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handoutMasterIdLst>
    <p:handoutMasterId r:id="rId101"/>
  </p:handoutMasterIdLst>
  <p:sldIdLst>
    <p:sldId id="354" r:id="rId2"/>
    <p:sldId id="355" r:id="rId3"/>
    <p:sldId id="350" r:id="rId4"/>
    <p:sldId id="347" r:id="rId5"/>
    <p:sldId id="348" r:id="rId6"/>
    <p:sldId id="349" r:id="rId7"/>
    <p:sldId id="256" r:id="rId8"/>
    <p:sldId id="257" r:id="rId9"/>
    <p:sldId id="331" r:id="rId10"/>
    <p:sldId id="321" r:id="rId11"/>
    <p:sldId id="322" r:id="rId12"/>
    <p:sldId id="259" r:id="rId13"/>
    <p:sldId id="260" r:id="rId14"/>
    <p:sldId id="325" r:id="rId15"/>
    <p:sldId id="356" r:id="rId16"/>
    <p:sldId id="323" r:id="rId17"/>
    <p:sldId id="326" r:id="rId18"/>
    <p:sldId id="324" r:id="rId19"/>
    <p:sldId id="352" r:id="rId20"/>
    <p:sldId id="357" r:id="rId21"/>
    <p:sldId id="327" r:id="rId22"/>
    <p:sldId id="329" r:id="rId23"/>
    <p:sldId id="328" r:id="rId24"/>
    <p:sldId id="330" r:id="rId25"/>
    <p:sldId id="332" r:id="rId26"/>
    <p:sldId id="333" r:id="rId27"/>
    <p:sldId id="335" r:id="rId28"/>
    <p:sldId id="336" r:id="rId29"/>
    <p:sldId id="337" r:id="rId30"/>
    <p:sldId id="338" r:id="rId31"/>
    <p:sldId id="339" r:id="rId32"/>
    <p:sldId id="340" r:id="rId33"/>
    <p:sldId id="258" r:id="rId34"/>
    <p:sldId id="261" r:id="rId35"/>
    <p:sldId id="262" r:id="rId36"/>
    <p:sldId id="263" r:id="rId37"/>
    <p:sldId id="264" r:id="rId38"/>
    <p:sldId id="265" r:id="rId39"/>
    <p:sldId id="358" r:id="rId40"/>
    <p:sldId id="273" r:id="rId41"/>
    <p:sldId id="266" r:id="rId42"/>
    <p:sldId id="267" r:id="rId43"/>
    <p:sldId id="344" r:id="rId44"/>
    <p:sldId id="268" r:id="rId45"/>
    <p:sldId id="269" r:id="rId46"/>
    <p:sldId id="270" r:id="rId47"/>
    <p:sldId id="271" r:id="rId48"/>
    <p:sldId id="272" r:id="rId49"/>
    <p:sldId id="285" r:id="rId50"/>
    <p:sldId id="277" r:id="rId51"/>
    <p:sldId id="276" r:id="rId52"/>
    <p:sldId id="278" r:id="rId53"/>
    <p:sldId id="279" r:id="rId54"/>
    <p:sldId id="280" r:id="rId55"/>
    <p:sldId id="281" r:id="rId56"/>
    <p:sldId id="282" r:id="rId57"/>
    <p:sldId id="283" r:id="rId58"/>
    <p:sldId id="284" r:id="rId59"/>
    <p:sldId id="286" r:id="rId60"/>
    <p:sldId id="287" r:id="rId61"/>
    <p:sldId id="288" r:id="rId62"/>
    <p:sldId id="289" r:id="rId63"/>
    <p:sldId id="290" r:id="rId64"/>
    <p:sldId id="291" r:id="rId65"/>
    <p:sldId id="292" r:id="rId66"/>
    <p:sldId id="293" r:id="rId67"/>
    <p:sldId id="294" r:id="rId68"/>
    <p:sldId id="295" r:id="rId69"/>
    <p:sldId id="296" r:id="rId70"/>
    <p:sldId id="297" r:id="rId71"/>
    <p:sldId id="298" r:id="rId72"/>
    <p:sldId id="299" r:id="rId73"/>
    <p:sldId id="300" r:id="rId74"/>
    <p:sldId id="301" r:id="rId75"/>
    <p:sldId id="302" r:id="rId76"/>
    <p:sldId id="303" r:id="rId77"/>
    <p:sldId id="304" r:id="rId78"/>
    <p:sldId id="305" r:id="rId79"/>
    <p:sldId id="306" r:id="rId80"/>
    <p:sldId id="307" r:id="rId81"/>
    <p:sldId id="308" r:id="rId82"/>
    <p:sldId id="309" r:id="rId83"/>
    <p:sldId id="310" r:id="rId84"/>
    <p:sldId id="311" r:id="rId85"/>
    <p:sldId id="312" r:id="rId86"/>
    <p:sldId id="313" r:id="rId87"/>
    <p:sldId id="314" r:id="rId88"/>
    <p:sldId id="315" r:id="rId89"/>
    <p:sldId id="316" r:id="rId90"/>
    <p:sldId id="317" r:id="rId91"/>
    <p:sldId id="318" r:id="rId92"/>
    <p:sldId id="319" r:id="rId93"/>
    <p:sldId id="320" r:id="rId94"/>
    <p:sldId id="341" r:id="rId95"/>
    <p:sldId id="345" r:id="rId96"/>
    <p:sldId id="342" r:id="rId97"/>
    <p:sldId id="343" r:id="rId98"/>
    <p:sldId id="346" r:id="rId99"/>
    <p:sldId id="353" r:id="rId100"/>
  </p:sldIdLst>
  <p:sldSz cx="9144000" cy="6858000" type="screen4x3"/>
  <p:notesSz cx="6858000" cy="9144000"/>
  <p:defaultTextStyle>
    <a:defPPr>
      <a:defRPr lang="it-IT"/>
    </a:defPPr>
    <a:lvl1pPr algn="ctr" rtl="0" fontAlgn="base">
      <a:spcBef>
        <a:spcPct val="0"/>
      </a:spcBef>
      <a:spcAft>
        <a:spcPct val="0"/>
      </a:spcAft>
      <a:defRPr sz="1400" kern="1200">
        <a:solidFill>
          <a:schemeClr val="tx1"/>
        </a:solidFill>
        <a:latin typeface="Arial" charset="0"/>
        <a:ea typeface="+mn-ea"/>
        <a:cs typeface="+mn-cs"/>
      </a:defRPr>
    </a:lvl1pPr>
    <a:lvl2pPr marL="457200" algn="ctr" rtl="0" fontAlgn="base">
      <a:spcBef>
        <a:spcPct val="0"/>
      </a:spcBef>
      <a:spcAft>
        <a:spcPct val="0"/>
      </a:spcAft>
      <a:defRPr sz="1400" kern="1200">
        <a:solidFill>
          <a:schemeClr val="tx1"/>
        </a:solidFill>
        <a:latin typeface="Arial" charset="0"/>
        <a:ea typeface="+mn-ea"/>
        <a:cs typeface="+mn-cs"/>
      </a:defRPr>
    </a:lvl2pPr>
    <a:lvl3pPr marL="914400" algn="ctr" rtl="0" fontAlgn="base">
      <a:spcBef>
        <a:spcPct val="0"/>
      </a:spcBef>
      <a:spcAft>
        <a:spcPct val="0"/>
      </a:spcAft>
      <a:defRPr sz="1400" kern="1200">
        <a:solidFill>
          <a:schemeClr val="tx1"/>
        </a:solidFill>
        <a:latin typeface="Arial" charset="0"/>
        <a:ea typeface="+mn-ea"/>
        <a:cs typeface="+mn-cs"/>
      </a:defRPr>
    </a:lvl3pPr>
    <a:lvl4pPr marL="1371600" algn="ctr" rtl="0" fontAlgn="base">
      <a:spcBef>
        <a:spcPct val="0"/>
      </a:spcBef>
      <a:spcAft>
        <a:spcPct val="0"/>
      </a:spcAft>
      <a:defRPr sz="1400" kern="1200">
        <a:solidFill>
          <a:schemeClr val="tx1"/>
        </a:solidFill>
        <a:latin typeface="Arial" charset="0"/>
        <a:ea typeface="+mn-ea"/>
        <a:cs typeface="+mn-cs"/>
      </a:defRPr>
    </a:lvl4pPr>
    <a:lvl5pPr marL="1828800" algn="ctr" rtl="0" fontAlgn="base">
      <a:spcBef>
        <a:spcPct val="0"/>
      </a:spcBef>
      <a:spcAft>
        <a:spcPct val="0"/>
      </a:spcAft>
      <a:defRPr sz="1400" kern="1200">
        <a:solidFill>
          <a:schemeClr val="tx1"/>
        </a:solidFill>
        <a:latin typeface="Arial" charset="0"/>
        <a:ea typeface="+mn-ea"/>
        <a:cs typeface="+mn-cs"/>
      </a:defRPr>
    </a:lvl5pPr>
    <a:lvl6pPr marL="2286000" algn="l" defTabSz="914400" rtl="0" eaLnBrk="1" latinLnBrk="0" hangingPunct="1">
      <a:defRPr sz="1400" kern="1200">
        <a:solidFill>
          <a:schemeClr val="tx1"/>
        </a:solidFill>
        <a:latin typeface="Arial" charset="0"/>
        <a:ea typeface="+mn-ea"/>
        <a:cs typeface="+mn-cs"/>
      </a:defRPr>
    </a:lvl6pPr>
    <a:lvl7pPr marL="2743200" algn="l" defTabSz="914400" rtl="0" eaLnBrk="1" latinLnBrk="0" hangingPunct="1">
      <a:defRPr sz="1400" kern="1200">
        <a:solidFill>
          <a:schemeClr val="tx1"/>
        </a:solidFill>
        <a:latin typeface="Arial" charset="0"/>
        <a:ea typeface="+mn-ea"/>
        <a:cs typeface="+mn-cs"/>
      </a:defRPr>
    </a:lvl7pPr>
    <a:lvl8pPr marL="3200400" algn="l" defTabSz="914400" rtl="0" eaLnBrk="1" latinLnBrk="0" hangingPunct="1">
      <a:defRPr sz="1400" kern="1200">
        <a:solidFill>
          <a:schemeClr val="tx1"/>
        </a:solidFill>
        <a:latin typeface="Arial" charset="0"/>
        <a:ea typeface="+mn-ea"/>
        <a:cs typeface="+mn-cs"/>
      </a:defRPr>
    </a:lvl8pPr>
    <a:lvl9pPr marL="3657600" algn="l" defTabSz="914400" rtl="0" eaLnBrk="1" latinLnBrk="0" hangingPunct="1">
      <a:defRPr sz="1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99FF99"/>
    <a:srgbClr val="FF00FF"/>
    <a:srgbClr val="CCFFCC"/>
    <a:srgbClr val="66FF66"/>
    <a:srgbClr val="33CCFF"/>
    <a:srgbClr val="9999FF"/>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558" autoAdjust="0"/>
    <p:restoredTop sz="95332" autoAdjust="0"/>
  </p:normalViewPr>
  <p:slideViewPr>
    <p:cSldViewPr>
      <p:cViewPr varScale="1">
        <p:scale>
          <a:sx n="88" d="100"/>
          <a:sy n="88" d="100"/>
        </p:scale>
        <p:origin x="1402" y="6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072"/>
    </p:cViewPr>
  </p:sorterViewPr>
  <p:notesViewPr>
    <p:cSldViewPr>
      <p:cViewPr varScale="1">
        <p:scale>
          <a:sx n="57" d="100"/>
          <a:sy n="57" d="100"/>
        </p:scale>
        <p:origin x="-2520"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7EE91BCC-4853-4A3D-9106-5C74A7269B37}" type="datetimeFigureOut">
              <a:rPr lang="it-IT"/>
              <a:pPr>
                <a:defRPr/>
              </a:pPr>
              <a:t>05/06/2019</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49827CF6-C6CC-4F8F-8A1E-274B3CC955BC}" type="slidenum">
              <a:rPr lang="it-IT"/>
              <a:pPr>
                <a:defRPr/>
              </a:pPr>
              <a:t>‹N›</a:t>
            </a:fld>
            <a:endParaRPr lang="it-IT"/>
          </a:p>
        </p:txBody>
      </p:sp>
    </p:spTree>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AC3E3E46-32AF-4522-82A4-CD3FEFFB582B}" type="slidenum">
              <a:rPr lang="it-IT"/>
              <a:pPr>
                <a:defRPr/>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405D8F2-9B19-46CF-8950-B7DAA8BE794E}" type="slidenum">
              <a:rPr lang="it-IT"/>
              <a:pPr>
                <a:defRPr/>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141CA9BD-C1AC-4A5B-88AD-B4AEDBFFB636}" type="slidenum">
              <a:rPr lang="it-IT"/>
              <a:pPr>
                <a:defRPr/>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0B706EDA-6183-487B-90FF-4DFCD83C97FA}" type="slidenum">
              <a:rPr lang="it-IT"/>
              <a:pPr>
                <a:defRPr/>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CF0E2BE-064D-45A2-B85A-ADD5D60583DA}" type="slidenum">
              <a:rPr lang="it-IT"/>
              <a:pPr>
                <a:defRPr/>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0FEE5223-ED3C-4FB1-B096-CD7D2F32455E}" type="slidenum">
              <a:rPr lang="it-IT"/>
              <a:pPr>
                <a:defRPr/>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DB2667B3-81A7-4B6F-B1E7-75BA1A307701}" type="slidenum">
              <a:rPr lang="it-IT"/>
              <a:pPr>
                <a:defRPr/>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98E9838B-1F70-430A-9E0F-FB1B27ACB919}" type="slidenum">
              <a:rPr lang="it-IT"/>
              <a:pPr>
                <a:defRPr/>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654AC190-EC8C-4398-A947-1EE9C7C1E4CE}" type="slidenum">
              <a:rPr lang="it-IT"/>
              <a:pPr>
                <a:defRPr/>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D6E4AAFE-FF0A-4A22-A50D-7CD5747094A0}" type="slidenum">
              <a:rPr lang="it-IT"/>
              <a:pPr>
                <a:defRPr/>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16E65E35-1A18-4415-AC38-02900B1C7606}" type="slidenum">
              <a:rPr lang="it-IT"/>
              <a:pPr>
                <a:defRPr/>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C625B32F-AE99-45D0-8551-18F865694A5F}" type="slidenum">
              <a:rPr lang="it-IT"/>
              <a:pPr>
                <a:defRPr/>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a:lvl1pPr>
          </a:lstStyle>
          <a:p>
            <a:pPr>
              <a:defRPr/>
            </a:pPr>
            <a:endParaRPr lang="it-IT"/>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a:defRPr/>
            </a:pPr>
            <a:endParaRPr lang="it-IT"/>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a:defRPr/>
            </a:pPr>
            <a:fld id="{49D4D630-C312-4C99-BC79-C57E7F193258}"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www.isprambiente.gov.it/files/snpa/consiglio-federale/DOC76_CFCriteripianidigestioneinquinamentodiffusoconallegati.pdf" TargetMode="External"/><Relationship Id="rId2" Type="http://schemas.openxmlformats.org/officeDocument/2006/relationships/hyperlink" Target="http://sistemavenezia.regione.veneto.it/content/bonifica-siti-contaminati" TargetMode="External"/><Relationship Id="rId1" Type="http://schemas.openxmlformats.org/officeDocument/2006/relationships/slideLayout" Target="../slideLayouts/slideLayout2.xml"/><Relationship Id="rId5" Type="http://schemas.openxmlformats.org/officeDocument/2006/relationships/hyperlink" Target="http://www.arpa.fvg.it/cms/hp/news/Inquinamento-diffuso-a-Trieste.html" TargetMode="External"/><Relationship Id="rId4" Type="http://schemas.openxmlformats.org/officeDocument/2006/relationships/hyperlink" Target="http://www.consiglioveneto.it/crvportal/leggi/2013/13lr0019.html?numLegge=19&amp;annoLegge=2013&amp;tipoLegge=Alr"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s://it.wikipedia.org/wiki/1992"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www.territorioambiente.com/wp-content/uploads/2014/07/Banca_dati_ISS_INAIL_2014.pdf" TargetMode="External"/><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old.iss.it/iasa/?tipo=4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5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8" Type="http://schemas.openxmlformats.org/officeDocument/2006/relationships/image" Target="../media/image38.wmf"/><Relationship Id="rId3" Type="http://schemas.openxmlformats.org/officeDocument/2006/relationships/image" Target="../media/image33.wmf"/><Relationship Id="rId7" Type="http://schemas.openxmlformats.org/officeDocument/2006/relationships/image" Target="../media/image37.png"/><Relationship Id="rId2" Type="http://schemas.openxmlformats.org/officeDocument/2006/relationships/image" Target="../media/image32.wmf"/><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 Id="rId9" Type="http://schemas.openxmlformats.org/officeDocument/2006/relationships/image" Target="../media/image39.wmf"/></Relationships>
</file>

<file path=ppt/slides/_rels/slide62.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image" Target="../media/image40.wmf"/><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image" Target="../media/image43.wmf"/><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w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wmf"/><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9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112818" y="764704"/>
            <a:ext cx="8886523" cy="5888136"/>
          </a:xfrm>
          <a:prstGeom prst="rect">
            <a:avLst/>
          </a:prstGeom>
        </p:spPr>
      </p:pic>
    </p:spTree>
    <p:extLst>
      <p:ext uri="{BB962C8B-B14F-4D97-AF65-F5344CB8AC3E}">
        <p14:creationId xmlns:p14="http://schemas.microsoft.com/office/powerpoint/2010/main" val="186406264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br>
              <a:rPr lang="it-IT" sz="24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94211" name="Rectangle 3"/>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94221" name="Text Box 13"/>
          <p:cNvSpPr txBox="1">
            <a:spLocks noChangeArrowheads="1"/>
          </p:cNvSpPr>
          <p:nvPr/>
        </p:nvSpPr>
        <p:spPr bwMode="auto">
          <a:xfrm>
            <a:off x="574675" y="1341438"/>
            <a:ext cx="7993063" cy="5138737"/>
          </a:xfrm>
          <a:prstGeom prst="rect">
            <a:avLst/>
          </a:prstGeom>
          <a:noFill/>
          <a:ln w="9525">
            <a:noFill/>
            <a:miter lim="800000"/>
            <a:headEnd/>
            <a:tailEnd/>
          </a:ln>
          <a:effectLst/>
        </p:spPr>
        <p:txBody>
          <a:bodyPr>
            <a:spAutoFit/>
          </a:bodyPr>
          <a:lstStyle/>
          <a:p>
            <a:pPr marL="342900" indent="-342900">
              <a:defRPr/>
            </a:pPr>
            <a:r>
              <a:rPr lang="it-IT" sz="2800" dirty="0">
                <a:solidFill>
                  <a:schemeClr val="bg1"/>
                </a:solidFill>
                <a:latin typeface="Lucida Sans Unicode" pitchFamily="34" charset="0"/>
              </a:rPr>
              <a:t>D. </a:t>
            </a:r>
            <a:r>
              <a:rPr lang="it-IT" sz="2800" dirty="0" err="1">
                <a:solidFill>
                  <a:schemeClr val="bg1"/>
                </a:solidFill>
                <a:latin typeface="Lucida Sans Unicode" pitchFamily="34" charset="0"/>
              </a:rPr>
              <a:t>Lgs</a:t>
            </a:r>
            <a:r>
              <a:rPr lang="it-IT" sz="2800" dirty="0">
                <a:solidFill>
                  <a:schemeClr val="bg1"/>
                </a:solidFill>
                <a:latin typeface="Lucida Sans Unicode" pitchFamily="34" charset="0"/>
              </a:rPr>
              <a:t>. 152/2006 </a:t>
            </a:r>
          </a:p>
          <a:p>
            <a:pPr marL="342900" indent="-342900" algn="l">
              <a:defRPr/>
            </a:pPr>
            <a:endParaRPr lang="it-IT" sz="2800" dirty="0">
              <a:solidFill>
                <a:schemeClr val="bg1"/>
              </a:solidFill>
              <a:latin typeface="Lucida Sans Unicode" pitchFamily="34" charset="0"/>
            </a:endParaRPr>
          </a:p>
          <a:p>
            <a:pPr marL="342900" indent="-342900">
              <a:defRPr/>
            </a:pPr>
            <a:r>
              <a:rPr lang="it-IT" sz="2400" dirty="0">
                <a:solidFill>
                  <a:schemeClr val="bg1"/>
                </a:solidFill>
                <a:latin typeface="Lucida Sans Unicode" pitchFamily="34" charset="0"/>
              </a:rPr>
              <a:t>Parte IV – Titolo V </a:t>
            </a:r>
          </a:p>
          <a:p>
            <a:pPr marL="342900" indent="-342900" algn="l">
              <a:defRPr/>
            </a:pPr>
            <a:endParaRPr lang="it-IT" sz="2400" dirty="0">
              <a:solidFill>
                <a:schemeClr val="bg1"/>
              </a:solidFill>
              <a:latin typeface="Lucida Sans Unicode" pitchFamily="34" charset="0"/>
            </a:endParaRPr>
          </a:p>
          <a:p>
            <a:pPr marL="342900" indent="-342900" algn="l">
              <a:defRPr/>
            </a:pPr>
            <a:r>
              <a:rPr lang="it-IT" sz="2000" dirty="0">
                <a:solidFill>
                  <a:srgbClr val="CCFFCC"/>
                </a:solidFill>
                <a:latin typeface="Lucida Sans Unicode" pitchFamily="34" charset="0"/>
              </a:rPr>
              <a:t>Articoli da 239 a 253</a:t>
            </a:r>
          </a:p>
          <a:p>
            <a:pPr marL="342900" indent="-342900" algn="l">
              <a:defRPr/>
            </a:pPr>
            <a:endParaRPr lang="it-IT" sz="2000" dirty="0">
              <a:solidFill>
                <a:srgbClr val="CCFFCC"/>
              </a:solidFill>
              <a:latin typeface="Lucida Sans Unicode" pitchFamily="34" charset="0"/>
            </a:endParaRPr>
          </a:p>
          <a:p>
            <a:pPr marL="342900" indent="-342900" algn="l">
              <a:defRPr/>
            </a:pPr>
            <a:r>
              <a:rPr lang="it-IT" sz="2000" dirty="0">
                <a:solidFill>
                  <a:srgbClr val="CCFFCC"/>
                </a:solidFill>
                <a:effectLst>
                  <a:outerShdw blurRad="38100" dist="38100" dir="2700000" algn="tl">
                    <a:srgbClr val="000000"/>
                  </a:outerShdw>
                </a:effectLst>
                <a:latin typeface="Lucida Sans Unicode" pitchFamily="34" charset="0"/>
              </a:rPr>
              <a:t>Allegati</a:t>
            </a:r>
            <a:r>
              <a:rPr lang="it-IT" sz="2000" dirty="0">
                <a:solidFill>
                  <a:srgbClr val="CCFFCC"/>
                </a:solidFill>
                <a:latin typeface="Lucida Sans Unicode" pitchFamily="34" charset="0"/>
              </a:rPr>
              <a:t>:</a:t>
            </a:r>
          </a:p>
          <a:p>
            <a:pPr marL="342900" indent="-342900" algn="l">
              <a:defRPr/>
            </a:pPr>
            <a:endParaRPr lang="it-IT" sz="2000" dirty="0">
              <a:solidFill>
                <a:srgbClr val="CCFFCC"/>
              </a:solidFill>
              <a:latin typeface="Lucida Sans Unicode" pitchFamily="34" charset="0"/>
            </a:endParaRPr>
          </a:p>
          <a:p>
            <a:pPr marL="342900" indent="-342900" algn="l">
              <a:buClr>
                <a:srgbClr val="FF00FF"/>
              </a:buClr>
              <a:buFontTx/>
              <a:buAutoNum type="arabicPeriod"/>
              <a:defRPr/>
            </a:pPr>
            <a:r>
              <a:rPr lang="it-IT" sz="1600" dirty="0">
                <a:solidFill>
                  <a:srgbClr val="CCFFCC"/>
                </a:solidFill>
                <a:latin typeface="Lucida Sans Unicode" pitchFamily="34" charset="0"/>
              </a:rPr>
              <a:t>Criteri generali per </a:t>
            </a:r>
            <a:r>
              <a:rPr lang="it-IT" sz="1600" dirty="0">
                <a:solidFill>
                  <a:srgbClr val="FF00FF"/>
                </a:solidFill>
                <a:latin typeface="Lucida Sans Unicode" pitchFamily="34" charset="0"/>
              </a:rPr>
              <a:t>l’analisi di rischio </a:t>
            </a:r>
            <a:r>
              <a:rPr lang="it-IT" sz="1600" dirty="0">
                <a:solidFill>
                  <a:srgbClr val="CCFFCC"/>
                </a:solidFill>
                <a:latin typeface="Lucida Sans Unicode" pitchFamily="34" charset="0"/>
              </a:rPr>
              <a:t>sanitario ambientale sito specifica</a:t>
            </a:r>
          </a:p>
          <a:p>
            <a:pPr marL="342900" indent="-342900" algn="l">
              <a:buClr>
                <a:srgbClr val="FF00FF"/>
              </a:buClr>
              <a:buFontTx/>
              <a:buAutoNum type="arabicPeriod"/>
              <a:defRPr/>
            </a:pPr>
            <a:r>
              <a:rPr lang="it-IT" sz="1600" dirty="0">
                <a:solidFill>
                  <a:srgbClr val="CCFFCC"/>
                </a:solidFill>
                <a:latin typeface="Lucida Sans Unicode" pitchFamily="34" charset="0"/>
              </a:rPr>
              <a:t>Criteri generali per </a:t>
            </a:r>
            <a:r>
              <a:rPr lang="it-IT" sz="1600" dirty="0">
                <a:solidFill>
                  <a:srgbClr val="FF00FF"/>
                </a:solidFill>
                <a:latin typeface="Lucida Sans Unicode" pitchFamily="34" charset="0"/>
              </a:rPr>
              <a:t>la caratterizzazione </a:t>
            </a:r>
            <a:r>
              <a:rPr lang="it-IT" sz="1600" dirty="0">
                <a:solidFill>
                  <a:srgbClr val="CCFFCC"/>
                </a:solidFill>
                <a:latin typeface="Lucida Sans Unicode" pitchFamily="34" charset="0"/>
              </a:rPr>
              <a:t>dei siti contaminati</a:t>
            </a:r>
          </a:p>
          <a:p>
            <a:pPr marL="342900" indent="-342900" algn="l">
              <a:buClr>
                <a:srgbClr val="FF00FF"/>
              </a:buClr>
              <a:buFontTx/>
              <a:buAutoNum type="arabicPeriod"/>
              <a:defRPr/>
            </a:pPr>
            <a:r>
              <a:rPr lang="it-IT" sz="1600" dirty="0">
                <a:solidFill>
                  <a:srgbClr val="CCFFCC"/>
                </a:solidFill>
                <a:latin typeface="Lucida Sans Unicode" pitchFamily="34" charset="0"/>
              </a:rPr>
              <a:t>Criteri generali per la selezione e l’esecuzione degli </a:t>
            </a:r>
            <a:r>
              <a:rPr lang="it-IT" sz="1600" dirty="0">
                <a:solidFill>
                  <a:srgbClr val="FF00FF"/>
                </a:solidFill>
                <a:latin typeface="Lucida Sans Unicode" pitchFamily="34" charset="0"/>
              </a:rPr>
              <a:t>interventi di bonifica </a:t>
            </a:r>
            <a:r>
              <a:rPr lang="it-IT" sz="1600" dirty="0">
                <a:solidFill>
                  <a:srgbClr val="CCFFCC"/>
                </a:solidFill>
                <a:latin typeface="Lucida Sans Unicode" pitchFamily="34" charset="0"/>
              </a:rPr>
              <a:t>e ripristino ambientale, di messa in sicurezza (d’urgenza, operativa o permanente), nonché per l’individuazione delle migliori tecniche di intervento a costi sopportabili</a:t>
            </a:r>
          </a:p>
          <a:p>
            <a:pPr marL="342900" indent="-342900" algn="l">
              <a:buClr>
                <a:srgbClr val="FF00FF"/>
              </a:buClr>
              <a:buFontTx/>
              <a:buAutoNum type="arabicPeriod"/>
              <a:defRPr/>
            </a:pPr>
            <a:r>
              <a:rPr lang="it-IT" sz="1600" dirty="0">
                <a:solidFill>
                  <a:srgbClr val="CCFFCC"/>
                </a:solidFill>
                <a:latin typeface="Lucida Sans Unicode" pitchFamily="34" charset="0"/>
              </a:rPr>
              <a:t>Criteri generali per l’applicazione di </a:t>
            </a:r>
            <a:r>
              <a:rPr lang="it-IT" sz="1600" dirty="0">
                <a:solidFill>
                  <a:srgbClr val="FF00FF"/>
                </a:solidFill>
                <a:latin typeface="Lucida Sans Unicode" pitchFamily="34" charset="0"/>
              </a:rPr>
              <a:t>procedure semplificate</a:t>
            </a:r>
          </a:p>
          <a:p>
            <a:pPr marL="342900" indent="-342900" algn="l">
              <a:buClr>
                <a:srgbClr val="FF00FF"/>
              </a:buClr>
              <a:buFontTx/>
              <a:buAutoNum type="arabicPeriod"/>
              <a:defRPr/>
            </a:pPr>
            <a:r>
              <a:rPr lang="it-IT" sz="1600" dirty="0">
                <a:solidFill>
                  <a:srgbClr val="FF00FF"/>
                </a:solidFill>
                <a:latin typeface="Lucida Sans Unicode" pitchFamily="34" charset="0"/>
              </a:rPr>
              <a:t>Concentrazione soglia di contaminazione</a:t>
            </a:r>
            <a:r>
              <a:rPr lang="it-IT" sz="1600" dirty="0">
                <a:solidFill>
                  <a:srgbClr val="FF0000"/>
                </a:solidFill>
                <a:latin typeface="Lucida Sans Unicode" pitchFamily="34" charset="0"/>
              </a:rPr>
              <a:t> </a:t>
            </a:r>
            <a:r>
              <a:rPr lang="it-IT" sz="1600" dirty="0">
                <a:solidFill>
                  <a:srgbClr val="CCFFCC"/>
                </a:solidFill>
                <a:latin typeface="Lucida Sans Unicode" pitchFamily="34" charset="0"/>
              </a:rPr>
              <a:t>nel suolo, sottosuolo e nelle acque sotterranee in relazione alla specifica destinazione d’uso dei siti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additive="base">
                                        <p:cTn id="7" dur="1000" fill="hold"/>
                                        <p:tgtEl>
                                          <p:spTgt spid="94211"/>
                                        </p:tgtEl>
                                        <p:attrNameLst>
                                          <p:attrName>ppt_x</p:attrName>
                                        </p:attrNameLst>
                                      </p:cBhvr>
                                      <p:tavLst>
                                        <p:tav tm="0">
                                          <p:val>
                                            <p:strVal val="0-#ppt_w/2"/>
                                          </p:val>
                                        </p:tav>
                                        <p:tav tm="100000">
                                          <p:val>
                                            <p:strVal val="#ppt_x"/>
                                          </p:val>
                                        </p:tav>
                                      </p:tavLst>
                                    </p:anim>
                                    <p:anim calcmode="lin" valueType="num">
                                      <p:cBhvr additive="base">
                                        <p:cTn id="8" dur="1000" fill="hold"/>
                                        <p:tgtEl>
                                          <p:spTgt spid="94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549275"/>
            <a:ext cx="8229600" cy="792163"/>
          </a:xfrm>
          <a:noFill/>
        </p:spPr>
        <p:txBody>
          <a:bodyPr/>
          <a:lstStyle/>
          <a:p>
            <a:pPr eaLnBrk="1" hangingPunct="1"/>
            <a:r>
              <a:rPr lang="it-IT" sz="2400" smtClean="0">
                <a:solidFill>
                  <a:srgbClr val="CCFFCC"/>
                </a:solidFill>
                <a:latin typeface="Lucida Sans Unicode" pitchFamily="34" charset="0"/>
              </a:rPr>
              <a:t>CONTESTO NORMATIVO</a:t>
            </a:r>
            <a:br>
              <a:rPr lang="it-IT" sz="2400" smtClean="0">
                <a:solidFill>
                  <a:srgbClr val="CCFFCC"/>
                </a:solidFill>
                <a:latin typeface="Lucida Sans Unicode" pitchFamily="34" charset="0"/>
              </a:rPr>
            </a:br>
            <a:r>
              <a:rPr lang="it-IT" sz="1800" smtClean="0">
                <a:solidFill>
                  <a:srgbClr val="CCFFCC"/>
                </a:solidFill>
                <a:latin typeface="Lucida Sans Unicode" pitchFamily="34" charset="0"/>
              </a:rPr>
              <a:t>PRINCIPI E CAMPO DI APPLICAZIONE (ART. 239)</a:t>
            </a:r>
            <a:br>
              <a:rPr lang="it-IT" sz="18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95235" name="Rectangle 3"/>
          <p:cNvSpPr>
            <a:spLocks noChangeArrowheads="1"/>
          </p:cNvSpPr>
          <p:nvPr/>
        </p:nvSpPr>
        <p:spPr bwMode="auto">
          <a:xfrm>
            <a:off x="0" y="14128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6148" name="Rectangle 13"/>
          <p:cNvSpPr>
            <a:spLocks noRot="1" noChangeArrowheads="1"/>
          </p:cNvSpPr>
          <p:nvPr/>
        </p:nvSpPr>
        <p:spPr bwMode="auto">
          <a:xfrm>
            <a:off x="457200" y="2133600"/>
            <a:ext cx="8229600" cy="3816350"/>
          </a:xfrm>
          <a:prstGeom prst="rect">
            <a:avLst/>
          </a:prstGeom>
          <a:noFill/>
          <a:ln w="9525">
            <a:noFill/>
            <a:miter lim="800000"/>
            <a:headEnd/>
            <a:tailEnd/>
          </a:ln>
        </p:spPr>
        <p:txBody>
          <a:bodyPr/>
          <a:lstStyle/>
          <a:p>
            <a:pPr marL="609600" indent="-609600" algn="just">
              <a:spcBef>
                <a:spcPct val="20000"/>
              </a:spcBef>
              <a:buClr>
                <a:schemeClr val="bg1"/>
              </a:buClr>
            </a:pPr>
            <a:r>
              <a:rPr lang="it-IT" sz="1800">
                <a:solidFill>
                  <a:srgbClr val="CCFFCC"/>
                </a:solidFill>
                <a:latin typeface="Lucida Sans Unicode" pitchFamily="34" charset="0"/>
              </a:rPr>
              <a:t>Sono</a:t>
            </a:r>
            <a:r>
              <a:rPr lang="it-IT" sz="1800">
                <a:solidFill>
                  <a:srgbClr val="99FF99"/>
                </a:solidFill>
                <a:latin typeface="Lucida Sans Unicode" pitchFamily="34" charset="0"/>
              </a:rPr>
              <a:t> </a:t>
            </a:r>
            <a:r>
              <a:rPr lang="it-IT" sz="1800" b="1">
                <a:solidFill>
                  <a:srgbClr val="FF00FF"/>
                </a:solidFill>
                <a:latin typeface="Lucida Sans Unicode" pitchFamily="34" charset="0"/>
              </a:rPr>
              <a:t>esclusi</a:t>
            </a:r>
            <a:r>
              <a:rPr lang="it-IT" sz="1800">
                <a:solidFill>
                  <a:srgbClr val="99FF99"/>
                </a:solidFill>
                <a:latin typeface="Lucida Sans Unicode" pitchFamily="34" charset="0"/>
              </a:rPr>
              <a:t> </a:t>
            </a:r>
            <a:r>
              <a:rPr lang="it-IT" sz="1800">
                <a:solidFill>
                  <a:srgbClr val="CCFFCC"/>
                </a:solidFill>
                <a:latin typeface="Lucida Sans Unicode" pitchFamily="34" charset="0"/>
              </a:rPr>
              <a:t>dal campo di applicazione:</a:t>
            </a:r>
          </a:p>
          <a:p>
            <a:pPr marL="609600" indent="-609600" algn="just">
              <a:spcBef>
                <a:spcPct val="20000"/>
              </a:spcBef>
              <a:buClr>
                <a:schemeClr val="bg1"/>
              </a:buClr>
            </a:pPr>
            <a:endParaRPr lang="it-IT" sz="1800">
              <a:solidFill>
                <a:srgbClr val="CCFFCC"/>
              </a:solidFill>
              <a:latin typeface="Lucida Sans Unicode" pitchFamily="34" charset="0"/>
            </a:endParaRPr>
          </a:p>
          <a:p>
            <a:pPr marL="609600" indent="-609600" algn="just">
              <a:spcBef>
                <a:spcPct val="20000"/>
              </a:spcBef>
              <a:buClr>
                <a:schemeClr val="bg1"/>
              </a:buClr>
              <a:buFontTx/>
              <a:buAutoNum type="arabicPeriod"/>
            </a:pPr>
            <a:r>
              <a:rPr lang="it-IT" sz="1800">
                <a:solidFill>
                  <a:srgbClr val="CCFFCC"/>
                </a:solidFill>
                <a:latin typeface="Lucida Sans Unicode" pitchFamily="34" charset="0"/>
              </a:rPr>
              <a:t>l’abbandono di rifiuti (disciplinato dalla Parte Terza del D.Lgs. 152/06)</a:t>
            </a:r>
          </a:p>
          <a:p>
            <a:pPr marL="609600" indent="-609600" algn="just">
              <a:spcBef>
                <a:spcPct val="20000"/>
              </a:spcBef>
              <a:buClr>
                <a:schemeClr val="bg1"/>
              </a:buClr>
              <a:buFontTx/>
              <a:buAutoNum type="arabicPeriod"/>
            </a:pPr>
            <a:r>
              <a:rPr lang="it-IT" sz="1800">
                <a:solidFill>
                  <a:srgbClr val="CCFFCC"/>
                </a:solidFill>
                <a:latin typeface="Lucida Sans Unicode" pitchFamily="34" charset="0"/>
              </a:rPr>
              <a:t>gli interventi di bonifica disciplinati da leggi speciali</a:t>
            </a:r>
          </a:p>
          <a:p>
            <a:pPr marL="609600" indent="-609600" algn="just">
              <a:spcBef>
                <a:spcPct val="20000"/>
              </a:spcBef>
              <a:buClr>
                <a:schemeClr val="bg1"/>
              </a:buClr>
              <a:buFontTx/>
              <a:buAutoNum type="arabicPeriod"/>
            </a:pPr>
            <a:r>
              <a:rPr lang="it-IT" sz="1800">
                <a:solidFill>
                  <a:srgbClr val="CCFFCC"/>
                </a:solidFill>
                <a:latin typeface="Lucida Sans Unicode" pitchFamily="34" charset="0"/>
              </a:rPr>
              <a:t>gli interventi di bonifica e ripristino ambientale per le aree caratterizzate da inquinamento diffuso (disciplinati dalle Regioni con appositi Piani)</a:t>
            </a:r>
          </a:p>
        </p:txBody>
      </p:sp>
      <p:sp>
        <p:nvSpPr>
          <p:cNvPr id="2" name="Rettangolo 1"/>
          <p:cNvSpPr/>
          <p:nvPr/>
        </p:nvSpPr>
        <p:spPr>
          <a:xfrm>
            <a:off x="2286000" y="3059668"/>
            <a:ext cx="4572000" cy="307777"/>
          </a:xfrm>
          <a:prstGeom prst="rect">
            <a:avLst/>
          </a:prstGeom>
        </p:spPr>
        <p:txBody>
          <a:bodyPr>
            <a:spAutoFit/>
          </a:bodyPr>
          <a:lstStyle/>
          <a:p>
            <a:endParaRPr lang="it-IT" dirty="0">
              <a:solidFill>
                <a:schemeClr val="bg1"/>
              </a:solidFill>
            </a:endParaRPr>
          </a:p>
        </p:txBody>
      </p:sp>
      <p:sp>
        <p:nvSpPr>
          <p:cNvPr id="3" name="Rettangolo 2"/>
          <p:cNvSpPr/>
          <p:nvPr/>
        </p:nvSpPr>
        <p:spPr>
          <a:xfrm>
            <a:off x="0" y="5363980"/>
            <a:ext cx="9144000" cy="1384995"/>
          </a:xfrm>
          <a:prstGeom prst="rect">
            <a:avLst/>
          </a:prstGeom>
        </p:spPr>
        <p:txBody>
          <a:bodyPr wrap="square">
            <a:spAutoFit/>
          </a:bodyPr>
          <a:lstStyle/>
          <a:p>
            <a:pPr algn="l"/>
            <a:r>
              <a:rPr lang="it-IT" dirty="0" smtClean="0">
                <a:solidFill>
                  <a:schemeClr val="bg1"/>
                </a:solidFill>
              </a:rPr>
              <a:t>Approfondimenti 2: es. </a:t>
            </a:r>
            <a:r>
              <a:rPr lang="it-IT" dirty="0" smtClean="0">
                <a:hlinkClick r:id="rId2"/>
              </a:rPr>
              <a:t>http</a:t>
            </a:r>
            <a:r>
              <a:rPr lang="it-IT" dirty="0">
                <a:hlinkClick r:id="rId2"/>
              </a:rPr>
              <a:t>://sistemavenezia.regione.veneto.it/content/bonifica-siti-contaminati</a:t>
            </a:r>
            <a:endParaRPr lang="it-IT" dirty="0" smtClean="0">
              <a:solidFill>
                <a:schemeClr val="bg1"/>
              </a:solidFill>
              <a:hlinkClick r:id="rId3"/>
            </a:endParaRPr>
          </a:p>
          <a:p>
            <a:pPr algn="l"/>
            <a:r>
              <a:rPr lang="it-IT" dirty="0">
                <a:hlinkClick r:id="rId4"/>
              </a:rPr>
              <a:t>http://</a:t>
            </a:r>
            <a:r>
              <a:rPr lang="it-IT" dirty="0" smtClean="0">
                <a:hlinkClick r:id="rId4"/>
              </a:rPr>
              <a:t>www.consiglioveneto.it/crvportal/leggi/2013/13lr0019.html?numLegge=19&amp;annoLegge=2013&amp;tipoLegge=Alr</a:t>
            </a:r>
            <a:endParaRPr lang="it-IT" dirty="0">
              <a:solidFill>
                <a:schemeClr val="bg1"/>
              </a:solidFill>
              <a:hlinkClick r:id="rId3"/>
            </a:endParaRPr>
          </a:p>
          <a:p>
            <a:pPr algn="l"/>
            <a:endParaRPr lang="it-IT" dirty="0" smtClean="0">
              <a:solidFill>
                <a:schemeClr val="bg1"/>
              </a:solidFill>
            </a:endParaRPr>
          </a:p>
          <a:p>
            <a:pPr algn="l"/>
            <a:r>
              <a:rPr lang="it-IT" dirty="0" smtClean="0">
                <a:solidFill>
                  <a:schemeClr val="bg1"/>
                </a:solidFill>
              </a:rPr>
              <a:t>Approfondimenti 3: </a:t>
            </a:r>
            <a:r>
              <a:rPr lang="it-IT" dirty="0">
                <a:solidFill>
                  <a:schemeClr val="bg1"/>
                </a:solidFill>
              </a:rPr>
              <a:t>es. </a:t>
            </a:r>
            <a:r>
              <a:rPr lang="it-IT" dirty="0" smtClean="0">
                <a:solidFill>
                  <a:schemeClr val="bg1"/>
                </a:solidFill>
                <a:hlinkClick r:id="rId3"/>
              </a:rPr>
              <a:t>http</a:t>
            </a:r>
            <a:r>
              <a:rPr lang="it-IT" dirty="0">
                <a:solidFill>
                  <a:schemeClr val="bg1"/>
                </a:solidFill>
                <a:hlinkClick r:id="rId3"/>
              </a:rPr>
              <a:t>://</a:t>
            </a:r>
            <a:r>
              <a:rPr lang="it-IT" dirty="0" smtClean="0">
                <a:solidFill>
                  <a:schemeClr val="bg1"/>
                </a:solidFill>
                <a:hlinkClick r:id="rId3"/>
              </a:rPr>
              <a:t>www.isprambiente.gov.it/files/snpa/consiglio-federale/DOC76_CFCriteripianidigestioneinquinamentodiffusoconallegati.pdf</a:t>
            </a:r>
            <a:r>
              <a:rPr lang="it-IT" dirty="0" smtClean="0">
                <a:solidFill>
                  <a:schemeClr val="bg1"/>
                </a:solidFill>
              </a:rPr>
              <a:t> (2016)</a:t>
            </a:r>
          </a:p>
          <a:p>
            <a:pPr algn="l"/>
            <a:r>
              <a:rPr lang="it-IT" dirty="0">
                <a:hlinkClick r:id="rId5"/>
              </a:rPr>
              <a:t>http://www.arpa.fvg.it/cms/hp/news/Inquinamento-diffuso-a-Trieste.html</a:t>
            </a:r>
            <a:endParaRPr lang="it-IT"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5235"/>
                                        </p:tgtEl>
                                        <p:attrNameLst>
                                          <p:attrName>style.visibility</p:attrName>
                                        </p:attrNameLst>
                                      </p:cBhvr>
                                      <p:to>
                                        <p:strVal val="visible"/>
                                      </p:to>
                                    </p:set>
                                    <p:anim calcmode="lin" valueType="num">
                                      <p:cBhvr additive="base">
                                        <p:cTn id="7" dur="1000" fill="hold"/>
                                        <p:tgtEl>
                                          <p:spTgt spid="95235"/>
                                        </p:tgtEl>
                                        <p:attrNameLst>
                                          <p:attrName>ppt_x</p:attrName>
                                        </p:attrNameLst>
                                      </p:cBhvr>
                                      <p:tavLst>
                                        <p:tav tm="0">
                                          <p:val>
                                            <p:strVal val="0-#ppt_w/2"/>
                                          </p:val>
                                        </p:tav>
                                        <p:tav tm="100000">
                                          <p:val>
                                            <p:strVal val="#ppt_x"/>
                                          </p:val>
                                        </p:tav>
                                      </p:tavLst>
                                    </p:anim>
                                    <p:anim calcmode="lin" valueType="num">
                                      <p:cBhvr additive="base">
                                        <p:cTn id="8" dur="1000" fill="hold"/>
                                        <p:tgtEl>
                                          <p:spTgt spid="9523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7170" name="Rectangle 6"/>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br>
              <a:rPr lang="it-IT" sz="2400" smtClean="0">
                <a:solidFill>
                  <a:srgbClr val="CCFFCC"/>
                </a:solidFill>
                <a:latin typeface="Lucida Sans Unicode" pitchFamily="34" charset="0"/>
              </a:rPr>
            </a:br>
            <a:r>
              <a:rPr lang="it-IT" sz="2400" smtClean="0">
                <a:solidFill>
                  <a:srgbClr val="CCFFCC"/>
                </a:solidFill>
                <a:latin typeface="Lucida Sans Unicode" pitchFamily="34" charset="0"/>
              </a:rPr>
              <a:t>D.Lgs. 152/2006 </a:t>
            </a:r>
            <a:r>
              <a:rPr lang="it-IT" sz="1800" smtClean="0">
                <a:solidFill>
                  <a:srgbClr val="CCFFCC"/>
                </a:solidFill>
                <a:latin typeface="Lucida Sans Unicode" pitchFamily="34" charset="0"/>
              </a:rPr>
              <a:t>DEFINIZIONI (ART. 240)</a:t>
            </a:r>
            <a:br>
              <a:rPr lang="it-IT" sz="18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5127" name="Rectangle 7"/>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grpSp>
        <p:nvGrpSpPr>
          <p:cNvPr id="7172" name="Group 16"/>
          <p:cNvGrpSpPr>
            <a:grpSpLocks/>
          </p:cNvGrpSpPr>
          <p:nvPr/>
        </p:nvGrpSpPr>
        <p:grpSpPr bwMode="auto">
          <a:xfrm>
            <a:off x="161925" y="1484313"/>
            <a:ext cx="8820150" cy="1293812"/>
            <a:chOff x="102" y="210"/>
            <a:chExt cx="5556" cy="815"/>
          </a:xfrm>
        </p:grpSpPr>
        <p:sp>
          <p:nvSpPr>
            <p:cNvPr id="7179" name="Rectangle 9"/>
            <p:cNvSpPr>
              <a:spLocks noRot="1" noChangeArrowheads="1"/>
            </p:cNvSpPr>
            <p:nvPr/>
          </p:nvSpPr>
          <p:spPr bwMode="auto">
            <a:xfrm>
              <a:off x="102" y="210"/>
              <a:ext cx="5556" cy="408"/>
            </a:xfrm>
            <a:prstGeom prst="rect">
              <a:avLst/>
            </a:prstGeom>
            <a:noFill/>
            <a:ln w="9525">
              <a:noFill/>
              <a:miter lim="800000"/>
              <a:headEnd/>
              <a:tailEnd/>
            </a:ln>
          </p:spPr>
          <p:txBody>
            <a:bodyPr/>
            <a:lstStyle/>
            <a:p>
              <a:pPr algn="l">
                <a:lnSpc>
                  <a:spcPct val="80000"/>
                </a:lnSpc>
                <a:spcBef>
                  <a:spcPct val="20000"/>
                </a:spcBef>
                <a:buClr>
                  <a:srgbClr val="FFFF00"/>
                </a:buClr>
                <a:buFont typeface="Wingdings" pitchFamily="2" charset="2"/>
                <a:buNone/>
              </a:pPr>
              <a:r>
                <a:rPr lang="it-IT">
                  <a:solidFill>
                    <a:srgbClr val="CCFFCC"/>
                  </a:solidFill>
                  <a:latin typeface="Lucida Sans Unicode" pitchFamily="34" charset="0"/>
                </a:rPr>
                <a:t>a) </a:t>
              </a:r>
              <a:r>
                <a:rPr lang="it-IT" b="1" u="sng">
                  <a:solidFill>
                    <a:srgbClr val="CCFFCC"/>
                  </a:solidFill>
                  <a:latin typeface="Lucida Sans Unicode" pitchFamily="34" charset="0"/>
                </a:rPr>
                <a:t>sito</a:t>
              </a:r>
              <a:r>
                <a:rPr lang="it-IT">
                  <a:solidFill>
                    <a:srgbClr val="CCFFCC"/>
                  </a:solidFill>
                  <a:latin typeface="Lucida Sans Unicode" pitchFamily="34" charset="0"/>
                </a:rPr>
                <a:t>: </a:t>
              </a:r>
              <a:r>
                <a:rPr lang="it-IT" u="sng">
                  <a:solidFill>
                    <a:srgbClr val="CCFFCC"/>
                  </a:solidFill>
                  <a:latin typeface="Lucida Sans Unicode" pitchFamily="34" charset="0"/>
                </a:rPr>
                <a:t>l’area o porzione di territorio</a:t>
              </a:r>
              <a:r>
                <a:rPr lang="it-IT">
                  <a:solidFill>
                    <a:srgbClr val="CCFFCC"/>
                  </a:solidFill>
                  <a:latin typeface="Lucida Sans Unicode" pitchFamily="34" charset="0"/>
                </a:rPr>
                <a:t>, geograficamente definita e determinata, intesa nelle diverse matrici ambientali (suolo, sottosuolo ed acque sotterranee) e comprensiva delle eventuali strutture edilizie e impiantistiche presenti</a:t>
              </a:r>
              <a:endParaRPr lang="it-IT" sz="1200" u="sng">
                <a:solidFill>
                  <a:srgbClr val="FFFF00"/>
                </a:solidFill>
                <a:latin typeface="Lucida Sans Unicode" pitchFamily="34" charset="0"/>
              </a:endParaRPr>
            </a:p>
            <a:p>
              <a:pPr algn="l">
                <a:lnSpc>
                  <a:spcPct val="80000"/>
                </a:lnSpc>
                <a:spcBef>
                  <a:spcPct val="20000"/>
                </a:spcBef>
                <a:buClr>
                  <a:srgbClr val="FFFF00"/>
                </a:buClr>
                <a:buFont typeface="Wingdings" pitchFamily="2" charset="2"/>
                <a:buNone/>
              </a:pPr>
              <a:endParaRPr lang="it-IT" sz="1200">
                <a:solidFill>
                  <a:srgbClr val="CCFFCC"/>
                </a:solidFill>
                <a:latin typeface="Lucida Sans Unicode" pitchFamily="34" charset="0"/>
              </a:endParaRPr>
            </a:p>
            <a:p>
              <a:pPr algn="l">
                <a:lnSpc>
                  <a:spcPct val="80000"/>
                </a:lnSpc>
                <a:spcBef>
                  <a:spcPct val="20000"/>
                </a:spcBef>
                <a:buClr>
                  <a:srgbClr val="FFFF00"/>
                </a:buClr>
                <a:buFont typeface="Wingdings" pitchFamily="2" charset="2"/>
                <a:buChar char="Ø"/>
              </a:pPr>
              <a:endParaRPr lang="it-IT" sz="1200" i="1">
                <a:solidFill>
                  <a:srgbClr val="CCFFCC"/>
                </a:solidFill>
                <a:latin typeface="Lucida Sans Unicode" pitchFamily="34" charset="0"/>
              </a:endParaRPr>
            </a:p>
          </p:txBody>
        </p:sp>
        <p:sp>
          <p:nvSpPr>
            <p:cNvPr id="7180" name="Text Box 10"/>
            <p:cNvSpPr txBox="1">
              <a:spLocks noChangeArrowheads="1"/>
            </p:cNvSpPr>
            <p:nvPr/>
          </p:nvSpPr>
          <p:spPr bwMode="auto">
            <a:xfrm>
              <a:off x="102" y="618"/>
              <a:ext cx="5556" cy="407"/>
            </a:xfrm>
            <a:prstGeom prst="rect">
              <a:avLst/>
            </a:prstGeom>
            <a:noFill/>
            <a:ln w="9525">
              <a:noFill/>
              <a:miter lim="800000"/>
              <a:headEnd/>
              <a:tailEnd/>
            </a:ln>
          </p:spPr>
          <p:txBody>
            <a:bodyPr>
              <a:spAutoFit/>
            </a:bodyPr>
            <a:lstStyle/>
            <a:p>
              <a:pPr algn="l"/>
              <a:r>
                <a:rPr lang="it-IT" sz="1200" i="1">
                  <a:solidFill>
                    <a:srgbClr val="99FF99"/>
                  </a:solidFill>
                  <a:latin typeface="Lucida Sans Unicode" pitchFamily="34" charset="0"/>
                </a:rPr>
                <a:t>Il D.Lgs. 152/2006 parla di sito contaminato e </a:t>
              </a:r>
              <a:r>
                <a:rPr lang="it-IT" sz="1200" i="1">
                  <a:solidFill>
                    <a:srgbClr val="FF00FF"/>
                  </a:solidFill>
                  <a:latin typeface="Lucida Sans Unicode" pitchFamily="34" charset="0"/>
                </a:rPr>
                <a:t>non più di sito inquinato</a:t>
              </a:r>
              <a:r>
                <a:rPr lang="it-IT" sz="1200" i="1">
                  <a:solidFill>
                    <a:srgbClr val="99FF99"/>
                  </a:solidFill>
                  <a:latin typeface="Lucida Sans Unicode" pitchFamily="34" charset="0"/>
                </a:rPr>
                <a:t>; la contaminazione di un sito costituisce un elemento di certezza maggiore rispetto all’alterazione dello stato di qualità ambientale insito nel concetto di sito inquinato</a:t>
              </a:r>
              <a:endParaRPr lang="it-IT" sz="1200">
                <a:solidFill>
                  <a:srgbClr val="99FF99"/>
                </a:solidFill>
              </a:endParaRPr>
            </a:p>
          </p:txBody>
        </p:sp>
      </p:grpSp>
      <p:grpSp>
        <p:nvGrpSpPr>
          <p:cNvPr id="7173" name="Group 17"/>
          <p:cNvGrpSpPr>
            <a:grpSpLocks/>
          </p:cNvGrpSpPr>
          <p:nvPr/>
        </p:nvGrpSpPr>
        <p:grpSpPr bwMode="auto">
          <a:xfrm>
            <a:off x="161925" y="2867025"/>
            <a:ext cx="8820150" cy="2098675"/>
            <a:chOff x="102" y="1290"/>
            <a:chExt cx="5556" cy="1322"/>
          </a:xfrm>
        </p:grpSpPr>
        <p:sp>
          <p:nvSpPr>
            <p:cNvPr id="7177" name="Rectangle 11"/>
            <p:cNvSpPr>
              <a:spLocks noChangeArrowheads="1"/>
            </p:cNvSpPr>
            <p:nvPr/>
          </p:nvSpPr>
          <p:spPr bwMode="auto">
            <a:xfrm>
              <a:off x="102" y="1290"/>
              <a:ext cx="5556" cy="862"/>
            </a:xfrm>
            <a:prstGeom prst="rect">
              <a:avLst/>
            </a:prstGeom>
            <a:noFill/>
            <a:ln w="9525">
              <a:noFill/>
              <a:miter lim="800000"/>
              <a:headEnd/>
              <a:tailEnd/>
            </a:ln>
          </p:spPr>
          <p:txBody>
            <a:bodyPr>
              <a:spAutoFit/>
            </a:bodyPr>
            <a:lstStyle/>
            <a:p>
              <a:pPr algn="l"/>
              <a:r>
                <a:rPr lang="it-IT">
                  <a:solidFill>
                    <a:srgbClr val="CCFFCC"/>
                  </a:solidFill>
                  <a:latin typeface="Lucida Sans Unicode" pitchFamily="34" charset="0"/>
                </a:rPr>
                <a:t>b)</a:t>
              </a:r>
              <a:r>
                <a:rPr lang="it-IT" b="1">
                  <a:solidFill>
                    <a:srgbClr val="CCFFCC"/>
                  </a:solidFill>
                  <a:latin typeface="Lucida Sans Unicode" pitchFamily="34" charset="0"/>
                </a:rPr>
                <a:t> </a:t>
              </a:r>
              <a:r>
                <a:rPr lang="it-IT" b="1" u="sng">
                  <a:solidFill>
                    <a:srgbClr val="CCFFCC"/>
                  </a:solidFill>
                  <a:latin typeface="Lucida Sans Unicode" pitchFamily="34" charset="0"/>
                </a:rPr>
                <a:t>concentrazioni soglia di contaminazione (CSC):</a:t>
              </a:r>
              <a:r>
                <a:rPr lang="it-IT">
                  <a:solidFill>
                    <a:srgbClr val="CCFFCC"/>
                  </a:solidFill>
                  <a:latin typeface="Lucida Sans Unicode" pitchFamily="34" charset="0"/>
                </a:rPr>
                <a:t> i livelli di contaminazione delle matrici ambientali che costituiscono </a:t>
              </a:r>
              <a:r>
                <a:rPr lang="it-IT" u="sng">
                  <a:solidFill>
                    <a:srgbClr val="CCFFCC"/>
                  </a:solidFill>
                  <a:latin typeface="Lucida Sans Unicode" pitchFamily="34" charset="0"/>
                </a:rPr>
                <a:t>valori al di sopra dei quali è necessaria la caratterizzazione del sito e l’analisi di rischio sito - specifica</a:t>
              </a:r>
              <a:r>
                <a:rPr lang="it-IT">
                  <a:solidFill>
                    <a:srgbClr val="CCFFCC"/>
                  </a:solidFill>
                  <a:latin typeface="Lucida Sans Unicode" pitchFamily="34" charset="0"/>
                </a:rPr>
                <a:t>, come individuati nell’Allegato 5. Nel caso in cui il sito potenzialmente contaminato sia ubicato in un’area interessata da fenomeni antropici o naturali che abbiano determinato il superamento di una o più CSC, queste ultime si assumono pari al </a:t>
              </a:r>
              <a:r>
                <a:rPr lang="it-IT" u="sng">
                  <a:solidFill>
                    <a:srgbClr val="CCFFCC"/>
                  </a:solidFill>
                  <a:latin typeface="Lucida Sans Unicode" pitchFamily="34" charset="0"/>
                </a:rPr>
                <a:t>valore di fondo</a:t>
              </a:r>
              <a:r>
                <a:rPr lang="it-IT">
                  <a:solidFill>
                    <a:srgbClr val="CCFFCC"/>
                  </a:solidFill>
                  <a:latin typeface="Lucida Sans Unicode" pitchFamily="34" charset="0"/>
                </a:rPr>
                <a:t> per tutti i parametri superati.</a:t>
              </a:r>
              <a:endParaRPr lang="it-IT">
                <a:solidFill>
                  <a:srgbClr val="FFFF00"/>
                </a:solidFill>
                <a:latin typeface="Lucida Sans Unicode" pitchFamily="34" charset="0"/>
                <a:cs typeface="Arial" charset="0"/>
              </a:endParaRPr>
            </a:p>
          </p:txBody>
        </p:sp>
        <p:sp>
          <p:nvSpPr>
            <p:cNvPr id="7178" name="Text Box 12"/>
            <p:cNvSpPr txBox="1">
              <a:spLocks noChangeArrowheads="1"/>
            </p:cNvSpPr>
            <p:nvPr/>
          </p:nvSpPr>
          <p:spPr bwMode="auto">
            <a:xfrm>
              <a:off x="102" y="2205"/>
              <a:ext cx="5556" cy="407"/>
            </a:xfrm>
            <a:prstGeom prst="rect">
              <a:avLst/>
            </a:prstGeom>
            <a:noFill/>
            <a:ln w="9525">
              <a:noFill/>
              <a:miter lim="800000"/>
              <a:headEnd/>
              <a:tailEnd/>
            </a:ln>
          </p:spPr>
          <p:txBody>
            <a:bodyPr>
              <a:spAutoFit/>
            </a:bodyPr>
            <a:lstStyle/>
            <a:p>
              <a:pPr algn="l"/>
              <a:r>
                <a:rPr lang="it-IT" sz="1200" i="1">
                  <a:solidFill>
                    <a:srgbClr val="99FF99"/>
                  </a:solidFill>
                  <a:latin typeface="Lucida Sans Unicode" pitchFamily="34" charset="0"/>
                </a:rPr>
                <a:t>I valori tabellari (CLA del D.M. 471/99) diventano concentrazioni soglia di contaminazione, ovvero un </a:t>
              </a:r>
              <a:r>
                <a:rPr lang="it-IT" sz="1200" i="1">
                  <a:solidFill>
                    <a:srgbClr val="FF00FF"/>
                  </a:solidFill>
                  <a:latin typeface="Lucida Sans Unicode" pitchFamily="34" charset="0"/>
                </a:rPr>
                <a:t>valore di attenzione </a:t>
              </a:r>
              <a:r>
                <a:rPr lang="it-IT" sz="1200" i="1">
                  <a:solidFill>
                    <a:srgbClr val="99FF99"/>
                  </a:solidFill>
                  <a:latin typeface="Lucida Sans Unicode" pitchFamily="34" charset="0"/>
                </a:rPr>
                <a:t>il cui superamento richiede la caratterizzazione del sito e di conseguenza l’applicazione dell’analisi di rischio. Il concetto di fondo naturale viene esteso anche al fondo antropizzato</a:t>
              </a:r>
            </a:p>
          </p:txBody>
        </p:sp>
      </p:grpSp>
      <p:grpSp>
        <p:nvGrpSpPr>
          <p:cNvPr id="7174" name="Group 18"/>
          <p:cNvGrpSpPr>
            <a:grpSpLocks/>
          </p:cNvGrpSpPr>
          <p:nvPr/>
        </p:nvGrpSpPr>
        <p:grpSpPr bwMode="auto">
          <a:xfrm>
            <a:off x="161925" y="5030788"/>
            <a:ext cx="8820150" cy="1698625"/>
            <a:chOff x="102" y="2920"/>
            <a:chExt cx="5556" cy="1070"/>
          </a:xfrm>
        </p:grpSpPr>
        <p:sp>
          <p:nvSpPr>
            <p:cNvPr id="7175" name="Rectangle 13"/>
            <p:cNvSpPr>
              <a:spLocks noChangeArrowheads="1"/>
            </p:cNvSpPr>
            <p:nvPr/>
          </p:nvSpPr>
          <p:spPr bwMode="auto">
            <a:xfrm>
              <a:off x="102" y="2920"/>
              <a:ext cx="5556" cy="728"/>
            </a:xfrm>
            <a:prstGeom prst="rect">
              <a:avLst/>
            </a:prstGeom>
            <a:noFill/>
            <a:ln w="9525">
              <a:noFill/>
              <a:miter lim="800000"/>
              <a:headEnd/>
              <a:tailEnd/>
            </a:ln>
          </p:spPr>
          <p:txBody>
            <a:bodyPr>
              <a:spAutoFit/>
            </a:bodyPr>
            <a:lstStyle/>
            <a:p>
              <a:pPr algn="l"/>
              <a:r>
                <a:rPr lang="it-IT">
                  <a:solidFill>
                    <a:srgbClr val="CCFFCC"/>
                  </a:solidFill>
                  <a:latin typeface="Lucida Sans Unicode" pitchFamily="34" charset="0"/>
                </a:rPr>
                <a:t>c)</a:t>
              </a:r>
              <a:r>
                <a:rPr lang="it-IT" b="1">
                  <a:solidFill>
                    <a:srgbClr val="CCFFCC"/>
                  </a:solidFill>
                  <a:latin typeface="Lucida Sans Unicode" pitchFamily="34" charset="0"/>
                </a:rPr>
                <a:t> </a:t>
              </a:r>
              <a:r>
                <a:rPr lang="it-IT" b="1" u="sng">
                  <a:solidFill>
                    <a:srgbClr val="CCFFCC"/>
                  </a:solidFill>
                  <a:latin typeface="Lucida Sans Unicode" pitchFamily="34" charset="0"/>
                </a:rPr>
                <a:t>concentrazioni soglia di rischio (CSR):</a:t>
              </a:r>
              <a:r>
                <a:rPr lang="it-IT">
                  <a:solidFill>
                    <a:srgbClr val="CCFFCC"/>
                  </a:solidFill>
                  <a:latin typeface="Lucida Sans Unicode" pitchFamily="34" charset="0"/>
                </a:rPr>
                <a:t> i livelli di contaminazione delle matrici ambientali, da determinare caso per caso con l’applicazione della procedura di analisi di rischio sito specifica secondo i principi dell’Allegato 1 e sulla base dei risultati della caratterizzazione, il cui superamento richiede la messa in sicurezza e la bonifica. I livelli di concentrazione così definiti costituiscono i </a:t>
              </a:r>
              <a:r>
                <a:rPr lang="it-IT" u="sng">
                  <a:solidFill>
                    <a:srgbClr val="CCFFCC"/>
                  </a:solidFill>
                  <a:latin typeface="Lucida Sans Unicode" pitchFamily="34" charset="0"/>
                </a:rPr>
                <a:t>livelli di accettabilità del sito</a:t>
              </a:r>
              <a:endParaRPr lang="it-IT" u="sng">
                <a:solidFill>
                  <a:srgbClr val="FFFF00"/>
                </a:solidFill>
                <a:latin typeface="Lucida Sans Unicode" pitchFamily="34" charset="0"/>
                <a:cs typeface="Arial" charset="0"/>
              </a:endParaRPr>
            </a:p>
          </p:txBody>
        </p:sp>
        <p:sp>
          <p:nvSpPr>
            <p:cNvPr id="7176" name="Text Box 14"/>
            <p:cNvSpPr txBox="1">
              <a:spLocks noChangeArrowheads="1"/>
            </p:cNvSpPr>
            <p:nvPr/>
          </p:nvSpPr>
          <p:spPr bwMode="auto">
            <a:xfrm>
              <a:off x="102" y="3702"/>
              <a:ext cx="5556" cy="288"/>
            </a:xfrm>
            <a:prstGeom prst="rect">
              <a:avLst/>
            </a:prstGeom>
            <a:noFill/>
            <a:ln w="9525">
              <a:noFill/>
              <a:miter lim="800000"/>
              <a:headEnd/>
              <a:tailEnd/>
            </a:ln>
          </p:spPr>
          <p:txBody>
            <a:bodyPr>
              <a:spAutoFit/>
            </a:bodyPr>
            <a:lstStyle/>
            <a:p>
              <a:pPr algn="l"/>
              <a:r>
                <a:rPr lang="it-IT" sz="1200" i="1">
                  <a:solidFill>
                    <a:srgbClr val="99FF99"/>
                  </a:solidFill>
                  <a:latin typeface="Lucida Sans Unicode" pitchFamily="34" charset="0"/>
                </a:rPr>
                <a:t>Nel D.M. 471/99 il </a:t>
              </a:r>
              <a:r>
                <a:rPr lang="it-IT" sz="1200" i="1">
                  <a:solidFill>
                    <a:srgbClr val="FF00FF"/>
                  </a:solidFill>
                  <a:latin typeface="Lucida Sans Unicode" pitchFamily="34" charset="0"/>
                </a:rPr>
                <a:t>valore di intervento</a:t>
              </a:r>
              <a:r>
                <a:rPr lang="it-IT" sz="1200" i="1">
                  <a:solidFill>
                    <a:srgbClr val="99FF99"/>
                  </a:solidFill>
                  <a:latin typeface="Lucida Sans Unicode" pitchFamily="34" charset="0"/>
                </a:rPr>
                <a:t> e il </a:t>
              </a:r>
              <a:r>
                <a:rPr lang="it-IT" sz="1200" i="1">
                  <a:solidFill>
                    <a:srgbClr val="FF00FF"/>
                  </a:solidFill>
                  <a:latin typeface="Lucida Sans Unicode" pitchFamily="34" charset="0"/>
                </a:rPr>
                <a:t>valore obiettivo della bonifica</a:t>
              </a:r>
              <a:r>
                <a:rPr lang="it-IT" sz="1200" i="1">
                  <a:solidFill>
                    <a:srgbClr val="99FF99"/>
                  </a:solidFill>
                  <a:latin typeface="Lucida Sans Unicode" pitchFamily="34" charset="0"/>
                </a:rPr>
                <a:t> coincidono con i valori tabellari, nel D. Lgs.152/2006 essi sono ricavati mediante una analisi di rischio sito – specifica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127"/>
                                        </p:tgtEl>
                                        <p:attrNameLst>
                                          <p:attrName>style.visibility</p:attrName>
                                        </p:attrNameLst>
                                      </p:cBhvr>
                                      <p:to>
                                        <p:strVal val="visible"/>
                                      </p:to>
                                    </p:set>
                                    <p:anim calcmode="lin" valueType="num">
                                      <p:cBhvr additive="base">
                                        <p:cTn id="7" dur="1000" fill="hold"/>
                                        <p:tgtEl>
                                          <p:spTgt spid="5127"/>
                                        </p:tgtEl>
                                        <p:attrNameLst>
                                          <p:attrName>ppt_x</p:attrName>
                                        </p:attrNameLst>
                                      </p:cBhvr>
                                      <p:tavLst>
                                        <p:tav tm="0">
                                          <p:val>
                                            <p:strVal val="0-#ppt_w/2"/>
                                          </p:val>
                                        </p:tav>
                                        <p:tav tm="100000">
                                          <p:val>
                                            <p:strVal val="#ppt_x"/>
                                          </p:val>
                                        </p:tav>
                                      </p:tavLst>
                                    </p:anim>
                                    <p:anim calcmode="lin" valueType="num">
                                      <p:cBhvr additive="base">
                                        <p:cTn id="8" dur="1000" fill="hold"/>
                                        <p:tgtEl>
                                          <p:spTgt spid="51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8194" name="Rectangle 4"/>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r>
              <a:rPr lang="it-IT" sz="2400" smtClean="0">
                <a:latin typeface="Lucida Sans Unicode" pitchFamily="34" charset="0"/>
              </a:rPr>
              <a:t/>
            </a:r>
            <a:br>
              <a:rPr lang="it-IT" sz="2400" smtClean="0">
                <a:latin typeface="Lucida Sans Unicode" pitchFamily="34" charset="0"/>
              </a:rPr>
            </a:br>
            <a:r>
              <a:rPr lang="it-IT" sz="1800" smtClean="0">
                <a:solidFill>
                  <a:srgbClr val="CCFFCC"/>
                </a:solidFill>
                <a:latin typeface="Lucida Sans Unicode" pitchFamily="34" charset="0"/>
              </a:rPr>
              <a:t>DEFINIZIONI (ART. 240)</a:t>
            </a:r>
            <a:br>
              <a:rPr lang="it-IT" sz="18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6149" name="Rectangle 5"/>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grpSp>
        <p:nvGrpSpPr>
          <p:cNvPr id="8196" name="Group 14"/>
          <p:cNvGrpSpPr>
            <a:grpSpLocks/>
          </p:cNvGrpSpPr>
          <p:nvPr/>
        </p:nvGrpSpPr>
        <p:grpSpPr bwMode="auto">
          <a:xfrm>
            <a:off x="161925" y="1219200"/>
            <a:ext cx="8820150" cy="1897063"/>
            <a:chOff x="102" y="768"/>
            <a:chExt cx="5556" cy="1195"/>
          </a:xfrm>
        </p:grpSpPr>
        <p:sp>
          <p:nvSpPr>
            <p:cNvPr id="8200" name="Rectangle 7"/>
            <p:cNvSpPr>
              <a:spLocks noRot="1" noChangeArrowheads="1"/>
            </p:cNvSpPr>
            <p:nvPr/>
          </p:nvSpPr>
          <p:spPr bwMode="auto">
            <a:xfrm>
              <a:off x="102" y="768"/>
              <a:ext cx="5556" cy="728"/>
            </a:xfrm>
            <a:prstGeom prst="rect">
              <a:avLst/>
            </a:prstGeom>
            <a:noFill/>
            <a:ln w="9525">
              <a:noFill/>
              <a:miter lim="800000"/>
              <a:headEnd/>
              <a:tailEnd/>
            </a:ln>
          </p:spPr>
          <p:txBody>
            <a:bodyPr>
              <a:spAutoFit/>
            </a:bodyPr>
            <a:lstStyle/>
            <a:p>
              <a:pPr algn="l">
                <a:spcBef>
                  <a:spcPct val="20000"/>
                </a:spcBef>
                <a:buClr>
                  <a:srgbClr val="FFFF00"/>
                </a:buClr>
                <a:buFont typeface="Wingdings" pitchFamily="2" charset="2"/>
                <a:buNone/>
              </a:pPr>
              <a:r>
                <a:rPr lang="it-IT">
                  <a:solidFill>
                    <a:srgbClr val="CCFFCC"/>
                  </a:solidFill>
                  <a:latin typeface="Lucida Sans Unicode" pitchFamily="34" charset="0"/>
                </a:rPr>
                <a:t>d) </a:t>
              </a:r>
              <a:r>
                <a:rPr lang="it-IT" b="1" u="sng">
                  <a:solidFill>
                    <a:srgbClr val="CCFFCC"/>
                  </a:solidFill>
                  <a:latin typeface="Lucida Sans Unicode" pitchFamily="34" charset="0"/>
                </a:rPr>
                <a:t>Sito potenzialmente contaminato</a:t>
              </a:r>
              <a:r>
                <a:rPr lang="it-IT">
                  <a:solidFill>
                    <a:srgbClr val="CCFFCC"/>
                  </a:solidFill>
                  <a:latin typeface="Lucida Sans Unicode" pitchFamily="34" charset="0"/>
                </a:rPr>
                <a:t>: un sito nel quale uno o più valori di concentrazione delle sostanze inquinanti rilevati nelle matrici ambientali risultino </a:t>
              </a:r>
              <a:r>
                <a:rPr lang="it-IT" u="sng">
                  <a:solidFill>
                    <a:srgbClr val="CCFFCC"/>
                  </a:solidFill>
                  <a:latin typeface="Lucida Sans Unicode" pitchFamily="34" charset="0"/>
                </a:rPr>
                <a:t>superiori</a:t>
              </a:r>
              <a:r>
                <a:rPr lang="it-IT">
                  <a:solidFill>
                    <a:srgbClr val="CCFFCC"/>
                  </a:solidFill>
                  <a:latin typeface="Lucida Sans Unicode" pitchFamily="34" charset="0"/>
                </a:rPr>
                <a:t> ai valori di concentrazione soglia di contaminazione (</a:t>
              </a:r>
              <a:r>
                <a:rPr lang="it-IT" u="sng">
                  <a:solidFill>
                    <a:srgbClr val="CCFFCC"/>
                  </a:solidFill>
                  <a:latin typeface="Lucida Sans Unicode" pitchFamily="34" charset="0"/>
                </a:rPr>
                <a:t>CSC</a:t>
              </a:r>
              <a:r>
                <a:rPr lang="it-IT">
                  <a:solidFill>
                    <a:srgbClr val="CCFFCC"/>
                  </a:solidFill>
                  <a:latin typeface="Lucida Sans Unicode" pitchFamily="34" charset="0"/>
                </a:rPr>
                <a:t>), in attesa di espletare le operazioni di caratterizzazione e di analisi di rischio sanitario e ambientale sito-specifica, che ne permettano di determinare lo stato o meno di contaminazione sulla base delle concentrazioni soglia di rischio (CSR);</a:t>
              </a:r>
              <a:endParaRPr lang="it-IT" sz="1200" i="1">
                <a:solidFill>
                  <a:srgbClr val="CCFFCC"/>
                </a:solidFill>
                <a:latin typeface="Lucida Sans Unicode" pitchFamily="34" charset="0"/>
              </a:endParaRPr>
            </a:p>
          </p:txBody>
        </p:sp>
        <p:sp>
          <p:nvSpPr>
            <p:cNvPr id="8201" name="Text Box 8"/>
            <p:cNvSpPr txBox="1">
              <a:spLocks noChangeArrowheads="1"/>
            </p:cNvSpPr>
            <p:nvPr/>
          </p:nvSpPr>
          <p:spPr bwMode="auto">
            <a:xfrm>
              <a:off x="102" y="1440"/>
              <a:ext cx="5556" cy="523"/>
            </a:xfrm>
            <a:prstGeom prst="rect">
              <a:avLst/>
            </a:prstGeom>
            <a:noFill/>
            <a:ln w="9525">
              <a:noFill/>
              <a:miter lim="800000"/>
              <a:headEnd/>
              <a:tailEnd/>
            </a:ln>
          </p:spPr>
          <p:txBody>
            <a:bodyPr>
              <a:spAutoFit/>
            </a:bodyPr>
            <a:lstStyle/>
            <a:p>
              <a:pPr algn="l"/>
              <a:r>
                <a:rPr lang="it-IT" sz="1200" i="1">
                  <a:solidFill>
                    <a:srgbClr val="99FF99"/>
                  </a:solidFill>
                  <a:latin typeface="Lucida Sans Unicode" pitchFamily="34" charset="0"/>
                  <a:cs typeface="Arial" charset="0"/>
                </a:rPr>
                <a:t>Tale definizione pur essendo più deterministica rispetto a quella formulata dal D.M. 471/99 (potenzialità di rischio per la salute umana e per l’ambiente determinata in base alle attività antropiche svolte sul sito) è meno cautelativa dal punto di vista ambientale in quanto </a:t>
              </a:r>
              <a:r>
                <a:rPr lang="it-IT" sz="1200" i="1">
                  <a:solidFill>
                    <a:srgbClr val="FF00FF"/>
                  </a:solidFill>
                  <a:latin typeface="Lucida Sans Unicode" pitchFamily="34" charset="0"/>
                  <a:cs typeface="Arial" charset="0"/>
                </a:rPr>
                <a:t>pur in presenza di superamenti dei valori tabellari </a:t>
              </a:r>
              <a:r>
                <a:rPr lang="it-IT" sz="1200" i="1">
                  <a:solidFill>
                    <a:srgbClr val="99FF99"/>
                  </a:solidFill>
                  <a:latin typeface="Lucida Sans Unicode" pitchFamily="34" charset="0"/>
                  <a:cs typeface="Arial" charset="0"/>
                </a:rPr>
                <a:t>(CSC) si parla di sito “potenzialmente contaminato” e non di sito “contaminato”</a:t>
              </a:r>
            </a:p>
          </p:txBody>
        </p:sp>
      </p:grpSp>
      <p:sp>
        <p:nvSpPr>
          <p:cNvPr id="8197" name="Rectangle 9"/>
          <p:cNvSpPr>
            <a:spLocks noRot="1" noChangeArrowheads="1"/>
          </p:cNvSpPr>
          <p:nvPr/>
        </p:nvSpPr>
        <p:spPr bwMode="auto">
          <a:xfrm>
            <a:off x="161925" y="3206750"/>
            <a:ext cx="8820150" cy="738188"/>
          </a:xfrm>
          <a:prstGeom prst="rect">
            <a:avLst/>
          </a:prstGeom>
          <a:noFill/>
          <a:ln w="9525">
            <a:noFill/>
            <a:miter lim="800000"/>
            <a:headEnd/>
            <a:tailEnd/>
          </a:ln>
        </p:spPr>
        <p:txBody>
          <a:bodyPr>
            <a:spAutoFit/>
          </a:bodyPr>
          <a:lstStyle/>
          <a:p>
            <a:pPr algn="l">
              <a:spcBef>
                <a:spcPct val="20000"/>
              </a:spcBef>
              <a:buClr>
                <a:srgbClr val="FFFF00"/>
              </a:buClr>
              <a:buFont typeface="Wingdings" pitchFamily="2" charset="2"/>
              <a:buNone/>
            </a:pPr>
            <a:r>
              <a:rPr lang="it-IT">
                <a:solidFill>
                  <a:srgbClr val="CCFFCC"/>
                </a:solidFill>
                <a:latin typeface="Lucida Sans Unicode" pitchFamily="34" charset="0"/>
              </a:rPr>
              <a:t>e) </a:t>
            </a:r>
            <a:r>
              <a:rPr lang="it-IT" b="1" u="sng">
                <a:solidFill>
                  <a:srgbClr val="CCFFCC"/>
                </a:solidFill>
                <a:latin typeface="Lucida Sans Unicode" pitchFamily="34" charset="0"/>
              </a:rPr>
              <a:t>Sito contaminato</a:t>
            </a:r>
            <a:r>
              <a:rPr lang="it-IT">
                <a:solidFill>
                  <a:srgbClr val="CCFFCC"/>
                </a:solidFill>
                <a:latin typeface="Lucida Sans Unicode" pitchFamily="34" charset="0"/>
              </a:rPr>
              <a:t>: un sito nel quale i valori delle concentrazioni soglia di rischio (</a:t>
            </a:r>
            <a:r>
              <a:rPr lang="it-IT">
                <a:solidFill>
                  <a:srgbClr val="FF00FF"/>
                </a:solidFill>
                <a:latin typeface="Lucida Sans Unicode" pitchFamily="34" charset="0"/>
              </a:rPr>
              <a:t>CSR</a:t>
            </a:r>
            <a:r>
              <a:rPr lang="it-IT">
                <a:solidFill>
                  <a:srgbClr val="CCFFCC"/>
                </a:solidFill>
                <a:latin typeface="Lucida Sans Unicode" pitchFamily="34" charset="0"/>
              </a:rPr>
              <a:t>), determinati con l’applicazione della procedura di analisi di rischio (Allegato 1) sulla base dei risultati del piano di caratterizzazione, risultano superati</a:t>
            </a:r>
          </a:p>
        </p:txBody>
      </p:sp>
      <p:sp>
        <p:nvSpPr>
          <p:cNvPr id="8198" name="Rectangle 10"/>
          <p:cNvSpPr>
            <a:spLocks noRot="1" noChangeArrowheads="1"/>
          </p:cNvSpPr>
          <p:nvPr/>
        </p:nvSpPr>
        <p:spPr bwMode="auto">
          <a:xfrm>
            <a:off x="161925" y="4035425"/>
            <a:ext cx="8820150" cy="942975"/>
          </a:xfrm>
          <a:prstGeom prst="rect">
            <a:avLst/>
          </a:prstGeom>
          <a:noFill/>
          <a:ln w="9525">
            <a:noFill/>
            <a:miter lim="800000"/>
            <a:headEnd/>
            <a:tailEnd/>
          </a:ln>
        </p:spPr>
        <p:txBody>
          <a:bodyPr>
            <a:spAutoFit/>
          </a:bodyPr>
          <a:lstStyle/>
          <a:p>
            <a:pPr algn="l">
              <a:spcBef>
                <a:spcPct val="20000"/>
              </a:spcBef>
              <a:buClr>
                <a:srgbClr val="FFFF00"/>
              </a:buClr>
              <a:buFont typeface="Wingdings" pitchFamily="2" charset="2"/>
              <a:buNone/>
            </a:pPr>
            <a:r>
              <a:rPr lang="it-IT">
                <a:solidFill>
                  <a:srgbClr val="CCFFCC"/>
                </a:solidFill>
                <a:latin typeface="Lucida Sans Unicode" pitchFamily="34" charset="0"/>
              </a:rPr>
              <a:t>f) </a:t>
            </a:r>
            <a:r>
              <a:rPr lang="it-IT" b="1" u="sng">
                <a:solidFill>
                  <a:srgbClr val="CCFFCC"/>
                </a:solidFill>
                <a:latin typeface="Lucida Sans Unicode" pitchFamily="34" charset="0"/>
              </a:rPr>
              <a:t>Sito non contaminato</a:t>
            </a:r>
            <a:r>
              <a:rPr lang="it-IT">
                <a:solidFill>
                  <a:srgbClr val="CCFFCC"/>
                </a:solidFill>
                <a:latin typeface="Lucida Sans Unicode" pitchFamily="34" charset="0"/>
              </a:rPr>
              <a:t>: un sito nel quale la contaminazione rilevata nelle matrice ambientali risulti inferiore ai valori di concentrazione soglia di contaminazione (CSC) oppure, se superiore, risulti comunque inferiore ai valori di concentrazione soglia di rischio (CSR) determinate a seguito dell’analisi di rischio sanitario ambientale sito-specifica</a:t>
            </a:r>
          </a:p>
        </p:txBody>
      </p:sp>
      <p:sp>
        <p:nvSpPr>
          <p:cNvPr id="8199" name="Rectangle 16"/>
          <p:cNvSpPr>
            <a:spLocks noChangeArrowheads="1"/>
          </p:cNvSpPr>
          <p:nvPr/>
        </p:nvSpPr>
        <p:spPr bwMode="auto">
          <a:xfrm>
            <a:off x="161925" y="5084763"/>
            <a:ext cx="8713788" cy="1538287"/>
          </a:xfrm>
          <a:prstGeom prst="rect">
            <a:avLst/>
          </a:prstGeom>
          <a:noFill/>
          <a:ln w="9525">
            <a:noFill/>
            <a:miter lim="800000"/>
            <a:headEnd/>
            <a:tailEnd/>
          </a:ln>
        </p:spPr>
        <p:txBody>
          <a:bodyPr>
            <a:spAutoFit/>
          </a:bodyPr>
          <a:lstStyle/>
          <a:p>
            <a:pPr marL="342900" indent="-342900" algn="l"/>
            <a:r>
              <a:rPr lang="it-IT">
                <a:solidFill>
                  <a:srgbClr val="CCFFCC"/>
                </a:solidFill>
                <a:latin typeface="Lucida Sans Unicode" pitchFamily="34" charset="0"/>
              </a:rPr>
              <a:t>g) </a:t>
            </a:r>
            <a:r>
              <a:rPr lang="it-IT" b="1" u="sng">
                <a:solidFill>
                  <a:srgbClr val="CCFFCC"/>
                </a:solidFill>
                <a:latin typeface="Lucida Sans Unicode" pitchFamily="34" charset="0"/>
              </a:rPr>
              <a:t>Sito con attività in esercizio</a:t>
            </a:r>
            <a:r>
              <a:rPr lang="it-IT">
                <a:solidFill>
                  <a:srgbClr val="CCFFCC"/>
                </a:solidFill>
                <a:latin typeface="Lucida Sans Unicode" pitchFamily="34" charset="0"/>
              </a:rPr>
              <a:t>: un sito nel quale risultano in esercizio attività produttive sia industriali che commerciali nonché le aree pertinenziali e quelle adibite ad attività accessorie economiche, ivi comprese le attività di mantenimento e tutela del patrimonio ai fini della successiva ripresa delle attività</a:t>
            </a:r>
          </a:p>
          <a:p>
            <a:pPr marL="342900" indent="-342900" algn="l"/>
            <a:r>
              <a:rPr lang="it-IT">
                <a:solidFill>
                  <a:srgbClr val="CCFFCC"/>
                </a:solidFill>
                <a:latin typeface="Lucida Sans Unicode" pitchFamily="34" charset="0"/>
              </a:rPr>
              <a:t>h) </a:t>
            </a:r>
            <a:r>
              <a:rPr lang="it-IT" b="1" u="sng">
                <a:solidFill>
                  <a:srgbClr val="CCFFCC"/>
                </a:solidFill>
                <a:latin typeface="Lucida Sans Unicode" pitchFamily="34" charset="0"/>
              </a:rPr>
              <a:t>Sito dismesso</a:t>
            </a:r>
            <a:r>
              <a:rPr lang="it-IT" b="1">
                <a:solidFill>
                  <a:srgbClr val="CCFFCC"/>
                </a:solidFill>
                <a:latin typeface="Lucida Sans Unicode" pitchFamily="34" charset="0"/>
              </a:rPr>
              <a:t>:</a:t>
            </a:r>
            <a:r>
              <a:rPr lang="it-IT">
                <a:solidFill>
                  <a:srgbClr val="CCFFCC"/>
                </a:solidFill>
                <a:latin typeface="Lucida Sans Unicode" pitchFamily="34" charset="0"/>
              </a:rPr>
              <a:t> un sito in cui sono cessate le attività produttive;</a:t>
            </a:r>
          </a:p>
          <a:p>
            <a:pPr marL="342900" indent="-342900" algn="l"/>
            <a:r>
              <a:rPr lang="it-IT" sz="1200" i="1">
                <a:solidFill>
                  <a:srgbClr val="99FF99"/>
                </a:solidFill>
                <a:latin typeface="Lucida Sans Unicode" pitchFamily="34" charset="0"/>
              </a:rPr>
              <a:t>Viene quindi distinto il sito con attività in esercizio da quello dismesso ed alcune procedure sono diversificate in funzione della presenza o meno sul sito di </a:t>
            </a:r>
            <a:r>
              <a:rPr lang="it-IT" sz="1200" i="1">
                <a:solidFill>
                  <a:srgbClr val="FF00FF"/>
                </a:solidFill>
                <a:latin typeface="Lucida Sans Unicode" pitchFamily="34" charset="0"/>
              </a:rPr>
              <a:t>attività in corso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149"/>
                                        </p:tgtEl>
                                        <p:attrNameLst>
                                          <p:attrName>style.visibility</p:attrName>
                                        </p:attrNameLst>
                                      </p:cBhvr>
                                      <p:to>
                                        <p:strVal val="visible"/>
                                      </p:to>
                                    </p:set>
                                    <p:anim calcmode="lin" valueType="num">
                                      <p:cBhvr additive="base">
                                        <p:cTn id="7" dur="1000" fill="hold"/>
                                        <p:tgtEl>
                                          <p:spTgt spid="6149"/>
                                        </p:tgtEl>
                                        <p:attrNameLst>
                                          <p:attrName>ppt_x</p:attrName>
                                        </p:attrNameLst>
                                      </p:cBhvr>
                                      <p:tavLst>
                                        <p:tav tm="0">
                                          <p:val>
                                            <p:strVal val="0-#ppt_w/2"/>
                                          </p:val>
                                        </p:tav>
                                        <p:tav tm="100000">
                                          <p:val>
                                            <p:strVal val="#ppt_x"/>
                                          </p:val>
                                        </p:tav>
                                      </p:tavLst>
                                    </p:anim>
                                    <p:anim calcmode="lin" valueType="num">
                                      <p:cBhvr additive="base">
                                        <p:cTn id="8" dur="1000" fill="hold"/>
                                        <p:tgtEl>
                                          <p:spTgt spid="61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r>
              <a:rPr lang="it-IT" sz="2400" smtClean="0">
                <a:latin typeface="Lucida Sans Unicode" pitchFamily="34" charset="0"/>
              </a:rPr>
              <a:t/>
            </a:r>
            <a:br>
              <a:rPr lang="it-IT" sz="2400" smtClean="0">
                <a:latin typeface="Lucida Sans Unicode" pitchFamily="34" charset="0"/>
              </a:rPr>
            </a:br>
            <a:r>
              <a:rPr lang="it-IT" sz="1800" smtClean="0">
                <a:solidFill>
                  <a:srgbClr val="CCFFCC"/>
                </a:solidFill>
                <a:latin typeface="Lucida Sans Unicode" pitchFamily="34" charset="0"/>
              </a:rPr>
              <a:t>DEFINIZIONI (ART. 240)</a:t>
            </a:r>
            <a:br>
              <a:rPr lang="it-IT" sz="18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98307" name="Rectangle 3"/>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9220" name="Rectangle 8"/>
          <p:cNvSpPr>
            <a:spLocks noRot="1" noChangeArrowheads="1"/>
          </p:cNvSpPr>
          <p:nvPr/>
        </p:nvSpPr>
        <p:spPr bwMode="auto">
          <a:xfrm>
            <a:off x="266700" y="1125538"/>
            <a:ext cx="8610600" cy="2590800"/>
          </a:xfrm>
          <a:prstGeom prst="rect">
            <a:avLst/>
          </a:prstGeom>
          <a:noFill/>
          <a:ln w="9525">
            <a:noFill/>
            <a:miter lim="800000"/>
            <a:headEnd/>
            <a:tailEnd/>
          </a:ln>
        </p:spPr>
        <p:txBody>
          <a:bodyPr/>
          <a:lstStyle/>
          <a:p>
            <a:pPr marL="182563">
              <a:lnSpc>
                <a:spcPct val="90000"/>
              </a:lnSpc>
              <a:spcBef>
                <a:spcPct val="20000"/>
              </a:spcBef>
              <a:buClr>
                <a:srgbClr val="FFFF00"/>
              </a:buClr>
              <a:buFont typeface="Wingdings" pitchFamily="2" charset="2"/>
              <a:buNone/>
              <a:tabLst>
                <a:tab pos="0" algn="l"/>
              </a:tabLst>
            </a:pPr>
            <a:r>
              <a:rPr lang="it-IT" sz="1800">
                <a:solidFill>
                  <a:srgbClr val="CCFFCC"/>
                </a:solidFill>
                <a:latin typeface="Lucida Sans Unicode" pitchFamily="34" charset="0"/>
              </a:rPr>
              <a:t>	Il D.Lgs. 152/2006 riporta ben cinque diverse definizioni riguardanti il concetto di </a:t>
            </a:r>
            <a:r>
              <a:rPr lang="it-IT" sz="1800">
                <a:solidFill>
                  <a:srgbClr val="66FF66"/>
                </a:solidFill>
                <a:latin typeface="Lucida Sans Unicode" pitchFamily="34" charset="0"/>
              </a:rPr>
              <a:t>messa in sicurezza</a:t>
            </a:r>
            <a:r>
              <a:rPr lang="it-IT" sz="1800">
                <a:solidFill>
                  <a:srgbClr val="CCFFCC"/>
                </a:solidFill>
                <a:latin typeface="Lucida Sans Unicode" pitchFamily="34" charset="0"/>
              </a:rPr>
              <a:t> e precisamente:</a:t>
            </a:r>
          </a:p>
          <a:p>
            <a:pPr marL="182563" algn="l">
              <a:lnSpc>
                <a:spcPct val="90000"/>
              </a:lnSpc>
              <a:spcBef>
                <a:spcPct val="20000"/>
              </a:spcBef>
              <a:buClr>
                <a:srgbClr val="CCECFF"/>
              </a:buClr>
              <a:buFont typeface="Wingdings" pitchFamily="2" charset="2"/>
              <a:buNone/>
              <a:tabLst>
                <a:tab pos="0" algn="l"/>
              </a:tabLst>
            </a:pPr>
            <a:endParaRPr lang="it-IT" sz="1800">
              <a:solidFill>
                <a:srgbClr val="CCFFCC"/>
              </a:solidFill>
              <a:latin typeface="Lucida Sans Unicode" pitchFamily="34" charset="0"/>
            </a:endParaRPr>
          </a:p>
          <a:p>
            <a:pPr marL="182563" algn="l">
              <a:lnSpc>
                <a:spcPct val="90000"/>
              </a:lnSpc>
              <a:spcBef>
                <a:spcPct val="20000"/>
              </a:spcBef>
              <a:buClr>
                <a:srgbClr val="CCECFF"/>
              </a:buClr>
              <a:buFont typeface="Wingdings" pitchFamily="2" charset="2"/>
              <a:buNone/>
              <a:tabLst>
                <a:tab pos="0" algn="l"/>
              </a:tabLst>
            </a:pPr>
            <a:endParaRPr lang="it-IT" sz="1800">
              <a:solidFill>
                <a:srgbClr val="CCFFCC"/>
              </a:solidFill>
              <a:latin typeface="Lucida Sans Unicode" pitchFamily="34" charset="0"/>
            </a:endParaRPr>
          </a:p>
          <a:p>
            <a:pPr marL="182563" algn="just">
              <a:lnSpc>
                <a:spcPct val="90000"/>
              </a:lnSpc>
              <a:spcBef>
                <a:spcPct val="20000"/>
              </a:spcBef>
              <a:buClr>
                <a:schemeClr val="bg1"/>
              </a:buClr>
              <a:buFont typeface="Wingdings" pitchFamily="2" charset="2"/>
              <a:buAutoNum type="alphaLcParenR" startAt="9"/>
              <a:tabLst>
                <a:tab pos="0" algn="l"/>
              </a:tabLst>
            </a:pPr>
            <a:r>
              <a:rPr lang="it-IT" sz="1800" i="1">
                <a:solidFill>
                  <a:srgbClr val="CCFFCC"/>
                </a:solidFill>
                <a:latin typeface="Lucida Sans Unicode" pitchFamily="34" charset="0"/>
              </a:rPr>
              <a:t> Misure di prevenzione</a:t>
            </a:r>
          </a:p>
          <a:p>
            <a:pPr marL="182563" algn="just">
              <a:lnSpc>
                <a:spcPct val="90000"/>
              </a:lnSpc>
              <a:spcBef>
                <a:spcPct val="20000"/>
              </a:spcBef>
              <a:buClr>
                <a:schemeClr val="bg1"/>
              </a:buClr>
              <a:buFont typeface="Wingdings" pitchFamily="2" charset="2"/>
              <a:buAutoNum type="alphaLcParenR" startAt="9"/>
              <a:tabLst>
                <a:tab pos="0" algn="l"/>
              </a:tabLst>
            </a:pPr>
            <a:r>
              <a:rPr lang="it-IT" sz="1800" i="1">
                <a:solidFill>
                  <a:srgbClr val="CCFFCC"/>
                </a:solidFill>
                <a:latin typeface="Lucida Sans Unicode" pitchFamily="34" charset="0"/>
              </a:rPr>
              <a:t> Misure di riparazione</a:t>
            </a:r>
          </a:p>
          <a:p>
            <a:pPr marL="182563" algn="just">
              <a:lnSpc>
                <a:spcPct val="90000"/>
              </a:lnSpc>
              <a:spcBef>
                <a:spcPct val="20000"/>
              </a:spcBef>
              <a:buClr>
                <a:schemeClr val="bg1"/>
              </a:buClr>
              <a:buFont typeface="Wingdings" pitchFamily="2" charset="2"/>
              <a:buAutoNum type="alphaLcParenR" startAt="9"/>
              <a:tabLst>
                <a:tab pos="0" algn="l"/>
              </a:tabLst>
            </a:pPr>
            <a:r>
              <a:rPr lang="it-IT" sz="1800" i="1">
                <a:solidFill>
                  <a:srgbClr val="CCFFCC"/>
                </a:solidFill>
                <a:latin typeface="Lucida Sans Unicode" pitchFamily="34" charset="0"/>
              </a:rPr>
              <a:t> Messa in sicurezza d’emergenza</a:t>
            </a:r>
          </a:p>
          <a:p>
            <a:pPr marL="182563" algn="just">
              <a:lnSpc>
                <a:spcPct val="90000"/>
              </a:lnSpc>
              <a:spcBef>
                <a:spcPct val="20000"/>
              </a:spcBef>
              <a:buClr>
                <a:schemeClr val="bg1"/>
              </a:buClr>
              <a:buFont typeface="Wingdings" pitchFamily="2" charset="2"/>
              <a:buAutoNum type="alphaLcParenR" startAt="9"/>
              <a:tabLst>
                <a:tab pos="0" algn="l"/>
              </a:tabLst>
            </a:pPr>
            <a:r>
              <a:rPr lang="it-IT" sz="1800" i="1">
                <a:solidFill>
                  <a:srgbClr val="CCFFCC"/>
                </a:solidFill>
                <a:latin typeface="Lucida Sans Unicode" pitchFamily="34" charset="0"/>
              </a:rPr>
              <a:t> Messa in sicurezza operativa</a:t>
            </a:r>
          </a:p>
          <a:p>
            <a:pPr marL="182563" algn="just">
              <a:lnSpc>
                <a:spcPct val="90000"/>
              </a:lnSpc>
              <a:spcBef>
                <a:spcPct val="20000"/>
              </a:spcBef>
              <a:buClr>
                <a:schemeClr val="bg1"/>
              </a:buClr>
              <a:buFont typeface="Wingdings" pitchFamily="2" charset="2"/>
              <a:buAutoNum type="alphaLcParenR" startAt="9"/>
              <a:tabLst>
                <a:tab pos="0" algn="l"/>
              </a:tabLst>
            </a:pPr>
            <a:r>
              <a:rPr lang="it-IT" sz="1800" i="1">
                <a:solidFill>
                  <a:srgbClr val="CCFFCC"/>
                </a:solidFill>
                <a:latin typeface="Lucida Sans Unicode" pitchFamily="34" charset="0"/>
              </a:rPr>
              <a:t> Messa in sicurezza permanente</a:t>
            </a:r>
            <a:endParaRPr lang="it-IT" sz="1800" i="1" u="sng">
              <a:solidFill>
                <a:srgbClr val="CCFFCC"/>
              </a:solidFill>
              <a:latin typeface="Lucida Sans Unicode" pitchFamily="34" charset="0"/>
              <a:ea typeface="SimSun" pitchFamily="2" charset="-122"/>
            </a:endParaRPr>
          </a:p>
        </p:txBody>
      </p:sp>
      <p:sp>
        <p:nvSpPr>
          <p:cNvPr id="9221" name="Rectangle 9"/>
          <p:cNvSpPr>
            <a:spLocks noChangeArrowheads="1"/>
          </p:cNvSpPr>
          <p:nvPr/>
        </p:nvSpPr>
        <p:spPr bwMode="auto">
          <a:xfrm>
            <a:off x="558800" y="4076700"/>
            <a:ext cx="7993063" cy="2032000"/>
          </a:xfrm>
          <a:prstGeom prst="rect">
            <a:avLst/>
          </a:prstGeom>
          <a:noFill/>
          <a:ln w="9525">
            <a:noFill/>
            <a:miter lim="800000"/>
            <a:headEnd/>
            <a:tailEnd/>
          </a:ln>
        </p:spPr>
        <p:txBody>
          <a:bodyPr>
            <a:spAutoFit/>
          </a:bodyPr>
          <a:lstStyle/>
          <a:p>
            <a:pPr algn="l"/>
            <a:r>
              <a:rPr lang="it-IT" i="1">
                <a:solidFill>
                  <a:srgbClr val="66FF66"/>
                </a:solidFill>
                <a:latin typeface="Lucida Sans Unicode" pitchFamily="34" charset="0"/>
              </a:rPr>
              <a:t>La numerosità delle definizioni di messa in sicurezza nel vigente D.Lgs. 152/2006 comporta notevoli difficoltà interpretativa e soprattutto non risulta ben chiaro quando si applica una  piuttosto che l’altra, con particolare riferimento alle prime due (prevenzione e riparazione).</a:t>
            </a:r>
          </a:p>
          <a:p>
            <a:pPr algn="l"/>
            <a:endParaRPr lang="it-IT" i="1">
              <a:solidFill>
                <a:srgbClr val="66FF66"/>
              </a:solidFill>
              <a:latin typeface="Lucida Sans Unicode" pitchFamily="34" charset="0"/>
            </a:endParaRPr>
          </a:p>
          <a:p>
            <a:pPr algn="l"/>
            <a:r>
              <a:rPr lang="it-IT" i="1">
                <a:solidFill>
                  <a:srgbClr val="66FF66"/>
                </a:solidFill>
                <a:latin typeface="Lucida Sans Unicode" pitchFamily="34" charset="0"/>
              </a:rPr>
              <a:t>La messa in sicurezza operativa si applica certamente ai siti con attività in esercizio</a:t>
            </a:r>
          </a:p>
          <a:p>
            <a:pPr algn="l"/>
            <a:endParaRPr lang="it-IT" i="1">
              <a:solidFill>
                <a:srgbClr val="66FF66"/>
              </a:solidFill>
              <a:latin typeface="Lucida Sans Unicode" pitchFamily="34" charset="0"/>
            </a:endParaRPr>
          </a:p>
          <a:p>
            <a:pPr algn="l"/>
            <a:r>
              <a:rPr lang="it-IT" i="1">
                <a:solidFill>
                  <a:srgbClr val="66FF66"/>
                </a:solidFill>
                <a:latin typeface="Lucida Sans Unicode" pitchFamily="34" charset="0"/>
              </a:rPr>
              <a:t>Non sono esplicitate in modo chiaro le differenze tra interventi di contenimento della contaminazione da attuare in via provvisoria  e le misure di riparazione </a:t>
            </a:r>
          </a:p>
        </p:txBody>
      </p:sp>
      <p:sp>
        <p:nvSpPr>
          <p:cNvPr id="9222" name="Rettangolo 7"/>
          <p:cNvSpPr>
            <a:spLocks noChangeArrowheads="1"/>
          </p:cNvSpPr>
          <p:nvPr/>
        </p:nvSpPr>
        <p:spPr bwMode="auto">
          <a:xfrm>
            <a:off x="1115616" y="6550025"/>
            <a:ext cx="7273925" cy="307975"/>
          </a:xfrm>
          <a:prstGeom prst="rect">
            <a:avLst/>
          </a:prstGeom>
          <a:noFill/>
          <a:ln w="9525">
            <a:noFill/>
            <a:miter lim="800000"/>
            <a:headEnd/>
            <a:tailEnd/>
          </a:ln>
        </p:spPr>
        <p:txBody>
          <a:bodyPr>
            <a:spAutoFit/>
          </a:bodyPr>
          <a:lstStyle/>
          <a:p>
            <a:pPr algn="l"/>
            <a:r>
              <a:rPr lang="it-IT" dirty="0">
                <a:solidFill>
                  <a:schemeClr val="bg1"/>
                </a:solidFill>
                <a:latin typeface="Lucida Sans Unicode" pitchFamily="34" charset="0"/>
                <a:cs typeface="Lucida Sans Unicode" pitchFamily="34" charset="0"/>
              </a:rPr>
              <a:t>DIRETTIVA COMUNITARIA 2004/35/CE: DEFINZIONE DI DANNO AMBIENTALE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8307"/>
                                        </p:tgtEl>
                                        <p:attrNameLst>
                                          <p:attrName>style.visibility</p:attrName>
                                        </p:attrNameLst>
                                      </p:cBhvr>
                                      <p:to>
                                        <p:strVal val="visible"/>
                                      </p:to>
                                    </p:set>
                                    <p:anim calcmode="lin" valueType="num">
                                      <p:cBhvr additive="base">
                                        <p:cTn id="7" dur="1000" fill="hold"/>
                                        <p:tgtEl>
                                          <p:spTgt spid="98307"/>
                                        </p:tgtEl>
                                        <p:attrNameLst>
                                          <p:attrName>ppt_x</p:attrName>
                                        </p:attrNameLst>
                                      </p:cBhvr>
                                      <p:tavLst>
                                        <p:tav tm="0">
                                          <p:val>
                                            <p:strVal val="0-#ppt_w/2"/>
                                          </p:val>
                                        </p:tav>
                                        <p:tav tm="100000">
                                          <p:val>
                                            <p:strVal val="#ppt_x"/>
                                          </p:val>
                                        </p:tav>
                                      </p:tavLst>
                                    </p:anim>
                                    <p:anim calcmode="lin" valueType="num">
                                      <p:cBhvr additive="base">
                                        <p:cTn id="8" dur="1000" fill="hold"/>
                                        <p:tgtEl>
                                          <p:spTgt spid="983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7"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35342" y="0"/>
            <a:ext cx="9287862" cy="5001419"/>
          </a:xfrm>
        </p:spPr>
        <p:txBody>
          <a:bodyPr/>
          <a:lstStyle/>
          <a:p>
            <a:pPr marL="0" indent="0">
              <a:buNone/>
            </a:pPr>
            <a:r>
              <a:rPr lang="it-IT" sz="1800" b="1" dirty="0" smtClean="0"/>
              <a:t>DANNO AMBIENTALE</a:t>
            </a:r>
          </a:p>
          <a:p>
            <a:pPr marL="0" indent="0">
              <a:buNone/>
            </a:pPr>
            <a:r>
              <a:rPr lang="it-IT" sz="1700" dirty="0" smtClean="0"/>
              <a:t>1) Secondo </a:t>
            </a:r>
            <a:r>
              <a:rPr lang="it-IT" sz="1700" dirty="0"/>
              <a:t>il </a:t>
            </a:r>
            <a:r>
              <a:rPr lang="it-IT" sz="1700" dirty="0" err="1"/>
              <a:t>D.Lgs</a:t>
            </a:r>
            <a:r>
              <a:rPr lang="it-IT" sz="1700" dirty="0"/>
              <a:t> 152/06 art.300 c.1: "Qualsiasi </a:t>
            </a:r>
            <a:r>
              <a:rPr lang="it-IT" sz="1700" b="1" i="1" dirty="0"/>
              <a:t>deterioramento significativo e misurabile</a:t>
            </a:r>
            <a:r>
              <a:rPr lang="it-IT" sz="1700" dirty="0"/>
              <a:t>, diretto o indiretto, di una risorsa naturale o dell'utilità assicurata da quest'ultima."</a:t>
            </a:r>
          </a:p>
          <a:p>
            <a:pPr marL="0" indent="0">
              <a:buNone/>
            </a:pPr>
            <a:r>
              <a:rPr lang="it-IT" sz="1700" dirty="0" smtClean="0"/>
              <a:t>2) Secondo </a:t>
            </a:r>
            <a:r>
              <a:rPr lang="it-IT" sz="1700" dirty="0"/>
              <a:t>il </a:t>
            </a:r>
            <a:r>
              <a:rPr lang="it-IT" sz="1700" dirty="0" err="1"/>
              <a:t>D.Lgs</a:t>
            </a:r>
            <a:r>
              <a:rPr lang="it-IT" sz="1700" dirty="0"/>
              <a:t> 152/06 art.300 c.2, </a:t>
            </a:r>
            <a:r>
              <a:rPr lang="it-IT" sz="1700" dirty="0" err="1"/>
              <a:t>lett</a:t>
            </a:r>
            <a:r>
              <a:rPr lang="it-IT" sz="1700" dirty="0"/>
              <a:t>. a: "Ai sensi della direttiva 2004/35/CE costituisce danno ambientale il deterioramento, in confronto alle condizioni originarie, provocato: a) </a:t>
            </a:r>
            <a:r>
              <a:rPr lang="it-IT" sz="1700" b="1" i="1" dirty="0"/>
              <a:t>alle specie e agli habitat naturali protetti </a:t>
            </a:r>
            <a:r>
              <a:rPr lang="it-IT" sz="1700" dirty="0"/>
              <a:t>dalla normativa nazionale e comunitaria di cui alla legge 11 febbraio </a:t>
            </a:r>
            <a:r>
              <a:rPr lang="it-IT" sz="1700" dirty="0">
                <a:hlinkClick r:id="rId2" tooltip="1992"/>
              </a:rPr>
              <a:t>1992</a:t>
            </a:r>
            <a:r>
              <a:rPr lang="it-IT" sz="1700" dirty="0"/>
              <a:t>, n. 157, recante norme per la protezione della fauna selvatica, che recepisce </a:t>
            </a:r>
            <a:r>
              <a:rPr lang="it-IT" sz="1700" dirty="0" smtClean="0"/>
              <a:t>…"</a:t>
            </a:r>
            <a:endParaRPr lang="it-IT" sz="1700" dirty="0"/>
          </a:p>
          <a:p>
            <a:pPr marL="0" indent="0">
              <a:buNone/>
            </a:pPr>
            <a:r>
              <a:rPr lang="it-IT" sz="1700" dirty="0" smtClean="0"/>
              <a:t>3) Secondo </a:t>
            </a:r>
            <a:r>
              <a:rPr lang="it-IT" sz="1700" dirty="0"/>
              <a:t>il </a:t>
            </a:r>
            <a:r>
              <a:rPr lang="it-IT" sz="1700" dirty="0" err="1"/>
              <a:t>D.Lgs</a:t>
            </a:r>
            <a:r>
              <a:rPr lang="it-IT" sz="1700" dirty="0"/>
              <a:t> 152/06 art.300 c.2, </a:t>
            </a:r>
            <a:r>
              <a:rPr lang="it-IT" sz="1700" dirty="0" err="1"/>
              <a:t>lett</a:t>
            </a:r>
            <a:r>
              <a:rPr lang="it-IT" sz="1700" dirty="0"/>
              <a:t>. b: "Ai sensi della direttiva 2004/35/CE costituisce danno ambientale il deterioramento, in confronto alle condizioni originarie, provocato:</a:t>
            </a:r>
            <a:r>
              <a:rPr lang="it-IT" sz="1700" b="1" i="1" dirty="0"/>
              <a:t> alle acque interne</a:t>
            </a:r>
            <a:r>
              <a:rPr lang="it-IT" sz="1700" dirty="0"/>
              <a:t>, mediante azioni che incidano in modo significativamente negativo sullo stato ecologico, chimico e/o quantitativo oppure sul potenziale ecologico delle acque interessate, quali definiti nella direttiva 2000/60/CE ad eccezione degli effetti negativi cui si applica l'articolo 4, paragrafo 7, di tale direttiva."</a:t>
            </a:r>
          </a:p>
          <a:p>
            <a:pPr marL="0" indent="0">
              <a:buNone/>
            </a:pPr>
            <a:r>
              <a:rPr lang="it-IT" sz="1700" dirty="0" smtClean="0"/>
              <a:t>4) Secondo </a:t>
            </a:r>
            <a:r>
              <a:rPr lang="it-IT" sz="1700" dirty="0"/>
              <a:t>il </a:t>
            </a:r>
            <a:r>
              <a:rPr lang="it-IT" sz="1700" dirty="0" err="1"/>
              <a:t>D.Lgs</a:t>
            </a:r>
            <a:r>
              <a:rPr lang="it-IT" sz="1700" dirty="0"/>
              <a:t> 152/06 art.300 c.2, </a:t>
            </a:r>
            <a:r>
              <a:rPr lang="it-IT" sz="1700" dirty="0" err="1"/>
              <a:t>lett</a:t>
            </a:r>
            <a:r>
              <a:rPr lang="it-IT" sz="1700" dirty="0"/>
              <a:t>. c: "Ai sensi della direttiva 2004/35/CE costituisce danno ambientale il deterioramento, in confronto alle condizioni originarie, provocato: </a:t>
            </a:r>
            <a:r>
              <a:rPr lang="it-IT" sz="1700" b="1" i="1" dirty="0"/>
              <a:t>alle acque costiere ed a quelle ricomprese nel mare territoriale </a:t>
            </a:r>
            <a:r>
              <a:rPr lang="it-IT" sz="1700" dirty="0"/>
              <a:t>mediante le azioni suddette, anche se svolte in acque internazionali."</a:t>
            </a:r>
          </a:p>
          <a:p>
            <a:pPr marL="0" indent="0">
              <a:buNone/>
            </a:pPr>
            <a:r>
              <a:rPr lang="it-IT" sz="1700" dirty="0" smtClean="0"/>
              <a:t>5) Secondo </a:t>
            </a:r>
            <a:r>
              <a:rPr lang="it-IT" sz="1700" dirty="0"/>
              <a:t>il </a:t>
            </a:r>
            <a:r>
              <a:rPr lang="it-IT" sz="1700" dirty="0" err="1"/>
              <a:t>D.Lgs</a:t>
            </a:r>
            <a:r>
              <a:rPr lang="it-IT" sz="1700" dirty="0"/>
              <a:t> 152/06 art.300 c.2, </a:t>
            </a:r>
            <a:r>
              <a:rPr lang="it-IT" sz="1700" dirty="0" err="1"/>
              <a:t>lett</a:t>
            </a:r>
            <a:r>
              <a:rPr lang="it-IT" sz="1700" dirty="0"/>
              <a:t>. d:"Ai sensi della direttiva 2004/35/CE costituisce danno ambientale il deterioramento, in confronto alle condizioni originarie, provocato: </a:t>
            </a:r>
            <a:r>
              <a:rPr lang="it-IT" sz="1700" b="1" i="1" dirty="0"/>
              <a:t>al terreno, </a:t>
            </a:r>
            <a:r>
              <a:rPr lang="it-IT" sz="1700" dirty="0"/>
              <a:t>mediante qualsiasi </a:t>
            </a:r>
            <a:r>
              <a:rPr lang="it-IT" sz="1700" b="1" i="1" dirty="0"/>
              <a:t>contaminazione che crei un rischio significativo di effetti nocivi, anche indiretti, sulla salute umana </a:t>
            </a:r>
            <a:r>
              <a:rPr lang="it-IT" sz="1700" dirty="0"/>
              <a:t>a seguito dell'introduzione nel suolo, sul suolo o nel sottosuolo di sostanze, preparati, organismi o microrganismi nocivi per l'ambiente."</a:t>
            </a:r>
          </a:p>
          <a:p>
            <a:pPr marL="0" indent="0">
              <a:buNone/>
            </a:pPr>
            <a:endParaRPr lang="it-IT" sz="1700" dirty="0"/>
          </a:p>
        </p:txBody>
      </p:sp>
    </p:spTree>
    <p:extLst>
      <p:ext uri="{BB962C8B-B14F-4D97-AF65-F5344CB8AC3E}">
        <p14:creationId xmlns:p14="http://schemas.microsoft.com/office/powerpoint/2010/main" val="14806515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r>
              <a:rPr lang="it-IT" sz="2400" smtClean="0">
                <a:latin typeface="Lucida Sans Unicode" pitchFamily="34" charset="0"/>
              </a:rPr>
              <a:t/>
            </a:r>
            <a:br>
              <a:rPr lang="it-IT" sz="2400" smtClean="0">
                <a:latin typeface="Lucida Sans Unicode" pitchFamily="34" charset="0"/>
              </a:rPr>
            </a:br>
            <a:r>
              <a:rPr lang="it-IT" sz="1800" smtClean="0">
                <a:solidFill>
                  <a:srgbClr val="CCFFCC"/>
                </a:solidFill>
                <a:latin typeface="Lucida Sans Unicode" pitchFamily="34" charset="0"/>
              </a:rPr>
              <a:t>DEFINIZIONI (ART. 240)</a:t>
            </a:r>
            <a:br>
              <a:rPr lang="it-IT" sz="18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96259" name="Rectangle 3"/>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10244" name="Text Box 14"/>
          <p:cNvSpPr txBox="1">
            <a:spLocks noChangeArrowheads="1"/>
          </p:cNvSpPr>
          <p:nvPr/>
        </p:nvSpPr>
        <p:spPr bwMode="auto">
          <a:xfrm>
            <a:off x="179388" y="1484313"/>
            <a:ext cx="8785225" cy="5293757"/>
          </a:xfrm>
          <a:prstGeom prst="rect">
            <a:avLst/>
          </a:prstGeom>
          <a:noFill/>
          <a:ln w="9525">
            <a:noFill/>
            <a:miter lim="800000"/>
            <a:headEnd/>
            <a:tailEnd/>
          </a:ln>
        </p:spPr>
        <p:txBody>
          <a:bodyPr>
            <a:spAutoFit/>
          </a:bodyPr>
          <a:lstStyle/>
          <a:p>
            <a:pPr marL="342900" indent="-342900" algn="l">
              <a:buFontTx/>
              <a:buAutoNum type="romanLcParenR"/>
            </a:pPr>
            <a:r>
              <a:rPr lang="it-IT" u="sng" dirty="0">
                <a:solidFill>
                  <a:srgbClr val="CCFFCC"/>
                </a:solidFill>
                <a:latin typeface="Lucida Sans Unicode" pitchFamily="34" charset="0"/>
              </a:rPr>
              <a:t>misure di prevenzione</a:t>
            </a:r>
            <a:r>
              <a:rPr lang="it-IT" dirty="0">
                <a:solidFill>
                  <a:srgbClr val="CCFFCC"/>
                </a:solidFill>
                <a:latin typeface="Lucida Sans Unicode" pitchFamily="34" charset="0"/>
              </a:rPr>
              <a:t>: le iniziative per contrastare un evento, un atto o un'omissione che ha creato una minaccia imminente per la salute o per l'ambiente, intesa come </a:t>
            </a:r>
            <a:r>
              <a:rPr lang="it-IT" b="1" i="1" dirty="0">
                <a:solidFill>
                  <a:srgbClr val="CCFFCC"/>
                </a:solidFill>
                <a:latin typeface="Lucida Sans Unicode" pitchFamily="34" charset="0"/>
              </a:rPr>
              <a:t>rischio sufficientemente probabile che si verifichi un danno sotto il profilo sanitario o ambientale in un futuro prossimo</a:t>
            </a:r>
            <a:r>
              <a:rPr lang="it-IT" dirty="0">
                <a:solidFill>
                  <a:srgbClr val="CCFFCC"/>
                </a:solidFill>
                <a:latin typeface="Lucida Sans Unicode" pitchFamily="34" charset="0"/>
              </a:rPr>
              <a:t>, al fine di impedire o minimizzare il realizzarsi di tale minaccia;</a:t>
            </a:r>
          </a:p>
          <a:p>
            <a:pPr marL="342900" indent="-342900" algn="l"/>
            <a:endParaRPr lang="it-IT" dirty="0">
              <a:solidFill>
                <a:srgbClr val="CCFFCC"/>
              </a:solidFill>
              <a:latin typeface="Lucida Sans Unicode" pitchFamily="34" charset="0"/>
            </a:endParaRPr>
          </a:p>
          <a:p>
            <a:pPr marL="342900" indent="-342900" algn="l"/>
            <a:r>
              <a:rPr lang="it-IT" dirty="0">
                <a:solidFill>
                  <a:srgbClr val="CCFFCC"/>
                </a:solidFill>
                <a:latin typeface="Lucida Sans Unicode" pitchFamily="34" charset="0"/>
              </a:rPr>
              <a:t>l) 	</a:t>
            </a:r>
            <a:r>
              <a:rPr lang="it-IT" u="sng" dirty="0">
                <a:solidFill>
                  <a:srgbClr val="CCFFCC"/>
                </a:solidFill>
                <a:latin typeface="Lucida Sans Unicode" pitchFamily="34" charset="0"/>
              </a:rPr>
              <a:t>misure di riparazione</a:t>
            </a:r>
            <a:r>
              <a:rPr lang="it-IT" dirty="0">
                <a:solidFill>
                  <a:srgbClr val="CCFFCC"/>
                </a:solidFill>
                <a:latin typeface="Lucida Sans Unicode" pitchFamily="34" charset="0"/>
              </a:rPr>
              <a:t>: qualsiasi azione o combinazione di azioni, tra cui </a:t>
            </a:r>
            <a:r>
              <a:rPr lang="it-IT" b="1" i="1" dirty="0">
                <a:solidFill>
                  <a:srgbClr val="CCFFCC"/>
                </a:solidFill>
                <a:latin typeface="Lucida Sans Unicode" pitchFamily="34" charset="0"/>
              </a:rPr>
              <a:t>misure di attenuazione </a:t>
            </a:r>
            <a:r>
              <a:rPr lang="it-IT" dirty="0">
                <a:solidFill>
                  <a:srgbClr val="CCFFCC"/>
                </a:solidFill>
                <a:latin typeface="Lucida Sans Unicode" pitchFamily="34" charset="0"/>
              </a:rPr>
              <a:t>o provvisorie </a:t>
            </a:r>
            <a:r>
              <a:rPr lang="it-IT" b="1" i="1" dirty="0">
                <a:solidFill>
                  <a:srgbClr val="CCFFCC"/>
                </a:solidFill>
                <a:latin typeface="Lucida Sans Unicode" pitchFamily="34" charset="0"/>
              </a:rPr>
              <a:t>dirette a riparare, risanare o sostituire risorse naturali e/o servizi </a:t>
            </a:r>
            <a:r>
              <a:rPr lang="it-IT" dirty="0">
                <a:solidFill>
                  <a:srgbClr val="CCFFCC"/>
                </a:solidFill>
                <a:latin typeface="Lucida Sans Unicode" pitchFamily="34" charset="0"/>
              </a:rPr>
              <a:t>naturali danneggiati, </a:t>
            </a:r>
            <a:r>
              <a:rPr lang="it-IT" b="1" i="1" dirty="0">
                <a:solidFill>
                  <a:srgbClr val="CCFFCC"/>
                </a:solidFill>
                <a:latin typeface="Lucida Sans Unicode" pitchFamily="34" charset="0"/>
              </a:rPr>
              <a:t>oppure a fornire un'alternativa </a:t>
            </a:r>
            <a:r>
              <a:rPr lang="it-IT" dirty="0">
                <a:solidFill>
                  <a:srgbClr val="CCFFCC"/>
                </a:solidFill>
                <a:latin typeface="Lucida Sans Unicode" pitchFamily="34" charset="0"/>
              </a:rPr>
              <a:t>equivalente a tali risorse o servizi;</a:t>
            </a:r>
          </a:p>
          <a:p>
            <a:pPr marL="342900" indent="-342900" algn="l"/>
            <a:endParaRPr lang="it-IT" dirty="0">
              <a:solidFill>
                <a:srgbClr val="CCFFCC"/>
              </a:solidFill>
              <a:latin typeface="Lucida Sans Unicode" pitchFamily="34" charset="0"/>
            </a:endParaRPr>
          </a:p>
          <a:p>
            <a:pPr marL="342900" indent="-342900" algn="l">
              <a:buFontTx/>
              <a:buAutoNum type="alphaLcParenR" startAt="13"/>
            </a:pPr>
            <a:r>
              <a:rPr lang="it-IT" u="sng" dirty="0">
                <a:solidFill>
                  <a:srgbClr val="CCFFCC"/>
                </a:solidFill>
                <a:latin typeface="Lucida Sans Unicode" pitchFamily="34" charset="0"/>
              </a:rPr>
              <a:t>messa in sicurezza d'emergenza</a:t>
            </a:r>
            <a:r>
              <a:rPr lang="it-IT" dirty="0">
                <a:solidFill>
                  <a:srgbClr val="CCFFCC"/>
                </a:solidFill>
                <a:latin typeface="Lucida Sans Unicode" pitchFamily="34" charset="0"/>
              </a:rPr>
              <a:t>: ogni intervento immediato o a breve termine, da mettere in opera nelle condizioni di emergenza di cui alla lettera t) in caso di eventi di contaminazione </a:t>
            </a:r>
            <a:r>
              <a:rPr lang="it-IT" u="sng" dirty="0">
                <a:solidFill>
                  <a:srgbClr val="CCFFCC"/>
                </a:solidFill>
                <a:latin typeface="Lucida Sans Unicode" pitchFamily="34" charset="0"/>
              </a:rPr>
              <a:t>repentini</a:t>
            </a:r>
            <a:r>
              <a:rPr lang="it-IT" dirty="0">
                <a:solidFill>
                  <a:srgbClr val="CCFFCC"/>
                </a:solidFill>
                <a:latin typeface="Lucida Sans Unicode" pitchFamily="34" charset="0"/>
              </a:rPr>
              <a:t> di qualsiasi natura, atto a contenere la diffusione delle sorgenti primarie di contaminazione, impedirne il contatto con altre matrici presenti nel sito e a rimuoverle, in attesa di eventuali ulteriori interventi di bonifica o di messa in sicurezza operativa o permanente;</a:t>
            </a:r>
          </a:p>
          <a:p>
            <a:pPr marL="342900" indent="-342900" algn="l"/>
            <a:endParaRPr lang="it-IT" dirty="0">
              <a:solidFill>
                <a:srgbClr val="CCFFCC"/>
              </a:solidFill>
              <a:latin typeface="Lucida Sans Unicode" pitchFamily="34" charset="0"/>
            </a:endParaRPr>
          </a:p>
          <a:p>
            <a:pPr marL="342900" indent="-342900" algn="l"/>
            <a:r>
              <a:rPr lang="it-IT" dirty="0">
                <a:solidFill>
                  <a:srgbClr val="CCFFCC"/>
                </a:solidFill>
                <a:latin typeface="Lucida Sans Unicode" pitchFamily="34" charset="0"/>
              </a:rPr>
              <a:t>t)    </a:t>
            </a:r>
            <a:r>
              <a:rPr lang="it-IT" u="sng" dirty="0">
                <a:solidFill>
                  <a:srgbClr val="CCFFCC"/>
                </a:solidFill>
                <a:latin typeface="Lucida Sans Unicode" pitchFamily="34" charset="0"/>
              </a:rPr>
              <a:t>condizioni d’emergenza</a:t>
            </a:r>
            <a:r>
              <a:rPr lang="it-IT" dirty="0">
                <a:solidFill>
                  <a:srgbClr val="CCFFCC"/>
                </a:solidFill>
                <a:latin typeface="Lucida Sans Unicode" pitchFamily="34" charset="0"/>
              </a:rPr>
              <a:t>: eventi per i quali è necessaria l’esecuzione di interventi d’emergenza, quali ad esempio</a:t>
            </a:r>
          </a:p>
          <a:p>
            <a:pPr marL="342900" indent="-342900" algn="l"/>
            <a:r>
              <a:rPr lang="it-IT" dirty="0">
                <a:solidFill>
                  <a:srgbClr val="CCFFCC"/>
                </a:solidFill>
                <a:latin typeface="Lucida Sans Unicode" pitchFamily="34" charset="0"/>
              </a:rPr>
              <a:t>	- </a:t>
            </a:r>
            <a:r>
              <a:rPr lang="it-IT" sz="1200" i="1" dirty="0">
                <a:solidFill>
                  <a:srgbClr val="CCFFCC"/>
                </a:solidFill>
                <a:latin typeface="Lucida Sans Unicode" pitchFamily="34" charset="0"/>
              </a:rPr>
              <a:t>Concentrazioni attuali o potenziali di vapori in spazi confinati vicine a livelli di esplosività con conseguenze dannose per la salute.</a:t>
            </a:r>
          </a:p>
          <a:p>
            <a:pPr marL="342900" indent="-342900" algn="l"/>
            <a:r>
              <a:rPr lang="it-IT" sz="1200" i="1" dirty="0">
                <a:solidFill>
                  <a:srgbClr val="CCFFCC"/>
                </a:solidFill>
                <a:latin typeface="Lucida Sans Unicode" pitchFamily="34" charset="0"/>
              </a:rPr>
              <a:t>	- Presenza di quantità significative di prodotto in fase separata sul suolo oppure in acquiferi.</a:t>
            </a:r>
          </a:p>
          <a:p>
            <a:pPr marL="342900" indent="-342900" algn="l"/>
            <a:r>
              <a:rPr lang="it-IT" sz="1200" i="1" dirty="0">
                <a:solidFill>
                  <a:srgbClr val="CCFFCC"/>
                </a:solidFill>
                <a:latin typeface="Lucida Sans Unicode" pitchFamily="34" charset="0"/>
              </a:rPr>
              <a:t>	- Contaminazione di pozzi ad utilizzo idropotabile o per scopi agricoli.</a:t>
            </a:r>
          </a:p>
          <a:p>
            <a:pPr marL="342900" indent="-342900" algn="l"/>
            <a:r>
              <a:rPr lang="it-IT" sz="1200" i="1" dirty="0">
                <a:solidFill>
                  <a:srgbClr val="CCFFCC"/>
                </a:solidFill>
                <a:latin typeface="Lucida Sans Unicode" pitchFamily="34" charset="0"/>
              </a:rPr>
              <a:t>	- Pericolo di incendi ed esplosioni.</a:t>
            </a:r>
          </a:p>
          <a:p>
            <a:pPr marL="342900" indent="-342900" algn="l"/>
            <a:r>
              <a:rPr lang="it-IT" sz="1200" i="1" dirty="0">
                <a:solidFill>
                  <a:srgbClr val="CCFFCC"/>
                </a:solidFill>
                <a:latin typeface="Lucida Sans Unicode" pitchFamily="34" charset="0"/>
              </a:rPr>
              <a:t>	</a:t>
            </a:r>
          </a:p>
          <a:p>
            <a:pPr marL="342900" indent="-342900" algn="l"/>
            <a:endParaRPr lang="it-IT" sz="1200" i="1" dirty="0">
              <a:solidFill>
                <a:srgbClr val="CCFFCC"/>
              </a:solidFill>
              <a:latin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6259"/>
                                        </p:tgtEl>
                                        <p:attrNameLst>
                                          <p:attrName>style.visibility</p:attrName>
                                        </p:attrNameLst>
                                      </p:cBhvr>
                                      <p:to>
                                        <p:strVal val="visible"/>
                                      </p:to>
                                    </p:set>
                                    <p:anim calcmode="lin" valueType="num">
                                      <p:cBhvr additive="base">
                                        <p:cTn id="7" dur="1000" fill="hold"/>
                                        <p:tgtEl>
                                          <p:spTgt spid="96259"/>
                                        </p:tgtEl>
                                        <p:attrNameLst>
                                          <p:attrName>ppt_x</p:attrName>
                                        </p:attrNameLst>
                                      </p:cBhvr>
                                      <p:tavLst>
                                        <p:tav tm="0">
                                          <p:val>
                                            <p:strVal val="0-#ppt_w/2"/>
                                          </p:val>
                                        </p:tav>
                                        <p:tav tm="100000">
                                          <p:val>
                                            <p:strVal val="#ppt_x"/>
                                          </p:val>
                                        </p:tav>
                                      </p:tavLst>
                                    </p:anim>
                                    <p:anim calcmode="lin" valueType="num">
                                      <p:cBhvr additive="base">
                                        <p:cTn id="8" dur="1000" fill="hold"/>
                                        <p:tgtEl>
                                          <p:spTgt spid="962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5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r>
              <a:rPr lang="it-IT" sz="2400" smtClean="0">
                <a:latin typeface="Lucida Sans Unicode" pitchFamily="34" charset="0"/>
              </a:rPr>
              <a:t/>
            </a:r>
            <a:br>
              <a:rPr lang="it-IT" sz="2400" smtClean="0">
                <a:latin typeface="Lucida Sans Unicode" pitchFamily="34" charset="0"/>
              </a:rPr>
            </a:br>
            <a:r>
              <a:rPr lang="it-IT" sz="1800" smtClean="0">
                <a:solidFill>
                  <a:srgbClr val="CCFFCC"/>
                </a:solidFill>
                <a:latin typeface="Lucida Sans Unicode" pitchFamily="34" charset="0"/>
              </a:rPr>
              <a:t>DEFINIZIONI (ART. 240)</a:t>
            </a:r>
            <a:br>
              <a:rPr lang="it-IT" sz="18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99331" name="Rectangle 3"/>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11268" name="Text Box 8"/>
          <p:cNvSpPr txBox="1">
            <a:spLocks noChangeArrowheads="1"/>
          </p:cNvSpPr>
          <p:nvPr/>
        </p:nvSpPr>
        <p:spPr bwMode="auto">
          <a:xfrm>
            <a:off x="179388" y="1484313"/>
            <a:ext cx="8785225" cy="3465512"/>
          </a:xfrm>
          <a:prstGeom prst="rect">
            <a:avLst/>
          </a:prstGeom>
          <a:noFill/>
          <a:ln w="9525">
            <a:noFill/>
            <a:miter lim="800000"/>
            <a:headEnd/>
            <a:tailEnd/>
          </a:ln>
        </p:spPr>
        <p:txBody>
          <a:bodyPr>
            <a:spAutoFit/>
          </a:bodyPr>
          <a:lstStyle/>
          <a:p>
            <a:pPr marL="371475" indent="-371475" algn="l">
              <a:buFontTx/>
              <a:buAutoNum type="romanLcParenR"/>
            </a:pPr>
            <a:endParaRPr lang="it-IT" u="sng">
              <a:solidFill>
                <a:srgbClr val="CCFFCC"/>
              </a:solidFill>
              <a:latin typeface="Lucida Sans Unicode" pitchFamily="34" charset="0"/>
            </a:endParaRPr>
          </a:p>
          <a:p>
            <a:pPr marL="371475" indent="-371475" algn="l"/>
            <a:r>
              <a:rPr lang="it-IT">
                <a:solidFill>
                  <a:srgbClr val="CCFFCC"/>
                </a:solidFill>
                <a:latin typeface="Lucida Sans Unicode" pitchFamily="34" charset="0"/>
              </a:rPr>
              <a:t>n) 	</a:t>
            </a:r>
            <a:r>
              <a:rPr lang="it-IT" u="sng">
                <a:solidFill>
                  <a:srgbClr val="CCFFCC"/>
                </a:solidFill>
                <a:latin typeface="Lucida Sans Unicode" pitchFamily="34" charset="0"/>
              </a:rPr>
              <a:t>messa in sicurezza operativa</a:t>
            </a:r>
            <a:r>
              <a:rPr lang="it-IT">
                <a:solidFill>
                  <a:srgbClr val="CCFFCC"/>
                </a:solidFill>
                <a:latin typeface="Lucida Sans Unicode" pitchFamily="34" charset="0"/>
              </a:rPr>
              <a:t>: l’insieme degli interventi eseguiti in un sito con attività in esercizio atti a garantire un adeguato livello di sicurezza per le persone e per l’ambiente, </a:t>
            </a:r>
            <a:r>
              <a:rPr lang="it-IT" u="sng">
                <a:solidFill>
                  <a:srgbClr val="CCFFCC"/>
                </a:solidFill>
                <a:latin typeface="Lucida Sans Unicode" pitchFamily="34" charset="0"/>
              </a:rPr>
              <a:t>in attesa di ulteriori interventi di messa in sicurezza permanente o bonifica da realizzarsi alla cessazione dell’attività</a:t>
            </a:r>
            <a:r>
              <a:rPr lang="it-IT">
                <a:solidFill>
                  <a:srgbClr val="CCFFCC"/>
                </a:solidFill>
                <a:latin typeface="Lucida Sans Unicode" pitchFamily="34" charset="0"/>
              </a:rPr>
              <a:t>. Essi comprendono altresì gli interventi di contenimento della contaminazione da mettere in atto in via transitoria fino all’esecuzione della bonifica o della messa in sicurezza permanente, al fine di evitare la diffusione della contaminazione all’interno della stessa matrice o tra matrici differenti. In tali casi devono essere predisposti idonei piani di monitoraggio e controllo che consentano di verificare l’efficacia delle soluzioni adottate;</a:t>
            </a:r>
          </a:p>
          <a:p>
            <a:pPr marL="371475" indent="-371475" algn="l"/>
            <a:endParaRPr lang="it-IT">
              <a:solidFill>
                <a:srgbClr val="CCFFCC"/>
              </a:solidFill>
              <a:latin typeface="Lucida Sans Unicode" pitchFamily="34" charset="0"/>
            </a:endParaRPr>
          </a:p>
          <a:p>
            <a:pPr marL="371475" indent="-371475" algn="l"/>
            <a:r>
              <a:rPr lang="it-IT">
                <a:solidFill>
                  <a:srgbClr val="CCFFCC"/>
                </a:solidFill>
                <a:latin typeface="Lucida Sans Unicode" pitchFamily="34" charset="0"/>
              </a:rPr>
              <a:t>o)	</a:t>
            </a:r>
            <a:r>
              <a:rPr lang="it-IT" u="sng">
                <a:solidFill>
                  <a:srgbClr val="CCFFCC"/>
                </a:solidFill>
                <a:latin typeface="Lucida Sans Unicode" pitchFamily="34" charset="0"/>
                <a:ea typeface="SimSun" pitchFamily="2" charset="-122"/>
                <a:cs typeface="Arial" charset="0"/>
              </a:rPr>
              <a:t>messa in sicurezza permanente:</a:t>
            </a:r>
            <a:r>
              <a:rPr lang="it-IT">
                <a:solidFill>
                  <a:srgbClr val="CCFFCC"/>
                </a:solidFill>
                <a:latin typeface="Lucida Sans Unicode" pitchFamily="34" charset="0"/>
                <a:ea typeface="SimSun" pitchFamily="2" charset="-122"/>
                <a:cs typeface="Arial" charset="0"/>
              </a:rPr>
              <a:t> l’insieme degli interventi atti a </a:t>
            </a:r>
            <a:r>
              <a:rPr lang="it-IT" u="sng">
                <a:solidFill>
                  <a:srgbClr val="CCFFCC"/>
                </a:solidFill>
                <a:latin typeface="Lucida Sans Unicode" pitchFamily="34" charset="0"/>
                <a:ea typeface="SimSun" pitchFamily="2" charset="-122"/>
                <a:cs typeface="Arial" charset="0"/>
              </a:rPr>
              <a:t>isolare in modo definitivo</a:t>
            </a:r>
            <a:r>
              <a:rPr lang="it-IT">
                <a:solidFill>
                  <a:srgbClr val="CCFFCC"/>
                </a:solidFill>
                <a:latin typeface="Lucida Sans Unicode" pitchFamily="34" charset="0"/>
                <a:ea typeface="SimSun" pitchFamily="2" charset="-122"/>
                <a:cs typeface="Arial" charset="0"/>
              </a:rPr>
              <a:t> le fonti inquinanti rispetto alle matrici ambientali circostanti e a garantire un elevato e definitivo livello di sicurezza per le persone e per l’ambiente. In tali casi devono essere previsti </a:t>
            </a:r>
            <a:r>
              <a:rPr lang="it-IT" u="sng">
                <a:solidFill>
                  <a:srgbClr val="CCFFCC"/>
                </a:solidFill>
                <a:latin typeface="Lucida Sans Unicode" pitchFamily="34" charset="0"/>
                <a:ea typeface="SimSun" pitchFamily="2" charset="-122"/>
                <a:cs typeface="Arial" charset="0"/>
              </a:rPr>
              <a:t>piani di monitoraggio e controllo</a:t>
            </a:r>
            <a:r>
              <a:rPr lang="it-IT">
                <a:solidFill>
                  <a:srgbClr val="CCFFCC"/>
                </a:solidFill>
                <a:latin typeface="Lucida Sans Unicode" pitchFamily="34" charset="0"/>
                <a:ea typeface="SimSun" pitchFamily="2" charset="-122"/>
                <a:cs typeface="Arial" charset="0"/>
              </a:rPr>
              <a:t> e </a:t>
            </a:r>
            <a:r>
              <a:rPr lang="it-IT" u="sng">
                <a:solidFill>
                  <a:srgbClr val="CCFFCC"/>
                </a:solidFill>
                <a:latin typeface="Lucida Sans Unicode" pitchFamily="34" charset="0"/>
                <a:ea typeface="SimSun" pitchFamily="2" charset="-122"/>
                <a:cs typeface="Arial" charset="0"/>
              </a:rPr>
              <a:t>limitazioni d’uso rispetto</a:t>
            </a:r>
            <a:r>
              <a:rPr lang="it-IT">
                <a:solidFill>
                  <a:srgbClr val="CCFFCC"/>
                </a:solidFill>
                <a:latin typeface="Lucida Sans Unicode" pitchFamily="34" charset="0"/>
                <a:ea typeface="SimSun" pitchFamily="2" charset="-122"/>
                <a:cs typeface="Arial" charset="0"/>
              </a:rPr>
              <a:t> alle previsioni degli strumenti urbanistici.</a:t>
            </a:r>
          </a:p>
          <a:p>
            <a:pPr marL="371475" indent="-371475" algn="l"/>
            <a:endParaRPr lang="it-IT">
              <a:solidFill>
                <a:srgbClr val="CCFFCC"/>
              </a:solidFill>
              <a:latin typeface="Lucida Sans Unicode" pitchFamily="34" charset="0"/>
            </a:endParaRPr>
          </a:p>
          <a:p>
            <a:pPr marL="371475" indent="-371475" algn="l"/>
            <a:endParaRPr lang="it-IT" sz="1200" i="1">
              <a:solidFill>
                <a:srgbClr val="CCFFCC"/>
              </a:solidFill>
              <a:latin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9331"/>
                                        </p:tgtEl>
                                        <p:attrNameLst>
                                          <p:attrName>style.visibility</p:attrName>
                                        </p:attrNameLst>
                                      </p:cBhvr>
                                      <p:to>
                                        <p:strVal val="visible"/>
                                      </p:to>
                                    </p:set>
                                    <p:anim calcmode="lin" valueType="num">
                                      <p:cBhvr additive="base">
                                        <p:cTn id="7" dur="1000" fill="hold"/>
                                        <p:tgtEl>
                                          <p:spTgt spid="99331"/>
                                        </p:tgtEl>
                                        <p:attrNameLst>
                                          <p:attrName>ppt_x</p:attrName>
                                        </p:attrNameLst>
                                      </p:cBhvr>
                                      <p:tavLst>
                                        <p:tav tm="0">
                                          <p:val>
                                            <p:strVal val="0-#ppt_w/2"/>
                                          </p:val>
                                        </p:tav>
                                        <p:tav tm="100000">
                                          <p:val>
                                            <p:strVal val="#ppt_x"/>
                                          </p:val>
                                        </p:tav>
                                      </p:tavLst>
                                    </p:anim>
                                    <p:anim calcmode="lin" valueType="num">
                                      <p:cBhvr additive="base">
                                        <p:cTn id="8" dur="1000" fill="hold"/>
                                        <p:tgtEl>
                                          <p:spTgt spid="9933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r>
              <a:rPr lang="it-IT" sz="2400" smtClean="0">
                <a:latin typeface="Lucida Sans Unicode" pitchFamily="34" charset="0"/>
              </a:rPr>
              <a:t/>
            </a:r>
            <a:br>
              <a:rPr lang="it-IT" sz="2400" smtClean="0">
                <a:latin typeface="Lucida Sans Unicode" pitchFamily="34" charset="0"/>
              </a:rPr>
            </a:br>
            <a:r>
              <a:rPr lang="it-IT" sz="1800" smtClean="0">
                <a:solidFill>
                  <a:srgbClr val="CCFFCC"/>
                </a:solidFill>
                <a:latin typeface="Lucida Sans Unicode" pitchFamily="34" charset="0"/>
              </a:rPr>
              <a:t>DEFINIZIONI (ART. 240)</a:t>
            </a:r>
            <a:br>
              <a:rPr lang="it-IT" sz="18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97283" name="Rectangle 3"/>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grpSp>
        <p:nvGrpSpPr>
          <p:cNvPr id="12292" name="Group 4"/>
          <p:cNvGrpSpPr>
            <a:grpSpLocks/>
          </p:cNvGrpSpPr>
          <p:nvPr/>
        </p:nvGrpSpPr>
        <p:grpSpPr bwMode="auto">
          <a:xfrm>
            <a:off x="161925" y="1474788"/>
            <a:ext cx="8820150" cy="1306512"/>
            <a:chOff x="102" y="2892"/>
            <a:chExt cx="5556" cy="823"/>
          </a:xfrm>
        </p:grpSpPr>
        <p:sp>
          <p:nvSpPr>
            <p:cNvPr id="12296" name="Rectangle 5"/>
            <p:cNvSpPr>
              <a:spLocks noRot="1" noChangeArrowheads="1"/>
            </p:cNvSpPr>
            <p:nvPr/>
          </p:nvSpPr>
          <p:spPr bwMode="auto">
            <a:xfrm>
              <a:off x="102" y="2892"/>
              <a:ext cx="5556" cy="460"/>
            </a:xfrm>
            <a:prstGeom prst="rect">
              <a:avLst/>
            </a:prstGeom>
            <a:noFill/>
            <a:ln w="9525">
              <a:noFill/>
              <a:miter lim="800000"/>
              <a:headEnd/>
              <a:tailEnd/>
            </a:ln>
          </p:spPr>
          <p:txBody>
            <a:bodyPr>
              <a:spAutoFit/>
            </a:bodyPr>
            <a:lstStyle/>
            <a:p>
              <a:pPr algn="l">
                <a:spcBef>
                  <a:spcPct val="20000"/>
                </a:spcBef>
                <a:buClr>
                  <a:srgbClr val="FFFF00"/>
                </a:buClr>
                <a:buFont typeface="Wingdings" pitchFamily="2" charset="2"/>
                <a:buNone/>
              </a:pPr>
              <a:r>
                <a:rPr lang="it-IT">
                  <a:solidFill>
                    <a:srgbClr val="CCFFCC"/>
                  </a:solidFill>
                  <a:latin typeface="Lucida Sans Unicode" pitchFamily="34" charset="0"/>
                </a:rPr>
                <a:t>p) </a:t>
              </a:r>
              <a:r>
                <a:rPr lang="it-IT" b="1" u="sng">
                  <a:solidFill>
                    <a:srgbClr val="CCFFCC"/>
                  </a:solidFill>
                  <a:latin typeface="Lucida Sans Unicode" pitchFamily="34" charset="0"/>
                </a:rPr>
                <a:t>Bonifica</a:t>
              </a:r>
              <a:r>
                <a:rPr lang="it-IT">
                  <a:solidFill>
                    <a:srgbClr val="CCFFCC"/>
                  </a:solidFill>
                  <a:latin typeface="Lucida Sans Unicode" pitchFamily="34" charset="0"/>
                </a:rPr>
                <a:t>: l’insieme degli interventi atti ad </a:t>
              </a:r>
              <a:r>
                <a:rPr lang="it-IT" u="sng">
                  <a:solidFill>
                    <a:srgbClr val="CCFFCC"/>
                  </a:solidFill>
                  <a:latin typeface="Lucida Sans Unicode" pitchFamily="34" charset="0"/>
                </a:rPr>
                <a:t>eliminare le fonti di inquinamento</a:t>
              </a:r>
              <a:r>
                <a:rPr lang="it-IT">
                  <a:solidFill>
                    <a:srgbClr val="CCFFCC"/>
                  </a:solidFill>
                  <a:latin typeface="Lucida Sans Unicode" pitchFamily="34" charset="0"/>
                </a:rPr>
                <a:t> e le sostanze inquinanti o a ridurre le concentrazioni delle stesse presenti nel suolo, nel sottosuolo e nelle acque sotterranee ad un livello uguale o inferiore ai valori delle concentrazioni soglia di rischio (CSR)</a:t>
              </a:r>
            </a:p>
          </p:txBody>
        </p:sp>
        <p:sp>
          <p:nvSpPr>
            <p:cNvPr id="12297" name="Text Box 6"/>
            <p:cNvSpPr txBox="1">
              <a:spLocks noChangeArrowheads="1"/>
            </p:cNvSpPr>
            <p:nvPr/>
          </p:nvSpPr>
          <p:spPr bwMode="auto">
            <a:xfrm>
              <a:off x="102" y="3312"/>
              <a:ext cx="5556" cy="403"/>
            </a:xfrm>
            <a:prstGeom prst="rect">
              <a:avLst/>
            </a:prstGeom>
            <a:noFill/>
            <a:ln w="9525">
              <a:noFill/>
              <a:miter lim="800000"/>
              <a:headEnd/>
              <a:tailEnd/>
            </a:ln>
          </p:spPr>
          <p:txBody>
            <a:bodyPr>
              <a:spAutoFit/>
            </a:bodyPr>
            <a:lstStyle/>
            <a:p>
              <a:pPr algn="l"/>
              <a:r>
                <a:rPr lang="it-IT" sz="1200" i="1">
                  <a:solidFill>
                    <a:srgbClr val="99FF99"/>
                  </a:solidFill>
                  <a:latin typeface="Lucida Sans Unicode" pitchFamily="34" charset="0"/>
                  <a:cs typeface="Arial" charset="0"/>
                </a:rPr>
                <a:t>Allegato 3 – La bonifica di un sito inquinato è finalizzata a (….) ricondurre le concentrazioni delle sostanze inquinanti in suolo, sottosuolo, acque sotterranee (nota D.Lgs. 04/08) e superficiali, entro i valori soglia di contaminazione (CSC) stabiliti per la destinazione d’uso prevista o ai valori di concentrazione soglia di rischio (CSR)</a:t>
              </a:r>
            </a:p>
          </p:txBody>
        </p:sp>
      </p:grpSp>
      <p:sp>
        <p:nvSpPr>
          <p:cNvPr id="12293" name="Rectangle 7"/>
          <p:cNvSpPr>
            <a:spLocks noRot="1" noChangeArrowheads="1"/>
          </p:cNvSpPr>
          <p:nvPr/>
        </p:nvSpPr>
        <p:spPr bwMode="auto">
          <a:xfrm>
            <a:off x="161925" y="5435600"/>
            <a:ext cx="8820150" cy="730250"/>
          </a:xfrm>
          <a:prstGeom prst="rect">
            <a:avLst/>
          </a:prstGeom>
          <a:noFill/>
          <a:ln w="9525">
            <a:noFill/>
            <a:miter lim="800000"/>
            <a:headEnd/>
            <a:tailEnd/>
          </a:ln>
        </p:spPr>
        <p:txBody>
          <a:bodyPr>
            <a:spAutoFit/>
          </a:bodyPr>
          <a:lstStyle/>
          <a:p>
            <a:pPr algn="l">
              <a:spcBef>
                <a:spcPct val="20000"/>
              </a:spcBef>
              <a:buClr>
                <a:srgbClr val="FFFF00"/>
              </a:buClr>
              <a:buFont typeface="Wingdings" pitchFamily="2" charset="2"/>
              <a:buNone/>
            </a:pPr>
            <a:r>
              <a:rPr lang="it-IT">
                <a:solidFill>
                  <a:srgbClr val="CCFFCC"/>
                </a:solidFill>
                <a:latin typeface="Lucida Sans Unicode" pitchFamily="34" charset="0"/>
              </a:rPr>
              <a:t>s) </a:t>
            </a:r>
            <a:r>
              <a:rPr lang="it-IT" b="1" u="sng">
                <a:solidFill>
                  <a:srgbClr val="CCFFCC"/>
                </a:solidFill>
                <a:latin typeface="Lucida Sans Unicode" pitchFamily="34" charset="0"/>
              </a:rPr>
              <a:t>Analisi di rischio sanitario e ambientale sito specifica</a:t>
            </a:r>
            <a:r>
              <a:rPr lang="it-IT">
                <a:solidFill>
                  <a:srgbClr val="CCFFCC"/>
                </a:solidFill>
                <a:latin typeface="Lucida Sans Unicode" pitchFamily="34" charset="0"/>
              </a:rPr>
              <a:t>: analisi sito specifica degli effetti sulla salute umana derivanti dall’esposizione prolungata all’azione delle sostanze presenti nelle matrici ambientali contaminate, condotta con i criteri indicati nell’Allegato 1</a:t>
            </a:r>
          </a:p>
        </p:txBody>
      </p:sp>
      <p:sp>
        <p:nvSpPr>
          <p:cNvPr id="12294" name="Rectangle 8"/>
          <p:cNvSpPr>
            <a:spLocks noRot="1" noChangeArrowheads="1"/>
          </p:cNvSpPr>
          <p:nvPr/>
        </p:nvSpPr>
        <p:spPr bwMode="auto">
          <a:xfrm>
            <a:off x="161925" y="3163888"/>
            <a:ext cx="8820150" cy="730250"/>
          </a:xfrm>
          <a:prstGeom prst="rect">
            <a:avLst/>
          </a:prstGeom>
          <a:noFill/>
          <a:ln w="9525">
            <a:noFill/>
            <a:miter lim="800000"/>
            <a:headEnd/>
            <a:tailEnd/>
          </a:ln>
        </p:spPr>
        <p:txBody>
          <a:bodyPr>
            <a:spAutoFit/>
          </a:bodyPr>
          <a:lstStyle/>
          <a:p>
            <a:pPr algn="l">
              <a:spcBef>
                <a:spcPct val="20000"/>
              </a:spcBef>
              <a:buClr>
                <a:srgbClr val="FFFF00"/>
              </a:buClr>
              <a:buFont typeface="Wingdings" pitchFamily="2" charset="2"/>
              <a:buNone/>
            </a:pPr>
            <a:r>
              <a:rPr lang="it-IT">
                <a:solidFill>
                  <a:srgbClr val="CCFFCC"/>
                </a:solidFill>
                <a:latin typeface="Lucida Sans Unicode" pitchFamily="34" charset="0"/>
              </a:rPr>
              <a:t>q) </a:t>
            </a:r>
            <a:r>
              <a:rPr lang="it-IT" b="1" u="sng">
                <a:solidFill>
                  <a:srgbClr val="CCFFCC"/>
                </a:solidFill>
                <a:latin typeface="Lucida Sans Unicode" pitchFamily="34" charset="0"/>
              </a:rPr>
              <a:t>Ripristino e ripristino ambientale</a:t>
            </a:r>
            <a:r>
              <a:rPr lang="it-IT">
                <a:solidFill>
                  <a:srgbClr val="CCFFCC"/>
                </a:solidFill>
                <a:latin typeface="Lucida Sans Unicode" pitchFamily="34" charset="0"/>
              </a:rPr>
              <a:t>: insieme di interventi di riqualificazione ambientale e paesaggistica, attuati al fine di rendere fruibile il sito per la destinazione d’uso conforme agli strumenti urbanistici.</a:t>
            </a:r>
          </a:p>
        </p:txBody>
      </p:sp>
      <p:sp>
        <p:nvSpPr>
          <p:cNvPr id="12295" name="Rectangle 9"/>
          <p:cNvSpPr>
            <a:spLocks noRot="1" noChangeArrowheads="1"/>
          </p:cNvSpPr>
          <p:nvPr/>
        </p:nvSpPr>
        <p:spPr bwMode="auto">
          <a:xfrm>
            <a:off x="161925" y="4278313"/>
            <a:ext cx="8820150" cy="773112"/>
          </a:xfrm>
          <a:prstGeom prst="rect">
            <a:avLst/>
          </a:prstGeom>
          <a:noFill/>
          <a:ln w="9525">
            <a:noFill/>
            <a:miter lim="800000"/>
            <a:headEnd/>
            <a:tailEnd/>
          </a:ln>
        </p:spPr>
        <p:txBody>
          <a:bodyPr>
            <a:spAutoFit/>
          </a:bodyPr>
          <a:lstStyle/>
          <a:p>
            <a:pPr algn="l">
              <a:spcBef>
                <a:spcPct val="20000"/>
              </a:spcBef>
              <a:buClr>
                <a:srgbClr val="FFFF00"/>
              </a:buClr>
              <a:buFont typeface="Wingdings" pitchFamily="2" charset="2"/>
              <a:buNone/>
            </a:pPr>
            <a:r>
              <a:rPr lang="it-IT">
                <a:solidFill>
                  <a:srgbClr val="CCFFCC"/>
                </a:solidFill>
                <a:latin typeface="Lucida Sans Unicode" pitchFamily="34" charset="0"/>
              </a:rPr>
              <a:t>q) </a:t>
            </a:r>
            <a:r>
              <a:rPr lang="it-IT" b="1" u="sng">
                <a:solidFill>
                  <a:srgbClr val="CCFFCC"/>
                </a:solidFill>
                <a:latin typeface="Lucida Sans Unicode" pitchFamily="34" charset="0"/>
              </a:rPr>
              <a:t>Inquinamento diffuso</a:t>
            </a:r>
            <a:r>
              <a:rPr lang="it-IT">
                <a:solidFill>
                  <a:srgbClr val="CCFFCC"/>
                </a:solidFill>
                <a:latin typeface="Lucida Sans Unicode" pitchFamily="34" charset="0"/>
              </a:rPr>
              <a:t>: la contaminazione o le alterazioni chimiche, fisiche, o biologiche delle matrici ambientali determinate da fonti diffuse e non imputabili ad una singola origine</a:t>
            </a:r>
          </a:p>
          <a:p>
            <a:pPr algn="l">
              <a:spcBef>
                <a:spcPct val="20000"/>
              </a:spcBef>
              <a:buClr>
                <a:srgbClr val="FFFF00"/>
              </a:buClr>
              <a:buFont typeface="Wingdings" pitchFamily="2" charset="2"/>
              <a:buNone/>
            </a:pPr>
            <a:endParaRPr lang="it-IT">
              <a:solidFill>
                <a:srgbClr val="CCFFCC"/>
              </a:solidFill>
              <a:latin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7283"/>
                                        </p:tgtEl>
                                        <p:attrNameLst>
                                          <p:attrName>style.visibility</p:attrName>
                                        </p:attrNameLst>
                                      </p:cBhvr>
                                      <p:to>
                                        <p:strVal val="visible"/>
                                      </p:to>
                                    </p:set>
                                    <p:anim calcmode="lin" valueType="num">
                                      <p:cBhvr additive="base">
                                        <p:cTn id="7" dur="1000" fill="hold"/>
                                        <p:tgtEl>
                                          <p:spTgt spid="97283"/>
                                        </p:tgtEl>
                                        <p:attrNameLst>
                                          <p:attrName>ppt_x</p:attrName>
                                        </p:attrNameLst>
                                      </p:cBhvr>
                                      <p:tavLst>
                                        <p:tav tm="0">
                                          <p:val>
                                            <p:strVal val="0-#ppt_w/2"/>
                                          </p:val>
                                        </p:tav>
                                        <p:tav tm="100000">
                                          <p:val>
                                            <p:strVal val="#ppt_x"/>
                                          </p:val>
                                        </p:tav>
                                      </p:tavLst>
                                    </p:anim>
                                    <p:anim calcmode="lin" valueType="num">
                                      <p:cBhvr additive="base">
                                        <p:cTn id="8" dur="1000" fill="hold"/>
                                        <p:tgtEl>
                                          <p:spTgt spid="972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ti_Flow_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040" y="30967"/>
            <a:ext cx="8640960" cy="11727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338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4" name="Immagine 3"/>
          <p:cNvPicPr>
            <a:picLocks noChangeAspect="1"/>
          </p:cNvPicPr>
          <p:nvPr/>
        </p:nvPicPr>
        <p:blipFill>
          <a:blip r:embed="rId2"/>
          <a:stretch>
            <a:fillRect/>
          </a:stretch>
        </p:blipFill>
        <p:spPr>
          <a:xfrm>
            <a:off x="-28345" y="158726"/>
            <a:ext cx="9126239" cy="5967437"/>
          </a:xfrm>
          <a:prstGeom prst="rect">
            <a:avLst/>
          </a:prstGeom>
        </p:spPr>
      </p:pic>
    </p:spTree>
    <p:extLst>
      <p:ext uri="{BB962C8B-B14F-4D97-AF65-F5344CB8AC3E}">
        <p14:creationId xmlns:p14="http://schemas.microsoft.com/office/powerpoint/2010/main" val="272132902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a:p>
        </p:txBody>
      </p:sp>
      <p:pic>
        <p:nvPicPr>
          <p:cNvPr id="3074" name="Picture 2" descr="Siti_Flow_201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5112641"/>
            <a:ext cx="8820472" cy="119706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8629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3314" name="Text Box 4"/>
          <p:cNvSpPr txBox="1">
            <a:spLocks noChangeArrowheads="1"/>
          </p:cNvSpPr>
          <p:nvPr/>
        </p:nvSpPr>
        <p:spPr bwMode="auto">
          <a:xfrm>
            <a:off x="107950" y="1190625"/>
            <a:ext cx="3228975" cy="366713"/>
          </a:xfrm>
          <a:prstGeom prst="rect">
            <a:avLst/>
          </a:prstGeom>
          <a:noFill/>
          <a:ln w="9525">
            <a:noFill/>
            <a:miter lim="800000"/>
            <a:headEnd/>
            <a:tailEnd/>
          </a:ln>
        </p:spPr>
        <p:txBody>
          <a:bodyPr wrap="none">
            <a:spAutoFit/>
          </a:bodyPr>
          <a:lstStyle/>
          <a:p>
            <a:pPr algn="l"/>
            <a:r>
              <a:rPr lang="it-IT" sz="1800">
                <a:solidFill>
                  <a:schemeClr val="bg1"/>
                </a:solidFill>
                <a:latin typeface="Lucida Sans Unicode" pitchFamily="34" charset="0"/>
              </a:rPr>
              <a:t>ITER PREVISTO EX ART. 242</a:t>
            </a:r>
          </a:p>
        </p:txBody>
      </p:sp>
      <p:grpSp>
        <p:nvGrpSpPr>
          <p:cNvPr id="13315" name="Group 5"/>
          <p:cNvGrpSpPr>
            <a:grpSpLocks/>
          </p:cNvGrpSpPr>
          <p:nvPr/>
        </p:nvGrpSpPr>
        <p:grpSpPr bwMode="auto">
          <a:xfrm>
            <a:off x="1944688" y="1573213"/>
            <a:ext cx="5219700" cy="3800475"/>
            <a:chOff x="1236" y="1162"/>
            <a:chExt cx="3288" cy="2394"/>
          </a:xfrm>
        </p:grpSpPr>
        <p:pic>
          <p:nvPicPr>
            <p:cNvPr id="13324" name="Diagramma 1"/>
            <p:cNvPicPr>
              <a:picLocks noChangeArrowheads="1"/>
            </p:cNvPicPr>
            <p:nvPr/>
          </p:nvPicPr>
          <p:blipFill>
            <a:blip r:embed="rId2" cstate="print"/>
            <a:srcRect/>
            <a:stretch>
              <a:fillRect/>
            </a:stretch>
          </p:blipFill>
          <p:spPr bwMode="auto">
            <a:xfrm>
              <a:off x="1236" y="1162"/>
              <a:ext cx="3288" cy="2394"/>
            </a:xfrm>
            <a:prstGeom prst="rect">
              <a:avLst/>
            </a:prstGeom>
            <a:noFill/>
            <a:ln w="9525">
              <a:noFill/>
              <a:miter lim="800000"/>
              <a:headEnd/>
              <a:tailEnd/>
            </a:ln>
          </p:spPr>
        </p:pic>
        <p:sp>
          <p:nvSpPr>
            <p:cNvPr id="13325" name="Rectangle 7"/>
            <p:cNvSpPr>
              <a:spLocks noChangeArrowheads="1"/>
            </p:cNvSpPr>
            <p:nvPr/>
          </p:nvSpPr>
          <p:spPr bwMode="auto">
            <a:xfrm>
              <a:off x="1352" y="2464"/>
              <a:ext cx="635" cy="181"/>
            </a:xfrm>
            <a:prstGeom prst="rect">
              <a:avLst/>
            </a:prstGeom>
            <a:noFill/>
            <a:ln w="28575">
              <a:solidFill>
                <a:srgbClr val="FF0066"/>
              </a:solidFill>
              <a:miter lim="800000"/>
              <a:headEnd/>
              <a:tailEnd/>
            </a:ln>
          </p:spPr>
          <p:txBody>
            <a:bodyPr wrap="none" anchor="ctr"/>
            <a:lstStyle/>
            <a:p>
              <a:endParaRPr lang="it-IT"/>
            </a:p>
          </p:txBody>
        </p:sp>
      </p:grpSp>
      <p:sp>
        <p:nvSpPr>
          <p:cNvPr id="13316" name="Text Box 8"/>
          <p:cNvSpPr txBox="1">
            <a:spLocks noChangeArrowheads="1"/>
          </p:cNvSpPr>
          <p:nvPr/>
        </p:nvSpPr>
        <p:spPr bwMode="auto">
          <a:xfrm>
            <a:off x="44450" y="5675313"/>
            <a:ext cx="8991600" cy="1066800"/>
          </a:xfrm>
          <a:prstGeom prst="rect">
            <a:avLst/>
          </a:prstGeom>
          <a:noFill/>
          <a:ln w="9525">
            <a:noFill/>
            <a:miter lim="800000"/>
            <a:headEnd/>
            <a:tailEnd/>
          </a:ln>
        </p:spPr>
        <p:txBody>
          <a:bodyPr>
            <a:spAutoFit/>
          </a:bodyPr>
          <a:lstStyle/>
          <a:p>
            <a:r>
              <a:rPr lang="it-IT">
                <a:solidFill>
                  <a:schemeClr val="bg1"/>
                </a:solidFill>
                <a:latin typeface="Lucida Sans Unicode" pitchFamily="34" charset="0"/>
              </a:rPr>
              <a:t>La tempistica delle 24 ore è possibile unicamente in alcune situazioni</a:t>
            </a:r>
          </a:p>
          <a:p>
            <a:pPr algn="l"/>
            <a:r>
              <a:rPr lang="it-IT" sz="1000">
                <a:solidFill>
                  <a:schemeClr val="bg1"/>
                </a:solidFill>
                <a:latin typeface="Lucida Sans Unicode" pitchFamily="34" charset="0"/>
              </a:rPr>
              <a:t>Art. 240, lettera t):</a:t>
            </a:r>
          </a:p>
          <a:p>
            <a:pPr algn="l"/>
            <a:r>
              <a:rPr lang="it-IT" sz="1000">
                <a:solidFill>
                  <a:schemeClr val="bg1"/>
                </a:solidFill>
                <a:latin typeface="Lucida Sans Unicode" pitchFamily="34" charset="0"/>
              </a:rPr>
              <a:t>- Concentrazioni attuali o potenziali di vapori in spazi confinati vicine a livelli di esplosività con conseguenze dannose per la salute.</a:t>
            </a:r>
          </a:p>
          <a:p>
            <a:pPr algn="l"/>
            <a:r>
              <a:rPr lang="it-IT" sz="1000">
                <a:solidFill>
                  <a:schemeClr val="bg1"/>
                </a:solidFill>
                <a:latin typeface="Lucida Sans Unicode" pitchFamily="34" charset="0"/>
              </a:rPr>
              <a:t>- Presenza di quantità significative di prodotto in fase separata sul suolo oppure in acquiferi.</a:t>
            </a:r>
          </a:p>
          <a:p>
            <a:pPr algn="l"/>
            <a:r>
              <a:rPr lang="it-IT" sz="1000">
                <a:solidFill>
                  <a:schemeClr val="bg1"/>
                </a:solidFill>
                <a:latin typeface="Lucida Sans Unicode" pitchFamily="34" charset="0"/>
              </a:rPr>
              <a:t>- Contaminazione di pozzi ad utilizzo idropotabile o per scopi agricoli.</a:t>
            </a:r>
          </a:p>
          <a:p>
            <a:pPr algn="l"/>
            <a:r>
              <a:rPr lang="it-IT" sz="1000">
                <a:solidFill>
                  <a:schemeClr val="bg1"/>
                </a:solidFill>
                <a:latin typeface="Lucida Sans Unicode" pitchFamily="34" charset="0"/>
              </a:rPr>
              <a:t>- Pericolo di incendi ed esplosioni.</a:t>
            </a:r>
          </a:p>
        </p:txBody>
      </p:sp>
      <p:sp>
        <p:nvSpPr>
          <p:cNvPr id="13317" name="Rectangle 9"/>
          <p:cNvSpPr>
            <a:spLocks noChangeArrowheads="1"/>
          </p:cNvSpPr>
          <p:nvPr/>
        </p:nvSpPr>
        <p:spPr bwMode="auto">
          <a:xfrm>
            <a:off x="179388" y="1557338"/>
            <a:ext cx="3025775" cy="1155700"/>
          </a:xfrm>
          <a:prstGeom prst="rect">
            <a:avLst/>
          </a:prstGeom>
          <a:noFill/>
          <a:ln w="9525">
            <a:noFill/>
            <a:miter lim="800000"/>
            <a:headEnd/>
            <a:tailEnd/>
          </a:ln>
        </p:spPr>
        <p:txBody>
          <a:bodyPr>
            <a:spAutoFit/>
          </a:bodyPr>
          <a:lstStyle/>
          <a:p>
            <a:pPr algn="l"/>
            <a:r>
              <a:rPr lang="it-IT">
                <a:solidFill>
                  <a:schemeClr val="bg1"/>
                </a:solidFill>
                <a:latin typeface="Lucida Sans Unicode" pitchFamily="34" charset="0"/>
              </a:rPr>
              <a:t>La medesima procedura si applica all'atto di individuazione di contaminazioni storiche che possano ancora comportare rischi</a:t>
            </a:r>
          </a:p>
        </p:txBody>
      </p:sp>
      <p:sp>
        <p:nvSpPr>
          <p:cNvPr id="13318" name="Rectangle 10"/>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br>
              <a:rPr lang="it-IT" sz="2400" smtClean="0">
                <a:solidFill>
                  <a:srgbClr val="CCFFCC"/>
                </a:solidFill>
                <a:latin typeface="Lucida Sans Unicode" pitchFamily="34" charset="0"/>
              </a:rPr>
            </a:br>
            <a:r>
              <a:rPr lang="it-IT" sz="2000" smtClean="0">
                <a:solidFill>
                  <a:srgbClr val="CCFFCC"/>
                </a:solidFill>
                <a:latin typeface="Lucida Sans Unicode" pitchFamily="34" charset="0"/>
              </a:rPr>
              <a:t>PROCEDURE OPERATIVE ED AMMINISTRATIVE (ART. 242)</a:t>
            </a:r>
            <a:br>
              <a:rPr lang="it-IT" sz="2000" smtClean="0">
                <a:solidFill>
                  <a:srgbClr val="CCFFCC"/>
                </a:solidFill>
                <a:latin typeface="Lucida Sans Unicode" pitchFamily="34" charset="0"/>
              </a:rPr>
            </a:br>
            <a:endParaRPr lang="it-IT" sz="2000" smtClean="0">
              <a:solidFill>
                <a:srgbClr val="CCFFCC"/>
              </a:solidFill>
              <a:latin typeface="Lucida Sans Unicode" pitchFamily="34" charset="0"/>
            </a:endParaRPr>
          </a:p>
        </p:txBody>
      </p:sp>
      <p:sp>
        <p:nvSpPr>
          <p:cNvPr id="100363" name="Rectangle 11"/>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13320" name="Rectangle 10"/>
          <p:cNvSpPr>
            <a:spLocks noChangeArrowheads="1"/>
          </p:cNvSpPr>
          <p:nvPr/>
        </p:nvSpPr>
        <p:spPr bwMode="auto">
          <a:xfrm>
            <a:off x="971550" y="4724400"/>
            <a:ext cx="1584325" cy="792163"/>
          </a:xfrm>
          <a:prstGeom prst="rect">
            <a:avLst/>
          </a:prstGeom>
          <a:solidFill>
            <a:srgbClr val="003300"/>
          </a:solidFill>
          <a:ln w="9525">
            <a:noFill/>
            <a:miter lim="800000"/>
            <a:headEnd/>
            <a:tailEnd/>
          </a:ln>
          <a:effectLst/>
        </p:spPr>
        <p:txBody>
          <a:bodyPr wrap="none" anchor="ctr"/>
          <a:lstStyle/>
          <a:p>
            <a:r>
              <a:rPr lang="it-IT" sz="1200">
                <a:solidFill>
                  <a:srgbClr val="DDDDDD"/>
                </a:solidFill>
                <a:latin typeface="Lucida Sans Unicode" pitchFamily="34" charset="0"/>
              </a:rPr>
              <a:t>Art. 304</a:t>
            </a:r>
          </a:p>
          <a:p>
            <a:r>
              <a:rPr lang="it-IT" sz="1200">
                <a:solidFill>
                  <a:srgbClr val="DDDDDD"/>
                </a:solidFill>
                <a:latin typeface="Lucida Sans Unicode" pitchFamily="34" charset="0"/>
              </a:rPr>
              <a:t>Comune, Provincia, Regione, Prefetto</a:t>
            </a:r>
          </a:p>
        </p:txBody>
      </p:sp>
      <p:sp>
        <p:nvSpPr>
          <p:cNvPr id="13321" name="Line 11"/>
          <p:cNvSpPr>
            <a:spLocks noChangeShapeType="1"/>
          </p:cNvSpPr>
          <p:nvPr/>
        </p:nvSpPr>
        <p:spPr bwMode="auto">
          <a:xfrm flipH="1">
            <a:off x="2700338" y="4437063"/>
            <a:ext cx="1150937" cy="504825"/>
          </a:xfrm>
          <a:prstGeom prst="line">
            <a:avLst/>
          </a:prstGeom>
          <a:noFill/>
          <a:ln w="9525">
            <a:solidFill>
              <a:srgbClr val="DDDDDD"/>
            </a:solidFill>
            <a:round/>
            <a:headEnd/>
            <a:tailEnd type="triangle" w="med" len="med"/>
          </a:ln>
          <a:effectLst/>
        </p:spPr>
        <p:txBody>
          <a:bodyPr/>
          <a:lstStyle/>
          <a:p>
            <a:endParaRPr lang="it-IT"/>
          </a:p>
        </p:txBody>
      </p:sp>
      <p:sp>
        <p:nvSpPr>
          <p:cNvPr id="13322" name="Line 13"/>
          <p:cNvSpPr>
            <a:spLocks noChangeShapeType="1"/>
          </p:cNvSpPr>
          <p:nvPr/>
        </p:nvSpPr>
        <p:spPr bwMode="auto">
          <a:xfrm>
            <a:off x="7019925" y="2708275"/>
            <a:ext cx="720725" cy="0"/>
          </a:xfrm>
          <a:prstGeom prst="line">
            <a:avLst/>
          </a:prstGeom>
          <a:noFill/>
          <a:ln w="9525">
            <a:solidFill>
              <a:schemeClr val="bg1"/>
            </a:solidFill>
            <a:round/>
            <a:headEnd/>
            <a:tailEnd type="triangle" w="med" len="med"/>
          </a:ln>
          <a:effectLst/>
        </p:spPr>
        <p:txBody>
          <a:bodyPr/>
          <a:lstStyle/>
          <a:p>
            <a:endParaRPr lang="it-IT"/>
          </a:p>
        </p:txBody>
      </p:sp>
      <p:sp>
        <p:nvSpPr>
          <p:cNvPr id="13323" name="Text Box 14"/>
          <p:cNvSpPr txBox="1">
            <a:spLocks noChangeArrowheads="1"/>
          </p:cNvSpPr>
          <p:nvPr/>
        </p:nvSpPr>
        <p:spPr bwMode="auto">
          <a:xfrm>
            <a:off x="7678738" y="2489200"/>
            <a:ext cx="1331912" cy="457200"/>
          </a:xfrm>
          <a:prstGeom prst="rect">
            <a:avLst/>
          </a:prstGeom>
          <a:noFill/>
          <a:ln w="9525">
            <a:noFill/>
            <a:miter lim="800000"/>
            <a:headEnd/>
            <a:tailEnd/>
          </a:ln>
          <a:effectLst/>
        </p:spPr>
        <p:txBody>
          <a:bodyPr>
            <a:spAutoFit/>
          </a:bodyPr>
          <a:lstStyle/>
          <a:p>
            <a:r>
              <a:rPr lang="it-IT" sz="1200">
                <a:solidFill>
                  <a:srgbClr val="DDDDDD"/>
                </a:solidFill>
                <a:latin typeface="Lucida Sans Unicode" pitchFamily="34" charset="0"/>
              </a:rPr>
              <a:t>Azione autonoma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0363"/>
                                        </p:tgtEl>
                                        <p:attrNameLst>
                                          <p:attrName>style.visibility</p:attrName>
                                        </p:attrNameLst>
                                      </p:cBhvr>
                                      <p:to>
                                        <p:strVal val="visible"/>
                                      </p:to>
                                    </p:set>
                                    <p:anim calcmode="lin" valueType="num">
                                      <p:cBhvr additive="base">
                                        <p:cTn id="7" dur="1000" fill="hold"/>
                                        <p:tgtEl>
                                          <p:spTgt spid="100363"/>
                                        </p:tgtEl>
                                        <p:attrNameLst>
                                          <p:attrName>ppt_x</p:attrName>
                                        </p:attrNameLst>
                                      </p:cBhvr>
                                      <p:tavLst>
                                        <p:tav tm="0">
                                          <p:val>
                                            <p:strVal val="0-#ppt_w/2"/>
                                          </p:val>
                                        </p:tav>
                                        <p:tav tm="100000">
                                          <p:val>
                                            <p:strVal val="#ppt_x"/>
                                          </p:val>
                                        </p:tav>
                                      </p:tavLst>
                                    </p:anim>
                                    <p:anim calcmode="lin" valueType="num">
                                      <p:cBhvr additive="base">
                                        <p:cTn id="8" dur="1000" fill="hold"/>
                                        <p:tgtEl>
                                          <p:spTgt spid="100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6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4338" name="Text Box 5"/>
          <p:cNvSpPr txBox="1">
            <a:spLocks noChangeArrowheads="1"/>
          </p:cNvSpPr>
          <p:nvPr/>
        </p:nvSpPr>
        <p:spPr bwMode="auto">
          <a:xfrm>
            <a:off x="107950" y="188913"/>
            <a:ext cx="3228975" cy="366712"/>
          </a:xfrm>
          <a:prstGeom prst="rect">
            <a:avLst/>
          </a:prstGeom>
          <a:noFill/>
          <a:ln w="9525">
            <a:noFill/>
            <a:miter lim="800000"/>
            <a:headEnd/>
            <a:tailEnd/>
          </a:ln>
        </p:spPr>
        <p:txBody>
          <a:bodyPr wrap="none">
            <a:spAutoFit/>
          </a:bodyPr>
          <a:lstStyle/>
          <a:p>
            <a:pPr algn="l"/>
            <a:r>
              <a:rPr lang="it-IT" sz="1800">
                <a:solidFill>
                  <a:schemeClr val="bg1"/>
                </a:solidFill>
                <a:latin typeface="Lucida Sans Unicode" pitchFamily="34" charset="0"/>
              </a:rPr>
              <a:t>ITER PREVISTO EX ART. 242</a:t>
            </a:r>
          </a:p>
        </p:txBody>
      </p:sp>
      <p:sp>
        <p:nvSpPr>
          <p:cNvPr id="102406" name="Rectangle 6"/>
          <p:cNvSpPr>
            <a:spLocks noChangeArrowheads="1"/>
          </p:cNvSpPr>
          <p:nvPr/>
        </p:nvSpPr>
        <p:spPr bwMode="auto">
          <a:xfrm>
            <a:off x="0" y="7651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grpSp>
        <p:nvGrpSpPr>
          <p:cNvPr id="14340" name="Group 11"/>
          <p:cNvGrpSpPr>
            <a:grpSpLocks/>
          </p:cNvGrpSpPr>
          <p:nvPr/>
        </p:nvGrpSpPr>
        <p:grpSpPr bwMode="auto">
          <a:xfrm>
            <a:off x="179388" y="1052513"/>
            <a:ext cx="4826000" cy="5545137"/>
            <a:chOff x="113" y="663"/>
            <a:chExt cx="3040" cy="3493"/>
          </a:xfrm>
        </p:grpSpPr>
        <p:pic>
          <p:nvPicPr>
            <p:cNvPr id="14342" name="Diagramma 2"/>
            <p:cNvPicPr>
              <a:picLocks noChangeArrowheads="1"/>
            </p:cNvPicPr>
            <p:nvPr/>
          </p:nvPicPr>
          <p:blipFill>
            <a:blip r:embed="rId2" cstate="print"/>
            <a:srcRect l="-359" r="-346"/>
            <a:stretch>
              <a:fillRect/>
            </a:stretch>
          </p:blipFill>
          <p:spPr bwMode="auto">
            <a:xfrm>
              <a:off x="113" y="663"/>
              <a:ext cx="3040" cy="3493"/>
            </a:xfrm>
            <a:prstGeom prst="rect">
              <a:avLst/>
            </a:prstGeom>
            <a:noFill/>
            <a:ln w="9525">
              <a:noFill/>
              <a:miter lim="800000"/>
              <a:headEnd/>
              <a:tailEnd/>
            </a:ln>
          </p:spPr>
        </p:pic>
        <p:sp>
          <p:nvSpPr>
            <p:cNvPr id="14343" name="Rectangle 7"/>
            <p:cNvSpPr>
              <a:spLocks noChangeArrowheads="1"/>
            </p:cNvSpPr>
            <p:nvPr/>
          </p:nvSpPr>
          <p:spPr bwMode="auto">
            <a:xfrm>
              <a:off x="1292" y="2174"/>
              <a:ext cx="726" cy="454"/>
            </a:xfrm>
            <a:prstGeom prst="rect">
              <a:avLst/>
            </a:prstGeom>
            <a:noFill/>
            <a:ln w="25400">
              <a:solidFill>
                <a:srgbClr val="FF00FF"/>
              </a:solidFill>
              <a:miter lim="800000"/>
              <a:headEnd/>
              <a:tailEnd/>
            </a:ln>
          </p:spPr>
          <p:txBody>
            <a:bodyPr wrap="none" anchor="ctr"/>
            <a:lstStyle/>
            <a:p>
              <a:endParaRPr lang="it-IT"/>
            </a:p>
          </p:txBody>
        </p:sp>
        <p:sp>
          <p:nvSpPr>
            <p:cNvPr id="14344" name="Rectangle 8"/>
            <p:cNvSpPr>
              <a:spLocks noChangeArrowheads="1"/>
            </p:cNvSpPr>
            <p:nvPr/>
          </p:nvSpPr>
          <p:spPr bwMode="auto">
            <a:xfrm>
              <a:off x="174" y="2931"/>
              <a:ext cx="771" cy="408"/>
            </a:xfrm>
            <a:prstGeom prst="rect">
              <a:avLst/>
            </a:prstGeom>
            <a:noFill/>
            <a:ln w="25400">
              <a:solidFill>
                <a:srgbClr val="FF00FF"/>
              </a:solidFill>
              <a:miter lim="800000"/>
              <a:headEnd/>
              <a:tailEnd/>
            </a:ln>
          </p:spPr>
          <p:txBody>
            <a:bodyPr wrap="none" anchor="ctr"/>
            <a:lstStyle/>
            <a:p>
              <a:endParaRPr lang="it-IT"/>
            </a:p>
          </p:txBody>
        </p:sp>
        <p:sp>
          <p:nvSpPr>
            <p:cNvPr id="14345" name="Rectangle 9"/>
            <p:cNvSpPr>
              <a:spLocks noChangeArrowheads="1"/>
            </p:cNvSpPr>
            <p:nvPr/>
          </p:nvSpPr>
          <p:spPr bwMode="auto">
            <a:xfrm>
              <a:off x="2324" y="2931"/>
              <a:ext cx="772" cy="408"/>
            </a:xfrm>
            <a:prstGeom prst="rect">
              <a:avLst/>
            </a:prstGeom>
            <a:noFill/>
            <a:ln w="25400">
              <a:solidFill>
                <a:srgbClr val="FF00FF"/>
              </a:solidFill>
              <a:miter lim="800000"/>
              <a:headEnd/>
              <a:tailEnd/>
            </a:ln>
          </p:spPr>
          <p:txBody>
            <a:bodyPr wrap="none" anchor="ctr"/>
            <a:lstStyle/>
            <a:p>
              <a:endParaRPr lang="it-IT"/>
            </a:p>
          </p:txBody>
        </p:sp>
      </p:grpSp>
      <p:sp>
        <p:nvSpPr>
          <p:cNvPr id="14341" name="Text Box 10"/>
          <p:cNvSpPr txBox="1">
            <a:spLocks noChangeArrowheads="1"/>
          </p:cNvSpPr>
          <p:nvPr/>
        </p:nvSpPr>
        <p:spPr bwMode="auto">
          <a:xfrm>
            <a:off x="5273675" y="1255713"/>
            <a:ext cx="3851275" cy="5505450"/>
          </a:xfrm>
          <a:prstGeom prst="rect">
            <a:avLst/>
          </a:prstGeom>
          <a:noFill/>
          <a:ln w="9525">
            <a:noFill/>
            <a:miter lim="800000"/>
            <a:headEnd/>
            <a:tailEnd/>
          </a:ln>
        </p:spPr>
        <p:txBody>
          <a:bodyPr>
            <a:spAutoFit/>
          </a:bodyPr>
          <a:lstStyle/>
          <a:p>
            <a:r>
              <a:rPr lang="it-IT" sz="1600">
                <a:solidFill>
                  <a:srgbClr val="CCFFCC"/>
                </a:solidFill>
                <a:latin typeface="Lucida Sans Unicode" pitchFamily="34" charset="0"/>
              </a:rPr>
              <a:t>SOGGETTI A CUI SPETTA LA COMUNICAZIONE</a:t>
            </a:r>
          </a:p>
          <a:p>
            <a:endParaRPr lang="it-IT" sz="1600">
              <a:solidFill>
                <a:srgbClr val="CCFFCC"/>
              </a:solidFill>
              <a:latin typeface="Lucida Sans Unicode" pitchFamily="34" charset="0"/>
            </a:endParaRPr>
          </a:p>
          <a:p>
            <a:pPr algn="l"/>
            <a:r>
              <a:rPr lang="it-IT">
                <a:solidFill>
                  <a:srgbClr val="FFFF66"/>
                </a:solidFill>
                <a:latin typeface="Lucida Sans Unicode" pitchFamily="34" charset="0"/>
              </a:rPr>
              <a:t>Art. 242</a:t>
            </a:r>
            <a:r>
              <a:rPr lang="it-IT">
                <a:solidFill>
                  <a:srgbClr val="CCFFCC"/>
                </a:solidFill>
                <a:latin typeface="Lucida Sans Unicode" pitchFamily="34" charset="0"/>
              </a:rPr>
              <a:t> – Responsabile della contaminazione</a:t>
            </a:r>
          </a:p>
          <a:p>
            <a:pPr algn="l"/>
            <a:endParaRPr lang="it-IT">
              <a:solidFill>
                <a:srgbClr val="CCFFCC"/>
              </a:solidFill>
              <a:latin typeface="Lucida Sans Unicode" pitchFamily="34" charset="0"/>
            </a:endParaRPr>
          </a:p>
          <a:p>
            <a:pPr algn="l"/>
            <a:r>
              <a:rPr lang="it-IT">
                <a:solidFill>
                  <a:srgbClr val="33CCFF"/>
                </a:solidFill>
                <a:latin typeface="Lucida Sans Unicode" pitchFamily="34" charset="0"/>
              </a:rPr>
              <a:t>Art. 244</a:t>
            </a:r>
            <a:r>
              <a:rPr lang="it-IT">
                <a:solidFill>
                  <a:srgbClr val="CCFFCC"/>
                </a:solidFill>
                <a:latin typeface="Lucida Sans Unicode" pitchFamily="34" charset="0"/>
              </a:rPr>
              <a:t> – La Pubblica Amministrazione nell’esercizio delle proprie funzioni</a:t>
            </a:r>
          </a:p>
          <a:p>
            <a:pPr algn="l"/>
            <a:endParaRPr lang="it-IT">
              <a:solidFill>
                <a:srgbClr val="CCFFCC"/>
              </a:solidFill>
              <a:latin typeface="Lucida Sans Unicode" pitchFamily="34" charset="0"/>
            </a:endParaRPr>
          </a:p>
          <a:p>
            <a:pPr algn="l"/>
            <a:r>
              <a:rPr lang="it-IT">
                <a:solidFill>
                  <a:srgbClr val="FF00FF"/>
                </a:solidFill>
                <a:latin typeface="Lucida Sans Unicode" pitchFamily="34" charset="0"/>
              </a:rPr>
              <a:t>Art. 245</a:t>
            </a:r>
            <a:r>
              <a:rPr lang="it-IT">
                <a:solidFill>
                  <a:srgbClr val="CCFFCC"/>
                </a:solidFill>
                <a:latin typeface="Lucida Sans Unicode" pitchFamily="34" charset="0"/>
              </a:rPr>
              <a:t> - Tutte le procedure disciplinate dal titolo V possono essere attivate da </a:t>
            </a:r>
            <a:r>
              <a:rPr lang="it-IT" u="sng">
                <a:solidFill>
                  <a:srgbClr val="CCFFCC"/>
                </a:solidFill>
                <a:latin typeface="Lucida Sans Unicode" pitchFamily="34" charset="0"/>
              </a:rPr>
              <a:t>soggetti interessati, non responsabili</a:t>
            </a:r>
            <a:r>
              <a:rPr lang="it-IT">
                <a:solidFill>
                  <a:srgbClr val="CCFFCC"/>
                </a:solidFill>
                <a:latin typeface="Lucida Sans Unicode" pitchFamily="34" charset="0"/>
              </a:rPr>
              <a:t>, ad eccezione degli obblighi dei soggetti responsabili espressi nell’articolo 242.  Quindi il proprietario del sito, rilevato anche soltanto il pericolo di superamento delle CSC, ne dà comunicazione agli Enti competenti e mette in atto le apposite misure preventive secondo l’articolo 242. </a:t>
            </a:r>
          </a:p>
          <a:p>
            <a:pPr algn="l"/>
            <a:r>
              <a:rPr lang="it-IT">
                <a:solidFill>
                  <a:srgbClr val="CCFFCC"/>
                </a:solidFill>
                <a:latin typeface="Lucida Sans Unicode" pitchFamily="34" charset="0"/>
              </a:rPr>
              <a:t>Successivamente la Provincia, sentito il Comune interessato, cercherà di identificare il soggetto responsabile al fine di iniziare gli interventi di bonifica (</a:t>
            </a:r>
            <a:r>
              <a:rPr lang="it-IT">
                <a:solidFill>
                  <a:srgbClr val="9999FF"/>
                </a:solidFill>
                <a:latin typeface="Lucida Sans Unicode" pitchFamily="34" charset="0"/>
              </a:rPr>
              <a:t>art. 250</a:t>
            </a:r>
            <a:r>
              <a:rPr lang="it-IT">
                <a:solidFill>
                  <a:srgbClr val="CCFFCC"/>
                </a:solidFill>
                <a:latin typeface="Lucida Sans Unicode" pitchFamily="34" charset="0"/>
              </a:rPr>
              <a:t>).</a:t>
            </a:r>
          </a:p>
          <a:p>
            <a:pPr algn="l"/>
            <a:endParaRPr lang="it-IT">
              <a:solidFill>
                <a:srgbClr val="CCFFCC"/>
              </a:solidFill>
              <a:latin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2406"/>
                                        </p:tgtEl>
                                        <p:attrNameLst>
                                          <p:attrName>style.visibility</p:attrName>
                                        </p:attrNameLst>
                                      </p:cBhvr>
                                      <p:to>
                                        <p:strVal val="visible"/>
                                      </p:to>
                                    </p:set>
                                    <p:anim calcmode="lin" valueType="num">
                                      <p:cBhvr additive="base">
                                        <p:cTn id="7" dur="1000" fill="hold"/>
                                        <p:tgtEl>
                                          <p:spTgt spid="102406"/>
                                        </p:tgtEl>
                                        <p:attrNameLst>
                                          <p:attrName>ppt_x</p:attrName>
                                        </p:attrNameLst>
                                      </p:cBhvr>
                                      <p:tavLst>
                                        <p:tav tm="0">
                                          <p:val>
                                            <p:strVal val="0-#ppt_w/2"/>
                                          </p:val>
                                        </p:tav>
                                        <p:tav tm="100000">
                                          <p:val>
                                            <p:strVal val="#ppt_x"/>
                                          </p:val>
                                        </p:tav>
                                      </p:tavLst>
                                    </p:anim>
                                    <p:anim calcmode="lin" valueType="num">
                                      <p:cBhvr additive="base">
                                        <p:cTn id="8" dur="1000" fill="hold"/>
                                        <p:tgtEl>
                                          <p:spTgt spid="10240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15362" name="Text Box 5"/>
          <p:cNvSpPr txBox="1">
            <a:spLocks noChangeArrowheads="1"/>
          </p:cNvSpPr>
          <p:nvPr/>
        </p:nvSpPr>
        <p:spPr bwMode="auto">
          <a:xfrm>
            <a:off x="4572000" y="908050"/>
            <a:ext cx="4537075" cy="2970213"/>
          </a:xfrm>
          <a:prstGeom prst="rect">
            <a:avLst/>
          </a:prstGeom>
          <a:noFill/>
          <a:ln w="9525">
            <a:noFill/>
            <a:miter lim="800000"/>
            <a:headEnd/>
            <a:tailEnd/>
          </a:ln>
        </p:spPr>
        <p:txBody>
          <a:bodyPr>
            <a:spAutoFit/>
          </a:bodyPr>
          <a:lstStyle/>
          <a:p>
            <a:r>
              <a:rPr lang="it-IT" sz="1600">
                <a:solidFill>
                  <a:schemeClr val="bg1"/>
                </a:solidFill>
                <a:latin typeface="Lucida Sans Unicode" pitchFamily="34" charset="0"/>
              </a:rPr>
              <a:t>LA CASISTICA PROVINCIALE</a:t>
            </a:r>
          </a:p>
          <a:p>
            <a:pPr algn="l"/>
            <a:endParaRPr lang="it-IT" sz="1600">
              <a:solidFill>
                <a:schemeClr val="bg1"/>
              </a:solidFill>
              <a:latin typeface="Lucida Sans Unicode" pitchFamily="34" charset="0"/>
            </a:endParaRPr>
          </a:p>
          <a:p>
            <a:pPr algn="l"/>
            <a:r>
              <a:rPr lang="it-IT" sz="1600">
                <a:solidFill>
                  <a:schemeClr val="bg1"/>
                </a:solidFill>
                <a:latin typeface="Lucida Sans Unicode" pitchFamily="34" charset="0"/>
              </a:rPr>
              <a:t>Le tempistiche riportate sono valevi nell’ambito dei procedimenti in capo alla Regione non nel Sito di Interesse Nazionale</a:t>
            </a:r>
          </a:p>
          <a:p>
            <a:pPr algn="l"/>
            <a:endParaRPr lang="it-IT" sz="1600">
              <a:solidFill>
                <a:schemeClr val="bg1"/>
              </a:solidFill>
              <a:latin typeface="Lucida Sans Unicode" pitchFamily="34" charset="0"/>
            </a:endParaRPr>
          </a:p>
          <a:p>
            <a:pPr algn="l">
              <a:spcAft>
                <a:spcPts val="600"/>
              </a:spcAft>
            </a:pPr>
            <a:r>
              <a:rPr lang="it-IT" sz="1200" i="1" u="sng">
                <a:solidFill>
                  <a:schemeClr val="bg1"/>
                </a:solidFill>
                <a:latin typeface="Lucida Sans Unicode" pitchFamily="34" charset="0"/>
              </a:rPr>
              <a:t>Accordo di programma 25 maggio 2012</a:t>
            </a:r>
          </a:p>
          <a:p>
            <a:pPr algn="l">
              <a:buFontTx/>
              <a:buChar char="-"/>
            </a:pPr>
            <a:r>
              <a:rPr lang="it-IT" sz="1200">
                <a:solidFill>
                  <a:schemeClr val="bg1"/>
                </a:solidFill>
                <a:latin typeface="Lucida Sans Unicode" pitchFamily="34" charset="0"/>
              </a:rPr>
              <a:t> Piano di caratterizzazione: 30 giorni</a:t>
            </a:r>
          </a:p>
          <a:p>
            <a:pPr algn="l">
              <a:buFontTx/>
              <a:buChar char="-"/>
            </a:pPr>
            <a:r>
              <a:rPr lang="it-IT" sz="1200">
                <a:solidFill>
                  <a:schemeClr val="bg1"/>
                </a:solidFill>
                <a:latin typeface="Lucida Sans Unicode" pitchFamily="34" charset="0"/>
              </a:rPr>
              <a:t> Analisi di rischio: 60 giorni</a:t>
            </a:r>
          </a:p>
          <a:p>
            <a:pPr algn="l">
              <a:buFontTx/>
              <a:buChar char="-"/>
            </a:pPr>
            <a:r>
              <a:rPr lang="it-IT" sz="1200">
                <a:solidFill>
                  <a:schemeClr val="bg1"/>
                </a:solidFill>
                <a:latin typeface="Lucida Sans Unicode" pitchFamily="34" charset="0"/>
              </a:rPr>
              <a:t> Progetto operativo bonifica o mis: 60 giorni</a:t>
            </a:r>
          </a:p>
          <a:p>
            <a:pPr algn="l">
              <a:buFontTx/>
              <a:buChar char="-"/>
            </a:pPr>
            <a:r>
              <a:rPr lang="it-IT" sz="1200">
                <a:solidFill>
                  <a:schemeClr val="bg1"/>
                </a:solidFill>
                <a:latin typeface="Lucida Sans Unicode" pitchFamily="34" charset="0"/>
              </a:rPr>
              <a:t> Certificazione avvenuta bonifica: 30 giorni</a:t>
            </a:r>
          </a:p>
          <a:p>
            <a:pPr algn="l">
              <a:buFontTx/>
              <a:buChar char="-"/>
            </a:pPr>
            <a:r>
              <a:rPr lang="it-IT" sz="1200">
                <a:solidFill>
                  <a:schemeClr val="bg1"/>
                </a:solidFill>
                <a:latin typeface="Lucida Sans Unicode" pitchFamily="34" charset="0"/>
              </a:rPr>
              <a:t> Restituzione usi legittimi: 30 giorni</a:t>
            </a:r>
          </a:p>
          <a:p>
            <a:pPr algn="l">
              <a:buFontTx/>
              <a:buChar char="-"/>
            </a:pPr>
            <a:endParaRPr lang="it-IT" sz="1200">
              <a:solidFill>
                <a:schemeClr val="bg1"/>
              </a:solidFill>
              <a:latin typeface="Lucida Sans Unicode" pitchFamily="34" charset="0"/>
            </a:endParaRPr>
          </a:p>
        </p:txBody>
      </p:sp>
      <p:pic>
        <p:nvPicPr>
          <p:cNvPr id="15363" name="Diagramma 3"/>
          <p:cNvPicPr>
            <a:picLocks noChangeArrowheads="1"/>
          </p:cNvPicPr>
          <p:nvPr/>
        </p:nvPicPr>
        <p:blipFill>
          <a:blip r:embed="rId2" cstate="print"/>
          <a:srcRect l="-1447" r="-1585"/>
          <a:stretch>
            <a:fillRect/>
          </a:stretch>
        </p:blipFill>
        <p:spPr bwMode="auto">
          <a:xfrm>
            <a:off x="790575" y="620713"/>
            <a:ext cx="3060700" cy="6192837"/>
          </a:xfrm>
          <a:prstGeom prst="rect">
            <a:avLst/>
          </a:prstGeom>
          <a:noFill/>
          <a:ln w="9525">
            <a:noFill/>
            <a:miter lim="800000"/>
            <a:headEnd/>
            <a:tailEnd/>
          </a:ln>
        </p:spPr>
      </p:pic>
      <p:sp>
        <p:nvSpPr>
          <p:cNvPr id="15364" name="Rettangolo 1"/>
          <p:cNvSpPr>
            <a:spLocks noChangeArrowheads="1"/>
          </p:cNvSpPr>
          <p:nvPr/>
        </p:nvSpPr>
        <p:spPr bwMode="auto">
          <a:xfrm>
            <a:off x="311150" y="109538"/>
            <a:ext cx="2100263" cy="366712"/>
          </a:xfrm>
          <a:prstGeom prst="rect">
            <a:avLst/>
          </a:prstGeom>
          <a:noFill/>
          <a:ln w="9525">
            <a:noFill/>
            <a:miter lim="800000"/>
            <a:headEnd/>
            <a:tailEnd/>
          </a:ln>
        </p:spPr>
        <p:txBody>
          <a:bodyPr wrap="none">
            <a:spAutoFit/>
          </a:bodyPr>
          <a:lstStyle/>
          <a:p>
            <a:pPr algn="l"/>
            <a:r>
              <a:rPr lang="it-IT" sz="1800">
                <a:solidFill>
                  <a:schemeClr val="bg1"/>
                </a:solidFill>
                <a:latin typeface="Lucida Sans Unicode" pitchFamily="34" charset="0"/>
                <a:cs typeface="Lucida Sans Unicode" pitchFamily="34" charset="0"/>
              </a:rPr>
              <a:t>ITER EX ART. 242</a:t>
            </a:r>
            <a:endParaRPr lang="it-IT" sz="1800">
              <a:latin typeface="Calibri" pitchFamily="34" charset="0"/>
            </a:endParaRPr>
          </a:p>
        </p:txBody>
      </p:sp>
      <p:sp>
        <p:nvSpPr>
          <p:cNvPr id="4" name="Rettangolo 3"/>
          <p:cNvSpPr/>
          <p:nvPr/>
        </p:nvSpPr>
        <p:spPr>
          <a:xfrm>
            <a:off x="0" y="476250"/>
            <a:ext cx="9144000" cy="71438"/>
          </a:xfrm>
          <a:prstGeom prst="rect">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800"/>
          </a:p>
        </p:txBody>
      </p:sp>
      <p:sp>
        <p:nvSpPr>
          <p:cNvPr id="15366" name="Rectangle 9"/>
          <p:cNvSpPr>
            <a:spLocks noChangeArrowheads="1"/>
          </p:cNvSpPr>
          <p:nvPr/>
        </p:nvSpPr>
        <p:spPr bwMode="auto">
          <a:xfrm>
            <a:off x="1447800" y="2292350"/>
            <a:ext cx="1655763" cy="287338"/>
          </a:xfrm>
          <a:prstGeom prst="rect">
            <a:avLst/>
          </a:prstGeom>
          <a:noFill/>
          <a:ln w="28575">
            <a:solidFill>
              <a:srgbClr val="FF0066"/>
            </a:solidFill>
            <a:miter lim="800000"/>
            <a:headEnd/>
            <a:tailEnd/>
          </a:ln>
        </p:spPr>
        <p:txBody>
          <a:bodyPr wrap="none" anchor="ctr"/>
          <a:lstStyle/>
          <a:p>
            <a:endParaRPr lang="it-IT"/>
          </a:p>
        </p:txBody>
      </p:sp>
      <p:sp>
        <p:nvSpPr>
          <p:cNvPr id="15367" name="Rectangle 10"/>
          <p:cNvSpPr>
            <a:spLocks noChangeArrowheads="1"/>
          </p:cNvSpPr>
          <p:nvPr/>
        </p:nvSpPr>
        <p:spPr bwMode="auto">
          <a:xfrm>
            <a:off x="1441450" y="3717925"/>
            <a:ext cx="1655763" cy="215900"/>
          </a:xfrm>
          <a:prstGeom prst="rect">
            <a:avLst/>
          </a:prstGeom>
          <a:noFill/>
          <a:ln w="28575">
            <a:solidFill>
              <a:srgbClr val="FF0066"/>
            </a:solidFill>
            <a:miter lim="800000"/>
            <a:headEnd/>
            <a:tailEnd/>
          </a:ln>
        </p:spPr>
        <p:txBody>
          <a:bodyPr wrap="none" anchor="ctr"/>
          <a:lstStyle/>
          <a:p>
            <a:endParaRPr lang="it-IT"/>
          </a:p>
        </p:txBody>
      </p:sp>
      <p:sp>
        <p:nvSpPr>
          <p:cNvPr id="15368" name="Rectangle 11"/>
          <p:cNvSpPr>
            <a:spLocks noChangeArrowheads="1"/>
          </p:cNvSpPr>
          <p:nvPr/>
        </p:nvSpPr>
        <p:spPr bwMode="auto">
          <a:xfrm>
            <a:off x="2484438" y="5762625"/>
            <a:ext cx="1209675" cy="215900"/>
          </a:xfrm>
          <a:prstGeom prst="rect">
            <a:avLst/>
          </a:prstGeom>
          <a:noFill/>
          <a:ln w="28575">
            <a:solidFill>
              <a:srgbClr val="FF0066"/>
            </a:solidFill>
            <a:miter lim="800000"/>
            <a:headEnd/>
            <a:tailEnd/>
          </a:ln>
        </p:spPr>
        <p:txBody>
          <a:bodyPr wrap="none" anchor="ctr"/>
          <a:lstStyle/>
          <a:p>
            <a:endParaRPr lang="it-IT"/>
          </a:p>
        </p:txBody>
      </p:sp>
      <p:sp>
        <p:nvSpPr>
          <p:cNvPr id="15369" name="Line 12"/>
          <p:cNvSpPr>
            <a:spLocks noChangeShapeType="1"/>
          </p:cNvSpPr>
          <p:nvPr/>
        </p:nvSpPr>
        <p:spPr bwMode="auto">
          <a:xfrm>
            <a:off x="3779838" y="5876925"/>
            <a:ext cx="504825" cy="0"/>
          </a:xfrm>
          <a:prstGeom prst="line">
            <a:avLst/>
          </a:prstGeom>
          <a:noFill/>
          <a:ln w="57150">
            <a:solidFill>
              <a:srgbClr val="FF0066"/>
            </a:solidFill>
            <a:round/>
            <a:headEnd/>
            <a:tailEnd type="triangle" w="med" len="med"/>
          </a:ln>
        </p:spPr>
        <p:txBody>
          <a:bodyPr/>
          <a:lstStyle/>
          <a:p>
            <a:endParaRPr lang="it-IT"/>
          </a:p>
        </p:txBody>
      </p:sp>
      <p:sp>
        <p:nvSpPr>
          <p:cNvPr id="15370" name="Text Box 13"/>
          <p:cNvSpPr txBox="1">
            <a:spLocks noChangeArrowheads="1"/>
          </p:cNvSpPr>
          <p:nvPr/>
        </p:nvSpPr>
        <p:spPr bwMode="auto">
          <a:xfrm>
            <a:off x="4356100" y="5759450"/>
            <a:ext cx="2324100" cy="254000"/>
          </a:xfrm>
          <a:prstGeom prst="rect">
            <a:avLst/>
          </a:prstGeom>
          <a:noFill/>
          <a:ln w="9525">
            <a:solidFill>
              <a:srgbClr val="FF0066"/>
            </a:solidFill>
            <a:miter lim="800000"/>
            <a:headEnd/>
            <a:tailEnd/>
          </a:ln>
        </p:spPr>
        <p:txBody>
          <a:bodyPr wrap="none">
            <a:spAutoFit/>
          </a:bodyPr>
          <a:lstStyle/>
          <a:p>
            <a:r>
              <a:rPr lang="it-IT" sz="1000">
                <a:solidFill>
                  <a:srgbClr val="FF0066"/>
                </a:solidFill>
                <a:latin typeface="Lucida Sans Unicode" pitchFamily="34" charset="0"/>
              </a:rPr>
              <a:t>A meno di richieste di integrazioni</a:t>
            </a:r>
          </a:p>
        </p:txBody>
      </p:sp>
      <p:sp>
        <p:nvSpPr>
          <p:cNvPr id="15371" name="Line 14"/>
          <p:cNvSpPr>
            <a:spLocks noChangeShapeType="1"/>
          </p:cNvSpPr>
          <p:nvPr/>
        </p:nvSpPr>
        <p:spPr bwMode="auto">
          <a:xfrm>
            <a:off x="3852863" y="4410075"/>
            <a:ext cx="504825" cy="0"/>
          </a:xfrm>
          <a:prstGeom prst="line">
            <a:avLst/>
          </a:prstGeom>
          <a:noFill/>
          <a:ln w="57150">
            <a:solidFill>
              <a:srgbClr val="FF0066"/>
            </a:solidFill>
            <a:round/>
            <a:headEnd/>
            <a:tailEnd type="triangle" w="med" len="med"/>
          </a:ln>
        </p:spPr>
        <p:txBody>
          <a:bodyPr/>
          <a:lstStyle/>
          <a:p>
            <a:endParaRPr lang="it-IT"/>
          </a:p>
        </p:txBody>
      </p:sp>
      <p:sp>
        <p:nvSpPr>
          <p:cNvPr id="15372" name="Text Box 15"/>
          <p:cNvSpPr txBox="1">
            <a:spLocks noChangeArrowheads="1"/>
          </p:cNvSpPr>
          <p:nvPr/>
        </p:nvSpPr>
        <p:spPr bwMode="auto">
          <a:xfrm>
            <a:off x="4422775" y="4292600"/>
            <a:ext cx="606425" cy="254000"/>
          </a:xfrm>
          <a:prstGeom prst="rect">
            <a:avLst/>
          </a:prstGeom>
          <a:noFill/>
          <a:ln w="9525">
            <a:solidFill>
              <a:srgbClr val="FF0066"/>
            </a:solidFill>
            <a:miter lim="800000"/>
            <a:headEnd/>
            <a:tailEnd/>
          </a:ln>
        </p:spPr>
        <p:txBody>
          <a:bodyPr wrap="none">
            <a:spAutoFit/>
          </a:bodyPr>
          <a:lstStyle/>
          <a:p>
            <a:r>
              <a:rPr lang="it-IT" sz="1000">
                <a:solidFill>
                  <a:srgbClr val="FF0066"/>
                </a:solidFill>
                <a:latin typeface="Lucida Sans Unicode" pitchFamily="34" charset="0"/>
              </a:rPr>
              <a:t>6 mesi</a:t>
            </a:r>
          </a:p>
        </p:txBody>
      </p:sp>
      <p:sp>
        <p:nvSpPr>
          <p:cNvPr id="15373" name="Line 16"/>
          <p:cNvSpPr>
            <a:spLocks noChangeShapeType="1"/>
          </p:cNvSpPr>
          <p:nvPr/>
        </p:nvSpPr>
        <p:spPr bwMode="auto">
          <a:xfrm>
            <a:off x="2819400" y="6556375"/>
            <a:ext cx="504825" cy="0"/>
          </a:xfrm>
          <a:prstGeom prst="line">
            <a:avLst/>
          </a:prstGeom>
          <a:noFill/>
          <a:ln w="57150">
            <a:solidFill>
              <a:srgbClr val="FF0066"/>
            </a:solidFill>
            <a:round/>
            <a:headEnd/>
            <a:tailEnd type="triangle" w="med" len="med"/>
          </a:ln>
        </p:spPr>
        <p:txBody>
          <a:bodyPr/>
          <a:lstStyle/>
          <a:p>
            <a:endParaRPr lang="it-IT"/>
          </a:p>
        </p:txBody>
      </p:sp>
      <p:sp>
        <p:nvSpPr>
          <p:cNvPr id="15374" name="Text Box 17"/>
          <p:cNvSpPr txBox="1">
            <a:spLocks noChangeArrowheads="1"/>
          </p:cNvSpPr>
          <p:nvPr/>
        </p:nvSpPr>
        <p:spPr bwMode="auto">
          <a:xfrm>
            <a:off x="3419475" y="6438900"/>
            <a:ext cx="1724025" cy="254000"/>
          </a:xfrm>
          <a:prstGeom prst="rect">
            <a:avLst/>
          </a:prstGeom>
          <a:noFill/>
          <a:ln w="9525">
            <a:solidFill>
              <a:srgbClr val="FF0066"/>
            </a:solidFill>
            <a:miter lim="800000"/>
            <a:headEnd/>
            <a:tailEnd/>
          </a:ln>
        </p:spPr>
        <p:txBody>
          <a:bodyPr wrap="none">
            <a:spAutoFit/>
          </a:bodyPr>
          <a:lstStyle/>
          <a:p>
            <a:r>
              <a:rPr lang="it-IT" sz="1000">
                <a:solidFill>
                  <a:srgbClr val="FF0066"/>
                </a:solidFill>
                <a:latin typeface="Lucida Sans Unicode" pitchFamily="34" charset="0"/>
              </a:rPr>
              <a:t>1 anno per realizzazione</a:t>
            </a:r>
          </a:p>
        </p:txBody>
      </p:sp>
      <p:sp>
        <p:nvSpPr>
          <p:cNvPr id="15375" name="Text Box 15"/>
          <p:cNvSpPr txBox="1">
            <a:spLocks noChangeArrowheads="1"/>
          </p:cNvSpPr>
          <p:nvPr/>
        </p:nvSpPr>
        <p:spPr bwMode="auto">
          <a:xfrm rot="-5400000">
            <a:off x="-113506" y="5017294"/>
            <a:ext cx="890588" cy="304800"/>
          </a:xfrm>
          <a:prstGeom prst="rect">
            <a:avLst/>
          </a:prstGeom>
          <a:noFill/>
          <a:ln w="9525">
            <a:noFill/>
            <a:miter lim="800000"/>
            <a:headEnd/>
            <a:tailEnd/>
          </a:ln>
          <a:effectLst/>
        </p:spPr>
        <p:txBody>
          <a:bodyPr wrap="none">
            <a:spAutoFit/>
          </a:bodyPr>
          <a:lstStyle/>
          <a:p>
            <a:r>
              <a:rPr lang="it-IT">
                <a:solidFill>
                  <a:srgbClr val="CCFFCC"/>
                </a:solidFill>
              </a:rPr>
              <a:t>C &lt; CSR</a:t>
            </a:r>
          </a:p>
        </p:txBody>
      </p:sp>
      <p:sp>
        <p:nvSpPr>
          <p:cNvPr id="15376" name="Text Box 16"/>
          <p:cNvSpPr txBox="1">
            <a:spLocks noChangeArrowheads="1"/>
          </p:cNvSpPr>
          <p:nvPr/>
        </p:nvSpPr>
        <p:spPr bwMode="auto">
          <a:xfrm rot="-5400000">
            <a:off x="3974306" y="5017294"/>
            <a:ext cx="890588" cy="304800"/>
          </a:xfrm>
          <a:prstGeom prst="rect">
            <a:avLst/>
          </a:prstGeom>
          <a:noFill/>
          <a:ln w="9525">
            <a:noFill/>
            <a:miter lim="800000"/>
            <a:headEnd/>
            <a:tailEnd/>
          </a:ln>
          <a:effectLst/>
        </p:spPr>
        <p:txBody>
          <a:bodyPr wrap="none">
            <a:spAutoFit/>
          </a:bodyPr>
          <a:lstStyle/>
          <a:p>
            <a:r>
              <a:rPr lang="it-IT">
                <a:solidFill>
                  <a:srgbClr val="CCFFCC"/>
                </a:solidFill>
              </a:rPr>
              <a:t>C &gt; CSR</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Rettangolo 3"/>
          <p:cNvSpPr/>
          <p:nvPr/>
        </p:nvSpPr>
        <p:spPr>
          <a:xfrm>
            <a:off x="0" y="981075"/>
            <a:ext cx="9144000" cy="71438"/>
          </a:xfrm>
          <a:prstGeom prst="rect">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800"/>
          </a:p>
        </p:txBody>
      </p:sp>
      <p:sp>
        <p:nvSpPr>
          <p:cNvPr id="16387" name="Rectangle 5"/>
          <p:cNvSpPr>
            <a:spLocks noGrp="1" noChangeArrowheads="1"/>
          </p:cNvSpPr>
          <p:nvPr>
            <p:ph type="title"/>
          </p:nvPr>
        </p:nvSpPr>
        <p:spPr>
          <a:xfrm>
            <a:off x="457200" y="260350"/>
            <a:ext cx="8229600" cy="792163"/>
          </a:xfrm>
          <a:noFill/>
        </p:spPr>
        <p:txBody>
          <a:bodyPr/>
          <a:lstStyle/>
          <a:p>
            <a:pPr eaLnBrk="1" hangingPunct="1"/>
            <a:r>
              <a:rPr lang="it-IT" sz="2000" smtClean="0">
                <a:solidFill>
                  <a:srgbClr val="CCFFCC"/>
                </a:solidFill>
                <a:latin typeface="Lucida Sans Unicode" pitchFamily="34" charset="0"/>
              </a:rPr>
              <a:t>CONTESTO NORMATIVO</a:t>
            </a:r>
            <a:br>
              <a:rPr lang="it-IT" sz="2000" smtClean="0">
                <a:solidFill>
                  <a:srgbClr val="CCFFCC"/>
                </a:solidFill>
                <a:latin typeface="Lucida Sans Unicode" pitchFamily="34" charset="0"/>
              </a:rPr>
            </a:br>
            <a:r>
              <a:rPr lang="it-IT" sz="2000" smtClean="0">
                <a:solidFill>
                  <a:srgbClr val="CCFFCC"/>
                </a:solidFill>
                <a:latin typeface="Lucida Sans Unicode" pitchFamily="34" charset="0"/>
              </a:rPr>
              <a:t>PROCEDURE OPERATIVE ED AMMINISTRATIVE (ART. 242)</a:t>
            </a:r>
            <a:br>
              <a:rPr lang="it-IT" sz="2000" smtClean="0">
                <a:solidFill>
                  <a:srgbClr val="CCFFCC"/>
                </a:solidFill>
                <a:latin typeface="Lucida Sans Unicode" pitchFamily="34" charset="0"/>
              </a:rPr>
            </a:br>
            <a:endParaRPr lang="it-IT" sz="2000" smtClean="0">
              <a:solidFill>
                <a:srgbClr val="CCFFCC"/>
              </a:solidFill>
              <a:latin typeface="Lucida Sans Unicode" pitchFamily="34" charset="0"/>
            </a:endParaRPr>
          </a:p>
        </p:txBody>
      </p:sp>
      <p:sp>
        <p:nvSpPr>
          <p:cNvPr id="16388" name="Text Box 7"/>
          <p:cNvSpPr txBox="1">
            <a:spLocks noChangeArrowheads="1"/>
          </p:cNvSpPr>
          <p:nvPr/>
        </p:nvSpPr>
        <p:spPr bwMode="auto">
          <a:xfrm>
            <a:off x="250825" y="1412875"/>
            <a:ext cx="8642350" cy="2281238"/>
          </a:xfrm>
          <a:prstGeom prst="rect">
            <a:avLst/>
          </a:prstGeom>
          <a:noFill/>
          <a:ln w="9525">
            <a:noFill/>
            <a:miter lim="800000"/>
            <a:headEnd/>
            <a:tailEnd/>
          </a:ln>
        </p:spPr>
        <p:txBody>
          <a:bodyPr>
            <a:spAutoFit/>
          </a:bodyPr>
          <a:lstStyle/>
          <a:p>
            <a:pPr algn="l">
              <a:spcBef>
                <a:spcPct val="50000"/>
              </a:spcBef>
            </a:pPr>
            <a:r>
              <a:rPr lang="it-IT" dirty="0">
                <a:solidFill>
                  <a:srgbClr val="CCFFCC"/>
                </a:solidFill>
                <a:latin typeface="Lucida Sans Unicode" pitchFamily="34" charset="0"/>
              </a:rPr>
              <a:t>Le principali modifiche contenute nel </a:t>
            </a:r>
            <a:r>
              <a:rPr lang="it-IT" dirty="0" err="1">
                <a:solidFill>
                  <a:srgbClr val="CCFFCC"/>
                </a:solidFill>
                <a:latin typeface="Lucida Sans Unicode" pitchFamily="34" charset="0"/>
              </a:rPr>
              <a:t>D.Lgs.</a:t>
            </a:r>
            <a:r>
              <a:rPr lang="it-IT" dirty="0">
                <a:solidFill>
                  <a:srgbClr val="CCFFCC"/>
                </a:solidFill>
                <a:latin typeface="Lucida Sans Unicode" pitchFamily="34" charset="0"/>
              </a:rPr>
              <a:t> 152/2006 rispetto al D.M. 471/99 sono costituite da:</a:t>
            </a:r>
          </a:p>
          <a:p>
            <a:pPr algn="l">
              <a:spcBef>
                <a:spcPct val="50000"/>
              </a:spcBef>
            </a:pPr>
            <a:r>
              <a:rPr lang="it-IT" dirty="0">
                <a:solidFill>
                  <a:srgbClr val="CCFFCC"/>
                </a:solidFill>
                <a:latin typeface="Lucida Sans Unicode" pitchFamily="34" charset="0"/>
              </a:rPr>
              <a:t>Il riferimento amministrativo diventa la Regione mentre il ruolo e la funzione del Comune nel nuovo procedimento è molto ridotto e poco determinante</a:t>
            </a:r>
          </a:p>
          <a:p>
            <a:pPr algn="l">
              <a:spcBef>
                <a:spcPct val="50000"/>
              </a:spcBef>
            </a:pPr>
            <a:r>
              <a:rPr lang="it-IT" dirty="0">
                <a:solidFill>
                  <a:srgbClr val="CCFFCC"/>
                </a:solidFill>
                <a:latin typeface="Lucida Sans Unicode" pitchFamily="34" charset="0"/>
              </a:rPr>
              <a:t>Il coinvolgimento di altri soggetti istituzionali, quali i Prefetti delle Province interessate</a:t>
            </a:r>
          </a:p>
          <a:p>
            <a:pPr algn="l">
              <a:spcBef>
                <a:spcPct val="50000"/>
              </a:spcBef>
            </a:pPr>
            <a:r>
              <a:rPr lang="it-IT" dirty="0">
                <a:solidFill>
                  <a:srgbClr val="CCFFCC"/>
                </a:solidFill>
                <a:latin typeface="Lucida Sans Unicode" pitchFamily="34" charset="0"/>
              </a:rPr>
              <a:t>Il Ministero dell’ambiente e della tutela del territorio e del mare può erogare sanzioni</a:t>
            </a:r>
          </a:p>
          <a:p>
            <a:pPr algn="l">
              <a:spcBef>
                <a:spcPct val="50000"/>
              </a:spcBef>
            </a:pPr>
            <a:endParaRPr lang="it-IT" dirty="0">
              <a:solidFill>
                <a:srgbClr val="CCFFCC"/>
              </a:solidFill>
              <a:latin typeface="Lucida Sans Unicode" pitchFamily="34" charset="0"/>
            </a:endParaRPr>
          </a:p>
          <a:p>
            <a:pPr algn="l">
              <a:spcBef>
                <a:spcPct val="50000"/>
              </a:spcBef>
            </a:pPr>
            <a:r>
              <a:rPr lang="it-IT" sz="1200" i="1" dirty="0">
                <a:solidFill>
                  <a:srgbClr val="FF00FF"/>
                </a:solidFill>
                <a:latin typeface="Lucida Sans Unicode" pitchFamily="34" charset="0"/>
              </a:rPr>
              <a:t>Il </a:t>
            </a:r>
            <a:r>
              <a:rPr lang="it-IT" sz="1200" i="1" dirty="0" err="1">
                <a:solidFill>
                  <a:srgbClr val="FF00FF"/>
                </a:solidFill>
                <a:latin typeface="Lucida Sans Unicode" pitchFamily="34" charset="0"/>
              </a:rPr>
              <a:t>D.Lgs.</a:t>
            </a:r>
            <a:r>
              <a:rPr lang="it-IT" sz="1200" i="1" dirty="0">
                <a:solidFill>
                  <a:srgbClr val="FF00FF"/>
                </a:solidFill>
                <a:latin typeface="Lucida Sans Unicode" pitchFamily="34" charset="0"/>
              </a:rPr>
              <a:t> 152/2006 prevede comunque una procedura abbastanza complessa</a:t>
            </a:r>
          </a:p>
        </p:txBody>
      </p:sp>
      <p:sp>
        <p:nvSpPr>
          <p:cNvPr id="16389" name="Rectangle 8"/>
          <p:cNvSpPr>
            <a:spLocks noGrp="1" noRot="1" noChangeArrowheads="1"/>
          </p:cNvSpPr>
          <p:nvPr>
            <p:ph type="body" sz="half" idx="1"/>
          </p:nvPr>
        </p:nvSpPr>
        <p:spPr>
          <a:xfrm>
            <a:off x="754063" y="4581525"/>
            <a:ext cx="3673475" cy="1158875"/>
          </a:xfrm>
          <a:noFill/>
        </p:spPr>
        <p:txBody>
          <a:bodyPr/>
          <a:lstStyle/>
          <a:p>
            <a:pPr marL="0" indent="0" algn="ctr" eaLnBrk="1" hangingPunct="1">
              <a:buFontTx/>
              <a:buNone/>
            </a:pPr>
            <a:r>
              <a:rPr lang="it-IT" sz="1200" b="1" smtClean="0">
                <a:solidFill>
                  <a:srgbClr val="FFFF66"/>
                </a:solidFill>
                <a:latin typeface="Lucida Sans Unicode" pitchFamily="34" charset="0"/>
              </a:rPr>
              <a:t>D.Lgs. 152/2006</a:t>
            </a:r>
          </a:p>
          <a:p>
            <a:pPr marL="0" indent="0" algn="ctr" eaLnBrk="1" hangingPunct="1">
              <a:buFontTx/>
              <a:buNone/>
            </a:pPr>
            <a:endParaRPr lang="it-IT" sz="1200" b="1" smtClean="0">
              <a:solidFill>
                <a:srgbClr val="FFFF66"/>
              </a:solidFill>
              <a:latin typeface="Lucida Sans Unicode" pitchFamily="34" charset="0"/>
            </a:endParaRPr>
          </a:p>
          <a:p>
            <a:pPr marL="0" indent="0" eaLnBrk="1" hangingPunct="1"/>
            <a:r>
              <a:rPr lang="it-IT" sz="1200" smtClean="0">
                <a:solidFill>
                  <a:srgbClr val="FFFF66"/>
                </a:solidFill>
                <a:latin typeface="Lucida Sans Unicode" pitchFamily="34" charset="0"/>
              </a:rPr>
              <a:t>Piano di caratterizzazione</a:t>
            </a:r>
          </a:p>
          <a:p>
            <a:pPr marL="0" indent="0" eaLnBrk="1" hangingPunct="1"/>
            <a:r>
              <a:rPr lang="it-IT" sz="1200" smtClean="0">
                <a:solidFill>
                  <a:srgbClr val="FFFF66"/>
                </a:solidFill>
                <a:latin typeface="Lucida Sans Unicode" pitchFamily="34" charset="0"/>
              </a:rPr>
              <a:t>Analisi di rischio</a:t>
            </a:r>
          </a:p>
          <a:p>
            <a:pPr marL="0" indent="0" eaLnBrk="1" hangingPunct="1"/>
            <a:r>
              <a:rPr lang="it-IT" sz="1200" smtClean="0">
                <a:solidFill>
                  <a:srgbClr val="FFFF66"/>
                </a:solidFill>
                <a:latin typeface="Lucida Sans Unicode" pitchFamily="34" charset="0"/>
              </a:rPr>
              <a:t>Progetto di bonifica o di messa in sicurezza operativa o permanente.</a:t>
            </a:r>
          </a:p>
        </p:txBody>
      </p:sp>
      <p:sp>
        <p:nvSpPr>
          <p:cNvPr id="16390" name="Rectangle 9"/>
          <p:cNvSpPr>
            <a:spLocks noRot="1" noChangeArrowheads="1"/>
          </p:cNvSpPr>
          <p:nvPr/>
        </p:nvSpPr>
        <p:spPr bwMode="auto">
          <a:xfrm>
            <a:off x="5219700" y="4581525"/>
            <a:ext cx="3168650" cy="1090613"/>
          </a:xfrm>
          <a:prstGeom prst="rect">
            <a:avLst/>
          </a:prstGeom>
          <a:noFill/>
          <a:ln w="9525">
            <a:noFill/>
            <a:miter lim="800000"/>
            <a:headEnd/>
            <a:tailEnd/>
          </a:ln>
        </p:spPr>
        <p:txBody>
          <a:bodyPr/>
          <a:lstStyle/>
          <a:p>
            <a:pPr>
              <a:lnSpc>
                <a:spcPct val="80000"/>
              </a:lnSpc>
              <a:spcBef>
                <a:spcPct val="20000"/>
              </a:spcBef>
            </a:pPr>
            <a:r>
              <a:rPr lang="it-IT" sz="1200" b="1">
                <a:solidFill>
                  <a:srgbClr val="FFFF66"/>
                </a:solidFill>
                <a:latin typeface="Lucida Sans Unicode" pitchFamily="34" charset="0"/>
              </a:rPr>
              <a:t>D.M. 471/99</a:t>
            </a:r>
          </a:p>
          <a:p>
            <a:pPr>
              <a:lnSpc>
                <a:spcPct val="80000"/>
              </a:lnSpc>
              <a:spcBef>
                <a:spcPct val="20000"/>
              </a:spcBef>
            </a:pPr>
            <a:endParaRPr lang="it-IT" sz="1200" b="1">
              <a:solidFill>
                <a:srgbClr val="FFFF66"/>
              </a:solidFill>
              <a:latin typeface="Lucida Sans Unicode" pitchFamily="34" charset="0"/>
            </a:endParaRPr>
          </a:p>
          <a:p>
            <a:pPr algn="l">
              <a:lnSpc>
                <a:spcPct val="80000"/>
              </a:lnSpc>
              <a:spcBef>
                <a:spcPct val="20000"/>
              </a:spcBef>
              <a:buFontTx/>
              <a:buChar char="•"/>
            </a:pPr>
            <a:r>
              <a:rPr lang="it-IT" sz="1200">
                <a:solidFill>
                  <a:srgbClr val="FFFF66"/>
                </a:solidFill>
                <a:latin typeface="Lucida Sans Unicode" pitchFamily="34" charset="0"/>
              </a:rPr>
              <a:t>Piano di caratterizzazione</a:t>
            </a:r>
          </a:p>
          <a:p>
            <a:pPr algn="l">
              <a:lnSpc>
                <a:spcPct val="80000"/>
              </a:lnSpc>
              <a:spcBef>
                <a:spcPct val="20000"/>
              </a:spcBef>
              <a:buFontTx/>
              <a:buChar char="•"/>
            </a:pPr>
            <a:r>
              <a:rPr lang="it-IT" sz="1200">
                <a:solidFill>
                  <a:srgbClr val="FFFF66"/>
                </a:solidFill>
                <a:latin typeface="Lucida Sans Unicode" pitchFamily="34" charset="0"/>
              </a:rPr>
              <a:t>Progetto preliminare </a:t>
            </a:r>
          </a:p>
          <a:p>
            <a:pPr algn="l">
              <a:lnSpc>
                <a:spcPct val="80000"/>
              </a:lnSpc>
              <a:spcBef>
                <a:spcPct val="20000"/>
              </a:spcBef>
              <a:buFontTx/>
              <a:buChar char="•"/>
            </a:pPr>
            <a:r>
              <a:rPr lang="it-IT" sz="1200">
                <a:solidFill>
                  <a:srgbClr val="FFFF66"/>
                </a:solidFill>
                <a:latin typeface="Lucida Sans Unicode" pitchFamily="34" charset="0"/>
              </a:rPr>
              <a:t>Progetto definitivo</a:t>
            </a:r>
          </a:p>
        </p:txBody>
      </p:sp>
      <p:sp>
        <p:nvSpPr>
          <p:cNvPr id="103434" name="Text Box 10"/>
          <p:cNvSpPr txBox="1">
            <a:spLocks noChangeArrowheads="1"/>
          </p:cNvSpPr>
          <p:nvPr/>
        </p:nvSpPr>
        <p:spPr bwMode="auto">
          <a:xfrm>
            <a:off x="250825" y="3960813"/>
            <a:ext cx="8610600" cy="476250"/>
          </a:xfrm>
          <a:prstGeom prst="rect">
            <a:avLst/>
          </a:prstGeom>
          <a:noFill/>
          <a:ln w="9525">
            <a:noFill/>
            <a:miter lim="800000"/>
            <a:headEnd/>
            <a:tailEnd/>
          </a:ln>
          <a:effectLst/>
        </p:spPr>
        <p:txBody>
          <a:bodyPr>
            <a:spAutoFit/>
          </a:bodyPr>
          <a:lstStyle/>
          <a:p>
            <a:pPr marL="342900" indent="-342900" algn="l">
              <a:lnSpc>
                <a:spcPct val="90000"/>
              </a:lnSpc>
              <a:defRPr/>
            </a:pPr>
            <a:r>
              <a:rPr lang="it-IT">
                <a:solidFill>
                  <a:srgbClr val="CCFFCC"/>
                </a:solidFill>
                <a:latin typeface="Lucida Sans Unicode" pitchFamily="34" charset="0"/>
                <a:cs typeface="Arial" charset="0"/>
              </a:rPr>
              <a:t>Le  similitudini e le differenze tra il D.M. 471/99 ed il D.Lgs. 152/2006:</a:t>
            </a:r>
          </a:p>
          <a:p>
            <a:pPr marL="342900" indent="-342900" algn="l">
              <a:lnSpc>
                <a:spcPct val="90000"/>
              </a:lnSpc>
              <a:buFontTx/>
              <a:buAutoNum type="arabicPeriod"/>
              <a:defRPr/>
            </a:pPr>
            <a:r>
              <a:rPr lang="it-IT">
                <a:solidFill>
                  <a:srgbClr val="CCFFCC"/>
                </a:solidFill>
                <a:effectLst>
                  <a:outerShdw blurRad="38100" dist="38100" dir="2700000" algn="tl">
                    <a:srgbClr val="000000"/>
                  </a:outerShdw>
                </a:effectLst>
                <a:latin typeface="Lucida Sans Unicode" pitchFamily="34" charset="0"/>
                <a:cs typeface="Arial" charset="0"/>
              </a:rPr>
              <a:t>L’approvazione del progetto di bonifica si articola  ancora in 3 fasi:</a:t>
            </a:r>
          </a:p>
        </p:txBody>
      </p:sp>
      <p:sp>
        <p:nvSpPr>
          <p:cNvPr id="16392" name="Text Box 11"/>
          <p:cNvSpPr txBox="1">
            <a:spLocks noChangeArrowheads="1"/>
          </p:cNvSpPr>
          <p:nvPr/>
        </p:nvSpPr>
        <p:spPr bwMode="auto">
          <a:xfrm>
            <a:off x="228600" y="6021388"/>
            <a:ext cx="8686800" cy="730250"/>
          </a:xfrm>
          <a:prstGeom prst="rect">
            <a:avLst/>
          </a:prstGeom>
          <a:noFill/>
          <a:ln w="9525">
            <a:noFill/>
            <a:miter lim="800000"/>
            <a:headEnd/>
            <a:tailEnd/>
          </a:ln>
        </p:spPr>
        <p:txBody>
          <a:bodyPr>
            <a:spAutoFit/>
          </a:bodyPr>
          <a:lstStyle/>
          <a:p>
            <a:pPr marL="342900" indent="-342900" algn="l">
              <a:buFontTx/>
              <a:buAutoNum type="arabicPeriod" startAt="2"/>
            </a:pPr>
            <a:r>
              <a:rPr lang="it-IT">
                <a:solidFill>
                  <a:srgbClr val="CCFFCC"/>
                </a:solidFill>
                <a:latin typeface="Lucida Sans Unicode" pitchFamily="34" charset="0"/>
                <a:cs typeface="Arial" charset="0"/>
              </a:rPr>
              <a:t>Le approvazioni attengono alla Regione.</a:t>
            </a:r>
          </a:p>
          <a:p>
            <a:pPr marL="342900" indent="-342900" algn="l">
              <a:buFontTx/>
              <a:buAutoNum type="arabicPeriod" startAt="2"/>
            </a:pPr>
            <a:r>
              <a:rPr lang="it-IT">
                <a:solidFill>
                  <a:srgbClr val="CCFFCC"/>
                </a:solidFill>
                <a:latin typeface="Lucida Sans Unicode" pitchFamily="34" charset="0"/>
                <a:cs typeface="Arial" charset="0"/>
              </a:rPr>
              <a:t>L’approvazione del progetto sostituisce tutte le autorizzazioni, le concessioni, i concerti, le intese, etc. in particolare la VIA, </a:t>
            </a:r>
            <a:r>
              <a:rPr lang="it-IT" u="sng">
                <a:solidFill>
                  <a:srgbClr val="CCFFCC"/>
                </a:solidFill>
                <a:latin typeface="Lucida Sans Unicode" pitchFamily="34" charset="0"/>
                <a:cs typeface="Arial" charset="0"/>
              </a:rPr>
              <a:t>diversamente dal D.M. 471/99</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Rettangolo 3"/>
          <p:cNvSpPr/>
          <p:nvPr/>
        </p:nvSpPr>
        <p:spPr>
          <a:xfrm>
            <a:off x="0" y="836613"/>
            <a:ext cx="9144000" cy="71437"/>
          </a:xfrm>
          <a:prstGeom prst="rect">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800"/>
          </a:p>
        </p:txBody>
      </p:sp>
      <p:sp>
        <p:nvSpPr>
          <p:cNvPr id="17411" name="Rectangle 5"/>
          <p:cNvSpPr>
            <a:spLocks noGrp="1" noChangeArrowheads="1"/>
          </p:cNvSpPr>
          <p:nvPr>
            <p:ph type="title"/>
          </p:nvPr>
        </p:nvSpPr>
        <p:spPr>
          <a:xfrm>
            <a:off x="457200" y="260350"/>
            <a:ext cx="8229600" cy="792163"/>
          </a:xfrm>
          <a:noFill/>
        </p:spPr>
        <p:txBody>
          <a:bodyPr/>
          <a:lstStyle/>
          <a:p>
            <a:pPr eaLnBrk="1" hangingPunct="1"/>
            <a:r>
              <a:rPr lang="it-IT" sz="2000" smtClean="0">
                <a:solidFill>
                  <a:srgbClr val="CCFFCC"/>
                </a:solidFill>
                <a:latin typeface="Lucida Sans Unicode" pitchFamily="34" charset="0"/>
              </a:rPr>
              <a:t>CONTESTO NORMATIVO</a:t>
            </a:r>
            <a:br>
              <a:rPr lang="it-IT" sz="2000" smtClean="0">
                <a:solidFill>
                  <a:srgbClr val="CCFFCC"/>
                </a:solidFill>
                <a:latin typeface="Lucida Sans Unicode" pitchFamily="34" charset="0"/>
              </a:rPr>
            </a:br>
            <a:r>
              <a:rPr lang="it-IT" sz="2000" smtClean="0">
                <a:solidFill>
                  <a:srgbClr val="CCFFCC"/>
                </a:solidFill>
                <a:latin typeface="Lucida Sans Unicode" pitchFamily="34" charset="0"/>
              </a:rPr>
              <a:t>ACQUE DI FALDA (ART. 243)</a:t>
            </a:r>
            <a:br>
              <a:rPr lang="it-IT" sz="2000" smtClean="0">
                <a:solidFill>
                  <a:srgbClr val="CCFFCC"/>
                </a:solidFill>
                <a:latin typeface="Lucida Sans Unicode" pitchFamily="34" charset="0"/>
              </a:rPr>
            </a:br>
            <a:endParaRPr lang="it-IT" sz="2000" smtClean="0">
              <a:solidFill>
                <a:srgbClr val="CCFFCC"/>
              </a:solidFill>
              <a:latin typeface="Lucida Sans Unicode" pitchFamily="34" charset="0"/>
            </a:endParaRPr>
          </a:p>
        </p:txBody>
      </p:sp>
      <p:sp>
        <p:nvSpPr>
          <p:cNvPr id="10" name="CasellaDiTesto 9"/>
          <p:cNvSpPr txBox="1"/>
          <p:nvPr/>
        </p:nvSpPr>
        <p:spPr>
          <a:xfrm>
            <a:off x="71438" y="1052513"/>
            <a:ext cx="8893175" cy="2108200"/>
          </a:xfrm>
          <a:prstGeom prst="rect">
            <a:avLst/>
          </a:prstGeom>
          <a:noFill/>
        </p:spPr>
        <p:txBody>
          <a:bodyPr>
            <a:spAutoFit/>
          </a:bodyPr>
          <a:lstStyle/>
          <a:p>
            <a:pPr marL="342900" indent="-342900" algn="l">
              <a:spcAft>
                <a:spcPts val="600"/>
              </a:spcAft>
              <a:buFont typeface="+mj-lt"/>
              <a:buAutoNum type="arabicPeriod"/>
              <a:defRPr/>
            </a:pPr>
            <a:r>
              <a:rPr lang="it-IT" sz="1600" dirty="0">
                <a:solidFill>
                  <a:srgbClr val="CCFFCC"/>
                </a:solidFill>
                <a:latin typeface="Lucida Sans Unicode" pitchFamily="34" charset="0"/>
                <a:cs typeface="Lucida Sans Unicode" pitchFamily="34" charset="0"/>
              </a:rPr>
              <a:t>Le acque di falda </a:t>
            </a:r>
            <a:r>
              <a:rPr lang="it-IT" sz="1600" dirty="0" err="1">
                <a:solidFill>
                  <a:srgbClr val="CCFFCC"/>
                </a:solidFill>
                <a:latin typeface="Lucida Sans Unicode" pitchFamily="34" charset="0"/>
                <a:cs typeface="Lucida Sans Unicode" pitchFamily="34" charset="0"/>
              </a:rPr>
              <a:t>emunte</a:t>
            </a:r>
            <a:r>
              <a:rPr lang="it-IT" sz="1600" dirty="0">
                <a:solidFill>
                  <a:srgbClr val="CCFFCC"/>
                </a:solidFill>
                <a:latin typeface="Lucida Sans Unicode" pitchFamily="34" charset="0"/>
                <a:cs typeface="Lucida Sans Unicode" pitchFamily="34" charset="0"/>
              </a:rPr>
              <a:t> dalle falde sotterranee, nell'ambito degli interventi di bonifica, possono essere scaricate, direttamente o dopo essere state utilizzate in cicli produttivi in esercizio nel sito stesso, nel rispetto dei limiti di emissione di acque reflue industriali in acque superficiali; </a:t>
            </a:r>
          </a:p>
          <a:p>
            <a:pPr marL="342900" indent="-342900" algn="l">
              <a:buFont typeface="+mj-lt"/>
              <a:buAutoNum type="arabicPeriod"/>
              <a:defRPr/>
            </a:pPr>
            <a:r>
              <a:rPr lang="it-IT" sz="1600" dirty="0">
                <a:solidFill>
                  <a:srgbClr val="CCFFCC"/>
                </a:solidFill>
                <a:latin typeface="Lucida Sans Unicode" pitchFamily="34" charset="0"/>
                <a:cs typeface="Lucida Sans Unicode" pitchFamily="34" charset="0"/>
              </a:rPr>
              <a:t>E’ ammessa la </a:t>
            </a:r>
            <a:r>
              <a:rPr lang="it-IT" sz="1600" dirty="0" err="1">
                <a:solidFill>
                  <a:srgbClr val="CCFFCC"/>
                </a:solidFill>
                <a:latin typeface="Lucida Sans Unicode" pitchFamily="34" charset="0"/>
                <a:cs typeface="Lucida Sans Unicode" pitchFamily="34" charset="0"/>
              </a:rPr>
              <a:t>reimmissione</a:t>
            </a:r>
            <a:r>
              <a:rPr lang="it-IT" sz="1600" dirty="0">
                <a:solidFill>
                  <a:srgbClr val="CCFFCC"/>
                </a:solidFill>
                <a:latin typeface="Lucida Sans Unicode" pitchFamily="34" charset="0"/>
                <a:cs typeface="Lucida Sans Unicode" pitchFamily="34" charset="0"/>
              </a:rPr>
              <a:t>, previo trattamento finalizzato alla bonifica dell’acquifero, delle sole acque sotterranee nella stessa unità geologica da cui le stesse sono state estratte; </a:t>
            </a:r>
          </a:p>
          <a:p>
            <a:pPr>
              <a:defRPr/>
            </a:pPr>
            <a:endParaRPr lang="it-IT" dirty="0"/>
          </a:p>
        </p:txBody>
      </p:sp>
      <p:sp>
        <p:nvSpPr>
          <p:cNvPr id="17413" name="CasellaDiTesto 10"/>
          <p:cNvSpPr txBox="1">
            <a:spLocks noChangeArrowheads="1"/>
          </p:cNvSpPr>
          <p:nvPr/>
        </p:nvSpPr>
        <p:spPr bwMode="auto">
          <a:xfrm>
            <a:off x="179388" y="2997200"/>
            <a:ext cx="8785225" cy="954088"/>
          </a:xfrm>
          <a:prstGeom prst="rect">
            <a:avLst/>
          </a:prstGeom>
          <a:noFill/>
          <a:ln w="9525">
            <a:noFill/>
            <a:miter lim="800000"/>
            <a:headEnd/>
            <a:tailEnd/>
          </a:ln>
        </p:spPr>
        <p:txBody>
          <a:bodyPr>
            <a:spAutoFit/>
          </a:bodyPr>
          <a:lstStyle/>
          <a:p>
            <a:pPr algn="l"/>
            <a:r>
              <a:rPr lang="it-IT" i="1">
                <a:solidFill>
                  <a:srgbClr val="66FF66"/>
                </a:solidFill>
                <a:latin typeface="Lucida Sans Unicode" pitchFamily="34" charset="0"/>
                <a:cs typeface="Lucida Sans Unicode" pitchFamily="34" charset="0"/>
              </a:rPr>
              <a:t>Essendo le acque di falda contaminate emunte assimilate dal D.Lgs. 152/99 ad acque di scarico, tale operazione si può configurare come un mero trasferimento di contaminazione da un corpo idrico ad un altro, in quanto i limiti allo scarico delle acque reflue possono essere anche di diversi ordini di grandezza superiori allo standard di qualità delle acque di falda </a:t>
            </a:r>
          </a:p>
        </p:txBody>
      </p:sp>
      <p:sp>
        <p:nvSpPr>
          <p:cNvPr id="17414" name="CasellaDiTesto 11"/>
          <p:cNvSpPr txBox="1">
            <a:spLocks noChangeArrowheads="1"/>
          </p:cNvSpPr>
          <p:nvPr/>
        </p:nvSpPr>
        <p:spPr bwMode="auto">
          <a:xfrm>
            <a:off x="755650" y="5583238"/>
            <a:ext cx="7848600" cy="1446212"/>
          </a:xfrm>
          <a:prstGeom prst="rect">
            <a:avLst/>
          </a:prstGeom>
          <a:noFill/>
          <a:ln w="9525">
            <a:noFill/>
            <a:miter lim="800000"/>
            <a:headEnd/>
            <a:tailEnd/>
          </a:ln>
        </p:spPr>
        <p:txBody>
          <a:bodyPr anchor="ctr">
            <a:spAutoFit/>
          </a:bodyPr>
          <a:lstStyle/>
          <a:p>
            <a:r>
              <a:rPr lang="it-IT" sz="1800">
                <a:solidFill>
                  <a:srgbClr val="FF00FF"/>
                </a:solidFill>
                <a:latin typeface="Lucida Sans Unicode" pitchFamily="34" charset="0"/>
                <a:cs typeface="Lucida Sans Unicode" pitchFamily="34" charset="0"/>
              </a:rPr>
              <a:t>CSR = CSC</a:t>
            </a:r>
          </a:p>
          <a:p>
            <a:r>
              <a:rPr lang="it-IT" sz="1200">
                <a:solidFill>
                  <a:srgbClr val="CCFFCC"/>
                </a:solidFill>
                <a:latin typeface="Lucida Sans Unicode" pitchFamily="34" charset="0"/>
              </a:rPr>
              <a:t>Punto di Conformità in corrispondenza del primo pozzo ad uso idropotabile interno all’area di proprietà o al limite dell’area di proprietà – </a:t>
            </a:r>
            <a:r>
              <a:rPr lang="it-IT" sz="1200" i="1">
                <a:solidFill>
                  <a:srgbClr val="CC99FF"/>
                </a:solidFill>
                <a:latin typeface="Lucida Sans Unicode" pitchFamily="34" charset="0"/>
              </a:rPr>
              <a:t>protezione della risorsa idrica (Direttiva 2000/60,Direttiva 118/2006 e Danno ambientale)</a:t>
            </a:r>
          </a:p>
          <a:p>
            <a:r>
              <a:rPr lang="it-IT" sz="1600" i="1">
                <a:solidFill>
                  <a:srgbClr val="FF00FF"/>
                </a:solidFill>
                <a:latin typeface="Lucida Sans Unicode" pitchFamily="34" charset="0"/>
              </a:rPr>
              <a:t>D. Lgs. 4/2008</a:t>
            </a:r>
          </a:p>
          <a:p>
            <a:endParaRPr lang="it-IT" sz="1800">
              <a:solidFill>
                <a:srgbClr val="FF00FF"/>
              </a:solidFill>
              <a:latin typeface="Lucida Sans Unicode" pitchFamily="34" charset="0"/>
              <a:cs typeface="Lucida Sans Unicode" pitchFamily="34" charset="0"/>
            </a:endParaRPr>
          </a:p>
        </p:txBody>
      </p:sp>
      <p:sp>
        <p:nvSpPr>
          <p:cNvPr id="17415" name="Rettangolo 12"/>
          <p:cNvSpPr>
            <a:spLocks noChangeArrowheads="1"/>
          </p:cNvSpPr>
          <p:nvPr/>
        </p:nvSpPr>
        <p:spPr bwMode="auto">
          <a:xfrm>
            <a:off x="179388" y="4060825"/>
            <a:ext cx="8964612" cy="1384300"/>
          </a:xfrm>
          <a:prstGeom prst="rect">
            <a:avLst/>
          </a:prstGeom>
          <a:noFill/>
          <a:ln w="9525">
            <a:noFill/>
            <a:miter lim="800000"/>
            <a:headEnd/>
            <a:tailEnd/>
          </a:ln>
        </p:spPr>
        <p:txBody>
          <a:bodyPr>
            <a:spAutoFit/>
          </a:bodyPr>
          <a:lstStyle/>
          <a:p>
            <a:pPr marL="342900" indent="-342900" algn="l">
              <a:buFont typeface="Arial" charset="0"/>
              <a:buAutoNum type="arabicPeriod"/>
            </a:pPr>
            <a:r>
              <a:rPr lang="it-IT" i="1">
                <a:solidFill>
                  <a:srgbClr val="66FF66"/>
                </a:solidFill>
                <a:latin typeface="Lucida Sans Unicode" pitchFamily="34" charset="0"/>
              </a:rPr>
              <a:t>Non è espressamente previsto lo scarico in fognatura</a:t>
            </a:r>
          </a:p>
          <a:p>
            <a:pPr marL="342900" indent="-342900" algn="l">
              <a:buFont typeface="Arial" charset="0"/>
              <a:buAutoNum type="arabicPeriod"/>
            </a:pPr>
            <a:r>
              <a:rPr lang="it-IT" i="1">
                <a:solidFill>
                  <a:srgbClr val="66FF66"/>
                </a:solidFill>
                <a:latin typeface="Lucida Sans Unicode" pitchFamily="34" charset="0"/>
              </a:rPr>
              <a:t>Gli impianti di trattamento sono spesso identificati come impianti di trattamento rifiuti</a:t>
            </a:r>
          </a:p>
          <a:p>
            <a:pPr marL="342900" indent="-342900" algn="l">
              <a:buFont typeface="Arial" charset="0"/>
              <a:buAutoNum type="arabicPeriod"/>
            </a:pPr>
            <a:r>
              <a:rPr lang="it-IT" i="1">
                <a:solidFill>
                  <a:srgbClr val="66FF66"/>
                </a:solidFill>
                <a:latin typeface="Lucida Sans Unicode" pitchFamily="34" charset="0"/>
              </a:rPr>
              <a:t>Chiarimento che le acque di falda convogliate tramite un sistema stabile di collettamento che collega senza soluzione di continuità l’emungimento con l’impianto di trattamento ad esso connesso sono assimilate alle acque reflue industriali </a:t>
            </a:r>
          </a:p>
          <a:p>
            <a:pPr marL="342900" indent="-342900" algn="l">
              <a:buFont typeface="Arial" charset="0"/>
              <a:buAutoNum type="arabicPeriod"/>
            </a:pPr>
            <a:r>
              <a:rPr lang="it-IT" i="1">
                <a:solidFill>
                  <a:srgbClr val="66FF66"/>
                </a:solidFill>
                <a:latin typeface="Lucida Sans Unicode" pitchFamily="34" charset="0"/>
              </a:rPr>
              <a:t>Utilizzo di impianti di trattamento già esistenti, ove tecnicamente compatibili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Rettangolo 3"/>
          <p:cNvSpPr/>
          <p:nvPr/>
        </p:nvSpPr>
        <p:spPr>
          <a:xfrm>
            <a:off x="0" y="981075"/>
            <a:ext cx="9144000" cy="71438"/>
          </a:xfrm>
          <a:prstGeom prst="rect">
            <a:avLst/>
          </a:prstGeom>
          <a:gradFill flip="none" rotWithShape="1">
            <a:gsLst>
              <a:gs pos="0">
                <a:srgbClr val="003300"/>
              </a:gs>
              <a:gs pos="100000">
                <a:srgbClr val="CCFFCC"/>
              </a:gs>
            </a:gsLst>
            <a:lin ang="2700000" scaled="1"/>
            <a:tileRect/>
          </a:gra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800"/>
          </a:p>
        </p:txBody>
      </p:sp>
      <p:sp>
        <p:nvSpPr>
          <p:cNvPr id="18435" name="Rectangle 5"/>
          <p:cNvSpPr>
            <a:spLocks noGrp="1" noChangeArrowheads="1"/>
          </p:cNvSpPr>
          <p:nvPr>
            <p:ph type="title"/>
          </p:nvPr>
        </p:nvSpPr>
        <p:spPr>
          <a:xfrm>
            <a:off x="457200" y="260350"/>
            <a:ext cx="8229600" cy="792163"/>
          </a:xfrm>
          <a:noFill/>
        </p:spPr>
        <p:txBody>
          <a:bodyPr/>
          <a:lstStyle/>
          <a:p>
            <a:pPr eaLnBrk="1" hangingPunct="1"/>
            <a:r>
              <a:rPr lang="it-IT" sz="2000" smtClean="0">
                <a:solidFill>
                  <a:srgbClr val="CCFFCC"/>
                </a:solidFill>
                <a:latin typeface="Lucida Sans Unicode" pitchFamily="34" charset="0"/>
              </a:rPr>
              <a:t>CONTESTO NORMATIVO</a:t>
            </a:r>
            <a:br>
              <a:rPr lang="it-IT" sz="2000" smtClean="0">
                <a:solidFill>
                  <a:srgbClr val="CCFFCC"/>
                </a:solidFill>
                <a:latin typeface="Lucida Sans Unicode" pitchFamily="34" charset="0"/>
              </a:rPr>
            </a:br>
            <a:r>
              <a:rPr lang="it-IT" sz="2000" smtClean="0">
                <a:solidFill>
                  <a:srgbClr val="CCFFCC"/>
                </a:solidFill>
                <a:latin typeface="Lucida Sans Unicode" pitchFamily="34" charset="0"/>
              </a:rPr>
              <a:t>CONTROLLI (ART. 248)</a:t>
            </a:r>
            <a:br>
              <a:rPr lang="it-IT" sz="2000" smtClean="0">
                <a:solidFill>
                  <a:srgbClr val="CCFFCC"/>
                </a:solidFill>
                <a:latin typeface="Lucida Sans Unicode" pitchFamily="34" charset="0"/>
              </a:rPr>
            </a:br>
            <a:endParaRPr lang="it-IT" sz="2000" smtClean="0">
              <a:solidFill>
                <a:srgbClr val="CCFFCC"/>
              </a:solidFill>
              <a:latin typeface="Lucida Sans Unicode" pitchFamily="34" charset="0"/>
            </a:endParaRPr>
          </a:p>
        </p:txBody>
      </p:sp>
      <p:sp>
        <p:nvSpPr>
          <p:cNvPr id="6" name="CasellaDiTesto 5"/>
          <p:cNvSpPr txBox="1"/>
          <p:nvPr/>
        </p:nvSpPr>
        <p:spPr>
          <a:xfrm>
            <a:off x="539750" y="1557338"/>
            <a:ext cx="7934325" cy="4678362"/>
          </a:xfrm>
          <a:prstGeom prst="rect">
            <a:avLst/>
          </a:prstGeom>
          <a:noFill/>
        </p:spPr>
        <p:txBody>
          <a:bodyPr>
            <a:spAutoFit/>
          </a:bodyPr>
          <a:lstStyle/>
          <a:p>
            <a:pPr marL="342900" indent="-342900" algn="l">
              <a:spcAft>
                <a:spcPts val="600"/>
              </a:spcAft>
              <a:buFont typeface="+mj-lt"/>
              <a:buAutoNum type="arabicPeriod"/>
              <a:defRPr/>
            </a:pPr>
            <a:r>
              <a:rPr lang="it-IT" sz="1800" dirty="0">
                <a:solidFill>
                  <a:srgbClr val="CCFFCC"/>
                </a:solidFill>
                <a:latin typeface="Lucida Sans Unicode" pitchFamily="34" charset="0"/>
                <a:cs typeface="Lucida Sans Unicode" pitchFamily="34" charset="0"/>
              </a:rPr>
              <a:t>La documentazione relativa al Piano della caratterizzazione del sito e al Progetto di bonifica e operativo, comprensiva delle misure di riparazione, dei monitoraggi da effettuare, delle limitazioni d'uso e delle prescrizioni eventualmente dettate ai sensi dell’art. 242, c. 4, è trasmessa alla Provincia e all’Agenzia regionale per la protezione dell’ambiente  competenti ai fini </a:t>
            </a:r>
            <a:r>
              <a:rPr lang="it-IT" sz="1800" u="sng" dirty="0">
                <a:solidFill>
                  <a:srgbClr val="CCFFCC"/>
                </a:solidFill>
                <a:latin typeface="Lucida Sans Unicode" pitchFamily="34" charset="0"/>
                <a:cs typeface="Lucida Sans Unicode" pitchFamily="34" charset="0"/>
              </a:rPr>
              <a:t>dell'effettuazione dei controlli sulla conformità degli interventi ai progetti approvati</a:t>
            </a:r>
          </a:p>
          <a:p>
            <a:pPr marL="342900" indent="-342900" algn="l">
              <a:spcAft>
                <a:spcPts val="600"/>
              </a:spcAft>
              <a:buFont typeface="+mj-lt"/>
              <a:buAutoNum type="arabicPeriod"/>
              <a:defRPr/>
            </a:pPr>
            <a:endParaRPr lang="it-IT" sz="1800" u="sng" dirty="0">
              <a:solidFill>
                <a:srgbClr val="CCFFCC"/>
              </a:solidFill>
              <a:latin typeface="Lucida Sans Unicode" pitchFamily="34" charset="0"/>
              <a:cs typeface="Lucida Sans Unicode" pitchFamily="34" charset="0"/>
            </a:endParaRPr>
          </a:p>
          <a:p>
            <a:pPr marL="342900" indent="-342900" algn="l">
              <a:buFont typeface="+mj-lt"/>
              <a:buAutoNum type="arabicPeriod"/>
              <a:defRPr/>
            </a:pPr>
            <a:r>
              <a:rPr lang="it-IT" sz="1800" dirty="0">
                <a:solidFill>
                  <a:srgbClr val="CCFFCC"/>
                </a:solidFill>
                <a:latin typeface="Lucida Sans Unicode" pitchFamily="34" charset="0"/>
                <a:cs typeface="Lucida Sans Unicode" pitchFamily="34" charset="0"/>
              </a:rPr>
              <a:t>Il completamento degli interventi di bonifica, di messa in sicurezza permanente e di messa in sicurezza operativa, nonché la conformità degli stessi al progetto approvato sono accertati dalla </a:t>
            </a:r>
            <a:r>
              <a:rPr lang="it-IT" sz="1800" u="sng" dirty="0">
                <a:solidFill>
                  <a:srgbClr val="CCFFCC"/>
                </a:solidFill>
                <a:latin typeface="Lucida Sans Unicode" pitchFamily="34" charset="0"/>
                <a:cs typeface="Lucida Sans Unicode" pitchFamily="34" charset="0"/>
              </a:rPr>
              <a:t>Provincia mediante apposita certificazione sulla base di una relazione tecnica predisposta dall’ARPA territorialmente competente</a:t>
            </a:r>
            <a:endParaRPr lang="it-IT" sz="1800" dirty="0">
              <a:solidFill>
                <a:srgbClr val="CCFFCC"/>
              </a:solidFill>
              <a:latin typeface="Lucida Sans Unicode" pitchFamily="34" charset="0"/>
              <a:cs typeface="Lucida Sans Unicode" pitchFamily="34" charset="0"/>
            </a:endParaRPr>
          </a:p>
          <a:p>
            <a:pPr algn="l">
              <a:defRPr/>
            </a:pPr>
            <a:endParaRPr lang="it-IT" sz="1800" dirty="0">
              <a:solidFill>
                <a:srgbClr val="CCFFCC"/>
              </a:solidFill>
              <a:latin typeface="Lucida Sans Unicode" pitchFamily="34" charset="0"/>
              <a:cs typeface="Lucida Sans Unicode"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56000">
              <a:srgbClr val="003300"/>
            </a:gs>
            <a:gs pos="100000">
              <a:srgbClr val="CCFFCC"/>
            </a:gs>
          </a:gsLst>
          <a:lin ang="2700000" scaled="1"/>
        </a:gradFill>
        <a:effectLst/>
      </p:bgPr>
    </p:bg>
    <p:spTree>
      <p:nvGrpSpPr>
        <p:cNvPr id="1" name=""/>
        <p:cNvGrpSpPr/>
        <p:nvPr/>
      </p:nvGrpSpPr>
      <p:grpSpPr>
        <a:xfrm>
          <a:off x="0" y="0"/>
          <a:ext cx="0" cy="0"/>
          <a:chOff x="0" y="0"/>
          <a:chExt cx="0" cy="0"/>
        </a:xfrm>
      </p:grpSpPr>
      <p:sp>
        <p:nvSpPr>
          <p:cNvPr id="4" name="Rettangolo 3"/>
          <p:cNvSpPr/>
          <p:nvPr/>
        </p:nvSpPr>
        <p:spPr>
          <a:xfrm>
            <a:off x="0" y="908050"/>
            <a:ext cx="9144000" cy="71438"/>
          </a:xfrm>
          <a:prstGeom prst="rect">
            <a:avLst/>
          </a:prstGeom>
          <a:gradFill flip="none" rotWithShape="1">
            <a:gsLst>
              <a:gs pos="0">
                <a:srgbClr val="003300"/>
              </a:gs>
              <a:gs pos="100000">
                <a:srgbClr val="CCFFCC"/>
              </a:gs>
            </a:gsLst>
            <a:lin ang="2700000" scaled="1"/>
            <a:tileRect/>
          </a:gradFill>
          <a:ln w="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sz="1800"/>
          </a:p>
        </p:txBody>
      </p:sp>
      <p:sp>
        <p:nvSpPr>
          <p:cNvPr id="19459" name="Rectangle 5"/>
          <p:cNvSpPr>
            <a:spLocks noGrp="1" noChangeArrowheads="1"/>
          </p:cNvSpPr>
          <p:nvPr>
            <p:ph type="title"/>
          </p:nvPr>
        </p:nvSpPr>
        <p:spPr>
          <a:xfrm>
            <a:off x="457200" y="260350"/>
            <a:ext cx="8229600" cy="792163"/>
          </a:xfrm>
          <a:noFill/>
        </p:spPr>
        <p:txBody>
          <a:bodyPr/>
          <a:lstStyle/>
          <a:p>
            <a:pPr eaLnBrk="1" hangingPunct="1"/>
            <a:r>
              <a:rPr lang="it-IT" sz="2000" smtClean="0">
                <a:solidFill>
                  <a:srgbClr val="CCFFCC"/>
                </a:solidFill>
                <a:latin typeface="Lucida Sans Unicode" pitchFamily="34" charset="0"/>
              </a:rPr>
              <a:t>CONTESTO NORMATIVO</a:t>
            </a:r>
            <a:br>
              <a:rPr lang="it-IT" sz="2000" smtClean="0">
                <a:solidFill>
                  <a:srgbClr val="CCFFCC"/>
                </a:solidFill>
                <a:latin typeface="Lucida Sans Unicode" pitchFamily="34" charset="0"/>
              </a:rPr>
            </a:br>
            <a:r>
              <a:rPr lang="it-IT" sz="2000" smtClean="0">
                <a:solidFill>
                  <a:srgbClr val="CCFFCC"/>
                </a:solidFill>
                <a:latin typeface="Lucida Sans Unicode" pitchFamily="34" charset="0"/>
              </a:rPr>
              <a:t>AREE CONTAMINATE DI RIDOTTE DIMENSIONI (ART. 249)</a:t>
            </a:r>
            <a:br>
              <a:rPr lang="it-IT" sz="2000" smtClean="0">
                <a:solidFill>
                  <a:srgbClr val="CCFFCC"/>
                </a:solidFill>
                <a:latin typeface="Lucida Sans Unicode" pitchFamily="34" charset="0"/>
              </a:rPr>
            </a:br>
            <a:endParaRPr lang="it-IT" sz="2000" smtClean="0">
              <a:solidFill>
                <a:srgbClr val="CCFFCC"/>
              </a:solidFill>
              <a:latin typeface="Lucida Sans Unicode" pitchFamily="34" charset="0"/>
            </a:endParaRPr>
          </a:p>
        </p:txBody>
      </p:sp>
      <p:sp>
        <p:nvSpPr>
          <p:cNvPr id="19460" name="CasellaDiTesto 6"/>
          <p:cNvSpPr txBox="1">
            <a:spLocks noChangeArrowheads="1"/>
          </p:cNvSpPr>
          <p:nvPr/>
        </p:nvSpPr>
        <p:spPr bwMode="auto">
          <a:xfrm>
            <a:off x="250825" y="1484313"/>
            <a:ext cx="3457575" cy="3048000"/>
          </a:xfrm>
          <a:prstGeom prst="rect">
            <a:avLst/>
          </a:prstGeom>
          <a:noFill/>
          <a:ln w="9525">
            <a:noFill/>
            <a:miter lim="800000"/>
            <a:headEnd/>
            <a:tailEnd/>
          </a:ln>
        </p:spPr>
        <p:txBody>
          <a:bodyPr>
            <a:spAutoFit/>
          </a:bodyPr>
          <a:lstStyle/>
          <a:p>
            <a:pPr algn="l"/>
            <a:r>
              <a:rPr lang="it-IT" sz="1600">
                <a:solidFill>
                  <a:srgbClr val="CCFFCC"/>
                </a:solidFill>
                <a:latin typeface="Lucida Sans Unicode" pitchFamily="34" charset="0"/>
                <a:cs typeface="Lucida Sans Unicode" pitchFamily="34" charset="0"/>
              </a:rPr>
              <a:t>Il D.Lgs 152/2006 prevede la semplificazione delle procedure per i siti di dimensioni ridotte o per gli eventi di inquinamento che hanno interessato aree circoscritte di superficie </a:t>
            </a:r>
            <a:r>
              <a:rPr lang="it-IT" sz="1600">
                <a:solidFill>
                  <a:srgbClr val="FF00FF"/>
                </a:solidFill>
                <a:latin typeface="Lucida Sans Unicode" pitchFamily="34" charset="0"/>
                <a:cs typeface="Lucida Sans Unicode" pitchFamily="34" charset="0"/>
              </a:rPr>
              <a:t>non superiore a 1.000 metri quadrati </a:t>
            </a:r>
            <a:r>
              <a:rPr lang="it-IT" sz="1600">
                <a:solidFill>
                  <a:srgbClr val="CCFFCC"/>
                </a:solidFill>
                <a:latin typeface="Lucida Sans Unicode" pitchFamily="34" charset="0"/>
                <a:cs typeface="Lucida Sans Unicode" pitchFamily="34" charset="0"/>
              </a:rPr>
              <a:t>(Allegato 4) anche se all’interno di Stabilimenti industriali, sotto determinate condizioni</a:t>
            </a:r>
          </a:p>
          <a:p>
            <a:pPr algn="l"/>
            <a:endParaRPr lang="it-IT" sz="1600">
              <a:solidFill>
                <a:srgbClr val="CCFFCC"/>
              </a:solidFill>
              <a:latin typeface="Lucida Sans Unicode" pitchFamily="34" charset="0"/>
              <a:cs typeface="Lucida Sans Unicode" pitchFamily="34" charset="0"/>
            </a:endParaRPr>
          </a:p>
          <a:p>
            <a:pPr algn="l"/>
            <a:endParaRPr lang="it-IT" sz="1600">
              <a:solidFill>
                <a:srgbClr val="CCFFCC"/>
              </a:solidFill>
              <a:latin typeface="Lucida Sans Unicode" pitchFamily="34" charset="0"/>
              <a:cs typeface="Lucida Sans Unicode" pitchFamily="34" charset="0"/>
            </a:endParaRPr>
          </a:p>
        </p:txBody>
      </p:sp>
      <p:pic>
        <p:nvPicPr>
          <p:cNvPr id="19461" name="Diagramma 3"/>
          <p:cNvPicPr>
            <a:picLocks noChangeArrowheads="1"/>
          </p:cNvPicPr>
          <p:nvPr/>
        </p:nvPicPr>
        <p:blipFill>
          <a:blip r:embed="rId2" cstate="print"/>
          <a:srcRect l="-26483" t="-1160" r="-26669"/>
          <a:stretch>
            <a:fillRect/>
          </a:stretch>
        </p:blipFill>
        <p:spPr bwMode="auto">
          <a:xfrm>
            <a:off x="3635375" y="1052513"/>
            <a:ext cx="5508625" cy="5616575"/>
          </a:xfrm>
          <a:prstGeom prst="rect">
            <a:avLst/>
          </a:prstGeom>
          <a:noFill/>
          <a:ln w="9525">
            <a:noFill/>
            <a:miter lim="800000"/>
            <a:headEnd/>
            <a:tailEnd/>
          </a:ln>
        </p:spPr>
      </p:pic>
      <p:sp>
        <p:nvSpPr>
          <p:cNvPr id="19462" name="CasellaDiTesto 7"/>
          <p:cNvSpPr txBox="1">
            <a:spLocks noChangeArrowheads="1"/>
          </p:cNvSpPr>
          <p:nvPr/>
        </p:nvSpPr>
        <p:spPr bwMode="auto">
          <a:xfrm>
            <a:off x="8316913" y="5229225"/>
            <a:ext cx="296862" cy="304800"/>
          </a:xfrm>
          <a:prstGeom prst="rect">
            <a:avLst/>
          </a:prstGeom>
          <a:noFill/>
          <a:ln w="9525">
            <a:noFill/>
            <a:miter lim="800000"/>
            <a:headEnd/>
            <a:tailEnd/>
          </a:ln>
        </p:spPr>
        <p:txBody>
          <a:bodyPr wrap="none">
            <a:spAutoFit/>
          </a:bodyPr>
          <a:lstStyle/>
          <a:p>
            <a:r>
              <a:rPr lang="it-IT" b="1">
                <a:solidFill>
                  <a:srgbClr val="FF00FF"/>
                </a:solidFill>
                <a:latin typeface="Lucida Sans Unicode" pitchFamily="34" charset="0"/>
                <a:cs typeface="Lucida Sans Unicode" pitchFamily="34" charset="0"/>
              </a:rPr>
              <a:t>1</a:t>
            </a:r>
          </a:p>
        </p:txBody>
      </p:sp>
      <p:sp>
        <p:nvSpPr>
          <p:cNvPr id="19463" name="CasellaDiTesto 8"/>
          <p:cNvSpPr txBox="1">
            <a:spLocks noChangeArrowheads="1"/>
          </p:cNvSpPr>
          <p:nvPr/>
        </p:nvSpPr>
        <p:spPr bwMode="auto">
          <a:xfrm>
            <a:off x="8316913" y="6092825"/>
            <a:ext cx="358775" cy="304800"/>
          </a:xfrm>
          <a:prstGeom prst="rect">
            <a:avLst/>
          </a:prstGeom>
          <a:noFill/>
          <a:ln w="9525">
            <a:noFill/>
            <a:miter lim="800000"/>
            <a:headEnd/>
            <a:tailEnd/>
          </a:ln>
        </p:spPr>
        <p:txBody>
          <a:bodyPr>
            <a:spAutoFit/>
          </a:bodyPr>
          <a:lstStyle/>
          <a:p>
            <a:r>
              <a:rPr lang="it-IT" b="1">
                <a:solidFill>
                  <a:srgbClr val="FF00FF"/>
                </a:solidFill>
                <a:latin typeface="Lucida Sans Unicode" pitchFamily="34" charset="0"/>
                <a:cs typeface="Lucida Sans Unicode" pitchFamily="34" charset="0"/>
              </a:rPr>
              <a:t>2</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0482" name="Text Box 10"/>
          <p:cNvSpPr txBox="1">
            <a:spLocks noChangeArrowheads="1"/>
          </p:cNvSpPr>
          <p:nvPr/>
        </p:nvSpPr>
        <p:spPr bwMode="auto">
          <a:xfrm>
            <a:off x="179388" y="1190625"/>
            <a:ext cx="8785225" cy="5262563"/>
          </a:xfrm>
          <a:prstGeom prst="rect">
            <a:avLst/>
          </a:prstGeom>
          <a:noFill/>
          <a:ln w="9525">
            <a:noFill/>
            <a:miter lim="800000"/>
            <a:headEnd/>
            <a:tailEnd/>
          </a:ln>
        </p:spPr>
        <p:txBody>
          <a:bodyPr>
            <a:spAutoFit/>
          </a:bodyPr>
          <a:lstStyle/>
          <a:p>
            <a:pPr algn="l"/>
            <a:r>
              <a:rPr lang="it-IT" sz="1200">
                <a:solidFill>
                  <a:srgbClr val="CCFF33"/>
                </a:solidFill>
                <a:latin typeface="Lucida Sans Unicode" pitchFamily="34" charset="0"/>
              </a:rPr>
              <a:t>Art. 246, c.1.:</a:t>
            </a:r>
            <a:r>
              <a:rPr lang="it-IT" sz="1200">
                <a:solidFill>
                  <a:schemeClr val="bg1"/>
                </a:solidFill>
                <a:latin typeface="Lucida Sans Unicode" pitchFamily="34" charset="0"/>
              </a:rPr>
              <a:t> I soggetti obbligati agli interventi (…) hanno diritto di definire modalità e tempi di esecuzione degli interventi mediante </a:t>
            </a:r>
            <a:r>
              <a:rPr lang="it-IT" sz="1200">
                <a:solidFill>
                  <a:srgbClr val="FF6699"/>
                </a:solidFill>
                <a:latin typeface="Lucida Sans Unicode" pitchFamily="34" charset="0"/>
              </a:rPr>
              <a:t>appositi accordi di programma</a:t>
            </a:r>
            <a:r>
              <a:rPr lang="it-IT" sz="1200">
                <a:solidFill>
                  <a:schemeClr val="bg1"/>
                </a:solidFill>
                <a:latin typeface="Lucida Sans Unicode" pitchFamily="34" charset="0"/>
              </a:rPr>
              <a:t> stipulati, entro sei mesi dall'approvazione del documento di analisi di rischio</a:t>
            </a:r>
          </a:p>
          <a:p>
            <a:pPr algn="l"/>
            <a:endParaRPr lang="it-IT" sz="1200">
              <a:solidFill>
                <a:schemeClr val="bg1"/>
              </a:solidFill>
              <a:latin typeface="Lucida Sans Unicode" pitchFamily="34" charset="0"/>
            </a:endParaRPr>
          </a:p>
          <a:p>
            <a:pPr algn="l"/>
            <a:r>
              <a:rPr lang="it-IT" sz="1200">
                <a:solidFill>
                  <a:srgbClr val="CCFF33"/>
                </a:solidFill>
                <a:latin typeface="Lucida Sans Unicode" pitchFamily="34" charset="0"/>
              </a:rPr>
              <a:t>Art. 252 bis</a:t>
            </a:r>
          </a:p>
          <a:p>
            <a:pPr algn="l"/>
            <a:r>
              <a:rPr lang="it-IT" sz="1200">
                <a:solidFill>
                  <a:srgbClr val="CCFF33"/>
                </a:solidFill>
                <a:latin typeface="Lucida Sans Unicode" pitchFamily="34" charset="0"/>
              </a:rPr>
              <a:t>1.</a:t>
            </a:r>
            <a:r>
              <a:rPr lang="it-IT" sz="1200">
                <a:solidFill>
                  <a:schemeClr val="bg1"/>
                </a:solidFill>
                <a:latin typeface="Lucida Sans Unicode" pitchFamily="34" charset="0"/>
              </a:rPr>
              <a:t> (…) sono individuati i siti di interesse pubblico ai fini dell'attuazione di programmi ed interventi di riconversione industriale e di sviluppo economico produttivo, contaminati da eventi antecedenti al 30 aprile 2006 (…) </a:t>
            </a:r>
            <a:r>
              <a:rPr lang="it-IT" sz="1200">
                <a:solidFill>
                  <a:srgbClr val="FF6699"/>
                </a:solidFill>
                <a:latin typeface="Lucida Sans Unicode" pitchFamily="34" charset="0"/>
              </a:rPr>
              <a:t>In tali siti sono attuati progetti di riparazione dei terreni e delle acque contaminate assieme ad interventi mirati allo sviluppo economico produttivo.</a:t>
            </a:r>
            <a:r>
              <a:rPr lang="it-IT" sz="1200">
                <a:solidFill>
                  <a:schemeClr val="bg1"/>
                </a:solidFill>
                <a:latin typeface="Lucida Sans Unicode" pitchFamily="34" charset="0"/>
              </a:rPr>
              <a:t> Nei siti con aree demaniali e acque di falda contaminate tali progetti sono elaborati</a:t>
            </a:r>
          </a:p>
          <a:p>
            <a:pPr algn="l"/>
            <a:r>
              <a:rPr lang="it-IT" sz="1200">
                <a:solidFill>
                  <a:schemeClr val="bg1"/>
                </a:solidFill>
                <a:latin typeface="Lucida Sans Unicode" pitchFamily="34" charset="0"/>
              </a:rPr>
              <a:t>ed approvati, entro dodici mesi dall'adozione del decreto di cui al presente comma, con appositi accordi di programma stipulati tra i soggetti interessati(…).  Gli interventi di riparazione sono approvati in deroga alle procedure di bonifica di cui alla parte IV del titolo V del presente decreto.</a:t>
            </a:r>
          </a:p>
          <a:p>
            <a:pPr algn="l"/>
            <a:r>
              <a:rPr lang="it-IT" sz="1200">
                <a:solidFill>
                  <a:srgbClr val="CCFF33"/>
                </a:solidFill>
                <a:latin typeface="Lucida Sans Unicode" pitchFamily="34" charset="0"/>
              </a:rPr>
              <a:t>2.</a:t>
            </a:r>
            <a:r>
              <a:rPr lang="it-IT" sz="1200">
                <a:solidFill>
                  <a:schemeClr val="bg1"/>
                </a:solidFill>
                <a:latin typeface="Lucida Sans Unicode" pitchFamily="34" charset="0"/>
              </a:rPr>
              <a:t> Gli oneri connessi alla messa in sicurezza e alla bonifica nonche' quelli conseguenti </a:t>
            </a:r>
            <a:r>
              <a:rPr lang="it-IT" sz="1200">
                <a:solidFill>
                  <a:srgbClr val="FF6699"/>
                </a:solidFill>
                <a:latin typeface="Lucida Sans Unicode" pitchFamily="34" charset="0"/>
              </a:rPr>
              <a:t>all'accertamento di ulteriori danni ambientali</a:t>
            </a:r>
            <a:r>
              <a:rPr lang="it-IT" sz="1200">
                <a:solidFill>
                  <a:schemeClr val="bg1"/>
                </a:solidFill>
                <a:latin typeface="Lucida Sans Unicode" pitchFamily="34" charset="0"/>
              </a:rPr>
              <a:t> sono a carico del soggetto responsabile della contaminazione, qualora sia individuato, esistente e solvibile. Il proprietario del sito contaminato e' obbligato in via sussidiaria previa escussione del soggetto responsabile dell'inquinamento.</a:t>
            </a:r>
          </a:p>
          <a:p>
            <a:pPr algn="l"/>
            <a:r>
              <a:rPr lang="it-IT" sz="1200">
                <a:solidFill>
                  <a:srgbClr val="CCFF33"/>
                </a:solidFill>
                <a:latin typeface="Lucida Sans Unicode" pitchFamily="34" charset="0"/>
              </a:rPr>
              <a:t>3.</a:t>
            </a:r>
            <a:r>
              <a:rPr lang="it-IT" sz="1200">
                <a:solidFill>
                  <a:schemeClr val="bg1"/>
                </a:solidFill>
                <a:latin typeface="Lucida Sans Unicode" pitchFamily="34" charset="0"/>
              </a:rPr>
              <a:t> Gli accordi di programma assicurano il coordinamento delle azioni per determinarne (…):</a:t>
            </a:r>
          </a:p>
          <a:p>
            <a:pPr algn="l"/>
            <a:r>
              <a:rPr lang="it-IT" sz="1200">
                <a:solidFill>
                  <a:srgbClr val="FF6699"/>
                </a:solidFill>
                <a:latin typeface="Lucida Sans Unicode" pitchFamily="34" charset="0"/>
              </a:rPr>
              <a:t>c)</a:t>
            </a:r>
            <a:r>
              <a:rPr lang="it-IT" sz="1200">
                <a:solidFill>
                  <a:schemeClr val="bg1"/>
                </a:solidFill>
                <a:latin typeface="Lucida Sans Unicode" pitchFamily="34" charset="0"/>
              </a:rPr>
              <a:t> gli obiettivi degli interventi di bonifica e riparazione, i relativi obblighi dei responsabili della contaminazione e del proprietario del sito (…);</a:t>
            </a:r>
          </a:p>
          <a:p>
            <a:pPr algn="l"/>
            <a:r>
              <a:rPr lang="it-IT" sz="1200">
                <a:solidFill>
                  <a:schemeClr val="bg1"/>
                </a:solidFill>
                <a:latin typeface="Lucida Sans Unicode" pitchFamily="34" charset="0"/>
              </a:rPr>
              <a:t>d) la quantificazione degli effetti temporanei in termini di perdita di risorse e servizi causati dall'inquinamento delle acque;</a:t>
            </a:r>
          </a:p>
          <a:p>
            <a:pPr algn="l"/>
            <a:r>
              <a:rPr lang="it-IT" sz="1200">
                <a:solidFill>
                  <a:srgbClr val="FF6699"/>
                </a:solidFill>
                <a:latin typeface="Lucida Sans Unicode" pitchFamily="34" charset="0"/>
              </a:rPr>
              <a:t>e)</a:t>
            </a:r>
            <a:r>
              <a:rPr lang="it-IT" sz="1200">
                <a:solidFill>
                  <a:schemeClr val="bg1"/>
                </a:solidFill>
                <a:latin typeface="Lucida Sans Unicode" pitchFamily="34" charset="0"/>
              </a:rPr>
              <a:t> le </a:t>
            </a:r>
            <a:r>
              <a:rPr lang="it-IT" sz="1200">
                <a:solidFill>
                  <a:srgbClr val="FF6699"/>
                </a:solidFill>
                <a:latin typeface="Lucida Sans Unicode" pitchFamily="34" charset="0"/>
              </a:rPr>
              <a:t>azioni idonee a compensare le perdite temporanee di risorse e servizi</a:t>
            </a:r>
            <a:r>
              <a:rPr lang="it-IT" sz="1200">
                <a:solidFill>
                  <a:schemeClr val="bg1"/>
                </a:solidFill>
                <a:latin typeface="Lucida Sans Unicode" pitchFamily="34" charset="0"/>
              </a:rPr>
              <a:t>, sulla base dell'Allegato II della direttiva 2004/35/CE; a tal fine sono preferite le misure di miglioramento della sostenibilita' ambientale degli impianti esistenti, sotto il profilo del miglioramento tecnologico produttivo e dell'implementazione dell'efficacia dei sistemi di depurazione e abbattimento delle emissioni.</a:t>
            </a:r>
          </a:p>
          <a:p>
            <a:pPr algn="l"/>
            <a:r>
              <a:rPr lang="it-IT" sz="1200">
                <a:solidFill>
                  <a:srgbClr val="CCFF33"/>
                </a:solidFill>
                <a:latin typeface="Lucida Sans Unicode" pitchFamily="34" charset="0"/>
              </a:rPr>
              <a:t>7.</a:t>
            </a:r>
            <a:r>
              <a:rPr lang="it-IT" sz="1200">
                <a:solidFill>
                  <a:schemeClr val="bg1"/>
                </a:solidFill>
                <a:latin typeface="Lucida Sans Unicode" pitchFamily="34" charset="0"/>
              </a:rPr>
              <a:t> (…) l'attuazione da parte dei privati degli impegni assunti con l'accordo di programma costituisce anche attuazione degli obblighi di cui alla direttiva 2004/35/CE e delle relative disposizioni di attuazione di cui alla parte VI del presente decreto.</a:t>
            </a:r>
          </a:p>
        </p:txBody>
      </p:sp>
      <p:sp>
        <p:nvSpPr>
          <p:cNvPr id="5" name="Rectangle 11"/>
          <p:cNvSpPr>
            <a:spLocks noChangeArrowheads="1"/>
          </p:cNvSpPr>
          <p:nvPr/>
        </p:nvSpPr>
        <p:spPr bwMode="auto">
          <a:xfrm>
            <a:off x="0" y="7651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20484" name="CasellaDiTesto 5"/>
          <p:cNvSpPr txBox="1">
            <a:spLocks noChangeArrowheads="1"/>
          </p:cNvSpPr>
          <p:nvPr/>
        </p:nvSpPr>
        <p:spPr bwMode="auto">
          <a:xfrm>
            <a:off x="238125" y="188913"/>
            <a:ext cx="3181350" cy="400050"/>
          </a:xfrm>
          <a:prstGeom prst="rect">
            <a:avLst/>
          </a:prstGeom>
          <a:noFill/>
          <a:ln w="9525">
            <a:noFill/>
            <a:miter lim="800000"/>
            <a:headEnd/>
            <a:tailEnd/>
          </a:ln>
        </p:spPr>
        <p:txBody>
          <a:bodyPr wrap="none">
            <a:spAutoFit/>
          </a:bodyPr>
          <a:lstStyle/>
          <a:p>
            <a:r>
              <a:rPr lang="it-IT" sz="2000">
                <a:solidFill>
                  <a:srgbClr val="99FF99"/>
                </a:solidFill>
                <a:latin typeface="Lucida Sans Unicode" pitchFamily="34" charset="0"/>
                <a:cs typeface="Lucida Sans Unicode" pitchFamily="34" charset="0"/>
              </a:rPr>
              <a:t>CONTESTO NORMATIVO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3300"/>
            </a:gs>
            <a:gs pos="53000">
              <a:srgbClr val="003300"/>
            </a:gs>
            <a:gs pos="100000">
              <a:srgbClr val="CCFFCC"/>
            </a:gs>
          </a:gsLst>
          <a:lin ang="16200000" scaled="1"/>
        </a:gradFill>
        <a:effectLst/>
      </p:bgPr>
    </p:bg>
    <p:spTree>
      <p:nvGrpSpPr>
        <p:cNvPr id="1" name=""/>
        <p:cNvGrpSpPr/>
        <p:nvPr/>
      </p:nvGrpSpPr>
      <p:grpSpPr>
        <a:xfrm>
          <a:off x="0" y="0"/>
          <a:ext cx="0" cy="0"/>
          <a:chOff x="0" y="0"/>
          <a:chExt cx="0" cy="0"/>
        </a:xfrm>
      </p:grpSpPr>
      <p:sp>
        <p:nvSpPr>
          <p:cNvPr id="21506" name="CasellaDiTesto 3"/>
          <p:cNvSpPr txBox="1">
            <a:spLocks noChangeArrowheads="1"/>
          </p:cNvSpPr>
          <p:nvPr/>
        </p:nvSpPr>
        <p:spPr bwMode="auto">
          <a:xfrm>
            <a:off x="539750" y="1628775"/>
            <a:ext cx="8064500" cy="5154613"/>
          </a:xfrm>
          <a:prstGeom prst="rect">
            <a:avLst/>
          </a:prstGeom>
          <a:noFill/>
          <a:ln w="9525">
            <a:noFill/>
            <a:miter lim="800000"/>
            <a:headEnd/>
            <a:tailEnd/>
          </a:ln>
        </p:spPr>
        <p:txBody>
          <a:bodyPr>
            <a:spAutoFit/>
          </a:bodyPr>
          <a:lstStyle/>
          <a:p>
            <a:pPr algn="l"/>
            <a:r>
              <a:rPr lang="it-IT" sz="1600">
                <a:solidFill>
                  <a:srgbClr val="99FF99"/>
                </a:solidFill>
                <a:latin typeface="Lucida Sans Unicode" pitchFamily="34" charset="0"/>
                <a:cs typeface="Lucida Sans Unicode" pitchFamily="34" charset="0"/>
              </a:rPr>
              <a:t>Il piano di caratterizzazione consiste in un insieme di attività che permettono di ricostruire il grado e l’estensione della contaminazione delle varie matrici ambientali presenti nel sito esaminato.</a:t>
            </a:r>
          </a:p>
          <a:p>
            <a:pPr algn="l"/>
            <a:r>
              <a:rPr lang="it-IT" sz="1600">
                <a:solidFill>
                  <a:srgbClr val="99FF99"/>
                </a:solidFill>
                <a:latin typeface="Lucida Sans Unicode" pitchFamily="34" charset="0"/>
                <a:cs typeface="Lucida Sans Unicode" pitchFamily="34" charset="0"/>
              </a:rPr>
              <a:t>L’insieme di attività deve essere svolte in modo tale da permettere la </a:t>
            </a:r>
            <a:r>
              <a:rPr lang="it-IT" sz="1600" u="sng">
                <a:solidFill>
                  <a:srgbClr val="99FF99"/>
                </a:solidFill>
                <a:latin typeface="Lucida Sans Unicode" pitchFamily="34" charset="0"/>
                <a:cs typeface="Lucida Sans Unicode" pitchFamily="34" charset="0"/>
              </a:rPr>
              <a:t>validazione finale</a:t>
            </a:r>
            <a:r>
              <a:rPr lang="it-IT" sz="1600">
                <a:solidFill>
                  <a:srgbClr val="99FF99"/>
                </a:solidFill>
                <a:latin typeface="Lucida Sans Unicode" pitchFamily="34" charset="0"/>
                <a:cs typeface="Lucida Sans Unicode" pitchFamily="34" charset="0"/>
              </a:rPr>
              <a:t>.</a:t>
            </a:r>
          </a:p>
          <a:p>
            <a:pPr algn="l"/>
            <a:r>
              <a:rPr lang="it-IT" sz="1600">
                <a:solidFill>
                  <a:srgbClr val="99FF99"/>
                </a:solidFill>
                <a:latin typeface="Lucida Sans Unicode" pitchFamily="34" charset="0"/>
                <a:cs typeface="Lucida Sans Unicode" pitchFamily="34" charset="0"/>
              </a:rPr>
              <a:t>Per questo motivo l’intero processo di caratterizzazione deve essere costituito sempre dalle seguenti fasi:</a:t>
            </a:r>
          </a:p>
          <a:p>
            <a:pPr algn="l"/>
            <a:endParaRPr lang="it-IT" sz="1600">
              <a:solidFill>
                <a:srgbClr val="99FF99"/>
              </a:solidFill>
              <a:latin typeface="Lucida Sans Unicode" pitchFamily="34" charset="0"/>
              <a:cs typeface="Lucida Sans Unicode" pitchFamily="34" charset="0"/>
            </a:endParaRPr>
          </a:p>
          <a:p>
            <a:pPr algn="l">
              <a:spcAft>
                <a:spcPts val="600"/>
              </a:spcAft>
            </a:pPr>
            <a:r>
              <a:rPr lang="it-IT" sz="1600">
                <a:solidFill>
                  <a:srgbClr val="99FF99"/>
                </a:solidFill>
                <a:latin typeface="Lucida Sans Unicode" pitchFamily="34" charset="0"/>
                <a:cs typeface="Lucida Sans Unicode" pitchFamily="34" charset="0"/>
              </a:rPr>
              <a:t>1. </a:t>
            </a:r>
            <a:r>
              <a:rPr lang="it-IT" sz="1600">
                <a:solidFill>
                  <a:srgbClr val="FF00FF"/>
                </a:solidFill>
                <a:latin typeface="Lucida Sans Unicode" pitchFamily="34" charset="0"/>
                <a:cs typeface="Lucida Sans Unicode" pitchFamily="34" charset="0"/>
              </a:rPr>
              <a:t>Ricostruzione storica </a:t>
            </a:r>
            <a:r>
              <a:rPr lang="it-IT" sz="1600">
                <a:solidFill>
                  <a:srgbClr val="99FF99"/>
                </a:solidFill>
                <a:latin typeface="Lucida Sans Unicode" pitchFamily="34" charset="0"/>
                <a:cs typeface="Lucida Sans Unicode" pitchFamily="34" charset="0"/>
              </a:rPr>
              <a:t>delle attività produttive svolte sul sito;</a:t>
            </a:r>
          </a:p>
          <a:p>
            <a:pPr algn="l">
              <a:spcAft>
                <a:spcPts val="600"/>
              </a:spcAft>
            </a:pPr>
            <a:r>
              <a:rPr lang="it-IT" sz="1600">
                <a:solidFill>
                  <a:srgbClr val="99FF99"/>
                </a:solidFill>
                <a:latin typeface="Lucida Sans Unicode" pitchFamily="34" charset="0"/>
                <a:cs typeface="Lucida Sans Unicode" pitchFamily="34" charset="0"/>
              </a:rPr>
              <a:t>2. Elaborazione di un </a:t>
            </a:r>
            <a:r>
              <a:rPr lang="it-IT" sz="1600">
                <a:solidFill>
                  <a:srgbClr val="FF00FF"/>
                </a:solidFill>
                <a:latin typeface="Lucida Sans Unicode" pitchFamily="34" charset="0"/>
                <a:cs typeface="Lucida Sans Unicode" pitchFamily="34" charset="0"/>
              </a:rPr>
              <a:t>modello concettuale preliminare </a:t>
            </a:r>
            <a:r>
              <a:rPr lang="it-IT" sz="1600">
                <a:solidFill>
                  <a:srgbClr val="99FF99"/>
                </a:solidFill>
                <a:latin typeface="Lucida Sans Unicode" pitchFamily="34" charset="0"/>
                <a:cs typeface="Lucida Sans Unicode" pitchFamily="34" charset="0"/>
              </a:rPr>
              <a:t>del sito e preparazione di un piano d’indagine ambientale preliminare atto a definire lo stato delle matrici ambientali (suolo, sottosuolo, corpi idrici);</a:t>
            </a:r>
          </a:p>
          <a:p>
            <a:pPr algn="l">
              <a:spcAft>
                <a:spcPts val="600"/>
              </a:spcAft>
            </a:pPr>
            <a:r>
              <a:rPr lang="it-IT" sz="1600">
                <a:solidFill>
                  <a:srgbClr val="99FF99"/>
                </a:solidFill>
                <a:latin typeface="Lucida Sans Unicode" pitchFamily="34" charset="0"/>
                <a:cs typeface="Lucida Sans Unicode" pitchFamily="34" charset="0"/>
              </a:rPr>
              <a:t>3. Esecuzione del </a:t>
            </a:r>
            <a:r>
              <a:rPr lang="it-IT" sz="1600">
                <a:solidFill>
                  <a:srgbClr val="FF00FF"/>
                </a:solidFill>
                <a:latin typeface="Lucida Sans Unicode" pitchFamily="34" charset="0"/>
                <a:cs typeface="Lucida Sans Unicode" pitchFamily="34" charset="0"/>
              </a:rPr>
              <a:t>piano di indagini</a:t>
            </a:r>
            <a:r>
              <a:rPr lang="it-IT" sz="1600">
                <a:solidFill>
                  <a:srgbClr val="99FF99"/>
                </a:solidFill>
                <a:latin typeface="Lucida Sans Unicode" pitchFamily="34" charset="0"/>
                <a:cs typeface="Lucida Sans Unicode" pitchFamily="34" charset="0"/>
              </a:rPr>
              <a:t>;</a:t>
            </a:r>
          </a:p>
          <a:p>
            <a:pPr algn="l">
              <a:spcAft>
                <a:spcPts val="600"/>
              </a:spcAft>
            </a:pPr>
            <a:r>
              <a:rPr lang="it-IT" sz="1600">
                <a:solidFill>
                  <a:srgbClr val="99FF99"/>
                </a:solidFill>
                <a:latin typeface="Lucida Sans Unicode" pitchFamily="34" charset="0"/>
                <a:cs typeface="Lucida Sans Unicode" pitchFamily="34" charset="0"/>
              </a:rPr>
              <a:t>4. Elaborazione dei </a:t>
            </a:r>
            <a:r>
              <a:rPr lang="it-IT" sz="1600">
                <a:solidFill>
                  <a:srgbClr val="FF00FF"/>
                </a:solidFill>
                <a:latin typeface="Lucida Sans Unicode" pitchFamily="34" charset="0"/>
                <a:cs typeface="Lucida Sans Unicode" pitchFamily="34" charset="0"/>
              </a:rPr>
              <a:t>risultati delle indagini </a:t>
            </a:r>
            <a:r>
              <a:rPr lang="it-IT" sz="1600">
                <a:solidFill>
                  <a:srgbClr val="99FF99"/>
                </a:solidFill>
                <a:latin typeface="Lucida Sans Unicode" pitchFamily="34" charset="0"/>
                <a:cs typeface="Lucida Sans Unicode" pitchFamily="34" charset="0"/>
              </a:rPr>
              <a:t>eseguite e dei dati storici raccolti e rappresentazione dello stato del sito;</a:t>
            </a:r>
          </a:p>
          <a:p>
            <a:pPr algn="l">
              <a:spcAft>
                <a:spcPts val="600"/>
              </a:spcAft>
            </a:pPr>
            <a:r>
              <a:rPr lang="it-IT" sz="1600">
                <a:solidFill>
                  <a:srgbClr val="99FF99"/>
                </a:solidFill>
                <a:latin typeface="Lucida Sans Unicode" pitchFamily="34" charset="0"/>
                <a:cs typeface="Lucida Sans Unicode" pitchFamily="34" charset="0"/>
              </a:rPr>
              <a:t>5. Elaborazione del </a:t>
            </a:r>
            <a:r>
              <a:rPr lang="it-IT" sz="1600">
                <a:solidFill>
                  <a:srgbClr val="FF00FF"/>
                </a:solidFill>
                <a:latin typeface="Lucida Sans Unicode" pitchFamily="34" charset="0"/>
                <a:cs typeface="Lucida Sans Unicode" pitchFamily="34" charset="0"/>
              </a:rPr>
              <a:t>modello concettuale definitivo</a:t>
            </a:r>
            <a:r>
              <a:rPr lang="it-IT" sz="1600">
                <a:solidFill>
                  <a:srgbClr val="99FF99"/>
                </a:solidFill>
                <a:latin typeface="Lucida Sans Unicode" pitchFamily="34" charset="0"/>
                <a:cs typeface="Lucida Sans Unicode" pitchFamily="34" charset="0"/>
              </a:rPr>
              <a:t>;</a:t>
            </a:r>
          </a:p>
          <a:p>
            <a:pPr algn="l">
              <a:spcAft>
                <a:spcPts val="600"/>
              </a:spcAft>
            </a:pPr>
            <a:r>
              <a:rPr lang="it-IT" sz="1600">
                <a:solidFill>
                  <a:srgbClr val="99FF99"/>
                </a:solidFill>
                <a:latin typeface="Lucida Sans Unicode" pitchFamily="34" charset="0"/>
                <a:cs typeface="Lucida Sans Unicode" pitchFamily="34" charset="0"/>
              </a:rPr>
              <a:t>6. Identificazione </a:t>
            </a:r>
            <a:r>
              <a:rPr lang="it-IT" sz="1600">
                <a:solidFill>
                  <a:srgbClr val="FF00FF"/>
                </a:solidFill>
                <a:latin typeface="Lucida Sans Unicode" pitchFamily="34" charset="0"/>
                <a:cs typeface="Lucida Sans Unicode" pitchFamily="34" charset="0"/>
              </a:rPr>
              <a:t>dei livelli accettabili di concentrazione residua </a:t>
            </a:r>
            <a:r>
              <a:rPr lang="it-IT" sz="1600">
                <a:solidFill>
                  <a:srgbClr val="99FF99"/>
                </a:solidFill>
                <a:latin typeface="Lucida Sans Unicode" pitchFamily="34" charset="0"/>
                <a:cs typeface="Lucida Sans Unicode" pitchFamily="34" charset="0"/>
              </a:rPr>
              <a:t>su cui impostare successivamente eventuali interventi di messa in sicurezza e/o bonifica.</a:t>
            </a:r>
          </a:p>
        </p:txBody>
      </p:sp>
      <p:sp>
        <p:nvSpPr>
          <p:cNvPr id="21507" name="Rectangle 2"/>
          <p:cNvSpPr>
            <a:spLocks noGrp="1" noChangeArrowheads="1"/>
          </p:cNvSpPr>
          <p:nvPr>
            <p:ph type="title"/>
          </p:nvPr>
        </p:nvSpPr>
        <p:spPr>
          <a:xfrm>
            <a:off x="457200" y="188913"/>
            <a:ext cx="8435975" cy="1143000"/>
          </a:xfrm>
        </p:spPr>
        <p:txBody>
          <a:bodyPr/>
          <a:lstStyle/>
          <a:p>
            <a:pPr eaLnBrk="1" hangingPunct="1"/>
            <a:r>
              <a:rPr lang="it-IT" sz="2400" smtClean="0">
                <a:solidFill>
                  <a:srgbClr val="003300"/>
                </a:solidFill>
                <a:latin typeface="Lucida Sans Unicode" pitchFamily="34" charset="0"/>
              </a:rPr>
              <a:t>CONTESTO NORMATIVO</a:t>
            </a:r>
            <a:br>
              <a:rPr lang="it-IT" sz="2400" smtClean="0">
                <a:solidFill>
                  <a:srgbClr val="003300"/>
                </a:solidFill>
                <a:latin typeface="Lucida Sans Unicode" pitchFamily="34" charset="0"/>
              </a:rPr>
            </a:br>
            <a:r>
              <a:rPr lang="it-IT" sz="2000" smtClean="0">
                <a:solidFill>
                  <a:srgbClr val="003300"/>
                </a:solidFill>
                <a:latin typeface="Lucida Sans Unicode" pitchFamily="34" charset="0"/>
              </a:rPr>
              <a:t>ALLEGATO 2 – CRITERI GENERALI PER LA CARATTERIZZAZIONE DEI SITI CONTAMINATI</a:t>
            </a:r>
            <a:endParaRPr lang="it-IT" sz="2000" smtClean="0">
              <a:solidFill>
                <a:srgbClr val="003300"/>
              </a:solidFill>
            </a:endParaRPr>
          </a:p>
        </p:txBody>
      </p:sp>
      <p:sp>
        <p:nvSpPr>
          <p:cNvPr id="6" name="Rectangle 11"/>
          <p:cNvSpPr>
            <a:spLocks noChangeArrowheads="1"/>
          </p:cNvSpPr>
          <p:nvPr/>
        </p:nvSpPr>
        <p:spPr bwMode="auto">
          <a:xfrm>
            <a:off x="0" y="1341438"/>
            <a:ext cx="9144000" cy="71437"/>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sp>
        <p:nvSpPr>
          <p:cNvPr id="4" name="Rettangolo 3"/>
          <p:cNvSpPr/>
          <p:nvPr/>
        </p:nvSpPr>
        <p:spPr>
          <a:xfrm>
            <a:off x="539552" y="1269917"/>
            <a:ext cx="7776864" cy="307777"/>
          </a:xfrm>
          <a:prstGeom prst="rect">
            <a:avLst/>
          </a:prstGeom>
        </p:spPr>
        <p:txBody>
          <a:bodyPr wrap="square">
            <a:spAutoFit/>
          </a:bodyPr>
          <a:lstStyle/>
          <a:p>
            <a:r>
              <a:rPr lang="it-IT" dirty="0"/>
              <a:t>http://www.arpa.fvg.it/cms/tema/suolo/approfondimenti/Siti-contaminati.html</a:t>
            </a:r>
          </a:p>
        </p:txBody>
      </p:sp>
      <p:pic>
        <p:nvPicPr>
          <p:cNvPr id="5" name="Immagine 4"/>
          <p:cNvPicPr>
            <a:picLocks noChangeAspect="1"/>
          </p:cNvPicPr>
          <p:nvPr/>
        </p:nvPicPr>
        <p:blipFill>
          <a:blip r:embed="rId2"/>
          <a:stretch>
            <a:fillRect/>
          </a:stretch>
        </p:blipFill>
        <p:spPr>
          <a:xfrm>
            <a:off x="184747" y="1844824"/>
            <a:ext cx="8774505" cy="4392488"/>
          </a:xfrm>
          <a:prstGeom prst="rect">
            <a:avLst/>
          </a:prstGeom>
        </p:spPr>
      </p:pic>
      <p:sp>
        <p:nvSpPr>
          <p:cNvPr id="6" name="CasellaDiTesto 5"/>
          <p:cNvSpPr txBox="1"/>
          <p:nvPr/>
        </p:nvSpPr>
        <p:spPr>
          <a:xfrm>
            <a:off x="316640" y="620688"/>
            <a:ext cx="4594784" cy="307777"/>
          </a:xfrm>
          <a:prstGeom prst="rect">
            <a:avLst/>
          </a:prstGeom>
          <a:noFill/>
        </p:spPr>
        <p:txBody>
          <a:bodyPr wrap="none" rtlCol="0">
            <a:spAutoFit/>
          </a:bodyPr>
          <a:lstStyle/>
          <a:p>
            <a:r>
              <a:rPr lang="it-IT" b="1" i="1" dirty="0" smtClean="0"/>
              <a:t>APPLICAZIONI DELLA VALUTAZIONE DEL RISCHIO</a:t>
            </a:r>
            <a:endParaRPr lang="it-IT" b="1" i="1" dirty="0"/>
          </a:p>
        </p:txBody>
      </p:sp>
    </p:spTree>
    <p:extLst>
      <p:ext uri="{BB962C8B-B14F-4D97-AF65-F5344CB8AC3E}">
        <p14:creationId xmlns:p14="http://schemas.microsoft.com/office/powerpoint/2010/main" val="190523891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53000">
              <a:srgbClr val="003300"/>
            </a:gs>
            <a:gs pos="100000">
              <a:srgbClr val="CCFFCC"/>
            </a:gs>
          </a:gsLst>
          <a:lin ang="16200000" scaled="1"/>
        </a:gradFill>
        <a:effectLst/>
      </p:bgPr>
    </p:bg>
    <p:spTree>
      <p:nvGrpSpPr>
        <p:cNvPr id="1" name=""/>
        <p:cNvGrpSpPr/>
        <p:nvPr/>
      </p:nvGrpSpPr>
      <p:grpSpPr>
        <a:xfrm>
          <a:off x="0" y="0"/>
          <a:ext cx="0" cy="0"/>
          <a:chOff x="0" y="0"/>
          <a:chExt cx="0" cy="0"/>
        </a:xfrm>
      </p:grpSpPr>
      <p:sp>
        <p:nvSpPr>
          <p:cNvPr id="4" name="CasellaDiTesto 3"/>
          <p:cNvSpPr txBox="1"/>
          <p:nvPr/>
        </p:nvSpPr>
        <p:spPr>
          <a:xfrm>
            <a:off x="215900" y="1730375"/>
            <a:ext cx="8748713" cy="5616575"/>
          </a:xfrm>
          <a:prstGeom prst="rect">
            <a:avLst/>
          </a:prstGeom>
          <a:noFill/>
        </p:spPr>
        <p:txBody>
          <a:bodyPr>
            <a:spAutoFit/>
          </a:bodyPr>
          <a:lstStyle/>
          <a:p>
            <a:pPr algn="just">
              <a:defRPr/>
            </a:pPr>
            <a:r>
              <a:rPr lang="it-IT" sz="1800" dirty="0">
                <a:solidFill>
                  <a:srgbClr val="003300"/>
                </a:solidFill>
                <a:latin typeface="Lucida Sans Unicode" pitchFamily="34" charset="0"/>
                <a:cs typeface="Lucida Sans Unicode" pitchFamily="34" charset="0"/>
              </a:rPr>
              <a:t>PIANO </a:t>
            </a:r>
            <a:r>
              <a:rPr lang="it-IT" sz="1800" dirty="0" err="1">
                <a:solidFill>
                  <a:srgbClr val="003300"/>
                </a:solidFill>
                <a:latin typeface="Lucida Sans Unicode" pitchFamily="34" charset="0"/>
                <a:cs typeface="Lucida Sans Unicode" pitchFamily="34" charset="0"/>
              </a:rPr>
              <a:t>DI</a:t>
            </a:r>
            <a:r>
              <a:rPr lang="it-IT" sz="1800" dirty="0">
                <a:solidFill>
                  <a:srgbClr val="003300"/>
                </a:solidFill>
                <a:latin typeface="Lucida Sans Unicode" pitchFamily="34" charset="0"/>
                <a:cs typeface="Lucida Sans Unicode" pitchFamily="34" charset="0"/>
              </a:rPr>
              <a:t> INDAGINE</a:t>
            </a:r>
          </a:p>
          <a:p>
            <a:pPr algn="just">
              <a:spcAft>
                <a:spcPts val="600"/>
              </a:spcAft>
              <a:defRPr/>
            </a:pPr>
            <a:endParaRPr lang="it-IT" sz="1600" b="1" dirty="0">
              <a:solidFill>
                <a:srgbClr val="CCFFCC"/>
              </a:solidFill>
              <a:latin typeface="Lucida Sans Unicode" pitchFamily="34" charset="0"/>
              <a:cs typeface="Lucida Sans Unicode" pitchFamily="34" charset="0"/>
            </a:endParaRPr>
          </a:p>
          <a:p>
            <a:pPr algn="just">
              <a:spcAft>
                <a:spcPts val="0"/>
              </a:spcAft>
              <a:defRPr/>
            </a:pPr>
            <a:r>
              <a:rPr lang="it-IT" sz="1600" dirty="0">
                <a:solidFill>
                  <a:srgbClr val="66FF66"/>
                </a:solidFill>
                <a:latin typeface="Lucida Sans Unicode" pitchFamily="34" charset="0"/>
                <a:cs typeface="Lucida Sans Unicode" pitchFamily="34" charset="0"/>
              </a:rPr>
              <a:t>OBIETTIVI </a:t>
            </a:r>
          </a:p>
          <a:p>
            <a:pPr marL="342900" indent="-342900" algn="just">
              <a:spcAft>
                <a:spcPts val="0"/>
              </a:spcAft>
              <a:buFont typeface="+mj-lt"/>
              <a:buAutoNum type="arabicPeriod"/>
              <a:defRPr/>
            </a:pPr>
            <a:r>
              <a:rPr lang="it-IT" sz="1600" dirty="0">
                <a:solidFill>
                  <a:srgbClr val="CCFFCC"/>
                </a:solidFill>
                <a:latin typeface="Lucida Sans Unicode" pitchFamily="34" charset="0"/>
                <a:cs typeface="Lucida Sans Unicode" pitchFamily="34" charset="0"/>
              </a:rPr>
              <a:t>verificare </a:t>
            </a:r>
            <a:r>
              <a:rPr lang="it-IT" sz="1600" dirty="0">
                <a:solidFill>
                  <a:srgbClr val="66FF66"/>
                </a:solidFill>
                <a:latin typeface="Lucida Sans Unicode" pitchFamily="34" charset="0"/>
                <a:cs typeface="Lucida Sans Unicode" pitchFamily="34" charset="0"/>
              </a:rPr>
              <a:t>l’esistenza di fonti di inquinamento </a:t>
            </a:r>
            <a:r>
              <a:rPr lang="it-IT" sz="1600" dirty="0">
                <a:solidFill>
                  <a:srgbClr val="CCFFCC"/>
                </a:solidFill>
                <a:latin typeface="Lucida Sans Unicode" pitchFamily="34" charset="0"/>
                <a:cs typeface="Lucida Sans Unicode" pitchFamily="34" charset="0"/>
              </a:rPr>
              <a:t>nelle varie matrici ambientali</a:t>
            </a:r>
          </a:p>
          <a:p>
            <a:pPr marL="342900" indent="-342900" algn="just">
              <a:spcAft>
                <a:spcPts val="0"/>
              </a:spcAft>
              <a:buFont typeface="+mj-lt"/>
              <a:buAutoNum type="arabicPeriod"/>
              <a:defRPr/>
            </a:pPr>
            <a:r>
              <a:rPr lang="it-IT" sz="1600" dirty="0">
                <a:solidFill>
                  <a:srgbClr val="CCFFCC"/>
                </a:solidFill>
                <a:latin typeface="Lucida Sans Unicode" pitchFamily="34" charset="0"/>
                <a:cs typeface="Lucida Sans Unicode" pitchFamily="34" charset="0"/>
              </a:rPr>
              <a:t>definire la loro </a:t>
            </a:r>
            <a:r>
              <a:rPr lang="it-IT" sz="1600" dirty="0">
                <a:solidFill>
                  <a:srgbClr val="66FF66"/>
                </a:solidFill>
                <a:latin typeface="Lucida Sans Unicode" pitchFamily="34" charset="0"/>
                <a:cs typeface="Lucida Sans Unicode" pitchFamily="34" charset="0"/>
              </a:rPr>
              <a:t>estensione</a:t>
            </a:r>
          </a:p>
          <a:p>
            <a:pPr marL="342900" indent="-342900" algn="just">
              <a:spcAft>
                <a:spcPts val="0"/>
              </a:spcAft>
              <a:buFont typeface="+mj-lt"/>
              <a:buAutoNum type="arabicPeriod"/>
              <a:defRPr/>
            </a:pPr>
            <a:r>
              <a:rPr lang="it-IT" sz="1600" dirty="0">
                <a:solidFill>
                  <a:srgbClr val="CCFFCC"/>
                </a:solidFill>
                <a:latin typeface="Lucida Sans Unicode" pitchFamily="34" charset="0"/>
                <a:cs typeface="Lucida Sans Unicode" pitchFamily="34" charset="0"/>
              </a:rPr>
              <a:t>individuare le possibili </a:t>
            </a:r>
            <a:r>
              <a:rPr lang="it-IT" sz="1600" dirty="0">
                <a:solidFill>
                  <a:srgbClr val="66FF66"/>
                </a:solidFill>
                <a:latin typeface="Lucida Sans Unicode" pitchFamily="34" charset="0"/>
                <a:cs typeface="Lucida Sans Unicode" pitchFamily="34" charset="0"/>
              </a:rPr>
              <a:t>vie di migrazione</a:t>
            </a:r>
            <a:r>
              <a:rPr lang="it-IT" sz="1600" dirty="0">
                <a:solidFill>
                  <a:srgbClr val="CCFFCC"/>
                </a:solidFill>
                <a:latin typeface="Lucida Sans Unicode" pitchFamily="34" charset="0"/>
                <a:cs typeface="Lucida Sans Unicode" pitchFamily="34" charset="0"/>
              </a:rPr>
              <a:t>, individuare possibili </a:t>
            </a:r>
            <a:r>
              <a:rPr lang="it-IT" sz="1600" dirty="0">
                <a:solidFill>
                  <a:srgbClr val="66FF66"/>
                </a:solidFill>
                <a:latin typeface="Lucida Sans Unicode" pitchFamily="34" charset="0"/>
                <a:cs typeface="Lucida Sans Unicode" pitchFamily="34" charset="0"/>
              </a:rPr>
              <a:t>recettori</a:t>
            </a:r>
            <a:r>
              <a:rPr lang="it-IT" sz="1600" dirty="0">
                <a:solidFill>
                  <a:srgbClr val="CCFFCC"/>
                </a:solidFill>
                <a:latin typeface="Lucida Sans Unicode" pitchFamily="34" charset="0"/>
                <a:cs typeface="Lucida Sans Unicode" pitchFamily="34" charset="0"/>
              </a:rPr>
              <a:t> e gli effetti dovuti all’esposizione più o meno prolungata agli agenti contaminanti (recettore sanitario)</a:t>
            </a:r>
          </a:p>
          <a:p>
            <a:pPr marL="342900" indent="-342900" algn="just">
              <a:spcAft>
                <a:spcPts val="0"/>
              </a:spcAft>
              <a:buFont typeface="+mj-lt"/>
              <a:buAutoNum type="arabicPeriod"/>
              <a:defRPr/>
            </a:pPr>
            <a:r>
              <a:rPr lang="it-IT" sz="1600" dirty="0">
                <a:solidFill>
                  <a:srgbClr val="CCFFCC"/>
                </a:solidFill>
                <a:latin typeface="Lucida Sans Unicode" pitchFamily="34" charset="0"/>
                <a:cs typeface="Lucida Sans Unicode" pitchFamily="34" charset="0"/>
              </a:rPr>
              <a:t>ricostruire le caratteristiche geologiche ed idrogeologiche dell’area al fine di sviluppare il modello concettuale definitivo</a:t>
            </a:r>
          </a:p>
          <a:p>
            <a:pPr marL="342900" indent="-342900" algn="just">
              <a:spcAft>
                <a:spcPts val="0"/>
              </a:spcAft>
              <a:buFont typeface="+mj-lt"/>
              <a:buAutoNum type="arabicPeriod"/>
              <a:defRPr/>
            </a:pPr>
            <a:r>
              <a:rPr lang="it-IT" sz="1600" dirty="0">
                <a:solidFill>
                  <a:srgbClr val="CCFFCC"/>
                </a:solidFill>
                <a:latin typeface="Lucida Sans Unicode" pitchFamily="34" charset="0"/>
                <a:cs typeface="Lucida Sans Unicode" pitchFamily="34" charset="0"/>
              </a:rPr>
              <a:t>ottenere i dati sito specifici per l’elaborazione dell’anali di rischio sito specifica</a:t>
            </a:r>
          </a:p>
          <a:p>
            <a:pPr algn="just">
              <a:spcAft>
                <a:spcPts val="0"/>
              </a:spcAft>
              <a:defRPr/>
            </a:pPr>
            <a:endParaRPr lang="it-IT" sz="1600" dirty="0">
              <a:solidFill>
                <a:srgbClr val="66FF66"/>
              </a:solidFill>
              <a:latin typeface="Lucida Sans Unicode" pitchFamily="34" charset="0"/>
              <a:cs typeface="Lucida Sans Unicode" pitchFamily="34" charset="0"/>
            </a:endParaRPr>
          </a:p>
          <a:p>
            <a:pPr marL="342900" indent="-342900" algn="just">
              <a:spcAft>
                <a:spcPts val="0"/>
              </a:spcAft>
              <a:defRPr/>
            </a:pPr>
            <a:r>
              <a:rPr lang="it-IT" sz="1600" dirty="0">
                <a:solidFill>
                  <a:srgbClr val="33CCFF"/>
                </a:solidFill>
                <a:latin typeface="Lucida Sans Unicode" pitchFamily="34" charset="0"/>
                <a:cs typeface="Lucida Sans Unicode" pitchFamily="34" charset="0"/>
              </a:rPr>
              <a:t>DEFINIZIONE </a:t>
            </a:r>
            <a:r>
              <a:rPr lang="it-IT" sz="1600" dirty="0" err="1">
                <a:solidFill>
                  <a:srgbClr val="33CCFF"/>
                </a:solidFill>
                <a:latin typeface="Lucida Sans Unicode" pitchFamily="34" charset="0"/>
                <a:cs typeface="Lucida Sans Unicode" pitchFamily="34" charset="0"/>
              </a:rPr>
              <a:t>DI</a:t>
            </a:r>
            <a:endParaRPr lang="it-IT" sz="1600" dirty="0">
              <a:solidFill>
                <a:srgbClr val="33CCFF"/>
              </a:solidFill>
              <a:latin typeface="Lucida Sans Unicode" pitchFamily="34" charset="0"/>
              <a:cs typeface="Lucida Sans Unicode" pitchFamily="34" charset="0"/>
            </a:endParaRPr>
          </a:p>
          <a:p>
            <a:pPr marL="342900" indent="-342900" algn="just">
              <a:spcAft>
                <a:spcPts val="0"/>
              </a:spcAft>
              <a:buFont typeface="+mj-lt"/>
              <a:buAutoNum type="arabicPeriod"/>
              <a:defRPr/>
            </a:pPr>
            <a:r>
              <a:rPr lang="it-IT" sz="1600" dirty="0">
                <a:solidFill>
                  <a:srgbClr val="33CCFF"/>
                </a:solidFill>
                <a:latin typeface="Lucida Sans Unicode" pitchFamily="34" charset="0"/>
                <a:cs typeface="Lucida Sans Unicode" pitchFamily="34" charset="0"/>
              </a:rPr>
              <a:t>ubicazione e tipologia delle indagini da svolgere </a:t>
            </a:r>
            <a:r>
              <a:rPr lang="it-IT" sz="1600" dirty="0">
                <a:solidFill>
                  <a:srgbClr val="CCFFCC"/>
                </a:solidFill>
                <a:latin typeface="Lucida Sans Unicode" pitchFamily="34" charset="0"/>
                <a:cs typeface="Lucida Sans Unicode" pitchFamily="34" charset="0"/>
              </a:rPr>
              <a:t>(dirette e </a:t>
            </a:r>
            <a:r>
              <a:rPr lang="it-IT" sz="1600" dirty="0" smtClean="0">
                <a:solidFill>
                  <a:srgbClr val="CCFFCC"/>
                </a:solidFill>
                <a:latin typeface="Lucida Sans Unicode" pitchFamily="34" charset="0"/>
                <a:cs typeface="Lucida Sans Unicode" pitchFamily="34" charset="0"/>
              </a:rPr>
              <a:t>indirette</a:t>
            </a:r>
            <a:r>
              <a:rPr lang="it-IT" sz="1600" dirty="0">
                <a:solidFill>
                  <a:srgbClr val="CCFFCC"/>
                </a:solidFill>
                <a:latin typeface="Lucida Sans Unicode" pitchFamily="34" charset="0"/>
                <a:cs typeface="Lucida Sans Unicode" pitchFamily="34" charset="0"/>
              </a:rPr>
              <a:t>)</a:t>
            </a:r>
          </a:p>
          <a:p>
            <a:pPr marL="342900" indent="-342900" algn="just">
              <a:spcAft>
                <a:spcPts val="0"/>
              </a:spcAft>
              <a:buFont typeface="+mj-lt"/>
              <a:buAutoNum type="arabicPeriod"/>
              <a:defRPr/>
            </a:pPr>
            <a:r>
              <a:rPr lang="it-IT" sz="1600" dirty="0">
                <a:solidFill>
                  <a:srgbClr val="33CCFF"/>
                </a:solidFill>
                <a:latin typeface="Lucida Sans Unicode" pitchFamily="34" charset="0"/>
                <a:cs typeface="Lucida Sans Unicode" pitchFamily="34" charset="0"/>
              </a:rPr>
              <a:t>piano di campionamento </a:t>
            </a:r>
            <a:r>
              <a:rPr lang="it-IT" sz="1600" dirty="0">
                <a:solidFill>
                  <a:srgbClr val="CCFFCC"/>
                </a:solidFill>
                <a:latin typeface="Lucida Sans Unicode" pitchFamily="34" charset="0"/>
                <a:cs typeface="Lucida Sans Unicode" pitchFamily="34" charset="0"/>
              </a:rPr>
              <a:t>di suolo, sottosuolo, rifiuti e acque sotterranee</a:t>
            </a:r>
          </a:p>
          <a:p>
            <a:pPr marL="342900" indent="-342900" algn="just">
              <a:spcAft>
                <a:spcPts val="0"/>
              </a:spcAft>
              <a:buFont typeface="+mj-lt"/>
              <a:buAutoNum type="arabicPeriod"/>
              <a:defRPr/>
            </a:pPr>
            <a:r>
              <a:rPr lang="it-IT" sz="1600" dirty="0">
                <a:solidFill>
                  <a:srgbClr val="CCFFCC"/>
                </a:solidFill>
                <a:latin typeface="Lucida Sans Unicode" pitchFamily="34" charset="0"/>
                <a:cs typeface="Lucida Sans Unicode" pitchFamily="34" charset="0"/>
              </a:rPr>
              <a:t>piano </a:t>
            </a:r>
            <a:r>
              <a:rPr lang="it-IT" sz="1600" dirty="0">
                <a:solidFill>
                  <a:srgbClr val="33CCFF"/>
                </a:solidFill>
                <a:latin typeface="Lucida Sans Unicode" pitchFamily="34" charset="0"/>
                <a:cs typeface="Lucida Sans Unicode" pitchFamily="34" charset="0"/>
              </a:rPr>
              <a:t>di analisi chimico-fisiche </a:t>
            </a:r>
            <a:r>
              <a:rPr lang="it-IT" sz="1600" dirty="0">
                <a:solidFill>
                  <a:srgbClr val="CCFFCC"/>
                </a:solidFill>
                <a:latin typeface="Lucida Sans Unicode" pitchFamily="34" charset="0"/>
                <a:cs typeface="Lucida Sans Unicode" pitchFamily="34" charset="0"/>
              </a:rPr>
              <a:t>e metodiche analitiche</a:t>
            </a:r>
          </a:p>
          <a:p>
            <a:pPr marL="342900" indent="-342900" algn="just">
              <a:spcAft>
                <a:spcPts val="0"/>
              </a:spcAft>
              <a:buFont typeface="+mj-lt"/>
              <a:buAutoNum type="arabicPeriod"/>
              <a:defRPr/>
            </a:pPr>
            <a:r>
              <a:rPr lang="it-IT" sz="1600" dirty="0">
                <a:solidFill>
                  <a:srgbClr val="33CCFF"/>
                </a:solidFill>
                <a:latin typeface="Lucida Sans Unicode" pitchFamily="34" charset="0"/>
                <a:cs typeface="Lucida Sans Unicode" pitchFamily="34" charset="0"/>
              </a:rPr>
              <a:t>profondità</a:t>
            </a:r>
            <a:r>
              <a:rPr lang="it-IT" sz="1600" dirty="0">
                <a:solidFill>
                  <a:srgbClr val="CCFFCC"/>
                </a:solidFill>
                <a:latin typeface="Lucida Sans Unicode" pitchFamily="34" charset="0"/>
                <a:cs typeface="Lucida Sans Unicode" pitchFamily="34" charset="0"/>
              </a:rPr>
              <a:t> da raggiungere con le perforazioni (rappresentatività ma no </a:t>
            </a:r>
            <a:r>
              <a:rPr lang="it-IT" sz="1600" dirty="0" err="1">
                <a:solidFill>
                  <a:srgbClr val="CCFFCC"/>
                </a:solidFill>
                <a:latin typeface="Lucida Sans Unicode" pitchFamily="34" charset="0"/>
                <a:cs typeface="Lucida Sans Unicode" pitchFamily="34" charset="0"/>
              </a:rPr>
              <a:t>crossing</a:t>
            </a:r>
            <a:r>
              <a:rPr lang="it-IT" sz="1600" dirty="0">
                <a:solidFill>
                  <a:srgbClr val="CCFFCC"/>
                </a:solidFill>
                <a:latin typeface="Lucida Sans Unicode" pitchFamily="34" charset="0"/>
                <a:cs typeface="Lucida Sans Unicode" pitchFamily="34" charset="0"/>
              </a:rPr>
              <a:t> </a:t>
            </a:r>
            <a:r>
              <a:rPr lang="it-IT" sz="1600" dirty="0" err="1">
                <a:solidFill>
                  <a:srgbClr val="CCFFCC"/>
                </a:solidFill>
                <a:latin typeface="Lucida Sans Unicode" pitchFamily="34" charset="0"/>
                <a:cs typeface="Lucida Sans Unicode" pitchFamily="34" charset="0"/>
              </a:rPr>
              <a:t>contamination</a:t>
            </a:r>
            <a:r>
              <a:rPr lang="it-IT" sz="1600" dirty="0">
                <a:solidFill>
                  <a:srgbClr val="CCFFCC"/>
                </a:solidFill>
                <a:latin typeface="Lucida Sans Unicode" pitchFamily="34" charset="0"/>
                <a:cs typeface="Lucida Sans Unicode" pitchFamily="34" charset="0"/>
              </a:rPr>
              <a:t>)</a:t>
            </a:r>
          </a:p>
          <a:p>
            <a:pPr marL="342900" indent="-342900" algn="just">
              <a:spcAft>
                <a:spcPts val="0"/>
              </a:spcAft>
              <a:buFont typeface="+mj-lt"/>
              <a:buAutoNum type="arabicPeriod"/>
              <a:defRPr/>
            </a:pPr>
            <a:r>
              <a:rPr lang="it-IT" sz="1600" dirty="0">
                <a:solidFill>
                  <a:srgbClr val="CCFFCC"/>
                </a:solidFill>
                <a:latin typeface="Lucida Sans Unicode" pitchFamily="34" charset="0"/>
                <a:cs typeface="Lucida Sans Unicode" pitchFamily="34" charset="0"/>
              </a:rPr>
              <a:t>metodologie di interpretazione e restituzione dei dati</a:t>
            </a:r>
          </a:p>
          <a:p>
            <a:pPr algn="just">
              <a:spcAft>
                <a:spcPts val="0"/>
              </a:spcAft>
              <a:defRPr/>
            </a:pPr>
            <a:endParaRPr lang="it-IT" sz="1600" dirty="0">
              <a:solidFill>
                <a:srgbClr val="CCFFCC"/>
              </a:solidFill>
              <a:latin typeface="Lucida Sans Unicode" pitchFamily="34" charset="0"/>
              <a:cs typeface="Lucida Sans Unicode" pitchFamily="34" charset="0"/>
            </a:endParaRPr>
          </a:p>
          <a:p>
            <a:pPr algn="just">
              <a:defRPr/>
            </a:pPr>
            <a:endParaRPr lang="it-IT" sz="1600" dirty="0">
              <a:solidFill>
                <a:srgbClr val="CCFFCC"/>
              </a:solidFill>
              <a:latin typeface="Lucida Sans Unicode" pitchFamily="34" charset="0"/>
              <a:cs typeface="Lucida Sans Unicode" pitchFamily="34" charset="0"/>
            </a:endParaRPr>
          </a:p>
          <a:p>
            <a:pPr algn="l">
              <a:defRPr/>
            </a:pPr>
            <a:endParaRPr lang="it-IT" sz="1600" dirty="0">
              <a:solidFill>
                <a:srgbClr val="CCFFCC"/>
              </a:solidFill>
              <a:latin typeface="Lucida Sans Unicode" pitchFamily="34" charset="0"/>
              <a:cs typeface="Lucida Sans Unicode" pitchFamily="34" charset="0"/>
            </a:endParaRPr>
          </a:p>
        </p:txBody>
      </p:sp>
      <p:sp>
        <p:nvSpPr>
          <p:cNvPr id="22531" name="Rectangle 2"/>
          <p:cNvSpPr>
            <a:spLocks noGrp="1" noChangeArrowheads="1"/>
          </p:cNvSpPr>
          <p:nvPr>
            <p:ph type="title"/>
          </p:nvPr>
        </p:nvSpPr>
        <p:spPr>
          <a:xfrm>
            <a:off x="457200" y="44450"/>
            <a:ext cx="8435975" cy="1143000"/>
          </a:xfrm>
        </p:spPr>
        <p:txBody>
          <a:bodyPr/>
          <a:lstStyle/>
          <a:p>
            <a:pPr eaLnBrk="1" hangingPunct="1"/>
            <a:r>
              <a:rPr lang="it-IT" sz="2400" smtClean="0">
                <a:solidFill>
                  <a:srgbClr val="003300"/>
                </a:solidFill>
                <a:latin typeface="Lucida Sans Unicode" pitchFamily="34" charset="0"/>
              </a:rPr>
              <a:t>CONTESTO NORMATIVO</a:t>
            </a:r>
            <a:br>
              <a:rPr lang="it-IT" sz="2400" smtClean="0">
                <a:solidFill>
                  <a:srgbClr val="003300"/>
                </a:solidFill>
                <a:latin typeface="Lucida Sans Unicode" pitchFamily="34" charset="0"/>
              </a:rPr>
            </a:br>
            <a:r>
              <a:rPr lang="it-IT" sz="2000" smtClean="0">
                <a:solidFill>
                  <a:srgbClr val="003300"/>
                </a:solidFill>
                <a:latin typeface="Lucida Sans Unicode" pitchFamily="34" charset="0"/>
              </a:rPr>
              <a:t>ALLEGATO 2 – CRITERI GENERALI PER LA CARATTERIZZAZIONE DEI SITI CONTAMINATI</a:t>
            </a:r>
            <a:endParaRPr lang="it-IT" sz="2000" smtClean="0">
              <a:solidFill>
                <a:srgbClr val="003300"/>
              </a:solidFill>
            </a:endParaRPr>
          </a:p>
        </p:txBody>
      </p:sp>
      <p:sp>
        <p:nvSpPr>
          <p:cNvPr id="6" name="Rectangle 11"/>
          <p:cNvSpPr>
            <a:spLocks noChangeArrowheads="1"/>
          </p:cNvSpPr>
          <p:nvPr/>
        </p:nvSpPr>
        <p:spPr bwMode="auto">
          <a:xfrm>
            <a:off x="0" y="11969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Rectangle 11"/>
          <p:cNvSpPr>
            <a:spLocks noChangeArrowheads="1"/>
          </p:cNvSpPr>
          <p:nvPr/>
        </p:nvSpPr>
        <p:spPr bwMode="auto">
          <a:xfrm>
            <a:off x="0" y="11969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6" name="Rectangle 2"/>
          <p:cNvSpPr txBox="1">
            <a:spLocks noChangeArrowheads="1"/>
          </p:cNvSpPr>
          <p:nvPr/>
        </p:nvSpPr>
        <p:spPr bwMode="auto">
          <a:xfrm>
            <a:off x="395288" y="115888"/>
            <a:ext cx="8435975" cy="1143000"/>
          </a:xfrm>
          <a:prstGeom prst="rect">
            <a:avLst/>
          </a:prstGeom>
          <a:noFill/>
          <a:ln w="9525">
            <a:noFill/>
            <a:miter lim="800000"/>
            <a:headEnd/>
            <a:tailEnd/>
          </a:ln>
          <a:effectLst/>
        </p:spPr>
        <p:txBody>
          <a:bodyPr anchor="ctr"/>
          <a:lstStyle/>
          <a:p>
            <a:pPr>
              <a:defRPr/>
            </a:pPr>
            <a:r>
              <a:rPr lang="it-IT" sz="2400" kern="0" dirty="0">
                <a:solidFill>
                  <a:srgbClr val="CCFFCC"/>
                </a:solidFill>
                <a:latin typeface="Lucida Sans Unicode" pitchFamily="34" charset="0"/>
                <a:ea typeface="+mj-ea"/>
                <a:cs typeface="+mj-cs"/>
              </a:rPr>
              <a:t>CONTESTO NORMATIVO</a:t>
            </a:r>
            <a:br>
              <a:rPr lang="it-IT" sz="2400" kern="0" dirty="0">
                <a:solidFill>
                  <a:srgbClr val="CCFFCC"/>
                </a:solidFill>
                <a:latin typeface="Lucida Sans Unicode" pitchFamily="34" charset="0"/>
                <a:ea typeface="+mj-ea"/>
                <a:cs typeface="+mj-cs"/>
              </a:rPr>
            </a:br>
            <a:r>
              <a:rPr lang="it-IT" sz="2000" kern="0" dirty="0">
                <a:solidFill>
                  <a:srgbClr val="CCFFCC"/>
                </a:solidFill>
                <a:latin typeface="Lucida Sans Unicode" pitchFamily="34" charset="0"/>
                <a:ea typeface="+mj-ea"/>
                <a:cs typeface="+mj-cs"/>
              </a:rPr>
              <a:t>ALLEGATO 2 – CRITERI GENERALI PER LA CARATTERIZZAZIONE DEI SITI CONTAMINATI</a:t>
            </a:r>
            <a:endParaRPr lang="it-IT" sz="2000" kern="0" dirty="0">
              <a:solidFill>
                <a:srgbClr val="CCFFCC"/>
              </a:solidFill>
              <a:latin typeface="+mj-lt"/>
              <a:ea typeface="+mj-ea"/>
              <a:cs typeface="+mj-cs"/>
            </a:endParaRPr>
          </a:p>
        </p:txBody>
      </p:sp>
      <p:sp>
        <p:nvSpPr>
          <p:cNvPr id="23556" name="CasellaDiTesto 6"/>
          <p:cNvSpPr txBox="1">
            <a:spLocks noChangeArrowheads="1"/>
          </p:cNvSpPr>
          <p:nvPr/>
        </p:nvSpPr>
        <p:spPr bwMode="auto">
          <a:xfrm>
            <a:off x="215900" y="1454150"/>
            <a:ext cx="8748713" cy="6494463"/>
          </a:xfrm>
          <a:prstGeom prst="rect">
            <a:avLst/>
          </a:prstGeom>
          <a:noFill/>
          <a:ln w="9525">
            <a:noFill/>
            <a:miter lim="800000"/>
            <a:headEnd/>
            <a:tailEnd/>
          </a:ln>
        </p:spPr>
        <p:txBody>
          <a:bodyPr>
            <a:spAutoFit/>
          </a:bodyPr>
          <a:lstStyle/>
          <a:p>
            <a:pPr algn="just"/>
            <a:r>
              <a:rPr lang="it-IT" sz="1600">
                <a:solidFill>
                  <a:srgbClr val="FF00FF"/>
                </a:solidFill>
                <a:latin typeface="Lucida Sans Unicode" pitchFamily="34" charset="0"/>
                <a:cs typeface="Lucida Sans Unicode" pitchFamily="34" charset="0"/>
              </a:rPr>
              <a:t>Ubicazione dei punti di campionamento </a:t>
            </a:r>
          </a:p>
          <a:p>
            <a:pPr algn="just">
              <a:spcAft>
                <a:spcPts val="600"/>
              </a:spcAft>
            </a:pPr>
            <a:r>
              <a:rPr lang="it-IT" i="1">
                <a:solidFill>
                  <a:srgbClr val="CCFFCC"/>
                </a:solidFill>
                <a:latin typeface="Lucida Sans Unicode" pitchFamily="34" charset="0"/>
                <a:cs typeface="Lucida Sans Unicode" pitchFamily="34" charset="0"/>
              </a:rPr>
              <a:t>	Ubicazione ragionata o sistematica (cfr. D.M. 471/99)</a:t>
            </a:r>
          </a:p>
          <a:p>
            <a:pPr algn="just"/>
            <a:r>
              <a:rPr lang="it-IT" sz="1600">
                <a:solidFill>
                  <a:srgbClr val="FF00FF"/>
                </a:solidFill>
                <a:latin typeface="Lucida Sans Unicode" pitchFamily="34" charset="0"/>
                <a:cs typeface="Lucida Sans Unicode" pitchFamily="34" charset="0"/>
              </a:rPr>
              <a:t>Selezione delle sostanze inquinanti da ricercare</a:t>
            </a:r>
          </a:p>
          <a:p>
            <a:pPr algn="just">
              <a:spcAft>
                <a:spcPts val="600"/>
              </a:spcAft>
            </a:pPr>
            <a:r>
              <a:rPr lang="it-IT" sz="1600" i="1">
                <a:solidFill>
                  <a:srgbClr val="CCFFCC"/>
                </a:solidFill>
                <a:latin typeface="Lucida Sans Unicode" pitchFamily="34" charset="0"/>
                <a:cs typeface="Lucida Sans Unicode" pitchFamily="34" charset="0"/>
              </a:rPr>
              <a:t>	</a:t>
            </a:r>
            <a:r>
              <a:rPr lang="it-IT" i="1">
                <a:solidFill>
                  <a:srgbClr val="CCFFCC"/>
                </a:solidFill>
                <a:latin typeface="Lucida Sans Unicode" pitchFamily="34" charset="0"/>
                <a:cs typeface="Lucida Sans Unicode" pitchFamily="34" charset="0"/>
              </a:rPr>
              <a:t>Esame ciclo produttivo/dati storici</a:t>
            </a:r>
          </a:p>
          <a:p>
            <a:pPr algn="just"/>
            <a:r>
              <a:rPr lang="it-IT" sz="1600">
                <a:solidFill>
                  <a:srgbClr val="FF00FF"/>
                </a:solidFill>
                <a:latin typeface="Lucida Sans Unicode" pitchFamily="34" charset="0"/>
                <a:cs typeface="Lucida Sans Unicode" pitchFamily="34" charset="0"/>
              </a:rPr>
              <a:t>Modalità di esecuzione di sondaggi e piezometri</a:t>
            </a:r>
          </a:p>
          <a:p>
            <a:pPr algn="just">
              <a:spcAft>
                <a:spcPts val="600"/>
              </a:spcAft>
            </a:pPr>
            <a:r>
              <a:rPr lang="it-IT" i="1">
                <a:solidFill>
                  <a:srgbClr val="CCFFCC"/>
                </a:solidFill>
                <a:latin typeface="Lucida Sans Unicode" pitchFamily="34" charset="0"/>
                <a:cs typeface="Lucida Sans Unicode" pitchFamily="34" charset="0"/>
              </a:rPr>
              <a:t>	Carotaggio continuo a secco</a:t>
            </a:r>
          </a:p>
          <a:p>
            <a:pPr algn="just"/>
            <a:r>
              <a:rPr lang="it-IT" sz="1600">
                <a:solidFill>
                  <a:srgbClr val="FF00FF"/>
                </a:solidFill>
                <a:latin typeface="Lucida Sans Unicode" pitchFamily="34" charset="0"/>
                <a:cs typeface="Lucida Sans Unicode" pitchFamily="34" charset="0"/>
              </a:rPr>
              <a:t>Campionamento terreni e acque sotterranee</a:t>
            </a:r>
          </a:p>
          <a:p>
            <a:pPr algn="just">
              <a:spcAft>
                <a:spcPts val="600"/>
              </a:spcAft>
            </a:pPr>
            <a:r>
              <a:rPr lang="it-IT" i="1">
                <a:solidFill>
                  <a:srgbClr val="CCFFCC"/>
                </a:solidFill>
                <a:latin typeface="Lucida Sans Unicode" pitchFamily="34" charset="0"/>
                <a:cs typeface="Lucida Sans Unicode" pitchFamily="34" charset="0"/>
              </a:rPr>
              <a:t>	Verbali di campionamento – Formazione delle aliquote</a:t>
            </a:r>
          </a:p>
          <a:p>
            <a:pPr algn="just"/>
            <a:r>
              <a:rPr lang="it-IT" sz="1600">
                <a:solidFill>
                  <a:srgbClr val="FF00FF"/>
                </a:solidFill>
                <a:latin typeface="Lucida Sans Unicode" pitchFamily="34" charset="0"/>
                <a:cs typeface="Lucida Sans Unicode" pitchFamily="34" charset="0"/>
              </a:rPr>
              <a:t>Formazione dei campioni di terreno e di rifiuti</a:t>
            </a:r>
          </a:p>
          <a:p>
            <a:pPr algn="just">
              <a:spcAft>
                <a:spcPts val="600"/>
              </a:spcAft>
            </a:pPr>
            <a:r>
              <a:rPr lang="it-IT" i="1">
                <a:solidFill>
                  <a:srgbClr val="CCFFCC"/>
                </a:solidFill>
                <a:latin typeface="Lucida Sans Unicode" pitchFamily="34" charset="0"/>
                <a:cs typeface="Lucida Sans Unicode" pitchFamily="34" charset="0"/>
              </a:rPr>
              <a:t>	3 campioni – suolo insaturo</a:t>
            </a:r>
          </a:p>
          <a:p>
            <a:pPr algn="just"/>
            <a:r>
              <a:rPr lang="it-IT" sz="1600">
                <a:solidFill>
                  <a:srgbClr val="FF00FF"/>
                </a:solidFill>
                <a:latin typeface="Lucida Sans Unicode" pitchFamily="34" charset="0"/>
                <a:cs typeface="Lucida Sans Unicode" pitchFamily="34" charset="0"/>
              </a:rPr>
              <a:t>Campionamento acque sotterranee</a:t>
            </a:r>
          </a:p>
          <a:p>
            <a:pPr algn="just">
              <a:spcAft>
                <a:spcPts val="600"/>
              </a:spcAft>
            </a:pPr>
            <a:r>
              <a:rPr lang="it-IT" i="1">
                <a:solidFill>
                  <a:srgbClr val="CCFFCC"/>
                </a:solidFill>
                <a:latin typeface="Lucida Sans Unicode" pitchFamily="34" charset="0"/>
                <a:cs typeface="Lucida Sans Unicode" pitchFamily="34" charset="0"/>
              </a:rPr>
              <a:t>	Campionamento dinamico – Specifiche prelievo con presenza fase libera</a:t>
            </a:r>
          </a:p>
          <a:p>
            <a:pPr algn="just"/>
            <a:r>
              <a:rPr lang="it-IT" sz="1600">
                <a:solidFill>
                  <a:srgbClr val="FF00FF"/>
                </a:solidFill>
                <a:latin typeface="Lucida Sans Unicode" pitchFamily="34" charset="0"/>
                <a:cs typeface="Lucida Sans Unicode" pitchFamily="34" charset="0"/>
              </a:rPr>
              <a:t>Metodiche analitiche</a:t>
            </a:r>
          </a:p>
          <a:p>
            <a:pPr algn="just">
              <a:spcAft>
                <a:spcPts val="600"/>
              </a:spcAft>
            </a:pPr>
            <a:r>
              <a:rPr lang="it-IT" i="1">
                <a:solidFill>
                  <a:srgbClr val="CCFFCC"/>
                </a:solidFill>
                <a:latin typeface="Lucida Sans Unicode" pitchFamily="34" charset="0"/>
                <a:cs typeface="Lucida Sans Unicode" pitchFamily="34" charset="0"/>
              </a:rPr>
              <a:t>	Ufficialmente riconosciute da condividere con l’Ente di controllo</a:t>
            </a:r>
          </a:p>
          <a:p>
            <a:pPr algn="just"/>
            <a:r>
              <a:rPr lang="it-IT" sz="1600">
                <a:solidFill>
                  <a:srgbClr val="FF00FF"/>
                </a:solidFill>
                <a:latin typeface="Lucida Sans Unicode" pitchFamily="34" charset="0"/>
                <a:cs typeface="Lucida Sans Unicode" pitchFamily="34" charset="0"/>
              </a:rPr>
              <a:t>Analisi chimica dei terreni</a:t>
            </a:r>
          </a:p>
          <a:p>
            <a:pPr algn="just">
              <a:spcAft>
                <a:spcPts val="600"/>
              </a:spcAft>
            </a:pPr>
            <a:r>
              <a:rPr lang="it-IT" i="1">
                <a:solidFill>
                  <a:srgbClr val="CCFFCC"/>
                </a:solidFill>
                <a:latin typeface="Lucida Sans Unicode" pitchFamily="34" charset="0"/>
                <a:cs typeface="Lucida Sans Unicode" pitchFamily="34" charset="0"/>
              </a:rPr>
              <a:t>	Scartare frazione &gt; 2 cm; analisi condotta su frazione &lt; 2mm; risultati espressi sulla 	totalità dei materiali secchi</a:t>
            </a:r>
          </a:p>
          <a:p>
            <a:pPr algn="just">
              <a:spcAft>
                <a:spcPts val="600"/>
              </a:spcAft>
            </a:pPr>
            <a:r>
              <a:rPr lang="it-IT" sz="1600">
                <a:solidFill>
                  <a:srgbClr val="FF00FF"/>
                </a:solidFill>
                <a:latin typeface="Lucida Sans Unicode" pitchFamily="34" charset="0"/>
                <a:cs typeface="Lucida Sans Unicode" pitchFamily="34" charset="0"/>
              </a:rPr>
              <a:t>Analisi chimica delle acque</a:t>
            </a:r>
          </a:p>
          <a:p>
            <a:pPr algn="just"/>
            <a:r>
              <a:rPr lang="it-IT" sz="1600">
                <a:solidFill>
                  <a:srgbClr val="FF00FF"/>
                </a:solidFill>
                <a:latin typeface="Lucida Sans Unicode" pitchFamily="34" charset="0"/>
                <a:cs typeface="Lucida Sans Unicode" pitchFamily="34" charset="0"/>
              </a:rPr>
              <a:t>Attività di controllo</a:t>
            </a:r>
          </a:p>
          <a:p>
            <a:pPr algn="just"/>
            <a:r>
              <a:rPr lang="it-IT" i="1">
                <a:solidFill>
                  <a:srgbClr val="CCFFCC"/>
                </a:solidFill>
                <a:latin typeface="Lucida Sans Unicode" pitchFamily="34" charset="0"/>
                <a:cs typeface="Lucida Sans Unicode" pitchFamily="34" charset="0"/>
              </a:rPr>
              <a:t>	Attività quali-quantitativa</a:t>
            </a:r>
          </a:p>
          <a:p>
            <a:pPr algn="just">
              <a:spcAft>
                <a:spcPts val="600"/>
              </a:spcAft>
            </a:pPr>
            <a:endParaRPr lang="it-IT" sz="1600" b="1">
              <a:solidFill>
                <a:srgbClr val="CCFFCC"/>
              </a:solidFill>
              <a:latin typeface="Lucida Sans Unicode" pitchFamily="34" charset="0"/>
              <a:cs typeface="Lucida Sans Unicode" pitchFamily="34" charset="0"/>
            </a:endParaRPr>
          </a:p>
          <a:p>
            <a:pPr algn="just"/>
            <a:endParaRPr lang="it-IT" sz="1600">
              <a:solidFill>
                <a:srgbClr val="CCFFCC"/>
              </a:solidFill>
              <a:latin typeface="Lucida Sans Unicode" pitchFamily="34" charset="0"/>
              <a:cs typeface="Lucida Sans Unicode" pitchFamily="34" charset="0"/>
            </a:endParaRPr>
          </a:p>
          <a:p>
            <a:pPr algn="just"/>
            <a:endParaRPr lang="it-IT" sz="1600">
              <a:solidFill>
                <a:srgbClr val="CCFFCC"/>
              </a:solidFill>
              <a:latin typeface="Lucida Sans Unicode" pitchFamily="34" charset="0"/>
              <a:cs typeface="Lucida Sans Unicode" pitchFamily="34" charset="0"/>
            </a:endParaRPr>
          </a:p>
          <a:p>
            <a:pPr algn="l"/>
            <a:endParaRPr lang="it-IT" sz="1600">
              <a:solidFill>
                <a:srgbClr val="CCFFCC"/>
              </a:solidFill>
              <a:latin typeface="Lucida Sans Unicode" pitchFamily="34" charset="0"/>
              <a:cs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 name="Rectangle 11"/>
          <p:cNvSpPr>
            <a:spLocks noChangeArrowheads="1"/>
          </p:cNvSpPr>
          <p:nvPr/>
        </p:nvSpPr>
        <p:spPr bwMode="auto">
          <a:xfrm>
            <a:off x="0" y="11969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6" name="Rectangle 2"/>
          <p:cNvSpPr txBox="1">
            <a:spLocks noChangeArrowheads="1"/>
          </p:cNvSpPr>
          <p:nvPr/>
        </p:nvSpPr>
        <p:spPr bwMode="auto">
          <a:xfrm>
            <a:off x="395288" y="115888"/>
            <a:ext cx="8435975" cy="1143000"/>
          </a:xfrm>
          <a:prstGeom prst="rect">
            <a:avLst/>
          </a:prstGeom>
          <a:noFill/>
          <a:ln w="9525">
            <a:noFill/>
            <a:miter lim="800000"/>
            <a:headEnd/>
            <a:tailEnd/>
          </a:ln>
          <a:effectLst/>
        </p:spPr>
        <p:txBody>
          <a:bodyPr anchor="ctr"/>
          <a:lstStyle/>
          <a:p>
            <a:pPr>
              <a:defRPr/>
            </a:pPr>
            <a:r>
              <a:rPr lang="it-IT" sz="2400" kern="0" dirty="0">
                <a:solidFill>
                  <a:srgbClr val="CCFFCC"/>
                </a:solidFill>
                <a:latin typeface="Lucida Sans Unicode" pitchFamily="34" charset="0"/>
                <a:ea typeface="+mj-ea"/>
                <a:cs typeface="+mj-cs"/>
              </a:rPr>
              <a:t>CONTESTO NORMATIVO</a:t>
            </a:r>
            <a:br>
              <a:rPr lang="it-IT" sz="2400" kern="0" dirty="0">
                <a:solidFill>
                  <a:srgbClr val="CCFFCC"/>
                </a:solidFill>
                <a:latin typeface="Lucida Sans Unicode" pitchFamily="34" charset="0"/>
                <a:ea typeface="+mj-ea"/>
                <a:cs typeface="+mj-cs"/>
              </a:rPr>
            </a:br>
            <a:r>
              <a:rPr lang="it-IT" sz="2000" kern="0" dirty="0">
                <a:solidFill>
                  <a:srgbClr val="CCFFCC"/>
                </a:solidFill>
                <a:latin typeface="Lucida Sans Unicode" pitchFamily="34" charset="0"/>
                <a:ea typeface="+mj-ea"/>
                <a:cs typeface="+mj-cs"/>
              </a:rPr>
              <a:t>ALLEGATO 3 – CRITERI GENERALI PER LA </a:t>
            </a:r>
            <a:r>
              <a:rPr lang="it-IT" sz="2000" b="1" i="1" kern="0" dirty="0">
                <a:solidFill>
                  <a:srgbClr val="CCFFCC"/>
                </a:solidFill>
                <a:latin typeface="Lucida Sans Unicode" pitchFamily="34" charset="0"/>
                <a:ea typeface="+mj-ea"/>
                <a:cs typeface="+mj-cs"/>
              </a:rPr>
              <a:t>SELEZIONE DEGLI INTERVENTI </a:t>
            </a:r>
            <a:r>
              <a:rPr lang="it-IT" sz="2000" b="1" i="1" kern="0" dirty="0" err="1">
                <a:solidFill>
                  <a:srgbClr val="CCFFCC"/>
                </a:solidFill>
                <a:latin typeface="Lucida Sans Unicode" pitchFamily="34" charset="0"/>
                <a:ea typeface="+mj-ea"/>
                <a:cs typeface="+mj-cs"/>
              </a:rPr>
              <a:t>DI</a:t>
            </a:r>
            <a:r>
              <a:rPr lang="it-IT" sz="2000" b="1" i="1" kern="0" dirty="0">
                <a:solidFill>
                  <a:srgbClr val="CCFFCC"/>
                </a:solidFill>
                <a:latin typeface="Lucida Sans Unicode" pitchFamily="34" charset="0"/>
                <a:ea typeface="+mj-ea"/>
                <a:cs typeface="+mj-cs"/>
              </a:rPr>
              <a:t> BONIFICA E RIPRISTINO AMBIENTALE</a:t>
            </a:r>
            <a:endParaRPr lang="it-IT" sz="2000" b="1" i="1" kern="0" dirty="0">
              <a:solidFill>
                <a:srgbClr val="CCFFCC"/>
              </a:solidFill>
              <a:latin typeface="+mj-lt"/>
              <a:ea typeface="+mj-ea"/>
              <a:cs typeface="+mj-cs"/>
            </a:endParaRPr>
          </a:p>
        </p:txBody>
      </p:sp>
      <p:sp>
        <p:nvSpPr>
          <p:cNvPr id="24580" name="CasellaDiTesto 6"/>
          <p:cNvSpPr txBox="1">
            <a:spLocks noChangeArrowheads="1"/>
          </p:cNvSpPr>
          <p:nvPr/>
        </p:nvSpPr>
        <p:spPr bwMode="auto">
          <a:xfrm>
            <a:off x="179388" y="1557338"/>
            <a:ext cx="8748712" cy="2308225"/>
          </a:xfrm>
          <a:prstGeom prst="rect">
            <a:avLst/>
          </a:prstGeom>
          <a:noFill/>
          <a:ln w="9525">
            <a:noFill/>
            <a:miter lim="800000"/>
            <a:headEnd/>
            <a:tailEnd/>
          </a:ln>
        </p:spPr>
        <p:txBody>
          <a:bodyPr>
            <a:spAutoFit/>
          </a:bodyPr>
          <a:lstStyle/>
          <a:p>
            <a:pPr algn="l"/>
            <a:r>
              <a:rPr lang="it-IT" sz="1600" dirty="0">
                <a:solidFill>
                  <a:srgbClr val="CCFFCC"/>
                </a:solidFill>
                <a:latin typeface="Lucida Sans Unicode" pitchFamily="34" charset="0"/>
                <a:cs typeface="Lucida Sans Unicode" pitchFamily="34" charset="0"/>
              </a:rPr>
              <a:t>Interventi di bonifica</a:t>
            </a:r>
          </a:p>
          <a:p>
            <a:pPr algn="l"/>
            <a:r>
              <a:rPr lang="it-IT" sz="1600" dirty="0">
                <a:solidFill>
                  <a:srgbClr val="CCFFCC"/>
                </a:solidFill>
                <a:latin typeface="Lucida Sans Unicode" pitchFamily="34" charset="0"/>
                <a:cs typeface="Lucida Sans Unicode" pitchFamily="34" charset="0"/>
              </a:rPr>
              <a:t>Interventi di messa in sicurezza</a:t>
            </a:r>
          </a:p>
          <a:p>
            <a:pPr algn="l"/>
            <a:r>
              <a:rPr lang="it-IT" sz="1600" dirty="0">
                <a:solidFill>
                  <a:srgbClr val="CCFFCC"/>
                </a:solidFill>
                <a:latin typeface="Lucida Sans Unicode" pitchFamily="34" charset="0"/>
                <a:cs typeface="Lucida Sans Unicode" pitchFamily="34" charset="0"/>
              </a:rPr>
              <a:t>Misure mitigative</a:t>
            </a:r>
          </a:p>
          <a:p>
            <a:pPr algn="l"/>
            <a:r>
              <a:rPr lang="it-IT" sz="1600" dirty="0">
                <a:solidFill>
                  <a:srgbClr val="CCFFCC"/>
                </a:solidFill>
                <a:latin typeface="Lucida Sans Unicode" pitchFamily="34" charset="0"/>
                <a:cs typeface="Lucida Sans Unicode" pitchFamily="34" charset="0"/>
              </a:rPr>
              <a:t>Misure di contenimento</a:t>
            </a:r>
          </a:p>
          <a:p>
            <a:pPr algn="l"/>
            <a:r>
              <a:rPr lang="it-IT" sz="1600" dirty="0">
                <a:solidFill>
                  <a:srgbClr val="CCFFCC"/>
                </a:solidFill>
                <a:latin typeface="Lucida Sans Unicode" pitchFamily="34" charset="0"/>
                <a:cs typeface="Lucida Sans Unicode" pitchFamily="34" charset="0"/>
              </a:rPr>
              <a:t>Protezione dei lavoratori</a:t>
            </a:r>
          </a:p>
          <a:p>
            <a:pPr algn="l"/>
            <a:r>
              <a:rPr lang="it-IT" sz="1600" dirty="0">
                <a:solidFill>
                  <a:srgbClr val="CCFFCC"/>
                </a:solidFill>
                <a:latin typeface="Lucida Sans Unicode" pitchFamily="34" charset="0"/>
                <a:cs typeface="Lucida Sans Unicode" pitchFamily="34" charset="0"/>
              </a:rPr>
              <a:t>Monitoraggio</a:t>
            </a:r>
          </a:p>
          <a:p>
            <a:pPr algn="l"/>
            <a:r>
              <a:rPr lang="it-IT" sz="1600" dirty="0">
                <a:solidFill>
                  <a:srgbClr val="CCFFCC"/>
                </a:solidFill>
                <a:latin typeface="Lucida Sans Unicode" pitchFamily="34" charset="0"/>
                <a:cs typeface="Lucida Sans Unicode" pitchFamily="34" charset="0"/>
              </a:rPr>
              <a:t>Criteri generali per gli interventi in cui si faccia ricorso a batteri, ceppi di batteri mutanti e stimolanti di batteri naturalmente presenti nel suolo</a:t>
            </a:r>
          </a:p>
          <a:p>
            <a:pPr algn="l"/>
            <a:r>
              <a:rPr lang="it-IT" sz="1600" dirty="0">
                <a:solidFill>
                  <a:srgbClr val="CCFFCC"/>
                </a:solidFill>
                <a:latin typeface="Lucida Sans Unicode" pitchFamily="34" charset="0"/>
                <a:cs typeface="Lucida Sans Unicode" pitchFamily="34" charset="0"/>
              </a:rPr>
              <a:t>Migliori tecniche disponibili (BAT)</a:t>
            </a:r>
          </a:p>
        </p:txBody>
      </p:sp>
      <p:sp>
        <p:nvSpPr>
          <p:cNvPr id="24581" name="CasellaDiTesto 7"/>
          <p:cNvSpPr txBox="1">
            <a:spLocks noChangeArrowheads="1"/>
          </p:cNvSpPr>
          <p:nvPr/>
        </p:nvSpPr>
        <p:spPr bwMode="auto">
          <a:xfrm>
            <a:off x="144463" y="4005263"/>
            <a:ext cx="8891587" cy="2862262"/>
          </a:xfrm>
          <a:prstGeom prst="rect">
            <a:avLst/>
          </a:prstGeom>
          <a:noFill/>
          <a:ln w="9525">
            <a:noFill/>
            <a:miter lim="800000"/>
            <a:headEnd/>
            <a:tailEnd/>
          </a:ln>
        </p:spPr>
        <p:txBody>
          <a:bodyPr>
            <a:spAutoFit/>
          </a:bodyPr>
          <a:lstStyle/>
          <a:p>
            <a:pPr algn="l"/>
            <a:r>
              <a:rPr lang="it-IT" sz="1200" i="1" dirty="0">
                <a:solidFill>
                  <a:srgbClr val="66FF66"/>
                </a:solidFill>
                <a:latin typeface="Lucida Sans Unicode" pitchFamily="34" charset="0"/>
                <a:cs typeface="Lucida Sans Unicode" pitchFamily="34" charset="0"/>
              </a:rPr>
              <a:t>Privilegiare tecnologie di bonifica atte a ridurre in modo permanente e significativo la concentrazione dei contaminanti nella matrici ambientali.</a:t>
            </a:r>
          </a:p>
          <a:p>
            <a:pPr algn="l"/>
            <a:r>
              <a:rPr lang="it-IT" sz="1200" i="1" dirty="0">
                <a:solidFill>
                  <a:srgbClr val="66FF66"/>
                </a:solidFill>
                <a:latin typeface="Lucida Sans Unicode" pitchFamily="34" charset="0"/>
                <a:cs typeface="Lucida Sans Unicode" pitchFamily="34" charset="0"/>
              </a:rPr>
              <a:t>Privilegiare tecnologie che permettono di effettuare trattamenti in-situ e on-site riducendo i rischi relativi al trasporto e stoccaggio di terreni contaminati.</a:t>
            </a:r>
          </a:p>
          <a:p>
            <a:pPr algn="l"/>
            <a:r>
              <a:rPr lang="it-IT" sz="1200" i="1" dirty="0">
                <a:solidFill>
                  <a:srgbClr val="66FF66"/>
                </a:solidFill>
                <a:latin typeface="Lucida Sans Unicode" pitchFamily="34" charset="0"/>
                <a:cs typeface="Lucida Sans Unicode" pitchFamily="34" charset="0"/>
              </a:rPr>
              <a:t>Selezionare tecnologie di bonifica in grado di bloccare gli inquinanti stabilizzandoli (es.: fasi cristalline per i metalli pesanti).</a:t>
            </a:r>
          </a:p>
          <a:p>
            <a:pPr algn="l"/>
            <a:r>
              <a:rPr lang="it-IT" sz="1200" i="1" dirty="0">
                <a:solidFill>
                  <a:srgbClr val="66FF66"/>
                </a:solidFill>
                <a:latin typeface="Lucida Sans Unicode" pitchFamily="34" charset="0"/>
                <a:cs typeface="Lucida Sans Unicode" pitchFamily="34" charset="0"/>
              </a:rPr>
              <a:t>Selezionare tecnologie che permettano il trattamento ed il riutilizzo di materiali eterogenei.</a:t>
            </a:r>
          </a:p>
          <a:p>
            <a:pPr algn="l"/>
            <a:r>
              <a:rPr lang="it-IT" sz="1200" i="1" dirty="0">
                <a:solidFill>
                  <a:srgbClr val="66FF66"/>
                </a:solidFill>
                <a:latin typeface="Lucida Sans Unicode" pitchFamily="34" charset="0"/>
                <a:cs typeface="Lucida Sans Unicode" pitchFamily="34" charset="0"/>
              </a:rPr>
              <a:t>Prevedere il riutilizzo del suolo e dei materiali eterogenei soggetti a trattamenti off-site, sia nel sito medesimo che in altri siti adeguati.</a:t>
            </a:r>
          </a:p>
          <a:p>
            <a:pPr algn="l"/>
            <a:r>
              <a:rPr lang="it-IT" sz="1200" i="1" dirty="0">
                <a:solidFill>
                  <a:srgbClr val="66FF66"/>
                </a:solidFill>
                <a:latin typeface="Lucida Sans Unicode" pitchFamily="34" charset="0"/>
                <a:cs typeface="Lucida Sans Unicode" pitchFamily="34" charset="0"/>
              </a:rPr>
              <a:t>Privilegiare negli interventi di bonifica l’impiego di materiale organico di ottima qualità proveniente da attività di recupero di rifiuti urbani.</a:t>
            </a:r>
          </a:p>
          <a:p>
            <a:pPr algn="l"/>
            <a:r>
              <a:rPr lang="it-IT" sz="1200" i="1" dirty="0">
                <a:solidFill>
                  <a:srgbClr val="66FF66"/>
                </a:solidFill>
                <a:latin typeface="Lucida Sans Unicode" pitchFamily="34" charset="0"/>
                <a:cs typeface="Lucida Sans Unicode" pitchFamily="34" charset="0"/>
              </a:rPr>
              <a:t>Evitare ogni rischio aggiuntivo a quello esistente con particolare riferimento ai rischi </a:t>
            </a:r>
            <a:r>
              <a:rPr lang="it-IT" sz="1200" i="1" dirty="0" err="1">
                <a:solidFill>
                  <a:srgbClr val="66FF66"/>
                </a:solidFill>
                <a:latin typeface="Lucida Sans Unicode" pitchFamily="34" charset="0"/>
                <a:cs typeface="Lucida Sans Unicode" pitchFamily="34" charset="0"/>
              </a:rPr>
              <a:t>igenico-sanitari</a:t>
            </a:r>
            <a:r>
              <a:rPr lang="it-IT" sz="1200" i="1" dirty="0">
                <a:solidFill>
                  <a:srgbClr val="66FF66"/>
                </a:solidFill>
                <a:latin typeface="Lucida Sans Unicode" pitchFamily="34" charset="0"/>
                <a:cs typeface="Lucida Sans Unicode" pitchFamily="34" charset="0"/>
              </a:rPr>
              <a:t> per la popolazione.</a:t>
            </a:r>
          </a:p>
          <a:p>
            <a:pPr algn="l"/>
            <a:r>
              <a:rPr lang="it-IT" sz="1200" i="1" dirty="0">
                <a:solidFill>
                  <a:srgbClr val="66FF66"/>
                </a:solidFill>
                <a:latin typeface="Lucida Sans Unicode" pitchFamily="34" charset="0"/>
                <a:cs typeface="Lucida Sans Unicode" pitchFamily="34" charset="0"/>
              </a:rPr>
              <a:t>Evitare ogni possibile peggioramento dell’ambiente e del paesaggio dovuto alle opere realizzate.</a:t>
            </a:r>
          </a:p>
          <a:p>
            <a:pPr algn="l"/>
            <a:endParaRPr lang="it-IT" sz="1200" i="1" dirty="0">
              <a:solidFill>
                <a:srgbClr val="66FF66"/>
              </a:solidFill>
              <a:latin typeface="Lucida Sans Unicode" pitchFamily="34" charset="0"/>
              <a:cs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333375"/>
            <a:ext cx="8435975" cy="1143000"/>
          </a:xfrm>
        </p:spPr>
        <p:txBody>
          <a:bodyPr/>
          <a:lstStyle/>
          <a:p>
            <a:pPr eaLnBrk="1" hangingPunct="1"/>
            <a:r>
              <a:rPr lang="it-IT" sz="2400" smtClean="0">
                <a:solidFill>
                  <a:srgbClr val="CCFFCC"/>
                </a:solidFill>
                <a:latin typeface="Lucida Sans Unicode" pitchFamily="34" charset="0"/>
              </a:rPr>
              <a:t>CONTESTO NORMATIVO</a:t>
            </a:r>
            <a:br>
              <a:rPr lang="it-IT" sz="2400" smtClean="0">
                <a:solidFill>
                  <a:srgbClr val="CCFFCC"/>
                </a:solidFill>
                <a:latin typeface="Lucida Sans Unicode" pitchFamily="34" charset="0"/>
              </a:rPr>
            </a:br>
            <a:r>
              <a:rPr lang="it-IT" sz="2400" smtClean="0">
                <a:solidFill>
                  <a:srgbClr val="CCFFCC"/>
                </a:solidFill>
                <a:latin typeface="Lucida Sans Unicode" pitchFamily="34" charset="0"/>
              </a:rPr>
              <a:t>APPLICAZIONE DELL’ANALISI DI RISCHIO – ALLEGATO 1</a:t>
            </a:r>
            <a:r>
              <a:rPr lang="it-IT" sz="4000" smtClean="0">
                <a:solidFill>
                  <a:srgbClr val="CCFFCC"/>
                </a:solidFill>
              </a:rPr>
              <a:t> </a:t>
            </a:r>
          </a:p>
        </p:txBody>
      </p:sp>
      <p:sp>
        <p:nvSpPr>
          <p:cNvPr id="25603" name="Text Box 4"/>
          <p:cNvSpPr txBox="1">
            <a:spLocks noChangeArrowheads="1"/>
          </p:cNvSpPr>
          <p:nvPr/>
        </p:nvSpPr>
        <p:spPr bwMode="auto">
          <a:xfrm>
            <a:off x="468313" y="1916113"/>
            <a:ext cx="3744912" cy="3878262"/>
          </a:xfrm>
          <a:prstGeom prst="rect">
            <a:avLst/>
          </a:prstGeom>
          <a:noFill/>
          <a:ln w="9525">
            <a:noFill/>
            <a:miter lim="800000"/>
            <a:headEnd/>
            <a:tailEnd/>
          </a:ln>
        </p:spPr>
        <p:txBody>
          <a:bodyPr>
            <a:spAutoFit/>
          </a:bodyPr>
          <a:lstStyle/>
          <a:p>
            <a:pPr algn="l">
              <a:spcBef>
                <a:spcPct val="50000"/>
              </a:spcBef>
            </a:pPr>
            <a:r>
              <a:rPr lang="it-IT" sz="1600" b="1">
                <a:solidFill>
                  <a:srgbClr val="99FF99"/>
                </a:solidFill>
                <a:latin typeface="Lucida Sans Unicode" pitchFamily="34" charset="0"/>
              </a:rPr>
              <a:t>PASSATO - D.M. 471/99</a:t>
            </a:r>
          </a:p>
          <a:p>
            <a:pPr algn="l">
              <a:spcBef>
                <a:spcPct val="50000"/>
              </a:spcBef>
            </a:pPr>
            <a:r>
              <a:rPr lang="it-IT" sz="1200" i="1">
                <a:solidFill>
                  <a:schemeClr val="bg1"/>
                </a:solidFill>
                <a:latin typeface="Lucida Sans Unicode" pitchFamily="34" charset="0"/>
              </a:rPr>
              <a:t>Decreto attuativo dell’art. 17 D.Lgs. 22/97 (Decreto Ronchi) – espressamente abrogato</a:t>
            </a:r>
          </a:p>
          <a:p>
            <a:pPr algn="l">
              <a:spcBef>
                <a:spcPct val="50000"/>
              </a:spcBef>
            </a:pPr>
            <a:r>
              <a:rPr lang="it-IT">
                <a:solidFill>
                  <a:schemeClr val="bg1"/>
                </a:solidFill>
                <a:latin typeface="Lucida Sans Unicode" pitchFamily="34" charset="0"/>
              </a:rPr>
              <a:t>L’art. 5 del D.M. 471/99 stabilisce che l’analisi di rischio può essere applicata “</a:t>
            </a:r>
            <a:r>
              <a:rPr lang="it-IT" i="1">
                <a:solidFill>
                  <a:schemeClr val="bg1"/>
                </a:solidFill>
                <a:latin typeface="Lucida Sans Unicode" pitchFamily="34" charset="0"/>
              </a:rPr>
              <a:t>qualora il progetto preliminare di bonifica…dimostri che i valori di concentrazione limite accettabili di cui all’articolo 3, comma 1, non possono essere raggiunti nonostante l'applicazione, secondo i principi della normativa comunitaria, delle migliori</a:t>
            </a:r>
          </a:p>
          <a:p>
            <a:pPr algn="l"/>
            <a:r>
              <a:rPr lang="it-IT" i="1">
                <a:solidFill>
                  <a:schemeClr val="bg1"/>
                </a:solidFill>
                <a:latin typeface="Lucida Sans Unicode" pitchFamily="34" charset="0"/>
              </a:rPr>
              <a:t>tecnologie disponibili a costi</a:t>
            </a:r>
          </a:p>
          <a:p>
            <a:pPr algn="l"/>
            <a:r>
              <a:rPr lang="it-IT" i="1">
                <a:solidFill>
                  <a:schemeClr val="bg1"/>
                </a:solidFill>
                <a:latin typeface="Lucida Sans Unicode" pitchFamily="34" charset="0"/>
              </a:rPr>
              <a:t>sopportabili</a:t>
            </a:r>
            <a:r>
              <a:rPr lang="it-IT">
                <a:solidFill>
                  <a:schemeClr val="bg1"/>
                </a:solidFill>
                <a:latin typeface="Lucida Sans Unicode" pitchFamily="34" charset="0"/>
              </a:rPr>
              <a:t>”</a:t>
            </a:r>
          </a:p>
          <a:p>
            <a:pPr algn="l"/>
            <a:r>
              <a:rPr lang="it-IT">
                <a:solidFill>
                  <a:schemeClr val="bg1"/>
                </a:solidFill>
                <a:latin typeface="Lucida Sans Unicode" pitchFamily="34" charset="0"/>
              </a:rPr>
              <a:t>in tal caso è possibile autorizzare interventi di bonifica con misure di sicurezza</a:t>
            </a:r>
          </a:p>
        </p:txBody>
      </p:sp>
      <p:sp>
        <p:nvSpPr>
          <p:cNvPr id="25604" name="Text Box 8"/>
          <p:cNvSpPr txBox="1">
            <a:spLocks noChangeArrowheads="1"/>
          </p:cNvSpPr>
          <p:nvPr/>
        </p:nvSpPr>
        <p:spPr bwMode="auto">
          <a:xfrm>
            <a:off x="4930775" y="1916113"/>
            <a:ext cx="3744913" cy="3421062"/>
          </a:xfrm>
          <a:prstGeom prst="rect">
            <a:avLst/>
          </a:prstGeom>
          <a:noFill/>
          <a:ln w="9525">
            <a:noFill/>
            <a:miter lim="800000"/>
            <a:headEnd/>
            <a:tailEnd/>
          </a:ln>
        </p:spPr>
        <p:txBody>
          <a:bodyPr>
            <a:spAutoFit/>
          </a:bodyPr>
          <a:lstStyle/>
          <a:p>
            <a:pPr algn="l">
              <a:spcBef>
                <a:spcPct val="50000"/>
              </a:spcBef>
            </a:pPr>
            <a:r>
              <a:rPr lang="it-IT" sz="1600" b="1">
                <a:solidFill>
                  <a:srgbClr val="99FF99"/>
                </a:solidFill>
                <a:latin typeface="Lucida Sans Unicode" pitchFamily="34" charset="0"/>
              </a:rPr>
              <a:t>PRESENTE – D. Lgs. 152/06</a:t>
            </a:r>
          </a:p>
          <a:p>
            <a:pPr algn="l">
              <a:spcBef>
                <a:spcPct val="50000"/>
              </a:spcBef>
            </a:pPr>
            <a:r>
              <a:rPr lang="it-IT">
                <a:solidFill>
                  <a:schemeClr val="bg1"/>
                </a:solidFill>
                <a:latin typeface="Lucida Sans Unicode" pitchFamily="34" charset="0"/>
              </a:rPr>
              <a:t>Testo unico di cui alla Legge 308/04 – Legge delega per il riordino della normativa in campo ambientale</a:t>
            </a:r>
          </a:p>
          <a:p>
            <a:pPr algn="l">
              <a:spcBef>
                <a:spcPct val="50000"/>
              </a:spcBef>
            </a:pPr>
            <a:r>
              <a:rPr lang="it-IT">
                <a:solidFill>
                  <a:schemeClr val="bg1"/>
                </a:solidFill>
                <a:latin typeface="Lucida Sans Unicode" pitchFamily="34" charset="0"/>
              </a:rPr>
              <a:t>Titolo V, parte IV – Bonifica dei siti contaminati</a:t>
            </a:r>
          </a:p>
          <a:p>
            <a:pPr algn="l">
              <a:spcBef>
                <a:spcPct val="50000"/>
              </a:spcBef>
            </a:pPr>
            <a:r>
              <a:rPr lang="it-IT">
                <a:solidFill>
                  <a:schemeClr val="bg1"/>
                </a:solidFill>
                <a:latin typeface="Lucida Sans Unicode" pitchFamily="34" charset="0"/>
              </a:rPr>
              <a:t>Secondo correttivo – D. Lgs. 04/08</a:t>
            </a:r>
          </a:p>
          <a:p>
            <a:pPr algn="l">
              <a:spcBef>
                <a:spcPct val="50000"/>
              </a:spcBef>
            </a:pPr>
            <a:r>
              <a:rPr lang="it-IT">
                <a:solidFill>
                  <a:schemeClr val="bg1"/>
                </a:solidFill>
                <a:latin typeface="Lucida Sans Unicode" pitchFamily="34" charset="0"/>
              </a:rPr>
              <a:t>Posizione centrale dell’analisi di rischio sanitaria ambientale sito-specifica</a:t>
            </a:r>
          </a:p>
          <a:p>
            <a:pPr algn="l">
              <a:spcBef>
                <a:spcPct val="50000"/>
              </a:spcBef>
            </a:pPr>
            <a:endParaRPr lang="it-IT">
              <a:solidFill>
                <a:schemeClr val="bg1"/>
              </a:solidFill>
              <a:latin typeface="Lucida Sans Unicode" pitchFamily="34" charset="0"/>
            </a:endParaRPr>
          </a:p>
          <a:p>
            <a:pPr algn="l">
              <a:spcBef>
                <a:spcPct val="50000"/>
              </a:spcBef>
            </a:pPr>
            <a:endParaRPr lang="it-IT">
              <a:solidFill>
                <a:schemeClr val="bg1"/>
              </a:solidFill>
              <a:latin typeface="Lucida Sans Unicode" pitchFamily="34" charset="0"/>
            </a:endParaRPr>
          </a:p>
          <a:p>
            <a:pPr algn="l">
              <a:spcBef>
                <a:spcPct val="50000"/>
              </a:spcBef>
            </a:pPr>
            <a:endParaRPr lang="it-IT">
              <a:solidFill>
                <a:schemeClr val="bg1"/>
              </a:solidFill>
              <a:latin typeface="Lucida Sans Unicode" pitchFamily="34" charset="0"/>
            </a:endParaRPr>
          </a:p>
        </p:txBody>
      </p:sp>
      <p:sp>
        <p:nvSpPr>
          <p:cNvPr id="25605" name="Text Box 9"/>
          <p:cNvSpPr txBox="1">
            <a:spLocks noChangeArrowheads="1"/>
          </p:cNvSpPr>
          <p:nvPr/>
        </p:nvSpPr>
        <p:spPr bwMode="auto">
          <a:xfrm>
            <a:off x="373063" y="5876925"/>
            <a:ext cx="1727200" cy="590550"/>
          </a:xfrm>
          <a:prstGeom prst="rect">
            <a:avLst/>
          </a:prstGeom>
          <a:solidFill>
            <a:schemeClr val="bg1"/>
          </a:solidFill>
          <a:ln w="9525">
            <a:solidFill>
              <a:srgbClr val="003300"/>
            </a:solidFill>
            <a:miter lim="800000"/>
            <a:headEnd/>
            <a:tailEnd/>
          </a:ln>
        </p:spPr>
        <p:txBody>
          <a:bodyPr>
            <a:spAutoFit/>
          </a:bodyPr>
          <a:lstStyle/>
          <a:p>
            <a:pPr>
              <a:spcBef>
                <a:spcPct val="50000"/>
              </a:spcBef>
            </a:pPr>
            <a:r>
              <a:rPr lang="it-IT" sz="1600">
                <a:solidFill>
                  <a:srgbClr val="003300"/>
                </a:solidFill>
                <a:latin typeface="Lucida Sans Unicode" pitchFamily="34" charset="0"/>
              </a:rPr>
              <a:t>Concentrazioni residue</a:t>
            </a:r>
          </a:p>
        </p:txBody>
      </p:sp>
      <p:sp>
        <p:nvSpPr>
          <p:cNvPr id="25606" name="Text Box 10"/>
          <p:cNvSpPr txBox="1">
            <a:spLocks noChangeArrowheads="1"/>
          </p:cNvSpPr>
          <p:nvPr/>
        </p:nvSpPr>
        <p:spPr bwMode="auto">
          <a:xfrm>
            <a:off x="2557463" y="5876925"/>
            <a:ext cx="1727200" cy="590550"/>
          </a:xfrm>
          <a:prstGeom prst="rect">
            <a:avLst/>
          </a:prstGeom>
          <a:solidFill>
            <a:srgbClr val="99FF99"/>
          </a:solidFill>
          <a:ln w="9525">
            <a:solidFill>
              <a:srgbClr val="003300"/>
            </a:solidFill>
            <a:miter lim="800000"/>
            <a:headEnd/>
            <a:tailEnd/>
          </a:ln>
        </p:spPr>
        <p:txBody>
          <a:bodyPr>
            <a:spAutoFit/>
          </a:bodyPr>
          <a:lstStyle/>
          <a:p>
            <a:pPr>
              <a:spcBef>
                <a:spcPct val="50000"/>
              </a:spcBef>
            </a:pPr>
            <a:r>
              <a:rPr lang="it-IT" sz="1600">
                <a:solidFill>
                  <a:srgbClr val="003300"/>
                </a:solidFill>
                <a:latin typeface="Lucida Sans Unicode" pitchFamily="34" charset="0"/>
              </a:rPr>
              <a:t>Calcolo del rischio</a:t>
            </a:r>
          </a:p>
        </p:txBody>
      </p:sp>
      <p:sp>
        <p:nvSpPr>
          <p:cNvPr id="4107" name="Rectangle 11"/>
          <p:cNvSpPr>
            <a:spLocks noChangeArrowheads="1"/>
          </p:cNvSpPr>
          <p:nvPr/>
        </p:nvSpPr>
        <p:spPr bwMode="auto">
          <a:xfrm>
            <a:off x="0" y="1485900"/>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25608" name="AutoShape 16"/>
          <p:cNvSpPr>
            <a:spLocks noChangeArrowheads="1"/>
          </p:cNvSpPr>
          <p:nvPr/>
        </p:nvSpPr>
        <p:spPr bwMode="auto">
          <a:xfrm>
            <a:off x="2143125" y="5949950"/>
            <a:ext cx="371475" cy="360363"/>
          </a:xfrm>
          <a:prstGeom prst="rightArrow">
            <a:avLst>
              <a:gd name="adj1" fmla="val 50000"/>
              <a:gd name="adj2" fmla="val 25771"/>
            </a:avLst>
          </a:prstGeom>
          <a:solidFill>
            <a:srgbClr val="CCFFCC"/>
          </a:solidFill>
          <a:ln w="9525">
            <a:solidFill>
              <a:srgbClr val="003300"/>
            </a:solidFill>
            <a:miter lim="800000"/>
            <a:headEnd/>
            <a:tailEnd/>
          </a:ln>
        </p:spPr>
        <p:txBody>
          <a:bodyPr wrap="none" anchor="ctr"/>
          <a:lstStyle/>
          <a:p>
            <a:endParaRPr lang="it-IT"/>
          </a:p>
        </p:txBody>
      </p:sp>
      <p:sp>
        <p:nvSpPr>
          <p:cNvPr id="25609" name="Text Box 17"/>
          <p:cNvSpPr txBox="1">
            <a:spLocks noChangeArrowheads="1"/>
          </p:cNvSpPr>
          <p:nvPr/>
        </p:nvSpPr>
        <p:spPr bwMode="auto">
          <a:xfrm>
            <a:off x="4837113" y="5856288"/>
            <a:ext cx="1727200" cy="590550"/>
          </a:xfrm>
          <a:prstGeom prst="rect">
            <a:avLst/>
          </a:prstGeom>
          <a:solidFill>
            <a:schemeClr val="bg1"/>
          </a:solidFill>
          <a:ln w="9525">
            <a:solidFill>
              <a:srgbClr val="003300"/>
            </a:solidFill>
            <a:miter lim="800000"/>
            <a:headEnd/>
            <a:tailEnd/>
          </a:ln>
        </p:spPr>
        <p:txBody>
          <a:bodyPr>
            <a:spAutoFit/>
          </a:bodyPr>
          <a:lstStyle/>
          <a:p>
            <a:pPr>
              <a:spcBef>
                <a:spcPct val="50000"/>
              </a:spcBef>
            </a:pPr>
            <a:r>
              <a:rPr lang="it-IT" sz="1600">
                <a:latin typeface="Lucida Sans Unicode" pitchFamily="34" charset="0"/>
              </a:rPr>
              <a:t>Rischio tollerabile</a:t>
            </a:r>
          </a:p>
        </p:txBody>
      </p:sp>
      <p:sp>
        <p:nvSpPr>
          <p:cNvPr id="25610" name="Text Box 18"/>
          <p:cNvSpPr txBox="1">
            <a:spLocks noChangeArrowheads="1"/>
          </p:cNvSpPr>
          <p:nvPr/>
        </p:nvSpPr>
        <p:spPr bwMode="auto">
          <a:xfrm>
            <a:off x="7021513" y="5734050"/>
            <a:ext cx="1727200" cy="835025"/>
          </a:xfrm>
          <a:prstGeom prst="rect">
            <a:avLst/>
          </a:prstGeom>
          <a:solidFill>
            <a:srgbClr val="99FF99"/>
          </a:solidFill>
          <a:ln w="9525">
            <a:solidFill>
              <a:srgbClr val="003300"/>
            </a:solidFill>
            <a:miter lim="800000"/>
            <a:headEnd/>
            <a:tailEnd/>
          </a:ln>
        </p:spPr>
        <p:txBody>
          <a:bodyPr>
            <a:spAutoFit/>
          </a:bodyPr>
          <a:lstStyle/>
          <a:p>
            <a:pPr>
              <a:spcBef>
                <a:spcPct val="50000"/>
              </a:spcBef>
            </a:pPr>
            <a:r>
              <a:rPr lang="it-IT" sz="1600">
                <a:latin typeface="Lucida Sans Unicode" pitchFamily="34" charset="0"/>
              </a:rPr>
              <a:t>Calcolo obiettivi di bonifica (CSR)</a:t>
            </a:r>
          </a:p>
        </p:txBody>
      </p:sp>
      <p:sp>
        <p:nvSpPr>
          <p:cNvPr id="25611" name="AutoShape 19"/>
          <p:cNvSpPr>
            <a:spLocks noChangeArrowheads="1"/>
          </p:cNvSpPr>
          <p:nvPr/>
        </p:nvSpPr>
        <p:spPr bwMode="auto">
          <a:xfrm>
            <a:off x="6607175" y="5970588"/>
            <a:ext cx="371475" cy="360362"/>
          </a:xfrm>
          <a:prstGeom prst="rightArrow">
            <a:avLst>
              <a:gd name="adj1" fmla="val 50000"/>
              <a:gd name="adj2" fmla="val 25771"/>
            </a:avLst>
          </a:prstGeom>
          <a:solidFill>
            <a:srgbClr val="CCFFCC"/>
          </a:solidFill>
          <a:ln w="9525">
            <a:solidFill>
              <a:srgbClr val="008000"/>
            </a:solid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07"/>
                                        </p:tgtEl>
                                        <p:attrNameLst>
                                          <p:attrName>style.visibility</p:attrName>
                                        </p:attrNameLst>
                                      </p:cBhvr>
                                      <p:to>
                                        <p:strVal val="visible"/>
                                      </p:to>
                                    </p:set>
                                    <p:anim calcmode="lin" valueType="num">
                                      <p:cBhvr additive="base">
                                        <p:cTn id="7" dur="1000" fill="hold"/>
                                        <p:tgtEl>
                                          <p:spTgt spid="4107"/>
                                        </p:tgtEl>
                                        <p:attrNameLst>
                                          <p:attrName>ppt_x</p:attrName>
                                        </p:attrNameLst>
                                      </p:cBhvr>
                                      <p:tavLst>
                                        <p:tav tm="0">
                                          <p:val>
                                            <p:strVal val="0-#ppt_w/2"/>
                                          </p:val>
                                        </p:tav>
                                        <p:tav tm="100000">
                                          <p:val>
                                            <p:strVal val="#ppt_x"/>
                                          </p:val>
                                        </p:tav>
                                      </p:tavLst>
                                    </p:anim>
                                    <p:anim calcmode="lin" valueType="num">
                                      <p:cBhvr additive="base">
                                        <p:cTn id="8" dur="1000" fill="hold"/>
                                        <p:tgtEl>
                                          <p:spTgt spid="410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26626" name="Rectangle 64"/>
          <p:cNvSpPr>
            <a:spLocks noChangeArrowheads="1"/>
          </p:cNvSpPr>
          <p:nvPr/>
        </p:nvSpPr>
        <p:spPr bwMode="auto">
          <a:xfrm>
            <a:off x="4741863" y="1600200"/>
            <a:ext cx="4192587" cy="4114800"/>
          </a:xfrm>
          <a:prstGeom prst="rect">
            <a:avLst/>
          </a:prstGeom>
          <a:solidFill>
            <a:srgbClr val="003300"/>
          </a:solidFill>
          <a:ln w="12700">
            <a:solidFill>
              <a:srgbClr val="CCFFCC"/>
            </a:solidFill>
            <a:miter lim="800000"/>
            <a:headEnd/>
            <a:tailEnd/>
          </a:ln>
        </p:spPr>
        <p:txBody>
          <a:bodyPr wrap="none" anchor="ctr"/>
          <a:lstStyle/>
          <a:p>
            <a:endParaRPr lang="it-IT"/>
          </a:p>
        </p:txBody>
      </p:sp>
      <p:sp>
        <p:nvSpPr>
          <p:cNvPr id="26627" name="Text Box 2"/>
          <p:cNvSpPr txBox="1">
            <a:spLocks noChangeArrowheads="1"/>
          </p:cNvSpPr>
          <p:nvPr/>
        </p:nvSpPr>
        <p:spPr bwMode="auto">
          <a:xfrm>
            <a:off x="876300" y="990600"/>
            <a:ext cx="2895600" cy="336550"/>
          </a:xfrm>
          <a:prstGeom prst="rect">
            <a:avLst/>
          </a:prstGeom>
          <a:noFill/>
          <a:ln w="9525">
            <a:noFill/>
            <a:miter lim="800000"/>
            <a:headEnd/>
            <a:tailEnd/>
          </a:ln>
        </p:spPr>
        <p:txBody>
          <a:bodyPr>
            <a:spAutoFit/>
          </a:bodyPr>
          <a:lstStyle/>
          <a:p>
            <a:pPr algn="l">
              <a:spcBef>
                <a:spcPct val="50000"/>
              </a:spcBef>
            </a:pPr>
            <a:r>
              <a:rPr lang="it-IT" sz="1600" b="1">
                <a:solidFill>
                  <a:srgbClr val="99FF99"/>
                </a:solidFill>
                <a:latin typeface="Lucida Sans Unicode" pitchFamily="34" charset="0"/>
              </a:rPr>
              <a:t>PASSATO - D.M. 471/99</a:t>
            </a:r>
          </a:p>
        </p:txBody>
      </p:sp>
      <p:sp>
        <p:nvSpPr>
          <p:cNvPr id="26628" name="Text Box 3"/>
          <p:cNvSpPr txBox="1">
            <a:spLocks noChangeArrowheads="1"/>
          </p:cNvSpPr>
          <p:nvPr/>
        </p:nvSpPr>
        <p:spPr bwMode="auto">
          <a:xfrm>
            <a:off x="5181600" y="990600"/>
            <a:ext cx="3744913" cy="336550"/>
          </a:xfrm>
          <a:prstGeom prst="rect">
            <a:avLst/>
          </a:prstGeom>
          <a:noFill/>
          <a:ln w="9525">
            <a:noFill/>
            <a:miter lim="800000"/>
            <a:headEnd/>
            <a:tailEnd/>
          </a:ln>
        </p:spPr>
        <p:txBody>
          <a:bodyPr>
            <a:spAutoFit/>
          </a:bodyPr>
          <a:lstStyle/>
          <a:p>
            <a:pPr algn="l">
              <a:spcBef>
                <a:spcPct val="50000"/>
              </a:spcBef>
            </a:pPr>
            <a:r>
              <a:rPr lang="it-IT" sz="1600" b="1">
                <a:solidFill>
                  <a:srgbClr val="99FF99"/>
                </a:solidFill>
                <a:latin typeface="Lucida Sans Unicode" pitchFamily="34" charset="0"/>
              </a:rPr>
              <a:t>PRESENTE – D. Lgs. 152/06</a:t>
            </a:r>
            <a:endParaRPr lang="it-IT">
              <a:solidFill>
                <a:schemeClr val="bg1"/>
              </a:solidFill>
              <a:latin typeface="Lucida Sans Unicode" pitchFamily="34" charset="0"/>
            </a:endParaRPr>
          </a:p>
        </p:txBody>
      </p:sp>
      <p:sp>
        <p:nvSpPr>
          <p:cNvPr id="26629" name="Rectangle 4"/>
          <p:cNvSpPr>
            <a:spLocks noGrp="1" noChangeArrowheads="1"/>
          </p:cNvSpPr>
          <p:nvPr>
            <p:ph type="title" idx="4294967295"/>
          </p:nvPr>
        </p:nvSpPr>
        <p:spPr>
          <a:xfrm>
            <a:off x="457200" y="274638"/>
            <a:ext cx="8229600" cy="715962"/>
          </a:xfrm>
        </p:spPr>
        <p:txBody>
          <a:bodyPr/>
          <a:lstStyle/>
          <a:p>
            <a:pPr eaLnBrk="1" hangingPunct="1"/>
            <a:r>
              <a:rPr lang="it-IT" sz="2000" smtClean="0">
                <a:solidFill>
                  <a:srgbClr val="CCFFCC"/>
                </a:solidFill>
                <a:latin typeface="Lucida Sans Unicode" pitchFamily="34" charset="0"/>
              </a:rPr>
              <a:t>CONTESTO NORMATIVO PER L’APPLICAZIONE DELL’ANALISI DI RISCHIO</a:t>
            </a:r>
            <a:br>
              <a:rPr lang="it-IT" sz="2000" smtClean="0">
                <a:solidFill>
                  <a:srgbClr val="CCFFCC"/>
                </a:solidFill>
                <a:latin typeface="Lucida Sans Unicode" pitchFamily="34" charset="0"/>
              </a:rPr>
            </a:br>
            <a:endParaRPr lang="it-IT" sz="2000" smtClean="0">
              <a:solidFill>
                <a:srgbClr val="CCFFCC"/>
              </a:solidFill>
              <a:latin typeface="Lucida Sans Unicode" pitchFamily="34" charset="0"/>
            </a:endParaRPr>
          </a:p>
        </p:txBody>
      </p:sp>
      <p:grpSp>
        <p:nvGrpSpPr>
          <p:cNvPr id="26630" name="Group 63"/>
          <p:cNvGrpSpPr>
            <a:grpSpLocks/>
          </p:cNvGrpSpPr>
          <p:nvPr/>
        </p:nvGrpSpPr>
        <p:grpSpPr bwMode="auto">
          <a:xfrm>
            <a:off x="228600" y="1600200"/>
            <a:ext cx="4191000" cy="4114800"/>
            <a:chOff x="144" y="1200"/>
            <a:chExt cx="2640" cy="2496"/>
          </a:xfrm>
        </p:grpSpPr>
        <p:sp>
          <p:nvSpPr>
            <p:cNvPr id="26658" name="Rectangle 62"/>
            <p:cNvSpPr>
              <a:spLocks noChangeArrowheads="1"/>
            </p:cNvSpPr>
            <p:nvPr/>
          </p:nvSpPr>
          <p:spPr bwMode="auto">
            <a:xfrm>
              <a:off x="144" y="1200"/>
              <a:ext cx="2640" cy="2496"/>
            </a:xfrm>
            <a:prstGeom prst="rect">
              <a:avLst/>
            </a:prstGeom>
            <a:solidFill>
              <a:srgbClr val="CCFFCC"/>
            </a:solidFill>
            <a:ln w="19050">
              <a:solidFill>
                <a:srgbClr val="003300"/>
              </a:solidFill>
              <a:miter lim="800000"/>
              <a:headEnd/>
              <a:tailEnd/>
            </a:ln>
          </p:spPr>
          <p:txBody>
            <a:bodyPr wrap="none" anchor="ctr"/>
            <a:lstStyle/>
            <a:p>
              <a:endParaRPr lang="it-IT"/>
            </a:p>
          </p:txBody>
        </p:sp>
        <p:grpSp>
          <p:nvGrpSpPr>
            <p:cNvPr id="26659" name="Group 34"/>
            <p:cNvGrpSpPr>
              <a:grpSpLocks/>
            </p:cNvGrpSpPr>
            <p:nvPr/>
          </p:nvGrpSpPr>
          <p:grpSpPr bwMode="auto">
            <a:xfrm>
              <a:off x="144" y="1416"/>
              <a:ext cx="2640" cy="2056"/>
              <a:chOff x="144" y="960"/>
              <a:chExt cx="2640" cy="2056"/>
            </a:xfrm>
          </p:grpSpPr>
          <p:sp>
            <p:nvSpPr>
              <p:cNvPr id="26660" name="Text Box 6"/>
              <p:cNvSpPr txBox="1">
                <a:spLocks noChangeArrowheads="1"/>
              </p:cNvSpPr>
              <p:nvPr/>
            </p:nvSpPr>
            <p:spPr bwMode="auto">
              <a:xfrm>
                <a:off x="144" y="960"/>
                <a:ext cx="816" cy="213"/>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Risultati</a:t>
                </a:r>
              </a:p>
              <a:p>
                <a:pPr>
                  <a:lnSpc>
                    <a:spcPct val="85000"/>
                  </a:lnSpc>
                </a:pPr>
                <a:r>
                  <a:rPr lang="it-IT" sz="1000">
                    <a:latin typeface="Lucida Sans Unicode" pitchFamily="34" charset="0"/>
                  </a:rPr>
                  <a:t>caratterizzazione</a:t>
                </a:r>
              </a:p>
            </p:txBody>
          </p:sp>
          <p:sp>
            <p:nvSpPr>
              <p:cNvPr id="26661" name="Text Box 7"/>
              <p:cNvSpPr txBox="1">
                <a:spLocks noChangeArrowheads="1"/>
              </p:cNvSpPr>
              <p:nvPr/>
            </p:nvSpPr>
            <p:spPr bwMode="auto">
              <a:xfrm>
                <a:off x="912" y="1151"/>
                <a:ext cx="816" cy="214"/>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Progetto preliminare</a:t>
                </a:r>
              </a:p>
            </p:txBody>
          </p:sp>
          <p:sp>
            <p:nvSpPr>
              <p:cNvPr id="26662" name="Text Box 8"/>
              <p:cNvSpPr txBox="1">
                <a:spLocks noChangeArrowheads="1"/>
              </p:cNvSpPr>
              <p:nvPr/>
            </p:nvSpPr>
            <p:spPr bwMode="auto">
              <a:xfrm>
                <a:off x="912" y="1498"/>
                <a:ext cx="816" cy="135"/>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Analisi tecnologie</a:t>
                </a:r>
              </a:p>
            </p:txBody>
          </p:sp>
          <p:sp>
            <p:nvSpPr>
              <p:cNvPr id="26663" name="Text Box 9"/>
              <p:cNvSpPr txBox="1">
                <a:spLocks noChangeArrowheads="1"/>
              </p:cNvSpPr>
              <p:nvPr/>
            </p:nvSpPr>
            <p:spPr bwMode="auto">
              <a:xfrm>
                <a:off x="912" y="1762"/>
                <a:ext cx="816" cy="135"/>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Rispetto CLA</a:t>
                </a:r>
                <a:r>
                  <a:rPr lang="it-IT" sz="1000" baseline="30000">
                    <a:latin typeface="Lucida Sans Unicode" pitchFamily="34" charset="0"/>
                  </a:rPr>
                  <a:t>(*)</a:t>
                </a:r>
              </a:p>
            </p:txBody>
          </p:sp>
          <p:sp>
            <p:nvSpPr>
              <p:cNvPr id="26664" name="Text Box 10"/>
              <p:cNvSpPr txBox="1">
                <a:spLocks noChangeArrowheads="1"/>
              </p:cNvSpPr>
              <p:nvPr/>
            </p:nvSpPr>
            <p:spPr bwMode="auto">
              <a:xfrm>
                <a:off x="912" y="2027"/>
                <a:ext cx="816" cy="292"/>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Progetto Preliminare di Bonifica</a:t>
                </a:r>
              </a:p>
            </p:txBody>
          </p:sp>
          <p:sp>
            <p:nvSpPr>
              <p:cNvPr id="26665" name="Text Box 11"/>
              <p:cNvSpPr txBox="1">
                <a:spLocks noChangeArrowheads="1"/>
              </p:cNvSpPr>
              <p:nvPr/>
            </p:nvSpPr>
            <p:spPr bwMode="auto">
              <a:xfrm>
                <a:off x="912" y="2454"/>
                <a:ext cx="816" cy="214"/>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Progetto Definitivo</a:t>
                </a:r>
              </a:p>
            </p:txBody>
          </p:sp>
          <p:sp>
            <p:nvSpPr>
              <p:cNvPr id="26666" name="Text Box 12"/>
              <p:cNvSpPr txBox="1">
                <a:spLocks noChangeArrowheads="1"/>
              </p:cNvSpPr>
              <p:nvPr/>
            </p:nvSpPr>
            <p:spPr bwMode="auto">
              <a:xfrm>
                <a:off x="912" y="2802"/>
                <a:ext cx="816" cy="214"/>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Interventi di monitoraggio</a:t>
                </a:r>
              </a:p>
            </p:txBody>
          </p:sp>
          <p:sp>
            <p:nvSpPr>
              <p:cNvPr id="26667" name="Text Box 13"/>
              <p:cNvSpPr txBox="1">
                <a:spLocks noChangeArrowheads="1"/>
              </p:cNvSpPr>
              <p:nvPr/>
            </p:nvSpPr>
            <p:spPr bwMode="auto">
              <a:xfrm>
                <a:off x="1728" y="1732"/>
                <a:ext cx="1056" cy="214"/>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CLA non raggiungibili</a:t>
                </a:r>
              </a:p>
              <a:p>
                <a:pPr>
                  <a:lnSpc>
                    <a:spcPct val="85000"/>
                  </a:lnSpc>
                </a:pPr>
                <a:r>
                  <a:rPr lang="it-IT" sz="1000">
                    <a:latin typeface="Lucida Sans Unicode" pitchFamily="34" charset="0"/>
                  </a:rPr>
                  <a:t>(BAT a costi sostenibili) </a:t>
                </a:r>
              </a:p>
            </p:txBody>
          </p:sp>
          <p:sp>
            <p:nvSpPr>
              <p:cNvPr id="26668" name="Text Box 14"/>
              <p:cNvSpPr txBox="1">
                <a:spLocks noChangeArrowheads="1"/>
              </p:cNvSpPr>
              <p:nvPr/>
            </p:nvSpPr>
            <p:spPr bwMode="auto">
              <a:xfrm>
                <a:off x="1728" y="2178"/>
                <a:ext cx="1056" cy="372"/>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Progetto di bonifica con misure di sicurezza</a:t>
                </a:r>
              </a:p>
              <a:p>
                <a:pPr>
                  <a:lnSpc>
                    <a:spcPct val="85000"/>
                  </a:lnSpc>
                </a:pPr>
                <a:r>
                  <a:rPr lang="it-IT" sz="1000">
                    <a:latin typeface="Lucida Sans Unicode" pitchFamily="34" charset="0"/>
                  </a:rPr>
                  <a:t>Valori di conc. residui - AdR</a:t>
                </a:r>
              </a:p>
            </p:txBody>
          </p:sp>
          <p:sp>
            <p:nvSpPr>
              <p:cNvPr id="26669" name="Text Box 15"/>
              <p:cNvSpPr txBox="1">
                <a:spLocks noChangeArrowheads="1"/>
              </p:cNvSpPr>
              <p:nvPr/>
            </p:nvSpPr>
            <p:spPr bwMode="auto">
              <a:xfrm>
                <a:off x="1728" y="2788"/>
                <a:ext cx="1056" cy="135"/>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Limitazioni d’uso</a:t>
                </a:r>
              </a:p>
            </p:txBody>
          </p:sp>
          <p:cxnSp>
            <p:nvCxnSpPr>
              <p:cNvPr id="26670" name="AutoShape 17"/>
              <p:cNvCxnSpPr>
                <a:cxnSpLocks noChangeShapeType="1"/>
                <a:stCxn id="26661" idx="2"/>
                <a:endCxn id="26662" idx="0"/>
              </p:cNvCxnSpPr>
              <p:nvPr/>
            </p:nvCxnSpPr>
            <p:spPr bwMode="auto">
              <a:xfrm>
                <a:off x="1320" y="1374"/>
                <a:ext cx="0" cy="124"/>
              </a:xfrm>
              <a:prstGeom prst="straightConnector1">
                <a:avLst/>
              </a:prstGeom>
              <a:noFill/>
              <a:ln w="9525">
                <a:solidFill>
                  <a:schemeClr val="tx1"/>
                </a:solidFill>
                <a:round/>
                <a:headEnd/>
                <a:tailEnd type="triangle" w="med" len="med"/>
              </a:ln>
            </p:spPr>
          </p:cxnSp>
          <p:cxnSp>
            <p:nvCxnSpPr>
              <p:cNvPr id="26671" name="AutoShape 18"/>
              <p:cNvCxnSpPr>
                <a:cxnSpLocks noChangeShapeType="1"/>
              </p:cNvCxnSpPr>
              <p:nvPr/>
            </p:nvCxnSpPr>
            <p:spPr bwMode="auto">
              <a:xfrm>
                <a:off x="1320" y="1652"/>
                <a:ext cx="0" cy="124"/>
              </a:xfrm>
              <a:prstGeom prst="straightConnector1">
                <a:avLst/>
              </a:prstGeom>
              <a:noFill/>
              <a:ln w="9525">
                <a:solidFill>
                  <a:schemeClr val="tx1"/>
                </a:solidFill>
                <a:round/>
                <a:headEnd/>
                <a:tailEnd type="triangle" w="med" len="med"/>
              </a:ln>
            </p:spPr>
          </p:cxnSp>
          <p:cxnSp>
            <p:nvCxnSpPr>
              <p:cNvPr id="26672" name="AutoShape 19"/>
              <p:cNvCxnSpPr>
                <a:cxnSpLocks noChangeShapeType="1"/>
              </p:cNvCxnSpPr>
              <p:nvPr/>
            </p:nvCxnSpPr>
            <p:spPr bwMode="auto">
              <a:xfrm>
                <a:off x="1320" y="1892"/>
                <a:ext cx="0" cy="124"/>
              </a:xfrm>
              <a:prstGeom prst="straightConnector1">
                <a:avLst/>
              </a:prstGeom>
              <a:noFill/>
              <a:ln w="9525">
                <a:solidFill>
                  <a:schemeClr val="tx1"/>
                </a:solidFill>
                <a:round/>
                <a:headEnd/>
                <a:tailEnd type="triangle" w="med" len="med"/>
              </a:ln>
            </p:spPr>
          </p:cxnSp>
          <p:cxnSp>
            <p:nvCxnSpPr>
              <p:cNvPr id="26673" name="AutoShape 20"/>
              <p:cNvCxnSpPr>
                <a:cxnSpLocks noChangeShapeType="1"/>
              </p:cNvCxnSpPr>
              <p:nvPr/>
            </p:nvCxnSpPr>
            <p:spPr bwMode="auto">
              <a:xfrm>
                <a:off x="1326" y="2324"/>
                <a:ext cx="0" cy="124"/>
              </a:xfrm>
              <a:prstGeom prst="straightConnector1">
                <a:avLst/>
              </a:prstGeom>
              <a:noFill/>
              <a:ln w="9525">
                <a:solidFill>
                  <a:schemeClr val="tx1"/>
                </a:solidFill>
                <a:round/>
                <a:headEnd/>
                <a:tailEnd type="triangle" w="med" len="med"/>
              </a:ln>
            </p:spPr>
          </p:cxnSp>
          <p:cxnSp>
            <p:nvCxnSpPr>
              <p:cNvPr id="26674" name="AutoShape 21"/>
              <p:cNvCxnSpPr>
                <a:cxnSpLocks noChangeShapeType="1"/>
              </p:cNvCxnSpPr>
              <p:nvPr/>
            </p:nvCxnSpPr>
            <p:spPr bwMode="auto">
              <a:xfrm>
                <a:off x="1326" y="2660"/>
                <a:ext cx="0" cy="124"/>
              </a:xfrm>
              <a:prstGeom prst="straightConnector1">
                <a:avLst/>
              </a:prstGeom>
              <a:noFill/>
              <a:ln w="9525">
                <a:solidFill>
                  <a:schemeClr val="tx1"/>
                </a:solidFill>
                <a:round/>
                <a:headEnd/>
                <a:tailEnd type="triangle" w="med" len="med"/>
              </a:ln>
            </p:spPr>
          </p:cxnSp>
          <p:cxnSp>
            <p:nvCxnSpPr>
              <p:cNvPr id="26675" name="AutoShape 22"/>
              <p:cNvCxnSpPr>
                <a:cxnSpLocks noChangeShapeType="1"/>
                <a:stCxn id="26660" idx="3"/>
                <a:endCxn id="26661" idx="0"/>
              </p:cNvCxnSpPr>
              <p:nvPr/>
            </p:nvCxnSpPr>
            <p:spPr bwMode="auto">
              <a:xfrm>
                <a:off x="960" y="1071"/>
                <a:ext cx="360" cy="81"/>
              </a:xfrm>
              <a:prstGeom prst="straightConnector1">
                <a:avLst/>
              </a:prstGeom>
              <a:noFill/>
              <a:ln w="9525">
                <a:solidFill>
                  <a:schemeClr val="tx1"/>
                </a:solidFill>
                <a:round/>
                <a:headEnd/>
                <a:tailEnd type="triangle" w="med" len="med"/>
              </a:ln>
            </p:spPr>
          </p:cxnSp>
          <p:cxnSp>
            <p:nvCxnSpPr>
              <p:cNvPr id="26676" name="AutoShape 23"/>
              <p:cNvCxnSpPr>
                <a:cxnSpLocks noChangeShapeType="1"/>
                <a:stCxn id="26667" idx="2"/>
                <a:endCxn id="26668" idx="0"/>
              </p:cNvCxnSpPr>
              <p:nvPr/>
            </p:nvCxnSpPr>
            <p:spPr bwMode="auto">
              <a:xfrm>
                <a:off x="2256" y="1954"/>
                <a:ext cx="0" cy="224"/>
              </a:xfrm>
              <a:prstGeom prst="straightConnector1">
                <a:avLst/>
              </a:prstGeom>
              <a:noFill/>
              <a:ln w="9525">
                <a:solidFill>
                  <a:schemeClr val="tx1"/>
                </a:solidFill>
                <a:round/>
                <a:headEnd/>
                <a:tailEnd type="triangle" w="med" len="med"/>
              </a:ln>
            </p:spPr>
          </p:cxnSp>
          <p:cxnSp>
            <p:nvCxnSpPr>
              <p:cNvPr id="26677" name="AutoShape 24"/>
              <p:cNvCxnSpPr>
                <a:cxnSpLocks noChangeShapeType="1"/>
              </p:cNvCxnSpPr>
              <p:nvPr/>
            </p:nvCxnSpPr>
            <p:spPr bwMode="auto">
              <a:xfrm>
                <a:off x="2256" y="2544"/>
                <a:ext cx="0" cy="224"/>
              </a:xfrm>
              <a:prstGeom prst="straightConnector1">
                <a:avLst/>
              </a:prstGeom>
              <a:noFill/>
              <a:ln w="9525">
                <a:solidFill>
                  <a:schemeClr val="tx1"/>
                </a:solidFill>
                <a:round/>
                <a:headEnd/>
                <a:tailEnd type="triangle" w="med" len="med"/>
              </a:ln>
            </p:spPr>
          </p:cxnSp>
          <p:sp>
            <p:nvSpPr>
              <p:cNvPr id="26678" name="Text Box 25"/>
              <p:cNvSpPr txBox="1">
                <a:spLocks noChangeArrowheads="1"/>
              </p:cNvSpPr>
              <p:nvPr/>
            </p:nvSpPr>
            <p:spPr bwMode="auto">
              <a:xfrm>
                <a:off x="192" y="1776"/>
                <a:ext cx="816" cy="135"/>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Rifiuti stoccati</a:t>
                </a:r>
              </a:p>
            </p:txBody>
          </p:sp>
          <p:sp>
            <p:nvSpPr>
              <p:cNvPr id="26679" name="Text Box 26"/>
              <p:cNvSpPr txBox="1">
                <a:spLocks noChangeArrowheads="1"/>
              </p:cNvSpPr>
              <p:nvPr/>
            </p:nvSpPr>
            <p:spPr bwMode="auto">
              <a:xfrm>
                <a:off x="192" y="2090"/>
                <a:ext cx="816" cy="293"/>
              </a:xfrm>
              <a:prstGeom prst="rect">
                <a:avLst/>
              </a:prstGeom>
              <a:noFill/>
              <a:ln w="9525">
                <a:noFill/>
                <a:miter lim="800000"/>
                <a:headEnd/>
                <a:tailEnd/>
              </a:ln>
            </p:spPr>
            <p:txBody>
              <a:bodyPr>
                <a:spAutoFit/>
              </a:bodyPr>
              <a:lstStyle/>
              <a:p>
                <a:pPr>
                  <a:lnSpc>
                    <a:spcPct val="85000"/>
                  </a:lnSpc>
                </a:pPr>
                <a:r>
                  <a:rPr lang="it-IT" sz="1000">
                    <a:latin typeface="Lucida Sans Unicode" pitchFamily="34" charset="0"/>
                  </a:rPr>
                  <a:t>Messa in sicurezza permanente</a:t>
                </a:r>
              </a:p>
            </p:txBody>
          </p:sp>
          <p:cxnSp>
            <p:nvCxnSpPr>
              <p:cNvPr id="26680" name="AutoShape 27"/>
              <p:cNvCxnSpPr>
                <a:cxnSpLocks noChangeShapeType="1"/>
                <a:stCxn id="26662" idx="3"/>
                <a:endCxn id="26667" idx="0"/>
              </p:cNvCxnSpPr>
              <p:nvPr/>
            </p:nvCxnSpPr>
            <p:spPr bwMode="auto">
              <a:xfrm>
                <a:off x="1728" y="1568"/>
                <a:ext cx="528" cy="164"/>
              </a:xfrm>
              <a:prstGeom prst="straightConnector1">
                <a:avLst/>
              </a:prstGeom>
              <a:noFill/>
              <a:ln w="9525">
                <a:solidFill>
                  <a:schemeClr val="tx1"/>
                </a:solidFill>
                <a:round/>
                <a:headEnd/>
                <a:tailEnd type="triangle" w="med" len="med"/>
              </a:ln>
            </p:spPr>
          </p:cxnSp>
          <p:cxnSp>
            <p:nvCxnSpPr>
              <p:cNvPr id="26681" name="AutoShape 28"/>
              <p:cNvCxnSpPr>
                <a:cxnSpLocks noChangeShapeType="1"/>
                <a:stCxn id="26678" idx="2"/>
                <a:endCxn id="26679" idx="0"/>
              </p:cNvCxnSpPr>
              <p:nvPr/>
            </p:nvCxnSpPr>
            <p:spPr bwMode="auto">
              <a:xfrm>
                <a:off x="600" y="1916"/>
                <a:ext cx="0" cy="174"/>
              </a:xfrm>
              <a:prstGeom prst="straightConnector1">
                <a:avLst/>
              </a:prstGeom>
              <a:noFill/>
              <a:ln w="9525">
                <a:solidFill>
                  <a:schemeClr val="tx1"/>
                </a:solidFill>
                <a:round/>
                <a:headEnd/>
                <a:tailEnd type="triangle" w="med" len="med"/>
              </a:ln>
            </p:spPr>
          </p:cxnSp>
          <p:cxnSp>
            <p:nvCxnSpPr>
              <p:cNvPr id="26682" name="AutoShape 30"/>
              <p:cNvCxnSpPr>
                <a:cxnSpLocks noChangeShapeType="1"/>
              </p:cNvCxnSpPr>
              <p:nvPr/>
            </p:nvCxnSpPr>
            <p:spPr bwMode="auto">
              <a:xfrm>
                <a:off x="576" y="1182"/>
                <a:ext cx="0" cy="546"/>
              </a:xfrm>
              <a:prstGeom prst="straightConnector1">
                <a:avLst/>
              </a:prstGeom>
              <a:noFill/>
              <a:ln w="9525">
                <a:solidFill>
                  <a:schemeClr val="tx1"/>
                </a:solidFill>
                <a:round/>
                <a:headEnd/>
                <a:tailEnd type="triangle" w="med" len="med"/>
              </a:ln>
            </p:spPr>
          </p:cxnSp>
        </p:grpSp>
      </p:grpSp>
      <p:sp>
        <p:nvSpPr>
          <p:cNvPr id="26631" name="Rectangle 31"/>
          <p:cNvSpPr>
            <a:spLocks noChangeArrowheads="1"/>
          </p:cNvSpPr>
          <p:nvPr/>
        </p:nvSpPr>
        <p:spPr bwMode="auto">
          <a:xfrm>
            <a:off x="228600" y="6553200"/>
            <a:ext cx="2895600" cy="198438"/>
          </a:xfrm>
          <a:prstGeom prst="rect">
            <a:avLst/>
          </a:prstGeom>
          <a:noFill/>
          <a:ln w="9525">
            <a:noFill/>
            <a:miter lim="800000"/>
            <a:headEnd/>
            <a:tailEnd/>
          </a:ln>
        </p:spPr>
        <p:txBody>
          <a:bodyPr>
            <a:spAutoFit/>
          </a:bodyPr>
          <a:lstStyle/>
          <a:p>
            <a:r>
              <a:rPr lang="it-IT" sz="1000" i="1" baseline="30000">
                <a:latin typeface="Lucida Sans Unicode" pitchFamily="34" charset="0"/>
              </a:rPr>
              <a:t>(*) CLA = Concentrazioni limite accettabili = valori tabellari</a:t>
            </a:r>
          </a:p>
        </p:txBody>
      </p:sp>
      <p:sp>
        <p:nvSpPr>
          <p:cNvPr id="7203" name="Rectangle 35"/>
          <p:cNvSpPr>
            <a:spLocks noChangeArrowheads="1"/>
          </p:cNvSpPr>
          <p:nvPr/>
        </p:nvSpPr>
        <p:spPr bwMode="auto">
          <a:xfrm>
            <a:off x="0" y="819150"/>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26633" name="Rectangle 46"/>
          <p:cNvSpPr>
            <a:spLocks noChangeArrowheads="1"/>
          </p:cNvSpPr>
          <p:nvPr/>
        </p:nvSpPr>
        <p:spPr bwMode="auto">
          <a:xfrm>
            <a:off x="4572000" y="5791200"/>
            <a:ext cx="4572000" cy="1074738"/>
          </a:xfrm>
          <a:prstGeom prst="rect">
            <a:avLst/>
          </a:prstGeom>
          <a:noFill/>
          <a:ln w="9525">
            <a:noFill/>
            <a:miter lim="800000"/>
            <a:headEnd/>
            <a:tailEnd/>
          </a:ln>
        </p:spPr>
        <p:txBody>
          <a:bodyPr>
            <a:spAutoFit/>
          </a:bodyPr>
          <a:lstStyle/>
          <a:p>
            <a:pPr algn="l"/>
            <a:r>
              <a:rPr lang="it-IT" sz="700" i="1" baseline="30000">
                <a:latin typeface="Lucida Sans Unicode" pitchFamily="34" charset="0"/>
                <a:cs typeface="Arial" charset="0"/>
              </a:rPr>
              <a:t>(1) e (2)</a:t>
            </a:r>
            <a:r>
              <a:rPr lang="it-IT" sz="700" i="1">
                <a:latin typeface="Lucida Sans Unicode" pitchFamily="34" charset="0"/>
                <a:cs typeface="Arial" charset="0"/>
              </a:rPr>
              <a:t> Il D.Lgs. 152/2006 riporta ben cinque diverse definizioni riguardanti il concetto di messa in sicurezza , ovvero:</a:t>
            </a:r>
          </a:p>
          <a:p>
            <a:pPr algn="l">
              <a:lnSpc>
                <a:spcPct val="90000"/>
              </a:lnSpc>
              <a:spcBef>
                <a:spcPct val="20000"/>
              </a:spcBef>
              <a:buClr>
                <a:schemeClr val="tx1"/>
              </a:buClr>
              <a:buFont typeface="Arial" charset="0"/>
              <a:buChar char="-"/>
            </a:pPr>
            <a:r>
              <a:rPr lang="it-IT" sz="700">
                <a:latin typeface="Lucida Sans Unicode" pitchFamily="34" charset="0"/>
                <a:cs typeface="Arial" charset="0"/>
              </a:rPr>
              <a:t>Misure di prevenzione</a:t>
            </a:r>
          </a:p>
          <a:p>
            <a:pPr algn="l">
              <a:lnSpc>
                <a:spcPct val="90000"/>
              </a:lnSpc>
              <a:spcBef>
                <a:spcPct val="20000"/>
              </a:spcBef>
              <a:buClr>
                <a:schemeClr val="tx1"/>
              </a:buClr>
              <a:buFont typeface="Arial" charset="0"/>
              <a:buChar char="-"/>
            </a:pPr>
            <a:r>
              <a:rPr lang="it-IT" sz="700">
                <a:latin typeface="Lucida Sans Unicode" pitchFamily="34" charset="0"/>
                <a:cs typeface="Arial" charset="0"/>
              </a:rPr>
              <a:t>Misure di riparazione</a:t>
            </a:r>
          </a:p>
          <a:p>
            <a:pPr algn="l">
              <a:lnSpc>
                <a:spcPct val="90000"/>
              </a:lnSpc>
              <a:spcBef>
                <a:spcPct val="20000"/>
              </a:spcBef>
              <a:buClr>
                <a:schemeClr val="tx1"/>
              </a:buClr>
              <a:buFont typeface="Arial" charset="0"/>
              <a:buChar char="-"/>
            </a:pPr>
            <a:r>
              <a:rPr lang="it-IT" sz="700">
                <a:latin typeface="Lucida Sans Unicode" pitchFamily="34" charset="0"/>
                <a:cs typeface="Arial" charset="0"/>
              </a:rPr>
              <a:t>Messa in sicurezza d’emergenza</a:t>
            </a:r>
          </a:p>
          <a:p>
            <a:pPr algn="l">
              <a:lnSpc>
                <a:spcPct val="90000"/>
              </a:lnSpc>
              <a:spcBef>
                <a:spcPct val="20000"/>
              </a:spcBef>
              <a:buClr>
                <a:schemeClr val="tx1"/>
              </a:buClr>
              <a:buFont typeface="Arial" charset="0"/>
              <a:buChar char="-"/>
            </a:pPr>
            <a:r>
              <a:rPr lang="it-IT" sz="700">
                <a:latin typeface="Lucida Sans Unicode" pitchFamily="34" charset="0"/>
                <a:cs typeface="Arial" charset="0"/>
              </a:rPr>
              <a:t>Messa in sicurezza operativa: in attesa ulteriori interventi di messa in sicurezza permanente o bonifica da realizzarsi alla cessazione dell’attività</a:t>
            </a:r>
          </a:p>
          <a:p>
            <a:pPr algn="l">
              <a:lnSpc>
                <a:spcPct val="90000"/>
              </a:lnSpc>
              <a:spcBef>
                <a:spcPct val="20000"/>
              </a:spcBef>
              <a:buClr>
                <a:schemeClr val="tx1"/>
              </a:buClr>
              <a:buFont typeface="Arial" charset="0"/>
              <a:buChar char="-"/>
            </a:pPr>
            <a:r>
              <a:rPr lang="it-IT" sz="700">
                <a:latin typeface="Lucida Sans Unicode" pitchFamily="34" charset="0"/>
                <a:cs typeface="Arial" charset="0"/>
              </a:rPr>
              <a:t>Messa in sicurezza permanente: interventi atti a isolare in modo definitivo le fonti inquinanti; limitazioni d’uso</a:t>
            </a:r>
            <a:endParaRPr lang="it-IT" sz="700" baseline="30000">
              <a:latin typeface="Lucida Sans Unicode" pitchFamily="34" charset="0"/>
            </a:endParaRPr>
          </a:p>
        </p:txBody>
      </p:sp>
      <p:sp>
        <p:nvSpPr>
          <p:cNvPr id="26634" name="Line 58"/>
          <p:cNvSpPr>
            <a:spLocks noChangeShapeType="1"/>
          </p:cNvSpPr>
          <p:nvPr/>
        </p:nvSpPr>
        <p:spPr bwMode="auto">
          <a:xfrm>
            <a:off x="8229600" y="4752975"/>
            <a:ext cx="0" cy="304800"/>
          </a:xfrm>
          <a:prstGeom prst="line">
            <a:avLst/>
          </a:prstGeom>
          <a:noFill/>
          <a:ln w="9525">
            <a:solidFill>
              <a:srgbClr val="FF6600"/>
            </a:solidFill>
            <a:round/>
            <a:headEnd/>
            <a:tailEnd type="triangle" w="med" len="med"/>
          </a:ln>
        </p:spPr>
        <p:txBody>
          <a:bodyPr/>
          <a:lstStyle/>
          <a:p>
            <a:endParaRPr lang="it-IT"/>
          </a:p>
        </p:txBody>
      </p:sp>
      <p:grpSp>
        <p:nvGrpSpPr>
          <p:cNvPr id="26635" name="Group 65"/>
          <p:cNvGrpSpPr>
            <a:grpSpLocks/>
          </p:cNvGrpSpPr>
          <p:nvPr/>
        </p:nvGrpSpPr>
        <p:grpSpPr bwMode="auto">
          <a:xfrm>
            <a:off x="4724400" y="1676400"/>
            <a:ext cx="4267200" cy="3962400"/>
            <a:chOff x="3024" y="1056"/>
            <a:chExt cx="2688" cy="2496"/>
          </a:xfrm>
        </p:grpSpPr>
        <p:sp>
          <p:nvSpPr>
            <p:cNvPr id="26637" name="Text Box 33"/>
            <p:cNvSpPr txBox="1">
              <a:spLocks noChangeArrowheads="1"/>
            </p:cNvSpPr>
            <p:nvPr/>
          </p:nvSpPr>
          <p:spPr bwMode="auto">
            <a:xfrm>
              <a:off x="3696" y="1056"/>
              <a:ext cx="816" cy="222"/>
            </a:xfrm>
            <a:prstGeom prst="rect">
              <a:avLst/>
            </a:prstGeom>
            <a:noFill/>
            <a:ln w="9525">
              <a:noFill/>
              <a:miter lim="800000"/>
              <a:headEnd/>
              <a:tailEnd/>
            </a:ln>
          </p:spPr>
          <p:txBody>
            <a:bodyPr>
              <a:spAutoFit/>
            </a:bodyPr>
            <a:lstStyle/>
            <a:p>
              <a:pPr>
                <a:lnSpc>
                  <a:spcPct val="85000"/>
                </a:lnSpc>
              </a:pPr>
              <a:r>
                <a:rPr lang="it-IT" sz="1000">
                  <a:solidFill>
                    <a:srgbClr val="FFFFFF"/>
                  </a:solidFill>
                  <a:latin typeface="Lucida Sans Unicode" pitchFamily="34" charset="0"/>
                </a:rPr>
                <a:t>Indagine preliminare</a:t>
              </a:r>
            </a:p>
          </p:txBody>
        </p:sp>
        <p:sp>
          <p:nvSpPr>
            <p:cNvPr id="26638" name="Text Box 36"/>
            <p:cNvSpPr txBox="1">
              <a:spLocks noChangeArrowheads="1"/>
            </p:cNvSpPr>
            <p:nvPr/>
          </p:nvSpPr>
          <p:spPr bwMode="auto">
            <a:xfrm>
              <a:off x="3024" y="1438"/>
              <a:ext cx="816" cy="140"/>
            </a:xfrm>
            <a:prstGeom prst="rect">
              <a:avLst/>
            </a:prstGeom>
            <a:noFill/>
            <a:ln w="9525">
              <a:noFill/>
              <a:miter lim="800000"/>
              <a:headEnd/>
              <a:tailEnd/>
            </a:ln>
          </p:spPr>
          <p:txBody>
            <a:bodyPr>
              <a:spAutoFit/>
            </a:bodyPr>
            <a:lstStyle/>
            <a:p>
              <a:pPr>
                <a:lnSpc>
                  <a:spcPct val="85000"/>
                </a:lnSpc>
              </a:pPr>
              <a:r>
                <a:rPr lang="it-IT" sz="1000">
                  <a:solidFill>
                    <a:srgbClr val="66FFFF"/>
                  </a:solidFill>
                  <a:latin typeface="Lucida Sans Unicode" pitchFamily="34" charset="0"/>
                </a:rPr>
                <a:t>C &lt; CSC</a:t>
              </a:r>
            </a:p>
          </p:txBody>
        </p:sp>
        <p:sp>
          <p:nvSpPr>
            <p:cNvPr id="26639" name="Text Box 37"/>
            <p:cNvSpPr txBox="1">
              <a:spLocks noChangeArrowheads="1"/>
            </p:cNvSpPr>
            <p:nvPr/>
          </p:nvSpPr>
          <p:spPr bwMode="auto">
            <a:xfrm>
              <a:off x="3024" y="1774"/>
              <a:ext cx="816" cy="140"/>
            </a:xfrm>
            <a:prstGeom prst="rect">
              <a:avLst/>
            </a:prstGeom>
            <a:noFill/>
            <a:ln w="9525">
              <a:noFill/>
              <a:miter lim="800000"/>
              <a:headEnd/>
              <a:tailEnd/>
            </a:ln>
          </p:spPr>
          <p:txBody>
            <a:bodyPr>
              <a:spAutoFit/>
            </a:bodyPr>
            <a:lstStyle/>
            <a:p>
              <a:pPr>
                <a:lnSpc>
                  <a:spcPct val="85000"/>
                </a:lnSpc>
              </a:pPr>
              <a:r>
                <a:rPr lang="it-IT" sz="1000">
                  <a:solidFill>
                    <a:srgbClr val="66FFFF"/>
                  </a:solidFill>
                  <a:latin typeface="Lucida Sans Unicode" pitchFamily="34" charset="0"/>
                </a:rPr>
                <a:t>Ripristino zona</a:t>
              </a:r>
            </a:p>
          </p:txBody>
        </p:sp>
        <p:sp>
          <p:nvSpPr>
            <p:cNvPr id="26640" name="Text Box 38"/>
            <p:cNvSpPr txBox="1">
              <a:spLocks noChangeArrowheads="1"/>
            </p:cNvSpPr>
            <p:nvPr/>
          </p:nvSpPr>
          <p:spPr bwMode="auto">
            <a:xfrm>
              <a:off x="4320" y="1438"/>
              <a:ext cx="816" cy="140"/>
            </a:xfrm>
            <a:prstGeom prst="rect">
              <a:avLst/>
            </a:prstGeom>
            <a:noFill/>
            <a:ln w="9525">
              <a:noFill/>
              <a:miter lim="800000"/>
              <a:headEnd/>
              <a:tailEnd/>
            </a:ln>
          </p:spPr>
          <p:txBody>
            <a:bodyPr>
              <a:spAutoFit/>
            </a:bodyPr>
            <a:lstStyle/>
            <a:p>
              <a:pPr>
                <a:lnSpc>
                  <a:spcPct val="85000"/>
                </a:lnSpc>
              </a:pPr>
              <a:r>
                <a:rPr lang="it-IT" sz="1000">
                  <a:solidFill>
                    <a:srgbClr val="FF66FF"/>
                  </a:solidFill>
                  <a:latin typeface="Lucida Sans Unicode" pitchFamily="34" charset="0"/>
                </a:rPr>
                <a:t>C &gt; CSC</a:t>
              </a:r>
            </a:p>
          </p:txBody>
        </p:sp>
        <p:sp>
          <p:nvSpPr>
            <p:cNvPr id="26641" name="Text Box 39"/>
            <p:cNvSpPr txBox="1">
              <a:spLocks noChangeArrowheads="1"/>
            </p:cNvSpPr>
            <p:nvPr/>
          </p:nvSpPr>
          <p:spPr bwMode="auto">
            <a:xfrm>
              <a:off x="4176" y="1726"/>
              <a:ext cx="1104" cy="222"/>
            </a:xfrm>
            <a:prstGeom prst="rect">
              <a:avLst/>
            </a:prstGeom>
            <a:noFill/>
            <a:ln w="9525">
              <a:noFill/>
              <a:miter lim="800000"/>
              <a:headEnd/>
              <a:tailEnd/>
            </a:ln>
          </p:spPr>
          <p:txBody>
            <a:bodyPr>
              <a:spAutoFit/>
            </a:bodyPr>
            <a:lstStyle/>
            <a:p>
              <a:pPr>
                <a:lnSpc>
                  <a:spcPct val="85000"/>
                </a:lnSpc>
              </a:pPr>
              <a:r>
                <a:rPr lang="it-IT" sz="1000">
                  <a:solidFill>
                    <a:srgbClr val="FF66FF"/>
                  </a:solidFill>
                  <a:latin typeface="Lucida Sans Unicode" pitchFamily="34" charset="0"/>
                </a:rPr>
                <a:t>Messa in sicurezza d’emergenza</a:t>
              </a:r>
            </a:p>
          </p:txBody>
        </p:sp>
        <p:sp>
          <p:nvSpPr>
            <p:cNvPr id="26642" name="Text Box 40"/>
            <p:cNvSpPr txBox="1">
              <a:spLocks noChangeArrowheads="1"/>
            </p:cNvSpPr>
            <p:nvPr/>
          </p:nvSpPr>
          <p:spPr bwMode="auto">
            <a:xfrm>
              <a:off x="4320" y="2130"/>
              <a:ext cx="816" cy="222"/>
            </a:xfrm>
            <a:prstGeom prst="rect">
              <a:avLst/>
            </a:prstGeom>
            <a:noFill/>
            <a:ln w="9525">
              <a:noFill/>
              <a:miter lim="800000"/>
              <a:headEnd/>
              <a:tailEnd/>
            </a:ln>
          </p:spPr>
          <p:txBody>
            <a:bodyPr>
              <a:spAutoFit/>
            </a:bodyPr>
            <a:lstStyle/>
            <a:p>
              <a:pPr>
                <a:lnSpc>
                  <a:spcPct val="85000"/>
                </a:lnSpc>
              </a:pPr>
              <a:r>
                <a:rPr lang="it-IT" sz="1000">
                  <a:solidFill>
                    <a:srgbClr val="FF66FF"/>
                  </a:solidFill>
                  <a:latin typeface="Lucida Sans Unicode" pitchFamily="34" charset="0"/>
                </a:rPr>
                <a:t>Piano di caratterizzazione</a:t>
              </a:r>
            </a:p>
          </p:txBody>
        </p:sp>
        <p:sp>
          <p:nvSpPr>
            <p:cNvPr id="26643" name="Text Box 41"/>
            <p:cNvSpPr txBox="1">
              <a:spLocks noChangeArrowheads="1"/>
            </p:cNvSpPr>
            <p:nvPr/>
          </p:nvSpPr>
          <p:spPr bwMode="auto">
            <a:xfrm>
              <a:off x="4320" y="2562"/>
              <a:ext cx="816" cy="222"/>
            </a:xfrm>
            <a:prstGeom prst="rect">
              <a:avLst/>
            </a:prstGeom>
            <a:noFill/>
            <a:ln w="9525">
              <a:noFill/>
              <a:miter lim="800000"/>
              <a:headEnd/>
              <a:tailEnd/>
            </a:ln>
          </p:spPr>
          <p:txBody>
            <a:bodyPr>
              <a:spAutoFit/>
            </a:bodyPr>
            <a:lstStyle/>
            <a:p>
              <a:pPr>
                <a:lnSpc>
                  <a:spcPct val="85000"/>
                </a:lnSpc>
              </a:pPr>
              <a:r>
                <a:rPr lang="it-IT" sz="1000">
                  <a:solidFill>
                    <a:srgbClr val="FF66FF"/>
                  </a:solidFill>
                  <a:latin typeface="Lucida Sans Unicode" pitchFamily="34" charset="0"/>
                </a:rPr>
                <a:t>Analisi di rischio CSR </a:t>
              </a:r>
            </a:p>
          </p:txBody>
        </p:sp>
        <p:sp>
          <p:nvSpPr>
            <p:cNvPr id="26644" name="Text Box 42"/>
            <p:cNvSpPr txBox="1">
              <a:spLocks noChangeArrowheads="1"/>
            </p:cNvSpPr>
            <p:nvPr/>
          </p:nvSpPr>
          <p:spPr bwMode="auto">
            <a:xfrm>
              <a:off x="3840" y="2884"/>
              <a:ext cx="816" cy="140"/>
            </a:xfrm>
            <a:prstGeom prst="rect">
              <a:avLst/>
            </a:prstGeom>
            <a:noFill/>
            <a:ln w="9525">
              <a:noFill/>
              <a:miter lim="800000"/>
              <a:headEnd/>
              <a:tailEnd/>
            </a:ln>
          </p:spPr>
          <p:txBody>
            <a:bodyPr>
              <a:spAutoFit/>
            </a:bodyPr>
            <a:lstStyle/>
            <a:p>
              <a:pPr>
                <a:lnSpc>
                  <a:spcPct val="85000"/>
                </a:lnSpc>
              </a:pPr>
              <a:r>
                <a:rPr lang="it-IT" sz="1000">
                  <a:solidFill>
                    <a:srgbClr val="FFFF66"/>
                  </a:solidFill>
                  <a:latin typeface="Lucida Sans Unicode" pitchFamily="34" charset="0"/>
                </a:rPr>
                <a:t>C &lt; CSR</a:t>
              </a:r>
            </a:p>
          </p:txBody>
        </p:sp>
        <p:sp>
          <p:nvSpPr>
            <p:cNvPr id="26645" name="Text Box 43"/>
            <p:cNvSpPr txBox="1">
              <a:spLocks noChangeArrowheads="1"/>
            </p:cNvSpPr>
            <p:nvPr/>
          </p:nvSpPr>
          <p:spPr bwMode="auto">
            <a:xfrm>
              <a:off x="4944" y="2884"/>
              <a:ext cx="576" cy="140"/>
            </a:xfrm>
            <a:prstGeom prst="rect">
              <a:avLst/>
            </a:prstGeom>
            <a:noFill/>
            <a:ln w="9525">
              <a:noFill/>
              <a:miter lim="800000"/>
              <a:headEnd/>
              <a:tailEnd/>
            </a:ln>
          </p:spPr>
          <p:txBody>
            <a:bodyPr>
              <a:spAutoFit/>
            </a:bodyPr>
            <a:lstStyle/>
            <a:p>
              <a:pPr>
                <a:lnSpc>
                  <a:spcPct val="85000"/>
                </a:lnSpc>
              </a:pPr>
              <a:r>
                <a:rPr lang="it-IT" sz="1000">
                  <a:solidFill>
                    <a:srgbClr val="FF6600"/>
                  </a:solidFill>
                  <a:latin typeface="Lucida Sans Unicode" pitchFamily="34" charset="0"/>
                </a:rPr>
                <a:t>C &gt; CSR</a:t>
              </a:r>
            </a:p>
          </p:txBody>
        </p:sp>
        <p:sp>
          <p:nvSpPr>
            <p:cNvPr id="26646" name="Text Box 44"/>
            <p:cNvSpPr txBox="1">
              <a:spLocks noChangeArrowheads="1"/>
            </p:cNvSpPr>
            <p:nvPr/>
          </p:nvSpPr>
          <p:spPr bwMode="auto">
            <a:xfrm>
              <a:off x="3840" y="3166"/>
              <a:ext cx="816" cy="140"/>
            </a:xfrm>
            <a:prstGeom prst="rect">
              <a:avLst/>
            </a:prstGeom>
            <a:noFill/>
            <a:ln w="9525">
              <a:noFill/>
              <a:miter lim="800000"/>
              <a:headEnd/>
              <a:tailEnd/>
            </a:ln>
          </p:spPr>
          <p:txBody>
            <a:bodyPr>
              <a:spAutoFit/>
            </a:bodyPr>
            <a:lstStyle/>
            <a:p>
              <a:pPr>
                <a:lnSpc>
                  <a:spcPct val="85000"/>
                </a:lnSpc>
              </a:pPr>
              <a:r>
                <a:rPr lang="it-IT" sz="1000">
                  <a:solidFill>
                    <a:srgbClr val="FFFF66"/>
                  </a:solidFill>
                  <a:latin typeface="Lucida Sans Unicode" pitchFamily="34" charset="0"/>
                </a:rPr>
                <a:t>Monitoraggio</a:t>
              </a:r>
            </a:p>
          </p:txBody>
        </p:sp>
        <p:sp>
          <p:nvSpPr>
            <p:cNvPr id="26647" name="Text Box 45"/>
            <p:cNvSpPr txBox="1">
              <a:spLocks noChangeArrowheads="1"/>
            </p:cNvSpPr>
            <p:nvPr/>
          </p:nvSpPr>
          <p:spPr bwMode="auto">
            <a:xfrm>
              <a:off x="4704" y="3166"/>
              <a:ext cx="1008" cy="386"/>
            </a:xfrm>
            <a:prstGeom prst="rect">
              <a:avLst/>
            </a:prstGeom>
            <a:noFill/>
            <a:ln w="9525">
              <a:noFill/>
              <a:miter lim="800000"/>
              <a:headEnd/>
              <a:tailEnd/>
            </a:ln>
          </p:spPr>
          <p:txBody>
            <a:bodyPr>
              <a:spAutoFit/>
            </a:bodyPr>
            <a:lstStyle/>
            <a:p>
              <a:pPr>
                <a:lnSpc>
                  <a:spcPct val="85000"/>
                </a:lnSpc>
              </a:pPr>
              <a:r>
                <a:rPr lang="it-IT" sz="1000">
                  <a:solidFill>
                    <a:srgbClr val="FF6600"/>
                  </a:solidFill>
                  <a:latin typeface="Lucida Sans Unicode" pitchFamily="34" charset="0"/>
                </a:rPr>
                <a:t>Bonifica</a:t>
              </a:r>
            </a:p>
            <a:p>
              <a:pPr>
                <a:lnSpc>
                  <a:spcPct val="85000"/>
                </a:lnSpc>
              </a:pPr>
              <a:r>
                <a:rPr lang="it-IT" sz="1000">
                  <a:solidFill>
                    <a:srgbClr val="FF6600"/>
                  </a:solidFill>
                  <a:latin typeface="Lucida Sans Unicode" pitchFamily="34" charset="0"/>
                </a:rPr>
                <a:t>Messa in sicurezza (operativa </a:t>
              </a:r>
              <a:r>
                <a:rPr lang="it-IT" sz="1000" baseline="30000">
                  <a:solidFill>
                    <a:srgbClr val="FF6600"/>
                  </a:solidFill>
                  <a:latin typeface="Lucida Sans Unicode" pitchFamily="34" charset="0"/>
                </a:rPr>
                <a:t>(1)</a:t>
              </a:r>
              <a:r>
                <a:rPr lang="it-IT" sz="1000">
                  <a:solidFill>
                    <a:srgbClr val="FF6600"/>
                  </a:solidFill>
                  <a:latin typeface="Lucida Sans Unicode" pitchFamily="34" charset="0"/>
                </a:rPr>
                <a:t> o permanente </a:t>
              </a:r>
              <a:r>
                <a:rPr lang="it-IT" sz="1000" baseline="30000">
                  <a:solidFill>
                    <a:srgbClr val="FF6600"/>
                  </a:solidFill>
                  <a:latin typeface="Lucida Sans Unicode" pitchFamily="34" charset="0"/>
                </a:rPr>
                <a:t>(2)</a:t>
              </a:r>
              <a:r>
                <a:rPr lang="it-IT" sz="1000">
                  <a:solidFill>
                    <a:srgbClr val="FF6600"/>
                  </a:solidFill>
                  <a:latin typeface="Lucida Sans Unicode" pitchFamily="34" charset="0"/>
                </a:rPr>
                <a:t>)</a:t>
              </a:r>
            </a:p>
          </p:txBody>
        </p:sp>
        <p:cxnSp>
          <p:nvCxnSpPr>
            <p:cNvPr id="26648" name="AutoShape 47"/>
            <p:cNvCxnSpPr>
              <a:cxnSpLocks noChangeShapeType="1"/>
              <a:stCxn id="26637" idx="2"/>
            </p:cNvCxnSpPr>
            <p:nvPr/>
          </p:nvCxnSpPr>
          <p:spPr bwMode="auto">
            <a:xfrm flipH="1">
              <a:off x="3408" y="1278"/>
              <a:ext cx="696" cy="132"/>
            </a:xfrm>
            <a:prstGeom prst="straightConnector1">
              <a:avLst/>
            </a:prstGeom>
            <a:noFill/>
            <a:ln w="9525">
              <a:solidFill>
                <a:schemeClr val="bg1"/>
              </a:solidFill>
              <a:round/>
              <a:headEnd/>
              <a:tailEnd type="triangle" w="med" len="med"/>
            </a:ln>
          </p:spPr>
        </p:cxnSp>
        <p:cxnSp>
          <p:nvCxnSpPr>
            <p:cNvPr id="26649" name="AutoShape 48"/>
            <p:cNvCxnSpPr>
              <a:cxnSpLocks noChangeShapeType="1"/>
              <a:stCxn id="26637" idx="2"/>
              <a:endCxn id="26640" idx="0"/>
            </p:cNvCxnSpPr>
            <p:nvPr/>
          </p:nvCxnSpPr>
          <p:spPr bwMode="auto">
            <a:xfrm>
              <a:off x="4104" y="1278"/>
              <a:ext cx="624" cy="160"/>
            </a:xfrm>
            <a:prstGeom prst="straightConnector1">
              <a:avLst/>
            </a:prstGeom>
            <a:noFill/>
            <a:ln w="9525">
              <a:solidFill>
                <a:schemeClr val="bg1"/>
              </a:solidFill>
              <a:round/>
              <a:headEnd/>
              <a:tailEnd type="triangle" w="med" len="med"/>
            </a:ln>
          </p:spPr>
        </p:cxnSp>
        <p:sp>
          <p:nvSpPr>
            <p:cNvPr id="26650" name="Line 50"/>
            <p:cNvSpPr>
              <a:spLocks noChangeShapeType="1"/>
            </p:cNvSpPr>
            <p:nvPr/>
          </p:nvSpPr>
          <p:spPr bwMode="auto">
            <a:xfrm>
              <a:off x="3456" y="1572"/>
              <a:ext cx="0" cy="192"/>
            </a:xfrm>
            <a:prstGeom prst="line">
              <a:avLst/>
            </a:prstGeom>
            <a:noFill/>
            <a:ln w="9525">
              <a:solidFill>
                <a:srgbClr val="66FFFF"/>
              </a:solidFill>
              <a:round/>
              <a:headEnd/>
              <a:tailEnd type="triangle" w="med" len="med"/>
            </a:ln>
          </p:spPr>
          <p:txBody>
            <a:bodyPr/>
            <a:lstStyle/>
            <a:p>
              <a:endParaRPr lang="it-IT"/>
            </a:p>
          </p:txBody>
        </p:sp>
        <p:sp>
          <p:nvSpPr>
            <p:cNvPr id="26651" name="Line 52"/>
            <p:cNvSpPr>
              <a:spLocks noChangeShapeType="1"/>
            </p:cNvSpPr>
            <p:nvPr/>
          </p:nvSpPr>
          <p:spPr bwMode="auto">
            <a:xfrm>
              <a:off x="4704" y="1548"/>
              <a:ext cx="0" cy="192"/>
            </a:xfrm>
            <a:prstGeom prst="line">
              <a:avLst/>
            </a:prstGeom>
            <a:noFill/>
            <a:ln w="9525">
              <a:solidFill>
                <a:srgbClr val="FF99FF"/>
              </a:solidFill>
              <a:round/>
              <a:headEnd/>
              <a:tailEnd type="triangle" w="med" len="med"/>
            </a:ln>
          </p:spPr>
          <p:txBody>
            <a:bodyPr/>
            <a:lstStyle/>
            <a:p>
              <a:endParaRPr lang="it-IT"/>
            </a:p>
          </p:txBody>
        </p:sp>
        <p:sp>
          <p:nvSpPr>
            <p:cNvPr id="26652" name="Line 53"/>
            <p:cNvSpPr>
              <a:spLocks noChangeShapeType="1"/>
            </p:cNvSpPr>
            <p:nvPr/>
          </p:nvSpPr>
          <p:spPr bwMode="auto">
            <a:xfrm>
              <a:off x="4704" y="1920"/>
              <a:ext cx="0" cy="192"/>
            </a:xfrm>
            <a:prstGeom prst="line">
              <a:avLst/>
            </a:prstGeom>
            <a:noFill/>
            <a:ln w="9525">
              <a:solidFill>
                <a:srgbClr val="FF99FF"/>
              </a:solidFill>
              <a:round/>
              <a:headEnd/>
              <a:tailEnd type="triangle" w="med" len="med"/>
            </a:ln>
          </p:spPr>
          <p:txBody>
            <a:bodyPr/>
            <a:lstStyle/>
            <a:p>
              <a:endParaRPr lang="it-IT"/>
            </a:p>
          </p:txBody>
        </p:sp>
        <p:sp>
          <p:nvSpPr>
            <p:cNvPr id="26653" name="Line 54"/>
            <p:cNvSpPr>
              <a:spLocks noChangeShapeType="1"/>
            </p:cNvSpPr>
            <p:nvPr/>
          </p:nvSpPr>
          <p:spPr bwMode="auto">
            <a:xfrm>
              <a:off x="4704" y="2352"/>
              <a:ext cx="0" cy="192"/>
            </a:xfrm>
            <a:prstGeom prst="line">
              <a:avLst/>
            </a:prstGeom>
            <a:noFill/>
            <a:ln w="9525">
              <a:solidFill>
                <a:srgbClr val="FF99FF"/>
              </a:solidFill>
              <a:round/>
              <a:headEnd/>
              <a:tailEnd type="triangle" w="med" len="med"/>
            </a:ln>
          </p:spPr>
          <p:txBody>
            <a:bodyPr/>
            <a:lstStyle/>
            <a:p>
              <a:endParaRPr lang="it-IT"/>
            </a:p>
          </p:txBody>
        </p:sp>
        <p:sp>
          <p:nvSpPr>
            <p:cNvPr id="26654" name="Line 55"/>
            <p:cNvSpPr>
              <a:spLocks noChangeShapeType="1"/>
            </p:cNvSpPr>
            <p:nvPr/>
          </p:nvSpPr>
          <p:spPr bwMode="auto">
            <a:xfrm flipH="1">
              <a:off x="4224" y="2784"/>
              <a:ext cx="480" cy="48"/>
            </a:xfrm>
            <a:prstGeom prst="line">
              <a:avLst/>
            </a:prstGeom>
            <a:noFill/>
            <a:ln w="9525">
              <a:solidFill>
                <a:srgbClr val="FFFF66"/>
              </a:solidFill>
              <a:round/>
              <a:headEnd/>
              <a:tailEnd type="triangle" w="med" len="med"/>
            </a:ln>
          </p:spPr>
          <p:txBody>
            <a:bodyPr/>
            <a:lstStyle/>
            <a:p>
              <a:endParaRPr lang="it-IT"/>
            </a:p>
          </p:txBody>
        </p:sp>
        <p:cxnSp>
          <p:nvCxnSpPr>
            <p:cNvPr id="26655" name="AutoShape 56"/>
            <p:cNvCxnSpPr>
              <a:cxnSpLocks noChangeShapeType="1"/>
              <a:stCxn id="26643" idx="2"/>
              <a:endCxn id="26645" idx="0"/>
            </p:cNvCxnSpPr>
            <p:nvPr/>
          </p:nvCxnSpPr>
          <p:spPr bwMode="auto">
            <a:xfrm>
              <a:off x="4728" y="2784"/>
              <a:ext cx="504" cy="100"/>
            </a:xfrm>
            <a:prstGeom prst="straightConnector1">
              <a:avLst/>
            </a:prstGeom>
            <a:noFill/>
            <a:ln w="9525">
              <a:solidFill>
                <a:srgbClr val="FF6600"/>
              </a:solidFill>
              <a:round/>
              <a:headEnd/>
              <a:tailEnd type="triangle" w="med" len="med"/>
            </a:ln>
          </p:spPr>
        </p:cxnSp>
        <p:sp>
          <p:nvSpPr>
            <p:cNvPr id="26656" name="Line 57"/>
            <p:cNvSpPr>
              <a:spLocks noChangeShapeType="1"/>
            </p:cNvSpPr>
            <p:nvPr/>
          </p:nvSpPr>
          <p:spPr bwMode="auto">
            <a:xfrm>
              <a:off x="4272" y="2994"/>
              <a:ext cx="0" cy="192"/>
            </a:xfrm>
            <a:prstGeom prst="line">
              <a:avLst/>
            </a:prstGeom>
            <a:noFill/>
            <a:ln w="9525">
              <a:solidFill>
                <a:srgbClr val="FFFF66"/>
              </a:solidFill>
              <a:round/>
              <a:headEnd/>
              <a:tailEnd type="triangle" w="med" len="med"/>
            </a:ln>
          </p:spPr>
          <p:txBody>
            <a:bodyPr/>
            <a:lstStyle/>
            <a:p>
              <a:endParaRPr lang="it-IT"/>
            </a:p>
          </p:txBody>
        </p:sp>
        <p:cxnSp>
          <p:nvCxnSpPr>
            <p:cNvPr id="26657" name="AutoShape 60"/>
            <p:cNvCxnSpPr>
              <a:cxnSpLocks noChangeShapeType="1"/>
              <a:stCxn id="26646" idx="2"/>
              <a:endCxn id="26645" idx="1"/>
            </p:cNvCxnSpPr>
            <p:nvPr/>
          </p:nvCxnSpPr>
          <p:spPr bwMode="auto">
            <a:xfrm rot="5400000" flipH="1" flipV="1">
              <a:off x="4420" y="2782"/>
              <a:ext cx="352" cy="696"/>
            </a:xfrm>
            <a:prstGeom prst="bentConnector4">
              <a:avLst>
                <a:gd name="adj1" fmla="val -40907"/>
                <a:gd name="adj2" fmla="val 79310"/>
              </a:avLst>
            </a:prstGeom>
            <a:noFill/>
            <a:ln w="9525">
              <a:solidFill>
                <a:srgbClr val="FFCC00"/>
              </a:solidFill>
              <a:miter lim="800000"/>
              <a:headEnd/>
              <a:tailEnd type="triangle" w="med" len="med"/>
            </a:ln>
          </p:spPr>
        </p:cxnSp>
      </p:grpSp>
      <p:sp>
        <p:nvSpPr>
          <p:cNvPr id="7236" name="Text Box 68"/>
          <p:cNvSpPr txBox="1">
            <a:spLocks noChangeArrowheads="1"/>
          </p:cNvSpPr>
          <p:nvPr/>
        </p:nvSpPr>
        <p:spPr bwMode="auto">
          <a:xfrm>
            <a:off x="8027988" y="3429000"/>
            <a:ext cx="792162" cy="314325"/>
          </a:xfrm>
          <a:prstGeom prst="rect">
            <a:avLst/>
          </a:prstGeom>
          <a:noFill/>
          <a:ln w="9525">
            <a:solidFill>
              <a:srgbClr val="CCFFCC"/>
            </a:solidFill>
            <a:miter lim="800000"/>
            <a:headEnd/>
            <a:tailEnd/>
          </a:ln>
        </p:spPr>
        <p:txBody>
          <a:bodyPr>
            <a:spAutoFit/>
          </a:bodyPr>
          <a:lstStyle/>
          <a:p>
            <a:pPr>
              <a:spcBef>
                <a:spcPct val="50000"/>
              </a:spcBef>
            </a:pPr>
            <a:r>
              <a:rPr lang="it-IT">
                <a:solidFill>
                  <a:srgbClr val="CCFFCC"/>
                </a:solidFill>
                <a:latin typeface="Lucida Sans Unicode" pitchFamily="34" charset="0"/>
              </a:rPr>
              <a:t>SIN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203"/>
                                        </p:tgtEl>
                                        <p:attrNameLst>
                                          <p:attrName>style.visibility</p:attrName>
                                        </p:attrNameLst>
                                      </p:cBhvr>
                                      <p:to>
                                        <p:strVal val="visible"/>
                                      </p:to>
                                    </p:set>
                                    <p:anim calcmode="lin" valueType="num">
                                      <p:cBhvr additive="base">
                                        <p:cTn id="7" dur="500" fill="hold"/>
                                        <p:tgtEl>
                                          <p:spTgt spid="7203"/>
                                        </p:tgtEl>
                                        <p:attrNameLst>
                                          <p:attrName>ppt_x</p:attrName>
                                        </p:attrNameLst>
                                      </p:cBhvr>
                                      <p:tavLst>
                                        <p:tav tm="0">
                                          <p:val>
                                            <p:strVal val="0-#ppt_w/2"/>
                                          </p:val>
                                        </p:tav>
                                        <p:tav tm="100000">
                                          <p:val>
                                            <p:strVal val="#ppt_x"/>
                                          </p:val>
                                        </p:tav>
                                      </p:tavLst>
                                    </p:anim>
                                    <p:anim calcmode="lin" valueType="num">
                                      <p:cBhvr additive="base">
                                        <p:cTn id="8" dur="500" fill="hold"/>
                                        <p:tgtEl>
                                          <p:spTgt spid="720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8" presetClass="entr" presetSubtype="16" fill="hold" grpId="0" nodeType="clickEffect">
                                  <p:stCondLst>
                                    <p:cond delay="0"/>
                                  </p:stCondLst>
                                  <p:childTnLst>
                                    <p:set>
                                      <p:cBhvr>
                                        <p:cTn id="12" dur="1" fill="hold">
                                          <p:stCondLst>
                                            <p:cond delay="0"/>
                                          </p:stCondLst>
                                        </p:cTn>
                                        <p:tgtEl>
                                          <p:spTgt spid="7236"/>
                                        </p:tgtEl>
                                        <p:attrNameLst>
                                          <p:attrName>style.visibility</p:attrName>
                                        </p:attrNameLst>
                                      </p:cBhvr>
                                      <p:to>
                                        <p:strVal val="visible"/>
                                      </p:to>
                                    </p:set>
                                    <p:animEffect transition="in" filter="diamond(in)">
                                      <p:cBhvr>
                                        <p:cTn id="13" dur="2000"/>
                                        <p:tgtEl>
                                          <p:spTgt spid="7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03" grpId="0" animBg="1"/>
      <p:bldP spid="723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7650" name="Rectangle 2"/>
          <p:cNvSpPr>
            <a:spLocks noChangeArrowheads="1"/>
          </p:cNvSpPr>
          <p:nvPr/>
        </p:nvSpPr>
        <p:spPr bwMode="auto">
          <a:xfrm>
            <a:off x="457200" y="76200"/>
            <a:ext cx="8229600" cy="715963"/>
          </a:xfrm>
          <a:prstGeom prst="rect">
            <a:avLst/>
          </a:prstGeom>
          <a:noFill/>
          <a:ln w="9525">
            <a:noFill/>
            <a:miter lim="800000"/>
            <a:headEnd/>
            <a:tailEnd/>
          </a:ln>
        </p:spPr>
        <p:txBody>
          <a:bodyPr anchor="ctr"/>
          <a:lstStyle/>
          <a:p>
            <a:r>
              <a:rPr lang="it-IT" sz="2400">
                <a:solidFill>
                  <a:srgbClr val="CCFFCC"/>
                </a:solidFill>
                <a:latin typeface="Lucida Sans Unicode" pitchFamily="34" charset="0"/>
              </a:rPr>
              <a:t>CONTESTO NORMATIVO</a:t>
            </a:r>
            <a:br>
              <a:rPr lang="it-IT" sz="2400">
                <a:solidFill>
                  <a:srgbClr val="CCFFCC"/>
                </a:solidFill>
                <a:latin typeface="Lucida Sans Unicode" pitchFamily="34" charset="0"/>
              </a:rPr>
            </a:br>
            <a:r>
              <a:rPr lang="it-IT" sz="1800">
                <a:solidFill>
                  <a:srgbClr val="CCFFCC"/>
                </a:solidFill>
                <a:latin typeface="Lucida Sans Unicode" pitchFamily="34" charset="0"/>
              </a:rPr>
              <a:t>ALLEGATO 1 al TITOLO V, PARTE IV del D.Lgs. 15206</a:t>
            </a:r>
            <a:endParaRPr lang="it-IT" sz="2400">
              <a:solidFill>
                <a:srgbClr val="CCFFCC"/>
              </a:solidFill>
              <a:latin typeface="Lucida Sans Unicode" pitchFamily="34" charset="0"/>
            </a:endParaRPr>
          </a:p>
        </p:txBody>
      </p:sp>
      <p:sp>
        <p:nvSpPr>
          <p:cNvPr id="8196" name="Rectangle 4"/>
          <p:cNvSpPr>
            <a:spLocks noChangeArrowheads="1"/>
          </p:cNvSpPr>
          <p:nvPr/>
        </p:nvSpPr>
        <p:spPr bwMode="auto">
          <a:xfrm>
            <a:off x="0" y="838200"/>
            <a:ext cx="9144000" cy="71438"/>
          </a:xfrm>
          <a:prstGeom prst="rect">
            <a:avLst/>
          </a:prstGeom>
          <a:gradFill rotWithShape="1">
            <a:gsLst>
              <a:gs pos="0">
                <a:srgbClr val="003300"/>
              </a:gs>
              <a:gs pos="100000">
                <a:srgbClr val="CCFFCC"/>
              </a:gs>
            </a:gsLst>
            <a:lin ang="5400000" scaled="1"/>
          </a:gradFill>
          <a:ln w="9525">
            <a:noFill/>
            <a:miter lim="800000"/>
            <a:headEnd/>
            <a:tailEnd/>
          </a:ln>
        </p:spPr>
        <p:txBody>
          <a:bodyPr wrap="none" anchor="ctr"/>
          <a:lstStyle/>
          <a:p>
            <a:endParaRPr lang="it-IT"/>
          </a:p>
        </p:txBody>
      </p:sp>
      <p:sp>
        <p:nvSpPr>
          <p:cNvPr id="27652" name="Text Box 5"/>
          <p:cNvSpPr txBox="1">
            <a:spLocks noChangeArrowheads="1"/>
          </p:cNvSpPr>
          <p:nvPr/>
        </p:nvSpPr>
        <p:spPr bwMode="auto">
          <a:xfrm>
            <a:off x="123825" y="1066800"/>
            <a:ext cx="8915400" cy="4108450"/>
          </a:xfrm>
          <a:prstGeom prst="rect">
            <a:avLst/>
          </a:prstGeom>
          <a:noFill/>
          <a:ln w="9525">
            <a:noFill/>
            <a:miter lim="800000"/>
            <a:headEnd/>
            <a:tailEnd/>
          </a:ln>
        </p:spPr>
        <p:txBody>
          <a:bodyPr>
            <a:spAutoFit/>
          </a:bodyPr>
          <a:lstStyle/>
          <a:p>
            <a:pPr algn="l"/>
            <a:r>
              <a:rPr lang="it-IT" sz="1200" u="sng">
                <a:solidFill>
                  <a:srgbClr val="CCFFCC"/>
                </a:solidFill>
                <a:latin typeface="Lucida Sans Unicode" pitchFamily="34" charset="0"/>
              </a:rPr>
              <a:t>PREMESSA</a:t>
            </a:r>
            <a:r>
              <a:rPr lang="it-IT" sz="1200">
                <a:solidFill>
                  <a:srgbClr val="CCFFCC"/>
                </a:solidFill>
                <a:latin typeface="Lucida Sans Unicode" pitchFamily="34" charset="0"/>
              </a:rPr>
              <a:t>: l’Allegato 1 definisce i criteri minimi da applicare nella procedura di analisi di rischio inversa che verrà utilizzata per il calcolo delle CSR, cioè degli obiettivi di bonifica sito-specifici</a:t>
            </a:r>
          </a:p>
          <a:p>
            <a:pPr algn="l"/>
            <a:endParaRPr lang="it-IT" sz="1200">
              <a:solidFill>
                <a:srgbClr val="CCFFCC"/>
              </a:solidFill>
              <a:latin typeface="Lucida Sans Unicode" pitchFamily="34" charset="0"/>
            </a:endParaRPr>
          </a:p>
          <a:p>
            <a:pPr algn="l"/>
            <a:r>
              <a:rPr lang="it-IT" sz="1200" u="sng">
                <a:solidFill>
                  <a:srgbClr val="CCFFCC"/>
                </a:solidFill>
                <a:latin typeface="Lucida Sans Unicode" pitchFamily="34" charset="0"/>
              </a:rPr>
              <a:t>CONCETTI E PRINCIPI DI BASE</a:t>
            </a:r>
            <a:r>
              <a:rPr lang="it-IT" sz="1200">
                <a:solidFill>
                  <a:srgbClr val="CCFFCC"/>
                </a:solidFill>
                <a:latin typeface="Lucida Sans Unicode" pitchFamily="34" charset="0"/>
              </a:rPr>
              <a:t>: Si sottolinea l’importanza della scelta dei parametri da impiegare nell’analisi di rischio che deve rispondere a criteri di conservatività e di sitospecificità; l’applicazione dell’analisi di rischio sito specifica per la definizione degli obiettivi di bonifica deve tenere conto anche della destinazione d’uso prevista dagli strumenti di programmazione territoriale</a:t>
            </a:r>
          </a:p>
          <a:p>
            <a:pPr algn="l"/>
            <a:endParaRPr lang="it-IT" sz="1200">
              <a:solidFill>
                <a:srgbClr val="CCFFCC"/>
              </a:solidFill>
              <a:latin typeface="Lucida Sans Unicode" pitchFamily="34" charset="0"/>
            </a:endParaRPr>
          </a:p>
          <a:p>
            <a:pPr algn="l"/>
            <a:r>
              <a:rPr lang="it-IT" sz="1200" u="sng">
                <a:solidFill>
                  <a:srgbClr val="CCFFCC"/>
                </a:solidFill>
                <a:latin typeface="Lucida Sans Unicode" pitchFamily="34" charset="0"/>
              </a:rPr>
              <a:t>COMPONENTI DELL’ANALISI DI RISCHIO DA PARAMETRIZZARE</a:t>
            </a:r>
            <a:r>
              <a:rPr lang="it-IT" sz="1200">
                <a:solidFill>
                  <a:srgbClr val="CCFFCC"/>
                </a:solidFill>
                <a:latin typeface="Lucida Sans Unicode" pitchFamily="34" charset="0"/>
              </a:rPr>
              <a:t>: indirizzi necessari alla parametrizzazione di: contaminanti indice, sorgenti, vie e modalità di esposizione, recettori o bersagli della contaminazione con particolare riferimento al punto di conformità e ai criteri di accettabilità del rischio</a:t>
            </a:r>
          </a:p>
          <a:p>
            <a:pPr algn="l"/>
            <a:endParaRPr lang="it-IT" sz="1200">
              <a:solidFill>
                <a:srgbClr val="CCFFCC"/>
              </a:solidFill>
              <a:latin typeface="Lucida Sans Unicode" pitchFamily="34" charset="0"/>
            </a:endParaRPr>
          </a:p>
          <a:p>
            <a:pPr algn="l"/>
            <a:r>
              <a:rPr lang="it-IT" sz="1200" u="sng">
                <a:solidFill>
                  <a:srgbClr val="CCFFCC"/>
                </a:solidFill>
                <a:latin typeface="Lucida Sans Unicode" pitchFamily="34" charset="0"/>
              </a:rPr>
              <a:t>PROCEDURE DI CALCOLO E STIMA DEL RISCHIO</a:t>
            </a:r>
            <a:r>
              <a:rPr lang="it-IT" sz="1200">
                <a:solidFill>
                  <a:srgbClr val="CCFFCC"/>
                </a:solidFill>
                <a:latin typeface="Lucida Sans Unicode" pitchFamily="34" charset="0"/>
              </a:rPr>
              <a:t>: si sottolinea che le procedure di calcolo del rischio devono essere conformi a metodologie di comprovata validità sia dal punto di vista delle basi scientifiche che della riproducibilità dei risultati (es: ASTM PS104)</a:t>
            </a:r>
          </a:p>
          <a:p>
            <a:pPr algn="l"/>
            <a:endParaRPr lang="it-IT" sz="1200" u="sng">
              <a:solidFill>
                <a:srgbClr val="CCFFCC"/>
              </a:solidFill>
              <a:latin typeface="Lucida Sans Unicode" pitchFamily="34" charset="0"/>
            </a:endParaRPr>
          </a:p>
          <a:p>
            <a:pPr algn="l"/>
            <a:r>
              <a:rPr lang="it-IT" sz="1200" u="sng">
                <a:solidFill>
                  <a:srgbClr val="CCFFCC"/>
                </a:solidFill>
                <a:latin typeface="Lucida Sans Unicode" pitchFamily="34" charset="0"/>
              </a:rPr>
              <a:t>PROCEDURA DI VALIDAZIONE</a:t>
            </a:r>
            <a:r>
              <a:rPr lang="it-IT" sz="1200">
                <a:solidFill>
                  <a:srgbClr val="CCFFCC"/>
                </a:solidFill>
                <a:latin typeface="Lucida Sans Unicode" pitchFamily="34" charset="0"/>
              </a:rPr>
              <a:t>: la validazione dei risultati ottenuti da parte degli Enti di Controllo può avvenire solo se tutti i dati di input utilizzati vengono riportati in modo chiaro negli elaborati progettuali con particolare riferimento a:</a:t>
            </a:r>
          </a:p>
          <a:p>
            <a:pPr algn="l"/>
            <a:r>
              <a:rPr lang="it-IT" sz="1200">
                <a:solidFill>
                  <a:srgbClr val="CCFFCC"/>
                </a:solidFill>
                <a:latin typeface="Lucida Sans Unicode" pitchFamily="34" charset="0"/>
              </a:rPr>
              <a:t>1) criteri di scelta dei contaminanti indice;</a:t>
            </a:r>
          </a:p>
          <a:p>
            <a:pPr algn="l"/>
            <a:r>
              <a:rPr lang="it-IT" sz="1200">
                <a:solidFill>
                  <a:srgbClr val="CCFFCC"/>
                </a:solidFill>
                <a:latin typeface="Lucida Sans Unicode" pitchFamily="34" charset="0"/>
              </a:rPr>
              <a:t>2) modello concettuale del sito; </a:t>
            </a:r>
          </a:p>
          <a:p>
            <a:pPr algn="l"/>
            <a:r>
              <a:rPr lang="it-IT" sz="1200">
                <a:solidFill>
                  <a:srgbClr val="CCFFCC"/>
                </a:solidFill>
                <a:latin typeface="Lucida Sans Unicode" pitchFamily="34" charset="0"/>
              </a:rPr>
              <a:t>3) procedure di calcolo utilizzate;</a:t>
            </a:r>
          </a:p>
          <a:p>
            <a:pPr algn="l"/>
            <a:r>
              <a:rPr lang="it-IT" sz="1200">
                <a:solidFill>
                  <a:srgbClr val="CCFFCC"/>
                </a:solidFill>
                <a:latin typeface="Lucida Sans Unicode" pitchFamily="34" charset="0"/>
              </a:rPr>
              <a:t>4) fonti utilizzate per la determinazione dei parametri di input e degli algoritmi di calcolo</a:t>
            </a:r>
          </a:p>
        </p:txBody>
      </p:sp>
      <p:sp>
        <p:nvSpPr>
          <p:cNvPr id="27653" name="Text Box 7"/>
          <p:cNvSpPr txBox="1">
            <a:spLocks noChangeArrowheads="1"/>
          </p:cNvSpPr>
          <p:nvPr/>
        </p:nvSpPr>
        <p:spPr bwMode="auto">
          <a:xfrm>
            <a:off x="2705100" y="5334000"/>
            <a:ext cx="3733800" cy="314325"/>
          </a:xfrm>
          <a:prstGeom prst="rect">
            <a:avLst/>
          </a:prstGeom>
          <a:solidFill>
            <a:schemeClr val="bg1"/>
          </a:solidFill>
          <a:ln w="9525">
            <a:solidFill>
              <a:srgbClr val="003300"/>
            </a:solidFill>
            <a:miter lim="800000"/>
            <a:headEnd/>
            <a:tailEnd/>
          </a:ln>
        </p:spPr>
        <p:txBody>
          <a:bodyPr>
            <a:spAutoFit/>
          </a:bodyPr>
          <a:lstStyle/>
          <a:p>
            <a:pPr>
              <a:spcBef>
                <a:spcPct val="50000"/>
              </a:spcBef>
            </a:pPr>
            <a:r>
              <a:rPr lang="it-IT">
                <a:solidFill>
                  <a:srgbClr val="008000"/>
                </a:solidFill>
                <a:latin typeface="Lucida Sans Unicode" pitchFamily="34" charset="0"/>
              </a:rPr>
              <a:t>ANALISI DI RISCHIO SITO SPECIFICA</a:t>
            </a:r>
          </a:p>
        </p:txBody>
      </p:sp>
      <p:sp>
        <p:nvSpPr>
          <p:cNvPr id="27654" name="Text Box 8"/>
          <p:cNvSpPr txBox="1">
            <a:spLocks noChangeArrowheads="1"/>
          </p:cNvSpPr>
          <p:nvPr/>
        </p:nvSpPr>
        <p:spPr bwMode="auto">
          <a:xfrm>
            <a:off x="800100" y="5995988"/>
            <a:ext cx="1943100" cy="633412"/>
          </a:xfrm>
          <a:prstGeom prst="rect">
            <a:avLst/>
          </a:prstGeom>
          <a:solidFill>
            <a:srgbClr val="FFCC99"/>
          </a:solidFill>
          <a:ln w="9525">
            <a:solidFill>
              <a:srgbClr val="FF6600"/>
            </a:solidFill>
            <a:miter lim="800000"/>
            <a:headEnd/>
            <a:tailEnd/>
          </a:ln>
        </p:spPr>
        <p:txBody>
          <a:bodyPr>
            <a:spAutoFit/>
          </a:bodyPr>
          <a:lstStyle/>
          <a:p>
            <a:pPr>
              <a:spcBef>
                <a:spcPct val="50000"/>
              </a:spcBef>
            </a:pPr>
            <a:r>
              <a:rPr lang="it-IT">
                <a:solidFill>
                  <a:srgbClr val="FF6600"/>
                </a:solidFill>
                <a:latin typeface="Lucida Sans Unicode" pitchFamily="34" charset="0"/>
              </a:rPr>
              <a:t>Contaminati indice</a:t>
            </a:r>
          </a:p>
          <a:p>
            <a:pPr>
              <a:spcBef>
                <a:spcPct val="50000"/>
              </a:spcBef>
            </a:pPr>
            <a:r>
              <a:rPr lang="it-IT">
                <a:solidFill>
                  <a:srgbClr val="FF6600"/>
                </a:solidFill>
                <a:latin typeface="Lucida Sans Unicode" pitchFamily="34" charset="0"/>
              </a:rPr>
              <a:t>Sorgenti </a:t>
            </a:r>
          </a:p>
        </p:txBody>
      </p:sp>
      <p:sp>
        <p:nvSpPr>
          <p:cNvPr id="27655" name="Text Box 9"/>
          <p:cNvSpPr txBox="1">
            <a:spLocks noChangeArrowheads="1"/>
          </p:cNvSpPr>
          <p:nvPr/>
        </p:nvSpPr>
        <p:spPr bwMode="auto">
          <a:xfrm>
            <a:off x="3867150" y="6048375"/>
            <a:ext cx="1676400" cy="527050"/>
          </a:xfrm>
          <a:prstGeom prst="rect">
            <a:avLst/>
          </a:prstGeom>
          <a:solidFill>
            <a:srgbClr val="FFFFCC"/>
          </a:solidFill>
          <a:ln w="9525">
            <a:solidFill>
              <a:schemeClr val="folHlink"/>
            </a:solidFill>
            <a:miter lim="800000"/>
            <a:headEnd/>
            <a:tailEnd/>
          </a:ln>
        </p:spPr>
        <p:txBody>
          <a:bodyPr>
            <a:spAutoFit/>
          </a:bodyPr>
          <a:lstStyle/>
          <a:p>
            <a:pPr>
              <a:spcBef>
                <a:spcPct val="50000"/>
              </a:spcBef>
            </a:pPr>
            <a:r>
              <a:rPr lang="it-IT">
                <a:solidFill>
                  <a:schemeClr val="folHlink"/>
                </a:solidFill>
                <a:latin typeface="Lucida Sans Unicode" pitchFamily="34" charset="0"/>
              </a:rPr>
              <a:t>Vie e modalità di esposizione</a:t>
            </a:r>
          </a:p>
        </p:txBody>
      </p:sp>
      <p:sp>
        <p:nvSpPr>
          <p:cNvPr id="27656" name="Text Box 10"/>
          <p:cNvSpPr txBox="1">
            <a:spLocks noChangeArrowheads="1"/>
          </p:cNvSpPr>
          <p:nvPr/>
        </p:nvSpPr>
        <p:spPr bwMode="auto">
          <a:xfrm>
            <a:off x="6667500" y="6154738"/>
            <a:ext cx="1676400" cy="314325"/>
          </a:xfrm>
          <a:prstGeom prst="rect">
            <a:avLst/>
          </a:prstGeom>
          <a:solidFill>
            <a:schemeClr val="accent1"/>
          </a:solidFill>
          <a:ln w="9525">
            <a:solidFill>
              <a:schemeClr val="hlink"/>
            </a:solidFill>
            <a:miter lim="800000"/>
            <a:headEnd/>
            <a:tailEnd/>
          </a:ln>
        </p:spPr>
        <p:txBody>
          <a:bodyPr>
            <a:spAutoFit/>
          </a:bodyPr>
          <a:lstStyle/>
          <a:p>
            <a:pPr>
              <a:spcBef>
                <a:spcPct val="50000"/>
              </a:spcBef>
            </a:pPr>
            <a:r>
              <a:rPr lang="it-IT">
                <a:solidFill>
                  <a:schemeClr val="hlink"/>
                </a:solidFill>
                <a:latin typeface="Lucida Sans Unicode" pitchFamily="34" charset="0"/>
              </a:rPr>
              <a:t>Recettori finali</a:t>
            </a:r>
          </a:p>
        </p:txBody>
      </p:sp>
      <p:cxnSp>
        <p:nvCxnSpPr>
          <p:cNvPr id="27657" name="AutoShape 16"/>
          <p:cNvCxnSpPr>
            <a:cxnSpLocks noChangeShapeType="1"/>
            <a:stCxn id="27654" idx="3"/>
            <a:endCxn id="27655" idx="1"/>
          </p:cNvCxnSpPr>
          <p:nvPr/>
        </p:nvCxnSpPr>
        <p:spPr bwMode="auto">
          <a:xfrm flipV="1">
            <a:off x="2743200" y="6311900"/>
            <a:ext cx="1123950" cy="1588"/>
          </a:xfrm>
          <a:prstGeom prst="straightConnector1">
            <a:avLst/>
          </a:prstGeom>
          <a:noFill/>
          <a:ln w="9525">
            <a:solidFill>
              <a:srgbClr val="FF6600"/>
            </a:solidFill>
            <a:round/>
            <a:headEnd/>
            <a:tailEnd type="triangle" w="med" len="med"/>
          </a:ln>
        </p:spPr>
      </p:cxnSp>
      <p:cxnSp>
        <p:nvCxnSpPr>
          <p:cNvPr id="27658" name="AutoShape 17"/>
          <p:cNvCxnSpPr>
            <a:cxnSpLocks noChangeShapeType="1"/>
            <a:stCxn id="27655" idx="3"/>
            <a:endCxn id="27656" idx="1"/>
          </p:cNvCxnSpPr>
          <p:nvPr/>
        </p:nvCxnSpPr>
        <p:spPr bwMode="auto">
          <a:xfrm>
            <a:off x="5543550" y="6311900"/>
            <a:ext cx="1123950" cy="0"/>
          </a:xfrm>
          <a:prstGeom prst="straightConnector1">
            <a:avLst/>
          </a:prstGeom>
          <a:noFill/>
          <a:ln w="9525">
            <a:solidFill>
              <a:schemeClr val="folHlink"/>
            </a:solidFill>
            <a:round/>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6"/>
                                        </p:tgtEl>
                                        <p:attrNameLst>
                                          <p:attrName>style.visibility</p:attrName>
                                        </p:attrNameLst>
                                      </p:cBhvr>
                                      <p:to>
                                        <p:strVal val="visible"/>
                                      </p:to>
                                    </p:set>
                                    <p:anim calcmode="lin" valueType="num">
                                      <p:cBhvr additive="base">
                                        <p:cTn id="7" dur="500" fill="hold"/>
                                        <p:tgtEl>
                                          <p:spTgt spid="8196"/>
                                        </p:tgtEl>
                                        <p:attrNameLst>
                                          <p:attrName>ppt_x</p:attrName>
                                        </p:attrNameLst>
                                      </p:cBhvr>
                                      <p:tavLst>
                                        <p:tav tm="0">
                                          <p:val>
                                            <p:strVal val="0-#ppt_w/2"/>
                                          </p:val>
                                        </p:tav>
                                        <p:tav tm="100000">
                                          <p:val>
                                            <p:strVal val="#ppt_x"/>
                                          </p:val>
                                        </p:tav>
                                      </p:tavLst>
                                    </p:anim>
                                    <p:anim calcmode="lin" valueType="num">
                                      <p:cBhvr additive="base">
                                        <p:cTn id="8" dur="500" fill="hold"/>
                                        <p:tgtEl>
                                          <p:spTgt spid="819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idx="4294967295"/>
          </p:nvPr>
        </p:nvSpPr>
        <p:spPr>
          <a:xfrm>
            <a:off x="533400" y="3048000"/>
            <a:ext cx="8229600" cy="1143000"/>
          </a:xfrm>
        </p:spPr>
        <p:txBody>
          <a:bodyPr/>
          <a:lstStyle/>
          <a:p>
            <a:pPr algn="l" eaLnBrk="1" hangingPunct="1"/>
            <a:r>
              <a:rPr lang="it-IT" sz="2000" dirty="0" smtClean="0">
                <a:solidFill>
                  <a:srgbClr val="CCFFCC"/>
                </a:solidFill>
                <a:latin typeface="Lucida Sans Unicode" pitchFamily="34" charset="0"/>
              </a:rPr>
              <a:t>La Valutazione del Rischio è stata definita in modi diversi da</a:t>
            </a:r>
            <a:br>
              <a:rPr lang="it-IT" sz="2000" dirty="0" smtClean="0">
                <a:solidFill>
                  <a:srgbClr val="CCFFCC"/>
                </a:solidFill>
                <a:latin typeface="Lucida Sans Unicode" pitchFamily="34" charset="0"/>
              </a:rPr>
            </a:br>
            <a:r>
              <a:rPr lang="it-IT" sz="2000" dirty="0" smtClean="0">
                <a:solidFill>
                  <a:srgbClr val="CCFFCC"/>
                </a:solidFill>
                <a:latin typeface="Lucida Sans Unicode" pitchFamily="34" charset="0"/>
              </a:rPr>
              <a:t>molti autori che hanno affrontato la materia (</a:t>
            </a:r>
            <a:r>
              <a:rPr lang="it-IT" sz="2000" dirty="0" err="1" smtClean="0">
                <a:solidFill>
                  <a:srgbClr val="CCFFCC"/>
                </a:solidFill>
                <a:latin typeface="Lucida Sans Unicode" pitchFamily="34" charset="0"/>
              </a:rPr>
              <a:t>Rowe</a:t>
            </a:r>
            <a:r>
              <a:rPr lang="it-IT" sz="2000" dirty="0" smtClean="0">
                <a:solidFill>
                  <a:srgbClr val="CCFFCC"/>
                </a:solidFill>
                <a:latin typeface="Lucida Sans Unicode" pitchFamily="34" charset="0"/>
              </a:rPr>
              <a:t>, 1977; NRC, 1983; OTA, 1993; US EPA, 1984; </a:t>
            </a:r>
            <a:r>
              <a:rPr lang="it-IT" sz="2000" dirty="0" err="1" smtClean="0">
                <a:solidFill>
                  <a:srgbClr val="CCFFCC"/>
                </a:solidFill>
                <a:latin typeface="Lucida Sans Unicode" pitchFamily="34" charset="0"/>
              </a:rPr>
              <a:t>Bowles</a:t>
            </a:r>
            <a:r>
              <a:rPr lang="it-IT" sz="2000" dirty="0" smtClean="0">
                <a:solidFill>
                  <a:srgbClr val="CCFFCC"/>
                </a:solidFill>
                <a:latin typeface="Lucida Sans Unicode" pitchFamily="34" charset="0"/>
              </a:rPr>
              <a:t> et al., 1987; </a:t>
            </a:r>
            <a:r>
              <a:rPr lang="it-IT" sz="2000" dirty="0" err="1" smtClean="0">
                <a:solidFill>
                  <a:srgbClr val="CCFFCC"/>
                </a:solidFill>
                <a:latin typeface="Lucida Sans Unicode" pitchFamily="34" charset="0"/>
              </a:rPr>
              <a:t>Asante-Duah</a:t>
            </a:r>
            <a:r>
              <a:rPr lang="it-IT" sz="2000" dirty="0" smtClean="0">
                <a:solidFill>
                  <a:srgbClr val="CCFFCC"/>
                </a:solidFill>
                <a:latin typeface="Lucida Sans Unicode" pitchFamily="34" charset="0"/>
              </a:rPr>
              <a:t>, 1990)</a:t>
            </a:r>
            <a:br>
              <a:rPr lang="it-IT" sz="2000" dirty="0" smtClean="0">
                <a:solidFill>
                  <a:srgbClr val="CCFFCC"/>
                </a:solidFill>
                <a:latin typeface="Lucida Sans Unicode" pitchFamily="34" charset="0"/>
              </a:rPr>
            </a:br>
            <a:r>
              <a:rPr lang="it-IT" sz="2000" dirty="0" smtClean="0">
                <a:solidFill>
                  <a:srgbClr val="006600"/>
                </a:solidFill>
                <a:latin typeface="Lucida Sans Unicode" pitchFamily="34" charset="0"/>
              </a:rPr>
              <a:t/>
            </a:r>
            <a:br>
              <a:rPr lang="it-IT" sz="2000" dirty="0" smtClean="0">
                <a:solidFill>
                  <a:srgbClr val="006600"/>
                </a:solidFill>
                <a:latin typeface="Lucida Sans Unicode" pitchFamily="34" charset="0"/>
              </a:rPr>
            </a:br>
            <a:r>
              <a:rPr lang="it-IT" sz="2000" dirty="0" smtClean="0">
                <a:solidFill>
                  <a:srgbClr val="006600"/>
                </a:solidFill>
                <a:latin typeface="Lucida Sans Unicode" pitchFamily="34" charset="0"/>
              </a:rPr>
              <a:t>In termini estremamente tecnici il </a:t>
            </a:r>
            <a:r>
              <a:rPr lang="it-IT" sz="2000" b="1" i="1" u="sng" dirty="0" err="1" smtClean="0">
                <a:solidFill>
                  <a:srgbClr val="006600"/>
                </a:solidFill>
                <a:latin typeface="Lucida Sans Unicode" pitchFamily="34" charset="0"/>
              </a:rPr>
              <a:t>Risk</a:t>
            </a:r>
            <a:r>
              <a:rPr lang="it-IT" sz="2000" b="1" i="1" u="sng" dirty="0" smtClean="0">
                <a:solidFill>
                  <a:srgbClr val="006600"/>
                </a:solidFill>
                <a:latin typeface="Lucida Sans Unicode" pitchFamily="34" charset="0"/>
              </a:rPr>
              <a:t> </a:t>
            </a:r>
            <a:r>
              <a:rPr lang="it-IT" sz="2000" b="1" i="1" u="sng" dirty="0" err="1" smtClean="0">
                <a:solidFill>
                  <a:srgbClr val="006600"/>
                </a:solidFill>
                <a:latin typeface="Lucida Sans Unicode" pitchFamily="34" charset="0"/>
              </a:rPr>
              <a:t>Assessment</a:t>
            </a:r>
            <a:r>
              <a:rPr lang="it-IT" sz="2000" b="1" u="sng" dirty="0" smtClean="0">
                <a:solidFill>
                  <a:srgbClr val="006600"/>
                </a:solidFill>
                <a:latin typeface="Lucida Sans Unicode" pitchFamily="34" charset="0"/>
              </a:rPr>
              <a:t> viene definito come: </a:t>
            </a:r>
            <a:br>
              <a:rPr lang="it-IT" sz="2000" b="1" u="sng" dirty="0" smtClean="0">
                <a:solidFill>
                  <a:srgbClr val="006600"/>
                </a:solidFill>
                <a:latin typeface="Lucida Sans Unicode" pitchFamily="34" charset="0"/>
              </a:rPr>
            </a:br>
            <a:r>
              <a:rPr lang="it-IT" sz="2000" b="1" u="sng" dirty="0" smtClean="0">
                <a:solidFill>
                  <a:srgbClr val="006600"/>
                </a:solidFill>
                <a:latin typeface="Lucida Sans Unicode" pitchFamily="34" charset="0"/>
              </a:rPr>
              <a:t>processo sistematico per la stima di tutti i fattori di rischio</a:t>
            </a:r>
            <a:br>
              <a:rPr lang="it-IT" sz="2000" b="1" u="sng" dirty="0" smtClean="0">
                <a:solidFill>
                  <a:srgbClr val="006600"/>
                </a:solidFill>
                <a:latin typeface="Lucida Sans Unicode" pitchFamily="34" charset="0"/>
              </a:rPr>
            </a:br>
            <a:r>
              <a:rPr lang="it-IT" sz="2000" b="1" u="sng" dirty="0" smtClean="0">
                <a:solidFill>
                  <a:srgbClr val="006600"/>
                </a:solidFill>
                <a:latin typeface="Lucida Sans Unicode" pitchFamily="34" charset="0"/>
              </a:rPr>
              <a:t>significativi che intervengono in uno scenario di esposizione</a:t>
            </a:r>
            <a:br>
              <a:rPr lang="it-IT" sz="2000" b="1" u="sng" dirty="0" smtClean="0">
                <a:solidFill>
                  <a:srgbClr val="006600"/>
                </a:solidFill>
                <a:latin typeface="Lucida Sans Unicode" pitchFamily="34" charset="0"/>
              </a:rPr>
            </a:br>
            <a:r>
              <a:rPr lang="it-IT" sz="2000" b="1" u="sng" dirty="0" smtClean="0">
                <a:solidFill>
                  <a:srgbClr val="006600"/>
                </a:solidFill>
                <a:latin typeface="Lucida Sans Unicode" pitchFamily="34" charset="0"/>
              </a:rPr>
              <a:t>causato dalla presenza di pericoli</a:t>
            </a:r>
            <a:r>
              <a:rPr lang="it-IT" sz="2000" dirty="0" smtClean="0">
                <a:solidFill>
                  <a:srgbClr val="006600"/>
                </a:solidFill>
                <a:latin typeface="Lucida Sans Unicode" pitchFamily="34" charset="0"/>
              </a:rPr>
              <a:t/>
            </a:r>
            <a:br>
              <a:rPr lang="it-IT" sz="2000" dirty="0" smtClean="0">
                <a:solidFill>
                  <a:srgbClr val="006600"/>
                </a:solidFill>
                <a:latin typeface="Lucida Sans Unicode" pitchFamily="34" charset="0"/>
              </a:rPr>
            </a:br>
            <a:r>
              <a:rPr lang="it-IT" sz="2000" dirty="0" smtClean="0">
                <a:solidFill>
                  <a:srgbClr val="003300"/>
                </a:solidFill>
                <a:latin typeface="Lucida Sans Unicode" pitchFamily="34" charset="0"/>
              </a:rPr>
              <a:t/>
            </a:r>
            <a:br>
              <a:rPr lang="it-IT" sz="2000" dirty="0" smtClean="0">
                <a:solidFill>
                  <a:srgbClr val="003300"/>
                </a:solidFill>
                <a:latin typeface="Lucida Sans Unicode" pitchFamily="34" charset="0"/>
              </a:rPr>
            </a:br>
            <a:r>
              <a:rPr lang="it-IT" sz="2000" dirty="0" smtClean="0">
                <a:solidFill>
                  <a:srgbClr val="003300"/>
                </a:solidFill>
                <a:latin typeface="Lucida Sans Unicode" pitchFamily="34" charset="0"/>
              </a:rPr>
              <a:t>In termini meno tecnici la </a:t>
            </a:r>
            <a:r>
              <a:rPr lang="it-IT" sz="2000" i="1" dirty="0" smtClean="0">
                <a:solidFill>
                  <a:srgbClr val="003300"/>
                </a:solidFill>
                <a:latin typeface="Lucida Sans Unicode" pitchFamily="34" charset="0"/>
              </a:rPr>
              <a:t>Valutazione del Rischio</a:t>
            </a:r>
            <a:r>
              <a:rPr lang="it-IT" sz="2000" dirty="0" smtClean="0">
                <a:solidFill>
                  <a:srgbClr val="003300"/>
                </a:solidFill>
                <a:latin typeface="Lucida Sans Unicode" pitchFamily="34" charset="0"/>
              </a:rPr>
              <a:t> è:</a:t>
            </a:r>
            <a:br>
              <a:rPr lang="it-IT" sz="2000" dirty="0" smtClean="0">
                <a:solidFill>
                  <a:srgbClr val="003300"/>
                </a:solidFill>
                <a:latin typeface="Lucida Sans Unicode" pitchFamily="34" charset="0"/>
              </a:rPr>
            </a:br>
            <a:r>
              <a:rPr lang="it-IT" sz="2000" dirty="0" smtClean="0">
                <a:solidFill>
                  <a:srgbClr val="003300"/>
                </a:solidFill>
                <a:latin typeface="Lucida Sans Unicode" pitchFamily="34" charset="0"/>
              </a:rPr>
              <a:t>la stima delle conseguenze sulla salute umana di un evento</a:t>
            </a:r>
            <a:br>
              <a:rPr lang="it-IT" sz="2000" dirty="0" smtClean="0">
                <a:solidFill>
                  <a:srgbClr val="003300"/>
                </a:solidFill>
                <a:latin typeface="Lucida Sans Unicode" pitchFamily="34" charset="0"/>
              </a:rPr>
            </a:br>
            <a:r>
              <a:rPr lang="it-IT" sz="2000" dirty="0" smtClean="0">
                <a:solidFill>
                  <a:srgbClr val="003300"/>
                </a:solidFill>
                <a:latin typeface="Lucida Sans Unicode" pitchFamily="34" charset="0"/>
              </a:rPr>
              <a:t>potenzialmente dannoso, in termini di probabilità che le stesse conseguenze si verifichino</a:t>
            </a:r>
          </a:p>
        </p:txBody>
      </p:sp>
      <p:sp>
        <p:nvSpPr>
          <p:cNvPr id="28675" name="Rectangle 3"/>
          <p:cNvSpPr>
            <a:spLocks noChangeArrowheads="1"/>
          </p:cNvSpPr>
          <p:nvPr/>
        </p:nvSpPr>
        <p:spPr bwMode="auto">
          <a:xfrm>
            <a:off x="457200" y="350838"/>
            <a:ext cx="8229600" cy="715962"/>
          </a:xfrm>
          <a:prstGeom prst="rect">
            <a:avLst/>
          </a:prstGeom>
          <a:noFill/>
          <a:ln w="9525">
            <a:noFill/>
            <a:miter lim="800000"/>
            <a:headEnd/>
            <a:tailEnd/>
          </a:ln>
        </p:spPr>
        <p:txBody>
          <a:bodyPr anchor="ctr"/>
          <a:lstStyle/>
          <a:p>
            <a:r>
              <a:rPr lang="it-IT" sz="2400">
                <a:solidFill>
                  <a:srgbClr val="CCFFCC"/>
                </a:solidFill>
                <a:latin typeface="Lucida Sans Unicode" pitchFamily="34" charset="0"/>
              </a:rPr>
              <a:t>ANALISI DI RISCHIO </a:t>
            </a:r>
            <a:br>
              <a:rPr lang="it-IT" sz="2400">
                <a:solidFill>
                  <a:srgbClr val="CCFFCC"/>
                </a:solidFill>
                <a:latin typeface="Lucida Sans Unicode" pitchFamily="34" charset="0"/>
              </a:rPr>
            </a:br>
            <a:r>
              <a:rPr lang="it-IT" sz="2400">
                <a:solidFill>
                  <a:srgbClr val="CCFFCC"/>
                </a:solidFill>
                <a:latin typeface="Lucida Sans Unicode" pitchFamily="34" charset="0"/>
              </a:rPr>
              <a:t>DEFINIZIONE</a:t>
            </a:r>
            <a:br>
              <a:rPr lang="it-IT" sz="2400">
                <a:solidFill>
                  <a:srgbClr val="CCFFCC"/>
                </a:solidFill>
                <a:latin typeface="Lucida Sans Unicode" pitchFamily="34" charset="0"/>
              </a:rPr>
            </a:br>
            <a:endParaRPr lang="it-IT" sz="2400">
              <a:solidFill>
                <a:srgbClr val="CCFFCC"/>
              </a:solidFill>
              <a:latin typeface="Lucida Sans Unicode" pitchFamily="34" charset="0"/>
            </a:endParaRPr>
          </a:p>
        </p:txBody>
      </p:sp>
      <p:sp>
        <p:nvSpPr>
          <p:cNvPr id="9220" name="Rectangle 4"/>
          <p:cNvSpPr>
            <a:spLocks noChangeArrowheads="1"/>
          </p:cNvSpPr>
          <p:nvPr/>
        </p:nvSpPr>
        <p:spPr bwMode="auto">
          <a:xfrm>
            <a:off x="0" y="1071563"/>
            <a:ext cx="9144000" cy="71437"/>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20"/>
                                        </p:tgtEl>
                                        <p:attrNameLst>
                                          <p:attrName>style.visibility</p:attrName>
                                        </p:attrNameLst>
                                      </p:cBhvr>
                                      <p:to>
                                        <p:strVal val="visible"/>
                                      </p:to>
                                    </p:set>
                                    <p:anim calcmode="lin" valueType="num">
                                      <p:cBhvr additive="base">
                                        <p:cTn id="7" dur="500" fill="hold"/>
                                        <p:tgtEl>
                                          <p:spTgt spid="9220"/>
                                        </p:tgtEl>
                                        <p:attrNameLst>
                                          <p:attrName>ppt_x</p:attrName>
                                        </p:attrNameLst>
                                      </p:cBhvr>
                                      <p:tavLst>
                                        <p:tav tm="0">
                                          <p:val>
                                            <p:strVal val="0-#ppt_w/2"/>
                                          </p:val>
                                        </p:tav>
                                        <p:tav tm="100000">
                                          <p:val>
                                            <p:strVal val="#ppt_x"/>
                                          </p:val>
                                        </p:tav>
                                      </p:tavLst>
                                    </p:anim>
                                    <p:anim calcmode="lin" valueType="num">
                                      <p:cBhvr additive="base">
                                        <p:cTn id="8" dur="500" fill="hold"/>
                                        <p:tgtEl>
                                          <p:spTgt spid="92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2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2700000" scaled="1"/>
        </a:gradFill>
        <a:effectLst/>
      </p:bgPr>
    </p:bg>
    <p:spTree>
      <p:nvGrpSpPr>
        <p:cNvPr id="1" name=""/>
        <p:cNvGrpSpPr/>
        <p:nvPr/>
      </p:nvGrpSpPr>
      <p:grpSpPr>
        <a:xfrm>
          <a:off x="0" y="0"/>
          <a:ext cx="0" cy="0"/>
          <a:chOff x="0" y="0"/>
          <a:chExt cx="0" cy="0"/>
        </a:xfrm>
      </p:grpSpPr>
      <p:sp>
        <p:nvSpPr>
          <p:cNvPr id="29698" name="Rectangle 3"/>
          <p:cNvSpPr>
            <a:spLocks noChangeArrowheads="1"/>
          </p:cNvSpPr>
          <p:nvPr/>
        </p:nvSpPr>
        <p:spPr bwMode="auto">
          <a:xfrm>
            <a:off x="457200" y="350838"/>
            <a:ext cx="8229600" cy="715962"/>
          </a:xfrm>
          <a:prstGeom prst="rect">
            <a:avLst/>
          </a:prstGeom>
          <a:noFill/>
          <a:ln w="9525">
            <a:noFill/>
            <a:miter lim="800000"/>
            <a:headEnd/>
            <a:tailEnd/>
          </a:ln>
        </p:spPr>
        <p:txBody>
          <a:bodyPr anchor="ctr"/>
          <a:lstStyle/>
          <a:p>
            <a:r>
              <a:rPr lang="it-IT" sz="2400">
                <a:solidFill>
                  <a:srgbClr val="CCFFCC"/>
                </a:solidFill>
                <a:latin typeface="Lucida Sans Unicode" pitchFamily="34" charset="0"/>
              </a:rPr>
              <a:t>ANALISI DI RISCHIO </a:t>
            </a:r>
            <a:br>
              <a:rPr lang="it-IT" sz="2400">
                <a:solidFill>
                  <a:srgbClr val="CCFFCC"/>
                </a:solidFill>
                <a:latin typeface="Lucida Sans Unicode" pitchFamily="34" charset="0"/>
              </a:rPr>
            </a:br>
            <a:r>
              <a:rPr lang="it-IT" sz="2400">
                <a:solidFill>
                  <a:srgbClr val="CCFFCC"/>
                </a:solidFill>
                <a:latin typeface="Lucida Sans Unicode" pitchFamily="34" charset="0"/>
              </a:rPr>
              <a:t>DEFINIZIONE</a:t>
            </a:r>
            <a:br>
              <a:rPr lang="it-IT" sz="2400">
                <a:solidFill>
                  <a:srgbClr val="CCFFCC"/>
                </a:solidFill>
                <a:latin typeface="Lucida Sans Unicode" pitchFamily="34" charset="0"/>
              </a:rPr>
            </a:br>
            <a:endParaRPr lang="it-IT" sz="2400">
              <a:solidFill>
                <a:srgbClr val="CCFFCC"/>
              </a:solidFill>
              <a:latin typeface="Lucida Sans Unicode" pitchFamily="34" charset="0"/>
            </a:endParaRPr>
          </a:p>
        </p:txBody>
      </p:sp>
      <p:sp>
        <p:nvSpPr>
          <p:cNvPr id="10244" name="Rectangle 4"/>
          <p:cNvSpPr>
            <a:spLocks noChangeArrowheads="1"/>
          </p:cNvSpPr>
          <p:nvPr/>
        </p:nvSpPr>
        <p:spPr bwMode="auto">
          <a:xfrm>
            <a:off x="0" y="1071563"/>
            <a:ext cx="9144000" cy="71437"/>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29700" name="Rectangle 5"/>
          <p:cNvSpPr>
            <a:spLocks noChangeArrowheads="1"/>
          </p:cNvSpPr>
          <p:nvPr/>
        </p:nvSpPr>
        <p:spPr bwMode="auto">
          <a:xfrm>
            <a:off x="0" y="1676400"/>
            <a:ext cx="9144000" cy="4919663"/>
          </a:xfrm>
          <a:prstGeom prst="rect">
            <a:avLst/>
          </a:prstGeom>
          <a:noFill/>
          <a:ln w="9525">
            <a:noFill/>
            <a:miter lim="800000"/>
            <a:headEnd/>
            <a:tailEnd/>
          </a:ln>
        </p:spPr>
        <p:txBody>
          <a:bodyPr>
            <a:spAutoFit/>
          </a:bodyPr>
          <a:lstStyle/>
          <a:p>
            <a:pPr>
              <a:spcBef>
                <a:spcPct val="50000"/>
              </a:spcBef>
            </a:pPr>
            <a:r>
              <a:rPr lang="it-IT">
                <a:solidFill>
                  <a:srgbClr val="003300"/>
                </a:solidFill>
                <a:latin typeface="Lucida Sans Unicode" pitchFamily="34" charset="0"/>
              </a:rPr>
              <a:t>DEFINIZIONE ADOTTATA NELLE PROCEDURE DI SICUREZZA INDUSTRIALE</a:t>
            </a:r>
            <a:r>
              <a:rPr lang="it-IT">
                <a:solidFill>
                  <a:srgbClr val="006600"/>
                </a:solidFill>
                <a:latin typeface="Lucida Sans Unicode" pitchFamily="34" charset="0"/>
              </a:rPr>
              <a:t>:</a:t>
            </a:r>
          </a:p>
          <a:p>
            <a:pPr>
              <a:spcBef>
                <a:spcPct val="50000"/>
              </a:spcBef>
            </a:pPr>
            <a:endParaRPr lang="it-IT">
              <a:solidFill>
                <a:srgbClr val="006600"/>
              </a:solidFill>
              <a:latin typeface="Lucida Sans Unicode" pitchFamily="34" charset="0"/>
            </a:endParaRPr>
          </a:p>
          <a:p>
            <a:pPr>
              <a:spcBef>
                <a:spcPct val="50000"/>
              </a:spcBef>
            </a:pPr>
            <a:r>
              <a:rPr lang="it-IT">
                <a:solidFill>
                  <a:srgbClr val="003300"/>
                </a:solidFill>
                <a:latin typeface="Lucida Sans Unicode" pitchFamily="34" charset="0"/>
              </a:rPr>
              <a:t>R = P x D = P x Fp x Fe</a:t>
            </a:r>
          </a:p>
          <a:p>
            <a:pPr algn="l">
              <a:spcBef>
                <a:spcPct val="50000"/>
              </a:spcBef>
            </a:pPr>
            <a:r>
              <a:rPr lang="it-IT" sz="1000">
                <a:solidFill>
                  <a:srgbClr val="003300"/>
                </a:solidFill>
                <a:latin typeface="Lucida Sans Unicode" pitchFamily="34" charset="0"/>
              </a:rPr>
              <a:t>	R: rischio associato ad un dato evento</a:t>
            </a:r>
          </a:p>
          <a:p>
            <a:pPr algn="l">
              <a:spcBef>
                <a:spcPct val="50000"/>
              </a:spcBef>
            </a:pPr>
            <a:r>
              <a:rPr lang="it-IT" sz="1000">
                <a:solidFill>
                  <a:srgbClr val="003300"/>
                </a:solidFill>
                <a:latin typeface="Lucida Sans Unicode" pitchFamily="34" charset="0"/>
              </a:rPr>
              <a:t>	P: probabilità di accadimento</a:t>
            </a:r>
          </a:p>
          <a:p>
            <a:pPr algn="l">
              <a:spcBef>
                <a:spcPct val="50000"/>
              </a:spcBef>
            </a:pPr>
            <a:r>
              <a:rPr lang="it-IT" sz="1000">
                <a:solidFill>
                  <a:srgbClr val="003300"/>
                </a:solidFill>
                <a:latin typeface="Lucida Sans Unicode" pitchFamily="34" charset="0"/>
              </a:rPr>
              <a:t>	D: danno provocato dall’evento</a:t>
            </a:r>
          </a:p>
          <a:p>
            <a:pPr algn="l">
              <a:spcBef>
                <a:spcPct val="50000"/>
              </a:spcBef>
            </a:pPr>
            <a:r>
              <a:rPr lang="it-IT" sz="1000">
                <a:solidFill>
                  <a:srgbClr val="003300"/>
                </a:solidFill>
                <a:latin typeface="Lucida Sans Unicode" pitchFamily="34" charset="0"/>
              </a:rPr>
              <a:t>	Fp: fattore di pericolosità (entità del possibile danno - morte, lesioni, intossicazione)</a:t>
            </a:r>
          </a:p>
          <a:p>
            <a:pPr algn="l">
              <a:spcBef>
                <a:spcPct val="50000"/>
              </a:spcBef>
            </a:pPr>
            <a:r>
              <a:rPr lang="it-IT" sz="1000">
                <a:solidFill>
                  <a:srgbClr val="003300"/>
                </a:solidFill>
                <a:latin typeface="Lucida Sans Unicode" pitchFamily="34" charset="0"/>
              </a:rPr>
              <a:t>	Fe: fattore di contatto (funzione della durata di esposizione)</a:t>
            </a:r>
          </a:p>
          <a:p>
            <a:pPr algn="l">
              <a:spcBef>
                <a:spcPct val="50000"/>
              </a:spcBef>
            </a:pPr>
            <a:endParaRPr lang="it-IT" sz="1000">
              <a:solidFill>
                <a:srgbClr val="003300"/>
              </a:solidFill>
              <a:latin typeface="Lucida Sans Unicode" pitchFamily="34" charset="0"/>
            </a:endParaRPr>
          </a:p>
          <a:p>
            <a:pPr algn="l">
              <a:spcBef>
                <a:spcPct val="50000"/>
              </a:spcBef>
            </a:pPr>
            <a:endParaRPr lang="it-IT" sz="1000">
              <a:solidFill>
                <a:srgbClr val="006600"/>
              </a:solidFill>
              <a:latin typeface="Lucida Sans Unicode" pitchFamily="34" charset="0"/>
            </a:endParaRPr>
          </a:p>
          <a:p>
            <a:pPr>
              <a:spcBef>
                <a:spcPct val="50000"/>
              </a:spcBef>
            </a:pPr>
            <a:r>
              <a:rPr lang="it-IT">
                <a:solidFill>
                  <a:srgbClr val="00CD9A"/>
                </a:solidFill>
                <a:latin typeface="Wingdings" pitchFamily="2" charset="2"/>
              </a:rPr>
              <a:t> </a:t>
            </a:r>
            <a:r>
              <a:rPr lang="it-IT">
                <a:solidFill>
                  <a:srgbClr val="006600"/>
                </a:solidFill>
                <a:latin typeface="Lucida Sans Unicode" pitchFamily="34" charset="0"/>
              </a:rPr>
              <a:t>DEFINIZIONE ADOTTATA NEL CASO DI SITI CONTAMINATI:</a:t>
            </a:r>
          </a:p>
          <a:p>
            <a:pPr>
              <a:spcBef>
                <a:spcPct val="50000"/>
              </a:spcBef>
            </a:pPr>
            <a:endParaRPr lang="it-IT" sz="2000">
              <a:solidFill>
                <a:srgbClr val="FF6600"/>
              </a:solidFill>
              <a:latin typeface="Lucida Sans Unicode" pitchFamily="34" charset="0"/>
            </a:endParaRPr>
          </a:p>
          <a:p>
            <a:pPr>
              <a:spcBef>
                <a:spcPct val="50000"/>
              </a:spcBef>
            </a:pPr>
            <a:r>
              <a:rPr lang="it-IT" sz="2000">
                <a:solidFill>
                  <a:srgbClr val="FF6600"/>
                </a:solidFill>
                <a:latin typeface="Lucida Sans Unicode" pitchFamily="34" charset="0"/>
              </a:rPr>
              <a:t>R = E x T</a:t>
            </a:r>
          </a:p>
          <a:p>
            <a:pPr>
              <a:spcBef>
                <a:spcPct val="50000"/>
              </a:spcBef>
            </a:pPr>
            <a:endParaRPr lang="it-IT" sz="2000">
              <a:solidFill>
                <a:srgbClr val="FF6600"/>
              </a:solidFill>
              <a:latin typeface="Lucida Sans Unicode" pitchFamily="34" charset="0"/>
            </a:endParaRPr>
          </a:p>
          <a:p>
            <a:pPr algn="l">
              <a:spcBef>
                <a:spcPct val="50000"/>
              </a:spcBef>
            </a:pPr>
            <a:r>
              <a:rPr lang="it-IT" sz="1000">
                <a:solidFill>
                  <a:srgbClr val="006600"/>
                </a:solidFill>
                <a:latin typeface="Lucida Sans Unicode" pitchFamily="34" charset="0"/>
              </a:rPr>
              <a:t>	P = probabilità accadimento del danno conclamata (P = 1), ovvero l’evento è già accaduto</a:t>
            </a:r>
          </a:p>
          <a:p>
            <a:pPr algn="l">
              <a:spcBef>
                <a:spcPct val="50000"/>
              </a:spcBef>
            </a:pPr>
            <a:r>
              <a:rPr lang="it-IT" sz="1000">
                <a:solidFill>
                  <a:srgbClr val="006600"/>
                </a:solidFill>
                <a:latin typeface="Lucida Sans Unicode" pitchFamily="34" charset="0"/>
              </a:rPr>
              <a:t>	Fp = T [mg/kg d]-1 (Tossicità dell’inquinante)</a:t>
            </a:r>
          </a:p>
          <a:p>
            <a:pPr algn="l">
              <a:spcBef>
                <a:spcPct val="50000"/>
              </a:spcBef>
            </a:pPr>
            <a:r>
              <a:rPr lang="it-IT" sz="1000">
                <a:solidFill>
                  <a:srgbClr val="006600"/>
                </a:solidFill>
                <a:latin typeface="Lucida Sans Unicode" pitchFamily="34" charset="0"/>
              </a:rPr>
              <a:t>	Fe = E [mg/kg d] (Portata effettiva di Esposizione)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244"/>
                                        </p:tgtEl>
                                        <p:attrNameLst>
                                          <p:attrName>style.visibility</p:attrName>
                                        </p:attrNameLst>
                                      </p:cBhvr>
                                      <p:to>
                                        <p:strVal val="visible"/>
                                      </p:to>
                                    </p:set>
                                    <p:anim calcmode="lin" valueType="num">
                                      <p:cBhvr additive="base">
                                        <p:cTn id="7" dur="500" fill="hold"/>
                                        <p:tgtEl>
                                          <p:spTgt spid="10244"/>
                                        </p:tgtEl>
                                        <p:attrNameLst>
                                          <p:attrName>ppt_x</p:attrName>
                                        </p:attrNameLst>
                                      </p:cBhvr>
                                      <p:tavLst>
                                        <p:tav tm="0">
                                          <p:val>
                                            <p:strVal val="0-#ppt_w/2"/>
                                          </p:val>
                                        </p:tav>
                                        <p:tav tm="100000">
                                          <p:val>
                                            <p:strVal val="#ppt_x"/>
                                          </p:val>
                                        </p:tav>
                                      </p:tavLst>
                                    </p:anim>
                                    <p:anim calcmode="lin" valueType="num">
                                      <p:cBhvr additive="base">
                                        <p:cTn id="8" dur="500" fill="hold"/>
                                        <p:tgtEl>
                                          <p:spTgt spid="102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4"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30722" name="Rectangle 2"/>
          <p:cNvSpPr>
            <a:spLocks noChangeArrowheads="1"/>
          </p:cNvSpPr>
          <p:nvPr/>
        </p:nvSpPr>
        <p:spPr bwMode="auto">
          <a:xfrm>
            <a:off x="457200" y="350838"/>
            <a:ext cx="8229600" cy="715962"/>
          </a:xfrm>
          <a:prstGeom prst="rect">
            <a:avLst/>
          </a:prstGeom>
          <a:noFill/>
          <a:ln w="9525">
            <a:noFill/>
            <a:miter lim="800000"/>
            <a:headEnd/>
            <a:tailEnd/>
          </a:ln>
        </p:spPr>
        <p:txBody>
          <a:bodyPr anchor="ctr"/>
          <a:lstStyle/>
          <a:p>
            <a:r>
              <a:rPr lang="it-IT" sz="2400">
                <a:solidFill>
                  <a:srgbClr val="CCFFCC"/>
                </a:solidFill>
                <a:latin typeface="Lucida Sans Unicode" pitchFamily="34" charset="0"/>
              </a:rPr>
              <a:t>ANALISI DI RISCHIO SANITARIO-AMBIENTALE</a:t>
            </a:r>
            <a:br>
              <a:rPr lang="it-IT" sz="2400">
                <a:solidFill>
                  <a:srgbClr val="CCFFCC"/>
                </a:solidFill>
                <a:latin typeface="Lucida Sans Unicode" pitchFamily="34" charset="0"/>
              </a:rPr>
            </a:br>
            <a:endParaRPr lang="it-IT" sz="2400">
              <a:solidFill>
                <a:srgbClr val="CCFFCC"/>
              </a:solidFill>
              <a:latin typeface="Lucida Sans Unicode" pitchFamily="34" charset="0"/>
            </a:endParaRPr>
          </a:p>
        </p:txBody>
      </p:sp>
      <p:sp>
        <p:nvSpPr>
          <p:cNvPr id="11267" name="Rectangle 3"/>
          <p:cNvSpPr>
            <a:spLocks noChangeArrowheads="1"/>
          </p:cNvSpPr>
          <p:nvPr/>
        </p:nvSpPr>
        <p:spPr bwMode="auto">
          <a:xfrm>
            <a:off x="0" y="990600"/>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30724" name="Text Box 5"/>
          <p:cNvSpPr txBox="1">
            <a:spLocks noChangeArrowheads="1"/>
          </p:cNvSpPr>
          <p:nvPr/>
        </p:nvSpPr>
        <p:spPr bwMode="auto">
          <a:xfrm>
            <a:off x="2171700" y="1524000"/>
            <a:ext cx="4806950" cy="396875"/>
          </a:xfrm>
          <a:prstGeom prst="rect">
            <a:avLst/>
          </a:prstGeom>
          <a:noFill/>
          <a:ln w="9525">
            <a:noFill/>
            <a:miter lim="800000"/>
            <a:headEnd/>
            <a:tailEnd/>
          </a:ln>
        </p:spPr>
        <p:txBody>
          <a:bodyPr wrap="none">
            <a:spAutoFit/>
          </a:bodyPr>
          <a:lstStyle/>
          <a:p>
            <a:r>
              <a:rPr lang="it-IT" sz="2000">
                <a:solidFill>
                  <a:srgbClr val="FF99FF"/>
                </a:solidFill>
                <a:latin typeface="Lucida Sans Unicode" pitchFamily="34" charset="0"/>
              </a:rPr>
              <a:t>RISCHIO = ESPOSIZIONE x TOSSICITA’</a:t>
            </a:r>
          </a:p>
        </p:txBody>
      </p:sp>
      <p:grpSp>
        <p:nvGrpSpPr>
          <p:cNvPr id="30725" name="Group 12"/>
          <p:cNvGrpSpPr>
            <a:grpSpLocks/>
          </p:cNvGrpSpPr>
          <p:nvPr/>
        </p:nvGrpSpPr>
        <p:grpSpPr bwMode="auto">
          <a:xfrm>
            <a:off x="771525" y="3048000"/>
            <a:ext cx="7620000" cy="790575"/>
            <a:chOff x="528" y="1920"/>
            <a:chExt cx="4800" cy="498"/>
          </a:xfrm>
        </p:grpSpPr>
        <p:pic>
          <p:nvPicPr>
            <p:cNvPr id="30731" name="Picture 6"/>
            <p:cNvPicPr>
              <a:picLocks noChangeAspect="1" noChangeArrowheads="1"/>
            </p:cNvPicPr>
            <p:nvPr/>
          </p:nvPicPr>
          <p:blipFill>
            <a:blip r:embed="rId2" cstate="print"/>
            <a:srcRect/>
            <a:stretch>
              <a:fillRect/>
            </a:stretch>
          </p:blipFill>
          <p:spPr bwMode="auto">
            <a:xfrm>
              <a:off x="528" y="1920"/>
              <a:ext cx="1488" cy="498"/>
            </a:xfrm>
            <a:prstGeom prst="rect">
              <a:avLst/>
            </a:prstGeom>
            <a:noFill/>
            <a:ln w="9525">
              <a:noFill/>
              <a:miter lim="800000"/>
              <a:headEnd/>
              <a:tailEnd/>
            </a:ln>
          </p:spPr>
        </p:pic>
        <p:sp>
          <p:nvSpPr>
            <p:cNvPr id="30732" name="Rectangle 8"/>
            <p:cNvSpPr>
              <a:spLocks noChangeArrowheads="1"/>
            </p:cNvSpPr>
            <p:nvPr/>
          </p:nvSpPr>
          <p:spPr bwMode="auto">
            <a:xfrm>
              <a:off x="2448" y="1986"/>
              <a:ext cx="2880" cy="346"/>
            </a:xfrm>
            <a:prstGeom prst="rect">
              <a:avLst/>
            </a:prstGeom>
            <a:noFill/>
            <a:ln w="9525">
              <a:noFill/>
              <a:miter lim="800000"/>
              <a:headEnd/>
              <a:tailEnd/>
            </a:ln>
          </p:spPr>
          <p:txBody>
            <a:bodyPr>
              <a:spAutoFit/>
            </a:bodyPr>
            <a:lstStyle/>
            <a:p>
              <a:pPr algn="l">
                <a:spcBef>
                  <a:spcPct val="50000"/>
                </a:spcBef>
              </a:pPr>
              <a:r>
                <a:rPr lang="it-IT" sz="1200">
                  <a:solidFill>
                    <a:srgbClr val="CCFFCC"/>
                  </a:solidFill>
                  <a:latin typeface="Lucida Sans Unicode" pitchFamily="34" charset="0"/>
                </a:rPr>
                <a:t>E = Esposizione cronica effettiva [mg/kg-giorno]</a:t>
              </a:r>
            </a:p>
            <a:p>
              <a:pPr algn="l">
                <a:spcBef>
                  <a:spcPct val="50000"/>
                </a:spcBef>
              </a:pPr>
              <a:r>
                <a:rPr lang="it-IT" sz="1200">
                  <a:solidFill>
                    <a:srgbClr val="CCFFCC"/>
                  </a:solidFill>
                  <a:latin typeface="Lucida Sans Unicode" pitchFamily="34" charset="0"/>
                </a:rPr>
                <a:t>TDI (o RfD) = Dose di riferimento [mg/kg-giorno]</a:t>
              </a:r>
            </a:p>
          </p:txBody>
        </p:sp>
      </p:grpSp>
      <p:grpSp>
        <p:nvGrpSpPr>
          <p:cNvPr id="30726" name="Group 13"/>
          <p:cNvGrpSpPr>
            <a:grpSpLocks/>
          </p:cNvGrpSpPr>
          <p:nvPr/>
        </p:nvGrpSpPr>
        <p:grpSpPr bwMode="auto">
          <a:xfrm>
            <a:off x="733425" y="5241925"/>
            <a:ext cx="7696200" cy="549275"/>
            <a:chOff x="528" y="3302"/>
            <a:chExt cx="4848" cy="346"/>
          </a:xfrm>
        </p:grpSpPr>
        <p:pic>
          <p:nvPicPr>
            <p:cNvPr id="30729" name="Picture 7"/>
            <p:cNvPicPr>
              <a:picLocks noChangeAspect="1" noChangeArrowheads="1"/>
            </p:cNvPicPr>
            <p:nvPr/>
          </p:nvPicPr>
          <p:blipFill>
            <a:blip r:embed="rId3" cstate="print"/>
            <a:srcRect/>
            <a:stretch>
              <a:fillRect/>
            </a:stretch>
          </p:blipFill>
          <p:spPr bwMode="auto">
            <a:xfrm>
              <a:off x="528" y="3350"/>
              <a:ext cx="1584" cy="246"/>
            </a:xfrm>
            <a:prstGeom prst="rect">
              <a:avLst/>
            </a:prstGeom>
            <a:noFill/>
            <a:ln w="9525">
              <a:noFill/>
              <a:miter lim="800000"/>
              <a:headEnd/>
              <a:tailEnd/>
            </a:ln>
          </p:spPr>
        </p:pic>
        <p:sp>
          <p:nvSpPr>
            <p:cNvPr id="30730" name="Rectangle 9"/>
            <p:cNvSpPr>
              <a:spLocks noChangeArrowheads="1"/>
            </p:cNvSpPr>
            <p:nvPr/>
          </p:nvSpPr>
          <p:spPr bwMode="auto">
            <a:xfrm>
              <a:off x="2496" y="3302"/>
              <a:ext cx="2880" cy="346"/>
            </a:xfrm>
            <a:prstGeom prst="rect">
              <a:avLst/>
            </a:prstGeom>
            <a:noFill/>
            <a:ln w="9525">
              <a:noFill/>
              <a:miter lim="800000"/>
              <a:headEnd/>
              <a:tailEnd/>
            </a:ln>
          </p:spPr>
          <p:txBody>
            <a:bodyPr>
              <a:spAutoFit/>
            </a:bodyPr>
            <a:lstStyle/>
            <a:p>
              <a:pPr algn="l">
                <a:spcBef>
                  <a:spcPct val="50000"/>
                </a:spcBef>
              </a:pPr>
              <a:r>
                <a:rPr lang="it-IT" sz="1200">
                  <a:solidFill>
                    <a:srgbClr val="CCFFCC"/>
                  </a:solidFill>
                  <a:latin typeface="Lucida Sans Unicode" pitchFamily="34" charset="0"/>
                </a:rPr>
                <a:t>E = Esposizione cronica effettiva [mg/kg-giorno]</a:t>
              </a:r>
            </a:p>
            <a:p>
              <a:pPr algn="l">
                <a:spcBef>
                  <a:spcPct val="50000"/>
                </a:spcBef>
              </a:pPr>
              <a:r>
                <a:rPr lang="it-IT" sz="1200">
                  <a:solidFill>
                    <a:srgbClr val="CCFFCC"/>
                  </a:solidFill>
                  <a:latin typeface="Lucida Sans Unicode" pitchFamily="34" charset="0"/>
                </a:rPr>
                <a:t>SF = Grado di cancerogenicità [mg/kg-giorno]-1</a:t>
              </a:r>
            </a:p>
          </p:txBody>
        </p:sp>
      </p:grpSp>
      <p:sp>
        <p:nvSpPr>
          <p:cNvPr id="30727" name="Text Box 10"/>
          <p:cNvSpPr txBox="1">
            <a:spLocks noChangeArrowheads="1"/>
          </p:cNvSpPr>
          <p:nvPr/>
        </p:nvSpPr>
        <p:spPr bwMode="auto">
          <a:xfrm>
            <a:off x="3581400" y="2392363"/>
            <a:ext cx="1981200" cy="304800"/>
          </a:xfrm>
          <a:prstGeom prst="rect">
            <a:avLst/>
          </a:prstGeom>
          <a:noFill/>
          <a:ln w="9525">
            <a:noFill/>
            <a:miter lim="800000"/>
            <a:headEnd/>
            <a:tailEnd/>
          </a:ln>
        </p:spPr>
        <p:txBody>
          <a:bodyPr wrap="none">
            <a:spAutoFit/>
          </a:bodyPr>
          <a:lstStyle/>
          <a:p>
            <a:r>
              <a:rPr lang="it-IT">
                <a:solidFill>
                  <a:schemeClr val="folHlink"/>
                </a:solidFill>
                <a:latin typeface="Lucida Sans Unicode" pitchFamily="34" charset="0"/>
              </a:rPr>
              <a:t>SOSTANZE TOSSICHE</a:t>
            </a:r>
          </a:p>
        </p:txBody>
      </p:sp>
      <p:sp>
        <p:nvSpPr>
          <p:cNvPr id="30728" name="Text Box 11"/>
          <p:cNvSpPr txBox="1">
            <a:spLocks noChangeArrowheads="1"/>
          </p:cNvSpPr>
          <p:nvPr/>
        </p:nvSpPr>
        <p:spPr bwMode="auto">
          <a:xfrm>
            <a:off x="3379788" y="4495800"/>
            <a:ext cx="2439987" cy="304800"/>
          </a:xfrm>
          <a:prstGeom prst="rect">
            <a:avLst/>
          </a:prstGeom>
          <a:noFill/>
          <a:ln w="9525">
            <a:noFill/>
            <a:miter lim="800000"/>
            <a:headEnd/>
            <a:tailEnd/>
          </a:ln>
        </p:spPr>
        <p:txBody>
          <a:bodyPr wrap="none">
            <a:spAutoFit/>
          </a:bodyPr>
          <a:lstStyle/>
          <a:p>
            <a:r>
              <a:rPr lang="it-IT">
                <a:solidFill>
                  <a:srgbClr val="FFCC99"/>
                </a:solidFill>
                <a:latin typeface="Lucida Sans Unicode" pitchFamily="34" charset="0"/>
              </a:rPr>
              <a:t>SOSTANZE CANCEROGENE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1267"/>
                                        </p:tgtEl>
                                        <p:attrNameLst>
                                          <p:attrName>style.visibility</p:attrName>
                                        </p:attrNameLst>
                                      </p:cBhvr>
                                      <p:to>
                                        <p:strVal val="visible"/>
                                      </p:to>
                                    </p:set>
                                    <p:anim calcmode="lin" valueType="num">
                                      <p:cBhvr additive="base">
                                        <p:cTn id="7" dur="500" fill="hold"/>
                                        <p:tgtEl>
                                          <p:spTgt spid="11267"/>
                                        </p:tgtEl>
                                        <p:attrNameLst>
                                          <p:attrName>ppt_x</p:attrName>
                                        </p:attrNameLst>
                                      </p:cBhvr>
                                      <p:tavLst>
                                        <p:tav tm="0">
                                          <p:val>
                                            <p:strVal val="0-#ppt_w/2"/>
                                          </p:val>
                                        </p:tav>
                                        <p:tav tm="100000">
                                          <p:val>
                                            <p:strVal val="#ppt_x"/>
                                          </p:val>
                                        </p:tav>
                                      </p:tavLst>
                                    </p:anim>
                                    <p:anim calcmode="lin" valueType="num">
                                      <p:cBhvr additive="base">
                                        <p:cTn id="8" dur="500" fill="hold"/>
                                        <p:tgtEl>
                                          <p:spTgt spid="112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stretch>
            <a:fillRect/>
          </a:stretch>
        </p:blipFill>
        <p:spPr>
          <a:xfrm>
            <a:off x="4676402" y="4233392"/>
            <a:ext cx="4251573" cy="2279521"/>
          </a:xfrm>
          <a:prstGeom prst="rect">
            <a:avLst/>
          </a:prstGeom>
        </p:spPr>
      </p:pic>
      <p:sp>
        <p:nvSpPr>
          <p:cNvPr id="2" name="CasellaDiTesto 1"/>
          <p:cNvSpPr txBox="1"/>
          <p:nvPr/>
        </p:nvSpPr>
        <p:spPr>
          <a:xfrm>
            <a:off x="1115616" y="44624"/>
            <a:ext cx="761747" cy="307777"/>
          </a:xfrm>
          <a:prstGeom prst="rect">
            <a:avLst/>
          </a:prstGeom>
          <a:noFill/>
        </p:spPr>
        <p:txBody>
          <a:bodyPr wrap="none" rtlCol="0">
            <a:spAutoFit/>
          </a:bodyPr>
          <a:lstStyle/>
          <a:p>
            <a:r>
              <a:rPr lang="it-IT" dirty="0" smtClean="0"/>
              <a:t>esempi</a:t>
            </a:r>
            <a:endParaRPr lang="it-IT" dirty="0"/>
          </a:p>
        </p:txBody>
      </p:sp>
      <p:sp>
        <p:nvSpPr>
          <p:cNvPr id="4" name="Rettangolo 3"/>
          <p:cNvSpPr/>
          <p:nvPr/>
        </p:nvSpPr>
        <p:spPr>
          <a:xfrm>
            <a:off x="971600" y="167370"/>
            <a:ext cx="8172400" cy="2154436"/>
          </a:xfrm>
          <a:prstGeom prst="rect">
            <a:avLst/>
          </a:prstGeom>
        </p:spPr>
        <p:txBody>
          <a:bodyPr wrap="square">
            <a:spAutoFit/>
          </a:bodyPr>
          <a:lstStyle/>
          <a:p>
            <a:pPr algn="l"/>
            <a:r>
              <a:rPr lang="it-IT" sz="1800" dirty="0" smtClean="0">
                <a:latin typeface="Calibri" panose="020F0502020204030204" pitchFamily="34" charset="0"/>
              </a:rPr>
              <a:t>In generale R </a:t>
            </a:r>
            <a:r>
              <a:rPr lang="it-IT" sz="1800" dirty="0">
                <a:latin typeface="Calibri" panose="020F0502020204030204" pitchFamily="34" charset="0"/>
              </a:rPr>
              <a:t>= E × </a:t>
            </a:r>
            <a:r>
              <a:rPr lang="it-IT" sz="1800" dirty="0" smtClean="0">
                <a:latin typeface="Calibri" panose="020F0502020204030204" pitchFamily="34" charset="0"/>
              </a:rPr>
              <a:t>T</a:t>
            </a:r>
          </a:p>
          <a:p>
            <a:pPr algn="l"/>
            <a:endParaRPr lang="it-IT" sz="1800" dirty="0" smtClean="0"/>
          </a:p>
          <a:p>
            <a:pPr algn="l"/>
            <a:r>
              <a:rPr lang="it-IT" dirty="0"/>
              <a:t>E = </a:t>
            </a:r>
            <a:r>
              <a:rPr lang="it-IT" dirty="0" err="1"/>
              <a:t>C</a:t>
            </a:r>
            <a:r>
              <a:rPr lang="it-IT" baseline="-25000" dirty="0" err="1"/>
              <a:t>poe</a:t>
            </a:r>
            <a:r>
              <a:rPr lang="it-IT" baseline="-25000" dirty="0"/>
              <a:t> </a:t>
            </a:r>
            <a:r>
              <a:rPr lang="it-IT" dirty="0"/>
              <a:t>× </a:t>
            </a:r>
            <a:r>
              <a:rPr lang="it-IT" dirty="0" smtClean="0"/>
              <a:t>EM </a:t>
            </a:r>
            <a:r>
              <a:rPr lang="it-IT" dirty="0"/>
              <a:t>portata effettiva di esposizione EM [m3 /kg d]:</a:t>
            </a:r>
            <a:r>
              <a:rPr lang="it-IT" dirty="0" smtClean="0"/>
              <a:t> </a:t>
            </a:r>
          </a:p>
          <a:p>
            <a:pPr algn="l"/>
            <a:r>
              <a:rPr lang="it-IT" dirty="0" err="1"/>
              <a:t>C</a:t>
            </a:r>
            <a:r>
              <a:rPr lang="it-IT" baseline="-25000" dirty="0" err="1"/>
              <a:t>poe</a:t>
            </a:r>
            <a:r>
              <a:rPr lang="it-IT" baseline="-25000" dirty="0"/>
              <a:t> </a:t>
            </a:r>
            <a:r>
              <a:rPr lang="it-IT" dirty="0"/>
              <a:t>= FT × </a:t>
            </a:r>
            <a:r>
              <a:rPr lang="it-IT" dirty="0" smtClean="0"/>
              <a:t>Cs</a:t>
            </a:r>
          </a:p>
          <a:p>
            <a:pPr algn="l"/>
            <a:endParaRPr lang="it-IT" dirty="0" smtClean="0">
              <a:latin typeface="Calibri" panose="020F0502020204030204" pitchFamily="34" charset="0"/>
            </a:endParaRPr>
          </a:p>
          <a:p>
            <a:pPr algn="l"/>
            <a:r>
              <a:rPr lang="it-IT" dirty="0" smtClean="0"/>
              <a:t>SF </a:t>
            </a:r>
            <a:r>
              <a:rPr lang="it-IT" dirty="0"/>
              <a:t>(</a:t>
            </a:r>
            <a:r>
              <a:rPr lang="it-IT" dirty="0" err="1"/>
              <a:t>Slope</a:t>
            </a:r>
            <a:r>
              <a:rPr lang="it-IT" dirty="0"/>
              <a:t> </a:t>
            </a:r>
            <a:r>
              <a:rPr lang="it-IT" dirty="0" err="1"/>
              <a:t>Factor</a:t>
            </a:r>
            <a:r>
              <a:rPr lang="it-IT" dirty="0"/>
              <a:t> [mg/kg d]-1) indica la </a:t>
            </a:r>
            <a:r>
              <a:rPr lang="it-IT" dirty="0" err="1"/>
              <a:t>probabilita</a:t>
            </a:r>
            <a:r>
              <a:rPr lang="it-IT" dirty="0"/>
              <a:t> di casi incrementali di </a:t>
            </a:r>
            <a:r>
              <a:rPr lang="it-IT" dirty="0" smtClean="0"/>
              <a:t>tumore nella </a:t>
            </a:r>
            <a:r>
              <a:rPr lang="it-IT" dirty="0"/>
              <a:t>vita per unita di dose, ed E </a:t>
            </a:r>
            <a:r>
              <a:rPr lang="it-IT" dirty="0" err="1"/>
              <a:t>e</a:t>
            </a:r>
            <a:r>
              <a:rPr lang="it-IT" dirty="0"/>
              <a:t> mediata su di un periodo di esposizione pari a </a:t>
            </a:r>
            <a:r>
              <a:rPr lang="it-IT" dirty="0" smtClean="0"/>
              <a:t>70 anni </a:t>
            </a:r>
            <a:r>
              <a:rPr lang="it-IT" dirty="0"/>
              <a:t>(AT = 70 anni).</a:t>
            </a:r>
            <a:endParaRPr lang="it-IT" dirty="0">
              <a:latin typeface="Calibri" panose="020F0502020204030204" pitchFamily="34" charset="0"/>
            </a:endParaRPr>
          </a:p>
          <a:p>
            <a:pPr algn="l"/>
            <a:endParaRPr lang="it-IT" dirty="0" smtClean="0">
              <a:latin typeface="Calibri" panose="020F0502020204030204" pitchFamily="34" charset="0"/>
            </a:endParaRPr>
          </a:p>
          <a:p>
            <a:pPr algn="l"/>
            <a:endParaRPr lang="it-IT" dirty="0" smtClean="0">
              <a:latin typeface="Calibri" panose="020F0502020204030204" pitchFamily="34" charset="0"/>
            </a:endParaRPr>
          </a:p>
        </p:txBody>
      </p:sp>
      <p:sp>
        <p:nvSpPr>
          <p:cNvPr id="5" name="Rettangolo 4"/>
          <p:cNvSpPr/>
          <p:nvPr/>
        </p:nvSpPr>
        <p:spPr>
          <a:xfrm>
            <a:off x="17038" y="6581001"/>
            <a:ext cx="9036495" cy="276999"/>
          </a:xfrm>
          <a:prstGeom prst="rect">
            <a:avLst/>
          </a:prstGeom>
        </p:spPr>
        <p:txBody>
          <a:bodyPr wrap="square">
            <a:spAutoFit/>
          </a:bodyPr>
          <a:lstStyle/>
          <a:p>
            <a:r>
              <a:rPr lang="it-IT" sz="1200" dirty="0"/>
              <a:t>http://www.arpa.puglia.it/c/document_library/get_file?uuid=2ad80608-e472-416f-ba4a-8704b8070ebd&amp;groupId=13879</a:t>
            </a:r>
          </a:p>
        </p:txBody>
      </p:sp>
      <p:sp>
        <p:nvSpPr>
          <p:cNvPr id="6" name="Rettangolo 5"/>
          <p:cNvSpPr/>
          <p:nvPr/>
        </p:nvSpPr>
        <p:spPr>
          <a:xfrm>
            <a:off x="-108520" y="2048543"/>
            <a:ext cx="9036495" cy="307777"/>
          </a:xfrm>
          <a:prstGeom prst="rect">
            <a:avLst/>
          </a:prstGeom>
        </p:spPr>
        <p:txBody>
          <a:bodyPr wrap="square">
            <a:spAutoFit/>
          </a:bodyPr>
          <a:lstStyle/>
          <a:p>
            <a:r>
              <a:rPr lang="it-IT" dirty="0">
                <a:hlinkClick r:id="rId3"/>
              </a:rPr>
              <a:t>http</a:t>
            </a:r>
            <a:r>
              <a:rPr lang="it-IT" dirty="0" smtClean="0">
                <a:hlinkClick r:id="rId3"/>
              </a:rPr>
              <a:t>://</a:t>
            </a:r>
            <a:r>
              <a:rPr lang="it-IT" dirty="0">
                <a:hlinkClick r:id="rId4"/>
              </a:rPr>
              <a:t>http://old.iss.it/iasa/?tipo=40</a:t>
            </a:r>
            <a:endParaRPr lang="it-IT" dirty="0"/>
          </a:p>
        </p:txBody>
      </p:sp>
      <p:pic>
        <p:nvPicPr>
          <p:cNvPr id="7" name="Immagine 6"/>
          <p:cNvPicPr>
            <a:picLocks noChangeAspect="1"/>
          </p:cNvPicPr>
          <p:nvPr/>
        </p:nvPicPr>
        <p:blipFill>
          <a:blip r:embed="rId5"/>
          <a:stretch>
            <a:fillRect/>
          </a:stretch>
        </p:blipFill>
        <p:spPr>
          <a:xfrm>
            <a:off x="-14757" y="2339844"/>
            <a:ext cx="8942732" cy="460750"/>
          </a:xfrm>
          <a:prstGeom prst="rect">
            <a:avLst/>
          </a:prstGeom>
        </p:spPr>
      </p:pic>
      <p:pic>
        <p:nvPicPr>
          <p:cNvPr id="8" name="Immagine 7"/>
          <p:cNvPicPr>
            <a:picLocks noChangeAspect="1"/>
          </p:cNvPicPr>
          <p:nvPr/>
        </p:nvPicPr>
        <p:blipFill>
          <a:blip r:embed="rId6"/>
          <a:stretch>
            <a:fillRect/>
          </a:stretch>
        </p:blipFill>
        <p:spPr>
          <a:xfrm>
            <a:off x="-77311" y="2800594"/>
            <a:ext cx="9113806" cy="893097"/>
          </a:xfrm>
          <a:prstGeom prst="rect">
            <a:avLst/>
          </a:prstGeom>
        </p:spPr>
      </p:pic>
      <p:pic>
        <p:nvPicPr>
          <p:cNvPr id="9" name="Immagine 8"/>
          <p:cNvPicPr>
            <a:picLocks noChangeAspect="1"/>
          </p:cNvPicPr>
          <p:nvPr/>
        </p:nvPicPr>
        <p:blipFill>
          <a:blip r:embed="rId7"/>
          <a:stretch>
            <a:fillRect/>
          </a:stretch>
        </p:blipFill>
        <p:spPr>
          <a:xfrm>
            <a:off x="-108520" y="3642887"/>
            <a:ext cx="9036495" cy="304283"/>
          </a:xfrm>
          <a:prstGeom prst="rect">
            <a:avLst/>
          </a:prstGeom>
        </p:spPr>
      </p:pic>
      <p:cxnSp>
        <p:nvCxnSpPr>
          <p:cNvPr id="11" name="Connettore 2 10"/>
          <p:cNvCxnSpPr>
            <a:stCxn id="3" idx="3"/>
          </p:cNvCxnSpPr>
          <p:nvPr/>
        </p:nvCxnSpPr>
        <p:spPr bwMode="auto">
          <a:xfrm flipH="1">
            <a:off x="8316417" y="5373153"/>
            <a:ext cx="611558" cy="648135"/>
          </a:xfrm>
          <a:prstGeom prst="straightConnector1">
            <a:avLst/>
          </a:prstGeom>
          <a:solidFill>
            <a:srgbClr val="003300"/>
          </a:solidFill>
          <a:ln w="9525" cap="flat" cmpd="sng" algn="ctr">
            <a:noFill/>
            <a:prstDash val="solid"/>
            <a:round/>
            <a:headEnd type="none" w="med" len="med"/>
            <a:tailEnd type="triangle"/>
          </a:ln>
          <a:effectLst/>
        </p:spPr>
      </p:cxnSp>
      <p:sp>
        <p:nvSpPr>
          <p:cNvPr id="13" name="Freccia in giù 12"/>
          <p:cNvSpPr/>
          <p:nvPr/>
        </p:nvSpPr>
        <p:spPr bwMode="auto">
          <a:xfrm rot="2677921">
            <a:off x="8504851" y="5381603"/>
            <a:ext cx="322821" cy="1033015"/>
          </a:xfrm>
          <a:prstGeom prst="downArrow">
            <a:avLst>
              <a:gd name="adj1" fmla="val 50000"/>
              <a:gd name="adj2" fmla="val 61848"/>
            </a:avLst>
          </a:prstGeom>
          <a:solidFill>
            <a:srgbClr val="003300"/>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it-IT" sz="1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260792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sp>
        <p:nvSpPr>
          <p:cNvPr id="3" name="Sottotitolo 2"/>
          <p:cNvSpPr>
            <a:spLocks noGrp="1"/>
          </p:cNvSpPr>
          <p:nvPr>
            <p:ph type="subTitle" idx="1"/>
          </p:nvPr>
        </p:nvSpPr>
        <p:spPr/>
        <p:txBody>
          <a:bodyPr/>
          <a:lstStyle/>
          <a:p>
            <a:endParaRPr lang="it-IT"/>
          </a:p>
        </p:txBody>
      </p:sp>
      <p:pic>
        <p:nvPicPr>
          <p:cNvPr id="4" name="Immagine 3"/>
          <p:cNvPicPr>
            <a:picLocks noChangeAspect="1"/>
          </p:cNvPicPr>
          <p:nvPr/>
        </p:nvPicPr>
        <p:blipFill>
          <a:blip r:embed="rId2"/>
          <a:stretch>
            <a:fillRect/>
          </a:stretch>
        </p:blipFill>
        <p:spPr>
          <a:xfrm>
            <a:off x="380206" y="1052736"/>
            <a:ext cx="8383588" cy="4896544"/>
          </a:xfrm>
          <a:prstGeom prst="rect">
            <a:avLst/>
          </a:prstGeom>
        </p:spPr>
      </p:pic>
      <p:sp>
        <p:nvSpPr>
          <p:cNvPr id="5" name="Rettangolo 4"/>
          <p:cNvSpPr/>
          <p:nvPr/>
        </p:nvSpPr>
        <p:spPr>
          <a:xfrm>
            <a:off x="179512" y="413514"/>
            <a:ext cx="8784976" cy="523220"/>
          </a:xfrm>
          <a:prstGeom prst="rect">
            <a:avLst/>
          </a:prstGeom>
        </p:spPr>
        <p:txBody>
          <a:bodyPr wrap="square">
            <a:spAutoFit/>
          </a:bodyPr>
          <a:lstStyle/>
          <a:p>
            <a:r>
              <a:rPr lang="it-IT" dirty="0"/>
              <a:t>http://www.regione.fvg.it/rafvg/cms/RAFVG/ambiente-territorio/tutela-ambiente-gestione-risorse-naturali/FOGLIA2/FOGLIA28/</a:t>
            </a:r>
          </a:p>
        </p:txBody>
      </p:sp>
      <p:sp>
        <p:nvSpPr>
          <p:cNvPr id="6" name="Rettangolo 5"/>
          <p:cNvSpPr/>
          <p:nvPr/>
        </p:nvSpPr>
        <p:spPr>
          <a:xfrm>
            <a:off x="156638" y="6068805"/>
            <a:ext cx="8807850" cy="523220"/>
          </a:xfrm>
          <a:prstGeom prst="rect">
            <a:avLst/>
          </a:prstGeom>
        </p:spPr>
        <p:txBody>
          <a:bodyPr wrap="square">
            <a:spAutoFit/>
          </a:bodyPr>
          <a:lstStyle/>
          <a:p>
            <a:r>
              <a:rPr lang="it-IT" dirty="0"/>
              <a:t>http://www.regione.fvg.it/rafvg/export/sites/default/RAFVG/ambiente-territorio/tutela-ambiente-gestione-risorse-naturali/FOGLIA1/allegati/piano_bonifiche2018.pdf</a:t>
            </a:r>
          </a:p>
        </p:txBody>
      </p:sp>
      <p:cxnSp>
        <p:nvCxnSpPr>
          <p:cNvPr id="8" name="Connettore 2 7"/>
          <p:cNvCxnSpPr/>
          <p:nvPr/>
        </p:nvCxnSpPr>
        <p:spPr bwMode="auto">
          <a:xfrm flipH="1">
            <a:off x="8604448" y="3600450"/>
            <a:ext cx="360040" cy="188590"/>
          </a:xfrm>
          <a:prstGeom prst="straightConnector1">
            <a:avLst/>
          </a:prstGeom>
          <a:solidFill>
            <a:srgbClr val="003300"/>
          </a:solidFill>
          <a:ln w="9525" cap="flat" cmpd="sng" algn="ctr">
            <a:noFill/>
            <a:prstDash val="solid"/>
            <a:round/>
            <a:headEnd type="none" w="med" len="med"/>
            <a:tailEnd type="triangle"/>
          </a:ln>
          <a:effectLst/>
        </p:spPr>
      </p:cxnSp>
      <p:cxnSp>
        <p:nvCxnSpPr>
          <p:cNvPr id="10" name="Connettore 2 9"/>
          <p:cNvCxnSpPr/>
          <p:nvPr/>
        </p:nvCxnSpPr>
        <p:spPr bwMode="auto">
          <a:xfrm flipH="1">
            <a:off x="8458200" y="3600450"/>
            <a:ext cx="506288" cy="188590"/>
          </a:xfrm>
          <a:prstGeom prst="straightConnector1">
            <a:avLst/>
          </a:prstGeom>
          <a:solidFill>
            <a:srgbClr val="003300"/>
          </a:solidFill>
          <a:ln w="63500" cap="flat" cmpd="sng" algn="ctr">
            <a:solidFill>
              <a:srgbClr val="FF0000"/>
            </a:solidFill>
            <a:prstDash val="solid"/>
            <a:round/>
            <a:headEnd type="none" w="med" len="med"/>
            <a:tailEnd type="triangle"/>
          </a:ln>
          <a:effectLst/>
        </p:spPr>
      </p:cxnSp>
      <p:sp>
        <p:nvSpPr>
          <p:cNvPr id="11" name="CasellaDiTesto 10"/>
          <p:cNvSpPr txBox="1"/>
          <p:nvPr/>
        </p:nvSpPr>
        <p:spPr>
          <a:xfrm>
            <a:off x="6779462" y="116632"/>
            <a:ext cx="1107996" cy="307777"/>
          </a:xfrm>
          <a:prstGeom prst="rect">
            <a:avLst/>
          </a:prstGeom>
          <a:noFill/>
        </p:spPr>
        <p:txBody>
          <a:bodyPr wrap="none" rtlCol="0">
            <a:spAutoFit/>
          </a:bodyPr>
          <a:lstStyle/>
          <a:p>
            <a:r>
              <a:rPr lang="it-IT" b="1" dirty="0" smtClean="0">
                <a:solidFill>
                  <a:srgbClr val="C00000"/>
                </a:solidFill>
              </a:rPr>
              <a:t>Un anno fa</a:t>
            </a:r>
            <a:endParaRPr lang="it-IT" b="1" dirty="0">
              <a:solidFill>
                <a:srgbClr val="C00000"/>
              </a:solidFill>
            </a:endParaRPr>
          </a:p>
        </p:txBody>
      </p:sp>
    </p:spTree>
    <p:extLst>
      <p:ext uri="{BB962C8B-B14F-4D97-AF65-F5344CB8AC3E}">
        <p14:creationId xmlns:p14="http://schemas.microsoft.com/office/powerpoint/2010/main" val="164665063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0" scaled="1"/>
        </a:gradFill>
        <a:effectLst/>
      </p:bgPr>
    </p:bg>
    <p:spTree>
      <p:nvGrpSpPr>
        <p:cNvPr id="1" name=""/>
        <p:cNvGrpSpPr/>
        <p:nvPr/>
      </p:nvGrpSpPr>
      <p:grpSpPr>
        <a:xfrm>
          <a:off x="0" y="0"/>
          <a:ext cx="0" cy="0"/>
          <a:chOff x="0" y="0"/>
          <a:chExt cx="0" cy="0"/>
        </a:xfrm>
      </p:grpSpPr>
      <p:sp>
        <p:nvSpPr>
          <p:cNvPr id="31746" name="Rectangle 4"/>
          <p:cNvSpPr>
            <a:spLocks noChangeArrowheads="1"/>
          </p:cNvSpPr>
          <p:nvPr/>
        </p:nvSpPr>
        <p:spPr bwMode="auto">
          <a:xfrm>
            <a:off x="457200" y="7620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 – CRITERI METODOLOGICI</a:t>
            </a:r>
          </a:p>
        </p:txBody>
      </p:sp>
      <p:sp>
        <p:nvSpPr>
          <p:cNvPr id="19461" name="Rectangle 5"/>
          <p:cNvSpPr>
            <a:spLocks noChangeArrowheads="1"/>
          </p:cNvSpPr>
          <p:nvPr/>
        </p:nvSpPr>
        <p:spPr bwMode="auto">
          <a:xfrm>
            <a:off x="0" y="6921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31748" name="Text Box 7"/>
          <p:cNvSpPr txBox="1">
            <a:spLocks noChangeArrowheads="1"/>
          </p:cNvSpPr>
          <p:nvPr/>
        </p:nvSpPr>
        <p:spPr bwMode="auto">
          <a:xfrm>
            <a:off x="0" y="908050"/>
            <a:ext cx="9144000" cy="822325"/>
          </a:xfrm>
          <a:prstGeom prst="rect">
            <a:avLst/>
          </a:prstGeom>
          <a:solidFill>
            <a:srgbClr val="003300"/>
          </a:solidFill>
          <a:ln w="9525">
            <a:noFill/>
            <a:miter lim="800000"/>
            <a:headEnd/>
            <a:tailEnd/>
          </a:ln>
        </p:spPr>
        <p:txBody>
          <a:bodyPr>
            <a:spAutoFit/>
          </a:bodyPr>
          <a:lstStyle/>
          <a:p>
            <a:r>
              <a:rPr lang="it-IT" sz="2400">
                <a:solidFill>
                  <a:srgbClr val="CCFFCC"/>
                </a:solidFill>
                <a:latin typeface="Lucida Sans Unicode" pitchFamily="34" charset="0"/>
              </a:rPr>
              <a:t>Criteri metodologici per l’applicazione</a:t>
            </a:r>
          </a:p>
          <a:p>
            <a:r>
              <a:rPr lang="it-IT" sz="2400">
                <a:solidFill>
                  <a:srgbClr val="CCFFCC"/>
                </a:solidFill>
                <a:latin typeface="Lucida Sans Unicode" pitchFamily="34" charset="0"/>
              </a:rPr>
              <a:t>dell’analisi assoluta di rischio ai siti contaminati</a:t>
            </a:r>
          </a:p>
        </p:txBody>
      </p:sp>
      <p:sp>
        <p:nvSpPr>
          <p:cNvPr id="31749" name="Text Box 8"/>
          <p:cNvSpPr txBox="1">
            <a:spLocks noChangeArrowheads="1"/>
          </p:cNvSpPr>
          <p:nvPr/>
        </p:nvSpPr>
        <p:spPr bwMode="auto">
          <a:xfrm>
            <a:off x="250825" y="1989138"/>
            <a:ext cx="5976938" cy="830997"/>
          </a:xfrm>
          <a:prstGeom prst="rect">
            <a:avLst/>
          </a:prstGeom>
          <a:noFill/>
          <a:ln w="9525">
            <a:noFill/>
            <a:miter lim="800000"/>
            <a:headEnd/>
            <a:tailEnd/>
          </a:ln>
        </p:spPr>
        <p:txBody>
          <a:bodyPr>
            <a:spAutoFit/>
          </a:bodyPr>
          <a:lstStyle/>
          <a:p>
            <a:pPr algn="l"/>
            <a:r>
              <a:rPr lang="it-IT" sz="1200" dirty="0">
                <a:solidFill>
                  <a:srgbClr val="CCFFCC"/>
                </a:solidFill>
                <a:latin typeface="Lucida Sans Unicode" pitchFamily="34" charset="0"/>
              </a:rPr>
              <a:t>Documento sviluppato da un gruppo di lavoro ISPRA (ex APAT), ISS e </a:t>
            </a:r>
            <a:r>
              <a:rPr lang="it-IT" sz="1200" dirty="0" smtClean="0">
                <a:solidFill>
                  <a:srgbClr val="CCFFCC"/>
                </a:solidFill>
                <a:latin typeface="Lucida Sans Unicode" pitchFamily="34" charset="0"/>
              </a:rPr>
              <a:t>ISPESL (ora INAIL) </a:t>
            </a:r>
            <a:r>
              <a:rPr lang="it-IT" sz="1200" dirty="0">
                <a:solidFill>
                  <a:srgbClr val="CCFFCC"/>
                </a:solidFill>
                <a:latin typeface="Lucida Sans Unicode" pitchFamily="34" charset="0"/>
              </a:rPr>
              <a:t>per rispondere alle esigenze sorte per la valutazione da parte del Ministero dell’Ambiente e della Tutela del  Territorio e del Mare per la valutazione dei progetti di bonifica entro i siti di interesse nazionale</a:t>
            </a:r>
          </a:p>
        </p:txBody>
      </p:sp>
      <p:sp>
        <p:nvSpPr>
          <p:cNvPr id="31750" name="Text Box 9"/>
          <p:cNvSpPr txBox="1">
            <a:spLocks noChangeArrowheads="1"/>
          </p:cNvSpPr>
          <p:nvPr/>
        </p:nvSpPr>
        <p:spPr bwMode="auto">
          <a:xfrm>
            <a:off x="2860675" y="3284538"/>
            <a:ext cx="1911350" cy="304800"/>
          </a:xfrm>
          <a:prstGeom prst="rect">
            <a:avLst/>
          </a:prstGeom>
          <a:noFill/>
          <a:ln w="9525">
            <a:noFill/>
            <a:miter lim="800000"/>
            <a:headEnd/>
            <a:tailEnd/>
          </a:ln>
        </p:spPr>
        <p:txBody>
          <a:bodyPr wrap="none">
            <a:spAutoFit/>
          </a:bodyPr>
          <a:lstStyle/>
          <a:p>
            <a:pPr algn="l"/>
            <a:r>
              <a:rPr lang="it-IT">
                <a:latin typeface="Lucida Sans Unicode" pitchFamily="34" charset="0"/>
              </a:rPr>
              <a:t>Rev0 – giugno 2005</a:t>
            </a:r>
          </a:p>
        </p:txBody>
      </p:sp>
      <p:sp>
        <p:nvSpPr>
          <p:cNvPr id="31751" name="Text Box 10"/>
          <p:cNvSpPr txBox="1">
            <a:spLocks noChangeArrowheads="1"/>
          </p:cNvSpPr>
          <p:nvPr/>
        </p:nvSpPr>
        <p:spPr bwMode="auto">
          <a:xfrm>
            <a:off x="5008563" y="3644900"/>
            <a:ext cx="1790700" cy="304800"/>
          </a:xfrm>
          <a:prstGeom prst="rect">
            <a:avLst/>
          </a:prstGeom>
          <a:noFill/>
          <a:ln w="9525">
            <a:noFill/>
            <a:miter lim="800000"/>
            <a:headEnd/>
            <a:tailEnd/>
          </a:ln>
        </p:spPr>
        <p:txBody>
          <a:bodyPr wrap="none">
            <a:spAutoFit/>
          </a:bodyPr>
          <a:lstStyle/>
          <a:p>
            <a:r>
              <a:rPr lang="it-IT">
                <a:latin typeface="Lucida Sans Unicode" pitchFamily="34" charset="0"/>
              </a:rPr>
              <a:t>Rev1 – luglio 2006</a:t>
            </a:r>
          </a:p>
        </p:txBody>
      </p:sp>
      <p:sp>
        <p:nvSpPr>
          <p:cNvPr id="31752" name="Text Box 12"/>
          <p:cNvSpPr txBox="1">
            <a:spLocks noChangeArrowheads="1"/>
          </p:cNvSpPr>
          <p:nvPr/>
        </p:nvSpPr>
        <p:spPr bwMode="auto">
          <a:xfrm>
            <a:off x="7035800" y="3933825"/>
            <a:ext cx="1855788" cy="304800"/>
          </a:xfrm>
          <a:prstGeom prst="rect">
            <a:avLst/>
          </a:prstGeom>
          <a:noFill/>
          <a:ln w="9525">
            <a:noFill/>
            <a:miter lim="800000"/>
            <a:headEnd/>
            <a:tailEnd/>
          </a:ln>
        </p:spPr>
        <p:txBody>
          <a:bodyPr wrap="none">
            <a:spAutoFit/>
          </a:bodyPr>
          <a:lstStyle/>
          <a:p>
            <a:r>
              <a:rPr lang="it-IT">
                <a:solidFill>
                  <a:srgbClr val="FF66FF"/>
                </a:solidFill>
                <a:latin typeface="Lucida Sans Unicode" pitchFamily="34" charset="0"/>
              </a:rPr>
              <a:t>Rev2 – marzo 2008</a:t>
            </a:r>
          </a:p>
        </p:txBody>
      </p:sp>
      <p:cxnSp>
        <p:nvCxnSpPr>
          <p:cNvPr id="31753" name="AutoShape 13"/>
          <p:cNvCxnSpPr>
            <a:cxnSpLocks noChangeShapeType="1"/>
          </p:cNvCxnSpPr>
          <p:nvPr/>
        </p:nvCxnSpPr>
        <p:spPr bwMode="auto">
          <a:xfrm rot="16200000" flipH="1">
            <a:off x="3263106" y="2758282"/>
            <a:ext cx="530225" cy="576262"/>
          </a:xfrm>
          <a:prstGeom prst="bentConnector3">
            <a:avLst>
              <a:gd name="adj1" fmla="val 50000"/>
            </a:avLst>
          </a:prstGeom>
          <a:noFill/>
          <a:ln w="9525">
            <a:solidFill>
              <a:srgbClr val="CCFFCC"/>
            </a:solidFill>
            <a:miter lim="800000"/>
            <a:headEnd/>
            <a:tailEnd type="triangle" w="med" len="med"/>
          </a:ln>
        </p:spPr>
      </p:cxnSp>
      <p:cxnSp>
        <p:nvCxnSpPr>
          <p:cNvPr id="31754" name="AutoShape 14"/>
          <p:cNvCxnSpPr>
            <a:cxnSpLocks noChangeShapeType="1"/>
          </p:cNvCxnSpPr>
          <p:nvPr/>
        </p:nvCxnSpPr>
        <p:spPr bwMode="auto">
          <a:xfrm rot="16200000" flipH="1">
            <a:off x="4298157" y="3091656"/>
            <a:ext cx="228600" cy="1192213"/>
          </a:xfrm>
          <a:prstGeom prst="bentConnector2">
            <a:avLst/>
          </a:prstGeom>
          <a:noFill/>
          <a:ln w="9525">
            <a:solidFill>
              <a:srgbClr val="CCFFCC"/>
            </a:solidFill>
            <a:miter lim="800000"/>
            <a:headEnd/>
            <a:tailEnd type="triangle" w="med" len="med"/>
          </a:ln>
        </p:spPr>
      </p:cxnSp>
      <p:cxnSp>
        <p:nvCxnSpPr>
          <p:cNvPr id="31755" name="AutoShape 15"/>
          <p:cNvCxnSpPr>
            <a:cxnSpLocks noChangeShapeType="1"/>
          </p:cNvCxnSpPr>
          <p:nvPr/>
        </p:nvCxnSpPr>
        <p:spPr bwMode="auto">
          <a:xfrm rot="16200000" flipH="1">
            <a:off x="6335713" y="3502025"/>
            <a:ext cx="179388" cy="1042987"/>
          </a:xfrm>
          <a:prstGeom prst="bentConnector2">
            <a:avLst/>
          </a:prstGeom>
          <a:noFill/>
          <a:ln w="9525">
            <a:solidFill>
              <a:srgbClr val="FF66FF"/>
            </a:solidFill>
            <a:miter lim="800000"/>
            <a:headEnd/>
            <a:tailEnd type="triangle" w="med" len="med"/>
          </a:ln>
        </p:spPr>
      </p:cxnSp>
      <p:sp>
        <p:nvSpPr>
          <p:cNvPr id="31756" name="Text Box 16"/>
          <p:cNvSpPr txBox="1">
            <a:spLocks noChangeArrowheads="1"/>
          </p:cNvSpPr>
          <p:nvPr/>
        </p:nvSpPr>
        <p:spPr bwMode="auto">
          <a:xfrm>
            <a:off x="0" y="4365625"/>
            <a:ext cx="9144000" cy="517525"/>
          </a:xfrm>
          <a:prstGeom prst="rect">
            <a:avLst/>
          </a:prstGeom>
          <a:solidFill>
            <a:srgbClr val="003300"/>
          </a:solidFill>
          <a:ln w="9525">
            <a:noFill/>
            <a:miter lim="800000"/>
            <a:headEnd/>
            <a:tailEnd/>
          </a:ln>
        </p:spPr>
        <p:txBody>
          <a:bodyPr>
            <a:spAutoFit/>
          </a:bodyPr>
          <a:lstStyle/>
          <a:p>
            <a:pPr marL="342900" indent="-342900"/>
            <a:r>
              <a:rPr lang="it-IT">
                <a:solidFill>
                  <a:srgbClr val="CCFFCC"/>
                </a:solidFill>
                <a:latin typeface="Lucida Sans Unicode" pitchFamily="34" charset="0"/>
              </a:rPr>
              <a:t>Il documento costituisce la base per l’elaborazione di un’analisi di rischio sanitaria</a:t>
            </a:r>
          </a:p>
          <a:p>
            <a:pPr marL="342900" indent="-342900"/>
            <a:r>
              <a:rPr lang="it-IT">
                <a:solidFill>
                  <a:srgbClr val="CCFFCC"/>
                </a:solidFill>
                <a:latin typeface="Lucida Sans Unicode" pitchFamily="34" charset="0"/>
              </a:rPr>
              <a:t>così come prevista dalla normativa nazionale (D. Lgs. 152/2006 e D.Lgs. 04/2008) </a:t>
            </a:r>
          </a:p>
        </p:txBody>
      </p:sp>
      <p:sp>
        <p:nvSpPr>
          <p:cNvPr id="31757" name="Text Box 17"/>
          <p:cNvSpPr txBox="1">
            <a:spLocks noChangeArrowheads="1"/>
          </p:cNvSpPr>
          <p:nvPr/>
        </p:nvSpPr>
        <p:spPr bwMode="auto">
          <a:xfrm>
            <a:off x="323850" y="5807075"/>
            <a:ext cx="4176713" cy="1006475"/>
          </a:xfrm>
          <a:prstGeom prst="rect">
            <a:avLst/>
          </a:prstGeom>
          <a:noFill/>
          <a:ln w="9525">
            <a:noFill/>
            <a:miter lim="800000"/>
            <a:headEnd/>
            <a:tailEnd/>
          </a:ln>
        </p:spPr>
        <p:txBody>
          <a:bodyPr wrap="none">
            <a:spAutoFit/>
          </a:bodyPr>
          <a:lstStyle/>
          <a:p>
            <a:pPr marL="342900" indent="-342900" algn="l">
              <a:buFontTx/>
              <a:buAutoNum type="arabicPeriod"/>
            </a:pPr>
            <a:r>
              <a:rPr lang="it-IT" sz="1000">
                <a:solidFill>
                  <a:srgbClr val="CCFFCC"/>
                </a:solidFill>
                <a:latin typeface="Lucida Sans Unicode" pitchFamily="34" charset="0"/>
              </a:rPr>
              <a:t>Introduzione</a:t>
            </a:r>
          </a:p>
          <a:p>
            <a:pPr marL="342900" indent="-342900" algn="l">
              <a:buFontTx/>
              <a:buAutoNum type="arabicPeriod"/>
            </a:pPr>
            <a:r>
              <a:rPr lang="it-IT" sz="1000">
                <a:solidFill>
                  <a:srgbClr val="CCFFCC"/>
                </a:solidFill>
                <a:latin typeface="Lucida Sans Unicode" pitchFamily="34" charset="0"/>
              </a:rPr>
              <a:t>Materiale di riferimento</a:t>
            </a:r>
          </a:p>
          <a:p>
            <a:pPr marL="342900" indent="-342900" algn="l">
              <a:buFontTx/>
              <a:buAutoNum type="arabicPeriod"/>
            </a:pPr>
            <a:r>
              <a:rPr lang="it-IT" sz="1000">
                <a:solidFill>
                  <a:srgbClr val="CCFFCC"/>
                </a:solidFill>
                <a:latin typeface="Lucida Sans Unicode" pitchFamily="34" charset="0"/>
              </a:rPr>
              <a:t>Costruzione del modello concettuale</a:t>
            </a:r>
          </a:p>
          <a:p>
            <a:pPr marL="342900" indent="-342900" algn="l">
              <a:buFontTx/>
              <a:buAutoNum type="arabicPeriod"/>
            </a:pPr>
            <a:r>
              <a:rPr lang="it-IT" sz="1000">
                <a:solidFill>
                  <a:srgbClr val="CCFFCC"/>
                </a:solidFill>
                <a:latin typeface="Lucida Sans Unicode" pitchFamily="34" charset="0"/>
              </a:rPr>
              <a:t>Calcolo del rischio e degli obiettivi di bonifica sito-specifici</a:t>
            </a:r>
          </a:p>
          <a:p>
            <a:pPr marL="342900" indent="-342900" algn="l">
              <a:buFontTx/>
              <a:buAutoNum type="arabicPeriod"/>
            </a:pPr>
            <a:r>
              <a:rPr lang="it-IT" sz="1000">
                <a:solidFill>
                  <a:srgbClr val="CCFFCC"/>
                </a:solidFill>
                <a:latin typeface="Lucida Sans Unicode" pitchFamily="34" charset="0"/>
              </a:rPr>
              <a:t>Analisi critica dei software e criteri di validazione</a:t>
            </a:r>
          </a:p>
          <a:p>
            <a:pPr marL="342900" indent="-342900" algn="l">
              <a:buFontTx/>
              <a:buAutoNum type="arabicPeriod"/>
            </a:pPr>
            <a:endParaRPr lang="it-IT" sz="1000">
              <a:solidFill>
                <a:srgbClr val="CCFFCC"/>
              </a:solidFill>
              <a:latin typeface="Lucida Sans Unicode" pitchFamily="34" charset="0"/>
            </a:endParaRPr>
          </a:p>
        </p:txBody>
      </p:sp>
      <p:sp>
        <p:nvSpPr>
          <p:cNvPr id="31758" name="Text Box 18"/>
          <p:cNvSpPr txBox="1">
            <a:spLocks noChangeArrowheads="1"/>
          </p:cNvSpPr>
          <p:nvPr/>
        </p:nvSpPr>
        <p:spPr bwMode="auto">
          <a:xfrm>
            <a:off x="4572000" y="5089525"/>
            <a:ext cx="4572000" cy="1616075"/>
          </a:xfrm>
          <a:prstGeom prst="rect">
            <a:avLst/>
          </a:prstGeom>
          <a:noFill/>
          <a:ln w="9525">
            <a:noFill/>
            <a:miter lim="800000"/>
            <a:headEnd/>
            <a:tailEnd/>
          </a:ln>
        </p:spPr>
        <p:txBody>
          <a:bodyPr>
            <a:spAutoFit/>
          </a:bodyPr>
          <a:lstStyle/>
          <a:p>
            <a:pPr algn="l"/>
            <a:r>
              <a:rPr lang="it-IT" sz="1000">
                <a:latin typeface="Lucida Sans Unicode" pitchFamily="34" charset="0"/>
              </a:rPr>
              <a:t>A-L Equazioni per il calcolo dei fattori di trasporto</a:t>
            </a:r>
          </a:p>
          <a:p>
            <a:pPr algn="l"/>
            <a:r>
              <a:rPr lang="it-IT" sz="1000">
                <a:latin typeface="Lucida Sans Unicode" pitchFamily="34" charset="0"/>
              </a:rPr>
              <a:t>M Approccio statistico Montecarlo</a:t>
            </a:r>
          </a:p>
          <a:p>
            <a:pPr algn="l"/>
            <a:r>
              <a:rPr lang="it-IT" sz="1000">
                <a:latin typeface="Lucida Sans Unicode" pitchFamily="34" charset="0"/>
              </a:rPr>
              <a:t>N Analisi di sensibilità</a:t>
            </a:r>
          </a:p>
          <a:p>
            <a:pPr algn="l"/>
            <a:r>
              <a:rPr lang="it-IT" sz="1000">
                <a:latin typeface="Lucida Sans Unicode" pitchFamily="34" charset="0"/>
              </a:rPr>
              <a:t>O Banca dati delle proprietà chimico-fisiche e tossicologiche</a:t>
            </a:r>
          </a:p>
          <a:p>
            <a:pPr algn="l"/>
            <a:r>
              <a:rPr lang="it-IT" sz="1000">
                <a:latin typeface="Lucida Sans Unicode" pitchFamily="34" charset="0"/>
              </a:rPr>
              <a:t>P Prodotto libero (NAPL)</a:t>
            </a:r>
          </a:p>
          <a:p>
            <a:pPr algn="l"/>
            <a:r>
              <a:rPr lang="it-IT" sz="1000">
                <a:latin typeface="Lucida Sans Unicode" pitchFamily="34" charset="0"/>
              </a:rPr>
              <a:t>Q Criteri per il calcolo degli obiettivi di bonifica sito-specifici</a:t>
            </a:r>
          </a:p>
          <a:p>
            <a:pPr algn="l"/>
            <a:r>
              <a:rPr lang="it-IT" sz="1000">
                <a:latin typeface="Lucida Sans Unicode" pitchFamily="34" charset="0"/>
              </a:rPr>
              <a:t>R Modelli analitici e numerici per il trasporto dei contaminanti in zona insatura</a:t>
            </a:r>
          </a:p>
          <a:p>
            <a:pPr algn="l"/>
            <a:r>
              <a:rPr lang="it-IT" sz="1000">
                <a:latin typeface="Lucida Sans Unicode" pitchFamily="34" charset="0"/>
              </a:rPr>
              <a:t>S Intrusione di vapori nei luoghi di lavoro</a:t>
            </a:r>
          </a:p>
          <a:p>
            <a:pPr algn="l"/>
            <a:r>
              <a:rPr lang="it-IT" sz="1000">
                <a:latin typeface="Lucida Sans Unicode" pitchFamily="34" charset="0"/>
              </a:rPr>
              <a:t>T Modelli analitici e numerici per il trasporto dei contaminati in falda</a:t>
            </a:r>
          </a:p>
        </p:txBody>
      </p:sp>
      <p:sp>
        <p:nvSpPr>
          <p:cNvPr id="31759" name="Text Box 20"/>
          <p:cNvSpPr txBox="1">
            <a:spLocks noChangeArrowheads="1"/>
          </p:cNvSpPr>
          <p:nvPr/>
        </p:nvSpPr>
        <p:spPr bwMode="auto">
          <a:xfrm>
            <a:off x="1692275" y="5229225"/>
            <a:ext cx="1439863" cy="274638"/>
          </a:xfrm>
          <a:prstGeom prst="rect">
            <a:avLst/>
          </a:prstGeom>
          <a:noFill/>
          <a:ln w="9525">
            <a:noFill/>
            <a:miter lim="800000"/>
            <a:headEnd/>
            <a:tailEnd/>
          </a:ln>
        </p:spPr>
        <p:txBody>
          <a:bodyPr>
            <a:spAutoFit/>
          </a:bodyPr>
          <a:lstStyle/>
          <a:p>
            <a:r>
              <a:rPr lang="it-IT" sz="1200">
                <a:solidFill>
                  <a:srgbClr val="FF99FF"/>
                </a:solidFill>
                <a:latin typeface="Lucida Sans Unicode" pitchFamily="34" charset="0"/>
              </a:rPr>
              <a:t>CONTENUTI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9461"/>
                                        </p:tgtEl>
                                        <p:attrNameLst>
                                          <p:attrName>style.visibility</p:attrName>
                                        </p:attrNameLst>
                                      </p:cBhvr>
                                      <p:to>
                                        <p:strVal val="visible"/>
                                      </p:to>
                                    </p:set>
                                    <p:anim calcmode="lin" valueType="num">
                                      <p:cBhvr additive="base">
                                        <p:cTn id="7" dur="500" fill="hold"/>
                                        <p:tgtEl>
                                          <p:spTgt spid="19461"/>
                                        </p:tgtEl>
                                        <p:attrNameLst>
                                          <p:attrName>ppt_x</p:attrName>
                                        </p:attrNameLst>
                                      </p:cBhvr>
                                      <p:tavLst>
                                        <p:tav tm="0">
                                          <p:val>
                                            <p:strVal val="0-#ppt_w/2"/>
                                          </p:val>
                                        </p:tav>
                                        <p:tav tm="100000">
                                          <p:val>
                                            <p:strVal val="#ppt_x"/>
                                          </p:val>
                                        </p:tav>
                                      </p:tavLst>
                                    </p:anim>
                                    <p:anim calcmode="lin" valueType="num">
                                      <p:cBhvr additive="base">
                                        <p:cTn id="8"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339966"/>
            </a:gs>
          </a:gsLst>
          <a:path path="rect">
            <a:fillToRect r="100000" b="100000"/>
          </a:path>
        </a:gradFill>
        <a:effectLst/>
      </p:bgPr>
    </p:bg>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l="412" t="600" r="412" b="600"/>
          <a:stretch>
            <a:fillRect/>
          </a:stretch>
        </p:blipFill>
        <p:spPr bwMode="auto">
          <a:xfrm>
            <a:off x="685800" y="1303338"/>
            <a:ext cx="7772400" cy="5326062"/>
          </a:xfrm>
          <a:prstGeom prst="rect">
            <a:avLst/>
          </a:prstGeom>
          <a:noFill/>
          <a:ln w="19050">
            <a:solidFill>
              <a:srgbClr val="339966"/>
            </a:solidFill>
            <a:miter lim="800000"/>
            <a:headEnd/>
            <a:tailEnd/>
          </a:ln>
        </p:spPr>
      </p:pic>
      <p:sp>
        <p:nvSpPr>
          <p:cNvPr id="32771" name="Rectangle 3"/>
          <p:cNvSpPr>
            <a:spLocks noChangeArrowheads="1"/>
          </p:cNvSpPr>
          <p:nvPr/>
        </p:nvSpPr>
        <p:spPr bwMode="auto">
          <a:xfrm>
            <a:off x="457200" y="350838"/>
            <a:ext cx="8229600" cy="715962"/>
          </a:xfrm>
          <a:prstGeom prst="rect">
            <a:avLst/>
          </a:prstGeom>
          <a:noFill/>
          <a:ln w="9525">
            <a:noFill/>
            <a:miter lim="800000"/>
            <a:headEnd/>
            <a:tailEnd/>
          </a:ln>
        </p:spPr>
        <p:txBody>
          <a:bodyPr anchor="ctr"/>
          <a:lstStyle/>
          <a:p>
            <a:r>
              <a:rPr lang="it-IT" sz="2000">
                <a:solidFill>
                  <a:srgbClr val="003300"/>
                </a:solidFill>
                <a:latin typeface="Lucida Sans Unicode" pitchFamily="34" charset="0"/>
              </a:rPr>
              <a:t>ANALISI DI RISCHIO</a:t>
            </a:r>
            <a:br>
              <a:rPr lang="it-IT" sz="2000">
                <a:solidFill>
                  <a:srgbClr val="003300"/>
                </a:solidFill>
                <a:latin typeface="Lucida Sans Unicode" pitchFamily="34" charset="0"/>
              </a:rPr>
            </a:br>
            <a:r>
              <a:rPr lang="it-IT" sz="2000">
                <a:solidFill>
                  <a:srgbClr val="003300"/>
                </a:solidFill>
                <a:latin typeface="Lucida Sans Unicode" pitchFamily="34" charset="0"/>
              </a:rPr>
              <a:t>FORMULE APPLICATIVE</a:t>
            </a:r>
            <a:br>
              <a:rPr lang="it-IT" sz="2000">
                <a:solidFill>
                  <a:srgbClr val="003300"/>
                </a:solidFill>
                <a:latin typeface="Lucida Sans Unicode" pitchFamily="34" charset="0"/>
              </a:rPr>
            </a:br>
            <a:endParaRPr lang="it-IT" sz="2000">
              <a:solidFill>
                <a:srgbClr val="003300"/>
              </a:solidFill>
              <a:latin typeface="Lucida Sans Unicode" pitchFamily="34" charset="0"/>
            </a:endParaRPr>
          </a:p>
        </p:txBody>
      </p:sp>
      <p:sp>
        <p:nvSpPr>
          <p:cNvPr id="12293" name="Rectangle 5"/>
          <p:cNvSpPr>
            <a:spLocks noChangeArrowheads="1"/>
          </p:cNvSpPr>
          <p:nvPr/>
        </p:nvSpPr>
        <p:spPr bwMode="auto">
          <a:xfrm>
            <a:off x="0" y="990600"/>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2293"/>
                                        </p:tgtEl>
                                        <p:attrNameLst>
                                          <p:attrName>style.visibility</p:attrName>
                                        </p:attrNameLst>
                                      </p:cBhvr>
                                      <p:to>
                                        <p:strVal val="visible"/>
                                      </p:to>
                                    </p:set>
                                    <p:anim calcmode="lin" valueType="num">
                                      <p:cBhvr additive="base">
                                        <p:cTn id="7" dur="500" fill="hold"/>
                                        <p:tgtEl>
                                          <p:spTgt spid="12293"/>
                                        </p:tgtEl>
                                        <p:attrNameLst>
                                          <p:attrName>ppt_x</p:attrName>
                                        </p:attrNameLst>
                                      </p:cBhvr>
                                      <p:tavLst>
                                        <p:tav tm="0">
                                          <p:val>
                                            <p:strVal val="0-#ppt_w/2"/>
                                          </p:val>
                                        </p:tav>
                                        <p:tav tm="100000">
                                          <p:val>
                                            <p:strVal val="#ppt_x"/>
                                          </p:val>
                                        </p:tav>
                                      </p:tavLst>
                                    </p:anim>
                                    <p:anim calcmode="lin" valueType="num">
                                      <p:cBhvr additive="base">
                                        <p:cTn id="8" dur="500" fill="hold"/>
                                        <p:tgtEl>
                                          <p:spTgt spid="122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339966"/>
            </a:gs>
          </a:gsLst>
          <a:lin ang="2700000" scaled="1"/>
        </a:gradFill>
        <a:effectLst/>
      </p:bgPr>
    </p:bg>
    <p:spTree>
      <p:nvGrpSpPr>
        <p:cNvPr id="1" name=""/>
        <p:cNvGrpSpPr/>
        <p:nvPr/>
      </p:nvGrpSpPr>
      <p:grpSpPr>
        <a:xfrm>
          <a:off x="0" y="0"/>
          <a:ext cx="0" cy="0"/>
          <a:chOff x="0" y="0"/>
          <a:chExt cx="0" cy="0"/>
        </a:xfrm>
      </p:grpSpPr>
      <p:sp>
        <p:nvSpPr>
          <p:cNvPr id="33794" name="Rectangle 2"/>
          <p:cNvSpPr>
            <a:spLocks noChangeArrowheads="1"/>
          </p:cNvSpPr>
          <p:nvPr/>
        </p:nvSpPr>
        <p:spPr bwMode="auto">
          <a:xfrm>
            <a:off x="457200" y="304800"/>
            <a:ext cx="8229600" cy="715963"/>
          </a:xfrm>
          <a:prstGeom prst="rect">
            <a:avLst/>
          </a:prstGeom>
          <a:noFill/>
          <a:ln w="9525">
            <a:noFill/>
            <a:miter lim="800000"/>
            <a:headEnd/>
            <a:tailEnd/>
          </a:ln>
        </p:spPr>
        <p:txBody>
          <a:bodyPr anchor="ctr"/>
          <a:lstStyle/>
          <a:p>
            <a:r>
              <a:rPr lang="it-IT" sz="2400" dirty="0">
                <a:solidFill>
                  <a:srgbClr val="CCFFCC"/>
                </a:solidFill>
                <a:latin typeface="Lucida Sans Unicode" pitchFamily="34" charset="0"/>
              </a:rPr>
              <a:t>ANALISI </a:t>
            </a:r>
            <a:r>
              <a:rPr lang="it-IT" sz="2400" dirty="0" err="1">
                <a:solidFill>
                  <a:srgbClr val="CCFFCC"/>
                </a:solidFill>
                <a:latin typeface="Lucida Sans Unicode" pitchFamily="34" charset="0"/>
              </a:rPr>
              <a:t>DI</a:t>
            </a:r>
            <a:r>
              <a:rPr lang="it-IT" sz="2400" dirty="0">
                <a:solidFill>
                  <a:srgbClr val="CCFFCC"/>
                </a:solidFill>
                <a:latin typeface="Lucida Sans Unicode" pitchFamily="34" charset="0"/>
              </a:rPr>
              <a:t> RISCHIO SITO-SPECIFICA</a:t>
            </a:r>
          </a:p>
        </p:txBody>
      </p:sp>
      <p:sp>
        <p:nvSpPr>
          <p:cNvPr id="13315" name="Rectangle 3"/>
          <p:cNvSpPr>
            <a:spLocks noChangeArrowheads="1"/>
          </p:cNvSpPr>
          <p:nvPr/>
        </p:nvSpPr>
        <p:spPr bwMode="auto">
          <a:xfrm>
            <a:off x="0" y="990600"/>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grpSp>
        <p:nvGrpSpPr>
          <p:cNvPr id="33796" name="Group 10"/>
          <p:cNvGrpSpPr>
            <a:grpSpLocks/>
          </p:cNvGrpSpPr>
          <p:nvPr/>
        </p:nvGrpSpPr>
        <p:grpSpPr bwMode="auto">
          <a:xfrm>
            <a:off x="752475" y="1905000"/>
            <a:ext cx="7620000" cy="1141413"/>
            <a:chOff x="600" y="1200"/>
            <a:chExt cx="4800" cy="719"/>
          </a:xfrm>
        </p:grpSpPr>
        <p:sp>
          <p:nvSpPr>
            <p:cNvPr id="33801" name="Text Box 4"/>
            <p:cNvSpPr txBox="1">
              <a:spLocks noChangeArrowheads="1"/>
            </p:cNvSpPr>
            <p:nvPr/>
          </p:nvSpPr>
          <p:spPr bwMode="auto">
            <a:xfrm>
              <a:off x="600" y="1301"/>
              <a:ext cx="1872" cy="518"/>
            </a:xfrm>
            <a:prstGeom prst="rect">
              <a:avLst/>
            </a:prstGeom>
            <a:noFill/>
            <a:ln w="9525">
              <a:noFill/>
              <a:miter lim="800000"/>
              <a:headEnd/>
              <a:tailEnd/>
            </a:ln>
          </p:spPr>
          <p:txBody>
            <a:bodyPr>
              <a:spAutoFit/>
            </a:bodyPr>
            <a:lstStyle/>
            <a:p>
              <a:pPr>
                <a:spcBef>
                  <a:spcPct val="50000"/>
                </a:spcBef>
              </a:pPr>
              <a:r>
                <a:rPr lang="it-IT" sz="2400">
                  <a:solidFill>
                    <a:schemeClr val="folHlink"/>
                  </a:solidFill>
                  <a:latin typeface="Lucida Sans Unicode" pitchFamily="34" charset="0"/>
                </a:rPr>
                <a:t>MODALITA’ DIRETTA</a:t>
              </a:r>
            </a:p>
          </p:txBody>
        </p:sp>
        <p:sp>
          <p:nvSpPr>
            <p:cNvPr id="33802" name="Text Box 6"/>
            <p:cNvSpPr txBox="1">
              <a:spLocks noChangeArrowheads="1"/>
            </p:cNvSpPr>
            <p:nvPr/>
          </p:nvSpPr>
          <p:spPr bwMode="auto">
            <a:xfrm>
              <a:off x="3240" y="1200"/>
              <a:ext cx="2160" cy="719"/>
            </a:xfrm>
            <a:prstGeom prst="rect">
              <a:avLst/>
            </a:prstGeom>
            <a:noFill/>
            <a:ln w="9525">
              <a:noFill/>
              <a:miter lim="800000"/>
              <a:headEnd/>
              <a:tailEnd/>
            </a:ln>
          </p:spPr>
          <p:txBody>
            <a:bodyPr>
              <a:spAutoFit/>
            </a:bodyPr>
            <a:lstStyle/>
            <a:p>
              <a:pPr>
                <a:spcBef>
                  <a:spcPct val="50000"/>
                </a:spcBef>
              </a:pPr>
              <a:r>
                <a:rPr lang="it-IT" sz="2400">
                  <a:solidFill>
                    <a:schemeClr val="folHlink"/>
                  </a:solidFill>
                  <a:latin typeface="Lucida Sans Unicode" pitchFamily="34" charset="0"/>
                </a:rPr>
                <a:t>STIMA DEL RISCHIO SANITARIO </a:t>
              </a:r>
            </a:p>
            <a:p>
              <a:pPr>
                <a:spcBef>
                  <a:spcPct val="50000"/>
                </a:spcBef>
              </a:pPr>
              <a:r>
                <a:rPr lang="it-IT">
                  <a:solidFill>
                    <a:schemeClr val="folHlink"/>
                  </a:solidFill>
                  <a:latin typeface="Lucida Sans Unicode" pitchFamily="34" charset="0"/>
                </a:rPr>
                <a:t>(Baseline Risk Assessment)</a:t>
              </a:r>
            </a:p>
          </p:txBody>
        </p:sp>
        <p:sp>
          <p:nvSpPr>
            <p:cNvPr id="33803" name="AutoShape 8"/>
            <p:cNvSpPr>
              <a:spLocks noChangeArrowheads="1"/>
            </p:cNvSpPr>
            <p:nvPr/>
          </p:nvSpPr>
          <p:spPr bwMode="auto">
            <a:xfrm>
              <a:off x="2496" y="1488"/>
              <a:ext cx="720" cy="144"/>
            </a:xfrm>
            <a:prstGeom prst="rightArrow">
              <a:avLst>
                <a:gd name="adj1" fmla="val 50000"/>
                <a:gd name="adj2" fmla="val 125000"/>
              </a:avLst>
            </a:prstGeom>
            <a:solidFill>
              <a:srgbClr val="33CC33"/>
            </a:solidFill>
            <a:ln w="9525">
              <a:noFill/>
              <a:miter lim="800000"/>
              <a:headEnd/>
              <a:tailEnd/>
            </a:ln>
          </p:spPr>
          <p:txBody>
            <a:bodyPr wrap="none" anchor="ctr"/>
            <a:lstStyle/>
            <a:p>
              <a:endParaRPr lang="it-IT"/>
            </a:p>
          </p:txBody>
        </p:sp>
      </p:grpSp>
      <p:grpSp>
        <p:nvGrpSpPr>
          <p:cNvPr id="33797" name="Group 11"/>
          <p:cNvGrpSpPr>
            <a:grpSpLocks/>
          </p:cNvGrpSpPr>
          <p:nvPr/>
        </p:nvGrpSpPr>
        <p:grpSpPr bwMode="auto">
          <a:xfrm>
            <a:off x="752475" y="4267200"/>
            <a:ext cx="7620000" cy="1506538"/>
            <a:chOff x="600" y="2688"/>
            <a:chExt cx="4800" cy="949"/>
          </a:xfrm>
        </p:grpSpPr>
        <p:sp>
          <p:nvSpPr>
            <p:cNvPr id="33798" name="Text Box 5"/>
            <p:cNvSpPr txBox="1">
              <a:spLocks noChangeArrowheads="1"/>
            </p:cNvSpPr>
            <p:nvPr/>
          </p:nvSpPr>
          <p:spPr bwMode="auto">
            <a:xfrm>
              <a:off x="600" y="2903"/>
              <a:ext cx="1872" cy="518"/>
            </a:xfrm>
            <a:prstGeom prst="rect">
              <a:avLst/>
            </a:prstGeom>
            <a:noFill/>
            <a:ln w="9525">
              <a:noFill/>
              <a:miter lim="800000"/>
              <a:headEnd/>
              <a:tailEnd/>
            </a:ln>
          </p:spPr>
          <p:txBody>
            <a:bodyPr>
              <a:spAutoFit/>
            </a:bodyPr>
            <a:lstStyle/>
            <a:p>
              <a:pPr>
                <a:spcBef>
                  <a:spcPct val="50000"/>
                </a:spcBef>
              </a:pPr>
              <a:r>
                <a:rPr lang="it-IT" sz="2400">
                  <a:solidFill>
                    <a:srgbClr val="FF99FF"/>
                  </a:solidFill>
                  <a:latin typeface="Lucida Sans Unicode" pitchFamily="34" charset="0"/>
                </a:rPr>
                <a:t>MODALITA’ INVERSA</a:t>
              </a:r>
            </a:p>
          </p:txBody>
        </p:sp>
        <p:sp>
          <p:nvSpPr>
            <p:cNvPr id="33799" name="Text Box 7"/>
            <p:cNvSpPr txBox="1">
              <a:spLocks noChangeArrowheads="1"/>
            </p:cNvSpPr>
            <p:nvPr/>
          </p:nvSpPr>
          <p:spPr bwMode="auto">
            <a:xfrm>
              <a:off x="3240" y="2688"/>
              <a:ext cx="2160" cy="949"/>
            </a:xfrm>
            <a:prstGeom prst="rect">
              <a:avLst/>
            </a:prstGeom>
            <a:noFill/>
            <a:ln w="9525">
              <a:noFill/>
              <a:miter lim="800000"/>
              <a:headEnd/>
              <a:tailEnd/>
            </a:ln>
          </p:spPr>
          <p:txBody>
            <a:bodyPr>
              <a:spAutoFit/>
            </a:bodyPr>
            <a:lstStyle/>
            <a:p>
              <a:pPr>
                <a:spcBef>
                  <a:spcPct val="50000"/>
                </a:spcBef>
              </a:pPr>
              <a:r>
                <a:rPr lang="it-IT" sz="2400">
                  <a:solidFill>
                    <a:srgbClr val="FF99FF"/>
                  </a:solidFill>
                  <a:latin typeface="Lucida Sans Unicode" pitchFamily="34" charset="0"/>
                </a:rPr>
                <a:t>STIMA VALORI GUIDA o OBIETTIVI DI BONIFICA </a:t>
              </a:r>
            </a:p>
            <a:p>
              <a:pPr>
                <a:spcBef>
                  <a:spcPct val="50000"/>
                </a:spcBef>
              </a:pPr>
              <a:r>
                <a:rPr lang="it-IT">
                  <a:solidFill>
                    <a:srgbClr val="FF99FF"/>
                  </a:solidFill>
                  <a:latin typeface="Lucida Sans Unicode" pitchFamily="34" charset="0"/>
                </a:rPr>
                <a:t>(Guideline values o Clean-up targets)</a:t>
              </a:r>
            </a:p>
          </p:txBody>
        </p:sp>
        <p:sp>
          <p:nvSpPr>
            <p:cNvPr id="33800" name="AutoShape 9"/>
            <p:cNvSpPr>
              <a:spLocks noChangeArrowheads="1"/>
            </p:cNvSpPr>
            <p:nvPr/>
          </p:nvSpPr>
          <p:spPr bwMode="auto">
            <a:xfrm>
              <a:off x="2496" y="3072"/>
              <a:ext cx="720" cy="144"/>
            </a:xfrm>
            <a:prstGeom prst="rightArrow">
              <a:avLst>
                <a:gd name="adj1" fmla="val 50000"/>
                <a:gd name="adj2" fmla="val 125000"/>
              </a:avLst>
            </a:prstGeom>
            <a:solidFill>
              <a:srgbClr val="FF00FF"/>
            </a:solidFill>
            <a:ln w="9525">
              <a:noFill/>
              <a:miter lim="800000"/>
              <a:headEnd/>
              <a:tailEnd/>
            </a:ln>
          </p:spPr>
          <p:txBody>
            <a:bodyPr wrap="none" anchor="ctr"/>
            <a:lstStyle/>
            <a:p>
              <a:endParaRPr lang="it-IT"/>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315"/>
                                        </p:tgtEl>
                                        <p:attrNameLst>
                                          <p:attrName>style.visibility</p:attrName>
                                        </p:attrNameLst>
                                      </p:cBhvr>
                                      <p:to>
                                        <p:strVal val="visible"/>
                                      </p:to>
                                    </p:set>
                                    <p:anim calcmode="lin" valueType="num">
                                      <p:cBhvr additive="base">
                                        <p:cTn id="7" dur="500" fill="hold"/>
                                        <p:tgtEl>
                                          <p:spTgt spid="13315"/>
                                        </p:tgtEl>
                                        <p:attrNameLst>
                                          <p:attrName>ppt_x</p:attrName>
                                        </p:attrNameLst>
                                      </p:cBhvr>
                                      <p:tavLst>
                                        <p:tav tm="0">
                                          <p:val>
                                            <p:strVal val="0-#ppt_w/2"/>
                                          </p:val>
                                        </p:tav>
                                        <p:tav tm="100000">
                                          <p:val>
                                            <p:strVal val="#ppt_x"/>
                                          </p:val>
                                        </p:tav>
                                      </p:tavLst>
                                    </p:anim>
                                    <p:anim calcmode="lin" valueType="num">
                                      <p:cBhvr additive="base">
                                        <p:cTn id="8" dur="500" fill="hold"/>
                                        <p:tgtEl>
                                          <p:spTgt spid="133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457200" y="304800"/>
            <a:ext cx="8229600" cy="715963"/>
          </a:xfrm>
          <a:prstGeom prst="rect">
            <a:avLst/>
          </a:prstGeom>
          <a:noFill/>
          <a:ln w="9525">
            <a:noFill/>
            <a:miter lim="800000"/>
            <a:headEnd/>
            <a:tailEnd/>
          </a:ln>
        </p:spPr>
        <p:txBody>
          <a:bodyPr anchor="ctr"/>
          <a:lstStyle/>
          <a:p>
            <a:r>
              <a:rPr lang="it-IT" sz="2400" dirty="0">
                <a:solidFill>
                  <a:srgbClr val="CCFFCC"/>
                </a:solidFill>
                <a:latin typeface="Lucida Sans Unicode" pitchFamily="34" charset="0"/>
              </a:rPr>
              <a:t>ANALISI </a:t>
            </a:r>
            <a:r>
              <a:rPr lang="it-IT" sz="2400" dirty="0" err="1">
                <a:solidFill>
                  <a:srgbClr val="CCFFCC"/>
                </a:solidFill>
                <a:latin typeface="Lucida Sans Unicode" pitchFamily="34" charset="0"/>
              </a:rPr>
              <a:t>DI</a:t>
            </a:r>
            <a:r>
              <a:rPr lang="it-IT" sz="2400" dirty="0">
                <a:solidFill>
                  <a:srgbClr val="CCFFCC"/>
                </a:solidFill>
                <a:latin typeface="Lucida Sans Unicode" pitchFamily="34" charset="0"/>
              </a:rPr>
              <a:t> RISCHIO SITO-SPECIFICA</a:t>
            </a:r>
          </a:p>
        </p:txBody>
      </p:sp>
      <p:sp>
        <p:nvSpPr>
          <p:cNvPr id="3" name="Rectangle 3"/>
          <p:cNvSpPr>
            <a:spLocks noChangeArrowheads="1"/>
          </p:cNvSpPr>
          <p:nvPr/>
        </p:nvSpPr>
        <p:spPr bwMode="auto">
          <a:xfrm>
            <a:off x="0" y="990600"/>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5" name="CasellaDiTesto 4"/>
          <p:cNvSpPr txBox="1"/>
          <p:nvPr/>
        </p:nvSpPr>
        <p:spPr>
          <a:xfrm>
            <a:off x="251520" y="1340768"/>
            <a:ext cx="8640960" cy="5478423"/>
          </a:xfrm>
          <a:prstGeom prst="rect">
            <a:avLst/>
          </a:prstGeom>
          <a:noFill/>
        </p:spPr>
        <p:txBody>
          <a:bodyPr wrap="square" rtlCol="0">
            <a:spAutoFit/>
          </a:bodyPr>
          <a:lstStyle/>
          <a:p>
            <a:endParaRPr lang="it-IT" sz="1600" dirty="0" smtClean="0">
              <a:solidFill>
                <a:schemeClr val="bg1"/>
              </a:solidFill>
              <a:latin typeface="Lucida Sans Unicode" pitchFamily="34" charset="0"/>
              <a:cs typeface="Lucida Sans Unicode" pitchFamily="34" charset="0"/>
            </a:endParaRPr>
          </a:p>
          <a:p>
            <a:pPr algn="l"/>
            <a:r>
              <a:rPr lang="it-IT" sz="2000" dirty="0" smtClean="0">
                <a:solidFill>
                  <a:schemeClr val="bg1"/>
                </a:solidFill>
                <a:latin typeface="Lucida Sans Unicode" pitchFamily="34" charset="0"/>
                <a:cs typeface="Lucida Sans Unicode" pitchFamily="34" charset="0"/>
              </a:rPr>
              <a:t>L’analisi assoluta di rischio ai siti contaminati </a:t>
            </a:r>
            <a:r>
              <a:rPr lang="it-IT" sz="2000" b="1" u="sng" dirty="0" smtClean="0">
                <a:solidFill>
                  <a:srgbClr val="FF00FF"/>
                </a:solidFill>
                <a:latin typeface="Lucida Sans Unicode" pitchFamily="34" charset="0"/>
                <a:cs typeface="Lucida Sans Unicode" pitchFamily="34" charset="0"/>
              </a:rPr>
              <a:t>non</a:t>
            </a:r>
            <a:r>
              <a:rPr lang="it-IT" sz="2000" dirty="0" smtClean="0">
                <a:solidFill>
                  <a:schemeClr val="bg1"/>
                </a:solidFill>
                <a:latin typeface="Lucida Sans Unicode" pitchFamily="34" charset="0"/>
                <a:cs typeface="Lucida Sans Unicode" pitchFamily="34" charset="0"/>
              </a:rPr>
              <a:t> va intesa come la definizione di un effettivo, concreto ed immediato rischio/pericolo sanitario</a:t>
            </a:r>
          </a:p>
          <a:p>
            <a:pPr algn="l"/>
            <a:endParaRPr lang="it-IT" sz="2000" dirty="0" smtClean="0">
              <a:solidFill>
                <a:schemeClr val="bg1"/>
              </a:solidFill>
              <a:latin typeface="Lucida Sans Unicode" pitchFamily="34" charset="0"/>
              <a:cs typeface="Lucida Sans Unicode" pitchFamily="34" charset="0"/>
            </a:endParaRPr>
          </a:p>
          <a:p>
            <a:pPr algn="l"/>
            <a:r>
              <a:rPr lang="it-IT" sz="2000" dirty="0" smtClean="0">
                <a:solidFill>
                  <a:schemeClr val="bg1"/>
                </a:solidFill>
                <a:latin typeface="Lucida Sans Unicode" pitchFamily="34" charset="0"/>
                <a:cs typeface="Lucida Sans Unicode" pitchFamily="34" charset="0"/>
              </a:rPr>
              <a:t>L’analisi assoluta di rischio ai siti contaminati  </a:t>
            </a:r>
            <a:r>
              <a:rPr lang="it-IT" sz="2000" b="1" u="sng" dirty="0" smtClean="0">
                <a:solidFill>
                  <a:srgbClr val="FF00FF"/>
                </a:solidFill>
                <a:latin typeface="Lucida Sans Unicode" pitchFamily="34" charset="0"/>
                <a:cs typeface="Lucida Sans Unicode" pitchFamily="34" charset="0"/>
              </a:rPr>
              <a:t>non</a:t>
            </a:r>
            <a:r>
              <a:rPr lang="it-IT" sz="2000" dirty="0" smtClean="0">
                <a:solidFill>
                  <a:schemeClr val="bg1"/>
                </a:solidFill>
                <a:latin typeface="Lucida Sans Unicode" pitchFamily="34" charset="0"/>
                <a:cs typeface="Lucida Sans Unicode" pitchFamily="34" charset="0"/>
              </a:rPr>
              <a:t> va intesa come uno strumento applicabile alla valutazione del rischio sanitario per i lavoratori così come inteso dal D.M. 81/2008</a:t>
            </a:r>
          </a:p>
          <a:p>
            <a:pPr algn="l"/>
            <a:endParaRPr lang="it-IT" sz="2000" dirty="0" smtClean="0">
              <a:solidFill>
                <a:schemeClr val="bg1"/>
              </a:solidFill>
              <a:latin typeface="Lucida Sans Unicode" pitchFamily="34" charset="0"/>
              <a:cs typeface="Lucida Sans Unicode" pitchFamily="34" charset="0"/>
            </a:endParaRPr>
          </a:p>
          <a:p>
            <a:pPr algn="l"/>
            <a:r>
              <a:rPr lang="it-IT" sz="2000" dirty="0" smtClean="0">
                <a:solidFill>
                  <a:schemeClr val="bg1"/>
                </a:solidFill>
                <a:latin typeface="Lucida Sans Unicode" pitchFamily="34" charset="0"/>
                <a:cs typeface="Lucida Sans Unicode" pitchFamily="34" charset="0"/>
              </a:rPr>
              <a:t>L’analisi assoluta di rischio ai siti contaminati </a:t>
            </a:r>
            <a:r>
              <a:rPr lang="it-IT" sz="2000" b="1" u="sng" dirty="0" smtClean="0">
                <a:solidFill>
                  <a:srgbClr val="FF00FF"/>
                </a:solidFill>
                <a:latin typeface="Lucida Sans Unicode" pitchFamily="34" charset="0"/>
                <a:cs typeface="Lucida Sans Unicode" pitchFamily="34" charset="0"/>
              </a:rPr>
              <a:t>non</a:t>
            </a:r>
            <a:r>
              <a:rPr lang="it-IT" sz="2000" u="sng" dirty="0" smtClean="0">
                <a:solidFill>
                  <a:schemeClr val="bg1"/>
                </a:solidFill>
                <a:latin typeface="Lucida Sans Unicode" pitchFamily="34" charset="0"/>
                <a:cs typeface="Lucida Sans Unicode" pitchFamily="34" charset="0"/>
              </a:rPr>
              <a:t> </a:t>
            </a:r>
            <a:r>
              <a:rPr lang="it-IT" sz="2000" dirty="0" smtClean="0">
                <a:solidFill>
                  <a:schemeClr val="bg1"/>
                </a:solidFill>
                <a:latin typeface="Lucida Sans Unicode" pitchFamily="34" charset="0"/>
                <a:cs typeface="Lucida Sans Unicode" pitchFamily="34" charset="0"/>
              </a:rPr>
              <a:t>è tecnicamente applicabile alla valutazione di un rischio associato a situazioni di contaminazione diffusa e/o alla presenza di valori di background diffuso, oltre a </a:t>
            </a:r>
            <a:r>
              <a:rPr lang="it-IT" sz="2000" b="1" u="sng" dirty="0" smtClean="0">
                <a:solidFill>
                  <a:srgbClr val="FF00FF"/>
                </a:solidFill>
                <a:latin typeface="Lucida Sans Unicode" pitchFamily="34" charset="0"/>
                <a:cs typeface="Lucida Sans Unicode" pitchFamily="34" charset="0"/>
              </a:rPr>
              <a:t>non</a:t>
            </a:r>
            <a:r>
              <a:rPr lang="it-IT" sz="2000" dirty="0" smtClean="0">
                <a:solidFill>
                  <a:schemeClr val="bg1"/>
                </a:solidFill>
                <a:latin typeface="Lucida Sans Unicode" pitchFamily="34" charset="0"/>
                <a:cs typeface="Lucida Sans Unicode" pitchFamily="34" charset="0"/>
              </a:rPr>
              <a:t> valutare necessariamente il contesto espositivo nel suo complesso ma solo ed unicamente quello legato alle matrici ambientali indagate dalla Parte IV, Titolo V del </a:t>
            </a:r>
            <a:r>
              <a:rPr lang="it-IT" sz="2000" dirty="0" err="1" smtClean="0">
                <a:solidFill>
                  <a:schemeClr val="bg1"/>
                </a:solidFill>
                <a:latin typeface="Lucida Sans Unicode" pitchFamily="34" charset="0"/>
                <a:cs typeface="Lucida Sans Unicode" pitchFamily="34" charset="0"/>
              </a:rPr>
              <a:t>D.Lgs.</a:t>
            </a:r>
            <a:r>
              <a:rPr lang="it-IT" sz="2000" dirty="0" smtClean="0">
                <a:solidFill>
                  <a:schemeClr val="bg1"/>
                </a:solidFill>
                <a:latin typeface="Lucida Sans Unicode" pitchFamily="34" charset="0"/>
                <a:cs typeface="Lucida Sans Unicode" pitchFamily="34" charset="0"/>
              </a:rPr>
              <a:t> 152/2006 e senza valutare un effetto sinergico fra le diverse sostanze e le diverse vie di esposizione</a:t>
            </a:r>
          </a:p>
          <a:p>
            <a:endParaRPr lang="it-IT"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34818" name="Rectangle 2"/>
          <p:cNvSpPr>
            <a:spLocks noChangeArrowheads="1"/>
          </p:cNvSpPr>
          <p:nvPr/>
        </p:nvSpPr>
        <p:spPr bwMode="auto">
          <a:xfrm>
            <a:off x="457200" y="304800"/>
            <a:ext cx="8229600" cy="715963"/>
          </a:xfrm>
          <a:prstGeom prst="rect">
            <a:avLst/>
          </a:prstGeom>
          <a:noFill/>
          <a:ln w="9525">
            <a:noFill/>
            <a:miter lim="800000"/>
            <a:headEnd/>
            <a:tailEnd/>
          </a:ln>
        </p:spPr>
        <p:txBody>
          <a:bodyPr anchor="ctr"/>
          <a:lstStyle/>
          <a:p>
            <a:r>
              <a:rPr lang="it-IT" sz="2400">
                <a:solidFill>
                  <a:srgbClr val="CCFFCC"/>
                </a:solidFill>
                <a:latin typeface="Lucida Sans Unicode" pitchFamily="34" charset="0"/>
              </a:rPr>
              <a:t>ANALISI DI RISCHIO</a:t>
            </a:r>
            <a:br>
              <a:rPr lang="it-IT" sz="2400">
                <a:solidFill>
                  <a:srgbClr val="CCFFCC"/>
                </a:solidFill>
                <a:latin typeface="Lucida Sans Unicode" pitchFamily="34" charset="0"/>
              </a:rPr>
            </a:br>
            <a:r>
              <a:rPr lang="it-IT" sz="2400">
                <a:solidFill>
                  <a:srgbClr val="CCFFCC"/>
                </a:solidFill>
                <a:latin typeface="Lucida Sans Unicode" pitchFamily="34" charset="0"/>
              </a:rPr>
              <a:t>PROCEDURA RBCA</a:t>
            </a:r>
          </a:p>
        </p:txBody>
      </p:sp>
      <p:sp>
        <p:nvSpPr>
          <p:cNvPr id="14339" name="Rectangle 3"/>
          <p:cNvSpPr>
            <a:spLocks noChangeArrowheads="1"/>
          </p:cNvSpPr>
          <p:nvPr/>
        </p:nvSpPr>
        <p:spPr bwMode="auto">
          <a:xfrm>
            <a:off x="0" y="1147763"/>
            <a:ext cx="9144000" cy="71437"/>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34820" name="Rectangle 4"/>
          <p:cNvSpPr>
            <a:spLocks noChangeArrowheads="1"/>
          </p:cNvSpPr>
          <p:nvPr/>
        </p:nvSpPr>
        <p:spPr bwMode="auto">
          <a:xfrm>
            <a:off x="552450" y="5883275"/>
            <a:ext cx="8077200" cy="517525"/>
          </a:xfrm>
          <a:prstGeom prst="rect">
            <a:avLst/>
          </a:prstGeom>
          <a:noFill/>
          <a:ln w="9525">
            <a:noFill/>
            <a:miter lim="800000"/>
            <a:headEnd/>
            <a:tailEnd/>
          </a:ln>
        </p:spPr>
        <p:txBody>
          <a:bodyPr>
            <a:spAutoFit/>
          </a:bodyPr>
          <a:lstStyle/>
          <a:p>
            <a:pPr algn="l">
              <a:spcBef>
                <a:spcPct val="50000"/>
              </a:spcBef>
            </a:pPr>
            <a:r>
              <a:rPr lang="it-IT">
                <a:solidFill>
                  <a:srgbClr val="CCFFCC"/>
                </a:solidFill>
                <a:latin typeface="Lucida Sans Unicode" pitchFamily="34" charset="0"/>
              </a:rPr>
              <a:t>Basata su standard ASTM (E1739/95 e PS108/98), derivata da US EPA Risk Assessment Guidance (1989)</a:t>
            </a:r>
          </a:p>
        </p:txBody>
      </p:sp>
      <p:sp>
        <p:nvSpPr>
          <p:cNvPr id="34821" name="Text Box 5"/>
          <p:cNvSpPr txBox="1">
            <a:spLocks noChangeArrowheads="1"/>
          </p:cNvSpPr>
          <p:nvPr/>
        </p:nvSpPr>
        <p:spPr bwMode="auto">
          <a:xfrm>
            <a:off x="790575" y="2143125"/>
            <a:ext cx="7543800" cy="2428875"/>
          </a:xfrm>
          <a:prstGeom prst="rect">
            <a:avLst/>
          </a:prstGeom>
          <a:noFill/>
          <a:ln w="9525">
            <a:noFill/>
            <a:miter lim="800000"/>
            <a:headEnd/>
            <a:tailEnd/>
          </a:ln>
        </p:spPr>
        <p:txBody>
          <a:bodyPr>
            <a:spAutoFit/>
          </a:bodyPr>
          <a:lstStyle/>
          <a:p>
            <a:pPr marL="381000" indent="-381000" algn="l">
              <a:spcBef>
                <a:spcPct val="50000"/>
              </a:spcBef>
              <a:buFont typeface="Wingdings" pitchFamily="2" charset="2"/>
              <a:buChar char="v"/>
            </a:pPr>
            <a:r>
              <a:rPr lang="it-IT" sz="1800">
                <a:solidFill>
                  <a:srgbClr val="CCFFCC"/>
                </a:solidFill>
                <a:latin typeface="Lucida Sans Unicode" pitchFamily="34" charset="0"/>
              </a:rPr>
              <a:t>approccio basato su </a:t>
            </a:r>
            <a:r>
              <a:rPr lang="it-IT" sz="1800" u="sng">
                <a:solidFill>
                  <a:srgbClr val="CCFFCC"/>
                </a:solidFill>
                <a:latin typeface="Lucida Sans Unicode" pitchFamily="34" charset="0"/>
              </a:rPr>
              <a:t>3 livelli di valutazione</a:t>
            </a:r>
            <a:r>
              <a:rPr lang="it-IT" sz="1800">
                <a:solidFill>
                  <a:srgbClr val="CCFFCC"/>
                </a:solidFill>
                <a:latin typeface="Lucida Sans Unicode" pitchFamily="34" charset="0"/>
              </a:rPr>
              <a:t>;</a:t>
            </a:r>
          </a:p>
          <a:p>
            <a:pPr marL="381000" indent="-381000" algn="l">
              <a:spcBef>
                <a:spcPct val="50000"/>
              </a:spcBef>
              <a:buFont typeface="Wingdings" pitchFamily="2" charset="2"/>
              <a:buChar char="v"/>
            </a:pPr>
            <a:r>
              <a:rPr lang="it-IT" sz="1800">
                <a:solidFill>
                  <a:srgbClr val="CCFFCC"/>
                </a:solidFill>
                <a:latin typeface="Lucida Sans Unicode" pitchFamily="34" charset="0"/>
              </a:rPr>
              <a:t>il passaggio a livelli successivi prevede una </a:t>
            </a:r>
            <a:r>
              <a:rPr lang="it-IT" sz="1800" u="sng">
                <a:solidFill>
                  <a:srgbClr val="CCFFCC"/>
                </a:solidFill>
                <a:latin typeface="Lucida Sans Unicode" pitchFamily="34" charset="0"/>
              </a:rPr>
              <a:t>caratterizzazione sempre più accurata</a:t>
            </a:r>
            <a:r>
              <a:rPr lang="it-IT" sz="1800">
                <a:solidFill>
                  <a:srgbClr val="CCFFCC"/>
                </a:solidFill>
                <a:latin typeface="Lucida Sans Unicode" pitchFamily="34" charset="0"/>
              </a:rPr>
              <a:t> del sito e il progressivo </a:t>
            </a:r>
            <a:r>
              <a:rPr lang="it-IT" sz="1800" u="sng">
                <a:solidFill>
                  <a:srgbClr val="CCFFCC"/>
                </a:solidFill>
                <a:latin typeface="Lucida Sans Unicode" pitchFamily="34" charset="0"/>
              </a:rPr>
              <a:t>abbandono di ipotesi generiche conservative</a:t>
            </a:r>
            <a:r>
              <a:rPr lang="it-IT" sz="1800">
                <a:solidFill>
                  <a:srgbClr val="CCFFCC"/>
                </a:solidFill>
                <a:latin typeface="Lucida Sans Unicode" pitchFamily="34" charset="0"/>
              </a:rPr>
              <a:t>;</a:t>
            </a:r>
          </a:p>
          <a:p>
            <a:pPr marL="381000" indent="-381000" algn="l">
              <a:spcBef>
                <a:spcPct val="50000"/>
              </a:spcBef>
              <a:buFont typeface="Wingdings" pitchFamily="2" charset="2"/>
              <a:buChar char="v"/>
            </a:pPr>
            <a:r>
              <a:rPr lang="it-IT" sz="1800">
                <a:solidFill>
                  <a:srgbClr val="CCFFCC"/>
                </a:solidFill>
                <a:latin typeface="Lucida Sans Unicode" pitchFamily="34" charset="0"/>
              </a:rPr>
              <a:t>il grado di protezione della salute e dell’ambiente </a:t>
            </a:r>
            <a:r>
              <a:rPr lang="it-IT" sz="1800" u="sng">
                <a:solidFill>
                  <a:srgbClr val="CCFFCC"/>
                </a:solidFill>
                <a:latin typeface="Lucida Sans Unicode" pitchFamily="34" charset="0"/>
              </a:rPr>
              <a:t>non</a:t>
            </a:r>
            <a:r>
              <a:rPr lang="it-IT" sz="1800">
                <a:solidFill>
                  <a:srgbClr val="CCFFCC"/>
                </a:solidFill>
                <a:latin typeface="Lucida Sans Unicode" pitchFamily="34" charset="0"/>
              </a:rPr>
              <a:t> varia comunque tra i diversi livelli di analisi.</a:t>
            </a:r>
          </a:p>
          <a:p>
            <a:pPr marL="381000" indent="-381000">
              <a:spcBef>
                <a:spcPct val="50000"/>
              </a:spcBef>
            </a:pPr>
            <a:endParaRPr lang="it-IT" sz="1800">
              <a:solidFill>
                <a:srgbClr val="CCFFCC"/>
              </a:solidFill>
              <a:latin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339"/>
                                        </p:tgtEl>
                                        <p:attrNameLst>
                                          <p:attrName>style.visibility</p:attrName>
                                        </p:attrNameLst>
                                      </p:cBhvr>
                                      <p:to>
                                        <p:strVal val="visible"/>
                                      </p:to>
                                    </p:set>
                                    <p:anim calcmode="lin" valueType="num">
                                      <p:cBhvr additive="base">
                                        <p:cTn id="7" dur="500" fill="hold"/>
                                        <p:tgtEl>
                                          <p:spTgt spid="14339"/>
                                        </p:tgtEl>
                                        <p:attrNameLst>
                                          <p:attrName>ppt_x</p:attrName>
                                        </p:attrNameLst>
                                      </p:cBhvr>
                                      <p:tavLst>
                                        <p:tav tm="0">
                                          <p:val>
                                            <p:strVal val="0-#ppt_w/2"/>
                                          </p:val>
                                        </p:tav>
                                        <p:tav tm="100000">
                                          <p:val>
                                            <p:strVal val="#ppt_x"/>
                                          </p:val>
                                        </p:tav>
                                      </p:tavLst>
                                    </p:anim>
                                    <p:anim calcmode="lin" valueType="num">
                                      <p:cBhvr additive="base">
                                        <p:cTn id="8" dur="500" fill="hold"/>
                                        <p:tgtEl>
                                          <p:spTgt spid="143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2700000" scaled="1"/>
        </a:gradFill>
        <a:effectLst/>
      </p:bgPr>
    </p:bg>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457200" y="76200"/>
            <a:ext cx="8229600" cy="715963"/>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 - PROCEDURA RBCA</a:t>
            </a:r>
          </a:p>
        </p:txBody>
      </p:sp>
      <p:sp>
        <p:nvSpPr>
          <p:cNvPr id="15363" name="Rectangle 3"/>
          <p:cNvSpPr>
            <a:spLocks noChangeArrowheads="1"/>
          </p:cNvSpPr>
          <p:nvPr/>
        </p:nvSpPr>
        <p:spPr bwMode="auto">
          <a:xfrm>
            <a:off x="0" y="1147763"/>
            <a:ext cx="9144000" cy="71437"/>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pic>
        <p:nvPicPr>
          <p:cNvPr id="35844" name="Picture 4"/>
          <p:cNvPicPr>
            <a:picLocks noChangeAspect="1" noChangeArrowheads="1"/>
          </p:cNvPicPr>
          <p:nvPr/>
        </p:nvPicPr>
        <p:blipFill>
          <a:blip r:embed="rId2" cstate="print"/>
          <a:srcRect l="1668"/>
          <a:stretch>
            <a:fillRect/>
          </a:stretch>
        </p:blipFill>
        <p:spPr bwMode="auto">
          <a:xfrm>
            <a:off x="2447925" y="2790825"/>
            <a:ext cx="4243388" cy="2314575"/>
          </a:xfrm>
          <a:prstGeom prst="rect">
            <a:avLst/>
          </a:prstGeom>
          <a:noFill/>
          <a:ln w="9525">
            <a:noFill/>
            <a:miter lim="800000"/>
            <a:headEnd/>
            <a:tailEnd/>
          </a:ln>
        </p:spPr>
      </p:pic>
      <p:sp>
        <p:nvSpPr>
          <p:cNvPr id="35845" name="Text Box 5"/>
          <p:cNvSpPr txBox="1">
            <a:spLocks noChangeArrowheads="1"/>
          </p:cNvSpPr>
          <p:nvPr/>
        </p:nvSpPr>
        <p:spPr bwMode="auto">
          <a:xfrm>
            <a:off x="3138488" y="641350"/>
            <a:ext cx="2867025" cy="457200"/>
          </a:xfrm>
          <a:prstGeom prst="rect">
            <a:avLst/>
          </a:prstGeom>
          <a:noFill/>
          <a:ln w="9525">
            <a:noFill/>
            <a:miter lim="800000"/>
            <a:headEnd/>
            <a:tailEnd/>
          </a:ln>
        </p:spPr>
        <p:txBody>
          <a:bodyPr wrap="none">
            <a:spAutoFit/>
          </a:bodyPr>
          <a:lstStyle/>
          <a:p>
            <a:r>
              <a:rPr lang="it-IT" sz="2400">
                <a:solidFill>
                  <a:srgbClr val="003300"/>
                </a:solidFill>
                <a:latin typeface="Lucida Sans Unicode" pitchFamily="34" charset="0"/>
              </a:rPr>
              <a:t>LIVELLO 1 (TIER 1)</a:t>
            </a:r>
          </a:p>
        </p:txBody>
      </p:sp>
      <p:sp>
        <p:nvSpPr>
          <p:cNvPr id="35846" name="Text Box 6"/>
          <p:cNvSpPr txBox="1">
            <a:spLocks noChangeArrowheads="1"/>
          </p:cNvSpPr>
          <p:nvPr/>
        </p:nvSpPr>
        <p:spPr bwMode="auto">
          <a:xfrm>
            <a:off x="735013" y="1536700"/>
            <a:ext cx="7656512" cy="996950"/>
          </a:xfrm>
          <a:prstGeom prst="rect">
            <a:avLst/>
          </a:prstGeom>
          <a:noFill/>
          <a:ln w="9525">
            <a:noFill/>
            <a:miter lim="800000"/>
            <a:headEnd/>
            <a:tailEnd/>
          </a:ln>
        </p:spPr>
        <p:txBody>
          <a:bodyPr wrap="none">
            <a:spAutoFit/>
          </a:bodyPr>
          <a:lstStyle/>
          <a:p>
            <a:pPr algn="l">
              <a:lnSpc>
                <a:spcPct val="110000"/>
              </a:lnSpc>
              <a:buFont typeface="Webdings" pitchFamily="18" charset="2"/>
              <a:buChar char="ë"/>
            </a:pPr>
            <a:r>
              <a:rPr lang="it-IT" sz="1800">
                <a:latin typeface="Lucida Sans Unicode" pitchFamily="34" charset="0"/>
              </a:rPr>
              <a:t> ANALISI DI TIPO </a:t>
            </a:r>
            <a:r>
              <a:rPr lang="it-IT" sz="1800">
                <a:solidFill>
                  <a:schemeClr val="folHlink"/>
                </a:solidFill>
                <a:latin typeface="Lucida Sans Unicode" pitchFamily="34" charset="0"/>
              </a:rPr>
              <a:t>SITO-GENERICA</a:t>
            </a:r>
          </a:p>
          <a:p>
            <a:pPr algn="l">
              <a:lnSpc>
                <a:spcPct val="110000"/>
              </a:lnSpc>
              <a:buFont typeface="Webdings" pitchFamily="18" charset="2"/>
              <a:buChar char="ë"/>
            </a:pPr>
            <a:r>
              <a:rPr lang="it-IT" sz="1800">
                <a:latin typeface="Lucida Sans Unicode" pitchFamily="34" charset="0"/>
              </a:rPr>
              <a:t> VALUTAZIONE DEI POTENZIALI PER </a:t>
            </a:r>
            <a:r>
              <a:rPr lang="it-IT" sz="1800">
                <a:solidFill>
                  <a:srgbClr val="FF99FF"/>
                </a:solidFill>
                <a:latin typeface="Lucida Sans Unicode" pitchFamily="34" charset="0"/>
              </a:rPr>
              <a:t>BERSAGLI ON-SITE</a:t>
            </a:r>
          </a:p>
          <a:p>
            <a:pPr algn="l">
              <a:lnSpc>
                <a:spcPct val="110000"/>
              </a:lnSpc>
              <a:buFont typeface="Webdings" pitchFamily="18" charset="2"/>
              <a:buChar char="ë"/>
            </a:pPr>
            <a:r>
              <a:rPr lang="it-IT" sz="1800">
                <a:latin typeface="Lucida Sans Unicode" pitchFamily="34" charset="0"/>
              </a:rPr>
              <a:t> SIMULAZIONE DEL TRASPORTO ATTRAVERSO </a:t>
            </a:r>
            <a:r>
              <a:rPr lang="it-IT" sz="1800">
                <a:solidFill>
                  <a:srgbClr val="FF6600"/>
                </a:solidFill>
                <a:latin typeface="Lucida Sans Unicode" pitchFamily="34" charset="0"/>
              </a:rPr>
              <a:t>MODELLI ANALITICI</a:t>
            </a:r>
          </a:p>
        </p:txBody>
      </p:sp>
      <p:sp>
        <p:nvSpPr>
          <p:cNvPr id="35847" name="Text Box 7"/>
          <p:cNvSpPr txBox="1">
            <a:spLocks noChangeArrowheads="1"/>
          </p:cNvSpPr>
          <p:nvPr/>
        </p:nvSpPr>
        <p:spPr bwMode="auto">
          <a:xfrm>
            <a:off x="255588" y="5562600"/>
            <a:ext cx="4316412" cy="942975"/>
          </a:xfrm>
          <a:prstGeom prst="rect">
            <a:avLst/>
          </a:prstGeom>
          <a:noFill/>
          <a:ln w="9525">
            <a:noFill/>
            <a:miter lim="800000"/>
            <a:headEnd/>
            <a:tailEnd/>
          </a:ln>
        </p:spPr>
        <p:txBody>
          <a:bodyPr wrap="none">
            <a:spAutoFit/>
          </a:bodyPr>
          <a:lstStyle/>
          <a:p>
            <a:r>
              <a:rPr lang="it-IT">
                <a:latin typeface="Lucida Sans Unicode" pitchFamily="34" charset="0"/>
              </a:rPr>
              <a:t>Basta conoscere la concentrazione alla sorgente</a:t>
            </a:r>
          </a:p>
          <a:p>
            <a:r>
              <a:rPr lang="it-IT">
                <a:latin typeface="Lucida Sans Unicode" pitchFamily="34" charset="0"/>
              </a:rPr>
              <a:t>e la posizione dei bersagli</a:t>
            </a:r>
          </a:p>
          <a:p>
            <a:endParaRPr lang="it-IT">
              <a:latin typeface="Lucida Sans Unicode" pitchFamily="34" charset="0"/>
            </a:endParaRPr>
          </a:p>
          <a:p>
            <a:r>
              <a:rPr lang="it-IT">
                <a:latin typeface="Lucida Sans Unicode" pitchFamily="34" charset="0"/>
              </a:rPr>
              <a:t>Costi di analisi ridotti</a:t>
            </a:r>
          </a:p>
        </p:txBody>
      </p:sp>
      <p:sp>
        <p:nvSpPr>
          <p:cNvPr id="35848" name="Text Box 8"/>
          <p:cNvSpPr txBox="1">
            <a:spLocks noChangeArrowheads="1"/>
          </p:cNvSpPr>
          <p:nvPr/>
        </p:nvSpPr>
        <p:spPr bwMode="auto">
          <a:xfrm>
            <a:off x="5111750" y="5562600"/>
            <a:ext cx="3251200" cy="304800"/>
          </a:xfrm>
          <a:prstGeom prst="rect">
            <a:avLst/>
          </a:prstGeom>
          <a:noFill/>
          <a:ln w="9525">
            <a:noFill/>
            <a:miter lim="800000"/>
            <a:headEnd/>
            <a:tailEnd/>
          </a:ln>
        </p:spPr>
        <p:txBody>
          <a:bodyPr wrap="none">
            <a:spAutoFit/>
          </a:bodyPr>
          <a:lstStyle/>
          <a:p>
            <a:r>
              <a:rPr lang="it-IT">
                <a:latin typeface="Lucida Sans Unicode" pitchFamily="34" charset="0"/>
              </a:rPr>
              <a:t>Risultati estremamente conservativi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63"/>
                                        </p:tgtEl>
                                        <p:attrNameLst>
                                          <p:attrName>style.visibility</p:attrName>
                                        </p:attrNameLst>
                                      </p:cBhvr>
                                      <p:to>
                                        <p:strVal val="visible"/>
                                      </p:to>
                                    </p:set>
                                    <p:anim calcmode="lin" valueType="num">
                                      <p:cBhvr additive="base">
                                        <p:cTn id="7" dur="500" fill="hold"/>
                                        <p:tgtEl>
                                          <p:spTgt spid="15363"/>
                                        </p:tgtEl>
                                        <p:attrNameLst>
                                          <p:attrName>ppt_x</p:attrName>
                                        </p:attrNameLst>
                                      </p:cBhvr>
                                      <p:tavLst>
                                        <p:tav tm="0">
                                          <p:val>
                                            <p:strVal val="0-#ppt_w/2"/>
                                          </p:val>
                                        </p:tav>
                                        <p:tav tm="100000">
                                          <p:val>
                                            <p:strVal val="#ppt_x"/>
                                          </p:val>
                                        </p:tav>
                                      </p:tavLst>
                                    </p:anim>
                                    <p:anim calcmode="lin" valueType="num">
                                      <p:cBhvr additive="base">
                                        <p:cTn id="8" dur="500" fill="hold"/>
                                        <p:tgtEl>
                                          <p:spTgt spid="1536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36866" name="Rectangle 2"/>
          <p:cNvSpPr>
            <a:spLocks noChangeArrowheads="1"/>
          </p:cNvSpPr>
          <p:nvPr/>
        </p:nvSpPr>
        <p:spPr bwMode="auto">
          <a:xfrm>
            <a:off x="457200" y="7620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 - PROCEDURA RBCA</a:t>
            </a:r>
          </a:p>
        </p:txBody>
      </p:sp>
      <p:sp>
        <p:nvSpPr>
          <p:cNvPr id="16387" name="Rectangle 3"/>
          <p:cNvSpPr>
            <a:spLocks noChangeArrowheads="1"/>
          </p:cNvSpPr>
          <p:nvPr/>
        </p:nvSpPr>
        <p:spPr bwMode="auto">
          <a:xfrm>
            <a:off x="0" y="1147763"/>
            <a:ext cx="9144000" cy="74612"/>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36868" name="Text Box 4"/>
          <p:cNvSpPr txBox="1">
            <a:spLocks noChangeArrowheads="1"/>
          </p:cNvSpPr>
          <p:nvPr/>
        </p:nvSpPr>
        <p:spPr bwMode="auto">
          <a:xfrm>
            <a:off x="3138488" y="641350"/>
            <a:ext cx="2867025" cy="457200"/>
          </a:xfrm>
          <a:prstGeom prst="rect">
            <a:avLst/>
          </a:prstGeom>
          <a:noFill/>
          <a:ln w="9525">
            <a:noFill/>
            <a:miter lim="800000"/>
            <a:headEnd/>
            <a:tailEnd/>
          </a:ln>
        </p:spPr>
        <p:txBody>
          <a:bodyPr wrap="none">
            <a:spAutoFit/>
          </a:bodyPr>
          <a:lstStyle/>
          <a:p>
            <a:r>
              <a:rPr lang="it-IT" sz="2400">
                <a:solidFill>
                  <a:srgbClr val="CCFFCC"/>
                </a:solidFill>
                <a:latin typeface="Lucida Sans Unicode" pitchFamily="34" charset="0"/>
              </a:rPr>
              <a:t>LIVELLO 2 (TIER 2)</a:t>
            </a:r>
          </a:p>
        </p:txBody>
      </p:sp>
      <p:sp>
        <p:nvSpPr>
          <p:cNvPr id="36869" name="Text Box 5"/>
          <p:cNvSpPr txBox="1">
            <a:spLocks noChangeArrowheads="1"/>
          </p:cNvSpPr>
          <p:nvPr/>
        </p:nvSpPr>
        <p:spPr bwMode="auto">
          <a:xfrm>
            <a:off x="735013" y="1536700"/>
            <a:ext cx="7710487" cy="996950"/>
          </a:xfrm>
          <a:prstGeom prst="rect">
            <a:avLst/>
          </a:prstGeom>
          <a:noFill/>
          <a:ln w="9525">
            <a:noFill/>
            <a:miter lim="800000"/>
            <a:headEnd/>
            <a:tailEnd/>
          </a:ln>
        </p:spPr>
        <p:txBody>
          <a:bodyPr wrap="none">
            <a:spAutoFit/>
          </a:bodyPr>
          <a:lstStyle/>
          <a:p>
            <a:pPr algn="l">
              <a:lnSpc>
                <a:spcPct val="110000"/>
              </a:lnSpc>
              <a:buFont typeface="Webdings" pitchFamily="18" charset="2"/>
              <a:buChar char="ë"/>
            </a:pPr>
            <a:r>
              <a:rPr lang="it-IT" sz="1800">
                <a:latin typeface="Lucida Sans Unicode" pitchFamily="34" charset="0"/>
              </a:rPr>
              <a:t> ANALISI DI TIPO </a:t>
            </a:r>
            <a:r>
              <a:rPr lang="it-IT" sz="1800">
                <a:solidFill>
                  <a:srgbClr val="FF66FF"/>
                </a:solidFill>
                <a:latin typeface="Lucida Sans Unicode" pitchFamily="34" charset="0"/>
              </a:rPr>
              <a:t>SITO-SPECIFICA</a:t>
            </a:r>
          </a:p>
          <a:p>
            <a:pPr algn="l">
              <a:lnSpc>
                <a:spcPct val="110000"/>
              </a:lnSpc>
              <a:buFont typeface="Webdings" pitchFamily="18" charset="2"/>
              <a:buChar char="ë"/>
            </a:pPr>
            <a:r>
              <a:rPr lang="it-IT" sz="1800">
                <a:latin typeface="Lucida Sans Unicode" pitchFamily="34" charset="0"/>
              </a:rPr>
              <a:t> VALUTAZIONE DEI POTENZIALI PER </a:t>
            </a:r>
            <a:r>
              <a:rPr lang="it-IT" sz="1800">
                <a:solidFill>
                  <a:schemeClr val="folHlink"/>
                </a:solidFill>
                <a:latin typeface="Lucida Sans Unicode" pitchFamily="34" charset="0"/>
              </a:rPr>
              <a:t>BERSAGLI ON-SITE e OFF-SITE</a:t>
            </a:r>
          </a:p>
          <a:p>
            <a:pPr algn="l">
              <a:lnSpc>
                <a:spcPct val="110000"/>
              </a:lnSpc>
              <a:buFont typeface="Webdings" pitchFamily="18" charset="2"/>
              <a:buChar char="ë"/>
            </a:pPr>
            <a:r>
              <a:rPr lang="it-IT" sz="1800">
                <a:latin typeface="Lucida Sans Unicode" pitchFamily="34" charset="0"/>
              </a:rPr>
              <a:t> SIMULAZIONE DEL TRASPORTO ATTRAVERSO </a:t>
            </a:r>
            <a:r>
              <a:rPr lang="it-IT" sz="1800">
                <a:solidFill>
                  <a:srgbClr val="FF6600"/>
                </a:solidFill>
                <a:latin typeface="Lucida Sans Unicode" pitchFamily="34" charset="0"/>
              </a:rPr>
              <a:t>MODELLI ANALITICI</a:t>
            </a:r>
          </a:p>
        </p:txBody>
      </p:sp>
      <p:pic>
        <p:nvPicPr>
          <p:cNvPr id="36870" name="Picture 7"/>
          <p:cNvPicPr>
            <a:picLocks noChangeAspect="1" noChangeArrowheads="1"/>
          </p:cNvPicPr>
          <p:nvPr/>
        </p:nvPicPr>
        <p:blipFill>
          <a:blip r:embed="rId2" cstate="print"/>
          <a:srcRect/>
          <a:stretch>
            <a:fillRect/>
          </a:stretch>
        </p:blipFill>
        <p:spPr bwMode="auto">
          <a:xfrm>
            <a:off x="2038350" y="2743200"/>
            <a:ext cx="5067300" cy="2362200"/>
          </a:xfrm>
          <a:prstGeom prst="rect">
            <a:avLst/>
          </a:prstGeom>
          <a:noFill/>
          <a:ln w="9525">
            <a:noFill/>
            <a:miter lim="800000"/>
            <a:headEnd/>
            <a:tailEnd/>
          </a:ln>
        </p:spPr>
      </p:pic>
      <p:sp>
        <p:nvSpPr>
          <p:cNvPr id="36871" name="Text Box 8"/>
          <p:cNvSpPr txBox="1">
            <a:spLocks noChangeArrowheads="1"/>
          </p:cNvSpPr>
          <p:nvPr/>
        </p:nvSpPr>
        <p:spPr bwMode="auto">
          <a:xfrm>
            <a:off x="4513263" y="5410200"/>
            <a:ext cx="4173537" cy="517525"/>
          </a:xfrm>
          <a:prstGeom prst="rect">
            <a:avLst/>
          </a:prstGeom>
          <a:noFill/>
          <a:ln w="9525">
            <a:noFill/>
            <a:miter lim="800000"/>
            <a:headEnd/>
            <a:tailEnd/>
          </a:ln>
        </p:spPr>
        <p:txBody>
          <a:bodyPr wrap="none">
            <a:spAutoFit/>
          </a:bodyPr>
          <a:lstStyle/>
          <a:p>
            <a:r>
              <a:rPr lang="it-IT">
                <a:latin typeface="Lucida Sans Unicode" pitchFamily="34" charset="0"/>
              </a:rPr>
              <a:t>Aumento dei costi di caratterizzazione per </a:t>
            </a:r>
          </a:p>
          <a:p>
            <a:r>
              <a:rPr lang="it-IT">
                <a:latin typeface="Lucida Sans Unicode" pitchFamily="34" charset="0"/>
              </a:rPr>
              <a:t>la determinazione dei parametri sito-specifici </a:t>
            </a:r>
          </a:p>
        </p:txBody>
      </p:sp>
      <p:sp>
        <p:nvSpPr>
          <p:cNvPr id="36872" name="Text Box 9"/>
          <p:cNvSpPr txBox="1">
            <a:spLocks noChangeArrowheads="1"/>
          </p:cNvSpPr>
          <p:nvPr/>
        </p:nvSpPr>
        <p:spPr bwMode="auto">
          <a:xfrm>
            <a:off x="474663" y="5410200"/>
            <a:ext cx="3606800" cy="517525"/>
          </a:xfrm>
          <a:prstGeom prst="rect">
            <a:avLst/>
          </a:prstGeom>
          <a:noFill/>
          <a:ln w="9525">
            <a:noFill/>
            <a:miter lim="800000"/>
            <a:headEnd/>
            <a:tailEnd/>
          </a:ln>
        </p:spPr>
        <p:txBody>
          <a:bodyPr wrap="none">
            <a:spAutoFit/>
          </a:bodyPr>
          <a:lstStyle/>
          <a:p>
            <a:r>
              <a:rPr lang="it-IT">
                <a:latin typeface="Lucida Sans Unicode" pitchFamily="34" charset="0"/>
              </a:rPr>
              <a:t>L’analisi risulta più dettagliata e precisa</a:t>
            </a:r>
          </a:p>
          <a:p>
            <a:endParaRPr lang="it-IT">
              <a:latin typeface="Lucida Sans Unicode" pitchFamily="34" charset="0"/>
            </a:endParaRPr>
          </a:p>
        </p:txBody>
      </p:sp>
      <p:sp>
        <p:nvSpPr>
          <p:cNvPr id="36873" name="Text Box 10"/>
          <p:cNvSpPr txBox="1">
            <a:spLocks noChangeArrowheads="1"/>
          </p:cNvSpPr>
          <p:nvPr/>
        </p:nvSpPr>
        <p:spPr bwMode="auto">
          <a:xfrm>
            <a:off x="2114550" y="6315075"/>
            <a:ext cx="4892675" cy="304800"/>
          </a:xfrm>
          <a:prstGeom prst="rect">
            <a:avLst/>
          </a:prstGeom>
          <a:noFill/>
          <a:ln w="9525">
            <a:noFill/>
            <a:miter lim="800000"/>
            <a:headEnd/>
            <a:tailEnd/>
          </a:ln>
        </p:spPr>
        <p:txBody>
          <a:bodyPr wrap="none">
            <a:spAutoFit/>
          </a:bodyPr>
          <a:lstStyle/>
          <a:p>
            <a:r>
              <a:rPr lang="it-IT">
                <a:solidFill>
                  <a:srgbClr val="006666"/>
                </a:solidFill>
                <a:latin typeface="Lucida Sans Unicode" pitchFamily="34" charset="0"/>
              </a:rPr>
              <a:t>E’ IL LIVELLO DI ANALISI PREVISTO DAL D. Lgs. 152/06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6387"/>
                                        </p:tgtEl>
                                        <p:attrNameLst>
                                          <p:attrName>style.visibility</p:attrName>
                                        </p:attrNameLst>
                                      </p:cBhvr>
                                      <p:to>
                                        <p:strVal val="visible"/>
                                      </p:to>
                                    </p:set>
                                    <p:anim calcmode="lin" valueType="num">
                                      <p:cBhvr additive="base">
                                        <p:cTn id="7" dur="500" fill="hold"/>
                                        <p:tgtEl>
                                          <p:spTgt spid="16387"/>
                                        </p:tgtEl>
                                        <p:attrNameLst>
                                          <p:attrName>ppt_x</p:attrName>
                                        </p:attrNameLst>
                                      </p:cBhvr>
                                      <p:tavLst>
                                        <p:tav tm="0">
                                          <p:val>
                                            <p:strVal val="0-#ppt_w/2"/>
                                          </p:val>
                                        </p:tav>
                                        <p:tav tm="100000">
                                          <p:val>
                                            <p:strVal val="#ppt_x"/>
                                          </p:val>
                                        </p:tav>
                                      </p:tavLst>
                                    </p:anim>
                                    <p:anim calcmode="lin" valueType="num">
                                      <p:cBhvr additive="base">
                                        <p:cTn id="8" dur="500" fill="hold"/>
                                        <p:tgtEl>
                                          <p:spTgt spid="1638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457200" y="7620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 - PROCEDURA RBCA</a:t>
            </a:r>
          </a:p>
        </p:txBody>
      </p:sp>
      <p:sp>
        <p:nvSpPr>
          <p:cNvPr id="17411" name="Rectangle 3"/>
          <p:cNvSpPr>
            <a:spLocks noChangeArrowheads="1"/>
          </p:cNvSpPr>
          <p:nvPr/>
        </p:nvSpPr>
        <p:spPr bwMode="auto">
          <a:xfrm>
            <a:off x="0" y="1147763"/>
            <a:ext cx="9144000" cy="74612"/>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37892" name="Text Box 4"/>
          <p:cNvSpPr txBox="1">
            <a:spLocks noChangeArrowheads="1"/>
          </p:cNvSpPr>
          <p:nvPr/>
        </p:nvSpPr>
        <p:spPr bwMode="auto">
          <a:xfrm>
            <a:off x="3138488" y="641350"/>
            <a:ext cx="2867025" cy="457200"/>
          </a:xfrm>
          <a:prstGeom prst="rect">
            <a:avLst/>
          </a:prstGeom>
          <a:noFill/>
          <a:ln w="9525">
            <a:noFill/>
            <a:miter lim="800000"/>
            <a:headEnd/>
            <a:tailEnd/>
          </a:ln>
        </p:spPr>
        <p:txBody>
          <a:bodyPr wrap="none">
            <a:spAutoFit/>
          </a:bodyPr>
          <a:lstStyle/>
          <a:p>
            <a:r>
              <a:rPr lang="it-IT" sz="2400">
                <a:solidFill>
                  <a:srgbClr val="CCFFCC"/>
                </a:solidFill>
                <a:latin typeface="Lucida Sans Unicode" pitchFamily="34" charset="0"/>
              </a:rPr>
              <a:t>LIVELLO 3 (TIER 3)</a:t>
            </a:r>
          </a:p>
        </p:txBody>
      </p:sp>
      <p:sp>
        <p:nvSpPr>
          <p:cNvPr id="37893" name="Text Box 5"/>
          <p:cNvSpPr txBox="1">
            <a:spLocks noChangeArrowheads="1"/>
          </p:cNvSpPr>
          <p:nvPr/>
        </p:nvSpPr>
        <p:spPr bwMode="auto">
          <a:xfrm>
            <a:off x="735013" y="1536700"/>
            <a:ext cx="7556500" cy="996950"/>
          </a:xfrm>
          <a:prstGeom prst="rect">
            <a:avLst/>
          </a:prstGeom>
          <a:noFill/>
          <a:ln w="9525">
            <a:noFill/>
            <a:miter lim="800000"/>
            <a:headEnd/>
            <a:tailEnd/>
          </a:ln>
        </p:spPr>
        <p:txBody>
          <a:bodyPr wrap="none">
            <a:spAutoFit/>
          </a:bodyPr>
          <a:lstStyle/>
          <a:p>
            <a:pPr algn="l">
              <a:lnSpc>
                <a:spcPct val="110000"/>
              </a:lnSpc>
              <a:buFont typeface="Webdings" pitchFamily="18" charset="2"/>
              <a:buChar char="Ë"/>
            </a:pPr>
            <a:r>
              <a:rPr lang="it-IT" sz="1800">
                <a:latin typeface="Lucida Sans Unicode" pitchFamily="34" charset="0"/>
              </a:rPr>
              <a:t> ANALISI DI TIPO </a:t>
            </a:r>
            <a:r>
              <a:rPr lang="it-IT" sz="1800">
                <a:solidFill>
                  <a:srgbClr val="FF66FF"/>
                </a:solidFill>
                <a:latin typeface="Lucida Sans Unicode" pitchFamily="34" charset="0"/>
              </a:rPr>
              <a:t>SITO-SPECIFICA</a:t>
            </a:r>
          </a:p>
          <a:p>
            <a:pPr algn="l">
              <a:lnSpc>
                <a:spcPct val="110000"/>
              </a:lnSpc>
              <a:buFont typeface="Webdings" pitchFamily="18" charset="2"/>
              <a:buChar char="Ë"/>
            </a:pPr>
            <a:r>
              <a:rPr lang="it-IT" sz="1800">
                <a:latin typeface="Lucida Sans Unicode" pitchFamily="34" charset="0"/>
              </a:rPr>
              <a:t> VALUTAZIONE DEI POTENZIALI PER </a:t>
            </a:r>
            <a:r>
              <a:rPr lang="it-IT" sz="1800">
                <a:solidFill>
                  <a:srgbClr val="66FFFF"/>
                </a:solidFill>
                <a:latin typeface="Lucida Sans Unicode" pitchFamily="34" charset="0"/>
              </a:rPr>
              <a:t>BERSAGLI OFF-SITE</a:t>
            </a:r>
          </a:p>
          <a:p>
            <a:pPr algn="l">
              <a:lnSpc>
                <a:spcPct val="110000"/>
              </a:lnSpc>
              <a:buFont typeface="Webdings" pitchFamily="18" charset="2"/>
              <a:buChar char="Ë"/>
            </a:pPr>
            <a:r>
              <a:rPr lang="it-IT" sz="1800">
                <a:latin typeface="Lucida Sans Unicode" pitchFamily="34" charset="0"/>
              </a:rPr>
              <a:t> SIMULAZIONE DEL TRASPORTO ATTRAVERSO </a:t>
            </a:r>
            <a:r>
              <a:rPr lang="it-IT" sz="1800">
                <a:solidFill>
                  <a:srgbClr val="FFFF00"/>
                </a:solidFill>
                <a:latin typeface="Lucida Sans Unicode" pitchFamily="34" charset="0"/>
              </a:rPr>
              <a:t>MODELLI NUMERICI</a:t>
            </a:r>
          </a:p>
        </p:txBody>
      </p:sp>
      <p:pic>
        <p:nvPicPr>
          <p:cNvPr id="37894" name="Picture 6"/>
          <p:cNvPicPr>
            <a:picLocks noChangeAspect="1" noChangeArrowheads="1"/>
          </p:cNvPicPr>
          <p:nvPr/>
        </p:nvPicPr>
        <p:blipFill>
          <a:blip r:embed="rId2" cstate="print"/>
          <a:srcRect/>
          <a:stretch>
            <a:fillRect/>
          </a:stretch>
        </p:blipFill>
        <p:spPr bwMode="auto">
          <a:xfrm>
            <a:off x="1938338" y="2819400"/>
            <a:ext cx="5267325" cy="2552700"/>
          </a:xfrm>
          <a:prstGeom prst="rect">
            <a:avLst/>
          </a:prstGeom>
          <a:noFill/>
          <a:ln w="9525">
            <a:noFill/>
            <a:miter lim="800000"/>
            <a:headEnd/>
            <a:tailEnd/>
          </a:ln>
        </p:spPr>
      </p:pic>
      <p:sp>
        <p:nvSpPr>
          <p:cNvPr id="37895" name="Text Box 7"/>
          <p:cNvSpPr txBox="1">
            <a:spLocks noChangeArrowheads="1"/>
          </p:cNvSpPr>
          <p:nvPr/>
        </p:nvSpPr>
        <p:spPr bwMode="auto">
          <a:xfrm>
            <a:off x="533400" y="5943600"/>
            <a:ext cx="2754313" cy="517525"/>
          </a:xfrm>
          <a:prstGeom prst="rect">
            <a:avLst/>
          </a:prstGeom>
          <a:noFill/>
          <a:ln w="9525">
            <a:noFill/>
            <a:miter lim="800000"/>
            <a:headEnd/>
            <a:tailEnd/>
          </a:ln>
        </p:spPr>
        <p:txBody>
          <a:bodyPr wrap="none">
            <a:spAutoFit/>
          </a:bodyPr>
          <a:lstStyle/>
          <a:p>
            <a:r>
              <a:rPr lang="it-IT">
                <a:solidFill>
                  <a:srgbClr val="010000"/>
                </a:solidFill>
                <a:latin typeface="Lucida Sans Unicode" pitchFamily="34" charset="0"/>
              </a:rPr>
              <a:t>Analisi molto dettagliata</a:t>
            </a:r>
          </a:p>
          <a:p>
            <a:r>
              <a:rPr lang="it-IT">
                <a:solidFill>
                  <a:srgbClr val="010000"/>
                </a:solidFill>
                <a:latin typeface="Lucida Sans Unicode" pitchFamily="34" charset="0"/>
              </a:rPr>
              <a:t>Valutazione del </a:t>
            </a:r>
            <a:r>
              <a:rPr lang="it-IT" u="sng">
                <a:solidFill>
                  <a:srgbClr val="010000"/>
                </a:solidFill>
                <a:latin typeface="Lucida Sans Unicode" pitchFamily="34" charset="0"/>
              </a:rPr>
              <a:t>fattore tempo</a:t>
            </a:r>
          </a:p>
        </p:txBody>
      </p:sp>
      <p:sp>
        <p:nvSpPr>
          <p:cNvPr id="37896" name="Text Box 8"/>
          <p:cNvSpPr txBox="1">
            <a:spLocks noChangeArrowheads="1"/>
          </p:cNvSpPr>
          <p:nvPr/>
        </p:nvSpPr>
        <p:spPr bwMode="auto">
          <a:xfrm>
            <a:off x="4267200" y="5943600"/>
            <a:ext cx="4468813" cy="517525"/>
          </a:xfrm>
          <a:prstGeom prst="rect">
            <a:avLst/>
          </a:prstGeom>
          <a:noFill/>
          <a:ln w="9525">
            <a:noFill/>
            <a:miter lim="800000"/>
            <a:headEnd/>
            <a:tailEnd/>
          </a:ln>
        </p:spPr>
        <p:txBody>
          <a:bodyPr wrap="none">
            <a:spAutoFit/>
          </a:bodyPr>
          <a:lstStyle/>
          <a:p>
            <a:r>
              <a:rPr lang="it-IT">
                <a:latin typeface="Lucida Sans Unicode" pitchFamily="34" charset="0"/>
              </a:rPr>
              <a:t>Costi estremamente elevati per la determinazione</a:t>
            </a:r>
          </a:p>
          <a:p>
            <a:r>
              <a:rPr lang="it-IT">
                <a:latin typeface="Lucida Sans Unicode" pitchFamily="34" charset="0"/>
              </a:rPr>
              <a:t>dei molti parametri sito-specifici necessari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7411"/>
                                        </p:tgtEl>
                                        <p:attrNameLst>
                                          <p:attrName>style.visibility</p:attrName>
                                        </p:attrNameLst>
                                      </p:cBhvr>
                                      <p:to>
                                        <p:strVal val="visible"/>
                                      </p:to>
                                    </p:set>
                                    <p:anim calcmode="lin" valueType="num">
                                      <p:cBhvr additive="base">
                                        <p:cTn id="7" dur="500" fill="hold"/>
                                        <p:tgtEl>
                                          <p:spTgt spid="17411"/>
                                        </p:tgtEl>
                                        <p:attrNameLst>
                                          <p:attrName>ppt_x</p:attrName>
                                        </p:attrNameLst>
                                      </p:cBhvr>
                                      <p:tavLst>
                                        <p:tav tm="0">
                                          <p:val>
                                            <p:strVal val="0-#ppt_w/2"/>
                                          </p:val>
                                        </p:tav>
                                        <p:tav tm="100000">
                                          <p:val>
                                            <p:strVal val="#ppt_x"/>
                                          </p:val>
                                        </p:tav>
                                      </p:tavLst>
                                    </p:anim>
                                    <p:anim calcmode="lin" valueType="num">
                                      <p:cBhvr additive="base">
                                        <p:cTn id="8" dur="500" fill="hold"/>
                                        <p:tgtEl>
                                          <p:spTgt spid="174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971550" y="1447800"/>
            <a:ext cx="7200900" cy="4762500"/>
          </a:xfrm>
          <a:prstGeom prst="rect">
            <a:avLst/>
          </a:prstGeom>
          <a:noFill/>
          <a:ln w="15875">
            <a:solidFill>
              <a:schemeClr val="tx1"/>
            </a:solidFill>
            <a:miter lim="800000"/>
            <a:headEnd/>
            <a:tailEnd/>
          </a:ln>
        </p:spPr>
      </p:pic>
      <p:sp>
        <p:nvSpPr>
          <p:cNvPr id="38915" name="Rectangle 3"/>
          <p:cNvSpPr>
            <a:spLocks noChangeArrowheads="1"/>
          </p:cNvSpPr>
          <p:nvPr/>
        </p:nvSpPr>
        <p:spPr bwMode="auto">
          <a:xfrm>
            <a:off x="457200" y="7620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 - PROCEDURA RBCA</a:t>
            </a:r>
          </a:p>
        </p:txBody>
      </p:sp>
      <p:sp>
        <p:nvSpPr>
          <p:cNvPr id="18436" name="Rectangle 4"/>
          <p:cNvSpPr>
            <a:spLocks noChangeArrowheads="1"/>
          </p:cNvSpPr>
          <p:nvPr/>
        </p:nvSpPr>
        <p:spPr bwMode="auto">
          <a:xfrm>
            <a:off x="0" y="914400"/>
            <a:ext cx="9144000" cy="74613"/>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8436"/>
                                        </p:tgtEl>
                                        <p:attrNameLst>
                                          <p:attrName>style.visibility</p:attrName>
                                        </p:attrNameLst>
                                      </p:cBhvr>
                                      <p:to>
                                        <p:strVal val="visible"/>
                                      </p:to>
                                    </p:set>
                                    <p:anim calcmode="lin" valueType="num">
                                      <p:cBhvr additive="base">
                                        <p:cTn id="7" dur="500" fill="hold"/>
                                        <p:tgtEl>
                                          <p:spTgt spid="18436"/>
                                        </p:tgtEl>
                                        <p:attrNameLst>
                                          <p:attrName>ppt_x</p:attrName>
                                        </p:attrNameLst>
                                      </p:cBhvr>
                                      <p:tavLst>
                                        <p:tav tm="0">
                                          <p:val>
                                            <p:strVal val="0-#ppt_w/2"/>
                                          </p:val>
                                        </p:tav>
                                        <p:tav tm="100000">
                                          <p:val>
                                            <p:strVal val="#ppt_x"/>
                                          </p:val>
                                        </p:tav>
                                      </p:tavLst>
                                    </p:anim>
                                    <p:anim calcmode="lin" valueType="num">
                                      <p:cBhvr additive="base">
                                        <p:cTn id="8" dur="500" fill="hold"/>
                                        <p:tgtEl>
                                          <p:spTgt spid="1843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39938" name="Rectangle 2"/>
          <p:cNvSpPr>
            <a:spLocks noChangeArrowheads="1"/>
          </p:cNvSpPr>
          <p:nvPr/>
        </p:nvSpPr>
        <p:spPr bwMode="auto">
          <a:xfrm>
            <a:off x="457200" y="76200"/>
            <a:ext cx="8229600" cy="685800"/>
          </a:xfrm>
          <a:prstGeom prst="rect">
            <a:avLst/>
          </a:prstGeom>
          <a:noFill/>
          <a:ln w="9525">
            <a:noFill/>
            <a:miter lim="800000"/>
            <a:headEnd/>
            <a:tailEnd/>
          </a:ln>
        </p:spPr>
        <p:txBody>
          <a:bodyPr anchor="ctr"/>
          <a:lstStyle/>
          <a:p>
            <a:r>
              <a:rPr lang="it-IT" sz="2000">
                <a:solidFill>
                  <a:srgbClr val="003300"/>
                </a:solidFill>
                <a:latin typeface="Lucida Sans Unicode" pitchFamily="34" charset="0"/>
              </a:rPr>
              <a:t>ANALISI DI RISCHIO</a:t>
            </a:r>
            <a:br>
              <a:rPr lang="it-IT" sz="2000">
                <a:solidFill>
                  <a:srgbClr val="003300"/>
                </a:solidFill>
                <a:latin typeface="Lucida Sans Unicode" pitchFamily="34" charset="0"/>
              </a:rPr>
            </a:br>
            <a:r>
              <a:rPr lang="it-IT" sz="2000">
                <a:solidFill>
                  <a:srgbClr val="003300"/>
                </a:solidFill>
                <a:latin typeface="Lucida Sans Unicode" pitchFamily="34" charset="0"/>
              </a:rPr>
              <a:t>DEFINIZIONE DEL MODELLO CONCETTUALE</a:t>
            </a:r>
          </a:p>
        </p:txBody>
      </p:sp>
      <p:sp>
        <p:nvSpPr>
          <p:cNvPr id="37891" name="Rectangle 3"/>
          <p:cNvSpPr>
            <a:spLocks noChangeArrowheads="1"/>
          </p:cNvSpPr>
          <p:nvPr/>
        </p:nvSpPr>
        <p:spPr bwMode="auto">
          <a:xfrm>
            <a:off x="0" y="8382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39940" name="Rectangle 6"/>
          <p:cNvSpPr>
            <a:spLocks noChangeArrowheads="1"/>
          </p:cNvSpPr>
          <p:nvPr/>
        </p:nvSpPr>
        <p:spPr bwMode="auto">
          <a:xfrm>
            <a:off x="795338" y="-1914525"/>
            <a:ext cx="9144000" cy="0"/>
          </a:xfrm>
          <a:prstGeom prst="rect">
            <a:avLst/>
          </a:prstGeom>
          <a:noFill/>
          <a:ln w="9525">
            <a:noFill/>
            <a:miter lim="800000"/>
            <a:headEnd/>
            <a:tailEnd/>
          </a:ln>
        </p:spPr>
        <p:txBody>
          <a:bodyPr>
            <a:spAutoFit/>
          </a:bodyPr>
          <a:lstStyle/>
          <a:p>
            <a:endParaRPr lang="it-IT"/>
          </a:p>
        </p:txBody>
      </p:sp>
      <p:sp>
        <p:nvSpPr>
          <p:cNvPr id="39941" name="Rectangle 299"/>
          <p:cNvSpPr>
            <a:spLocks noChangeArrowheads="1"/>
          </p:cNvSpPr>
          <p:nvPr/>
        </p:nvSpPr>
        <p:spPr bwMode="auto">
          <a:xfrm>
            <a:off x="228600" y="1871663"/>
            <a:ext cx="4267200" cy="4529137"/>
          </a:xfrm>
          <a:prstGeom prst="rect">
            <a:avLst/>
          </a:prstGeom>
          <a:noFill/>
          <a:ln w="9525">
            <a:noFill/>
            <a:miter lim="800000"/>
            <a:headEnd/>
            <a:tailEnd/>
          </a:ln>
        </p:spPr>
        <p:txBody>
          <a:bodyPr>
            <a:spAutoFit/>
          </a:bodyPr>
          <a:lstStyle/>
          <a:p>
            <a:pPr algn="l">
              <a:spcBef>
                <a:spcPct val="50000"/>
              </a:spcBef>
            </a:pPr>
            <a:r>
              <a:rPr lang="it-IT" sz="900" b="1">
                <a:latin typeface="Lucida Sans Unicode" pitchFamily="34" charset="0"/>
              </a:rPr>
              <a:t>SUOLO INSATURO	</a:t>
            </a:r>
            <a:endParaRPr lang="it-IT" sz="900">
              <a:latin typeface="Lucida Sans Unicode" pitchFamily="34" charset="0"/>
            </a:endParaRPr>
          </a:p>
          <a:p>
            <a:pPr algn="l">
              <a:spcBef>
                <a:spcPct val="50000"/>
              </a:spcBef>
            </a:pPr>
            <a:r>
              <a:rPr lang="it-IT" sz="900">
                <a:latin typeface="Lucida Sans Unicode" pitchFamily="34" charset="0"/>
              </a:rPr>
              <a:t>Profondità del piano di falda	</a:t>
            </a:r>
          </a:p>
          <a:p>
            <a:pPr algn="l">
              <a:spcBef>
                <a:spcPct val="50000"/>
              </a:spcBef>
            </a:pPr>
            <a:r>
              <a:rPr lang="it-IT" sz="900">
                <a:latin typeface="Lucida Sans Unicode" pitchFamily="34" charset="0"/>
              </a:rPr>
              <a:t>Spessore della zona insatura	</a:t>
            </a:r>
          </a:p>
          <a:p>
            <a:pPr algn="l">
              <a:spcBef>
                <a:spcPct val="50000"/>
              </a:spcBef>
            </a:pPr>
            <a:r>
              <a:rPr lang="it-IT" sz="900">
                <a:latin typeface="Lucida Sans Unicode" pitchFamily="34" charset="0"/>
              </a:rPr>
              <a:t>Spessore della falda	</a:t>
            </a:r>
          </a:p>
          <a:p>
            <a:pPr algn="l">
              <a:spcBef>
                <a:spcPct val="50000"/>
              </a:spcBef>
            </a:pPr>
            <a:r>
              <a:rPr lang="it-IT" sz="900">
                <a:latin typeface="Lucida Sans Unicode" pitchFamily="34" charset="0"/>
              </a:rPr>
              <a:t>Estensione della sorgente nella direzione del flusso di falda	</a:t>
            </a:r>
          </a:p>
          <a:p>
            <a:pPr algn="l">
              <a:spcBef>
                <a:spcPct val="50000"/>
              </a:spcBef>
            </a:pPr>
            <a:r>
              <a:rPr lang="it-IT" sz="900">
                <a:latin typeface="Lucida Sans Unicode" pitchFamily="34" charset="0"/>
              </a:rPr>
              <a:t>Estensione della sorgente nella direzione ortogonale al flusso di falda	</a:t>
            </a:r>
          </a:p>
          <a:p>
            <a:pPr algn="l">
              <a:spcBef>
                <a:spcPct val="50000"/>
              </a:spcBef>
            </a:pPr>
            <a:r>
              <a:rPr lang="it-IT" sz="900">
                <a:latin typeface="Lucida Sans Unicode" pitchFamily="34" charset="0"/>
              </a:rPr>
              <a:t>Area della sorgente (rispetto alla direzione del flusso di falda)	</a:t>
            </a:r>
          </a:p>
          <a:p>
            <a:pPr algn="l">
              <a:spcBef>
                <a:spcPct val="50000"/>
              </a:spcBef>
            </a:pPr>
            <a:r>
              <a:rPr lang="it-IT" sz="900">
                <a:latin typeface="Lucida Sans Unicode" pitchFamily="34" charset="0"/>
              </a:rPr>
              <a:t>Estensione della sorgente di contaminazione nella direzione principale nel vento	</a:t>
            </a:r>
          </a:p>
          <a:p>
            <a:pPr algn="l">
              <a:spcBef>
                <a:spcPct val="50000"/>
              </a:spcBef>
            </a:pPr>
            <a:r>
              <a:rPr lang="it-IT" sz="900">
                <a:latin typeface="Lucida Sans Unicode" pitchFamily="34" charset="0"/>
              </a:rPr>
              <a:t>Estensione della sorgente nella direzione ortogonale a quella principale del vento	</a:t>
            </a:r>
          </a:p>
          <a:p>
            <a:pPr algn="l">
              <a:spcBef>
                <a:spcPct val="50000"/>
              </a:spcBef>
            </a:pPr>
            <a:r>
              <a:rPr lang="it-IT" sz="900">
                <a:latin typeface="Lucida Sans Unicode" pitchFamily="34" charset="0"/>
              </a:rPr>
              <a:t>Area della sorgente (rispetto alla direzione prevalente del vento)	</a:t>
            </a:r>
          </a:p>
          <a:p>
            <a:pPr algn="l">
              <a:spcBef>
                <a:spcPct val="50000"/>
              </a:spcBef>
            </a:pPr>
            <a:r>
              <a:rPr lang="it-IT" sz="900">
                <a:latin typeface="Lucida Sans Unicode" pitchFamily="34" charset="0"/>
              </a:rPr>
              <a:t>Profondità del top della sorgente nel suolo superficiale rispetto al p.c.</a:t>
            </a:r>
          </a:p>
          <a:p>
            <a:pPr algn="l">
              <a:spcBef>
                <a:spcPct val="50000"/>
              </a:spcBef>
            </a:pPr>
            <a:r>
              <a:rPr lang="it-IT" sz="900">
                <a:latin typeface="Lucida Sans Unicode" pitchFamily="34" charset="0"/>
              </a:rPr>
              <a:t>Profondità del top della sorgente nel suolo profondo 	</a:t>
            </a:r>
          </a:p>
          <a:p>
            <a:pPr algn="l">
              <a:spcBef>
                <a:spcPct val="50000"/>
              </a:spcBef>
            </a:pPr>
            <a:r>
              <a:rPr lang="it-IT" sz="900">
                <a:latin typeface="Lucida Sans Unicode" pitchFamily="34" charset="0"/>
              </a:rPr>
              <a:t>Profondità della base della sorgente rispetto al p.c.	</a:t>
            </a:r>
          </a:p>
          <a:p>
            <a:pPr algn="l">
              <a:spcBef>
                <a:spcPct val="50000"/>
              </a:spcBef>
            </a:pPr>
            <a:r>
              <a:rPr lang="it-IT" sz="900">
                <a:latin typeface="Lucida Sans Unicode" pitchFamily="34" charset="0"/>
              </a:rPr>
              <a:t>Spessore della sorgente nel suolo superficiale (insaturo)	</a:t>
            </a:r>
          </a:p>
          <a:p>
            <a:pPr algn="l">
              <a:spcBef>
                <a:spcPct val="50000"/>
              </a:spcBef>
            </a:pPr>
            <a:r>
              <a:rPr lang="it-IT" sz="900">
                <a:latin typeface="Lucida Sans Unicode" pitchFamily="34" charset="0"/>
              </a:rPr>
              <a:t>Spessore della sorgente nel suolo profondo (insaturo)	</a:t>
            </a:r>
          </a:p>
          <a:p>
            <a:pPr algn="l">
              <a:spcBef>
                <a:spcPct val="50000"/>
              </a:spcBef>
            </a:pPr>
            <a:r>
              <a:rPr lang="it-IT" sz="900">
                <a:latin typeface="Lucida Sans Unicode" pitchFamily="34" charset="0"/>
              </a:rPr>
              <a:t>Soggiacenza della falda rispetto al top della sorgente	</a:t>
            </a:r>
          </a:p>
          <a:p>
            <a:pPr algn="l">
              <a:spcBef>
                <a:spcPct val="50000"/>
              </a:spcBef>
            </a:pPr>
            <a:r>
              <a:rPr lang="it-IT" sz="900">
                <a:latin typeface="Lucida Sans Unicode" pitchFamily="34" charset="0"/>
              </a:rPr>
              <a:t>Densità del suolo	</a:t>
            </a:r>
          </a:p>
          <a:p>
            <a:pPr algn="l">
              <a:spcBef>
                <a:spcPct val="50000"/>
              </a:spcBef>
            </a:pPr>
            <a:r>
              <a:rPr lang="it-IT" sz="900">
                <a:latin typeface="Lucida Sans Unicode" pitchFamily="34" charset="0"/>
              </a:rPr>
              <a:t>Frazione di carbonio organico nel suolo insaturo	</a:t>
            </a:r>
          </a:p>
          <a:p>
            <a:pPr algn="l">
              <a:spcBef>
                <a:spcPct val="50000"/>
              </a:spcBef>
            </a:pPr>
            <a:r>
              <a:rPr lang="it-IT" sz="900">
                <a:latin typeface="Lucida Sans Unicode" pitchFamily="34" charset="0"/>
              </a:rPr>
              <a:t>Infiltrazione efficace	</a:t>
            </a:r>
          </a:p>
          <a:p>
            <a:pPr algn="l">
              <a:spcBef>
                <a:spcPct val="50000"/>
              </a:spcBef>
            </a:pPr>
            <a:r>
              <a:rPr lang="it-IT" sz="900">
                <a:latin typeface="Lucida Sans Unicode" pitchFamily="34" charset="0"/>
              </a:rPr>
              <a:t>PH del suolo insaturo	</a:t>
            </a:r>
          </a:p>
        </p:txBody>
      </p:sp>
      <p:sp>
        <p:nvSpPr>
          <p:cNvPr id="39942" name="Text Box 300"/>
          <p:cNvSpPr txBox="1">
            <a:spLocks noChangeArrowheads="1"/>
          </p:cNvSpPr>
          <p:nvPr/>
        </p:nvSpPr>
        <p:spPr bwMode="auto">
          <a:xfrm>
            <a:off x="4724400" y="1871663"/>
            <a:ext cx="4267200" cy="4332287"/>
          </a:xfrm>
          <a:prstGeom prst="rect">
            <a:avLst/>
          </a:prstGeom>
          <a:noFill/>
          <a:ln w="9525">
            <a:noFill/>
            <a:miter lim="800000"/>
            <a:headEnd/>
            <a:tailEnd/>
          </a:ln>
        </p:spPr>
        <p:txBody>
          <a:bodyPr>
            <a:spAutoFit/>
          </a:bodyPr>
          <a:lstStyle/>
          <a:p>
            <a:pPr algn="l">
              <a:spcBef>
                <a:spcPct val="50000"/>
              </a:spcBef>
            </a:pPr>
            <a:r>
              <a:rPr lang="it-IT" sz="900" b="1">
                <a:latin typeface="Lucida Sans Unicode" pitchFamily="34" charset="0"/>
              </a:rPr>
              <a:t>SUOLO SATURO/FALDA	</a:t>
            </a:r>
            <a:endParaRPr lang="it-IT" sz="900">
              <a:latin typeface="Lucida Sans Unicode" pitchFamily="34" charset="0"/>
            </a:endParaRPr>
          </a:p>
          <a:p>
            <a:pPr algn="l">
              <a:spcBef>
                <a:spcPct val="50000"/>
              </a:spcBef>
            </a:pPr>
            <a:r>
              <a:rPr lang="it-IT" sz="900">
                <a:latin typeface="Lucida Sans Unicode" pitchFamily="34" charset="0"/>
              </a:rPr>
              <a:t>Velocità di Darcy	</a:t>
            </a:r>
          </a:p>
          <a:p>
            <a:pPr algn="l">
              <a:spcBef>
                <a:spcPct val="50000"/>
              </a:spcBef>
            </a:pPr>
            <a:r>
              <a:rPr lang="it-IT" sz="900">
                <a:latin typeface="Lucida Sans Unicode" pitchFamily="34" charset="0"/>
              </a:rPr>
              <a:t>Conducbilità idraulica del terreno saturo	</a:t>
            </a:r>
          </a:p>
          <a:p>
            <a:pPr algn="l">
              <a:spcBef>
                <a:spcPct val="50000"/>
              </a:spcBef>
            </a:pPr>
            <a:r>
              <a:rPr lang="it-IT" sz="900">
                <a:latin typeface="Lucida Sans Unicode" pitchFamily="34" charset="0"/>
              </a:rPr>
              <a:t>Gradiente idraulico	</a:t>
            </a:r>
          </a:p>
          <a:p>
            <a:pPr algn="l">
              <a:spcBef>
                <a:spcPct val="50000"/>
              </a:spcBef>
            </a:pPr>
            <a:r>
              <a:rPr lang="it-IT" sz="900">
                <a:latin typeface="Lucida Sans Unicode" pitchFamily="34" charset="0"/>
              </a:rPr>
              <a:t>Frazione di carbonio organico nel suolo saturo	</a:t>
            </a:r>
          </a:p>
          <a:p>
            <a:pPr algn="l">
              <a:spcBef>
                <a:spcPct val="50000"/>
              </a:spcBef>
            </a:pPr>
            <a:r>
              <a:rPr lang="it-IT" sz="900">
                <a:latin typeface="Lucida Sans Unicode" pitchFamily="34" charset="0"/>
              </a:rPr>
              <a:t>PH del suolo saturo	</a:t>
            </a:r>
          </a:p>
          <a:p>
            <a:pPr algn="l">
              <a:spcBef>
                <a:spcPct val="50000"/>
              </a:spcBef>
            </a:pPr>
            <a:r>
              <a:rPr lang="it-IT" sz="900">
                <a:latin typeface="Lucida Sans Unicode" pitchFamily="34" charset="0"/>
              </a:rPr>
              <a:t>Estensione della sorgente di contaminazione nella direzione principale del vento	</a:t>
            </a:r>
          </a:p>
          <a:p>
            <a:pPr algn="l">
              <a:spcBef>
                <a:spcPct val="50000"/>
              </a:spcBef>
            </a:pPr>
            <a:r>
              <a:rPr lang="it-IT" sz="900">
                <a:latin typeface="Lucida Sans Unicode" pitchFamily="34" charset="0"/>
              </a:rPr>
              <a:t>Estensione della sorgente nella direzione ortogonale a quella principale del vento	</a:t>
            </a:r>
          </a:p>
          <a:p>
            <a:pPr algn="l">
              <a:spcBef>
                <a:spcPct val="50000"/>
              </a:spcBef>
            </a:pPr>
            <a:r>
              <a:rPr lang="it-IT" sz="900">
                <a:latin typeface="Lucida Sans Unicode" pitchFamily="34" charset="0"/>
              </a:rPr>
              <a:t>Area della sorgente rispetto alla direzione prevalente del vento	</a:t>
            </a:r>
          </a:p>
          <a:p>
            <a:pPr algn="l">
              <a:spcBef>
                <a:spcPct val="50000"/>
              </a:spcBef>
            </a:pPr>
            <a:r>
              <a:rPr lang="it-IT" sz="900">
                <a:latin typeface="Lucida Sans Unicode" pitchFamily="34" charset="0"/>
              </a:rPr>
              <a:t>Velocità del vento	</a:t>
            </a:r>
          </a:p>
          <a:p>
            <a:pPr algn="l">
              <a:spcBef>
                <a:spcPct val="50000"/>
              </a:spcBef>
            </a:pPr>
            <a:r>
              <a:rPr lang="it-IT" sz="900">
                <a:latin typeface="Lucida Sans Unicode" pitchFamily="34" charset="0"/>
              </a:rPr>
              <a:t>Superficie totale coinvolta nell’infiltrazione</a:t>
            </a:r>
          </a:p>
          <a:p>
            <a:pPr algn="l">
              <a:spcBef>
                <a:spcPct val="50000"/>
              </a:spcBef>
            </a:pPr>
            <a:r>
              <a:rPr lang="it-IT" sz="900">
                <a:latin typeface="Lucida Sans Unicode" pitchFamily="34" charset="0"/>
              </a:rPr>
              <a:t>	</a:t>
            </a:r>
          </a:p>
          <a:p>
            <a:pPr algn="l">
              <a:spcBef>
                <a:spcPct val="50000"/>
              </a:spcBef>
            </a:pPr>
            <a:r>
              <a:rPr lang="it-IT" sz="900" b="1">
                <a:latin typeface="Lucida Sans Unicode" pitchFamily="34" charset="0"/>
              </a:rPr>
              <a:t>SPAZI CHIUSI	</a:t>
            </a:r>
            <a:endParaRPr lang="it-IT" sz="900">
              <a:latin typeface="Lucida Sans Unicode" pitchFamily="34" charset="0"/>
            </a:endParaRPr>
          </a:p>
          <a:p>
            <a:pPr algn="l">
              <a:spcBef>
                <a:spcPct val="50000"/>
              </a:spcBef>
            </a:pPr>
            <a:r>
              <a:rPr lang="it-IT" sz="900">
                <a:latin typeface="Lucida Sans Unicode" pitchFamily="34" charset="0"/>
              </a:rPr>
              <a:t>Spessore delle fondazioni/muri	</a:t>
            </a:r>
          </a:p>
          <a:p>
            <a:pPr algn="l">
              <a:spcBef>
                <a:spcPct val="50000"/>
              </a:spcBef>
            </a:pPr>
            <a:r>
              <a:rPr lang="it-IT" sz="900">
                <a:latin typeface="Lucida Sans Unicode" pitchFamily="34" charset="0"/>
              </a:rPr>
              <a:t>Rapporto fra volume indoor ed area di infiltrazione (residenziale)	</a:t>
            </a:r>
          </a:p>
          <a:p>
            <a:pPr algn="l">
              <a:spcBef>
                <a:spcPct val="50000"/>
              </a:spcBef>
            </a:pPr>
            <a:r>
              <a:rPr lang="it-IT" sz="900">
                <a:latin typeface="Lucida Sans Unicode" pitchFamily="34" charset="0"/>
              </a:rPr>
              <a:t>Rapporto fra volume indoor ed area di infiltrazione (industriale)	</a:t>
            </a:r>
          </a:p>
          <a:p>
            <a:pPr algn="l">
              <a:spcBef>
                <a:spcPct val="50000"/>
              </a:spcBef>
            </a:pPr>
            <a:r>
              <a:rPr lang="it-IT" sz="900">
                <a:latin typeface="Lucida Sans Unicode" pitchFamily="34" charset="0"/>
              </a:rPr>
              <a:t>Distanza tra il top della sorgente nel suolo insaturo (in falda) e la base delle fondazioni	</a:t>
            </a:r>
          </a:p>
          <a:p>
            <a:pPr algn="l">
              <a:spcBef>
                <a:spcPct val="50000"/>
              </a:spcBef>
            </a:pPr>
            <a:r>
              <a:rPr lang="it-IT" sz="900">
                <a:latin typeface="Lucida Sans Unicode" pitchFamily="34" charset="0"/>
              </a:rPr>
              <a:t>Profondità delle fondazioni	</a:t>
            </a:r>
          </a:p>
          <a:p>
            <a:pPr algn="l"/>
            <a:endParaRPr lang="it-IT"/>
          </a:p>
        </p:txBody>
      </p:sp>
      <p:sp>
        <p:nvSpPr>
          <p:cNvPr id="39943" name="Text Box 301"/>
          <p:cNvSpPr txBox="1">
            <a:spLocks noChangeArrowheads="1"/>
          </p:cNvSpPr>
          <p:nvPr/>
        </p:nvSpPr>
        <p:spPr bwMode="auto">
          <a:xfrm>
            <a:off x="2998788" y="1143000"/>
            <a:ext cx="3121025" cy="376238"/>
          </a:xfrm>
          <a:prstGeom prst="rect">
            <a:avLst/>
          </a:prstGeom>
          <a:noFill/>
          <a:ln w="9525">
            <a:solidFill>
              <a:srgbClr val="003300"/>
            </a:solidFill>
            <a:miter lim="800000"/>
            <a:headEnd/>
            <a:tailEnd/>
          </a:ln>
        </p:spPr>
        <p:txBody>
          <a:bodyPr wrap="none">
            <a:spAutoFit/>
          </a:bodyPr>
          <a:lstStyle/>
          <a:p>
            <a:r>
              <a:rPr lang="it-IT" sz="1800">
                <a:latin typeface="Lucida Sans Unicode" pitchFamily="34" charset="0"/>
              </a:rPr>
              <a:t>PARAMETRI SITO SPECIFICI</a:t>
            </a:r>
          </a:p>
        </p:txBody>
      </p:sp>
      <p:sp>
        <p:nvSpPr>
          <p:cNvPr id="39944" name="Text Box 302"/>
          <p:cNvSpPr txBox="1">
            <a:spLocks noChangeArrowheads="1"/>
          </p:cNvSpPr>
          <p:nvPr/>
        </p:nvSpPr>
        <p:spPr bwMode="auto">
          <a:xfrm>
            <a:off x="6248400" y="6477000"/>
            <a:ext cx="2584450" cy="228600"/>
          </a:xfrm>
          <a:prstGeom prst="rect">
            <a:avLst/>
          </a:prstGeom>
          <a:noFill/>
          <a:ln w="9525">
            <a:noFill/>
            <a:miter lim="800000"/>
            <a:headEnd/>
            <a:tailEnd/>
          </a:ln>
        </p:spPr>
        <p:txBody>
          <a:bodyPr>
            <a:spAutoFit/>
          </a:bodyPr>
          <a:lstStyle/>
          <a:p>
            <a:r>
              <a:rPr lang="it-IT" sz="900" i="1">
                <a:latin typeface="Lucida Sans Unicode" pitchFamily="34" charset="0"/>
              </a:rPr>
              <a:t>Rif. nota APAT 009642 dd. 21/03/2007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7891"/>
                                        </p:tgtEl>
                                        <p:attrNameLst>
                                          <p:attrName>style.visibility</p:attrName>
                                        </p:attrNameLst>
                                      </p:cBhvr>
                                      <p:to>
                                        <p:strVal val="visible"/>
                                      </p:to>
                                    </p:set>
                                    <p:anim calcmode="lin" valueType="num">
                                      <p:cBhvr additive="base">
                                        <p:cTn id="7" dur="500" fill="hold"/>
                                        <p:tgtEl>
                                          <p:spTgt spid="37891"/>
                                        </p:tgtEl>
                                        <p:attrNameLst>
                                          <p:attrName>ppt_x</p:attrName>
                                        </p:attrNameLst>
                                      </p:cBhvr>
                                      <p:tavLst>
                                        <p:tav tm="0">
                                          <p:val>
                                            <p:strVal val="0-#ppt_w/2"/>
                                          </p:val>
                                        </p:tav>
                                        <p:tav tm="100000">
                                          <p:val>
                                            <p:strVal val="#ppt_x"/>
                                          </p:val>
                                        </p:tav>
                                      </p:tavLst>
                                    </p:anim>
                                    <p:anim calcmode="lin" valueType="num">
                                      <p:cBhvr additive="base">
                                        <p:cTn id="8" dur="500" fill="hold"/>
                                        <p:tgtEl>
                                          <p:spTgt spid="3789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315416"/>
            <a:ext cx="9144000" cy="1143000"/>
          </a:xfrm>
        </p:spPr>
        <p:txBody>
          <a:bodyPr/>
          <a:lstStyle/>
          <a:p>
            <a:r>
              <a:rPr lang="it-IT" sz="2000" dirty="0"/>
              <a:t>http://www.isprambiente.gov.it/it/temi/siti-contaminati/analisi-di-rischio</a:t>
            </a:r>
          </a:p>
        </p:txBody>
      </p:sp>
      <p:sp>
        <p:nvSpPr>
          <p:cNvPr id="3" name="Segnaposto contenuto 2"/>
          <p:cNvSpPr>
            <a:spLocks noGrp="1"/>
          </p:cNvSpPr>
          <p:nvPr>
            <p:ph idx="1"/>
          </p:nvPr>
        </p:nvSpPr>
        <p:spPr>
          <a:xfrm>
            <a:off x="909782" y="1844824"/>
            <a:ext cx="8229600" cy="4525963"/>
          </a:xfrm>
        </p:spPr>
        <p:txBody>
          <a:bodyPr/>
          <a:lstStyle/>
          <a:p>
            <a:endParaRPr lang="it-IT"/>
          </a:p>
        </p:txBody>
      </p:sp>
      <p:pic>
        <p:nvPicPr>
          <p:cNvPr id="4" name="Immagine 3"/>
          <p:cNvPicPr>
            <a:picLocks noChangeAspect="1"/>
          </p:cNvPicPr>
          <p:nvPr/>
        </p:nvPicPr>
        <p:blipFill>
          <a:blip r:embed="rId2"/>
          <a:stretch>
            <a:fillRect/>
          </a:stretch>
        </p:blipFill>
        <p:spPr>
          <a:xfrm>
            <a:off x="0" y="476671"/>
            <a:ext cx="9169345" cy="5894115"/>
          </a:xfrm>
          <a:prstGeom prst="rect">
            <a:avLst/>
          </a:prstGeom>
        </p:spPr>
      </p:pic>
      <p:cxnSp>
        <p:nvCxnSpPr>
          <p:cNvPr id="6" name="Connettore 2 5"/>
          <p:cNvCxnSpPr/>
          <p:nvPr/>
        </p:nvCxnSpPr>
        <p:spPr bwMode="auto">
          <a:xfrm flipH="1">
            <a:off x="8244408" y="2780928"/>
            <a:ext cx="360040" cy="615950"/>
          </a:xfrm>
          <a:prstGeom prst="straightConnector1">
            <a:avLst/>
          </a:prstGeom>
          <a:solidFill>
            <a:srgbClr val="003300"/>
          </a:solidFill>
          <a:ln w="635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259829360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0962" name="Rectangle 4"/>
          <p:cNvSpPr>
            <a:spLocks noChangeArrowheads="1"/>
          </p:cNvSpPr>
          <p:nvPr/>
        </p:nvSpPr>
        <p:spPr bwMode="auto">
          <a:xfrm>
            <a:off x="457200" y="7620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 – CRITERI METODOLOGICI</a:t>
            </a:r>
          </a:p>
        </p:txBody>
      </p:sp>
      <p:sp>
        <p:nvSpPr>
          <p:cNvPr id="24581" name="Rectangle 5"/>
          <p:cNvSpPr>
            <a:spLocks noChangeArrowheads="1"/>
          </p:cNvSpPr>
          <p:nvPr/>
        </p:nvSpPr>
        <p:spPr bwMode="auto">
          <a:xfrm>
            <a:off x="0" y="6921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40964" name="Rectangle 7"/>
          <p:cNvSpPr>
            <a:spLocks noChangeArrowheads="1"/>
          </p:cNvSpPr>
          <p:nvPr/>
        </p:nvSpPr>
        <p:spPr bwMode="auto">
          <a:xfrm>
            <a:off x="250825" y="981075"/>
            <a:ext cx="6913563" cy="2800350"/>
          </a:xfrm>
          <a:prstGeom prst="rect">
            <a:avLst/>
          </a:prstGeom>
          <a:noFill/>
          <a:ln w="9525">
            <a:noFill/>
            <a:miter lim="800000"/>
            <a:headEnd/>
            <a:tailEnd/>
          </a:ln>
        </p:spPr>
        <p:txBody>
          <a:bodyPr>
            <a:spAutoFit/>
          </a:bodyPr>
          <a:lstStyle/>
          <a:p>
            <a:pPr algn="l"/>
            <a:r>
              <a:rPr lang="it-IT" sz="1600">
                <a:solidFill>
                  <a:srgbClr val="CCFFCC"/>
                </a:solidFill>
                <a:latin typeface="Lucida Sans Unicode" pitchFamily="34" charset="0"/>
              </a:rPr>
              <a:t>CRITERI METODOLOGICI</a:t>
            </a:r>
          </a:p>
          <a:p>
            <a:pPr algn="l"/>
            <a:r>
              <a:rPr lang="it-IT" sz="1600">
                <a:solidFill>
                  <a:srgbClr val="CCFFCC"/>
                </a:solidFill>
                <a:latin typeface="Lucida Sans Unicode" pitchFamily="34" charset="0"/>
              </a:rPr>
              <a:t>Punto di Conformità in corrispondenza del primo pozzo ad uso idropotabile interno all’area di proprietà o al limite dell’area di proprietà – </a:t>
            </a:r>
            <a:r>
              <a:rPr lang="it-IT" sz="1600" i="1">
                <a:solidFill>
                  <a:srgbClr val="CC99FF"/>
                </a:solidFill>
                <a:latin typeface="Lucida Sans Unicode" pitchFamily="34" charset="0"/>
              </a:rPr>
              <a:t>protezione della risorsa idrica (Direttiva 2000/60,Direttiva 118/2006 e Danno ambientale)</a:t>
            </a:r>
          </a:p>
          <a:p>
            <a:pPr algn="l"/>
            <a:r>
              <a:rPr lang="it-IT" sz="1600">
                <a:solidFill>
                  <a:srgbClr val="CCFFCC"/>
                </a:solidFill>
                <a:latin typeface="Lucida Sans Unicode" pitchFamily="34" charset="0"/>
              </a:rPr>
              <a:t> Rischio cancerogeno per la singola sostanza= 10</a:t>
            </a:r>
            <a:r>
              <a:rPr lang="it-IT" sz="1600" baseline="30000">
                <a:solidFill>
                  <a:srgbClr val="CCFFCC"/>
                </a:solidFill>
                <a:latin typeface="Lucida Sans Unicode" pitchFamily="34" charset="0"/>
              </a:rPr>
              <a:t>-6</a:t>
            </a:r>
            <a:r>
              <a:rPr lang="it-IT" sz="1600">
                <a:solidFill>
                  <a:srgbClr val="CCFFCC"/>
                </a:solidFill>
                <a:latin typeface="Lucida Sans Unicode" pitchFamily="34" charset="0"/>
              </a:rPr>
              <a:t>, cumulato 10 </a:t>
            </a:r>
            <a:r>
              <a:rPr lang="it-IT" sz="1600" baseline="30000">
                <a:solidFill>
                  <a:srgbClr val="CCFFCC"/>
                </a:solidFill>
                <a:latin typeface="Lucida Sans Unicode" pitchFamily="34" charset="0"/>
              </a:rPr>
              <a:t>–5 - </a:t>
            </a:r>
            <a:r>
              <a:rPr lang="it-IT" sz="1600" i="1">
                <a:solidFill>
                  <a:srgbClr val="FF66FF"/>
                </a:solidFill>
                <a:latin typeface="Lucida Sans Unicode" pitchFamily="34" charset="0"/>
              </a:rPr>
              <a:t>indicazioni ISS</a:t>
            </a:r>
          </a:p>
          <a:p>
            <a:pPr algn="l"/>
            <a:r>
              <a:rPr lang="it-IT" sz="1600">
                <a:solidFill>
                  <a:srgbClr val="CCFFCC"/>
                </a:solidFill>
                <a:latin typeface="Lucida Sans Unicode" pitchFamily="34" charset="0"/>
              </a:rPr>
              <a:t>Al Punto di Conformità CSR = CSC (non si calcola la CSR) – </a:t>
            </a:r>
            <a:r>
              <a:rPr lang="it-IT" sz="1600" i="1">
                <a:solidFill>
                  <a:srgbClr val="CC99FF"/>
                </a:solidFill>
                <a:latin typeface="Lucida Sans Unicode" pitchFamily="34" charset="0"/>
              </a:rPr>
              <a:t>protezione della risorsa idrica (Direttiva 2000/60,Direttiva 118/2006 e Danno ambientale)</a:t>
            </a:r>
          </a:p>
          <a:p>
            <a:pPr algn="l"/>
            <a:endParaRPr lang="it-IT" sz="1600">
              <a:solidFill>
                <a:srgbClr val="CCFFCC"/>
              </a:solidFill>
              <a:latin typeface="Lucida Sans Unicode" pitchFamily="34" charset="0"/>
            </a:endParaRPr>
          </a:p>
        </p:txBody>
      </p:sp>
      <p:sp>
        <p:nvSpPr>
          <p:cNvPr id="40965" name="Text Box 8"/>
          <p:cNvSpPr txBox="1">
            <a:spLocks noChangeArrowheads="1"/>
          </p:cNvSpPr>
          <p:nvPr/>
        </p:nvSpPr>
        <p:spPr bwMode="auto">
          <a:xfrm>
            <a:off x="4133850" y="3767138"/>
            <a:ext cx="4740275" cy="1368425"/>
          </a:xfrm>
          <a:prstGeom prst="rect">
            <a:avLst/>
          </a:prstGeom>
          <a:noFill/>
          <a:ln w="9525">
            <a:noFill/>
            <a:miter lim="800000"/>
            <a:headEnd/>
            <a:tailEnd/>
          </a:ln>
        </p:spPr>
        <p:txBody>
          <a:bodyPr wrap="none">
            <a:spAutoFit/>
          </a:bodyPr>
          <a:lstStyle/>
          <a:p>
            <a:pPr algn="l"/>
            <a:r>
              <a:rPr lang="it-IT">
                <a:solidFill>
                  <a:srgbClr val="006666"/>
                </a:solidFill>
                <a:latin typeface="Lucida Sans Unicode" pitchFamily="34" charset="0"/>
              </a:rPr>
              <a:t>D. Lgs. 152/2006</a:t>
            </a:r>
          </a:p>
          <a:p>
            <a:pPr algn="l"/>
            <a:r>
              <a:rPr lang="it-IT">
                <a:solidFill>
                  <a:srgbClr val="006666"/>
                </a:solidFill>
                <a:latin typeface="Lucida Sans Unicode" pitchFamily="34" charset="0"/>
              </a:rPr>
              <a:t>Punto di Conformità necessariamente al di fuori</a:t>
            </a:r>
          </a:p>
          <a:p>
            <a:pPr algn="l"/>
            <a:r>
              <a:rPr lang="it-IT">
                <a:solidFill>
                  <a:srgbClr val="006666"/>
                </a:solidFill>
                <a:latin typeface="Lucida Sans Unicode" pitchFamily="34" charset="0"/>
              </a:rPr>
              <a:t>del sito contaminato, tra 50 e 500 m dalla sorgente;</a:t>
            </a:r>
          </a:p>
          <a:p>
            <a:pPr algn="l"/>
            <a:r>
              <a:rPr lang="it-IT">
                <a:solidFill>
                  <a:srgbClr val="006666"/>
                </a:solidFill>
                <a:latin typeface="Lucida Sans Unicode" pitchFamily="34" charset="0"/>
              </a:rPr>
              <a:t>Rischio cancerogeno = 10 </a:t>
            </a:r>
            <a:r>
              <a:rPr lang="it-IT" baseline="30000">
                <a:solidFill>
                  <a:srgbClr val="006666"/>
                </a:solidFill>
                <a:latin typeface="Lucida Sans Unicode" pitchFamily="34" charset="0"/>
              </a:rPr>
              <a:t>–5</a:t>
            </a:r>
          </a:p>
          <a:p>
            <a:pPr algn="l"/>
            <a:r>
              <a:rPr lang="it-IT">
                <a:solidFill>
                  <a:srgbClr val="006666"/>
                </a:solidFill>
                <a:latin typeface="Lucida Sans Unicode" pitchFamily="34" charset="0"/>
              </a:rPr>
              <a:t>Al Punto di Conformità C (misurate) &lt; CSR (si calcola</a:t>
            </a:r>
          </a:p>
          <a:p>
            <a:pPr algn="l"/>
            <a:r>
              <a:rPr lang="it-IT">
                <a:solidFill>
                  <a:srgbClr val="006666"/>
                </a:solidFill>
                <a:latin typeface="Lucida Sans Unicode" pitchFamily="34" charset="0"/>
              </a:rPr>
              <a:t>la CSR anche per le acque sotterranee)</a:t>
            </a:r>
          </a:p>
        </p:txBody>
      </p:sp>
      <p:sp>
        <p:nvSpPr>
          <p:cNvPr id="40966" name="Text Box 9"/>
          <p:cNvSpPr txBox="1">
            <a:spLocks noChangeArrowheads="1"/>
          </p:cNvSpPr>
          <p:nvPr/>
        </p:nvSpPr>
        <p:spPr bwMode="auto">
          <a:xfrm>
            <a:off x="4133850" y="5499100"/>
            <a:ext cx="3679825" cy="738188"/>
          </a:xfrm>
          <a:prstGeom prst="rect">
            <a:avLst/>
          </a:prstGeom>
          <a:noFill/>
          <a:ln w="9525">
            <a:noFill/>
            <a:miter lim="800000"/>
            <a:headEnd/>
            <a:tailEnd/>
          </a:ln>
        </p:spPr>
        <p:txBody>
          <a:bodyPr wrap="none">
            <a:spAutoFit/>
          </a:bodyPr>
          <a:lstStyle/>
          <a:p>
            <a:pPr algn="l"/>
            <a:r>
              <a:rPr lang="it-IT">
                <a:solidFill>
                  <a:srgbClr val="FF00FF"/>
                </a:solidFill>
                <a:latin typeface="Lucida Sans Unicode" pitchFamily="34" charset="0"/>
              </a:rPr>
              <a:t>D. Lgs. 04/2008</a:t>
            </a:r>
          </a:p>
          <a:p>
            <a:pPr algn="l"/>
            <a:r>
              <a:rPr lang="it-IT">
                <a:solidFill>
                  <a:srgbClr val="FF00FF"/>
                </a:solidFill>
                <a:latin typeface="Lucida Sans Unicode" pitchFamily="34" charset="0"/>
              </a:rPr>
              <a:t>Approccio coerente fra</a:t>
            </a:r>
          </a:p>
          <a:p>
            <a:pPr algn="l"/>
            <a:r>
              <a:rPr lang="it-IT">
                <a:solidFill>
                  <a:srgbClr val="FF00FF"/>
                </a:solidFill>
                <a:latin typeface="Lucida Sans Unicode" pitchFamily="34" charset="0"/>
              </a:rPr>
              <a:t>Criteri Metodologici e normativa vigente</a:t>
            </a:r>
          </a:p>
        </p:txBody>
      </p:sp>
      <p:cxnSp>
        <p:nvCxnSpPr>
          <p:cNvPr id="40967" name="AutoShape 10"/>
          <p:cNvCxnSpPr>
            <a:cxnSpLocks noChangeShapeType="1"/>
            <a:endCxn id="40966" idx="1"/>
          </p:cNvCxnSpPr>
          <p:nvPr/>
        </p:nvCxnSpPr>
        <p:spPr bwMode="auto">
          <a:xfrm rot="16200000" flipH="1">
            <a:off x="2899569" y="4633119"/>
            <a:ext cx="1825625" cy="642937"/>
          </a:xfrm>
          <a:prstGeom prst="bentConnector2">
            <a:avLst/>
          </a:prstGeom>
          <a:noFill/>
          <a:ln w="28575">
            <a:solidFill>
              <a:srgbClr val="339933"/>
            </a:solidFill>
            <a:miter lim="800000"/>
            <a:headEnd/>
            <a:tailEnd type="triangle" w="med" len="med"/>
          </a:ln>
        </p:spPr>
      </p:cxnSp>
      <p:cxnSp>
        <p:nvCxnSpPr>
          <p:cNvPr id="40968" name="AutoShape 11"/>
          <p:cNvCxnSpPr>
            <a:cxnSpLocks noChangeShapeType="1"/>
            <a:endCxn id="40965" idx="1"/>
          </p:cNvCxnSpPr>
          <p:nvPr/>
        </p:nvCxnSpPr>
        <p:spPr bwMode="auto">
          <a:xfrm rot="16200000" flipH="1">
            <a:off x="3607594" y="3925094"/>
            <a:ext cx="409575" cy="642937"/>
          </a:xfrm>
          <a:prstGeom prst="bentConnector2">
            <a:avLst/>
          </a:prstGeom>
          <a:noFill/>
          <a:ln w="28575">
            <a:solidFill>
              <a:srgbClr val="339933"/>
            </a:solidFill>
            <a:miter lim="800000"/>
            <a:headEnd/>
            <a:tailEnd type="triangle" w="med" len="med"/>
          </a:ln>
        </p:spPr>
      </p:cxnSp>
      <p:sp>
        <p:nvSpPr>
          <p:cNvPr id="40969" name="Text Box 12"/>
          <p:cNvSpPr txBox="1">
            <a:spLocks noChangeArrowheads="1"/>
          </p:cNvSpPr>
          <p:nvPr/>
        </p:nvSpPr>
        <p:spPr bwMode="auto">
          <a:xfrm>
            <a:off x="2916238" y="4308475"/>
            <a:ext cx="576262" cy="336550"/>
          </a:xfrm>
          <a:prstGeom prst="rect">
            <a:avLst/>
          </a:prstGeom>
          <a:solidFill>
            <a:srgbClr val="339933"/>
          </a:solidFill>
          <a:ln w="9525">
            <a:noFill/>
            <a:miter lim="800000"/>
            <a:headEnd/>
            <a:tailEnd/>
          </a:ln>
        </p:spPr>
        <p:txBody>
          <a:bodyPr>
            <a:spAutoFit/>
          </a:bodyPr>
          <a:lstStyle/>
          <a:p>
            <a:pPr>
              <a:spcBef>
                <a:spcPct val="50000"/>
              </a:spcBef>
            </a:pPr>
            <a:r>
              <a:rPr lang="it-IT" sz="1600">
                <a:solidFill>
                  <a:srgbClr val="FF3300"/>
                </a:solidFill>
                <a:latin typeface="Lucida Sans Unicode" pitchFamily="34" charset="0"/>
              </a:rPr>
              <a:t>NO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4581"/>
                                        </p:tgtEl>
                                        <p:attrNameLst>
                                          <p:attrName>style.visibility</p:attrName>
                                        </p:attrNameLst>
                                      </p:cBhvr>
                                      <p:to>
                                        <p:strVal val="visible"/>
                                      </p:to>
                                    </p:set>
                                    <p:anim calcmode="lin" valueType="num">
                                      <p:cBhvr additive="base">
                                        <p:cTn id="7" dur="500" fill="hold"/>
                                        <p:tgtEl>
                                          <p:spTgt spid="24581"/>
                                        </p:tgtEl>
                                        <p:attrNameLst>
                                          <p:attrName>ppt_x</p:attrName>
                                        </p:attrNameLst>
                                      </p:cBhvr>
                                      <p:tavLst>
                                        <p:tav tm="0">
                                          <p:val>
                                            <p:strVal val="0-#ppt_w/2"/>
                                          </p:val>
                                        </p:tav>
                                        <p:tav tm="100000">
                                          <p:val>
                                            <p:strVal val="#ppt_x"/>
                                          </p:val>
                                        </p:tav>
                                      </p:tavLst>
                                    </p:anim>
                                    <p:anim calcmode="lin" valueType="num">
                                      <p:cBhvr additive="base">
                                        <p:cTn id="8" dur="500" fill="hold"/>
                                        <p:tgtEl>
                                          <p:spTgt spid="245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1"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1986" name="Rectangle 4"/>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000">
                <a:solidFill>
                  <a:srgbClr val="CCFFCC"/>
                </a:solidFill>
                <a:latin typeface="Lucida Sans Unicode" pitchFamily="34" charset="0"/>
              </a:rPr>
              <a:t>DEFINIZIONE DEL MODELLO CONCETTUALE</a:t>
            </a:r>
          </a:p>
        </p:txBody>
      </p:sp>
      <p:sp>
        <p:nvSpPr>
          <p:cNvPr id="23557" name="Rectangle 5"/>
          <p:cNvSpPr>
            <a:spLocks noChangeArrowheads="1"/>
          </p:cNvSpPr>
          <p:nvPr/>
        </p:nvSpPr>
        <p:spPr bwMode="auto">
          <a:xfrm>
            <a:off x="0" y="10509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41988" name="Rectangle 6"/>
          <p:cNvSpPr>
            <a:spLocks noChangeArrowheads="1"/>
          </p:cNvSpPr>
          <p:nvPr/>
        </p:nvSpPr>
        <p:spPr bwMode="auto">
          <a:xfrm>
            <a:off x="323850" y="1773238"/>
            <a:ext cx="3095625" cy="647700"/>
          </a:xfrm>
          <a:prstGeom prst="rect">
            <a:avLst/>
          </a:prstGeom>
          <a:solidFill>
            <a:srgbClr val="CCFFCC"/>
          </a:solidFill>
          <a:ln w="9525">
            <a:noFill/>
            <a:miter lim="800000"/>
            <a:headEnd/>
            <a:tailEnd/>
          </a:ln>
        </p:spPr>
        <p:txBody>
          <a:bodyPr wrap="none" anchor="ctr"/>
          <a:lstStyle/>
          <a:p>
            <a:r>
              <a:rPr lang="it-IT" sz="2400">
                <a:solidFill>
                  <a:srgbClr val="003300"/>
                </a:solidFill>
                <a:latin typeface="Lucida Sans Unicode" pitchFamily="34" charset="0"/>
              </a:rPr>
              <a:t>SORGENTE</a:t>
            </a:r>
          </a:p>
        </p:txBody>
      </p:sp>
      <p:sp>
        <p:nvSpPr>
          <p:cNvPr id="41989" name="Rectangle 7"/>
          <p:cNvSpPr>
            <a:spLocks noChangeArrowheads="1"/>
          </p:cNvSpPr>
          <p:nvPr/>
        </p:nvSpPr>
        <p:spPr bwMode="auto">
          <a:xfrm>
            <a:off x="5797550" y="3860800"/>
            <a:ext cx="3095625" cy="647700"/>
          </a:xfrm>
          <a:prstGeom prst="rect">
            <a:avLst/>
          </a:prstGeom>
          <a:solidFill>
            <a:srgbClr val="CCFFCC"/>
          </a:solidFill>
          <a:ln w="9525">
            <a:noFill/>
            <a:miter lim="800000"/>
            <a:headEnd/>
            <a:tailEnd/>
          </a:ln>
        </p:spPr>
        <p:txBody>
          <a:bodyPr wrap="none" anchor="ctr"/>
          <a:lstStyle/>
          <a:p>
            <a:r>
              <a:rPr lang="it-IT" sz="2400">
                <a:solidFill>
                  <a:srgbClr val="003300"/>
                </a:solidFill>
                <a:latin typeface="Lucida Sans Unicode" pitchFamily="34" charset="0"/>
              </a:rPr>
              <a:t>BERSAGLIO</a:t>
            </a:r>
          </a:p>
        </p:txBody>
      </p:sp>
      <p:cxnSp>
        <p:nvCxnSpPr>
          <p:cNvPr id="41990" name="AutoShape 9"/>
          <p:cNvCxnSpPr>
            <a:cxnSpLocks noChangeShapeType="1"/>
            <a:stCxn id="41988" idx="2"/>
            <a:endCxn id="41989" idx="1"/>
          </p:cNvCxnSpPr>
          <p:nvPr/>
        </p:nvCxnSpPr>
        <p:spPr bwMode="auto">
          <a:xfrm rot="16200000" flipH="1">
            <a:off x="2952751" y="1339850"/>
            <a:ext cx="1763712" cy="3925887"/>
          </a:xfrm>
          <a:prstGeom prst="bentConnector2">
            <a:avLst/>
          </a:prstGeom>
          <a:noFill/>
          <a:ln w="57150">
            <a:solidFill>
              <a:srgbClr val="FFCCCC"/>
            </a:solidFill>
            <a:miter lim="800000"/>
            <a:headEnd/>
            <a:tailEnd type="triangle" w="med" len="med"/>
          </a:ln>
        </p:spPr>
      </p:cxnSp>
      <p:sp>
        <p:nvSpPr>
          <p:cNvPr id="41991" name="Text Box 10"/>
          <p:cNvSpPr txBox="1">
            <a:spLocks noChangeArrowheads="1"/>
          </p:cNvSpPr>
          <p:nvPr/>
        </p:nvSpPr>
        <p:spPr bwMode="auto">
          <a:xfrm>
            <a:off x="2484438" y="3068638"/>
            <a:ext cx="2466975" cy="822325"/>
          </a:xfrm>
          <a:prstGeom prst="rect">
            <a:avLst/>
          </a:prstGeom>
          <a:noFill/>
          <a:ln w="9525">
            <a:noFill/>
            <a:miter lim="800000"/>
            <a:headEnd/>
            <a:tailEnd/>
          </a:ln>
        </p:spPr>
        <p:txBody>
          <a:bodyPr wrap="none">
            <a:spAutoFit/>
          </a:bodyPr>
          <a:lstStyle/>
          <a:p>
            <a:r>
              <a:rPr lang="it-IT" sz="2400">
                <a:solidFill>
                  <a:srgbClr val="FFCCCC"/>
                </a:solidFill>
                <a:latin typeface="Lucida Sans Unicode" pitchFamily="34" charset="0"/>
              </a:rPr>
              <a:t>PERCORSI</a:t>
            </a:r>
          </a:p>
          <a:p>
            <a:r>
              <a:rPr lang="it-IT" sz="2400">
                <a:solidFill>
                  <a:srgbClr val="FFCCCC"/>
                </a:solidFill>
                <a:latin typeface="Lucida Sans Unicode" pitchFamily="34" charset="0"/>
              </a:rPr>
              <a:t>DI MIGRAZIONE</a:t>
            </a:r>
          </a:p>
        </p:txBody>
      </p:sp>
      <p:sp>
        <p:nvSpPr>
          <p:cNvPr id="41992" name="AutoShape 11"/>
          <p:cNvSpPr>
            <a:spLocks noChangeArrowheads="1"/>
          </p:cNvSpPr>
          <p:nvPr/>
        </p:nvSpPr>
        <p:spPr bwMode="auto">
          <a:xfrm rot="5400000">
            <a:off x="3359150" y="4724401"/>
            <a:ext cx="719137" cy="576262"/>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3375 w 21600"/>
              <a:gd name="T13" fmla="*/ 7012 h 21600"/>
              <a:gd name="T14" fmla="*/ 17252 w 21600"/>
              <a:gd name="T15" fmla="*/ 14588 h 21600"/>
            </a:gdLst>
            <a:ahLst/>
            <a:cxnLst>
              <a:cxn ang="T8">
                <a:pos x="T0" y="T1"/>
              </a:cxn>
              <a:cxn ang="T9">
                <a:pos x="T2" y="T3"/>
              </a:cxn>
              <a:cxn ang="T10">
                <a:pos x="T4" y="T5"/>
              </a:cxn>
              <a:cxn ang="T11">
                <a:pos x="T6" y="T7"/>
              </a:cxn>
            </a:cxnLst>
            <a:rect l="T12" t="T13" r="T14" b="T15"/>
            <a:pathLst>
              <a:path w="21600" h="21600">
                <a:moveTo>
                  <a:pt x="9202" y="0"/>
                </a:moveTo>
                <a:lnTo>
                  <a:pt x="9202" y="7012"/>
                </a:lnTo>
                <a:lnTo>
                  <a:pt x="3375" y="7012"/>
                </a:lnTo>
                <a:lnTo>
                  <a:pt x="3375" y="14588"/>
                </a:lnTo>
                <a:lnTo>
                  <a:pt x="9202" y="14588"/>
                </a:lnTo>
                <a:lnTo>
                  <a:pt x="9202" y="21600"/>
                </a:lnTo>
                <a:lnTo>
                  <a:pt x="21600" y="10800"/>
                </a:lnTo>
                <a:lnTo>
                  <a:pt x="9202" y="0"/>
                </a:lnTo>
                <a:close/>
              </a:path>
              <a:path w="21600" h="21600">
                <a:moveTo>
                  <a:pt x="1350" y="7012"/>
                </a:moveTo>
                <a:lnTo>
                  <a:pt x="1350" y="14588"/>
                </a:lnTo>
                <a:lnTo>
                  <a:pt x="2700" y="14588"/>
                </a:lnTo>
                <a:lnTo>
                  <a:pt x="2700" y="7012"/>
                </a:lnTo>
                <a:lnTo>
                  <a:pt x="1350" y="7012"/>
                </a:lnTo>
                <a:close/>
              </a:path>
              <a:path w="21600" h="21600">
                <a:moveTo>
                  <a:pt x="0" y="7012"/>
                </a:moveTo>
                <a:lnTo>
                  <a:pt x="0" y="14588"/>
                </a:lnTo>
                <a:lnTo>
                  <a:pt x="675" y="14588"/>
                </a:lnTo>
                <a:lnTo>
                  <a:pt x="675" y="7012"/>
                </a:lnTo>
                <a:lnTo>
                  <a:pt x="0" y="7012"/>
                </a:lnTo>
                <a:close/>
              </a:path>
            </a:pathLst>
          </a:custGeom>
          <a:gradFill rotWithShape="1">
            <a:gsLst>
              <a:gs pos="0">
                <a:schemeClr val="bg1"/>
              </a:gs>
              <a:gs pos="100000">
                <a:srgbClr val="00FFFF"/>
              </a:gs>
            </a:gsLst>
            <a:lin ang="0" scaled="1"/>
          </a:gradFill>
          <a:ln w="9525">
            <a:noFill/>
            <a:miter lim="800000"/>
            <a:headEnd/>
            <a:tailEnd/>
          </a:ln>
        </p:spPr>
        <p:txBody>
          <a:bodyPr wrap="none" anchor="ctr"/>
          <a:lstStyle/>
          <a:p>
            <a:endParaRPr lang="it-IT"/>
          </a:p>
        </p:txBody>
      </p:sp>
      <p:sp>
        <p:nvSpPr>
          <p:cNvPr id="41993" name="Rectangle 12"/>
          <p:cNvSpPr>
            <a:spLocks noChangeArrowheads="1"/>
          </p:cNvSpPr>
          <p:nvPr/>
        </p:nvSpPr>
        <p:spPr bwMode="auto">
          <a:xfrm>
            <a:off x="2168525" y="5734050"/>
            <a:ext cx="3095625" cy="647700"/>
          </a:xfrm>
          <a:prstGeom prst="rect">
            <a:avLst/>
          </a:prstGeom>
          <a:noFill/>
          <a:ln w="9525">
            <a:noFill/>
            <a:miter lim="800000"/>
            <a:headEnd/>
            <a:tailEnd/>
          </a:ln>
        </p:spPr>
        <p:txBody>
          <a:bodyPr wrap="none" anchor="ctr"/>
          <a:lstStyle/>
          <a:p>
            <a:r>
              <a:rPr lang="it-IT" sz="2400">
                <a:solidFill>
                  <a:srgbClr val="00FFFF"/>
                </a:solidFill>
                <a:latin typeface="Lucida Sans Unicode" pitchFamily="34" charset="0"/>
              </a:rPr>
              <a:t>STIMA DEL RISCHIO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3557"/>
                                        </p:tgtEl>
                                        <p:attrNameLst>
                                          <p:attrName>style.visibility</p:attrName>
                                        </p:attrNameLst>
                                      </p:cBhvr>
                                      <p:to>
                                        <p:strVal val="visible"/>
                                      </p:to>
                                    </p:set>
                                    <p:anim calcmode="lin" valueType="num">
                                      <p:cBhvr additive="base">
                                        <p:cTn id="7" dur="500" fill="hold"/>
                                        <p:tgtEl>
                                          <p:spTgt spid="23557"/>
                                        </p:tgtEl>
                                        <p:attrNameLst>
                                          <p:attrName>ppt_x</p:attrName>
                                        </p:attrNameLst>
                                      </p:cBhvr>
                                      <p:tavLst>
                                        <p:tav tm="0">
                                          <p:val>
                                            <p:strVal val="0-#ppt_w/2"/>
                                          </p:val>
                                        </p:tav>
                                        <p:tav tm="100000">
                                          <p:val>
                                            <p:strVal val="#ppt_x"/>
                                          </p:val>
                                        </p:tav>
                                      </p:tavLst>
                                    </p:anim>
                                    <p:anim calcmode="lin" valueType="num">
                                      <p:cBhvr additive="base">
                                        <p:cTn id="8" dur="500" fill="hold"/>
                                        <p:tgtEl>
                                          <p:spTgt spid="235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CCFFCC"/>
        </a:solidFill>
        <a:effectLst/>
      </p:bgPr>
    </p:bg>
    <p:spTree>
      <p:nvGrpSpPr>
        <p:cNvPr id="1" name=""/>
        <p:cNvGrpSpPr/>
        <p:nvPr/>
      </p:nvGrpSpPr>
      <p:grpSpPr>
        <a:xfrm>
          <a:off x="0" y="0"/>
          <a:ext cx="0" cy="0"/>
          <a:chOff x="0" y="0"/>
          <a:chExt cx="0" cy="0"/>
        </a:xfrm>
      </p:grpSpPr>
      <p:sp>
        <p:nvSpPr>
          <p:cNvPr id="43010" name="Rectangle 4"/>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003300"/>
                </a:solidFill>
                <a:latin typeface="Lucida Sans Unicode" pitchFamily="34" charset="0"/>
              </a:rPr>
              <a:t>ANALISI DI RISCHIO</a:t>
            </a:r>
            <a:br>
              <a:rPr lang="it-IT" sz="2000">
                <a:solidFill>
                  <a:srgbClr val="003300"/>
                </a:solidFill>
                <a:latin typeface="Lucida Sans Unicode" pitchFamily="34" charset="0"/>
              </a:rPr>
            </a:br>
            <a:r>
              <a:rPr lang="it-IT" sz="2000">
                <a:solidFill>
                  <a:srgbClr val="003300"/>
                </a:solidFill>
                <a:latin typeface="Lucida Sans Unicode" pitchFamily="34" charset="0"/>
              </a:rPr>
              <a:t>DEFINIZIONE DEL MODELLO CONCETTUALE</a:t>
            </a:r>
          </a:p>
        </p:txBody>
      </p:sp>
      <p:sp>
        <p:nvSpPr>
          <p:cNvPr id="25605" name="Rectangle 5"/>
          <p:cNvSpPr>
            <a:spLocks noChangeArrowheads="1"/>
          </p:cNvSpPr>
          <p:nvPr/>
        </p:nvSpPr>
        <p:spPr bwMode="auto">
          <a:xfrm>
            <a:off x="0" y="9779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43012" name="Picture 11"/>
          <p:cNvPicPr>
            <a:picLocks noChangeAspect="1" noChangeArrowheads="1"/>
          </p:cNvPicPr>
          <p:nvPr/>
        </p:nvPicPr>
        <p:blipFill>
          <a:blip r:embed="rId2" cstate="print"/>
          <a:srcRect/>
          <a:stretch>
            <a:fillRect/>
          </a:stretch>
        </p:blipFill>
        <p:spPr bwMode="auto">
          <a:xfrm>
            <a:off x="2486025" y="3152775"/>
            <a:ext cx="4171950" cy="550863"/>
          </a:xfrm>
          <a:prstGeom prst="rect">
            <a:avLst/>
          </a:prstGeom>
          <a:noFill/>
          <a:ln w="9525">
            <a:noFill/>
            <a:miter lim="800000"/>
            <a:headEnd/>
            <a:tailEnd/>
          </a:ln>
        </p:spPr>
      </p:pic>
      <p:sp>
        <p:nvSpPr>
          <p:cNvPr id="43013" name="Rectangle 12"/>
          <p:cNvSpPr>
            <a:spLocks noChangeArrowheads="1"/>
          </p:cNvSpPr>
          <p:nvPr/>
        </p:nvSpPr>
        <p:spPr bwMode="auto">
          <a:xfrm>
            <a:off x="3706813" y="3140075"/>
            <a:ext cx="1730375" cy="579438"/>
          </a:xfrm>
          <a:prstGeom prst="rect">
            <a:avLst/>
          </a:prstGeom>
          <a:noFill/>
          <a:ln w="9525">
            <a:noFill/>
            <a:miter lim="800000"/>
            <a:headEnd/>
            <a:tailEnd/>
          </a:ln>
        </p:spPr>
        <p:txBody>
          <a:bodyPr wrap="none" anchor="ctr">
            <a:spAutoFit/>
          </a:bodyPr>
          <a:lstStyle/>
          <a:p>
            <a:pPr algn="l"/>
            <a:r>
              <a:rPr lang="it-IT"/>
              <a:t>Rev2 – marzo 2008</a:t>
            </a:r>
          </a:p>
          <a:p>
            <a:pPr algn="l" eaLnBrk="0" hangingPunct="0"/>
            <a:endParaRPr lang="it-IT" sz="1800"/>
          </a:p>
        </p:txBody>
      </p:sp>
      <p:pic>
        <p:nvPicPr>
          <p:cNvPr id="43014" name="Picture 18"/>
          <p:cNvPicPr>
            <a:picLocks noChangeAspect="1" noChangeArrowheads="1"/>
          </p:cNvPicPr>
          <p:nvPr/>
        </p:nvPicPr>
        <p:blipFill>
          <a:blip r:embed="rId3" cstate="print"/>
          <a:srcRect/>
          <a:stretch>
            <a:fillRect/>
          </a:stretch>
        </p:blipFill>
        <p:spPr bwMode="auto">
          <a:xfrm>
            <a:off x="2157413" y="3105150"/>
            <a:ext cx="4829175" cy="647700"/>
          </a:xfrm>
          <a:prstGeom prst="rect">
            <a:avLst/>
          </a:prstGeom>
          <a:noFill/>
          <a:ln w="9525">
            <a:noFill/>
            <a:miter lim="800000"/>
            <a:headEnd/>
            <a:tailEnd/>
          </a:ln>
        </p:spPr>
      </p:pic>
      <p:pic>
        <p:nvPicPr>
          <p:cNvPr id="43015" name="Picture 19"/>
          <p:cNvPicPr>
            <a:picLocks noChangeAspect="1" noChangeArrowheads="1"/>
          </p:cNvPicPr>
          <p:nvPr/>
        </p:nvPicPr>
        <p:blipFill>
          <a:blip r:embed="rId4" cstate="print"/>
          <a:srcRect l="10797" t="25200" r="10797" b="17999"/>
          <a:stretch>
            <a:fillRect/>
          </a:stretch>
        </p:blipFill>
        <p:spPr bwMode="auto">
          <a:xfrm>
            <a:off x="395288" y="1557338"/>
            <a:ext cx="8353425" cy="4537075"/>
          </a:xfrm>
          <a:prstGeom prst="rect">
            <a:avLst/>
          </a:prstGeom>
          <a:noFill/>
          <a:ln w="9525">
            <a:noFill/>
            <a:miter lim="800000"/>
            <a:headEnd/>
            <a:tailEnd/>
          </a:ln>
        </p:spPr>
      </p:pic>
      <p:sp>
        <p:nvSpPr>
          <p:cNvPr id="43016" name="Text Box 20"/>
          <p:cNvSpPr txBox="1">
            <a:spLocks noChangeArrowheads="1"/>
          </p:cNvSpPr>
          <p:nvPr/>
        </p:nvSpPr>
        <p:spPr bwMode="auto">
          <a:xfrm>
            <a:off x="461963" y="6237288"/>
            <a:ext cx="8255000" cy="274637"/>
          </a:xfrm>
          <a:prstGeom prst="rect">
            <a:avLst/>
          </a:prstGeom>
          <a:noFill/>
          <a:ln w="9525">
            <a:noFill/>
            <a:miter lim="800000"/>
            <a:headEnd/>
            <a:tailEnd/>
          </a:ln>
        </p:spPr>
        <p:txBody>
          <a:bodyPr wrap="none">
            <a:spAutoFit/>
          </a:bodyPr>
          <a:lstStyle/>
          <a:p>
            <a:r>
              <a:rPr lang="it-IT" sz="1200">
                <a:solidFill>
                  <a:srgbClr val="003300"/>
                </a:solidFill>
                <a:latin typeface="Lucida Sans Unicode" pitchFamily="34" charset="0"/>
              </a:rPr>
              <a:t>Diagramma di flusso per la rappresentazione del modello concettuale </a:t>
            </a:r>
            <a:r>
              <a:rPr lang="it-IT" sz="1000" i="1">
                <a:solidFill>
                  <a:srgbClr val="003300"/>
                </a:solidFill>
                <a:latin typeface="Lucida Sans Unicode" pitchFamily="34" charset="0"/>
              </a:rPr>
              <a:t>modificato da Criteri Metodologici APAT(2008)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25605"/>
                                        </p:tgtEl>
                                        <p:attrNameLst>
                                          <p:attrName>style.visibility</p:attrName>
                                        </p:attrNameLst>
                                      </p:cBhvr>
                                      <p:to>
                                        <p:strVal val="visible"/>
                                      </p:to>
                                    </p:set>
                                    <p:anim calcmode="lin" valueType="num">
                                      <p:cBhvr additive="base">
                                        <p:cTn id="7" dur="500" fill="hold"/>
                                        <p:tgtEl>
                                          <p:spTgt spid="25605"/>
                                        </p:tgtEl>
                                        <p:attrNameLst>
                                          <p:attrName>ppt_x</p:attrName>
                                        </p:attrNameLst>
                                      </p:cBhvr>
                                      <p:tavLst>
                                        <p:tav tm="0">
                                          <p:val>
                                            <p:strVal val="0-#ppt_w/2"/>
                                          </p:val>
                                        </p:tav>
                                        <p:tav tm="100000">
                                          <p:val>
                                            <p:strVal val="#ppt_x"/>
                                          </p:val>
                                        </p:tav>
                                      </p:tavLst>
                                    </p:anim>
                                    <p:anim calcmode="lin" valueType="num">
                                      <p:cBhvr additive="base">
                                        <p:cTn id="8" dur="500" fill="hold"/>
                                        <p:tgtEl>
                                          <p:spTgt spid="256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pic>
        <p:nvPicPr>
          <p:cNvPr id="44034" name="Picture 5"/>
          <p:cNvPicPr>
            <a:picLocks noChangeAspect="1" noChangeArrowheads="1"/>
          </p:cNvPicPr>
          <p:nvPr/>
        </p:nvPicPr>
        <p:blipFill>
          <a:blip r:embed="rId2" cstate="print"/>
          <a:srcRect l="11337" t="28799" r="11337" b="17999"/>
          <a:stretch>
            <a:fillRect/>
          </a:stretch>
        </p:blipFill>
        <p:spPr bwMode="auto">
          <a:xfrm>
            <a:off x="468313" y="1700213"/>
            <a:ext cx="8208962" cy="4233862"/>
          </a:xfrm>
          <a:prstGeom prst="rect">
            <a:avLst/>
          </a:prstGeom>
          <a:noFill/>
          <a:ln w="9525">
            <a:noFill/>
            <a:miter lim="800000"/>
            <a:headEnd/>
            <a:tailEnd/>
          </a:ln>
        </p:spPr>
      </p:pic>
      <p:sp>
        <p:nvSpPr>
          <p:cNvPr id="44035" name="Rectangle 6"/>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000">
                <a:solidFill>
                  <a:srgbClr val="CCFFCC"/>
                </a:solidFill>
                <a:latin typeface="Lucida Sans Unicode" pitchFamily="34" charset="0"/>
              </a:rPr>
              <a:t>DEFINIZIONE DEL MODELLO CONCETTUALE</a:t>
            </a:r>
          </a:p>
        </p:txBody>
      </p:sp>
      <p:sp>
        <p:nvSpPr>
          <p:cNvPr id="31751" name="Rectangle 7"/>
          <p:cNvSpPr>
            <a:spLocks noChangeArrowheads="1"/>
          </p:cNvSpPr>
          <p:nvPr/>
        </p:nvSpPr>
        <p:spPr bwMode="auto">
          <a:xfrm>
            <a:off x="0" y="10509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44037" name="Rectangle 8"/>
          <p:cNvSpPr>
            <a:spLocks noChangeArrowheads="1"/>
          </p:cNvSpPr>
          <p:nvPr/>
        </p:nvSpPr>
        <p:spPr bwMode="auto">
          <a:xfrm>
            <a:off x="612775" y="6165850"/>
            <a:ext cx="7920038" cy="457200"/>
          </a:xfrm>
          <a:prstGeom prst="rect">
            <a:avLst/>
          </a:prstGeom>
          <a:noFill/>
          <a:ln w="9525">
            <a:noFill/>
            <a:miter lim="800000"/>
            <a:headEnd/>
            <a:tailEnd/>
          </a:ln>
        </p:spPr>
        <p:txBody>
          <a:bodyPr>
            <a:spAutoFit/>
          </a:bodyPr>
          <a:lstStyle/>
          <a:p>
            <a:r>
              <a:rPr lang="it-IT" sz="1200">
                <a:solidFill>
                  <a:srgbClr val="CCFFCC"/>
                </a:solidFill>
                <a:latin typeface="Lucida Sans Unicode" pitchFamily="34" charset="0"/>
              </a:rPr>
              <a:t>I documenti inerenti l’applicazione dell’analisi di rischio per i siti contaminati devono riportare una chiara rappresentazione del MCS sulla base delle risultanze della caratterizzazione effettuata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1751"/>
                                        </p:tgtEl>
                                        <p:attrNameLst>
                                          <p:attrName>style.visibility</p:attrName>
                                        </p:attrNameLst>
                                      </p:cBhvr>
                                      <p:to>
                                        <p:strVal val="visible"/>
                                      </p:to>
                                    </p:set>
                                    <p:anim calcmode="lin" valueType="num">
                                      <p:cBhvr additive="base">
                                        <p:cTn id="7" dur="500" fill="hold"/>
                                        <p:tgtEl>
                                          <p:spTgt spid="31751"/>
                                        </p:tgtEl>
                                        <p:attrNameLst>
                                          <p:attrName>ppt_x</p:attrName>
                                        </p:attrNameLst>
                                      </p:cBhvr>
                                      <p:tavLst>
                                        <p:tav tm="0">
                                          <p:val>
                                            <p:strVal val="0-#ppt_w/2"/>
                                          </p:val>
                                        </p:tav>
                                        <p:tav tm="100000">
                                          <p:val>
                                            <p:strVal val="#ppt_x"/>
                                          </p:val>
                                        </p:tav>
                                      </p:tavLst>
                                    </p:anim>
                                    <p:anim calcmode="lin" valueType="num">
                                      <p:cBhvr additive="base">
                                        <p:cTn id="8" dur="500" fill="hold"/>
                                        <p:tgtEl>
                                          <p:spTgt spid="3175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1"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5058" name="Rectangle 4"/>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32773" name="Rectangle 5"/>
          <p:cNvSpPr>
            <a:spLocks noChangeArrowheads="1"/>
          </p:cNvSpPr>
          <p:nvPr/>
        </p:nvSpPr>
        <p:spPr bwMode="auto">
          <a:xfrm>
            <a:off x="0" y="10509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45060" name="Rectangle 6"/>
          <p:cNvSpPr>
            <a:spLocks noChangeArrowheads="1"/>
          </p:cNvSpPr>
          <p:nvPr/>
        </p:nvSpPr>
        <p:spPr bwMode="auto">
          <a:xfrm>
            <a:off x="684213" y="1649413"/>
            <a:ext cx="7920037" cy="2289175"/>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Le </a:t>
            </a:r>
            <a:r>
              <a:rPr lang="it-IT" sz="1800">
                <a:solidFill>
                  <a:srgbClr val="FF00FF"/>
                </a:solidFill>
                <a:latin typeface="Lucida Sans Unicode" pitchFamily="34" charset="0"/>
              </a:rPr>
              <a:t>sorgenti primarie </a:t>
            </a:r>
            <a:r>
              <a:rPr lang="it-IT" sz="1800">
                <a:solidFill>
                  <a:srgbClr val="CCFFCC"/>
                </a:solidFill>
                <a:latin typeface="Lucida Sans Unicode" pitchFamily="34" charset="0"/>
              </a:rPr>
              <a:t>di contaminazione (ad es: rifiuti) </a:t>
            </a:r>
            <a:r>
              <a:rPr lang="it-IT" sz="1800">
                <a:solidFill>
                  <a:srgbClr val="FFCCFF"/>
                </a:solidFill>
                <a:latin typeface="Lucida Sans Unicode" pitchFamily="34" charset="0"/>
              </a:rPr>
              <a:t>non</a:t>
            </a:r>
            <a:r>
              <a:rPr lang="it-IT" sz="1800">
                <a:solidFill>
                  <a:srgbClr val="CCFFCC"/>
                </a:solidFill>
                <a:latin typeface="Lucida Sans Unicode" pitchFamily="34" charset="0"/>
              </a:rPr>
              <a:t> vengono</a:t>
            </a:r>
          </a:p>
          <a:p>
            <a:pPr algn="l"/>
            <a:r>
              <a:rPr lang="it-IT" sz="1800">
                <a:solidFill>
                  <a:srgbClr val="CCFFCC"/>
                </a:solidFill>
                <a:latin typeface="Lucida Sans Unicode" pitchFamily="34" charset="0"/>
              </a:rPr>
              <a:t>prese in considerazione ai fini dell’applicazione dell’Analisi di Rischio in quanto, in conformità con il D. Lgs 152/06 dovrebbero essere rimosse;</a:t>
            </a:r>
          </a:p>
          <a:p>
            <a:pPr algn="l"/>
            <a:endParaRPr lang="it-IT" sz="1800">
              <a:solidFill>
                <a:srgbClr val="CCFFCC"/>
              </a:solidFill>
              <a:latin typeface="Lucida Sans Unicode" pitchFamily="34" charset="0"/>
            </a:endParaRPr>
          </a:p>
          <a:p>
            <a:pPr algn="l"/>
            <a:r>
              <a:rPr lang="it-IT" sz="1800">
                <a:solidFill>
                  <a:srgbClr val="CCFFCC"/>
                </a:solidFill>
                <a:latin typeface="Lucida Sans Unicode" pitchFamily="34" charset="0"/>
              </a:rPr>
              <a:t>Vengono prese in considerazione le seguenti </a:t>
            </a:r>
            <a:r>
              <a:rPr lang="it-IT" sz="1800">
                <a:solidFill>
                  <a:srgbClr val="FF00FF"/>
                </a:solidFill>
                <a:latin typeface="Lucida Sans Unicode" pitchFamily="34" charset="0"/>
              </a:rPr>
              <a:t>sorgenti secondarie</a:t>
            </a:r>
            <a:r>
              <a:rPr lang="it-IT" sz="1800">
                <a:solidFill>
                  <a:srgbClr val="CCFFCC"/>
                </a:solidFill>
                <a:latin typeface="Lucida Sans Unicode" pitchFamily="34" charset="0"/>
              </a:rPr>
              <a:t>:</a:t>
            </a:r>
          </a:p>
          <a:p>
            <a:pPr algn="l"/>
            <a:r>
              <a:rPr lang="it-IT" sz="1800">
                <a:solidFill>
                  <a:srgbClr val="CCFFCC"/>
                </a:solidFill>
                <a:latin typeface="Lucida Sans Unicode" pitchFamily="34" charset="0"/>
              </a:rPr>
              <a:t>suolo superficiale, suolo profondo, falda</a:t>
            </a:r>
          </a:p>
          <a:p>
            <a:pPr algn="l"/>
            <a:endParaRPr lang="it-IT" sz="1800">
              <a:solidFill>
                <a:srgbClr val="CCFFCC"/>
              </a:solidFill>
              <a:latin typeface="Lucida Sans Unicode" pitchFamily="34" charset="0"/>
            </a:endParaRPr>
          </a:p>
        </p:txBody>
      </p:sp>
      <p:sp>
        <p:nvSpPr>
          <p:cNvPr id="45061" name="Text Box 7"/>
          <p:cNvSpPr txBox="1">
            <a:spLocks noChangeArrowheads="1"/>
          </p:cNvSpPr>
          <p:nvPr/>
        </p:nvSpPr>
        <p:spPr bwMode="auto">
          <a:xfrm>
            <a:off x="863600" y="4006850"/>
            <a:ext cx="7740650" cy="2014538"/>
          </a:xfrm>
          <a:prstGeom prst="rect">
            <a:avLst/>
          </a:prstGeom>
          <a:noFill/>
          <a:ln w="9525">
            <a:noFill/>
            <a:miter lim="800000"/>
            <a:headEnd/>
            <a:tailEnd/>
          </a:ln>
        </p:spPr>
        <p:txBody>
          <a:bodyPr>
            <a:spAutoFit/>
          </a:bodyPr>
          <a:lstStyle/>
          <a:p>
            <a:pPr marL="268288" indent="-268288" algn="l">
              <a:buFont typeface="Wingdings" pitchFamily="2" charset="2"/>
              <a:buChar char="v"/>
            </a:pPr>
            <a:r>
              <a:rPr lang="it-IT" sz="1800">
                <a:solidFill>
                  <a:srgbClr val="FFFF66"/>
                </a:solidFill>
                <a:latin typeface="Lucida Sans Unicode" pitchFamily="34" charset="0"/>
              </a:rPr>
              <a:t>Suolo superficiale: porzione di suolo da 0 a –1 m dal piano   campagna</a:t>
            </a:r>
          </a:p>
          <a:p>
            <a:pPr marL="268288" indent="-268288" algn="l">
              <a:buFont typeface="Wingdings" pitchFamily="2" charset="2"/>
              <a:buChar char="v"/>
            </a:pPr>
            <a:r>
              <a:rPr lang="it-IT" sz="1800">
                <a:solidFill>
                  <a:srgbClr val="FFFF66"/>
                </a:solidFill>
                <a:latin typeface="Lucida Sans Unicode" pitchFamily="34" charset="0"/>
              </a:rPr>
              <a:t>Suolo profondo: porzione di suolo insaturo da – 1 m fino alla  tavola d’acqua</a:t>
            </a:r>
          </a:p>
          <a:p>
            <a:pPr marL="268288" indent="-268288" algn="l">
              <a:buFont typeface="Wingdings" pitchFamily="2" charset="2"/>
              <a:buChar char="v"/>
            </a:pPr>
            <a:r>
              <a:rPr lang="it-IT" sz="1800">
                <a:solidFill>
                  <a:srgbClr val="FFFF66"/>
                </a:solidFill>
                <a:latin typeface="Lucida Sans Unicode" pitchFamily="34" charset="0"/>
              </a:rPr>
              <a:t>La contaminazione del saturo è rappresentata dai valori misurati nelle acque sotterranee (condizioni stazionarie)</a:t>
            </a:r>
          </a:p>
          <a:p>
            <a:pPr marL="268288" indent="-268288" algn="l">
              <a:buFont typeface="Wingdings" pitchFamily="2" charset="2"/>
              <a:buChar char="v"/>
            </a:pPr>
            <a:endParaRPr lang="it-IT" sz="1800">
              <a:solidFill>
                <a:srgbClr val="FFFF66"/>
              </a:solidFill>
              <a:latin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2773"/>
                                        </p:tgtEl>
                                        <p:attrNameLst>
                                          <p:attrName>style.visibility</p:attrName>
                                        </p:attrNameLst>
                                      </p:cBhvr>
                                      <p:to>
                                        <p:strVal val="visible"/>
                                      </p:to>
                                    </p:set>
                                    <p:anim calcmode="lin" valueType="num">
                                      <p:cBhvr additive="base">
                                        <p:cTn id="7" dur="500" fill="hold"/>
                                        <p:tgtEl>
                                          <p:spTgt spid="32773"/>
                                        </p:tgtEl>
                                        <p:attrNameLst>
                                          <p:attrName>ppt_x</p:attrName>
                                        </p:attrNameLst>
                                      </p:cBhvr>
                                      <p:tavLst>
                                        <p:tav tm="0">
                                          <p:val>
                                            <p:strVal val="0-#ppt_w/2"/>
                                          </p:val>
                                        </p:tav>
                                        <p:tav tm="100000">
                                          <p:val>
                                            <p:strVal val="#ppt_x"/>
                                          </p:val>
                                        </p:tav>
                                      </p:tavLst>
                                    </p:anim>
                                    <p:anim calcmode="lin" valueType="num">
                                      <p:cBhvr additive="base">
                                        <p:cTn id="8" dur="500" fill="hold"/>
                                        <p:tgtEl>
                                          <p:spTgt spid="327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003300"/>
            </a:gs>
          </a:gsLst>
          <a:lin ang="5400000" scaled="1"/>
        </a:gradFill>
        <a:effectLst/>
      </p:bgPr>
    </p:bg>
    <p:spTree>
      <p:nvGrpSpPr>
        <p:cNvPr id="1" name=""/>
        <p:cNvGrpSpPr/>
        <p:nvPr/>
      </p:nvGrpSpPr>
      <p:grpSpPr>
        <a:xfrm>
          <a:off x="0" y="0"/>
          <a:ext cx="0" cy="0"/>
          <a:chOff x="0" y="0"/>
          <a:chExt cx="0" cy="0"/>
        </a:xfrm>
      </p:grpSpPr>
      <p:sp>
        <p:nvSpPr>
          <p:cNvPr id="46082" name="Rectangle 4"/>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003300"/>
                </a:solidFill>
                <a:latin typeface="Lucida Sans Unicode" pitchFamily="34" charset="0"/>
              </a:rPr>
              <a:t>ANALISI DI RISCHIO</a:t>
            </a:r>
            <a:br>
              <a:rPr lang="it-IT" sz="2000">
                <a:solidFill>
                  <a:srgbClr val="003300"/>
                </a:solidFill>
                <a:latin typeface="Lucida Sans Unicode" pitchFamily="34" charset="0"/>
              </a:rPr>
            </a:br>
            <a:r>
              <a:rPr lang="it-IT" sz="2400">
                <a:solidFill>
                  <a:srgbClr val="003300"/>
                </a:solidFill>
                <a:latin typeface="Lucida Sans Unicode" pitchFamily="34" charset="0"/>
              </a:rPr>
              <a:t>PERCORSI – VIE DI MIGRAZIONE</a:t>
            </a:r>
          </a:p>
        </p:txBody>
      </p:sp>
      <p:sp>
        <p:nvSpPr>
          <p:cNvPr id="33797" name="Rectangle 5"/>
          <p:cNvSpPr>
            <a:spLocks noChangeArrowheads="1"/>
          </p:cNvSpPr>
          <p:nvPr/>
        </p:nvSpPr>
        <p:spPr bwMode="auto">
          <a:xfrm>
            <a:off x="0" y="10509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46084" name="Rectangle 6"/>
          <p:cNvSpPr>
            <a:spLocks noChangeArrowheads="1"/>
          </p:cNvSpPr>
          <p:nvPr/>
        </p:nvSpPr>
        <p:spPr bwMode="auto">
          <a:xfrm>
            <a:off x="755650" y="1893888"/>
            <a:ext cx="7920038" cy="2735262"/>
          </a:xfrm>
          <a:prstGeom prst="rect">
            <a:avLst/>
          </a:prstGeom>
          <a:noFill/>
          <a:ln w="9525">
            <a:noFill/>
            <a:miter lim="800000"/>
            <a:headEnd/>
            <a:tailEnd/>
          </a:ln>
        </p:spPr>
        <p:txBody>
          <a:bodyPr>
            <a:spAutoFit/>
          </a:bodyPr>
          <a:lstStyle/>
          <a:p>
            <a:pPr algn="l">
              <a:lnSpc>
                <a:spcPct val="120000"/>
              </a:lnSpc>
              <a:buFontTx/>
              <a:buChar char="•"/>
            </a:pPr>
            <a:r>
              <a:rPr lang="it-IT" sz="1600">
                <a:latin typeface="Lucida Sans Unicode" pitchFamily="34" charset="0"/>
              </a:rPr>
              <a:t>lisciviazione in falda da suolo superficiale e/o profondo (LF);</a:t>
            </a:r>
          </a:p>
          <a:p>
            <a:pPr algn="l">
              <a:lnSpc>
                <a:spcPct val="120000"/>
              </a:lnSpc>
              <a:buFontTx/>
              <a:buChar char="•"/>
            </a:pPr>
            <a:r>
              <a:rPr lang="it-IT" sz="1600">
                <a:latin typeface="Lucida Sans Unicode" pitchFamily="34" charset="0"/>
              </a:rPr>
              <a:t>attenuazione in falda (DAF);</a:t>
            </a:r>
          </a:p>
          <a:p>
            <a:pPr algn="l">
              <a:lnSpc>
                <a:spcPct val="120000"/>
              </a:lnSpc>
              <a:buFontTx/>
              <a:buChar char="•"/>
            </a:pPr>
            <a:r>
              <a:rPr lang="it-IT" sz="1600">
                <a:latin typeface="Lucida Sans Unicode" pitchFamily="34" charset="0"/>
              </a:rPr>
              <a:t>volatilizzazione di vapori outdoor da suolo superficiale (VFss);</a:t>
            </a:r>
          </a:p>
          <a:p>
            <a:pPr algn="l">
              <a:lnSpc>
                <a:spcPct val="120000"/>
              </a:lnSpc>
              <a:buFontTx/>
              <a:buChar char="•"/>
            </a:pPr>
            <a:r>
              <a:rPr lang="it-IT" sz="1600">
                <a:latin typeface="Lucida Sans Unicode" pitchFamily="34" charset="0"/>
              </a:rPr>
              <a:t>volatilizzazione di vapori outdoor da suolo profondo (VFsamb);</a:t>
            </a:r>
          </a:p>
          <a:p>
            <a:pPr algn="l">
              <a:lnSpc>
                <a:spcPct val="120000"/>
              </a:lnSpc>
              <a:buFontTx/>
              <a:buChar char="•"/>
            </a:pPr>
            <a:r>
              <a:rPr lang="it-IT" sz="1600">
                <a:latin typeface="Lucida Sans Unicode" pitchFamily="34" charset="0"/>
              </a:rPr>
              <a:t>volatilizzazione di vapori outdoor da falda (VFwamb);</a:t>
            </a:r>
          </a:p>
          <a:p>
            <a:pPr algn="l">
              <a:lnSpc>
                <a:spcPct val="120000"/>
              </a:lnSpc>
              <a:buFontTx/>
              <a:buChar char="•"/>
            </a:pPr>
            <a:r>
              <a:rPr lang="it-IT" sz="1600">
                <a:latin typeface="Lucida Sans Unicode" pitchFamily="34" charset="0"/>
              </a:rPr>
              <a:t>emissione di particolato outdoor da suolo superficiale (PEF);</a:t>
            </a:r>
          </a:p>
          <a:p>
            <a:pPr algn="l">
              <a:lnSpc>
                <a:spcPct val="120000"/>
              </a:lnSpc>
              <a:buFontTx/>
              <a:buChar char="•"/>
            </a:pPr>
            <a:r>
              <a:rPr lang="it-IT" sz="1600">
                <a:latin typeface="Lucida Sans Unicode" pitchFamily="34" charset="0"/>
              </a:rPr>
              <a:t>emissione di particolato indoor da suolo superficiale (PEFin);</a:t>
            </a:r>
          </a:p>
          <a:p>
            <a:pPr algn="l">
              <a:lnSpc>
                <a:spcPct val="120000"/>
              </a:lnSpc>
              <a:buFontTx/>
              <a:buChar char="•"/>
            </a:pPr>
            <a:r>
              <a:rPr lang="it-IT" sz="1600">
                <a:latin typeface="Lucida Sans Unicode" pitchFamily="34" charset="0"/>
              </a:rPr>
              <a:t>volatilizzazione di vapori indoor da suolo (VFsesp);</a:t>
            </a:r>
          </a:p>
          <a:p>
            <a:pPr algn="l">
              <a:lnSpc>
                <a:spcPct val="120000"/>
              </a:lnSpc>
              <a:buFontTx/>
              <a:buChar char="•"/>
            </a:pPr>
            <a:r>
              <a:rPr lang="it-IT" sz="1600">
                <a:latin typeface="Lucida Sans Unicode" pitchFamily="34" charset="0"/>
              </a:rPr>
              <a:t>volatilizzazione di vapori indoor da falda (VFwesp);</a:t>
            </a:r>
          </a:p>
        </p:txBody>
      </p:sp>
      <p:sp>
        <p:nvSpPr>
          <p:cNvPr id="46085" name="Text Box 7"/>
          <p:cNvSpPr txBox="1">
            <a:spLocks noChangeArrowheads="1"/>
          </p:cNvSpPr>
          <p:nvPr/>
        </p:nvSpPr>
        <p:spPr bwMode="auto">
          <a:xfrm>
            <a:off x="741363" y="5294313"/>
            <a:ext cx="1936750" cy="650875"/>
          </a:xfrm>
          <a:prstGeom prst="rect">
            <a:avLst/>
          </a:prstGeom>
          <a:solidFill>
            <a:srgbClr val="CCFFCC"/>
          </a:solidFill>
          <a:ln w="9525">
            <a:solidFill>
              <a:srgbClr val="99FFCC"/>
            </a:solidFill>
            <a:miter lim="800000"/>
            <a:headEnd/>
            <a:tailEnd/>
          </a:ln>
        </p:spPr>
        <p:txBody>
          <a:bodyPr wrap="none">
            <a:spAutoFit/>
          </a:bodyPr>
          <a:lstStyle/>
          <a:p>
            <a:r>
              <a:rPr lang="it-IT" sz="1800">
                <a:latin typeface="Lucida Sans Unicode" pitchFamily="34" charset="0"/>
              </a:rPr>
              <a:t>Concentrazione</a:t>
            </a:r>
          </a:p>
          <a:p>
            <a:r>
              <a:rPr lang="it-IT" sz="1800">
                <a:latin typeface="Lucida Sans Unicode" pitchFamily="34" charset="0"/>
              </a:rPr>
              <a:t>alla sorgente C</a:t>
            </a:r>
            <a:r>
              <a:rPr lang="it-IT" sz="1800" baseline="-25000">
                <a:latin typeface="Lucida Sans Unicode" pitchFamily="34" charset="0"/>
              </a:rPr>
              <a:t>s</a:t>
            </a:r>
          </a:p>
        </p:txBody>
      </p:sp>
      <p:sp>
        <p:nvSpPr>
          <p:cNvPr id="46086" name="Text Box 8"/>
          <p:cNvSpPr txBox="1">
            <a:spLocks noChangeArrowheads="1"/>
          </p:cNvSpPr>
          <p:nvPr/>
        </p:nvSpPr>
        <p:spPr bwMode="auto">
          <a:xfrm>
            <a:off x="6450013" y="5157788"/>
            <a:ext cx="2014537" cy="925512"/>
          </a:xfrm>
          <a:prstGeom prst="rect">
            <a:avLst/>
          </a:prstGeom>
          <a:solidFill>
            <a:srgbClr val="CCFFCC"/>
          </a:solidFill>
          <a:ln w="9525">
            <a:solidFill>
              <a:srgbClr val="99FFCC"/>
            </a:solidFill>
            <a:miter lim="800000"/>
            <a:headEnd/>
            <a:tailEnd/>
          </a:ln>
        </p:spPr>
        <p:txBody>
          <a:bodyPr wrap="none">
            <a:spAutoFit/>
          </a:bodyPr>
          <a:lstStyle/>
          <a:p>
            <a:r>
              <a:rPr lang="it-IT" sz="1800">
                <a:latin typeface="Lucida Sans Unicode" pitchFamily="34" charset="0"/>
              </a:rPr>
              <a:t>Concentrazione</a:t>
            </a:r>
          </a:p>
          <a:p>
            <a:r>
              <a:rPr lang="it-IT" sz="1800">
                <a:latin typeface="Lucida Sans Unicode" pitchFamily="34" charset="0"/>
              </a:rPr>
              <a:t>al punto di</a:t>
            </a:r>
          </a:p>
          <a:p>
            <a:r>
              <a:rPr lang="it-IT" sz="1800">
                <a:latin typeface="Lucida Sans Unicode" pitchFamily="34" charset="0"/>
              </a:rPr>
              <a:t>esposizione C</a:t>
            </a:r>
            <a:r>
              <a:rPr lang="it-IT" sz="1800" baseline="-25000">
                <a:latin typeface="Lucida Sans Unicode" pitchFamily="34" charset="0"/>
              </a:rPr>
              <a:t>poe</a:t>
            </a:r>
          </a:p>
        </p:txBody>
      </p:sp>
      <p:sp>
        <p:nvSpPr>
          <p:cNvPr id="46087" name="Text Box 9"/>
          <p:cNvSpPr txBox="1">
            <a:spLocks noChangeArrowheads="1"/>
          </p:cNvSpPr>
          <p:nvPr/>
        </p:nvSpPr>
        <p:spPr bwMode="auto">
          <a:xfrm>
            <a:off x="3414713" y="5294313"/>
            <a:ext cx="2297112" cy="650875"/>
          </a:xfrm>
          <a:prstGeom prst="rect">
            <a:avLst/>
          </a:prstGeom>
          <a:solidFill>
            <a:srgbClr val="CCFFCC"/>
          </a:solidFill>
          <a:ln w="9525">
            <a:solidFill>
              <a:srgbClr val="99FFCC"/>
            </a:solidFill>
            <a:miter lim="800000"/>
            <a:headEnd/>
            <a:tailEnd/>
          </a:ln>
        </p:spPr>
        <p:txBody>
          <a:bodyPr wrap="none">
            <a:spAutoFit/>
          </a:bodyPr>
          <a:lstStyle/>
          <a:p>
            <a:r>
              <a:rPr lang="it-IT" sz="1800">
                <a:latin typeface="Lucida Sans Unicode" pitchFamily="34" charset="0"/>
              </a:rPr>
              <a:t>Fattori di trasporto</a:t>
            </a:r>
          </a:p>
          <a:p>
            <a:r>
              <a:rPr lang="it-IT" sz="1800">
                <a:latin typeface="Lucida Sans Unicode" pitchFamily="34" charset="0"/>
              </a:rPr>
              <a:t>FT</a:t>
            </a:r>
            <a:endParaRPr lang="it-IT" sz="1800" baseline="-25000">
              <a:latin typeface="Lucida Sans Unicode" pitchFamily="34" charset="0"/>
            </a:endParaRPr>
          </a:p>
        </p:txBody>
      </p:sp>
      <p:sp>
        <p:nvSpPr>
          <p:cNvPr id="46088" name="AutoShape 10"/>
          <p:cNvSpPr>
            <a:spLocks noChangeArrowheads="1"/>
          </p:cNvSpPr>
          <p:nvPr/>
        </p:nvSpPr>
        <p:spPr bwMode="auto">
          <a:xfrm>
            <a:off x="2790825" y="5507038"/>
            <a:ext cx="504825" cy="215900"/>
          </a:xfrm>
          <a:custGeom>
            <a:avLst/>
            <a:gdLst>
              <a:gd name="T0" fmla="*/ 2147483647 w 21600"/>
              <a:gd name="T1" fmla="*/ 0 h 21600"/>
              <a:gd name="T2" fmla="*/ 0 w 21600"/>
              <a:gd name="T3" fmla="*/ 107800129 h 21600"/>
              <a:gd name="T4" fmla="*/ 2147483647 w 21600"/>
              <a:gd name="T5" fmla="*/ 215600249 h 21600"/>
              <a:gd name="T6" fmla="*/ 2147483647 w 21600"/>
              <a:gd name="T7" fmla="*/ 10780012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46089" name="AutoShape 11"/>
          <p:cNvSpPr>
            <a:spLocks noChangeArrowheads="1"/>
          </p:cNvSpPr>
          <p:nvPr/>
        </p:nvSpPr>
        <p:spPr bwMode="auto">
          <a:xfrm>
            <a:off x="5795963" y="5507038"/>
            <a:ext cx="504825" cy="215900"/>
          </a:xfrm>
          <a:custGeom>
            <a:avLst/>
            <a:gdLst>
              <a:gd name="T0" fmla="*/ 2147483647 w 21600"/>
              <a:gd name="T1" fmla="*/ 0 h 21600"/>
              <a:gd name="T2" fmla="*/ 0 w 21600"/>
              <a:gd name="T3" fmla="*/ 107800129 h 21600"/>
              <a:gd name="T4" fmla="*/ 2147483647 w 21600"/>
              <a:gd name="T5" fmla="*/ 215600249 h 21600"/>
              <a:gd name="T6" fmla="*/ 2147483647 w 21600"/>
              <a:gd name="T7" fmla="*/ 107800129 h 21600"/>
              <a:gd name="T8" fmla="*/ 17694720 60000 65536"/>
              <a:gd name="T9" fmla="*/ 11796480 60000 65536"/>
              <a:gd name="T10" fmla="*/ 589824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3797"/>
                                        </p:tgtEl>
                                        <p:attrNameLst>
                                          <p:attrName>style.visibility</p:attrName>
                                        </p:attrNameLst>
                                      </p:cBhvr>
                                      <p:to>
                                        <p:strVal val="visible"/>
                                      </p:to>
                                    </p:set>
                                    <p:anim calcmode="lin" valueType="num">
                                      <p:cBhvr additive="base">
                                        <p:cTn id="7" dur="500" fill="hold"/>
                                        <p:tgtEl>
                                          <p:spTgt spid="33797"/>
                                        </p:tgtEl>
                                        <p:attrNameLst>
                                          <p:attrName>ppt_x</p:attrName>
                                        </p:attrNameLst>
                                      </p:cBhvr>
                                      <p:tavLst>
                                        <p:tav tm="0">
                                          <p:val>
                                            <p:strVal val="0-#ppt_w/2"/>
                                          </p:val>
                                        </p:tav>
                                        <p:tav tm="100000">
                                          <p:val>
                                            <p:strVal val="#ppt_x"/>
                                          </p:val>
                                        </p:tav>
                                      </p:tavLst>
                                    </p:anim>
                                    <p:anim calcmode="lin" valueType="num">
                                      <p:cBhvr additive="base">
                                        <p:cTn id="8" dur="500" fill="hold"/>
                                        <p:tgtEl>
                                          <p:spTgt spid="337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7106" name="Rectangle 4"/>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BERSAGLI</a:t>
            </a:r>
          </a:p>
        </p:txBody>
      </p:sp>
      <p:sp>
        <p:nvSpPr>
          <p:cNvPr id="34821" name="Rectangle 5"/>
          <p:cNvSpPr>
            <a:spLocks noChangeArrowheads="1"/>
          </p:cNvSpPr>
          <p:nvPr/>
        </p:nvSpPr>
        <p:spPr bwMode="auto">
          <a:xfrm>
            <a:off x="0" y="10509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47108" name="Rectangle 6"/>
          <p:cNvSpPr>
            <a:spLocks noChangeArrowheads="1"/>
          </p:cNvSpPr>
          <p:nvPr/>
        </p:nvSpPr>
        <p:spPr bwMode="auto">
          <a:xfrm>
            <a:off x="755650" y="1557338"/>
            <a:ext cx="7993063" cy="4184650"/>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Per quanto riguarda i bersagli della contaminazione, i </a:t>
            </a:r>
            <a:r>
              <a:rPr lang="it-IT" sz="1800" i="1">
                <a:solidFill>
                  <a:srgbClr val="CCFFCC"/>
                </a:solidFill>
                <a:latin typeface="Lucida Sans Unicode" pitchFamily="34" charset="0"/>
              </a:rPr>
              <a:t>Criteri metodologici</a:t>
            </a:r>
            <a:r>
              <a:rPr lang="it-IT" sz="1800">
                <a:solidFill>
                  <a:srgbClr val="CCFFCC"/>
                </a:solidFill>
                <a:latin typeface="Lucida Sans Unicode" pitchFamily="34" charset="0"/>
              </a:rPr>
              <a:t> prendono in considerazione </a:t>
            </a:r>
            <a:r>
              <a:rPr lang="it-IT" sz="1800">
                <a:solidFill>
                  <a:srgbClr val="FF66FF"/>
                </a:solidFill>
                <a:latin typeface="Lucida Sans Unicode" pitchFamily="34" charset="0"/>
              </a:rPr>
              <a:t>solo ricettori umani</a:t>
            </a:r>
            <a:r>
              <a:rPr lang="it-IT" sz="1800">
                <a:solidFill>
                  <a:srgbClr val="CCFFCC"/>
                </a:solidFill>
                <a:latin typeface="Lucida Sans Unicode" pitchFamily="34" charset="0"/>
              </a:rPr>
              <a:t>.</a:t>
            </a:r>
          </a:p>
          <a:p>
            <a:pPr algn="l"/>
            <a:r>
              <a:rPr lang="it-IT" sz="1800">
                <a:solidFill>
                  <a:srgbClr val="CCFFCC"/>
                </a:solidFill>
                <a:latin typeface="Lucida Sans Unicode" pitchFamily="34" charset="0"/>
              </a:rPr>
              <a:t>Questi sono identificati in funzione della destinazione d’uso del suolo, compreso nell’area logica di influenza del sito potenzialmente contaminato. Le tipologie di uso del suolo prese in esame sono differenziate in:</a:t>
            </a:r>
          </a:p>
          <a:p>
            <a:pPr algn="l"/>
            <a:endParaRPr lang="it-IT" sz="1800">
              <a:solidFill>
                <a:srgbClr val="CCFFCC"/>
              </a:solidFill>
              <a:latin typeface="Lucida Sans Unicode" pitchFamily="34" charset="0"/>
            </a:endParaRPr>
          </a:p>
          <a:p>
            <a:pPr algn="l">
              <a:lnSpc>
                <a:spcPct val="130000"/>
              </a:lnSpc>
            </a:pPr>
            <a:r>
              <a:rPr lang="it-IT" sz="1800">
                <a:solidFill>
                  <a:srgbClr val="CCFFCC"/>
                </a:solidFill>
                <a:latin typeface="Lucida Sans Unicode" pitchFamily="34" charset="0"/>
              </a:rPr>
              <a:t>	- </a:t>
            </a:r>
            <a:r>
              <a:rPr lang="it-IT" sz="1800" b="1">
                <a:solidFill>
                  <a:srgbClr val="CCFFCC"/>
                </a:solidFill>
                <a:latin typeface="Lucida Sans Unicode" pitchFamily="34" charset="0"/>
              </a:rPr>
              <a:t>Residenziale</a:t>
            </a:r>
            <a:r>
              <a:rPr lang="it-IT" sz="1800">
                <a:solidFill>
                  <a:srgbClr val="CCFFCC"/>
                </a:solidFill>
                <a:latin typeface="Lucida Sans Unicode" pitchFamily="34" charset="0"/>
              </a:rPr>
              <a:t> (bersagli: adulti e bambini)</a:t>
            </a:r>
          </a:p>
          <a:p>
            <a:pPr algn="l">
              <a:lnSpc>
                <a:spcPct val="130000"/>
              </a:lnSpc>
            </a:pPr>
            <a:r>
              <a:rPr lang="it-IT" sz="1800">
                <a:solidFill>
                  <a:srgbClr val="CCFFCC"/>
                </a:solidFill>
                <a:latin typeface="Lucida Sans Unicode" pitchFamily="34" charset="0"/>
              </a:rPr>
              <a:t>	- </a:t>
            </a:r>
            <a:r>
              <a:rPr lang="it-IT" sz="1800" b="1">
                <a:solidFill>
                  <a:srgbClr val="66FF99"/>
                </a:solidFill>
                <a:latin typeface="Lucida Sans Unicode" pitchFamily="34" charset="0"/>
              </a:rPr>
              <a:t>Ricreativo</a:t>
            </a:r>
            <a:r>
              <a:rPr lang="it-IT" sz="1800">
                <a:solidFill>
                  <a:srgbClr val="CCFFCC"/>
                </a:solidFill>
                <a:latin typeface="Lucida Sans Unicode" pitchFamily="34" charset="0"/>
              </a:rPr>
              <a:t> (bersagli: adulti e bambini)</a:t>
            </a:r>
          </a:p>
          <a:p>
            <a:pPr algn="l">
              <a:lnSpc>
                <a:spcPct val="130000"/>
              </a:lnSpc>
            </a:pPr>
            <a:r>
              <a:rPr lang="it-IT" sz="1800">
                <a:solidFill>
                  <a:srgbClr val="CCFFCC"/>
                </a:solidFill>
                <a:latin typeface="Lucida Sans Unicode" pitchFamily="34" charset="0"/>
              </a:rPr>
              <a:t>	- </a:t>
            </a:r>
            <a:r>
              <a:rPr lang="it-IT" sz="1800" b="1">
                <a:solidFill>
                  <a:srgbClr val="CCFFCC"/>
                </a:solidFill>
                <a:latin typeface="Lucida Sans Unicode" pitchFamily="34" charset="0"/>
              </a:rPr>
              <a:t>Industriale/Commerciale</a:t>
            </a:r>
            <a:r>
              <a:rPr lang="it-IT" sz="1800">
                <a:solidFill>
                  <a:srgbClr val="CCFFCC"/>
                </a:solidFill>
                <a:latin typeface="Lucida Sans Unicode" pitchFamily="34" charset="0"/>
              </a:rPr>
              <a:t> (bersagli: adulti)</a:t>
            </a:r>
          </a:p>
          <a:p>
            <a:pPr algn="l"/>
            <a:endParaRPr lang="it-IT" sz="1800">
              <a:solidFill>
                <a:srgbClr val="CCFFCC"/>
              </a:solidFill>
              <a:latin typeface="Lucida Sans Unicode" pitchFamily="34" charset="0"/>
            </a:endParaRPr>
          </a:p>
          <a:p>
            <a:pPr algn="l"/>
            <a:r>
              <a:rPr lang="it-IT" sz="1800">
                <a:solidFill>
                  <a:srgbClr val="CCFFCC"/>
                </a:solidFill>
                <a:latin typeface="Lucida Sans Unicode" pitchFamily="34" charset="0"/>
              </a:rPr>
              <a:t>Per quanto riguarda il bersaglio bambini, in assenza di dati di esposizione sito-specifici, si intende individui aventi una età compresa tra 0 - 6 anni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 calcmode="lin" valueType="num">
                                      <p:cBhvr additive="base">
                                        <p:cTn id="7" dur="500" fill="hold"/>
                                        <p:tgtEl>
                                          <p:spTgt spid="34821"/>
                                        </p:tgtEl>
                                        <p:attrNameLst>
                                          <p:attrName>ppt_x</p:attrName>
                                        </p:attrNameLst>
                                      </p:cBhvr>
                                      <p:tavLst>
                                        <p:tav tm="0">
                                          <p:val>
                                            <p:strVal val="0-#ppt_w/2"/>
                                          </p:val>
                                        </p:tav>
                                        <p:tav tm="100000">
                                          <p:val>
                                            <p:strVal val="#ppt_x"/>
                                          </p:val>
                                        </p:tav>
                                      </p:tavLst>
                                    </p:anim>
                                    <p:anim calcmode="lin" valueType="num">
                                      <p:cBhvr additive="base">
                                        <p:cTn id="8" dur="500" fill="hold"/>
                                        <p:tgtEl>
                                          <p:spTgt spid="348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003300"/>
            </a:gs>
          </a:gsLst>
          <a:lin ang="5400000" scaled="1"/>
        </a:gradFill>
        <a:effectLst/>
      </p:bgPr>
    </p:bg>
    <p:spTree>
      <p:nvGrpSpPr>
        <p:cNvPr id="1" name=""/>
        <p:cNvGrpSpPr/>
        <p:nvPr/>
      </p:nvGrpSpPr>
      <p:grpSpPr>
        <a:xfrm>
          <a:off x="0" y="0"/>
          <a:ext cx="0" cy="0"/>
          <a:chOff x="0" y="0"/>
          <a:chExt cx="0" cy="0"/>
        </a:xfrm>
      </p:grpSpPr>
      <p:sp>
        <p:nvSpPr>
          <p:cNvPr id="48130" name="Rectangle 4"/>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003300"/>
                </a:solidFill>
                <a:latin typeface="Lucida Sans Unicode" pitchFamily="34" charset="0"/>
              </a:rPr>
              <a:t>ANALISI DI RISCHIO</a:t>
            </a:r>
            <a:br>
              <a:rPr lang="it-IT" sz="2000">
                <a:solidFill>
                  <a:srgbClr val="003300"/>
                </a:solidFill>
                <a:latin typeface="Lucida Sans Unicode" pitchFamily="34" charset="0"/>
              </a:rPr>
            </a:br>
            <a:r>
              <a:rPr lang="it-IT" sz="2400">
                <a:solidFill>
                  <a:srgbClr val="003300"/>
                </a:solidFill>
                <a:latin typeface="Lucida Sans Unicode" pitchFamily="34" charset="0"/>
              </a:rPr>
              <a:t>MODALITA’ DI ESPOSIZIONE DEI BERSAGLI</a:t>
            </a:r>
          </a:p>
        </p:txBody>
      </p:sp>
      <p:sp>
        <p:nvSpPr>
          <p:cNvPr id="35845" name="Rectangle 5"/>
          <p:cNvSpPr>
            <a:spLocks noChangeArrowheads="1"/>
          </p:cNvSpPr>
          <p:nvPr/>
        </p:nvSpPr>
        <p:spPr bwMode="auto">
          <a:xfrm>
            <a:off x="0" y="10509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48132" name="Rectangle 6"/>
          <p:cNvSpPr>
            <a:spLocks noChangeArrowheads="1"/>
          </p:cNvSpPr>
          <p:nvPr/>
        </p:nvSpPr>
        <p:spPr bwMode="auto">
          <a:xfrm>
            <a:off x="1042988" y="1557338"/>
            <a:ext cx="7129462" cy="2781300"/>
          </a:xfrm>
          <a:prstGeom prst="rect">
            <a:avLst/>
          </a:prstGeom>
          <a:solidFill>
            <a:srgbClr val="003300"/>
          </a:solidFill>
          <a:ln w="9525">
            <a:noFill/>
            <a:miter lim="800000"/>
            <a:headEnd/>
            <a:tailEnd/>
          </a:ln>
        </p:spPr>
        <p:txBody>
          <a:bodyPr>
            <a:spAutoFit/>
          </a:bodyPr>
          <a:lstStyle/>
          <a:p>
            <a:pPr algn="l"/>
            <a:r>
              <a:rPr lang="it-IT" sz="1600">
                <a:solidFill>
                  <a:srgbClr val="CCFFCC"/>
                </a:solidFill>
                <a:latin typeface="Lucida Sans Unicode" pitchFamily="34" charset="0"/>
              </a:rPr>
              <a:t>Le vie e le modalità di esposizione sono quelle mediante le quali il</a:t>
            </a:r>
          </a:p>
          <a:p>
            <a:pPr algn="l"/>
            <a:r>
              <a:rPr lang="it-IT" sz="1600">
                <a:solidFill>
                  <a:srgbClr val="CCFFCC"/>
                </a:solidFill>
                <a:latin typeface="Lucida Sans Unicode" pitchFamily="34" charset="0"/>
              </a:rPr>
              <a:t>potenziale bersaglio entra in contatto con le specie chimiche contaminanti</a:t>
            </a:r>
          </a:p>
          <a:p>
            <a:pPr algn="l"/>
            <a:endParaRPr lang="it-IT" sz="1600">
              <a:solidFill>
                <a:srgbClr val="CCFFCC"/>
              </a:solidFill>
              <a:latin typeface="Lucida Sans Unicode" pitchFamily="34" charset="0"/>
            </a:endParaRPr>
          </a:p>
          <a:p>
            <a:pPr algn="l"/>
            <a:r>
              <a:rPr lang="it-IT" sz="1600">
                <a:solidFill>
                  <a:srgbClr val="CCFFCC"/>
                </a:solidFill>
                <a:latin typeface="Lucida Sans Unicode" pitchFamily="34" charset="0"/>
              </a:rPr>
              <a:t>Si ha una </a:t>
            </a:r>
            <a:r>
              <a:rPr lang="it-IT" sz="1600">
                <a:solidFill>
                  <a:srgbClr val="FF66FF"/>
                </a:solidFill>
                <a:latin typeface="Lucida Sans Unicode" pitchFamily="34" charset="0"/>
              </a:rPr>
              <a:t>ESPOSIZIONE DIRETTA</a:t>
            </a:r>
            <a:r>
              <a:rPr lang="it-IT" sz="1600">
                <a:solidFill>
                  <a:srgbClr val="CCFFCC"/>
                </a:solidFill>
                <a:latin typeface="Lucida Sans Unicode" pitchFamily="34" charset="0"/>
              </a:rPr>
              <a:t> se la via di esposizione coincide con la sorgente di contaminazione</a:t>
            </a:r>
          </a:p>
          <a:p>
            <a:pPr algn="l"/>
            <a:endParaRPr lang="it-IT" sz="1600">
              <a:solidFill>
                <a:srgbClr val="CCFFCC"/>
              </a:solidFill>
              <a:latin typeface="Lucida Sans Unicode" pitchFamily="34" charset="0"/>
            </a:endParaRPr>
          </a:p>
          <a:p>
            <a:pPr algn="l"/>
            <a:r>
              <a:rPr lang="it-IT" sz="1600">
                <a:solidFill>
                  <a:srgbClr val="CCFFCC"/>
                </a:solidFill>
                <a:latin typeface="Lucida Sans Unicode" pitchFamily="34" charset="0"/>
              </a:rPr>
              <a:t>Si ha una </a:t>
            </a:r>
            <a:r>
              <a:rPr lang="it-IT" sz="1600">
                <a:solidFill>
                  <a:srgbClr val="00FFFF"/>
                </a:solidFill>
                <a:latin typeface="Lucida Sans Unicode" pitchFamily="34" charset="0"/>
              </a:rPr>
              <a:t>ESPOSIZIONE INDIRETTA</a:t>
            </a:r>
            <a:r>
              <a:rPr lang="it-IT" sz="1600">
                <a:solidFill>
                  <a:srgbClr val="CCFFCC"/>
                </a:solidFill>
                <a:latin typeface="Lucida Sans Unicode" pitchFamily="34" charset="0"/>
              </a:rPr>
              <a:t> nel caso in cui il contatto del recettore con la sostanza inquinante avviene a seguito della migrazione dello stesso e quindi avviene ad una certa distanza dalla sorgente</a:t>
            </a:r>
          </a:p>
        </p:txBody>
      </p:sp>
      <p:sp>
        <p:nvSpPr>
          <p:cNvPr id="48133" name="Rectangle 7"/>
          <p:cNvSpPr>
            <a:spLocks noChangeArrowheads="1"/>
          </p:cNvSpPr>
          <p:nvPr/>
        </p:nvSpPr>
        <p:spPr bwMode="auto">
          <a:xfrm>
            <a:off x="684213" y="4868863"/>
            <a:ext cx="3816350" cy="1314450"/>
          </a:xfrm>
          <a:prstGeom prst="rect">
            <a:avLst/>
          </a:prstGeom>
          <a:noFill/>
          <a:ln w="9525">
            <a:noFill/>
            <a:miter lim="800000"/>
            <a:headEnd/>
            <a:tailEnd/>
          </a:ln>
        </p:spPr>
        <p:txBody>
          <a:bodyPr>
            <a:spAutoFit/>
          </a:bodyPr>
          <a:lstStyle/>
          <a:p>
            <a:r>
              <a:rPr lang="it-IT" sz="1600">
                <a:solidFill>
                  <a:srgbClr val="FF66FF"/>
                </a:solidFill>
                <a:latin typeface="Lucida Sans Unicode" pitchFamily="34" charset="0"/>
              </a:rPr>
              <a:t>ESPOSIZIONE DIRETTA</a:t>
            </a:r>
          </a:p>
          <a:p>
            <a:pPr algn="l"/>
            <a:endParaRPr lang="it-IT" sz="1600">
              <a:solidFill>
                <a:srgbClr val="FF66FF"/>
              </a:solidFill>
              <a:latin typeface="Lucida Sans Unicode" pitchFamily="34" charset="0"/>
            </a:endParaRPr>
          </a:p>
          <a:p>
            <a:pPr algn="l">
              <a:buFontTx/>
              <a:buChar char="•"/>
            </a:pPr>
            <a:r>
              <a:rPr lang="it-IT" sz="1600">
                <a:solidFill>
                  <a:srgbClr val="FFCCFF"/>
                </a:solidFill>
                <a:latin typeface="Lucida Sans Unicode" pitchFamily="34" charset="0"/>
              </a:rPr>
              <a:t> ingestione di suolo superficiale</a:t>
            </a:r>
          </a:p>
          <a:p>
            <a:pPr algn="l">
              <a:buFontTx/>
              <a:buChar char="•"/>
            </a:pPr>
            <a:r>
              <a:rPr lang="it-IT" sz="1600">
                <a:solidFill>
                  <a:srgbClr val="FFCCFF"/>
                </a:solidFill>
                <a:latin typeface="Lucida Sans Unicode" pitchFamily="34" charset="0"/>
              </a:rPr>
              <a:t>contatto dermico con suolo superficiale</a:t>
            </a:r>
          </a:p>
        </p:txBody>
      </p:sp>
      <p:sp>
        <p:nvSpPr>
          <p:cNvPr id="48134" name="Rectangle 8"/>
          <p:cNvSpPr>
            <a:spLocks noChangeArrowheads="1"/>
          </p:cNvSpPr>
          <p:nvPr/>
        </p:nvSpPr>
        <p:spPr bwMode="auto">
          <a:xfrm>
            <a:off x="4645025" y="4868863"/>
            <a:ext cx="3959225" cy="1069975"/>
          </a:xfrm>
          <a:prstGeom prst="rect">
            <a:avLst/>
          </a:prstGeom>
          <a:noFill/>
          <a:ln w="9525">
            <a:noFill/>
            <a:miter lim="800000"/>
            <a:headEnd/>
            <a:tailEnd/>
          </a:ln>
        </p:spPr>
        <p:txBody>
          <a:bodyPr>
            <a:spAutoFit/>
          </a:bodyPr>
          <a:lstStyle/>
          <a:p>
            <a:r>
              <a:rPr lang="it-IT" sz="1600">
                <a:solidFill>
                  <a:srgbClr val="00FFFF"/>
                </a:solidFill>
                <a:latin typeface="Lucida Sans Unicode" pitchFamily="34" charset="0"/>
              </a:rPr>
              <a:t>ESPOSIZIONE INDIRETTA</a:t>
            </a:r>
          </a:p>
          <a:p>
            <a:pPr algn="l"/>
            <a:endParaRPr lang="it-IT" sz="1600">
              <a:solidFill>
                <a:srgbClr val="00FFFF"/>
              </a:solidFill>
              <a:latin typeface="Lucida Sans Unicode" pitchFamily="34" charset="0"/>
            </a:endParaRPr>
          </a:p>
          <a:p>
            <a:pPr algn="l">
              <a:buFontTx/>
              <a:buChar char="•"/>
            </a:pPr>
            <a:r>
              <a:rPr lang="it-IT" sz="1600">
                <a:solidFill>
                  <a:srgbClr val="CCECFF"/>
                </a:solidFill>
                <a:latin typeface="Lucida Sans Unicode" pitchFamily="34" charset="0"/>
              </a:rPr>
              <a:t>inalazione di vapori indoor/outdoor</a:t>
            </a:r>
          </a:p>
          <a:p>
            <a:pPr algn="l">
              <a:buFontTx/>
              <a:buChar char="•"/>
            </a:pPr>
            <a:r>
              <a:rPr lang="it-IT" sz="1600">
                <a:solidFill>
                  <a:srgbClr val="CCECFF"/>
                </a:solidFill>
                <a:latin typeface="Lucida Sans Unicode" pitchFamily="34" charset="0"/>
              </a:rPr>
              <a:t>inalazione di polveri indoor/outdoor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5845"/>
                                        </p:tgtEl>
                                        <p:attrNameLst>
                                          <p:attrName>style.visibility</p:attrName>
                                        </p:attrNameLst>
                                      </p:cBhvr>
                                      <p:to>
                                        <p:strVal val="visible"/>
                                      </p:to>
                                    </p:set>
                                    <p:anim calcmode="lin" valueType="num">
                                      <p:cBhvr additive="base">
                                        <p:cTn id="7" dur="500" fill="hold"/>
                                        <p:tgtEl>
                                          <p:spTgt spid="35845"/>
                                        </p:tgtEl>
                                        <p:attrNameLst>
                                          <p:attrName>ppt_x</p:attrName>
                                        </p:attrNameLst>
                                      </p:cBhvr>
                                      <p:tavLst>
                                        <p:tav tm="0">
                                          <p:val>
                                            <p:strVal val="0-#ppt_w/2"/>
                                          </p:val>
                                        </p:tav>
                                        <p:tav tm="100000">
                                          <p:val>
                                            <p:strVal val="#ppt_x"/>
                                          </p:val>
                                        </p:tav>
                                      </p:tavLst>
                                    </p:anim>
                                    <p:anim calcmode="lin" valueType="num">
                                      <p:cBhvr additive="base">
                                        <p:cTn id="8" dur="500" fill="hold"/>
                                        <p:tgtEl>
                                          <p:spTgt spid="358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9154" name="Rectangle 2"/>
          <p:cNvSpPr>
            <a:spLocks noChangeArrowheads="1"/>
          </p:cNvSpPr>
          <p:nvPr/>
        </p:nvSpPr>
        <p:spPr bwMode="auto">
          <a:xfrm>
            <a:off x="457200" y="115888"/>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36867" name="Rectangle 3"/>
          <p:cNvSpPr>
            <a:spLocks noChangeArrowheads="1"/>
          </p:cNvSpPr>
          <p:nvPr/>
        </p:nvSpPr>
        <p:spPr bwMode="auto">
          <a:xfrm>
            <a:off x="0" y="836613"/>
            <a:ext cx="9144000" cy="74612"/>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49156" name="Picture 4"/>
          <p:cNvPicPr>
            <a:picLocks noChangeAspect="1" noChangeArrowheads="1"/>
          </p:cNvPicPr>
          <p:nvPr/>
        </p:nvPicPr>
        <p:blipFill>
          <a:blip r:embed="rId2" cstate="print"/>
          <a:srcRect/>
          <a:stretch>
            <a:fillRect/>
          </a:stretch>
        </p:blipFill>
        <p:spPr bwMode="auto">
          <a:xfrm>
            <a:off x="104775" y="1484313"/>
            <a:ext cx="4391025" cy="2520950"/>
          </a:xfrm>
          <a:prstGeom prst="rect">
            <a:avLst/>
          </a:prstGeom>
          <a:noFill/>
          <a:ln w="9525">
            <a:noFill/>
            <a:miter lim="800000"/>
            <a:headEnd/>
            <a:tailEnd/>
          </a:ln>
        </p:spPr>
      </p:pic>
      <p:pic>
        <p:nvPicPr>
          <p:cNvPr id="49157" name="Picture 5"/>
          <p:cNvPicPr>
            <a:picLocks noChangeAspect="1" noChangeArrowheads="1"/>
          </p:cNvPicPr>
          <p:nvPr/>
        </p:nvPicPr>
        <p:blipFill>
          <a:blip r:embed="rId3" cstate="print"/>
          <a:srcRect l="5138" r="5138"/>
          <a:stretch>
            <a:fillRect/>
          </a:stretch>
        </p:blipFill>
        <p:spPr bwMode="auto">
          <a:xfrm>
            <a:off x="4656138" y="1481138"/>
            <a:ext cx="4402137" cy="2524125"/>
          </a:xfrm>
          <a:prstGeom prst="rect">
            <a:avLst/>
          </a:prstGeom>
          <a:noFill/>
          <a:ln w="9525">
            <a:noFill/>
            <a:miter lim="800000"/>
            <a:headEnd/>
            <a:tailEnd/>
          </a:ln>
        </p:spPr>
      </p:pic>
      <p:sp>
        <p:nvSpPr>
          <p:cNvPr id="49158" name="Text Box 6"/>
          <p:cNvSpPr txBox="1">
            <a:spLocks noChangeArrowheads="1"/>
          </p:cNvSpPr>
          <p:nvPr/>
        </p:nvSpPr>
        <p:spPr bwMode="auto">
          <a:xfrm>
            <a:off x="579438" y="4038600"/>
            <a:ext cx="3379787" cy="244475"/>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Geometria del sito e della sorgente in zona insatura</a:t>
            </a:r>
          </a:p>
        </p:txBody>
      </p:sp>
      <p:sp>
        <p:nvSpPr>
          <p:cNvPr id="49159" name="Text Box 7"/>
          <p:cNvSpPr txBox="1">
            <a:spLocks noChangeArrowheads="1"/>
          </p:cNvSpPr>
          <p:nvPr/>
        </p:nvSpPr>
        <p:spPr bwMode="auto">
          <a:xfrm>
            <a:off x="5010150" y="4038600"/>
            <a:ext cx="3263900" cy="244475"/>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Geometria del sito e della sorgente in zona satura</a:t>
            </a:r>
          </a:p>
        </p:txBody>
      </p:sp>
      <p:sp>
        <p:nvSpPr>
          <p:cNvPr id="49160" name="Rectangle 8"/>
          <p:cNvSpPr>
            <a:spLocks noChangeArrowheads="1"/>
          </p:cNvSpPr>
          <p:nvPr/>
        </p:nvSpPr>
        <p:spPr bwMode="auto">
          <a:xfrm>
            <a:off x="228600" y="4452938"/>
            <a:ext cx="8686800" cy="2557462"/>
          </a:xfrm>
          <a:prstGeom prst="rect">
            <a:avLst/>
          </a:prstGeom>
          <a:noFill/>
          <a:ln w="9525">
            <a:noFill/>
            <a:miter lim="800000"/>
            <a:headEnd/>
            <a:tailEnd/>
          </a:ln>
        </p:spPr>
        <p:txBody>
          <a:bodyPr>
            <a:spAutoFit/>
          </a:bodyPr>
          <a:lstStyle/>
          <a:p>
            <a:pPr algn="l">
              <a:spcBef>
                <a:spcPct val="50000"/>
              </a:spcBef>
            </a:pPr>
            <a:r>
              <a:rPr lang="it-IT" sz="1200">
                <a:solidFill>
                  <a:schemeClr val="bg1"/>
                </a:solidFill>
                <a:latin typeface="Lucida Sans Unicode" pitchFamily="34" charset="0"/>
              </a:rPr>
              <a:t>Sulla base della definizione dell’area di esposizione i documenti US.EPA (A Supplemental Guidance to RAGS: Calculating the Concentration Term [1992], Soil Screening Guidance: User’s Guide [1996]) individuano una </a:t>
            </a:r>
            <a:r>
              <a:rPr lang="it-IT" sz="1200" u="sng">
                <a:solidFill>
                  <a:schemeClr val="bg1"/>
                </a:solidFill>
                <a:latin typeface="Lucida Sans Unicode" pitchFamily="34" charset="0"/>
              </a:rPr>
              <a:t>area minima di esposizione</a:t>
            </a:r>
            <a:r>
              <a:rPr lang="it-IT" sz="1200">
                <a:solidFill>
                  <a:schemeClr val="bg1"/>
                </a:solidFill>
                <a:latin typeface="Lucida Sans Unicode" pitchFamily="34" charset="0"/>
              </a:rPr>
              <a:t> al di sotto della quale non si puo ragionevolmente supporre che il recettore possa permanere per tutta la durata di esposizione (ED). Il valore suggerito per tale area minima di esposizione e di 0,5 acri corrispondenti a circa 2500 m2 (</a:t>
            </a:r>
            <a:r>
              <a:rPr lang="it-IT" sz="1200" u="sng">
                <a:solidFill>
                  <a:schemeClr val="bg1"/>
                </a:solidFill>
                <a:latin typeface="Lucida Sans Unicode" pitchFamily="34" charset="0"/>
              </a:rPr>
              <a:t>50 m x 50 m</a:t>
            </a:r>
            <a:r>
              <a:rPr lang="it-IT" sz="1200">
                <a:solidFill>
                  <a:schemeClr val="bg1"/>
                </a:solidFill>
                <a:latin typeface="Lucida Sans Unicode" pitchFamily="34" charset="0"/>
              </a:rPr>
              <a:t>). Ai fini di evitare un’applicazione dell’analisi di rischio “per punti” ed in linea con quanto indicato dai documenti di riferimento si ritiene che l’estensione areale della sorgente di contaminazione nel suolo insaturo (suolo superficiale e/o suolo profondo) ed in falda non possa, in generale, avere un valore inferiore all’area minima di esposizione di dimensioni pari a 2500 m2 (50 m x 50 m). Per </a:t>
            </a:r>
            <a:r>
              <a:rPr lang="it-IT" sz="1200" u="sng">
                <a:solidFill>
                  <a:schemeClr val="bg1"/>
                </a:solidFill>
                <a:latin typeface="Lucida Sans Unicode" pitchFamily="34" charset="0"/>
              </a:rPr>
              <a:t>particolari scenari di esposizione</a:t>
            </a:r>
            <a:r>
              <a:rPr lang="it-IT" sz="1200">
                <a:solidFill>
                  <a:schemeClr val="bg1"/>
                </a:solidFill>
                <a:latin typeface="Lucida Sans Unicode" pitchFamily="34" charset="0"/>
              </a:rPr>
              <a:t>, previa approvazione da parte degli Enti di Controllo, è possibile assumere dimensioni inferiori. E’ questo il caso, ad esempio, dei </a:t>
            </a:r>
            <a:r>
              <a:rPr lang="it-IT" sz="1200" u="sng">
                <a:solidFill>
                  <a:schemeClr val="bg1"/>
                </a:solidFill>
                <a:latin typeface="Lucida Sans Unicode" pitchFamily="34" charset="0"/>
              </a:rPr>
              <a:t>punti vendita di carburanti</a:t>
            </a:r>
            <a:r>
              <a:rPr lang="it-IT" sz="1200">
                <a:solidFill>
                  <a:schemeClr val="bg1"/>
                </a:solidFill>
                <a:latin typeface="Lucida Sans Unicode" pitchFamily="34" charset="0"/>
              </a:rPr>
              <a:t> per i quali l’intera estensione del sito puo essere inferiore a 50 m x 50 m. Si osserva, comunque, che, in tutti i casi, dovranno essere presi in considerazione tutti i bersagli off-site potenzialmente esposti, con particolare riferimento ai residenti.</a:t>
            </a:r>
          </a:p>
          <a:p>
            <a:pPr algn="l">
              <a:spcBef>
                <a:spcPct val="50000"/>
              </a:spcBef>
            </a:pPr>
            <a:endParaRPr lang="it-IT" sz="1200">
              <a:solidFill>
                <a:schemeClr val="bg1"/>
              </a:solidFill>
              <a:latin typeface="Lucida Sans Unicode"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6867"/>
                                        </p:tgtEl>
                                        <p:attrNameLst>
                                          <p:attrName>style.visibility</p:attrName>
                                        </p:attrNameLst>
                                      </p:cBhvr>
                                      <p:to>
                                        <p:strVal val="visible"/>
                                      </p:to>
                                    </p:set>
                                    <p:anim calcmode="lin" valueType="num">
                                      <p:cBhvr additive="base">
                                        <p:cTn id="7" dur="500" fill="hold"/>
                                        <p:tgtEl>
                                          <p:spTgt spid="36867"/>
                                        </p:tgtEl>
                                        <p:attrNameLst>
                                          <p:attrName>ppt_x</p:attrName>
                                        </p:attrNameLst>
                                      </p:cBhvr>
                                      <p:tavLst>
                                        <p:tav tm="0">
                                          <p:val>
                                            <p:strVal val="0-#ppt_w/2"/>
                                          </p:val>
                                        </p:tav>
                                        <p:tav tm="100000">
                                          <p:val>
                                            <p:strVal val="#ppt_x"/>
                                          </p:val>
                                        </p:tav>
                                      </p:tavLst>
                                    </p:anim>
                                    <p:anim calcmode="lin" valueType="num">
                                      <p:cBhvr additive="base">
                                        <p:cTn id="8" dur="500" fill="hold"/>
                                        <p:tgtEl>
                                          <p:spTgt spid="368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003300"/>
            </a:gs>
          </a:gsLst>
          <a:lin ang="5400000" scaled="1"/>
        </a:gradFill>
        <a:effectLst/>
      </p:bgPr>
    </p:bg>
    <p:spTree>
      <p:nvGrpSpPr>
        <p:cNvPr id="1" name=""/>
        <p:cNvGrpSpPr/>
        <p:nvPr/>
      </p:nvGrpSpPr>
      <p:grpSpPr>
        <a:xfrm>
          <a:off x="0" y="0"/>
          <a:ext cx="0" cy="0"/>
          <a:chOff x="0" y="0"/>
          <a:chExt cx="0" cy="0"/>
        </a:xfrm>
      </p:grpSpPr>
      <p:sp>
        <p:nvSpPr>
          <p:cNvPr id="50178" name="Rectangle 2"/>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003300"/>
                </a:solidFill>
                <a:latin typeface="Lucida Sans Unicode" pitchFamily="34" charset="0"/>
              </a:rPr>
              <a:t>ANALISI DI RISCHIO</a:t>
            </a:r>
            <a:br>
              <a:rPr lang="it-IT" sz="2000">
                <a:solidFill>
                  <a:srgbClr val="003300"/>
                </a:solidFill>
                <a:latin typeface="Lucida Sans Unicode" pitchFamily="34" charset="0"/>
              </a:rPr>
            </a:br>
            <a:r>
              <a:rPr lang="it-IT" sz="2400">
                <a:solidFill>
                  <a:srgbClr val="003300"/>
                </a:solidFill>
                <a:latin typeface="Lucida Sans Unicode" pitchFamily="34" charset="0"/>
              </a:rPr>
              <a:t>SORGENTI</a:t>
            </a:r>
          </a:p>
        </p:txBody>
      </p:sp>
      <p:sp>
        <p:nvSpPr>
          <p:cNvPr id="38915" name="Rectangle 3"/>
          <p:cNvSpPr>
            <a:spLocks noChangeArrowheads="1"/>
          </p:cNvSpPr>
          <p:nvPr/>
        </p:nvSpPr>
        <p:spPr bwMode="auto">
          <a:xfrm>
            <a:off x="0" y="10509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50180" name="Rectangle 4"/>
          <p:cNvSpPr>
            <a:spLocks noChangeArrowheads="1"/>
          </p:cNvSpPr>
          <p:nvPr/>
        </p:nvSpPr>
        <p:spPr bwMode="auto">
          <a:xfrm>
            <a:off x="457200" y="1219200"/>
            <a:ext cx="8229600" cy="2012950"/>
          </a:xfrm>
          <a:prstGeom prst="rect">
            <a:avLst/>
          </a:prstGeom>
          <a:noFill/>
          <a:ln w="9525">
            <a:noFill/>
            <a:miter lim="800000"/>
            <a:headEnd/>
            <a:tailEnd/>
          </a:ln>
        </p:spPr>
        <p:txBody>
          <a:bodyPr>
            <a:spAutoFit/>
          </a:bodyPr>
          <a:lstStyle/>
          <a:p>
            <a:pPr algn="l">
              <a:spcBef>
                <a:spcPct val="50000"/>
              </a:spcBef>
            </a:pPr>
            <a:r>
              <a:rPr lang="it-IT" sz="1200">
                <a:solidFill>
                  <a:srgbClr val="000000"/>
                </a:solidFill>
                <a:latin typeface="Lucida Sans Unicode" pitchFamily="34" charset="0"/>
              </a:rPr>
              <a:t>La procedura per la delimitazione di una o più sorgenti all'interno di un sito contaminato, sulla base dei dati di caratterizzazione può essere così riassunta:</a:t>
            </a:r>
          </a:p>
          <a:p>
            <a:pPr algn="l">
              <a:spcBef>
                <a:spcPct val="50000"/>
              </a:spcBef>
            </a:pPr>
            <a:r>
              <a:rPr lang="it-IT" sz="1200">
                <a:solidFill>
                  <a:srgbClr val="000000"/>
                </a:solidFill>
                <a:latin typeface="Lucida Sans Unicode" pitchFamily="34" charset="0"/>
              </a:rPr>
              <a:t>1. Suddivisione in poligoni di influenza dell’area oggetto d’indagine, secondo la strategia di campionamento adottata:</a:t>
            </a:r>
          </a:p>
          <a:p>
            <a:pPr algn="l">
              <a:spcBef>
                <a:spcPct val="50000"/>
              </a:spcBef>
            </a:pPr>
            <a:r>
              <a:rPr lang="it-IT" sz="1200">
                <a:solidFill>
                  <a:srgbClr val="000000"/>
                </a:solidFill>
                <a:latin typeface="Lucida Sans Unicode" pitchFamily="34" charset="0"/>
              </a:rPr>
              <a:t>- Campionamento ragionato (secondo i poligoni di Thiessen)</a:t>
            </a:r>
          </a:p>
          <a:p>
            <a:pPr algn="l">
              <a:spcBef>
                <a:spcPct val="50000"/>
              </a:spcBef>
            </a:pPr>
            <a:r>
              <a:rPr lang="it-IT" sz="1200">
                <a:solidFill>
                  <a:srgbClr val="000000"/>
                </a:solidFill>
                <a:latin typeface="Lucida Sans Unicode" pitchFamily="34" charset="0"/>
              </a:rPr>
              <a:t>- Campionamento sistematico (celle a maglia regolare)</a:t>
            </a:r>
          </a:p>
          <a:p>
            <a:pPr algn="l">
              <a:spcBef>
                <a:spcPct val="50000"/>
              </a:spcBef>
            </a:pPr>
            <a:r>
              <a:rPr lang="it-IT" sz="1200">
                <a:solidFill>
                  <a:srgbClr val="000000"/>
                </a:solidFill>
                <a:latin typeface="Lucida Sans Unicode" pitchFamily="34" charset="0"/>
              </a:rPr>
              <a:t>2. Determinazione della continuità spaziale delle sorgenti </a:t>
            </a:r>
          </a:p>
          <a:p>
            <a:pPr algn="l">
              <a:spcBef>
                <a:spcPct val="50000"/>
              </a:spcBef>
            </a:pPr>
            <a:r>
              <a:rPr lang="it-IT" sz="1200">
                <a:solidFill>
                  <a:srgbClr val="000000"/>
                </a:solidFill>
                <a:latin typeface="Lucida Sans Unicode" pitchFamily="34" charset="0"/>
              </a:rPr>
              <a:t>3. Analisi del vicinato dei poligoni/celle con C &lt; CSC </a:t>
            </a:r>
          </a:p>
        </p:txBody>
      </p:sp>
      <p:pic>
        <p:nvPicPr>
          <p:cNvPr id="50181" name="Picture 5"/>
          <p:cNvPicPr>
            <a:picLocks noChangeAspect="1" noChangeArrowheads="1"/>
          </p:cNvPicPr>
          <p:nvPr/>
        </p:nvPicPr>
        <p:blipFill>
          <a:blip r:embed="rId2" cstate="print"/>
          <a:srcRect/>
          <a:stretch>
            <a:fillRect/>
          </a:stretch>
        </p:blipFill>
        <p:spPr bwMode="auto">
          <a:xfrm>
            <a:off x="1847850" y="3381375"/>
            <a:ext cx="5448300" cy="3095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8915"/>
                                        </p:tgtEl>
                                        <p:attrNameLst>
                                          <p:attrName>style.visibility</p:attrName>
                                        </p:attrNameLst>
                                      </p:cBhvr>
                                      <p:to>
                                        <p:strVal val="visible"/>
                                      </p:to>
                                    </p:set>
                                    <p:anim calcmode="lin" valueType="num">
                                      <p:cBhvr additive="base">
                                        <p:cTn id="7" dur="500" fill="hold"/>
                                        <p:tgtEl>
                                          <p:spTgt spid="38915"/>
                                        </p:tgtEl>
                                        <p:attrNameLst>
                                          <p:attrName>ppt_x</p:attrName>
                                        </p:attrNameLst>
                                      </p:cBhvr>
                                      <p:tavLst>
                                        <p:tav tm="0">
                                          <p:val>
                                            <p:strVal val="0-#ppt_w/2"/>
                                          </p:val>
                                        </p:tav>
                                        <p:tav tm="100000">
                                          <p:val>
                                            <p:strVal val="#ppt_x"/>
                                          </p:val>
                                        </p:tav>
                                      </p:tavLst>
                                    </p:anim>
                                    <p:anim calcmode="lin" valueType="num">
                                      <p:cBhvr additive="base">
                                        <p:cTn id="8" dur="500" fill="hold"/>
                                        <p:tgtEl>
                                          <p:spTgt spid="389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egnaposto contenuto 3"/>
          <p:cNvPicPr>
            <a:picLocks noGrp="1" noChangeAspect="1"/>
          </p:cNvPicPr>
          <p:nvPr>
            <p:ph idx="1"/>
          </p:nvPr>
        </p:nvPicPr>
        <p:blipFill>
          <a:blip r:embed="rId2"/>
          <a:stretch>
            <a:fillRect/>
          </a:stretch>
        </p:blipFill>
        <p:spPr>
          <a:xfrm>
            <a:off x="886724" y="1196752"/>
            <a:ext cx="8027568" cy="4929411"/>
          </a:xfrm>
          <a:prstGeom prst="rect">
            <a:avLst/>
          </a:prstGeom>
        </p:spPr>
      </p:pic>
      <p:cxnSp>
        <p:nvCxnSpPr>
          <p:cNvPr id="5" name="Connettore 2 4"/>
          <p:cNvCxnSpPr/>
          <p:nvPr/>
        </p:nvCxnSpPr>
        <p:spPr bwMode="auto">
          <a:xfrm>
            <a:off x="457200" y="3861048"/>
            <a:ext cx="442392" cy="330473"/>
          </a:xfrm>
          <a:prstGeom prst="straightConnector1">
            <a:avLst/>
          </a:prstGeom>
          <a:solidFill>
            <a:srgbClr val="003300"/>
          </a:solidFill>
          <a:ln w="63500" cap="flat" cmpd="sng" algn="ctr">
            <a:solidFill>
              <a:srgbClr val="FF0000"/>
            </a:solidFill>
            <a:prstDash val="solid"/>
            <a:round/>
            <a:headEnd type="none" w="med" len="med"/>
            <a:tailEnd type="triangle"/>
          </a:ln>
          <a:effectLst/>
        </p:spPr>
      </p:cxnSp>
    </p:spTree>
    <p:extLst>
      <p:ext uri="{BB962C8B-B14F-4D97-AF65-F5344CB8AC3E}">
        <p14:creationId xmlns:p14="http://schemas.microsoft.com/office/powerpoint/2010/main" val="867664187"/>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003300"/>
            </a:gs>
          </a:gsLst>
          <a:lin ang="0" scaled="1"/>
        </a:gradFill>
        <a:effectLst/>
      </p:bgPr>
    </p:bg>
    <p:spTree>
      <p:nvGrpSpPr>
        <p:cNvPr id="1" name=""/>
        <p:cNvGrpSpPr/>
        <p:nvPr/>
      </p:nvGrpSpPr>
      <p:grpSpPr>
        <a:xfrm>
          <a:off x="0" y="0"/>
          <a:ext cx="0" cy="0"/>
          <a:chOff x="0" y="0"/>
          <a:chExt cx="0" cy="0"/>
        </a:xfrm>
      </p:grpSpPr>
      <p:sp>
        <p:nvSpPr>
          <p:cNvPr id="51202" name="Rectangle 2"/>
          <p:cNvSpPr>
            <a:spLocks noChangeArrowheads="1"/>
          </p:cNvSpPr>
          <p:nvPr/>
        </p:nvSpPr>
        <p:spPr bwMode="auto">
          <a:xfrm>
            <a:off x="457200" y="22225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39939" name="Rectangle 3"/>
          <p:cNvSpPr>
            <a:spLocks noChangeArrowheads="1"/>
          </p:cNvSpPr>
          <p:nvPr/>
        </p:nvSpPr>
        <p:spPr bwMode="auto">
          <a:xfrm>
            <a:off x="0" y="1050925"/>
            <a:ext cx="9144000" cy="74613"/>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pic>
        <p:nvPicPr>
          <p:cNvPr id="51204" name="Picture 4"/>
          <p:cNvPicPr>
            <a:picLocks noChangeAspect="1" noChangeArrowheads="1"/>
          </p:cNvPicPr>
          <p:nvPr/>
        </p:nvPicPr>
        <p:blipFill>
          <a:blip r:embed="rId2" cstate="print"/>
          <a:srcRect/>
          <a:stretch>
            <a:fillRect/>
          </a:stretch>
        </p:blipFill>
        <p:spPr bwMode="auto">
          <a:xfrm>
            <a:off x="252413" y="2141538"/>
            <a:ext cx="4464050" cy="4046537"/>
          </a:xfrm>
          <a:prstGeom prst="rect">
            <a:avLst/>
          </a:prstGeom>
          <a:noFill/>
          <a:ln w="9525">
            <a:noFill/>
            <a:miter lim="800000"/>
            <a:headEnd/>
            <a:tailEnd/>
          </a:ln>
        </p:spPr>
      </p:pic>
      <p:sp>
        <p:nvSpPr>
          <p:cNvPr id="51205" name="Rectangle 5"/>
          <p:cNvSpPr>
            <a:spLocks noChangeArrowheads="1"/>
          </p:cNvSpPr>
          <p:nvPr/>
        </p:nvSpPr>
        <p:spPr bwMode="auto">
          <a:xfrm>
            <a:off x="5003800" y="2205038"/>
            <a:ext cx="3889375" cy="3921125"/>
          </a:xfrm>
          <a:prstGeom prst="rect">
            <a:avLst/>
          </a:prstGeom>
          <a:noFill/>
          <a:ln w="9525">
            <a:noFill/>
            <a:miter lim="800000"/>
            <a:headEnd/>
            <a:tailEnd/>
          </a:ln>
        </p:spPr>
        <p:txBody>
          <a:bodyPr>
            <a:spAutoFit/>
          </a:bodyPr>
          <a:lstStyle/>
          <a:p>
            <a:pPr algn="l"/>
            <a:r>
              <a:rPr lang="it-IT">
                <a:solidFill>
                  <a:srgbClr val="CCFFCC"/>
                </a:solidFill>
                <a:latin typeface="Lucida Sans Unicode" pitchFamily="34" charset="0"/>
              </a:rPr>
              <a:t>Si definiscono </a:t>
            </a:r>
            <a:r>
              <a:rPr lang="it-IT" u="sng">
                <a:solidFill>
                  <a:srgbClr val="CCFFCC"/>
                </a:solidFill>
                <a:latin typeface="Lucida Sans Unicode" pitchFamily="34" charset="0"/>
              </a:rPr>
              <a:t>sorgenti spazialmente distinte</a:t>
            </a:r>
            <a:r>
              <a:rPr lang="it-IT">
                <a:solidFill>
                  <a:srgbClr val="CCFFCC"/>
                </a:solidFill>
                <a:latin typeface="Lucida Sans Unicode" pitchFamily="34" charset="0"/>
              </a:rPr>
              <a:t>, le sorgenti che possono potenzialmente determinare dei rischi per lo stesso recettore sulla stessa area di esposizione che </a:t>
            </a:r>
            <a:r>
              <a:rPr lang="it-IT" u="sng">
                <a:solidFill>
                  <a:srgbClr val="CCFFCC"/>
                </a:solidFill>
                <a:latin typeface="Lucida Sans Unicode" pitchFamily="34" charset="0"/>
              </a:rPr>
              <a:t>non hanno continuità spaziale</a:t>
            </a:r>
            <a:r>
              <a:rPr lang="it-IT">
                <a:solidFill>
                  <a:srgbClr val="CCFFCC"/>
                </a:solidFill>
                <a:latin typeface="Lucida Sans Unicode" pitchFamily="34" charset="0"/>
              </a:rPr>
              <a:t>.</a:t>
            </a:r>
          </a:p>
          <a:p>
            <a:pPr algn="l"/>
            <a:r>
              <a:rPr lang="it-IT">
                <a:solidFill>
                  <a:srgbClr val="CCFFCC"/>
                </a:solidFill>
                <a:latin typeface="Lucida Sans Unicode" pitchFamily="34" charset="0"/>
              </a:rPr>
              <a:t>Al fine di delimitare la sorgente, si considera l’insieme di tutti i poligoni (nel caso di campionamento ragionato, fig 3.6a) o di tutte le celle (nel caso di campionamento sistematico, fig.3.6b) per cui c’e stato il superamento delle CSC per almeno un contaminante e che hanno continuità spaziale.</a:t>
            </a:r>
          </a:p>
          <a:p>
            <a:pPr algn="l"/>
            <a:r>
              <a:rPr lang="it-IT">
                <a:solidFill>
                  <a:srgbClr val="CCFFCC"/>
                </a:solidFill>
                <a:latin typeface="Lucida Sans Unicode" pitchFamily="34" charset="0"/>
              </a:rPr>
              <a:t>Nel caso di sorgente spazialmente distinte, devono essere eseguite diverse</a:t>
            </a:r>
          </a:p>
          <a:p>
            <a:pPr algn="l"/>
            <a:r>
              <a:rPr lang="it-IT">
                <a:solidFill>
                  <a:srgbClr val="CCFFCC"/>
                </a:solidFill>
                <a:latin typeface="Lucida Sans Unicode" pitchFamily="34" charset="0"/>
              </a:rPr>
              <a:t>elaborazioni dell’analisi del rischio, una per ogni sorgente.</a:t>
            </a:r>
          </a:p>
        </p:txBody>
      </p:sp>
      <p:sp>
        <p:nvSpPr>
          <p:cNvPr id="51206" name="Text Box 6"/>
          <p:cNvSpPr txBox="1">
            <a:spLocks noChangeArrowheads="1"/>
          </p:cNvSpPr>
          <p:nvPr/>
        </p:nvSpPr>
        <p:spPr bwMode="auto">
          <a:xfrm>
            <a:off x="179388" y="1484313"/>
            <a:ext cx="5805487" cy="336550"/>
          </a:xfrm>
          <a:prstGeom prst="rect">
            <a:avLst/>
          </a:prstGeom>
          <a:noFill/>
          <a:ln w="9525">
            <a:noFill/>
            <a:miter lim="800000"/>
            <a:headEnd/>
            <a:tailEnd/>
          </a:ln>
        </p:spPr>
        <p:txBody>
          <a:bodyPr wrap="none">
            <a:spAutoFit/>
          </a:bodyPr>
          <a:lstStyle/>
          <a:p>
            <a:r>
              <a:rPr lang="it-IT" sz="1600">
                <a:latin typeface="Lucida Sans Unicode" pitchFamily="34" charset="0"/>
              </a:rPr>
              <a:t>VERIFICA DELLA CONTINUITA’ SPAZIALE DELLE SORGENTI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39939"/>
                                        </p:tgtEl>
                                        <p:attrNameLst>
                                          <p:attrName>style.visibility</p:attrName>
                                        </p:attrNameLst>
                                      </p:cBhvr>
                                      <p:to>
                                        <p:strVal val="visible"/>
                                      </p:to>
                                    </p:set>
                                    <p:anim calcmode="lin" valueType="num">
                                      <p:cBhvr additive="base">
                                        <p:cTn id="7" dur="500" fill="hold"/>
                                        <p:tgtEl>
                                          <p:spTgt spid="39939"/>
                                        </p:tgtEl>
                                        <p:attrNameLst>
                                          <p:attrName>ppt_x</p:attrName>
                                        </p:attrNameLst>
                                      </p:cBhvr>
                                      <p:tavLst>
                                        <p:tav tm="0">
                                          <p:val>
                                            <p:strVal val="0-#ppt_w/2"/>
                                          </p:val>
                                        </p:tav>
                                        <p:tav tm="100000">
                                          <p:val>
                                            <p:strVal val="#ppt_x"/>
                                          </p:val>
                                        </p:tav>
                                      </p:tavLst>
                                    </p:anim>
                                    <p:anim calcmode="lin" valueType="num">
                                      <p:cBhvr additive="base">
                                        <p:cTn id="8" dur="500" fill="hold"/>
                                        <p:tgtEl>
                                          <p:spTgt spid="3993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003300"/>
            </a:gs>
          </a:gsLst>
          <a:lin ang="0" scaled="1"/>
        </a:gradFill>
        <a:effectLst/>
      </p:bgPr>
    </p:bg>
    <p:spTree>
      <p:nvGrpSpPr>
        <p:cNvPr id="1" name=""/>
        <p:cNvGrpSpPr/>
        <p:nvPr/>
      </p:nvGrpSpPr>
      <p:grpSpPr>
        <a:xfrm>
          <a:off x="0" y="0"/>
          <a:ext cx="0" cy="0"/>
          <a:chOff x="0" y="0"/>
          <a:chExt cx="0" cy="0"/>
        </a:xfrm>
      </p:grpSpPr>
      <p:pic>
        <p:nvPicPr>
          <p:cNvPr id="40964" name="Picture 4"/>
          <p:cNvPicPr>
            <a:picLocks noChangeAspect="1" noChangeArrowheads="1"/>
          </p:cNvPicPr>
          <p:nvPr/>
        </p:nvPicPr>
        <p:blipFill>
          <a:blip r:embed="rId2" cstate="print"/>
          <a:srcRect/>
          <a:stretch>
            <a:fillRect/>
          </a:stretch>
        </p:blipFill>
        <p:spPr bwMode="auto">
          <a:xfrm>
            <a:off x="6300788" y="4076700"/>
            <a:ext cx="2592387" cy="2579688"/>
          </a:xfrm>
          <a:prstGeom prst="rect">
            <a:avLst/>
          </a:prstGeom>
          <a:noFill/>
          <a:ln w="9525">
            <a:noFill/>
            <a:miter lim="800000"/>
            <a:headEnd/>
            <a:tailEnd/>
          </a:ln>
        </p:spPr>
      </p:pic>
      <p:pic>
        <p:nvPicPr>
          <p:cNvPr id="52227" name="Picture 5"/>
          <p:cNvPicPr>
            <a:picLocks noChangeAspect="1" noChangeArrowheads="1"/>
          </p:cNvPicPr>
          <p:nvPr/>
        </p:nvPicPr>
        <p:blipFill>
          <a:blip r:embed="rId3" cstate="print"/>
          <a:srcRect/>
          <a:stretch>
            <a:fillRect/>
          </a:stretch>
        </p:blipFill>
        <p:spPr bwMode="auto">
          <a:xfrm>
            <a:off x="468313" y="1125538"/>
            <a:ext cx="2173287" cy="2157412"/>
          </a:xfrm>
          <a:prstGeom prst="rect">
            <a:avLst/>
          </a:prstGeom>
          <a:noFill/>
          <a:ln w="9525">
            <a:noFill/>
            <a:miter lim="800000"/>
            <a:headEnd/>
            <a:tailEnd/>
          </a:ln>
        </p:spPr>
      </p:pic>
      <p:pic>
        <p:nvPicPr>
          <p:cNvPr id="52228" name="Picture 6"/>
          <p:cNvPicPr>
            <a:picLocks noChangeAspect="1" noChangeArrowheads="1"/>
          </p:cNvPicPr>
          <p:nvPr/>
        </p:nvPicPr>
        <p:blipFill>
          <a:blip r:embed="rId4" cstate="print"/>
          <a:srcRect/>
          <a:stretch>
            <a:fillRect/>
          </a:stretch>
        </p:blipFill>
        <p:spPr bwMode="auto">
          <a:xfrm>
            <a:off x="468313" y="3522663"/>
            <a:ext cx="719137" cy="719137"/>
          </a:xfrm>
          <a:prstGeom prst="rect">
            <a:avLst/>
          </a:prstGeom>
          <a:noFill/>
          <a:ln w="9525">
            <a:noFill/>
            <a:miter lim="800000"/>
            <a:headEnd/>
            <a:tailEnd/>
          </a:ln>
        </p:spPr>
      </p:pic>
      <p:pic>
        <p:nvPicPr>
          <p:cNvPr id="52229" name="Picture 7"/>
          <p:cNvPicPr>
            <a:picLocks noChangeAspect="1" noChangeArrowheads="1"/>
          </p:cNvPicPr>
          <p:nvPr/>
        </p:nvPicPr>
        <p:blipFill>
          <a:blip r:embed="rId5" cstate="print"/>
          <a:srcRect/>
          <a:stretch>
            <a:fillRect/>
          </a:stretch>
        </p:blipFill>
        <p:spPr bwMode="auto">
          <a:xfrm>
            <a:off x="468313" y="4483100"/>
            <a:ext cx="1173162" cy="1081088"/>
          </a:xfrm>
          <a:prstGeom prst="rect">
            <a:avLst/>
          </a:prstGeom>
          <a:noFill/>
          <a:ln w="9525">
            <a:noFill/>
            <a:miter lim="800000"/>
            <a:headEnd/>
            <a:tailEnd/>
          </a:ln>
        </p:spPr>
      </p:pic>
      <p:pic>
        <p:nvPicPr>
          <p:cNvPr id="52230" name="Picture 8"/>
          <p:cNvPicPr>
            <a:picLocks noChangeAspect="1" noChangeArrowheads="1"/>
          </p:cNvPicPr>
          <p:nvPr/>
        </p:nvPicPr>
        <p:blipFill>
          <a:blip r:embed="rId6" cstate="print"/>
          <a:srcRect/>
          <a:stretch>
            <a:fillRect/>
          </a:stretch>
        </p:blipFill>
        <p:spPr bwMode="auto">
          <a:xfrm>
            <a:off x="4122738" y="3429000"/>
            <a:ext cx="1082675" cy="720725"/>
          </a:xfrm>
          <a:prstGeom prst="rect">
            <a:avLst/>
          </a:prstGeom>
          <a:noFill/>
          <a:ln w="9525">
            <a:noFill/>
            <a:miter lim="800000"/>
            <a:headEnd/>
            <a:tailEnd/>
          </a:ln>
        </p:spPr>
      </p:pic>
      <p:pic>
        <p:nvPicPr>
          <p:cNvPr id="52231" name="Picture 9"/>
          <p:cNvPicPr>
            <a:picLocks noChangeAspect="1" noChangeArrowheads="1"/>
          </p:cNvPicPr>
          <p:nvPr/>
        </p:nvPicPr>
        <p:blipFill>
          <a:blip r:embed="rId7" cstate="print"/>
          <a:srcRect/>
          <a:stretch>
            <a:fillRect/>
          </a:stretch>
        </p:blipFill>
        <p:spPr bwMode="auto">
          <a:xfrm>
            <a:off x="4122738" y="2278063"/>
            <a:ext cx="1116012" cy="1079500"/>
          </a:xfrm>
          <a:prstGeom prst="rect">
            <a:avLst/>
          </a:prstGeom>
          <a:noFill/>
          <a:ln w="9525">
            <a:noFill/>
            <a:miter lim="800000"/>
            <a:headEnd/>
            <a:tailEnd/>
          </a:ln>
        </p:spPr>
      </p:pic>
      <p:pic>
        <p:nvPicPr>
          <p:cNvPr id="52232" name="Picture 10"/>
          <p:cNvPicPr>
            <a:picLocks noChangeAspect="1" noChangeArrowheads="1"/>
          </p:cNvPicPr>
          <p:nvPr/>
        </p:nvPicPr>
        <p:blipFill>
          <a:blip r:embed="rId8" cstate="print"/>
          <a:srcRect/>
          <a:stretch>
            <a:fillRect/>
          </a:stretch>
        </p:blipFill>
        <p:spPr bwMode="auto">
          <a:xfrm>
            <a:off x="4122738" y="1125538"/>
            <a:ext cx="1169987" cy="1081087"/>
          </a:xfrm>
          <a:prstGeom prst="rect">
            <a:avLst/>
          </a:prstGeom>
          <a:noFill/>
          <a:ln w="9525">
            <a:noFill/>
            <a:miter lim="800000"/>
            <a:headEnd/>
            <a:tailEnd/>
          </a:ln>
        </p:spPr>
      </p:pic>
      <p:pic>
        <p:nvPicPr>
          <p:cNvPr id="52233" name="Picture 11"/>
          <p:cNvPicPr>
            <a:picLocks noChangeAspect="1" noChangeArrowheads="1"/>
          </p:cNvPicPr>
          <p:nvPr/>
        </p:nvPicPr>
        <p:blipFill>
          <a:blip r:embed="rId9" cstate="print"/>
          <a:srcRect/>
          <a:stretch>
            <a:fillRect/>
          </a:stretch>
        </p:blipFill>
        <p:spPr bwMode="auto">
          <a:xfrm>
            <a:off x="468313" y="5876925"/>
            <a:ext cx="1039812" cy="720725"/>
          </a:xfrm>
          <a:prstGeom prst="rect">
            <a:avLst/>
          </a:prstGeom>
          <a:noFill/>
          <a:ln w="9525">
            <a:noFill/>
            <a:miter lim="800000"/>
            <a:headEnd/>
            <a:tailEnd/>
          </a:ln>
        </p:spPr>
      </p:pic>
      <p:sp>
        <p:nvSpPr>
          <p:cNvPr id="52234" name="Rectangle 12"/>
          <p:cNvSpPr>
            <a:spLocks noChangeArrowheads="1"/>
          </p:cNvSpPr>
          <p:nvPr/>
        </p:nvSpPr>
        <p:spPr bwMode="auto">
          <a:xfrm>
            <a:off x="457200" y="149225"/>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40973" name="Rectangle 13"/>
          <p:cNvSpPr>
            <a:spLocks noChangeArrowheads="1"/>
          </p:cNvSpPr>
          <p:nvPr/>
        </p:nvSpPr>
        <p:spPr bwMode="auto">
          <a:xfrm>
            <a:off x="0" y="836613"/>
            <a:ext cx="9144000" cy="74612"/>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52236" name="Text Box 14"/>
          <p:cNvSpPr txBox="1">
            <a:spLocks noChangeArrowheads="1"/>
          </p:cNvSpPr>
          <p:nvPr/>
        </p:nvSpPr>
        <p:spPr bwMode="auto">
          <a:xfrm>
            <a:off x="1187450" y="3652838"/>
            <a:ext cx="2319338" cy="457200"/>
          </a:xfrm>
          <a:prstGeom prst="rect">
            <a:avLst/>
          </a:prstGeom>
          <a:noFill/>
          <a:ln w="9525">
            <a:noFill/>
            <a:miter lim="800000"/>
            <a:headEnd/>
            <a:tailEnd/>
          </a:ln>
        </p:spPr>
        <p:txBody>
          <a:bodyPr wrap="none">
            <a:spAutoFit/>
          </a:bodyPr>
          <a:lstStyle/>
          <a:p>
            <a:r>
              <a:rPr lang="it-IT" sz="1200">
                <a:solidFill>
                  <a:srgbClr val="FF33CC"/>
                </a:solidFill>
                <a:latin typeface="Lucida Sans Unicode" pitchFamily="34" charset="0"/>
              </a:rPr>
              <a:t>Cella 6</a:t>
            </a:r>
            <a:r>
              <a:rPr lang="it-IT" sz="1200">
                <a:latin typeface="Lucida Sans Unicode" pitchFamily="34" charset="0"/>
              </a:rPr>
              <a:t> – 3 celle su 3: C&gt;CSC</a:t>
            </a:r>
          </a:p>
          <a:p>
            <a:r>
              <a:rPr lang="it-IT" sz="1200">
                <a:solidFill>
                  <a:srgbClr val="FF33CC"/>
                </a:solidFill>
                <a:latin typeface="Lucida Sans Unicode" pitchFamily="34" charset="0"/>
              </a:rPr>
              <a:t>Fa parte della sorgente</a:t>
            </a:r>
          </a:p>
        </p:txBody>
      </p:sp>
      <p:sp>
        <p:nvSpPr>
          <p:cNvPr id="52237" name="Text Box 15"/>
          <p:cNvSpPr txBox="1">
            <a:spLocks noChangeArrowheads="1"/>
          </p:cNvSpPr>
          <p:nvPr/>
        </p:nvSpPr>
        <p:spPr bwMode="auto">
          <a:xfrm>
            <a:off x="1619250" y="4797425"/>
            <a:ext cx="2416175" cy="457200"/>
          </a:xfrm>
          <a:prstGeom prst="rect">
            <a:avLst/>
          </a:prstGeom>
          <a:noFill/>
          <a:ln w="9525">
            <a:noFill/>
            <a:miter lim="800000"/>
            <a:headEnd/>
            <a:tailEnd/>
          </a:ln>
        </p:spPr>
        <p:txBody>
          <a:bodyPr wrap="none">
            <a:spAutoFit/>
          </a:bodyPr>
          <a:lstStyle/>
          <a:p>
            <a:r>
              <a:rPr lang="it-IT" sz="1200">
                <a:solidFill>
                  <a:srgbClr val="FF33CC"/>
                </a:solidFill>
                <a:latin typeface="Lucida Sans Unicode" pitchFamily="34" charset="0"/>
              </a:rPr>
              <a:t>Cella 10 –</a:t>
            </a:r>
            <a:r>
              <a:rPr lang="it-IT" sz="1200">
                <a:latin typeface="Lucida Sans Unicode" pitchFamily="34" charset="0"/>
              </a:rPr>
              <a:t> 7 celle su 8: C&gt;CSC</a:t>
            </a:r>
          </a:p>
          <a:p>
            <a:r>
              <a:rPr lang="it-IT" sz="1200">
                <a:solidFill>
                  <a:srgbClr val="FF33CC"/>
                </a:solidFill>
                <a:latin typeface="Lucida Sans Unicode" pitchFamily="34" charset="0"/>
              </a:rPr>
              <a:t>Fa parte della sorgente</a:t>
            </a:r>
          </a:p>
        </p:txBody>
      </p:sp>
      <p:sp>
        <p:nvSpPr>
          <p:cNvPr id="52238" name="Text Box 16"/>
          <p:cNvSpPr txBox="1">
            <a:spLocks noChangeArrowheads="1"/>
          </p:cNvSpPr>
          <p:nvPr/>
        </p:nvSpPr>
        <p:spPr bwMode="auto">
          <a:xfrm>
            <a:off x="1508125" y="6021388"/>
            <a:ext cx="2416175" cy="457200"/>
          </a:xfrm>
          <a:prstGeom prst="rect">
            <a:avLst/>
          </a:prstGeom>
          <a:noFill/>
          <a:ln w="9525">
            <a:noFill/>
            <a:miter lim="800000"/>
            <a:headEnd/>
            <a:tailEnd/>
          </a:ln>
        </p:spPr>
        <p:txBody>
          <a:bodyPr wrap="none">
            <a:spAutoFit/>
          </a:bodyPr>
          <a:lstStyle/>
          <a:p>
            <a:r>
              <a:rPr lang="it-IT" sz="1200">
                <a:solidFill>
                  <a:srgbClr val="FF33CC"/>
                </a:solidFill>
                <a:latin typeface="Lucida Sans Unicode" pitchFamily="34" charset="0"/>
              </a:rPr>
              <a:t>Cella 18</a:t>
            </a:r>
            <a:r>
              <a:rPr lang="it-IT" sz="1200">
                <a:latin typeface="Lucida Sans Unicode" pitchFamily="34" charset="0"/>
              </a:rPr>
              <a:t> – 3 celle su 5: C&gt;CSC</a:t>
            </a:r>
          </a:p>
          <a:p>
            <a:r>
              <a:rPr lang="it-IT" sz="1200">
                <a:solidFill>
                  <a:srgbClr val="FF33CC"/>
                </a:solidFill>
                <a:latin typeface="Lucida Sans Unicode" pitchFamily="34" charset="0"/>
              </a:rPr>
              <a:t>Fa parte della sorgente</a:t>
            </a:r>
          </a:p>
        </p:txBody>
      </p:sp>
      <p:sp>
        <p:nvSpPr>
          <p:cNvPr id="52239" name="Text Box 17"/>
          <p:cNvSpPr txBox="1">
            <a:spLocks noChangeArrowheads="1"/>
          </p:cNvSpPr>
          <p:nvPr/>
        </p:nvSpPr>
        <p:spPr bwMode="auto">
          <a:xfrm>
            <a:off x="5219700" y="3573463"/>
            <a:ext cx="2416175" cy="457200"/>
          </a:xfrm>
          <a:prstGeom prst="rect">
            <a:avLst/>
          </a:prstGeom>
          <a:noFill/>
          <a:ln w="9525">
            <a:noFill/>
            <a:miter lim="800000"/>
            <a:headEnd/>
            <a:tailEnd/>
          </a:ln>
        </p:spPr>
        <p:txBody>
          <a:bodyPr wrap="none">
            <a:spAutoFit/>
          </a:bodyPr>
          <a:lstStyle/>
          <a:p>
            <a:r>
              <a:rPr lang="it-IT" sz="1200">
                <a:solidFill>
                  <a:srgbClr val="66CCFF"/>
                </a:solidFill>
                <a:latin typeface="Lucida Sans Unicode" pitchFamily="34" charset="0"/>
              </a:rPr>
              <a:t>Cella 13</a:t>
            </a:r>
            <a:r>
              <a:rPr lang="it-IT" sz="1200">
                <a:solidFill>
                  <a:srgbClr val="CCFFCC"/>
                </a:solidFill>
                <a:latin typeface="Lucida Sans Unicode" pitchFamily="34" charset="0"/>
              </a:rPr>
              <a:t> – 2 celle su 5: C&gt;CSC</a:t>
            </a:r>
          </a:p>
          <a:p>
            <a:r>
              <a:rPr lang="it-IT" sz="1200">
                <a:solidFill>
                  <a:srgbClr val="66CCFF"/>
                </a:solidFill>
                <a:latin typeface="Lucida Sans Unicode" pitchFamily="34" charset="0"/>
              </a:rPr>
              <a:t>Non fa parte della sorgente</a:t>
            </a:r>
          </a:p>
        </p:txBody>
      </p:sp>
      <p:sp>
        <p:nvSpPr>
          <p:cNvPr id="52240" name="Text Box 18"/>
          <p:cNvSpPr txBox="1">
            <a:spLocks noChangeArrowheads="1"/>
          </p:cNvSpPr>
          <p:nvPr/>
        </p:nvSpPr>
        <p:spPr bwMode="auto">
          <a:xfrm>
            <a:off x="5219700" y="2636838"/>
            <a:ext cx="2416175" cy="457200"/>
          </a:xfrm>
          <a:prstGeom prst="rect">
            <a:avLst/>
          </a:prstGeom>
          <a:noFill/>
          <a:ln w="9525">
            <a:noFill/>
            <a:miter lim="800000"/>
            <a:headEnd/>
            <a:tailEnd/>
          </a:ln>
        </p:spPr>
        <p:txBody>
          <a:bodyPr wrap="none">
            <a:spAutoFit/>
          </a:bodyPr>
          <a:lstStyle/>
          <a:p>
            <a:r>
              <a:rPr lang="it-IT" sz="1200">
                <a:solidFill>
                  <a:srgbClr val="66CCFF"/>
                </a:solidFill>
                <a:latin typeface="Lucida Sans Unicode" pitchFamily="34" charset="0"/>
              </a:rPr>
              <a:t>Cella 14</a:t>
            </a:r>
            <a:r>
              <a:rPr lang="it-IT" sz="1200">
                <a:solidFill>
                  <a:srgbClr val="CCFFCC"/>
                </a:solidFill>
                <a:latin typeface="Lucida Sans Unicode" pitchFamily="34" charset="0"/>
              </a:rPr>
              <a:t> – 3 celle su 8: C&gt;CSC</a:t>
            </a:r>
          </a:p>
          <a:p>
            <a:r>
              <a:rPr lang="it-IT" sz="1200">
                <a:solidFill>
                  <a:srgbClr val="66CCFF"/>
                </a:solidFill>
                <a:latin typeface="Lucida Sans Unicode" pitchFamily="34" charset="0"/>
              </a:rPr>
              <a:t>Non fa parte della sorgente</a:t>
            </a:r>
          </a:p>
        </p:txBody>
      </p:sp>
      <p:sp>
        <p:nvSpPr>
          <p:cNvPr id="52241" name="Text Box 19"/>
          <p:cNvSpPr txBox="1">
            <a:spLocks noChangeArrowheads="1"/>
          </p:cNvSpPr>
          <p:nvPr/>
        </p:nvSpPr>
        <p:spPr bwMode="auto">
          <a:xfrm>
            <a:off x="5364163" y="1484313"/>
            <a:ext cx="2416175" cy="457200"/>
          </a:xfrm>
          <a:prstGeom prst="rect">
            <a:avLst/>
          </a:prstGeom>
          <a:noFill/>
          <a:ln w="9525">
            <a:noFill/>
            <a:miter lim="800000"/>
            <a:headEnd/>
            <a:tailEnd/>
          </a:ln>
        </p:spPr>
        <p:txBody>
          <a:bodyPr wrap="none">
            <a:spAutoFit/>
          </a:bodyPr>
          <a:lstStyle/>
          <a:p>
            <a:r>
              <a:rPr lang="it-IT" sz="1200">
                <a:solidFill>
                  <a:srgbClr val="66CCFF"/>
                </a:solidFill>
                <a:latin typeface="Lucida Sans Unicode" pitchFamily="34" charset="0"/>
              </a:rPr>
              <a:t>Cella 15</a:t>
            </a:r>
            <a:r>
              <a:rPr lang="it-IT" sz="1200">
                <a:solidFill>
                  <a:srgbClr val="CCFFCC"/>
                </a:solidFill>
                <a:latin typeface="Lucida Sans Unicode" pitchFamily="34" charset="0"/>
              </a:rPr>
              <a:t> – 3 celle su 8: C&gt;CSC</a:t>
            </a:r>
          </a:p>
          <a:p>
            <a:r>
              <a:rPr lang="it-IT" sz="1200">
                <a:solidFill>
                  <a:srgbClr val="66CCFF"/>
                </a:solidFill>
                <a:latin typeface="Lucida Sans Unicode" pitchFamily="34" charset="0"/>
              </a:rPr>
              <a:t>Non fa parte della sorgente</a:t>
            </a:r>
          </a:p>
        </p:txBody>
      </p:sp>
      <p:sp>
        <p:nvSpPr>
          <p:cNvPr id="40980" name="AutoShape 20"/>
          <p:cNvSpPr>
            <a:spLocks noChangeArrowheads="1"/>
          </p:cNvSpPr>
          <p:nvPr/>
        </p:nvSpPr>
        <p:spPr bwMode="auto">
          <a:xfrm rot="-1308065">
            <a:off x="4154488" y="4622800"/>
            <a:ext cx="1712912" cy="2149475"/>
          </a:xfrm>
          <a:prstGeom prst="curvedRightArrow">
            <a:avLst>
              <a:gd name="adj1" fmla="val 23151"/>
              <a:gd name="adj2" fmla="val 48248"/>
              <a:gd name="adj3" fmla="val 39449"/>
            </a:avLst>
          </a:prstGeom>
          <a:solidFill>
            <a:srgbClr val="FF33CC"/>
          </a:solidFill>
          <a:ln w="9525">
            <a:noFill/>
            <a:miter lim="800000"/>
            <a:headEnd/>
            <a:tailEnd/>
          </a:ln>
        </p:spPr>
        <p:txBody>
          <a:bodyPr wrap="none" anchor="ctr"/>
          <a:lstStyle/>
          <a:p>
            <a:endParaRPr lang="it-IT">
              <a:solidFill>
                <a:srgbClr val="99FF99"/>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0973"/>
                                        </p:tgtEl>
                                        <p:attrNameLst>
                                          <p:attrName>style.visibility</p:attrName>
                                        </p:attrNameLst>
                                      </p:cBhvr>
                                      <p:to>
                                        <p:strVal val="visible"/>
                                      </p:to>
                                    </p:set>
                                    <p:anim calcmode="lin" valueType="num">
                                      <p:cBhvr additive="base">
                                        <p:cTn id="7" dur="500" fill="hold"/>
                                        <p:tgtEl>
                                          <p:spTgt spid="40973"/>
                                        </p:tgtEl>
                                        <p:attrNameLst>
                                          <p:attrName>ppt_x</p:attrName>
                                        </p:attrNameLst>
                                      </p:cBhvr>
                                      <p:tavLst>
                                        <p:tav tm="0">
                                          <p:val>
                                            <p:strVal val="0-#ppt_w/2"/>
                                          </p:val>
                                        </p:tav>
                                        <p:tav tm="100000">
                                          <p:val>
                                            <p:strVal val="#ppt_x"/>
                                          </p:val>
                                        </p:tav>
                                      </p:tavLst>
                                    </p:anim>
                                    <p:anim calcmode="lin" valueType="num">
                                      <p:cBhvr additive="base">
                                        <p:cTn id="8" dur="500" fill="hold"/>
                                        <p:tgtEl>
                                          <p:spTgt spid="40973"/>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40980"/>
                                        </p:tgtEl>
                                        <p:attrNameLst>
                                          <p:attrName>style.visibility</p:attrName>
                                        </p:attrNameLst>
                                      </p:cBhvr>
                                      <p:to>
                                        <p:strVal val="visible"/>
                                      </p:to>
                                    </p:set>
                                    <p:animEffect transition="in" filter="box(in)">
                                      <p:cBhvr>
                                        <p:cTn id="13" dur="500"/>
                                        <p:tgtEl>
                                          <p:spTgt spid="40980"/>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4" fill="hold" nodeType="clickEffect">
                                  <p:stCondLst>
                                    <p:cond delay="0"/>
                                  </p:stCondLst>
                                  <p:childTnLst>
                                    <p:set>
                                      <p:cBhvr>
                                        <p:cTn id="17" dur="1" fill="hold">
                                          <p:stCondLst>
                                            <p:cond delay="0"/>
                                          </p:stCondLst>
                                        </p:cTn>
                                        <p:tgtEl>
                                          <p:spTgt spid="40964"/>
                                        </p:tgtEl>
                                        <p:attrNameLst>
                                          <p:attrName>style.visibility</p:attrName>
                                        </p:attrNameLst>
                                      </p:cBhvr>
                                      <p:to>
                                        <p:strVal val="visible"/>
                                      </p:to>
                                    </p:set>
                                    <p:anim calcmode="lin" valueType="num">
                                      <p:cBhvr additive="base">
                                        <p:cTn id="18" dur="500" fill="hold"/>
                                        <p:tgtEl>
                                          <p:spTgt spid="40964"/>
                                        </p:tgtEl>
                                        <p:attrNameLst>
                                          <p:attrName>ppt_x</p:attrName>
                                        </p:attrNameLst>
                                      </p:cBhvr>
                                      <p:tavLst>
                                        <p:tav tm="0">
                                          <p:val>
                                            <p:strVal val="#ppt_x"/>
                                          </p:val>
                                        </p:tav>
                                        <p:tav tm="100000">
                                          <p:val>
                                            <p:strVal val="#ppt_x"/>
                                          </p:val>
                                        </p:tav>
                                      </p:tavLst>
                                    </p:anim>
                                    <p:anim calcmode="lin" valueType="num">
                                      <p:cBhvr additive="base">
                                        <p:cTn id="19"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73" grpId="0" animBg="1"/>
      <p:bldP spid="40980"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53250" name="Rectangle 4"/>
          <p:cNvSpPr>
            <a:spLocks noChangeArrowheads="1"/>
          </p:cNvSpPr>
          <p:nvPr/>
        </p:nvSpPr>
        <p:spPr bwMode="auto">
          <a:xfrm>
            <a:off x="457200" y="149225"/>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41989" name="Rectangle 5"/>
          <p:cNvSpPr>
            <a:spLocks noChangeArrowheads="1"/>
          </p:cNvSpPr>
          <p:nvPr/>
        </p:nvSpPr>
        <p:spPr bwMode="auto">
          <a:xfrm>
            <a:off x="0" y="836613"/>
            <a:ext cx="9144000" cy="74612"/>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53252" name="Rectangle 6"/>
          <p:cNvSpPr>
            <a:spLocks noChangeArrowheads="1"/>
          </p:cNvSpPr>
          <p:nvPr/>
        </p:nvSpPr>
        <p:spPr bwMode="auto">
          <a:xfrm>
            <a:off x="395288" y="1268413"/>
            <a:ext cx="8208962" cy="1911350"/>
          </a:xfrm>
          <a:prstGeom prst="rect">
            <a:avLst/>
          </a:prstGeom>
          <a:noFill/>
          <a:ln w="9525">
            <a:noFill/>
            <a:miter lim="800000"/>
            <a:headEnd/>
            <a:tailEnd/>
          </a:ln>
        </p:spPr>
        <p:txBody>
          <a:bodyPr>
            <a:spAutoFit/>
          </a:bodyPr>
          <a:lstStyle/>
          <a:p>
            <a:pPr marL="174625" indent="-174625" algn="l"/>
            <a:r>
              <a:rPr lang="it-IT" sz="1600">
                <a:solidFill>
                  <a:srgbClr val="99FF99"/>
                </a:solidFill>
                <a:latin typeface="Lucida Sans Unicode" pitchFamily="34" charset="0"/>
              </a:rPr>
              <a:t>SORGENTE UNICA</a:t>
            </a:r>
          </a:p>
          <a:p>
            <a:pPr marL="174625" indent="-174625" algn="l"/>
            <a:endParaRPr lang="it-IT" sz="1600">
              <a:solidFill>
                <a:srgbClr val="99FF99"/>
              </a:solidFill>
              <a:latin typeface="Lucida Sans Unicode" pitchFamily="34" charset="0"/>
            </a:endParaRPr>
          </a:p>
          <a:p>
            <a:pPr marL="174625" indent="-174625" algn="l">
              <a:spcAft>
                <a:spcPct val="25000"/>
              </a:spcAft>
              <a:buFontTx/>
              <a:buChar char="•"/>
            </a:pPr>
            <a:r>
              <a:rPr lang="it-IT">
                <a:solidFill>
                  <a:srgbClr val="99FF99"/>
                </a:solidFill>
                <a:latin typeface="Lucida Sans Unicode" pitchFamily="34" charset="0"/>
              </a:rPr>
              <a:t>la sorgente con continuità spaziale che può determinare dei rischi per lo stesso recettore nella stessa area di esposizione;</a:t>
            </a:r>
          </a:p>
          <a:p>
            <a:pPr marL="174625" indent="-174625" algn="l">
              <a:buFontTx/>
              <a:buChar char="•"/>
            </a:pPr>
            <a:r>
              <a:rPr lang="it-IT">
                <a:solidFill>
                  <a:srgbClr val="99FF99"/>
                </a:solidFill>
                <a:latin typeface="Lucida Sans Unicode" pitchFamily="34" charset="0"/>
              </a:rPr>
              <a:t>la sorgente in cui, anche in caso di contaminazione a macchia di leopardo, è impossibile, anche a giudizio dell’Ente di Controllo stabilire una soluzione di continuità</a:t>
            </a:r>
          </a:p>
          <a:p>
            <a:pPr marL="174625" indent="-174625" algn="l"/>
            <a:endParaRPr lang="it-IT">
              <a:solidFill>
                <a:srgbClr val="99FF99"/>
              </a:solidFill>
              <a:latin typeface="Lucida Sans Unicode" pitchFamily="34" charset="0"/>
            </a:endParaRPr>
          </a:p>
          <a:p>
            <a:pPr marL="174625" indent="-174625" algn="l"/>
            <a:r>
              <a:rPr lang="it-IT">
                <a:solidFill>
                  <a:srgbClr val="99FF99"/>
                </a:solidFill>
                <a:latin typeface="Lucida Sans Unicode" pitchFamily="34" charset="0"/>
              </a:rPr>
              <a:t>	In questo caso, ai fini dell’analisi del rischio, si effettua un’unica valutazione.</a:t>
            </a:r>
          </a:p>
        </p:txBody>
      </p:sp>
      <p:pic>
        <p:nvPicPr>
          <p:cNvPr id="53253" name="Picture 7"/>
          <p:cNvPicPr>
            <a:picLocks noChangeAspect="1" noChangeArrowheads="1"/>
          </p:cNvPicPr>
          <p:nvPr/>
        </p:nvPicPr>
        <p:blipFill>
          <a:blip r:embed="rId2" cstate="print"/>
          <a:srcRect/>
          <a:stretch>
            <a:fillRect/>
          </a:stretch>
        </p:blipFill>
        <p:spPr bwMode="auto">
          <a:xfrm>
            <a:off x="1187450" y="3357563"/>
            <a:ext cx="3263900" cy="3240087"/>
          </a:xfrm>
          <a:prstGeom prst="rect">
            <a:avLst/>
          </a:prstGeom>
          <a:noFill/>
          <a:ln w="9525">
            <a:noFill/>
            <a:miter lim="800000"/>
            <a:headEnd/>
            <a:tailEnd/>
          </a:ln>
        </p:spPr>
      </p:pic>
      <p:pic>
        <p:nvPicPr>
          <p:cNvPr id="53254" name="Picture 8"/>
          <p:cNvPicPr>
            <a:picLocks noChangeAspect="1" noChangeArrowheads="1"/>
          </p:cNvPicPr>
          <p:nvPr/>
        </p:nvPicPr>
        <p:blipFill>
          <a:blip r:embed="rId3" cstate="print"/>
          <a:srcRect/>
          <a:stretch>
            <a:fillRect/>
          </a:stretch>
        </p:blipFill>
        <p:spPr bwMode="auto">
          <a:xfrm>
            <a:off x="4714875" y="3357563"/>
            <a:ext cx="3263900" cy="32400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989"/>
                                        </p:tgtEl>
                                        <p:attrNameLst>
                                          <p:attrName>style.visibility</p:attrName>
                                        </p:attrNameLst>
                                      </p:cBhvr>
                                      <p:to>
                                        <p:strVal val="visible"/>
                                      </p:to>
                                    </p:set>
                                    <p:anim calcmode="lin" valueType="num">
                                      <p:cBhvr additive="base">
                                        <p:cTn id="7" dur="500" fill="hold"/>
                                        <p:tgtEl>
                                          <p:spTgt spid="41989"/>
                                        </p:tgtEl>
                                        <p:attrNameLst>
                                          <p:attrName>ppt_x</p:attrName>
                                        </p:attrNameLst>
                                      </p:cBhvr>
                                      <p:tavLst>
                                        <p:tav tm="0">
                                          <p:val>
                                            <p:strVal val="0-#ppt_w/2"/>
                                          </p:val>
                                        </p:tav>
                                        <p:tav tm="100000">
                                          <p:val>
                                            <p:strVal val="#ppt_x"/>
                                          </p:val>
                                        </p:tav>
                                      </p:tavLst>
                                    </p:anim>
                                    <p:anim calcmode="lin" valueType="num">
                                      <p:cBhvr additive="base">
                                        <p:cTn id="8" dur="500" fill="hold"/>
                                        <p:tgtEl>
                                          <p:spTgt spid="419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9"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4274" name="Rectangle 4"/>
          <p:cNvSpPr>
            <a:spLocks noChangeArrowheads="1"/>
          </p:cNvSpPr>
          <p:nvPr/>
        </p:nvSpPr>
        <p:spPr bwMode="auto">
          <a:xfrm>
            <a:off x="457200" y="149225"/>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43013" name="Rectangle 5"/>
          <p:cNvSpPr>
            <a:spLocks noChangeArrowheads="1"/>
          </p:cNvSpPr>
          <p:nvPr/>
        </p:nvSpPr>
        <p:spPr bwMode="auto">
          <a:xfrm>
            <a:off x="0" y="836613"/>
            <a:ext cx="9144000" cy="74612"/>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54276" name="Text Box 6"/>
          <p:cNvSpPr txBox="1">
            <a:spLocks noChangeArrowheads="1"/>
          </p:cNvSpPr>
          <p:nvPr/>
        </p:nvSpPr>
        <p:spPr bwMode="auto">
          <a:xfrm>
            <a:off x="401638" y="1293813"/>
            <a:ext cx="3090862" cy="366712"/>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SUDDIVISIONE IN SUBAREE</a:t>
            </a:r>
          </a:p>
        </p:txBody>
      </p:sp>
      <p:sp>
        <p:nvSpPr>
          <p:cNvPr id="54277" name="Rectangle 7"/>
          <p:cNvSpPr>
            <a:spLocks noChangeArrowheads="1"/>
          </p:cNvSpPr>
          <p:nvPr/>
        </p:nvSpPr>
        <p:spPr bwMode="auto">
          <a:xfrm>
            <a:off x="395288" y="1695450"/>
            <a:ext cx="8208962" cy="581025"/>
          </a:xfrm>
          <a:prstGeom prst="rect">
            <a:avLst/>
          </a:prstGeom>
          <a:noFill/>
          <a:ln w="9525">
            <a:noFill/>
            <a:miter lim="800000"/>
            <a:headEnd/>
            <a:tailEnd/>
          </a:ln>
        </p:spPr>
        <p:txBody>
          <a:bodyPr>
            <a:spAutoFit/>
          </a:bodyPr>
          <a:lstStyle/>
          <a:p>
            <a:pPr algn="l"/>
            <a:r>
              <a:rPr lang="it-IT" sz="1600">
                <a:solidFill>
                  <a:srgbClr val="CCFFCC"/>
                </a:solidFill>
                <a:latin typeface="Lucida Sans Unicode" pitchFamily="34" charset="0"/>
              </a:rPr>
              <a:t>Differenze nell’utilizzo dell’area perimetrata, nelle modalità di esposizione e/o</a:t>
            </a:r>
          </a:p>
          <a:p>
            <a:pPr algn="l"/>
            <a:r>
              <a:rPr lang="it-IT" sz="1600">
                <a:solidFill>
                  <a:srgbClr val="CCFFCC"/>
                </a:solidFill>
                <a:latin typeface="Lucida Sans Unicode" pitchFamily="34" charset="0"/>
              </a:rPr>
              <a:t>nella tipologia dei recettori esposti.</a:t>
            </a:r>
          </a:p>
        </p:txBody>
      </p:sp>
      <p:graphicFrame>
        <p:nvGraphicFramePr>
          <p:cNvPr id="43082" name="Group 74"/>
          <p:cNvGraphicFramePr>
            <a:graphicFrameLocks noGrp="1"/>
          </p:cNvGraphicFramePr>
          <p:nvPr>
            <p:ph/>
          </p:nvPr>
        </p:nvGraphicFramePr>
        <p:xfrm>
          <a:off x="468313" y="2565400"/>
          <a:ext cx="3527425" cy="3168651"/>
        </p:xfrm>
        <a:graphic>
          <a:graphicData uri="http://schemas.openxmlformats.org/drawingml/2006/table">
            <a:tbl>
              <a:tblPr/>
              <a:tblGrid>
                <a:gridCol w="760412">
                  <a:extLst>
                    <a:ext uri="{9D8B030D-6E8A-4147-A177-3AD203B41FA5}">
                      <a16:colId xmlns:a16="http://schemas.microsoft.com/office/drawing/2014/main" val="20000"/>
                    </a:ext>
                  </a:extLst>
                </a:gridCol>
                <a:gridCol w="760413">
                  <a:extLst>
                    <a:ext uri="{9D8B030D-6E8A-4147-A177-3AD203B41FA5}">
                      <a16:colId xmlns:a16="http://schemas.microsoft.com/office/drawing/2014/main" val="20001"/>
                    </a:ext>
                  </a:extLst>
                </a:gridCol>
                <a:gridCol w="2006600">
                  <a:extLst>
                    <a:ext uri="{9D8B030D-6E8A-4147-A177-3AD203B41FA5}">
                      <a16:colId xmlns:a16="http://schemas.microsoft.com/office/drawing/2014/main" val="20002"/>
                    </a:ext>
                  </a:extLst>
                </a:gridCol>
              </a:tblGrid>
              <a:tr h="10001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rgbClr val="003300"/>
                          </a:solidFill>
                          <a:effectLst/>
                          <a:latin typeface="Lucida Sans Unicode" pitchFamily="34" charset="0"/>
                        </a:rPr>
                        <a:t>Lotto 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003300"/>
                          </a:solidFill>
                          <a:effectLst/>
                          <a:latin typeface="Lucida Sans Unicode" pitchFamily="34" charset="0"/>
                        </a:rPr>
                        <a:t>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rgbClr val="003300"/>
                          </a:solidFill>
                          <a:effectLst/>
                          <a:latin typeface="Lucida Sans Unicode" pitchFamily="34" charset="0"/>
                        </a:rPr>
                        <a:t>Lotto 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003300"/>
                          </a:solidFill>
                          <a:effectLst/>
                          <a:latin typeface="Lucida Sans Unicode" pitchFamily="34" charset="0"/>
                        </a:rPr>
                        <a:t>D</a:t>
                      </a:r>
                      <a:endParaRPr kumimoji="0" lang="it-IT" sz="2800" b="0" i="0" u="none" strike="noStrike" cap="none" normalizeH="0" baseline="0" smtClean="0">
                        <a:ln>
                          <a:noFill/>
                        </a:ln>
                        <a:solidFill>
                          <a:srgbClr val="0033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rowSpan="3">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CCFFCC"/>
                          </a:solidFill>
                          <a:effectLst/>
                          <a:latin typeface="Lucida Sans Unicode" pitchFamily="34" charset="0"/>
                        </a:rPr>
                        <a:t>Lotto</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CCFFCC"/>
                          </a:solidFill>
                          <a:effectLst/>
                          <a:latin typeface="Lucida Sans Unicode" pitchFamily="34" charset="0"/>
                        </a:rPr>
                        <a:t>industriale</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CCFFCC"/>
                          </a:solidFill>
                          <a:effectLst/>
                          <a:latin typeface="Lucida Sans Unicode" pitchFamily="34" charset="0"/>
                        </a:rPr>
                        <a:t>commerciale</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hlink"/>
                    </a:solidFill>
                  </a:tcPr>
                </a:tc>
                <a:extLst>
                  <a:ext uri="{0D108BD9-81ED-4DB2-BD59-A6C34878D82A}">
                    <a16:rowId xmlns:a16="http://schemas.microsoft.com/office/drawing/2014/main" val="10000"/>
                  </a:ext>
                </a:extLst>
              </a:tr>
              <a:tr h="1084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rgbClr val="003300"/>
                          </a:solidFill>
                          <a:effectLst/>
                          <a:latin typeface="Lucida Sans Unicode" pitchFamily="34" charset="0"/>
                        </a:rPr>
                        <a:t>Lotto 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003300"/>
                          </a:solidFill>
                          <a:effectLst/>
                          <a:latin typeface="Lucida Sans Unicode" pitchFamily="34" charset="0"/>
                        </a:rPr>
                        <a:t>B</a:t>
                      </a:r>
                      <a:endParaRPr kumimoji="0" lang="it-IT" sz="2800" b="0" i="0" u="none" strike="noStrike" cap="none" normalizeH="0" baseline="0" smtClean="0">
                        <a:ln>
                          <a:noFill/>
                        </a:ln>
                        <a:solidFill>
                          <a:srgbClr val="003300"/>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rgbClr val="003300"/>
                          </a:solidFill>
                          <a:effectLst/>
                          <a:latin typeface="Lucida Sans Unicode" pitchFamily="34" charset="0"/>
                        </a:rPr>
                        <a:t>Lotto 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003300"/>
                          </a:solidFill>
                          <a:effectLst/>
                          <a:latin typeface="Lucida Sans Unicode" pitchFamily="34" charset="0"/>
                        </a:rPr>
                        <a:t>E</a:t>
                      </a:r>
                      <a:endParaRPr kumimoji="0" lang="it-IT" sz="2800" b="0" i="0" u="none" strike="noStrike" cap="none" normalizeH="0" baseline="0" smtClean="0">
                        <a:ln>
                          <a:noFill/>
                        </a:ln>
                        <a:solidFill>
                          <a:srgbClr val="0033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CFFCC"/>
                    </a:solidFill>
                  </a:tcPr>
                </a:tc>
                <a:tc vMerge="1">
                  <a:txBody>
                    <a:bodyPr/>
                    <a:lstStyle/>
                    <a:p>
                      <a:endParaRPr lang="it-IT"/>
                    </a:p>
                  </a:txBody>
                  <a:tcPr/>
                </a:tc>
                <a:extLst>
                  <a:ext uri="{0D108BD9-81ED-4DB2-BD59-A6C34878D82A}">
                    <a16:rowId xmlns:a16="http://schemas.microsoft.com/office/drawing/2014/main" val="10001"/>
                  </a:ext>
                </a:extLst>
              </a:tr>
              <a:tr h="10842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rgbClr val="003300"/>
                          </a:solidFill>
                          <a:effectLst/>
                          <a:latin typeface="Lucida Sans Unicode" pitchFamily="34" charset="0"/>
                        </a:rPr>
                        <a:t>Lotto 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003300"/>
                          </a:solidFill>
                          <a:effectLst/>
                          <a:latin typeface="Lucida Sans Unicode" pitchFamily="34" charset="0"/>
                        </a:rPr>
                        <a:t>C</a:t>
                      </a:r>
                      <a:endParaRPr kumimoji="0" lang="it-IT" sz="2800" b="0" i="0" u="none" strike="noStrike" cap="none" normalizeH="0" baseline="0" smtClean="0">
                        <a:ln>
                          <a:noFill/>
                        </a:ln>
                        <a:solidFill>
                          <a:srgbClr val="003300"/>
                        </a:solidFill>
                        <a:effectLst/>
                        <a:latin typeface="Arial"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200" b="0" i="0" u="none" strike="noStrike" cap="none" normalizeH="0" baseline="0" smtClean="0">
                          <a:ln>
                            <a:noFill/>
                          </a:ln>
                          <a:solidFill>
                            <a:srgbClr val="003300"/>
                          </a:solidFill>
                          <a:effectLst/>
                          <a:latin typeface="Lucida Sans Unicode" pitchFamily="34" charset="0"/>
                        </a:rPr>
                        <a:t>Lotto res.</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rgbClr val="003300"/>
                          </a:solidFill>
                          <a:effectLst/>
                          <a:latin typeface="Lucida Sans Unicode" pitchFamily="34" charset="0"/>
                        </a:rPr>
                        <a:t>F</a:t>
                      </a:r>
                      <a:endParaRPr kumimoji="0" lang="it-IT" sz="2800" b="0" i="0" u="none" strike="noStrike" cap="none" normalizeH="0" baseline="0" smtClean="0">
                        <a:ln>
                          <a:noFill/>
                        </a:ln>
                        <a:solidFill>
                          <a:srgbClr val="003300"/>
                        </a:solidFill>
                        <a:effectLst/>
                        <a:latin typeface="Arial"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CFFCC"/>
                    </a:solidFill>
                  </a:tcPr>
                </a:tc>
                <a:tc vMerge="1">
                  <a:txBody>
                    <a:bodyPr/>
                    <a:lstStyle/>
                    <a:p>
                      <a:endParaRPr lang="it-IT"/>
                    </a:p>
                  </a:txBody>
                  <a:tcPr/>
                </a:tc>
                <a:extLst>
                  <a:ext uri="{0D108BD9-81ED-4DB2-BD59-A6C34878D82A}">
                    <a16:rowId xmlns:a16="http://schemas.microsoft.com/office/drawing/2014/main" val="10002"/>
                  </a:ext>
                </a:extLst>
              </a:tr>
            </a:tbl>
          </a:graphicData>
        </a:graphic>
      </p:graphicFrame>
      <p:pic>
        <p:nvPicPr>
          <p:cNvPr id="54294" name="Picture 75"/>
          <p:cNvPicPr>
            <a:picLocks noChangeAspect="1" noChangeArrowheads="1"/>
          </p:cNvPicPr>
          <p:nvPr/>
        </p:nvPicPr>
        <p:blipFill>
          <a:blip r:embed="rId2" cstate="print"/>
          <a:srcRect/>
          <a:stretch>
            <a:fillRect/>
          </a:stretch>
        </p:blipFill>
        <p:spPr bwMode="auto">
          <a:xfrm rot="5400000">
            <a:off x="5003801" y="1989137"/>
            <a:ext cx="3168650" cy="4321175"/>
          </a:xfrm>
          <a:prstGeom prst="rect">
            <a:avLst/>
          </a:prstGeom>
          <a:noFill/>
          <a:ln w="9525">
            <a:noFill/>
            <a:miter lim="800000"/>
            <a:headEnd/>
            <a:tailEnd/>
          </a:ln>
        </p:spPr>
      </p:pic>
      <p:sp>
        <p:nvSpPr>
          <p:cNvPr id="54295" name="Text Box 76"/>
          <p:cNvSpPr txBox="1">
            <a:spLocks noChangeArrowheads="1"/>
          </p:cNvSpPr>
          <p:nvPr/>
        </p:nvSpPr>
        <p:spPr bwMode="auto">
          <a:xfrm>
            <a:off x="395288" y="6094413"/>
            <a:ext cx="3452812" cy="336550"/>
          </a:xfrm>
          <a:prstGeom prst="rect">
            <a:avLst/>
          </a:prstGeom>
          <a:noFill/>
          <a:ln w="9525">
            <a:noFill/>
            <a:miter lim="800000"/>
            <a:headEnd/>
            <a:tailEnd/>
          </a:ln>
        </p:spPr>
        <p:txBody>
          <a:bodyPr wrap="none">
            <a:spAutoFit/>
          </a:bodyPr>
          <a:lstStyle/>
          <a:p>
            <a:r>
              <a:rPr lang="it-IT" sz="1600">
                <a:solidFill>
                  <a:srgbClr val="FF33CC"/>
                </a:solidFill>
                <a:latin typeface="Lucida Sans Unicode" pitchFamily="34" charset="0"/>
              </a:rPr>
              <a:t>DIFFERENTI DESTINAZIONI D’USO</a:t>
            </a:r>
          </a:p>
        </p:txBody>
      </p:sp>
      <p:sp>
        <p:nvSpPr>
          <p:cNvPr id="54296" name="Text Box 77"/>
          <p:cNvSpPr txBox="1">
            <a:spLocks noChangeArrowheads="1"/>
          </p:cNvSpPr>
          <p:nvPr/>
        </p:nvSpPr>
        <p:spPr bwMode="auto">
          <a:xfrm>
            <a:off x="4576763" y="6092825"/>
            <a:ext cx="4027487" cy="336550"/>
          </a:xfrm>
          <a:prstGeom prst="rect">
            <a:avLst/>
          </a:prstGeom>
          <a:noFill/>
          <a:ln w="9525">
            <a:noFill/>
            <a:miter lim="800000"/>
            <a:headEnd/>
            <a:tailEnd/>
          </a:ln>
        </p:spPr>
        <p:txBody>
          <a:bodyPr wrap="none">
            <a:spAutoFit/>
          </a:bodyPr>
          <a:lstStyle/>
          <a:p>
            <a:r>
              <a:rPr lang="it-IT" sz="1600">
                <a:solidFill>
                  <a:srgbClr val="FF33CC"/>
                </a:solidFill>
                <a:latin typeface="Lucida Sans Unicode" pitchFamily="34" charset="0"/>
              </a:rPr>
              <a:t>DIFFERENTI MODALITA’ DI ESPOSZIONE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3013"/>
                                        </p:tgtEl>
                                        <p:attrNameLst>
                                          <p:attrName>style.visibility</p:attrName>
                                        </p:attrNameLst>
                                      </p:cBhvr>
                                      <p:to>
                                        <p:strVal val="visible"/>
                                      </p:to>
                                    </p:set>
                                    <p:anim calcmode="lin" valueType="num">
                                      <p:cBhvr additive="base">
                                        <p:cTn id="7" dur="500" fill="hold"/>
                                        <p:tgtEl>
                                          <p:spTgt spid="43013"/>
                                        </p:tgtEl>
                                        <p:attrNameLst>
                                          <p:attrName>ppt_x</p:attrName>
                                        </p:attrNameLst>
                                      </p:cBhvr>
                                      <p:tavLst>
                                        <p:tav tm="0">
                                          <p:val>
                                            <p:strVal val="0-#ppt_w/2"/>
                                          </p:val>
                                        </p:tav>
                                        <p:tav tm="100000">
                                          <p:val>
                                            <p:strVal val="#ppt_x"/>
                                          </p:val>
                                        </p:tav>
                                      </p:tavLst>
                                    </p:anim>
                                    <p:anim calcmode="lin" valueType="num">
                                      <p:cBhvr additive="base">
                                        <p:cTn id="8" dur="500" fill="hold"/>
                                        <p:tgtEl>
                                          <p:spTgt spid="430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3"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5298" name="Rectangle 4"/>
          <p:cNvSpPr>
            <a:spLocks noChangeArrowheads="1"/>
          </p:cNvSpPr>
          <p:nvPr/>
        </p:nvSpPr>
        <p:spPr bwMode="auto">
          <a:xfrm>
            <a:off x="401638" y="1341438"/>
            <a:ext cx="8567737" cy="304800"/>
          </a:xfrm>
          <a:prstGeom prst="rect">
            <a:avLst/>
          </a:prstGeom>
          <a:noFill/>
          <a:ln w="9525">
            <a:noFill/>
            <a:miter lim="800000"/>
            <a:headEnd/>
            <a:tailEnd/>
          </a:ln>
        </p:spPr>
        <p:txBody>
          <a:bodyPr>
            <a:spAutoFit/>
          </a:bodyPr>
          <a:lstStyle/>
          <a:p>
            <a:pPr algn="l"/>
            <a:r>
              <a:rPr lang="it-IT">
                <a:solidFill>
                  <a:srgbClr val="CCFFCC"/>
                </a:solidFill>
                <a:latin typeface="Lucida Sans Unicode" pitchFamily="34" charset="0"/>
              </a:rPr>
              <a:t>Differenziazione di tipologia ed origine della contaminazione all’interno dell’area perimetrata</a:t>
            </a:r>
          </a:p>
        </p:txBody>
      </p:sp>
      <p:sp>
        <p:nvSpPr>
          <p:cNvPr id="55299" name="Rectangle 5"/>
          <p:cNvSpPr>
            <a:spLocks noChangeArrowheads="1"/>
          </p:cNvSpPr>
          <p:nvPr/>
        </p:nvSpPr>
        <p:spPr bwMode="auto">
          <a:xfrm>
            <a:off x="457200" y="149225"/>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45062" name="Rectangle 6"/>
          <p:cNvSpPr>
            <a:spLocks noChangeArrowheads="1"/>
          </p:cNvSpPr>
          <p:nvPr/>
        </p:nvSpPr>
        <p:spPr bwMode="auto">
          <a:xfrm>
            <a:off x="0" y="836613"/>
            <a:ext cx="9144000" cy="74612"/>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55301" name="Text Box 7"/>
          <p:cNvSpPr txBox="1">
            <a:spLocks noChangeArrowheads="1"/>
          </p:cNvSpPr>
          <p:nvPr/>
        </p:nvSpPr>
        <p:spPr bwMode="auto">
          <a:xfrm>
            <a:off x="401638" y="981075"/>
            <a:ext cx="3090862" cy="366713"/>
          </a:xfrm>
          <a:prstGeom prst="rect">
            <a:avLst/>
          </a:prstGeom>
          <a:noFill/>
          <a:ln w="9525">
            <a:noFill/>
            <a:miter lim="800000"/>
            <a:headEnd/>
            <a:tailEnd/>
          </a:ln>
        </p:spPr>
        <p:txBody>
          <a:bodyPr wrap="none">
            <a:spAutoFit/>
          </a:bodyPr>
          <a:lstStyle/>
          <a:p>
            <a:pPr algn="l"/>
            <a:r>
              <a:rPr lang="it-IT" sz="1800">
                <a:solidFill>
                  <a:srgbClr val="CCFFCC"/>
                </a:solidFill>
                <a:latin typeface="Lucida Sans Unicode" pitchFamily="34" charset="0"/>
              </a:rPr>
              <a:t>SUDDIVISIONE IN SUBAREE</a:t>
            </a:r>
          </a:p>
        </p:txBody>
      </p:sp>
      <p:pic>
        <p:nvPicPr>
          <p:cNvPr id="55302" name="Picture 9"/>
          <p:cNvPicPr>
            <a:picLocks noChangeAspect="1" noChangeArrowheads="1"/>
          </p:cNvPicPr>
          <p:nvPr/>
        </p:nvPicPr>
        <p:blipFill>
          <a:blip r:embed="rId2" cstate="print"/>
          <a:srcRect/>
          <a:stretch>
            <a:fillRect/>
          </a:stretch>
        </p:blipFill>
        <p:spPr bwMode="auto">
          <a:xfrm>
            <a:off x="468313" y="1698625"/>
            <a:ext cx="2192337" cy="2162175"/>
          </a:xfrm>
          <a:prstGeom prst="rect">
            <a:avLst/>
          </a:prstGeom>
          <a:noFill/>
          <a:ln w="9525">
            <a:noFill/>
            <a:miter lim="800000"/>
            <a:headEnd/>
            <a:tailEnd/>
          </a:ln>
        </p:spPr>
      </p:pic>
      <p:grpSp>
        <p:nvGrpSpPr>
          <p:cNvPr id="55303" name="Group 33"/>
          <p:cNvGrpSpPr>
            <a:grpSpLocks/>
          </p:cNvGrpSpPr>
          <p:nvPr/>
        </p:nvGrpSpPr>
        <p:grpSpPr bwMode="auto">
          <a:xfrm>
            <a:off x="2825750" y="1717675"/>
            <a:ext cx="4017963" cy="360363"/>
            <a:chOff x="1780" y="1446"/>
            <a:chExt cx="2531" cy="227"/>
          </a:xfrm>
        </p:grpSpPr>
        <p:grpSp>
          <p:nvGrpSpPr>
            <p:cNvPr id="55321" name="Group 16"/>
            <p:cNvGrpSpPr>
              <a:grpSpLocks/>
            </p:cNvGrpSpPr>
            <p:nvPr/>
          </p:nvGrpSpPr>
          <p:grpSpPr bwMode="auto">
            <a:xfrm>
              <a:off x="1780" y="1446"/>
              <a:ext cx="227" cy="227"/>
              <a:chOff x="385" y="2840"/>
              <a:chExt cx="227" cy="227"/>
            </a:xfrm>
          </p:grpSpPr>
          <p:sp>
            <p:nvSpPr>
              <p:cNvPr id="55323" name="Rectangle 14"/>
              <p:cNvSpPr>
                <a:spLocks noChangeArrowheads="1"/>
              </p:cNvSpPr>
              <p:nvPr/>
            </p:nvSpPr>
            <p:spPr bwMode="auto">
              <a:xfrm>
                <a:off x="385" y="2840"/>
                <a:ext cx="227" cy="227"/>
              </a:xfrm>
              <a:prstGeom prst="rect">
                <a:avLst/>
              </a:prstGeom>
              <a:solidFill>
                <a:srgbClr val="CCFF33"/>
              </a:solidFill>
              <a:ln w="9525">
                <a:solidFill>
                  <a:schemeClr val="tx1"/>
                </a:solidFill>
                <a:miter lim="800000"/>
                <a:headEnd/>
                <a:tailEnd/>
              </a:ln>
            </p:spPr>
            <p:txBody>
              <a:bodyPr wrap="none" anchor="ctr"/>
              <a:lstStyle/>
              <a:p>
                <a:endParaRPr lang="it-IT"/>
              </a:p>
            </p:txBody>
          </p:sp>
          <p:sp>
            <p:nvSpPr>
              <p:cNvPr id="55324" name="Oval 15"/>
              <p:cNvSpPr>
                <a:spLocks noChangeArrowheads="1"/>
              </p:cNvSpPr>
              <p:nvPr/>
            </p:nvSpPr>
            <p:spPr bwMode="auto">
              <a:xfrm>
                <a:off x="475" y="2931"/>
                <a:ext cx="46" cy="45"/>
              </a:xfrm>
              <a:prstGeom prst="ellipse">
                <a:avLst/>
              </a:prstGeom>
              <a:solidFill>
                <a:srgbClr val="FF3300"/>
              </a:solidFill>
              <a:ln w="9525">
                <a:noFill/>
                <a:round/>
                <a:headEnd/>
                <a:tailEnd/>
              </a:ln>
            </p:spPr>
            <p:txBody>
              <a:bodyPr wrap="none" anchor="ctr"/>
              <a:lstStyle/>
              <a:p>
                <a:endParaRPr lang="it-IT"/>
              </a:p>
            </p:txBody>
          </p:sp>
        </p:grpSp>
        <p:sp>
          <p:nvSpPr>
            <p:cNvPr id="55322" name="Text Box 25"/>
            <p:cNvSpPr txBox="1">
              <a:spLocks noChangeArrowheads="1"/>
            </p:cNvSpPr>
            <p:nvPr/>
          </p:nvSpPr>
          <p:spPr bwMode="auto">
            <a:xfrm>
              <a:off x="1982" y="1481"/>
              <a:ext cx="2329" cy="154"/>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 Aree con superamento delle CSC per il contaminante X</a:t>
              </a:r>
            </a:p>
          </p:txBody>
        </p:sp>
      </p:grpSp>
      <p:grpSp>
        <p:nvGrpSpPr>
          <p:cNvPr id="55304" name="Group 32"/>
          <p:cNvGrpSpPr>
            <a:grpSpLocks/>
          </p:cNvGrpSpPr>
          <p:nvPr/>
        </p:nvGrpSpPr>
        <p:grpSpPr bwMode="auto">
          <a:xfrm>
            <a:off x="2825750" y="2203450"/>
            <a:ext cx="4017963" cy="360363"/>
            <a:chOff x="1780" y="1899"/>
            <a:chExt cx="2531" cy="227"/>
          </a:xfrm>
        </p:grpSpPr>
        <p:grpSp>
          <p:nvGrpSpPr>
            <p:cNvPr id="55317" name="Group 20"/>
            <p:cNvGrpSpPr>
              <a:grpSpLocks/>
            </p:cNvGrpSpPr>
            <p:nvPr/>
          </p:nvGrpSpPr>
          <p:grpSpPr bwMode="auto">
            <a:xfrm>
              <a:off x="1780" y="1899"/>
              <a:ext cx="227" cy="227"/>
              <a:chOff x="2245" y="3339"/>
              <a:chExt cx="227" cy="227"/>
            </a:xfrm>
          </p:grpSpPr>
          <p:sp>
            <p:nvSpPr>
              <p:cNvPr id="55319" name="Rectangle 18"/>
              <p:cNvSpPr>
                <a:spLocks noChangeArrowheads="1"/>
              </p:cNvSpPr>
              <p:nvPr/>
            </p:nvSpPr>
            <p:spPr bwMode="auto">
              <a:xfrm>
                <a:off x="2245" y="3339"/>
                <a:ext cx="227" cy="227"/>
              </a:xfrm>
              <a:prstGeom prst="rect">
                <a:avLst/>
              </a:prstGeom>
              <a:solidFill>
                <a:srgbClr val="FFFF00"/>
              </a:solidFill>
              <a:ln w="9525">
                <a:solidFill>
                  <a:schemeClr val="tx1"/>
                </a:solidFill>
                <a:miter lim="800000"/>
                <a:headEnd/>
                <a:tailEnd/>
              </a:ln>
            </p:spPr>
            <p:txBody>
              <a:bodyPr wrap="none" anchor="ctr"/>
              <a:lstStyle/>
              <a:p>
                <a:endParaRPr lang="it-IT"/>
              </a:p>
            </p:txBody>
          </p:sp>
          <p:sp>
            <p:nvSpPr>
              <p:cNvPr id="55320" name="Oval 19"/>
              <p:cNvSpPr>
                <a:spLocks noChangeArrowheads="1"/>
              </p:cNvSpPr>
              <p:nvPr/>
            </p:nvSpPr>
            <p:spPr bwMode="auto">
              <a:xfrm>
                <a:off x="2336" y="3430"/>
                <a:ext cx="46" cy="45"/>
              </a:xfrm>
              <a:prstGeom prst="ellipse">
                <a:avLst/>
              </a:prstGeom>
              <a:solidFill>
                <a:srgbClr val="FF3300"/>
              </a:solidFill>
              <a:ln w="9525">
                <a:noFill/>
                <a:round/>
                <a:headEnd/>
                <a:tailEnd/>
              </a:ln>
            </p:spPr>
            <p:txBody>
              <a:bodyPr wrap="none" anchor="ctr"/>
              <a:lstStyle/>
              <a:p>
                <a:endParaRPr lang="it-IT"/>
              </a:p>
            </p:txBody>
          </p:sp>
        </p:grpSp>
        <p:sp>
          <p:nvSpPr>
            <p:cNvPr id="55318" name="Text Box 26"/>
            <p:cNvSpPr txBox="1">
              <a:spLocks noChangeArrowheads="1"/>
            </p:cNvSpPr>
            <p:nvPr/>
          </p:nvSpPr>
          <p:spPr bwMode="auto">
            <a:xfrm>
              <a:off x="1982" y="1942"/>
              <a:ext cx="2329" cy="154"/>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 Aree con superamento delle CSC per il contaminante Y</a:t>
              </a:r>
            </a:p>
          </p:txBody>
        </p:sp>
      </p:grpSp>
      <p:grpSp>
        <p:nvGrpSpPr>
          <p:cNvPr id="55305" name="Group 31"/>
          <p:cNvGrpSpPr>
            <a:grpSpLocks/>
          </p:cNvGrpSpPr>
          <p:nvPr/>
        </p:nvGrpSpPr>
        <p:grpSpPr bwMode="auto">
          <a:xfrm>
            <a:off x="2825750" y="2635250"/>
            <a:ext cx="4248150" cy="360363"/>
            <a:chOff x="1780" y="2205"/>
            <a:chExt cx="2676" cy="227"/>
          </a:xfrm>
        </p:grpSpPr>
        <p:grpSp>
          <p:nvGrpSpPr>
            <p:cNvPr id="55313" name="Group 24"/>
            <p:cNvGrpSpPr>
              <a:grpSpLocks/>
            </p:cNvGrpSpPr>
            <p:nvPr/>
          </p:nvGrpSpPr>
          <p:grpSpPr bwMode="auto">
            <a:xfrm>
              <a:off x="1780" y="2205"/>
              <a:ext cx="227" cy="227"/>
              <a:chOff x="1292" y="3748"/>
              <a:chExt cx="227" cy="227"/>
            </a:xfrm>
          </p:grpSpPr>
          <p:sp>
            <p:nvSpPr>
              <p:cNvPr id="55315" name="Rectangle 22"/>
              <p:cNvSpPr>
                <a:spLocks noChangeArrowheads="1"/>
              </p:cNvSpPr>
              <p:nvPr/>
            </p:nvSpPr>
            <p:spPr bwMode="auto">
              <a:xfrm>
                <a:off x="1292" y="3748"/>
                <a:ext cx="227" cy="227"/>
              </a:xfrm>
              <a:prstGeom prst="rect">
                <a:avLst/>
              </a:prstGeom>
              <a:solidFill>
                <a:srgbClr val="FF9900"/>
              </a:solidFill>
              <a:ln w="9525">
                <a:solidFill>
                  <a:schemeClr val="tx1"/>
                </a:solidFill>
                <a:miter lim="800000"/>
                <a:headEnd/>
                <a:tailEnd/>
              </a:ln>
            </p:spPr>
            <p:txBody>
              <a:bodyPr wrap="none" anchor="ctr"/>
              <a:lstStyle/>
              <a:p>
                <a:endParaRPr lang="it-IT"/>
              </a:p>
            </p:txBody>
          </p:sp>
          <p:sp>
            <p:nvSpPr>
              <p:cNvPr id="55316" name="Oval 23"/>
              <p:cNvSpPr>
                <a:spLocks noChangeArrowheads="1"/>
              </p:cNvSpPr>
              <p:nvPr/>
            </p:nvSpPr>
            <p:spPr bwMode="auto">
              <a:xfrm>
                <a:off x="1383" y="3838"/>
                <a:ext cx="46" cy="45"/>
              </a:xfrm>
              <a:prstGeom prst="ellipse">
                <a:avLst/>
              </a:prstGeom>
              <a:solidFill>
                <a:srgbClr val="FF3300"/>
              </a:solidFill>
              <a:ln w="9525">
                <a:noFill/>
                <a:round/>
                <a:headEnd/>
                <a:tailEnd/>
              </a:ln>
            </p:spPr>
            <p:txBody>
              <a:bodyPr wrap="none" anchor="ctr"/>
              <a:lstStyle/>
              <a:p>
                <a:endParaRPr lang="it-IT"/>
              </a:p>
            </p:txBody>
          </p:sp>
        </p:grpSp>
        <p:sp>
          <p:nvSpPr>
            <p:cNvPr id="55314" name="Text Box 27"/>
            <p:cNvSpPr txBox="1">
              <a:spLocks noChangeArrowheads="1"/>
            </p:cNvSpPr>
            <p:nvPr/>
          </p:nvSpPr>
          <p:spPr bwMode="auto">
            <a:xfrm>
              <a:off x="1982" y="2229"/>
              <a:ext cx="2474" cy="154"/>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 Aree con superamento delle CSC per il contaminante X e Y</a:t>
              </a:r>
            </a:p>
          </p:txBody>
        </p:sp>
      </p:grpSp>
      <p:sp>
        <p:nvSpPr>
          <p:cNvPr id="55306" name="Text Box 28"/>
          <p:cNvSpPr txBox="1">
            <a:spLocks noChangeArrowheads="1"/>
          </p:cNvSpPr>
          <p:nvPr/>
        </p:nvSpPr>
        <p:spPr bwMode="auto">
          <a:xfrm>
            <a:off x="2768600" y="3211513"/>
            <a:ext cx="2595563" cy="549275"/>
          </a:xfrm>
          <a:prstGeom prst="rect">
            <a:avLst/>
          </a:prstGeom>
          <a:noFill/>
          <a:ln w="9525">
            <a:noFill/>
            <a:miter lim="800000"/>
            <a:headEnd/>
            <a:tailEnd/>
          </a:ln>
        </p:spPr>
        <p:txBody>
          <a:bodyPr>
            <a:spAutoFit/>
          </a:bodyPr>
          <a:lstStyle/>
          <a:p>
            <a:pPr algn="l"/>
            <a:r>
              <a:rPr lang="it-IT" sz="1000" u="sng">
                <a:solidFill>
                  <a:srgbClr val="CCFFCC"/>
                </a:solidFill>
                <a:latin typeface="Lucida Sans Unicode" pitchFamily="34" charset="0"/>
              </a:rPr>
              <a:t>Esempio</a:t>
            </a:r>
            <a:r>
              <a:rPr lang="it-IT" sz="1000">
                <a:solidFill>
                  <a:srgbClr val="CCFFCC"/>
                </a:solidFill>
                <a:latin typeface="Lucida Sans Unicode" pitchFamily="34" charset="0"/>
              </a:rPr>
              <a:t>:</a:t>
            </a:r>
          </a:p>
          <a:p>
            <a:pPr algn="l"/>
            <a:r>
              <a:rPr lang="it-IT" sz="1000">
                <a:solidFill>
                  <a:srgbClr val="CCFFCC"/>
                </a:solidFill>
                <a:latin typeface="Lucida Sans Unicode" pitchFamily="34" charset="0"/>
              </a:rPr>
              <a:t>Contaminante X – idrocarburi</a:t>
            </a:r>
          </a:p>
          <a:p>
            <a:pPr algn="l"/>
            <a:r>
              <a:rPr lang="it-IT" sz="1000">
                <a:solidFill>
                  <a:srgbClr val="CCFFCC"/>
                </a:solidFill>
                <a:latin typeface="Lucida Sans Unicode" pitchFamily="34" charset="0"/>
              </a:rPr>
              <a:t>Contaminante Y - metalli</a:t>
            </a:r>
          </a:p>
        </p:txBody>
      </p:sp>
      <p:grpSp>
        <p:nvGrpSpPr>
          <p:cNvPr id="55307" name="Group 38"/>
          <p:cNvGrpSpPr>
            <a:grpSpLocks/>
          </p:cNvGrpSpPr>
          <p:nvPr/>
        </p:nvGrpSpPr>
        <p:grpSpPr bwMode="auto">
          <a:xfrm>
            <a:off x="6516688" y="3789363"/>
            <a:ext cx="2519362" cy="2881312"/>
            <a:chOff x="3969" y="2341"/>
            <a:chExt cx="1587" cy="1815"/>
          </a:xfrm>
        </p:grpSpPr>
        <p:sp>
          <p:nvSpPr>
            <p:cNvPr id="55309" name="Rectangle 37"/>
            <p:cNvSpPr>
              <a:spLocks noChangeArrowheads="1"/>
            </p:cNvSpPr>
            <p:nvPr/>
          </p:nvSpPr>
          <p:spPr bwMode="auto">
            <a:xfrm>
              <a:off x="3969" y="2341"/>
              <a:ext cx="1587" cy="1815"/>
            </a:xfrm>
            <a:prstGeom prst="rect">
              <a:avLst/>
            </a:prstGeom>
            <a:solidFill>
              <a:srgbClr val="CCFFCC"/>
            </a:solidFill>
            <a:ln w="9525">
              <a:noFill/>
              <a:miter lim="800000"/>
              <a:headEnd/>
              <a:tailEnd/>
            </a:ln>
          </p:spPr>
          <p:txBody>
            <a:bodyPr wrap="none" anchor="ctr"/>
            <a:lstStyle/>
            <a:p>
              <a:endParaRPr lang="it-IT"/>
            </a:p>
          </p:txBody>
        </p:sp>
        <p:grpSp>
          <p:nvGrpSpPr>
            <p:cNvPr id="55310" name="Group 36"/>
            <p:cNvGrpSpPr>
              <a:grpSpLocks/>
            </p:cNvGrpSpPr>
            <p:nvPr/>
          </p:nvGrpSpPr>
          <p:grpSpPr bwMode="auto">
            <a:xfrm>
              <a:off x="4072" y="2406"/>
              <a:ext cx="1381" cy="1687"/>
              <a:chOff x="4150" y="2469"/>
              <a:chExt cx="1381" cy="1687"/>
            </a:xfrm>
          </p:grpSpPr>
          <p:pic>
            <p:nvPicPr>
              <p:cNvPr id="55311" name="Picture 10"/>
              <p:cNvPicPr>
                <a:picLocks noChangeAspect="1" noChangeArrowheads="1"/>
              </p:cNvPicPr>
              <p:nvPr/>
            </p:nvPicPr>
            <p:blipFill>
              <a:blip r:embed="rId3" cstate="print"/>
              <a:srcRect/>
              <a:stretch>
                <a:fillRect/>
              </a:stretch>
            </p:blipFill>
            <p:spPr bwMode="auto">
              <a:xfrm>
                <a:off x="4150" y="2795"/>
                <a:ext cx="1381" cy="1361"/>
              </a:xfrm>
              <a:prstGeom prst="rect">
                <a:avLst/>
              </a:prstGeom>
              <a:noFill/>
              <a:ln w="9525">
                <a:noFill/>
                <a:miter lim="800000"/>
                <a:headEnd/>
                <a:tailEnd/>
              </a:ln>
            </p:spPr>
          </p:pic>
          <p:sp>
            <p:nvSpPr>
              <p:cNvPr id="55312" name="Text Box 34"/>
              <p:cNvSpPr txBox="1">
                <a:spLocks noChangeArrowheads="1"/>
              </p:cNvSpPr>
              <p:nvPr/>
            </p:nvSpPr>
            <p:spPr bwMode="auto">
              <a:xfrm>
                <a:off x="4280" y="2469"/>
                <a:ext cx="1073" cy="326"/>
              </a:xfrm>
              <a:prstGeom prst="rect">
                <a:avLst/>
              </a:prstGeom>
              <a:noFill/>
              <a:ln w="9525">
                <a:noFill/>
                <a:miter lim="800000"/>
                <a:headEnd/>
                <a:tailEnd/>
              </a:ln>
            </p:spPr>
            <p:txBody>
              <a:bodyPr wrap="none">
                <a:spAutoFit/>
              </a:bodyPr>
              <a:lstStyle/>
              <a:p>
                <a:r>
                  <a:rPr lang="it-IT">
                    <a:solidFill>
                      <a:srgbClr val="FF3300"/>
                    </a:solidFill>
                    <a:latin typeface="Lucida Sans Unicode" pitchFamily="34" charset="0"/>
                  </a:rPr>
                  <a:t>SORGENTE UNICA</a:t>
                </a:r>
              </a:p>
              <a:p>
                <a:r>
                  <a:rPr lang="it-IT">
                    <a:solidFill>
                      <a:srgbClr val="FF3300"/>
                    </a:solidFill>
                    <a:latin typeface="Lucida Sans Unicode" pitchFamily="34" charset="0"/>
                  </a:rPr>
                  <a:t>NO SUBAREE</a:t>
                </a:r>
              </a:p>
            </p:txBody>
          </p:sp>
        </p:grpSp>
      </p:grpSp>
      <p:sp>
        <p:nvSpPr>
          <p:cNvPr id="55308" name="Rectangle 39"/>
          <p:cNvSpPr>
            <a:spLocks noChangeArrowheads="1"/>
          </p:cNvSpPr>
          <p:nvPr/>
        </p:nvSpPr>
        <p:spPr bwMode="auto">
          <a:xfrm>
            <a:off x="395288" y="4094163"/>
            <a:ext cx="6121400" cy="2430462"/>
          </a:xfrm>
          <a:prstGeom prst="rect">
            <a:avLst/>
          </a:prstGeom>
          <a:noFill/>
          <a:ln w="9525">
            <a:noFill/>
            <a:miter lim="800000"/>
            <a:headEnd/>
            <a:tailEnd/>
          </a:ln>
        </p:spPr>
        <p:txBody>
          <a:bodyPr>
            <a:spAutoFit/>
          </a:bodyPr>
          <a:lstStyle/>
          <a:p>
            <a:pPr algn="l">
              <a:spcAft>
                <a:spcPct val="50000"/>
              </a:spcAft>
            </a:pPr>
            <a:r>
              <a:rPr lang="it-IT" sz="1200">
                <a:solidFill>
                  <a:srgbClr val="CCFFCC"/>
                </a:solidFill>
                <a:latin typeface="Lucida Sans Unicode" pitchFamily="34" charset="0"/>
              </a:rPr>
              <a:t>La possibilità di suddivisione di un sito di grandi dimensioni in subaree può essere valutata da parte dell’Ente di controllo solo qualora sussistano le seguenti condizioni:</a:t>
            </a:r>
          </a:p>
          <a:p>
            <a:pPr algn="l">
              <a:spcAft>
                <a:spcPct val="30000"/>
              </a:spcAft>
            </a:pPr>
            <a:r>
              <a:rPr lang="it-IT" b="1">
                <a:solidFill>
                  <a:srgbClr val="FFCC66"/>
                </a:solidFill>
                <a:latin typeface="Lucida Sans Unicode" pitchFamily="34" charset="0"/>
              </a:rPr>
              <a:t>1.</a:t>
            </a:r>
            <a:r>
              <a:rPr lang="it-IT" sz="1200">
                <a:solidFill>
                  <a:srgbClr val="CCFFCC"/>
                </a:solidFill>
                <a:latin typeface="Lucida Sans Unicode" pitchFamily="34" charset="0"/>
              </a:rPr>
              <a:t> Evidente disomogeneità delle caratteristiche geologiche ed idrogeologiche all’interno dell’area perimetrata (ad esempio presenza di faglie, condizioni di eteropia, etc.);</a:t>
            </a:r>
          </a:p>
          <a:p>
            <a:pPr algn="l">
              <a:spcAft>
                <a:spcPct val="50000"/>
              </a:spcAft>
            </a:pPr>
            <a:r>
              <a:rPr lang="it-IT" b="1">
                <a:solidFill>
                  <a:srgbClr val="CCECFF"/>
                </a:solidFill>
                <a:latin typeface="Lucida Sans Unicode" pitchFamily="34" charset="0"/>
              </a:rPr>
              <a:t>2.</a:t>
            </a:r>
            <a:r>
              <a:rPr lang="it-IT" sz="1200">
                <a:solidFill>
                  <a:srgbClr val="CCFFCC"/>
                </a:solidFill>
                <a:latin typeface="Lucida Sans Unicode" pitchFamily="34" charset="0"/>
              </a:rPr>
              <a:t> Netta differenziazione di tipologia ed origine della contaminazione all’interno dell’area perimetrata (ad esempio aree contaminate esclusivamente da metalli ed aree contaminate esclusivamente da idrocarburi);</a:t>
            </a:r>
          </a:p>
          <a:p>
            <a:pPr algn="l">
              <a:spcAft>
                <a:spcPct val="50000"/>
              </a:spcAft>
            </a:pPr>
            <a:r>
              <a:rPr lang="it-IT" b="1">
                <a:solidFill>
                  <a:srgbClr val="CCFF33"/>
                </a:solidFill>
                <a:latin typeface="Lucida Sans Unicode" pitchFamily="34" charset="0"/>
              </a:rPr>
              <a:t>3.</a:t>
            </a:r>
            <a:r>
              <a:rPr lang="it-IT" sz="1200">
                <a:solidFill>
                  <a:srgbClr val="CCFFCC"/>
                </a:solidFill>
                <a:latin typeface="Lucida Sans Unicode" pitchFamily="34" charset="0"/>
              </a:rPr>
              <a:t> Evidenti differenze nell’utilizzo dell’area perimetrata, nelle modalità di esposizione e/o nella tipologia dei ricettori esposti.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5062"/>
                                        </p:tgtEl>
                                        <p:attrNameLst>
                                          <p:attrName>style.visibility</p:attrName>
                                        </p:attrNameLst>
                                      </p:cBhvr>
                                      <p:to>
                                        <p:strVal val="visible"/>
                                      </p:to>
                                    </p:set>
                                    <p:anim calcmode="lin" valueType="num">
                                      <p:cBhvr additive="base">
                                        <p:cTn id="7" dur="500" fill="hold"/>
                                        <p:tgtEl>
                                          <p:spTgt spid="45062"/>
                                        </p:tgtEl>
                                        <p:attrNameLst>
                                          <p:attrName>ppt_x</p:attrName>
                                        </p:attrNameLst>
                                      </p:cBhvr>
                                      <p:tavLst>
                                        <p:tav tm="0">
                                          <p:val>
                                            <p:strVal val="0-#ppt_w/2"/>
                                          </p:val>
                                        </p:tav>
                                        <p:tav tm="100000">
                                          <p:val>
                                            <p:strVal val="#ppt_x"/>
                                          </p:val>
                                        </p:tav>
                                      </p:tavLst>
                                    </p:anim>
                                    <p:anim calcmode="lin" valueType="num">
                                      <p:cBhvr additive="base">
                                        <p:cTn id="8" dur="500" fill="hold"/>
                                        <p:tgtEl>
                                          <p:spTgt spid="4506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56322" name="Rectangle 4"/>
          <p:cNvSpPr>
            <a:spLocks noChangeArrowheads="1"/>
          </p:cNvSpPr>
          <p:nvPr/>
        </p:nvSpPr>
        <p:spPr bwMode="auto">
          <a:xfrm>
            <a:off x="457200" y="44450"/>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SORGENTI</a:t>
            </a:r>
          </a:p>
        </p:txBody>
      </p:sp>
      <p:sp>
        <p:nvSpPr>
          <p:cNvPr id="46085" name="Rectangle 5"/>
          <p:cNvSpPr>
            <a:spLocks noChangeArrowheads="1"/>
          </p:cNvSpPr>
          <p:nvPr/>
        </p:nvSpPr>
        <p:spPr bwMode="auto">
          <a:xfrm>
            <a:off x="0" y="6921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56324" name="Picture 6"/>
          <p:cNvPicPr>
            <a:picLocks noChangeAspect="1" noChangeArrowheads="1"/>
          </p:cNvPicPr>
          <p:nvPr/>
        </p:nvPicPr>
        <p:blipFill>
          <a:blip r:embed="rId2" cstate="print"/>
          <a:srcRect/>
          <a:stretch>
            <a:fillRect/>
          </a:stretch>
        </p:blipFill>
        <p:spPr bwMode="auto">
          <a:xfrm>
            <a:off x="460375" y="1125538"/>
            <a:ext cx="3760788" cy="2159000"/>
          </a:xfrm>
          <a:prstGeom prst="rect">
            <a:avLst/>
          </a:prstGeom>
          <a:noFill/>
          <a:ln w="9525">
            <a:noFill/>
            <a:miter lim="800000"/>
            <a:headEnd/>
            <a:tailEnd/>
          </a:ln>
        </p:spPr>
      </p:pic>
      <p:pic>
        <p:nvPicPr>
          <p:cNvPr id="56325" name="Picture 7"/>
          <p:cNvPicPr>
            <a:picLocks noChangeAspect="1" noChangeArrowheads="1"/>
          </p:cNvPicPr>
          <p:nvPr/>
        </p:nvPicPr>
        <p:blipFill>
          <a:blip r:embed="rId3" cstate="print"/>
          <a:srcRect l="5138" r="5138"/>
          <a:stretch>
            <a:fillRect/>
          </a:stretch>
        </p:blipFill>
        <p:spPr bwMode="auto">
          <a:xfrm>
            <a:off x="4976813" y="1125538"/>
            <a:ext cx="3763962" cy="2157412"/>
          </a:xfrm>
          <a:prstGeom prst="rect">
            <a:avLst/>
          </a:prstGeom>
          <a:noFill/>
          <a:ln w="9525">
            <a:noFill/>
            <a:miter lim="800000"/>
            <a:headEnd/>
            <a:tailEnd/>
          </a:ln>
        </p:spPr>
      </p:pic>
      <p:sp>
        <p:nvSpPr>
          <p:cNvPr id="56326" name="Text Box 8"/>
          <p:cNvSpPr txBox="1">
            <a:spLocks noChangeArrowheads="1"/>
          </p:cNvSpPr>
          <p:nvPr/>
        </p:nvSpPr>
        <p:spPr bwMode="auto">
          <a:xfrm>
            <a:off x="952500" y="836613"/>
            <a:ext cx="2774950" cy="244475"/>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Geometria della sorgente in zona insatura</a:t>
            </a:r>
          </a:p>
        </p:txBody>
      </p:sp>
      <p:sp>
        <p:nvSpPr>
          <p:cNvPr id="56327" name="Text Box 9"/>
          <p:cNvSpPr txBox="1">
            <a:spLocks noChangeArrowheads="1"/>
          </p:cNvSpPr>
          <p:nvPr/>
        </p:nvSpPr>
        <p:spPr bwMode="auto">
          <a:xfrm>
            <a:off x="4584700" y="836613"/>
            <a:ext cx="4548188" cy="244475"/>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Geometria della sorgente in zona satura = </a:t>
            </a:r>
            <a:r>
              <a:rPr lang="it-IT" sz="1000" u="sng">
                <a:solidFill>
                  <a:srgbClr val="CCFFCC"/>
                </a:solidFill>
                <a:latin typeface="Lucida Sans Unicode" pitchFamily="34" charset="0"/>
              </a:rPr>
              <a:t>FALDA, NO TERRENI SATURI</a:t>
            </a:r>
          </a:p>
        </p:txBody>
      </p:sp>
      <p:sp>
        <p:nvSpPr>
          <p:cNvPr id="56328" name="Rectangle 10"/>
          <p:cNvSpPr>
            <a:spLocks noChangeArrowheads="1"/>
          </p:cNvSpPr>
          <p:nvPr/>
        </p:nvSpPr>
        <p:spPr bwMode="auto">
          <a:xfrm>
            <a:off x="179388" y="4398963"/>
            <a:ext cx="4321175" cy="2414587"/>
          </a:xfrm>
          <a:prstGeom prst="rect">
            <a:avLst/>
          </a:prstGeom>
          <a:noFill/>
          <a:ln w="9525">
            <a:noFill/>
            <a:miter lim="800000"/>
            <a:headEnd/>
            <a:tailEnd/>
          </a:ln>
        </p:spPr>
        <p:txBody>
          <a:bodyPr>
            <a:spAutoFit/>
          </a:bodyPr>
          <a:lstStyle/>
          <a:p>
            <a:pPr algn="l"/>
            <a:r>
              <a:rPr lang="it-IT" sz="800">
                <a:solidFill>
                  <a:srgbClr val="CCFFCC"/>
                </a:solidFill>
                <a:latin typeface="Lucida Sans Unicode" pitchFamily="34" charset="0"/>
              </a:rPr>
              <a:t>L</a:t>
            </a:r>
            <a:r>
              <a:rPr lang="it-IT" sz="800" baseline="-25000">
                <a:solidFill>
                  <a:srgbClr val="CCFFCC"/>
                </a:solidFill>
                <a:latin typeface="Lucida Sans Unicode" pitchFamily="34" charset="0"/>
              </a:rPr>
              <a:t>GW</a:t>
            </a:r>
            <a:r>
              <a:rPr lang="it-IT" sz="800">
                <a:solidFill>
                  <a:srgbClr val="CCFFCC"/>
                </a:solidFill>
                <a:latin typeface="Lucida Sans Unicode" pitchFamily="34" charset="0"/>
              </a:rPr>
              <a:t> Livello piezometrico dell’acquifero</a:t>
            </a:r>
          </a:p>
          <a:p>
            <a:pPr algn="l"/>
            <a:r>
              <a:rPr lang="it-IT" sz="800">
                <a:solidFill>
                  <a:srgbClr val="CCFFCC"/>
                </a:solidFill>
                <a:latin typeface="Lucida Sans Unicode" pitchFamily="34" charset="0"/>
              </a:rPr>
              <a:t>h</a:t>
            </a:r>
            <a:r>
              <a:rPr lang="it-IT" sz="800" baseline="-25000">
                <a:solidFill>
                  <a:srgbClr val="CCFFCC"/>
                </a:solidFill>
                <a:latin typeface="Lucida Sans Unicode" pitchFamily="34" charset="0"/>
              </a:rPr>
              <a:t>cap</a:t>
            </a:r>
            <a:r>
              <a:rPr lang="it-IT" sz="800">
                <a:solidFill>
                  <a:srgbClr val="CCFFCC"/>
                </a:solidFill>
                <a:latin typeface="Lucida Sans Unicode" pitchFamily="34" charset="0"/>
              </a:rPr>
              <a:t> Spessore della frangia capillare</a:t>
            </a:r>
          </a:p>
          <a:p>
            <a:pPr algn="l"/>
            <a:r>
              <a:rPr lang="it-IT" sz="800">
                <a:solidFill>
                  <a:srgbClr val="CCFFCC"/>
                </a:solidFill>
                <a:latin typeface="Lucida Sans Unicode" pitchFamily="34" charset="0"/>
              </a:rPr>
              <a:t>h</a:t>
            </a:r>
            <a:r>
              <a:rPr lang="it-IT" sz="800" baseline="-25000">
                <a:solidFill>
                  <a:srgbClr val="CCFFCC"/>
                </a:solidFill>
                <a:latin typeface="Lucida Sans Unicode" pitchFamily="34" charset="0"/>
              </a:rPr>
              <a:t>v </a:t>
            </a:r>
            <a:r>
              <a:rPr lang="it-IT" sz="800">
                <a:solidFill>
                  <a:srgbClr val="CCFFCC"/>
                </a:solidFill>
                <a:latin typeface="Lucida Sans Unicode" pitchFamily="34" charset="0"/>
              </a:rPr>
              <a:t>Spessore della zona insatura</a:t>
            </a:r>
          </a:p>
          <a:p>
            <a:pPr algn="l"/>
            <a:r>
              <a:rPr lang="it-IT" sz="800">
                <a:solidFill>
                  <a:srgbClr val="CCFFCC"/>
                </a:solidFill>
                <a:latin typeface="Lucida Sans Unicode" pitchFamily="34" charset="0"/>
              </a:rPr>
              <a:t>D Spessore di suolo superficiale</a:t>
            </a:r>
          </a:p>
          <a:p>
            <a:pPr algn="l"/>
            <a:r>
              <a:rPr lang="it-IT" sz="800">
                <a:solidFill>
                  <a:srgbClr val="CCFFCC"/>
                </a:solidFill>
                <a:latin typeface="Symbol" pitchFamily="18" charset="2"/>
              </a:rPr>
              <a:t>h</a:t>
            </a:r>
            <a:r>
              <a:rPr lang="it-IT" sz="800" baseline="-25000">
                <a:solidFill>
                  <a:srgbClr val="CCFFCC"/>
                </a:solidFill>
                <a:latin typeface="Lucida Sans Unicode" pitchFamily="34" charset="0"/>
              </a:rPr>
              <a:t>out</a:t>
            </a:r>
            <a:r>
              <a:rPr lang="it-IT" sz="800">
                <a:solidFill>
                  <a:srgbClr val="CCFFCC"/>
                </a:solidFill>
                <a:latin typeface="Lucida Sans Unicode" pitchFamily="34" charset="0"/>
              </a:rPr>
              <a:t> Frazione areale di fratture nel pavimento outdoor</a:t>
            </a:r>
          </a:p>
          <a:p>
            <a:pPr algn="l"/>
            <a:r>
              <a:rPr lang="it-IT" sz="800">
                <a:solidFill>
                  <a:srgbClr val="CCFFCC"/>
                </a:solidFill>
                <a:latin typeface="Lucida Sans Unicode" pitchFamily="34" charset="0"/>
              </a:rPr>
              <a:t>W Estensione della sorgente in direzione parallela alla direzione del flusso di falda</a:t>
            </a:r>
          </a:p>
          <a:p>
            <a:pPr algn="l"/>
            <a:r>
              <a:rPr lang="it-IT" sz="800">
                <a:solidFill>
                  <a:srgbClr val="CCFFCC"/>
                </a:solidFill>
                <a:latin typeface="Lucida Sans Unicode" pitchFamily="34" charset="0"/>
              </a:rPr>
              <a:t>S</a:t>
            </a:r>
            <a:r>
              <a:rPr lang="it-IT" sz="800" baseline="-25000">
                <a:solidFill>
                  <a:srgbClr val="CCFFCC"/>
                </a:solidFill>
                <a:latin typeface="Lucida Sans Unicode" pitchFamily="34" charset="0"/>
              </a:rPr>
              <a:t>W</a:t>
            </a:r>
            <a:r>
              <a:rPr lang="it-IT" sz="800">
                <a:solidFill>
                  <a:srgbClr val="CCFFCC"/>
                </a:solidFill>
                <a:latin typeface="Lucida Sans Unicode" pitchFamily="34" charset="0"/>
              </a:rPr>
              <a:t> Estensione della sorgente in direzione ortogonale alla direzione del flusso di falda </a:t>
            </a:r>
          </a:p>
          <a:p>
            <a:pPr algn="l"/>
            <a:r>
              <a:rPr lang="it-IT" sz="800">
                <a:solidFill>
                  <a:srgbClr val="CCFFCC"/>
                </a:solidFill>
                <a:latin typeface="Lucida Sans Unicode" pitchFamily="34" charset="0"/>
              </a:rPr>
              <a:t>W’ Estensione della sorgente in direzione parallela alla direzione prevalente del vento </a:t>
            </a:r>
          </a:p>
          <a:p>
            <a:pPr algn="l"/>
            <a:r>
              <a:rPr lang="it-IT" sz="800">
                <a:solidFill>
                  <a:srgbClr val="CCFFCC"/>
                </a:solidFill>
                <a:latin typeface="Lucida Sans Unicode" pitchFamily="34" charset="0"/>
              </a:rPr>
              <a:t>S</a:t>
            </a:r>
            <a:r>
              <a:rPr lang="it-IT" sz="800" baseline="-25000">
                <a:solidFill>
                  <a:srgbClr val="CCFFCC"/>
                </a:solidFill>
                <a:latin typeface="Lucida Sans Unicode" pitchFamily="34" charset="0"/>
              </a:rPr>
              <a:t>W</a:t>
            </a:r>
            <a:r>
              <a:rPr lang="it-IT" sz="800">
                <a:solidFill>
                  <a:srgbClr val="CCFFCC"/>
                </a:solidFill>
                <a:latin typeface="Lucida Sans Unicode" pitchFamily="34" charset="0"/>
              </a:rPr>
              <a:t>’ Estensione della sorgente in direzione ortogonale alla direzione prevalente del vento </a:t>
            </a:r>
          </a:p>
          <a:p>
            <a:pPr algn="l"/>
            <a:r>
              <a:rPr lang="it-IT" sz="800">
                <a:solidFill>
                  <a:srgbClr val="CCFFCC"/>
                </a:solidFill>
                <a:latin typeface="Lucida Sans Unicode" pitchFamily="34" charset="0"/>
              </a:rPr>
              <a:t>Ls Profondità del top della sorgente rispetto al p.c.</a:t>
            </a:r>
          </a:p>
          <a:p>
            <a:pPr algn="l"/>
            <a:r>
              <a:rPr lang="it-IT" sz="800">
                <a:solidFill>
                  <a:srgbClr val="CCFFCC"/>
                </a:solidFill>
                <a:latin typeface="Lucida Sans Unicode" pitchFamily="34" charset="0"/>
              </a:rPr>
              <a:t>L</a:t>
            </a:r>
            <a:r>
              <a:rPr lang="it-IT" sz="800" baseline="-25000">
                <a:solidFill>
                  <a:srgbClr val="CCFFCC"/>
                </a:solidFill>
                <a:latin typeface="Lucida Sans Unicode" pitchFamily="34" charset="0"/>
              </a:rPr>
              <a:t>f</a:t>
            </a:r>
            <a:r>
              <a:rPr lang="it-IT" sz="800">
                <a:solidFill>
                  <a:srgbClr val="CCFFCC"/>
                </a:solidFill>
                <a:latin typeface="Lucida Sans Unicode" pitchFamily="34" charset="0"/>
              </a:rPr>
              <a:t> Profondita della base della sorgente rispetto al p.c. </a:t>
            </a:r>
          </a:p>
          <a:p>
            <a:pPr algn="l"/>
            <a:r>
              <a:rPr lang="it-IT" sz="800">
                <a:solidFill>
                  <a:srgbClr val="CCFFCC"/>
                </a:solidFill>
                <a:latin typeface="Lucida Sans Unicode" pitchFamily="34" charset="0"/>
              </a:rPr>
              <a:t>ds Spessore della sorgente nel suolo profondo (insaturo)</a:t>
            </a:r>
          </a:p>
          <a:p>
            <a:pPr algn="l"/>
            <a:r>
              <a:rPr lang="it-IT" sz="800">
                <a:solidFill>
                  <a:srgbClr val="CCFFCC"/>
                </a:solidFill>
                <a:latin typeface="Lucida Sans Unicode" pitchFamily="34" charset="0"/>
              </a:rPr>
              <a:t>d Spessore della sorgente nel suolo superficiale (insaturo)</a:t>
            </a:r>
          </a:p>
          <a:p>
            <a:pPr algn="l"/>
            <a:r>
              <a:rPr lang="it-IT" sz="800">
                <a:solidFill>
                  <a:srgbClr val="CCFFCC"/>
                </a:solidFill>
                <a:latin typeface="Lucida Sans Unicode" pitchFamily="34" charset="0"/>
              </a:rPr>
              <a:t>L</a:t>
            </a:r>
            <a:r>
              <a:rPr lang="it-IT" sz="800" baseline="-25000">
                <a:solidFill>
                  <a:srgbClr val="CCFFCC"/>
                </a:solidFill>
                <a:latin typeface="Lucida Sans Unicode" pitchFamily="34" charset="0"/>
              </a:rPr>
              <a:t>F</a:t>
            </a:r>
            <a:r>
              <a:rPr lang="it-IT" sz="800">
                <a:solidFill>
                  <a:srgbClr val="CCFFCC"/>
                </a:solidFill>
                <a:latin typeface="Lucida Sans Unicode" pitchFamily="34" charset="0"/>
              </a:rPr>
              <a:t> Soggiacenza della falda rispetto al top della sorgente cm</a:t>
            </a:r>
          </a:p>
          <a:p>
            <a:pPr algn="l"/>
            <a:r>
              <a:rPr lang="it-IT" sz="800">
                <a:solidFill>
                  <a:srgbClr val="CCFFCC"/>
                </a:solidFill>
                <a:latin typeface="Lucida Sans Unicode" pitchFamily="34" charset="0"/>
              </a:rPr>
              <a:t>A Area della sorgente rispetto alla direzione del flusso di falda </a:t>
            </a:r>
          </a:p>
          <a:p>
            <a:pPr algn="l"/>
            <a:r>
              <a:rPr lang="it-IT" sz="800">
                <a:solidFill>
                  <a:srgbClr val="CCFFCC"/>
                </a:solidFill>
                <a:latin typeface="Lucida Sans Unicode" pitchFamily="34" charset="0"/>
              </a:rPr>
              <a:t>A’ Area della sorgente rispetto alla direzione prevalente del vento</a:t>
            </a:r>
          </a:p>
        </p:txBody>
      </p:sp>
      <p:sp>
        <p:nvSpPr>
          <p:cNvPr id="56329" name="Rectangle 11"/>
          <p:cNvSpPr>
            <a:spLocks noChangeArrowheads="1"/>
          </p:cNvSpPr>
          <p:nvPr/>
        </p:nvSpPr>
        <p:spPr bwMode="auto">
          <a:xfrm>
            <a:off x="4679950" y="5157788"/>
            <a:ext cx="4356100" cy="1558925"/>
          </a:xfrm>
          <a:prstGeom prst="rect">
            <a:avLst/>
          </a:prstGeom>
          <a:noFill/>
          <a:ln w="9525">
            <a:noFill/>
            <a:miter lim="800000"/>
            <a:headEnd/>
            <a:tailEnd/>
          </a:ln>
        </p:spPr>
        <p:txBody>
          <a:bodyPr>
            <a:spAutoFit/>
          </a:bodyPr>
          <a:lstStyle/>
          <a:p>
            <a:pPr algn="l"/>
            <a:r>
              <a:rPr lang="it-IT" sz="800">
                <a:solidFill>
                  <a:srgbClr val="CCFFCC"/>
                </a:solidFill>
                <a:latin typeface="Lucida Sans Unicode" pitchFamily="34" charset="0"/>
              </a:rPr>
              <a:t>d</a:t>
            </a:r>
            <a:r>
              <a:rPr lang="it-IT" sz="800" baseline="-25000">
                <a:solidFill>
                  <a:srgbClr val="CCFFCC"/>
                </a:solidFill>
                <a:latin typeface="Lucida Sans Unicode" pitchFamily="34" charset="0"/>
              </a:rPr>
              <a:t>a</a:t>
            </a:r>
            <a:r>
              <a:rPr lang="it-IT" sz="800">
                <a:solidFill>
                  <a:srgbClr val="CCFFCC"/>
                </a:solidFill>
                <a:latin typeface="Lucida Sans Unicode" pitchFamily="34" charset="0"/>
              </a:rPr>
              <a:t> Spessore dell’acquifero</a:t>
            </a:r>
          </a:p>
          <a:p>
            <a:pPr algn="l"/>
            <a:r>
              <a:rPr lang="it-IT" sz="800">
                <a:solidFill>
                  <a:srgbClr val="CCFFCC"/>
                </a:solidFill>
                <a:latin typeface="Lucida Sans Unicode" pitchFamily="34" charset="0"/>
              </a:rPr>
              <a:t>W Estensione della sorgente in direzione parallela alla direzione del flusso di falda</a:t>
            </a:r>
          </a:p>
          <a:p>
            <a:pPr algn="l"/>
            <a:r>
              <a:rPr lang="it-IT" sz="800">
                <a:solidFill>
                  <a:srgbClr val="CCFFCC"/>
                </a:solidFill>
                <a:latin typeface="Lucida Sans Unicode" pitchFamily="34" charset="0"/>
              </a:rPr>
              <a:t>SW Estensione della sorgente in direzione ortogonale alla direzione del flusso di falda </a:t>
            </a:r>
          </a:p>
          <a:p>
            <a:pPr algn="l"/>
            <a:r>
              <a:rPr lang="it-IT" sz="800">
                <a:solidFill>
                  <a:srgbClr val="CCFFCC"/>
                </a:solidFill>
                <a:latin typeface="Lucida Sans Unicode" pitchFamily="34" charset="0"/>
              </a:rPr>
              <a:t>W’ Estensione della sorgente in direzione parallela alla direzione prevalente del vento </a:t>
            </a:r>
          </a:p>
          <a:p>
            <a:pPr algn="l"/>
            <a:r>
              <a:rPr lang="it-IT" sz="800">
                <a:solidFill>
                  <a:srgbClr val="CCFFCC"/>
                </a:solidFill>
                <a:latin typeface="Lucida Sans Unicode" pitchFamily="34" charset="0"/>
              </a:rPr>
              <a:t>SW’ Estensione della sorgente in direzione ortogonale alla direzione prevalente del vento </a:t>
            </a:r>
          </a:p>
          <a:p>
            <a:pPr algn="l"/>
            <a:r>
              <a:rPr lang="it-IT" sz="800">
                <a:solidFill>
                  <a:srgbClr val="CCFFCC"/>
                </a:solidFill>
                <a:latin typeface="Lucida Sans Unicode" pitchFamily="34" charset="0"/>
              </a:rPr>
              <a:t>A Area della sorgente rispetto alla direzione del flusso di falda </a:t>
            </a:r>
          </a:p>
          <a:p>
            <a:pPr algn="l"/>
            <a:r>
              <a:rPr lang="it-IT" sz="800">
                <a:solidFill>
                  <a:srgbClr val="CCFFCC"/>
                </a:solidFill>
                <a:latin typeface="Lucida Sans Unicode" pitchFamily="34" charset="0"/>
              </a:rPr>
              <a:t>A’ Area della sorgente rispetto alla direzione prevalente del vento</a:t>
            </a:r>
          </a:p>
          <a:p>
            <a:pPr algn="l"/>
            <a:r>
              <a:rPr lang="it-IT" sz="800">
                <a:solidFill>
                  <a:srgbClr val="CCFFCC"/>
                </a:solidFill>
                <a:latin typeface="Symbol" pitchFamily="18" charset="2"/>
              </a:rPr>
              <a:t>d</a:t>
            </a:r>
            <a:r>
              <a:rPr lang="it-IT" sz="800" baseline="-25000">
                <a:solidFill>
                  <a:srgbClr val="CCFFCC"/>
                </a:solidFill>
                <a:latin typeface="Lucida Sans Unicode" pitchFamily="34" charset="0"/>
              </a:rPr>
              <a:t>GW</a:t>
            </a:r>
            <a:r>
              <a:rPr lang="it-IT" sz="800">
                <a:solidFill>
                  <a:srgbClr val="CCFFCC"/>
                </a:solidFill>
                <a:latin typeface="Lucida Sans Unicode" pitchFamily="34" charset="0"/>
              </a:rPr>
              <a:t> Spessore della zona di miscelazione</a:t>
            </a:r>
          </a:p>
          <a:p>
            <a:pPr algn="l"/>
            <a:endParaRPr lang="it-IT" sz="800">
              <a:solidFill>
                <a:srgbClr val="CCFFCC"/>
              </a:solidFill>
              <a:latin typeface="Lucida Sans Unicode" pitchFamily="34" charset="0"/>
            </a:endParaRPr>
          </a:p>
        </p:txBody>
      </p:sp>
      <p:sp>
        <p:nvSpPr>
          <p:cNvPr id="56330" name="Rectangle 14"/>
          <p:cNvSpPr>
            <a:spLocks noChangeArrowheads="1"/>
          </p:cNvSpPr>
          <p:nvPr/>
        </p:nvSpPr>
        <p:spPr bwMode="auto">
          <a:xfrm>
            <a:off x="107950" y="3357563"/>
            <a:ext cx="4464050" cy="1006475"/>
          </a:xfrm>
          <a:prstGeom prst="rect">
            <a:avLst/>
          </a:prstGeom>
          <a:noFill/>
          <a:ln w="9525">
            <a:noFill/>
            <a:miter lim="800000"/>
            <a:headEnd/>
            <a:tailEnd/>
          </a:ln>
        </p:spPr>
        <p:txBody>
          <a:bodyPr>
            <a:spAutoFit/>
          </a:bodyPr>
          <a:lstStyle/>
          <a:p>
            <a:pPr algn="l"/>
            <a:r>
              <a:rPr lang="it-IT" sz="1000">
                <a:solidFill>
                  <a:srgbClr val="CCFFCC"/>
                </a:solidFill>
                <a:latin typeface="Lucida Sans Unicode" pitchFamily="34" charset="0"/>
              </a:rPr>
              <a:t>Per sorgente secondaria di contaminazione in zona insatura si intende il volume di suolo o sottosuolo interessato dalla presenza di contaminanti in concentrazione superiore a CSC in funzione della</a:t>
            </a:r>
          </a:p>
          <a:p>
            <a:pPr algn="l"/>
            <a:r>
              <a:rPr lang="it-IT" sz="1000">
                <a:solidFill>
                  <a:srgbClr val="CCFFCC"/>
                </a:solidFill>
                <a:latin typeface="Lucida Sans Unicode" pitchFamily="34" charset="0"/>
              </a:rPr>
              <a:t>destinazione d’uso del sito. Ai fini dell’applicazione della procedura di analisi di rischio, tale volume deve essere schematizzato come un parallelepipedo.</a:t>
            </a:r>
          </a:p>
        </p:txBody>
      </p:sp>
      <p:sp>
        <p:nvSpPr>
          <p:cNvPr id="56331" name="Rectangle 15"/>
          <p:cNvSpPr>
            <a:spLocks noChangeArrowheads="1"/>
          </p:cNvSpPr>
          <p:nvPr/>
        </p:nvSpPr>
        <p:spPr bwMode="auto">
          <a:xfrm>
            <a:off x="4697413" y="3357563"/>
            <a:ext cx="4321175" cy="1616075"/>
          </a:xfrm>
          <a:prstGeom prst="rect">
            <a:avLst/>
          </a:prstGeom>
          <a:noFill/>
          <a:ln w="9525">
            <a:noFill/>
            <a:miter lim="800000"/>
            <a:headEnd/>
            <a:tailEnd/>
          </a:ln>
        </p:spPr>
        <p:txBody>
          <a:bodyPr>
            <a:spAutoFit/>
          </a:bodyPr>
          <a:lstStyle/>
          <a:p>
            <a:pPr algn="l"/>
            <a:r>
              <a:rPr lang="it-IT" sz="1000">
                <a:solidFill>
                  <a:srgbClr val="CCFFCC"/>
                </a:solidFill>
                <a:latin typeface="Lucida Sans Unicode" pitchFamily="34" charset="0"/>
              </a:rPr>
              <a:t>Per sorgente secondaria di contaminazione in zona satura si intende il volume di acquifero interessato dalla presenza di contaminanti in concentrazione superiore a CSC.</a:t>
            </a:r>
          </a:p>
          <a:p>
            <a:pPr algn="l"/>
            <a:r>
              <a:rPr lang="it-IT" sz="1000">
                <a:solidFill>
                  <a:srgbClr val="CCFFCC"/>
                </a:solidFill>
                <a:latin typeface="Lucida Sans Unicode" pitchFamily="34" charset="0"/>
              </a:rPr>
              <a:t>La definizione della geometria della sorgente in zona satura viene effettuata sulla base delle risultanze analitiche relative alle acque sotterranee campionate nei piezometri realizzati nel sito. La sorgente viene individuata attraverso la massima estensione del plume di contaminazione in falda determinato a partire dai punti di campionamento delle acque che superano i valori di riferimento indicati dalla normativa vigente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6085"/>
                                        </p:tgtEl>
                                        <p:attrNameLst>
                                          <p:attrName>style.visibility</p:attrName>
                                        </p:attrNameLst>
                                      </p:cBhvr>
                                      <p:to>
                                        <p:strVal val="visible"/>
                                      </p:to>
                                    </p:set>
                                    <p:anim calcmode="lin" valueType="num">
                                      <p:cBhvr additive="base">
                                        <p:cTn id="7" dur="500" fill="hold"/>
                                        <p:tgtEl>
                                          <p:spTgt spid="46085"/>
                                        </p:tgtEl>
                                        <p:attrNameLst>
                                          <p:attrName>ppt_x</p:attrName>
                                        </p:attrNameLst>
                                      </p:cBhvr>
                                      <p:tavLst>
                                        <p:tav tm="0">
                                          <p:val>
                                            <p:strVal val="0-#ppt_w/2"/>
                                          </p:val>
                                        </p:tav>
                                        <p:tav tm="100000">
                                          <p:val>
                                            <p:strVal val="#ppt_x"/>
                                          </p:val>
                                        </p:tav>
                                      </p:tavLst>
                                    </p:anim>
                                    <p:anim calcmode="lin" valueType="num">
                                      <p:cBhvr additive="base">
                                        <p:cTn id="8" dur="500" fill="hold"/>
                                        <p:tgtEl>
                                          <p:spTgt spid="460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5"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57346" name="Rectangle 4"/>
          <p:cNvSpPr>
            <a:spLocks noChangeArrowheads="1"/>
          </p:cNvSpPr>
          <p:nvPr/>
        </p:nvSpPr>
        <p:spPr bwMode="auto">
          <a:xfrm>
            <a:off x="457200" y="150813"/>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000">
                <a:solidFill>
                  <a:srgbClr val="CCFFCC"/>
                </a:solidFill>
                <a:latin typeface="Lucida Sans Unicode" pitchFamily="34" charset="0"/>
              </a:rPr>
              <a:t>CONCENTRAZIONE RAPPRESENTATIVA DELLA SORGENTE (CRS)</a:t>
            </a:r>
          </a:p>
        </p:txBody>
      </p:sp>
      <p:sp>
        <p:nvSpPr>
          <p:cNvPr id="47109" name="Rectangle 5"/>
          <p:cNvSpPr>
            <a:spLocks noChangeArrowheads="1"/>
          </p:cNvSpPr>
          <p:nvPr/>
        </p:nvSpPr>
        <p:spPr bwMode="auto">
          <a:xfrm>
            <a:off x="0" y="906463"/>
            <a:ext cx="9144000" cy="74612"/>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57348" name="Picture 19"/>
          <p:cNvPicPr>
            <a:picLocks noChangeAspect="1" noChangeArrowheads="1"/>
          </p:cNvPicPr>
          <p:nvPr/>
        </p:nvPicPr>
        <p:blipFill>
          <a:blip r:embed="rId2" cstate="print"/>
          <a:srcRect l="16196" t="25200" r="36441" b="23399"/>
          <a:stretch>
            <a:fillRect/>
          </a:stretch>
        </p:blipFill>
        <p:spPr bwMode="auto">
          <a:xfrm>
            <a:off x="107950" y="1125538"/>
            <a:ext cx="3816350" cy="3105150"/>
          </a:xfrm>
          <a:prstGeom prst="rect">
            <a:avLst/>
          </a:prstGeom>
          <a:noFill/>
          <a:ln w="9525">
            <a:noFill/>
            <a:miter lim="800000"/>
            <a:headEnd/>
            <a:tailEnd/>
          </a:ln>
        </p:spPr>
      </p:pic>
      <p:sp>
        <p:nvSpPr>
          <p:cNvPr id="57349" name="Rectangle 21"/>
          <p:cNvSpPr>
            <a:spLocks noChangeArrowheads="1"/>
          </p:cNvSpPr>
          <p:nvPr/>
        </p:nvSpPr>
        <p:spPr bwMode="auto">
          <a:xfrm>
            <a:off x="4067175" y="1125538"/>
            <a:ext cx="5076825" cy="3444875"/>
          </a:xfrm>
          <a:prstGeom prst="rect">
            <a:avLst/>
          </a:prstGeom>
          <a:solidFill>
            <a:srgbClr val="003300"/>
          </a:solidFill>
          <a:ln w="9525">
            <a:noFill/>
            <a:miter lim="800000"/>
            <a:headEnd/>
            <a:tailEnd/>
          </a:ln>
        </p:spPr>
        <p:txBody>
          <a:bodyPr>
            <a:spAutoFit/>
          </a:bodyPr>
          <a:lstStyle/>
          <a:p>
            <a:pPr algn="l"/>
            <a:r>
              <a:rPr lang="it-IT" sz="1000">
                <a:solidFill>
                  <a:srgbClr val="CCFFCC"/>
                </a:solidFill>
                <a:latin typeface="Lucida Sans Unicode" pitchFamily="34" charset="0"/>
              </a:rPr>
              <a:t>Il data-set deve essere suddiviso in relazione ad ogni sorgente secondaria di contaminazione: Suolo Superficiale (SS), Suolo Profondo (SP) e Falda (GW).</a:t>
            </a:r>
          </a:p>
          <a:p>
            <a:pPr algn="l">
              <a:spcAft>
                <a:spcPct val="50000"/>
              </a:spcAft>
            </a:pPr>
            <a:r>
              <a:rPr lang="it-IT" sz="1000">
                <a:solidFill>
                  <a:srgbClr val="CCFFCC"/>
                </a:solidFill>
                <a:latin typeface="Lucida Sans Unicode" pitchFamily="34" charset="0"/>
              </a:rPr>
              <a:t>Per stabilire l’applicabilità di </a:t>
            </a:r>
            <a:r>
              <a:rPr lang="it-IT" sz="1000" u="sng">
                <a:solidFill>
                  <a:srgbClr val="CCFFCC"/>
                </a:solidFill>
                <a:latin typeface="Lucida Sans Unicode" pitchFamily="34" charset="0"/>
              </a:rPr>
              <a:t>criteri statistici</a:t>
            </a:r>
            <a:r>
              <a:rPr lang="it-IT" sz="1000">
                <a:solidFill>
                  <a:srgbClr val="CCFFCC"/>
                </a:solidFill>
                <a:latin typeface="Lucida Sans Unicode" pitchFamily="34" charset="0"/>
              </a:rPr>
              <a:t> è necessario:</a:t>
            </a:r>
          </a:p>
          <a:p>
            <a:pPr algn="l">
              <a:spcAft>
                <a:spcPct val="50000"/>
              </a:spcAft>
            </a:pPr>
            <a:r>
              <a:rPr lang="it-IT" sz="1000">
                <a:solidFill>
                  <a:srgbClr val="CCFFCC"/>
                </a:solidFill>
                <a:latin typeface="Lucida Sans Unicode" pitchFamily="34" charset="0"/>
              </a:rPr>
              <a:t>1. Esaminare l’ampiezza del data-set. Per ogni data-set (SS, SP, GW), il numero di dati a disposizione non può essere inferiore a 10 (il numero minimo di dati, corrispondente a 10, necessario per l’esecuzione di analisi di tipo statistico, si riferisce ai sondaggi effettuati nell’area in cui viene applicata l’analisi di rischio e non ai campioni disponibili che, paradossalmente, potrebbero essere relativi a uno stesso sondaggio o piezometro)</a:t>
            </a:r>
          </a:p>
          <a:p>
            <a:pPr algn="l">
              <a:spcAft>
                <a:spcPct val="50000"/>
              </a:spcAft>
            </a:pPr>
            <a:r>
              <a:rPr lang="it-IT" sz="1000">
                <a:solidFill>
                  <a:srgbClr val="CCFFCC"/>
                </a:solidFill>
                <a:latin typeface="Lucida Sans Unicode" pitchFamily="34" charset="0"/>
              </a:rPr>
              <a:t>2. Verificare che il campionamento sia uniformemente distribuito su tutta la sorgente di contaminazione</a:t>
            </a:r>
          </a:p>
          <a:p>
            <a:pPr algn="l">
              <a:spcAft>
                <a:spcPct val="50000"/>
              </a:spcAft>
            </a:pPr>
            <a:r>
              <a:rPr lang="it-IT" sz="1000">
                <a:solidFill>
                  <a:srgbClr val="CCFFCC"/>
                </a:solidFill>
                <a:latin typeface="Lucida Sans Unicode" pitchFamily="34" charset="0"/>
              </a:rPr>
              <a:t>3. Identificare gli outlier e distinguere i “veri outlier” dai “falsi outlier”</a:t>
            </a:r>
          </a:p>
          <a:p>
            <a:pPr algn="l">
              <a:spcAft>
                <a:spcPct val="50000"/>
              </a:spcAft>
            </a:pPr>
            <a:r>
              <a:rPr lang="it-IT" sz="1000">
                <a:solidFill>
                  <a:srgbClr val="CCFFCC"/>
                </a:solidFill>
                <a:latin typeface="Lucida Sans Unicode" pitchFamily="34" charset="0"/>
              </a:rPr>
              <a:t>4. Identificare i Non-Detected e porre i Non-Detected pari al corrispondente Detection Limit (ND = DL)</a:t>
            </a:r>
          </a:p>
          <a:p>
            <a:pPr algn="l">
              <a:spcAft>
                <a:spcPct val="50000"/>
              </a:spcAft>
            </a:pPr>
            <a:r>
              <a:rPr lang="it-IT" sz="1000">
                <a:solidFill>
                  <a:srgbClr val="CCFFCC"/>
                </a:solidFill>
                <a:latin typeface="Lucida Sans Unicode" pitchFamily="34" charset="0"/>
              </a:rPr>
              <a:t>5. l’UCL deve essere calcolata prendendo in considerazione tutti i dati di concentrazione disponibili, e caratterizzare la sorgente di contaminazione anche con quelli che non superano le CSC </a:t>
            </a:r>
          </a:p>
          <a:p>
            <a:pPr algn="l"/>
            <a:r>
              <a:rPr lang="it-IT" sz="1000">
                <a:solidFill>
                  <a:srgbClr val="CCFFCC"/>
                </a:solidFill>
                <a:latin typeface="Lucida Sans Unicode" pitchFamily="34" charset="0"/>
              </a:rPr>
              <a:t>6. Applicazione determinati criteri descritti nel documento APAT (rev.2, 2008). Es. strati omogenei, stesso acquifero</a:t>
            </a:r>
          </a:p>
        </p:txBody>
      </p:sp>
      <p:sp>
        <p:nvSpPr>
          <p:cNvPr id="57350" name="Rectangle 22"/>
          <p:cNvSpPr>
            <a:spLocks noChangeArrowheads="1"/>
          </p:cNvSpPr>
          <p:nvPr/>
        </p:nvSpPr>
        <p:spPr bwMode="auto">
          <a:xfrm>
            <a:off x="107950" y="4365625"/>
            <a:ext cx="3743325" cy="1192213"/>
          </a:xfrm>
          <a:prstGeom prst="rect">
            <a:avLst/>
          </a:prstGeom>
          <a:noFill/>
          <a:ln w="9525">
            <a:noFill/>
            <a:miter lim="800000"/>
            <a:headEnd/>
            <a:tailEnd/>
          </a:ln>
        </p:spPr>
        <p:txBody>
          <a:bodyPr>
            <a:spAutoFit/>
          </a:bodyPr>
          <a:lstStyle/>
          <a:p>
            <a:pPr algn="l"/>
            <a:r>
              <a:rPr lang="it-IT" sz="800">
                <a:solidFill>
                  <a:srgbClr val="003300"/>
                </a:solidFill>
                <a:latin typeface="Lucida Sans Unicode" pitchFamily="34" charset="0"/>
              </a:rPr>
              <a:t>UCL, UPPER CONFIDENCE LIMIT (95%)</a:t>
            </a:r>
          </a:p>
          <a:p>
            <a:pPr algn="l"/>
            <a:r>
              <a:rPr lang="it-IT" sz="800">
                <a:solidFill>
                  <a:srgbClr val="003300"/>
                </a:solidFill>
                <a:latin typeface="Lucida Sans Unicode" pitchFamily="34" charset="0"/>
              </a:rPr>
              <a:t>Statisticamente l’UCL 95% di una media è definito come un valore che, quando calcolato ripetutamente per un sottoinsieme di dati scelti a caso, eguaglia o supera il valore vero della media il 95% delle volte. Tale valore rappresenta una stima altamente conservativa del valore vero della media. Viene comunque utilizzato nel calcolo della CRS poiché tiene conto dell’incertezza legata al calcolo della media che non detto fornisca sempre una stima realmente rappresentativa, dato il numero finito di campioni a disposizione.</a:t>
            </a:r>
          </a:p>
        </p:txBody>
      </p:sp>
      <p:pic>
        <p:nvPicPr>
          <p:cNvPr id="57351" name="Picture 23"/>
          <p:cNvPicPr>
            <a:picLocks noChangeAspect="1" noChangeArrowheads="1"/>
          </p:cNvPicPr>
          <p:nvPr/>
        </p:nvPicPr>
        <p:blipFill>
          <a:blip r:embed="rId3" cstate="print"/>
          <a:srcRect/>
          <a:stretch>
            <a:fillRect/>
          </a:stretch>
        </p:blipFill>
        <p:spPr bwMode="auto">
          <a:xfrm rot="5400000">
            <a:off x="4409281" y="4382294"/>
            <a:ext cx="1620838" cy="2305050"/>
          </a:xfrm>
          <a:prstGeom prst="rect">
            <a:avLst/>
          </a:prstGeom>
          <a:noFill/>
          <a:ln w="9525">
            <a:noFill/>
            <a:miter lim="800000"/>
            <a:headEnd/>
            <a:tailEnd/>
          </a:ln>
        </p:spPr>
      </p:pic>
      <p:sp>
        <p:nvSpPr>
          <p:cNvPr id="57352" name="Line 26"/>
          <p:cNvSpPr>
            <a:spLocks noChangeShapeType="1"/>
          </p:cNvSpPr>
          <p:nvPr/>
        </p:nvSpPr>
        <p:spPr bwMode="auto">
          <a:xfrm flipV="1">
            <a:off x="2411413" y="5445125"/>
            <a:ext cx="2881312" cy="73025"/>
          </a:xfrm>
          <a:prstGeom prst="line">
            <a:avLst/>
          </a:prstGeom>
          <a:noFill/>
          <a:ln w="9525">
            <a:solidFill>
              <a:srgbClr val="FF3300"/>
            </a:solidFill>
            <a:round/>
            <a:headEnd/>
            <a:tailEnd type="triangle" w="med" len="med"/>
          </a:ln>
        </p:spPr>
        <p:txBody>
          <a:bodyPr/>
          <a:lstStyle/>
          <a:p>
            <a:endParaRPr lang="it-IT"/>
          </a:p>
        </p:txBody>
      </p:sp>
      <p:sp>
        <p:nvSpPr>
          <p:cNvPr id="57353" name="Rectangle 27"/>
          <p:cNvSpPr>
            <a:spLocks noChangeArrowheads="1"/>
          </p:cNvSpPr>
          <p:nvPr/>
        </p:nvSpPr>
        <p:spPr bwMode="auto">
          <a:xfrm>
            <a:off x="107950" y="5589588"/>
            <a:ext cx="3743325" cy="947737"/>
          </a:xfrm>
          <a:prstGeom prst="rect">
            <a:avLst/>
          </a:prstGeom>
          <a:noFill/>
          <a:ln w="9525">
            <a:noFill/>
            <a:miter lim="800000"/>
            <a:headEnd/>
            <a:tailEnd/>
          </a:ln>
        </p:spPr>
        <p:txBody>
          <a:bodyPr>
            <a:spAutoFit/>
          </a:bodyPr>
          <a:lstStyle/>
          <a:p>
            <a:pPr algn="l"/>
            <a:r>
              <a:rPr lang="it-IT" sz="800">
                <a:solidFill>
                  <a:srgbClr val="003300"/>
                </a:solidFill>
                <a:latin typeface="Lucida Sans Unicode" pitchFamily="34" charset="0"/>
              </a:rPr>
              <a:t>PERCENTILE 95%</a:t>
            </a:r>
          </a:p>
          <a:p>
            <a:pPr algn="l"/>
            <a:r>
              <a:rPr lang="it-IT" sz="800">
                <a:solidFill>
                  <a:srgbClr val="003300"/>
                </a:solidFill>
                <a:latin typeface="Lucida Sans Unicode" pitchFamily="34" charset="0"/>
              </a:rPr>
              <a:t>Il percentile rappresenta la condizione in cui una percentuale x della distribuzione è minore o pari al valore del percentile. In particolare, quindi, il percentile al 95% è quel valore che eguaglia o supera il 95% dei valori di concentrazione che costituiscono l’insieme dei dati. Tale valore rappresenta, in genere, una stima più conservativa rispetto all’UCL 95%.</a:t>
            </a:r>
          </a:p>
        </p:txBody>
      </p:sp>
      <p:sp>
        <p:nvSpPr>
          <p:cNvPr id="57354" name="Line 29"/>
          <p:cNvSpPr>
            <a:spLocks noChangeShapeType="1"/>
          </p:cNvSpPr>
          <p:nvPr/>
        </p:nvSpPr>
        <p:spPr bwMode="auto">
          <a:xfrm flipV="1">
            <a:off x="3635375" y="6021388"/>
            <a:ext cx="2232025" cy="287337"/>
          </a:xfrm>
          <a:prstGeom prst="line">
            <a:avLst/>
          </a:prstGeom>
          <a:noFill/>
          <a:ln w="9525">
            <a:solidFill>
              <a:schemeClr val="accent2"/>
            </a:solidFill>
            <a:round/>
            <a:headEnd/>
            <a:tailEnd type="triangle" w="med" len="med"/>
          </a:ln>
        </p:spPr>
        <p:txBody>
          <a:bodyPr/>
          <a:lstStyle/>
          <a:p>
            <a:endParaRPr lang="it-IT"/>
          </a:p>
        </p:txBody>
      </p:sp>
      <p:sp>
        <p:nvSpPr>
          <p:cNvPr id="57355" name="Text Box 30"/>
          <p:cNvSpPr txBox="1">
            <a:spLocks noChangeArrowheads="1"/>
          </p:cNvSpPr>
          <p:nvPr/>
        </p:nvSpPr>
        <p:spPr bwMode="auto">
          <a:xfrm>
            <a:off x="6443663" y="4724400"/>
            <a:ext cx="2484437" cy="1625600"/>
          </a:xfrm>
          <a:prstGeom prst="rect">
            <a:avLst/>
          </a:prstGeom>
          <a:noFill/>
          <a:ln w="9525">
            <a:solidFill>
              <a:srgbClr val="FF3300"/>
            </a:solidFill>
            <a:miter lim="800000"/>
            <a:headEnd/>
            <a:tailEnd/>
          </a:ln>
        </p:spPr>
        <p:txBody>
          <a:bodyPr>
            <a:spAutoFit/>
          </a:bodyPr>
          <a:lstStyle/>
          <a:p>
            <a:pPr algn="l"/>
            <a:r>
              <a:rPr lang="it-IT" sz="1000" b="1">
                <a:solidFill>
                  <a:srgbClr val="FF3300"/>
                </a:solidFill>
                <a:latin typeface="Lucida Sans Unicode" pitchFamily="34" charset="0"/>
              </a:rPr>
              <a:t>INOLTRE</a:t>
            </a:r>
          </a:p>
          <a:p>
            <a:pPr algn="l"/>
            <a:r>
              <a:rPr lang="it-IT" sz="1000" b="1">
                <a:latin typeface="Lucida Sans Unicode" pitchFamily="34" charset="0"/>
              </a:rPr>
              <a:t>Se </a:t>
            </a:r>
            <a:r>
              <a:rPr lang="it-IT" sz="1000" b="1" u="sng">
                <a:latin typeface="Lucida Sans Unicode" pitchFamily="34" charset="0"/>
              </a:rPr>
              <a:t>C</a:t>
            </a:r>
            <a:r>
              <a:rPr lang="it-IT" sz="1000" b="1" u="sng" baseline="-25000">
                <a:latin typeface="Lucida Sans Unicode" pitchFamily="34" charset="0"/>
              </a:rPr>
              <a:t>s</a:t>
            </a:r>
            <a:r>
              <a:rPr lang="it-IT" sz="1000" b="1" u="sng">
                <a:latin typeface="Lucida Sans Unicode" pitchFamily="34" charset="0"/>
              </a:rPr>
              <a:t> = C</a:t>
            </a:r>
            <a:r>
              <a:rPr lang="it-IT" sz="1000" b="1" u="sng" baseline="-25000">
                <a:latin typeface="Lucida Sans Unicode" pitchFamily="34" charset="0"/>
              </a:rPr>
              <a:t>MAX </a:t>
            </a:r>
            <a:r>
              <a:rPr lang="it-IT" sz="1000" b="1" u="sng">
                <a:latin typeface="Lucida Sans Unicode" pitchFamily="34" charset="0"/>
              </a:rPr>
              <a:t>(no criteri statistici)</a:t>
            </a:r>
            <a:endParaRPr lang="it-IT" sz="1000" baseline="-25000">
              <a:latin typeface="Lucida Sans Unicode" pitchFamily="34" charset="0"/>
            </a:endParaRPr>
          </a:p>
          <a:p>
            <a:pPr algn="l"/>
            <a:r>
              <a:rPr lang="it-IT" sz="1000">
                <a:latin typeface="Lucida Sans Unicode" pitchFamily="34" charset="0"/>
              </a:rPr>
              <a:t>non si ritiene accettabile effettuare un’analisi di rischio con un valore di concentrazione rappresentativa per la sorgente stimato sulla base di un unico dato di concentrazione proveniente dalla caratterizzazione del sito (es. un solo punto di campionamento).</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7109"/>
                                        </p:tgtEl>
                                        <p:attrNameLst>
                                          <p:attrName>style.visibility</p:attrName>
                                        </p:attrNameLst>
                                      </p:cBhvr>
                                      <p:to>
                                        <p:strVal val="visible"/>
                                      </p:to>
                                    </p:set>
                                    <p:anim calcmode="lin" valueType="num">
                                      <p:cBhvr additive="base">
                                        <p:cTn id="7" dur="500" fill="hold"/>
                                        <p:tgtEl>
                                          <p:spTgt spid="47109"/>
                                        </p:tgtEl>
                                        <p:attrNameLst>
                                          <p:attrName>ppt_x</p:attrName>
                                        </p:attrNameLst>
                                      </p:cBhvr>
                                      <p:tavLst>
                                        <p:tav tm="0">
                                          <p:val>
                                            <p:strVal val="0-#ppt_w/2"/>
                                          </p:val>
                                        </p:tav>
                                        <p:tav tm="100000">
                                          <p:val>
                                            <p:strVal val="#ppt_x"/>
                                          </p:val>
                                        </p:tav>
                                      </p:tavLst>
                                    </p:anim>
                                    <p:anim calcmode="lin" valueType="num">
                                      <p:cBhvr additive="base">
                                        <p:cTn id="8" dur="500" fill="hold"/>
                                        <p:tgtEl>
                                          <p:spTgt spid="471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58370" name="Rectangle 4"/>
          <p:cNvSpPr>
            <a:spLocks noChangeArrowheads="1"/>
          </p:cNvSpPr>
          <p:nvPr/>
        </p:nvSpPr>
        <p:spPr bwMode="auto">
          <a:xfrm>
            <a:off x="457200" y="150813"/>
            <a:ext cx="82296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000">
                <a:solidFill>
                  <a:srgbClr val="CCFFCC"/>
                </a:solidFill>
                <a:latin typeface="Lucida Sans Unicode" pitchFamily="34" charset="0"/>
              </a:rPr>
              <a:t>CONCENTRAZIONE RAPPRESENTATIVA DELLA SORGENTE (CRS)</a:t>
            </a:r>
          </a:p>
        </p:txBody>
      </p:sp>
      <p:sp>
        <p:nvSpPr>
          <p:cNvPr id="49157" name="Rectangle 5"/>
          <p:cNvSpPr>
            <a:spLocks noChangeArrowheads="1"/>
          </p:cNvSpPr>
          <p:nvPr/>
        </p:nvSpPr>
        <p:spPr bwMode="auto">
          <a:xfrm>
            <a:off x="0" y="906463"/>
            <a:ext cx="9144000" cy="74612"/>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58372" name="Rectangle 6"/>
          <p:cNvSpPr>
            <a:spLocks noChangeArrowheads="1"/>
          </p:cNvSpPr>
          <p:nvPr/>
        </p:nvSpPr>
        <p:spPr bwMode="auto">
          <a:xfrm>
            <a:off x="250825" y="1196975"/>
            <a:ext cx="8713788" cy="1368425"/>
          </a:xfrm>
          <a:prstGeom prst="rect">
            <a:avLst/>
          </a:prstGeom>
          <a:noFill/>
          <a:ln w="9525">
            <a:noFill/>
            <a:miter lim="800000"/>
            <a:headEnd/>
            <a:tailEnd/>
          </a:ln>
        </p:spPr>
        <p:txBody>
          <a:bodyPr>
            <a:spAutoFit/>
          </a:bodyPr>
          <a:lstStyle/>
          <a:p>
            <a:pPr algn="l"/>
            <a:r>
              <a:rPr lang="it-IT">
                <a:solidFill>
                  <a:srgbClr val="CCFFCC"/>
                </a:solidFill>
                <a:latin typeface="Lucida Sans Unicode" pitchFamily="34" charset="0"/>
              </a:rPr>
              <a:t>Gli </a:t>
            </a:r>
            <a:r>
              <a:rPr lang="it-IT" u="sng">
                <a:solidFill>
                  <a:srgbClr val="CCFFCC"/>
                </a:solidFill>
                <a:latin typeface="Lucida Sans Unicode" pitchFamily="34" charset="0"/>
              </a:rPr>
              <a:t>INQUINANTI INDICATORI</a:t>
            </a:r>
            <a:r>
              <a:rPr lang="it-IT">
                <a:solidFill>
                  <a:srgbClr val="CCFFCC"/>
                </a:solidFill>
                <a:latin typeface="Lucida Sans Unicode" pitchFamily="34" charset="0"/>
              </a:rPr>
              <a:t> devono essere identificati con le specie chimiche inquinanti, indagate nell’ambito della campagna di indagine diretta, aventi valori di concentrazione nel suolo o in falda superiori ai valori di riferimento indicati dalla normativa vigente : C &gt; CSC, limiti ISS</a:t>
            </a:r>
          </a:p>
          <a:p>
            <a:pPr algn="l"/>
            <a:r>
              <a:rPr lang="it-IT">
                <a:solidFill>
                  <a:srgbClr val="CCFFCC"/>
                </a:solidFill>
                <a:latin typeface="Lucida Sans Unicode" pitchFamily="34" charset="0"/>
              </a:rPr>
              <a:t>In alcuni casi però può accadere che il numero di tali specie chimiche sia talmente elevato da rendere complessa e dispendiosa l’applicazione della analisi di rischio, sia per il tempo impiegato sia per le risorse da investire.</a:t>
            </a:r>
          </a:p>
        </p:txBody>
      </p:sp>
      <p:sp>
        <p:nvSpPr>
          <p:cNvPr id="58373" name="Rectangle 7"/>
          <p:cNvSpPr>
            <a:spLocks noChangeArrowheads="1"/>
          </p:cNvSpPr>
          <p:nvPr/>
        </p:nvSpPr>
        <p:spPr bwMode="auto">
          <a:xfrm>
            <a:off x="250825" y="2636838"/>
            <a:ext cx="4826000" cy="1370012"/>
          </a:xfrm>
          <a:prstGeom prst="rect">
            <a:avLst/>
          </a:prstGeom>
          <a:noFill/>
          <a:ln w="9525">
            <a:noFill/>
            <a:miter lim="800000"/>
            <a:headEnd/>
            <a:tailEnd/>
          </a:ln>
        </p:spPr>
        <p:txBody>
          <a:bodyPr>
            <a:spAutoFit/>
          </a:bodyPr>
          <a:lstStyle/>
          <a:p>
            <a:pPr algn="l"/>
            <a:r>
              <a:rPr lang="it-IT" sz="1200">
                <a:solidFill>
                  <a:srgbClr val="CCFFCC"/>
                </a:solidFill>
                <a:latin typeface="Lucida Sans Unicode" pitchFamily="34" charset="0"/>
              </a:rPr>
              <a:t>In questi casi, si può seguire il seguente criterio di selezione degli inquinanti indicatori finalizzato alla riduzione del numero di specie chimiche da inserire nella procedura di analisi e selezionando quelle più importanti, ossia quelle alle quali è associato un rischio maggiore per l’uomo.</a:t>
            </a:r>
          </a:p>
          <a:p>
            <a:pPr algn="l"/>
            <a:r>
              <a:rPr lang="it-IT" sz="1200">
                <a:solidFill>
                  <a:srgbClr val="CCFFCC"/>
                </a:solidFill>
                <a:latin typeface="Lucida Sans Unicode" pitchFamily="34" charset="0"/>
              </a:rPr>
              <a:t>La seguente modalità va concordata con l’Ente di controllo.</a:t>
            </a:r>
          </a:p>
          <a:p>
            <a:pPr algn="l"/>
            <a:r>
              <a:rPr lang="it-IT" sz="1200" u="sng">
                <a:solidFill>
                  <a:srgbClr val="003300"/>
                </a:solidFill>
                <a:latin typeface="Lucida Sans Unicode" pitchFamily="34" charset="0"/>
              </a:rPr>
              <a:t>Non è applicabile ai metalli.</a:t>
            </a:r>
          </a:p>
        </p:txBody>
      </p:sp>
      <p:sp>
        <p:nvSpPr>
          <p:cNvPr id="58374" name="Rectangle 9"/>
          <p:cNvSpPr>
            <a:spLocks noChangeArrowheads="1"/>
          </p:cNvSpPr>
          <p:nvPr/>
        </p:nvSpPr>
        <p:spPr bwMode="auto">
          <a:xfrm>
            <a:off x="5867400" y="2565400"/>
            <a:ext cx="2879725" cy="549275"/>
          </a:xfrm>
          <a:prstGeom prst="rect">
            <a:avLst/>
          </a:prstGeom>
          <a:solidFill>
            <a:srgbClr val="CCFFCC"/>
          </a:solidFill>
          <a:ln w="9525">
            <a:solidFill>
              <a:srgbClr val="003300"/>
            </a:solidFill>
            <a:miter lim="800000"/>
            <a:headEnd/>
            <a:tailEnd/>
          </a:ln>
        </p:spPr>
        <p:txBody>
          <a:bodyPr/>
          <a:lstStyle/>
          <a:p>
            <a:r>
              <a:rPr lang="it-IT" sz="1000">
                <a:solidFill>
                  <a:srgbClr val="003300"/>
                </a:solidFill>
                <a:latin typeface="Lucida Sans Unicode" pitchFamily="34" charset="0"/>
              </a:rPr>
              <a:t>Fase 1:</a:t>
            </a:r>
          </a:p>
          <a:p>
            <a:r>
              <a:rPr lang="it-IT" sz="1000">
                <a:solidFill>
                  <a:srgbClr val="003300"/>
                </a:solidFill>
                <a:latin typeface="Lucida Sans Unicode" pitchFamily="34" charset="0"/>
              </a:rPr>
              <a:t>Raggruppamento delle specie chimiche in</a:t>
            </a:r>
          </a:p>
          <a:p>
            <a:r>
              <a:rPr lang="it-IT" sz="1000">
                <a:solidFill>
                  <a:srgbClr val="003300"/>
                </a:solidFill>
                <a:latin typeface="Lucida Sans Unicode" pitchFamily="34" charset="0"/>
              </a:rPr>
              <a:t>classi, in funzione della loro tipologia</a:t>
            </a:r>
          </a:p>
        </p:txBody>
      </p:sp>
      <p:sp>
        <p:nvSpPr>
          <p:cNvPr id="58375" name="Text Box 11"/>
          <p:cNvSpPr txBox="1">
            <a:spLocks noChangeArrowheads="1"/>
          </p:cNvSpPr>
          <p:nvPr/>
        </p:nvSpPr>
        <p:spPr bwMode="auto">
          <a:xfrm>
            <a:off x="5865813" y="3560763"/>
            <a:ext cx="2881312" cy="747712"/>
          </a:xfrm>
          <a:prstGeom prst="rect">
            <a:avLst/>
          </a:prstGeom>
          <a:solidFill>
            <a:srgbClr val="CCFFCC"/>
          </a:solidFill>
          <a:ln w="9525">
            <a:solidFill>
              <a:srgbClr val="003300"/>
            </a:solidFill>
            <a:miter lim="800000"/>
            <a:headEnd/>
            <a:tailEnd/>
          </a:ln>
        </p:spPr>
        <p:txBody>
          <a:bodyPr/>
          <a:lstStyle/>
          <a:p>
            <a:r>
              <a:rPr lang="it-IT" sz="1000">
                <a:solidFill>
                  <a:srgbClr val="003300"/>
                </a:solidFill>
                <a:latin typeface="Lucida Sans Unicode" pitchFamily="34" charset="0"/>
              </a:rPr>
              <a:t>Fase 2:</a:t>
            </a:r>
          </a:p>
          <a:p>
            <a:r>
              <a:rPr lang="it-IT" sz="1000">
                <a:solidFill>
                  <a:srgbClr val="003300"/>
                </a:solidFill>
                <a:latin typeface="Lucida Sans Unicode" pitchFamily="34" charset="0"/>
              </a:rPr>
              <a:t>Raggruppamento delle specie chimiche in sottoclassi, in funzione della loro cancerogenità</a:t>
            </a:r>
          </a:p>
        </p:txBody>
      </p:sp>
      <p:sp>
        <p:nvSpPr>
          <p:cNvPr id="58376" name="Text Box 14"/>
          <p:cNvSpPr txBox="1">
            <a:spLocks noChangeArrowheads="1"/>
          </p:cNvSpPr>
          <p:nvPr/>
        </p:nvSpPr>
        <p:spPr bwMode="auto">
          <a:xfrm>
            <a:off x="5865813" y="4754563"/>
            <a:ext cx="2879725" cy="701675"/>
          </a:xfrm>
          <a:prstGeom prst="rect">
            <a:avLst/>
          </a:prstGeom>
          <a:solidFill>
            <a:srgbClr val="CCFFCC"/>
          </a:solidFill>
          <a:ln w="9525">
            <a:solidFill>
              <a:srgbClr val="003300"/>
            </a:solidFill>
            <a:miter lim="800000"/>
            <a:headEnd/>
            <a:tailEnd/>
          </a:ln>
        </p:spPr>
        <p:txBody>
          <a:bodyPr/>
          <a:lstStyle/>
          <a:p>
            <a:r>
              <a:rPr lang="it-IT" sz="1000">
                <a:solidFill>
                  <a:srgbClr val="003300"/>
                </a:solidFill>
                <a:latin typeface="Lucida Sans Unicode" pitchFamily="34" charset="0"/>
              </a:rPr>
              <a:t>Fase 3:</a:t>
            </a:r>
          </a:p>
          <a:p>
            <a:r>
              <a:rPr lang="it-IT" sz="1000">
                <a:solidFill>
                  <a:srgbClr val="003300"/>
                </a:solidFill>
                <a:latin typeface="Lucida Sans Unicode" pitchFamily="34" charset="0"/>
              </a:rPr>
              <a:t>Selezione dell’inquinante indicatore per ogni sotto-classe in funzione del valore di</a:t>
            </a:r>
          </a:p>
          <a:p>
            <a:r>
              <a:rPr lang="it-IT" sz="1000">
                <a:solidFill>
                  <a:srgbClr val="003300"/>
                </a:solidFill>
                <a:latin typeface="Lucida Sans Unicode" pitchFamily="34" charset="0"/>
              </a:rPr>
              <a:t>concentrazione e di tossicità</a:t>
            </a:r>
          </a:p>
        </p:txBody>
      </p:sp>
      <p:sp>
        <p:nvSpPr>
          <p:cNvPr id="58377" name="Text Box 15"/>
          <p:cNvSpPr txBox="1">
            <a:spLocks noChangeArrowheads="1"/>
          </p:cNvSpPr>
          <p:nvPr/>
        </p:nvSpPr>
        <p:spPr bwMode="auto">
          <a:xfrm>
            <a:off x="5865813" y="5903913"/>
            <a:ext cx="2879725" cy="549275"/>
          </a:xfrm>
          <a:prstGeom prst="rect">
            <a:avLst/>
          </a:prstGeom>
          <a:solidFill>
            <a:srgbClr val="CCFFCC"/>
          </a:solidFill>
          <a:ln w="9525">
            <a:solidFill>
              <a:srgbClr val="003300"/>
            </a:solidFill>
            <a:miter lim="800000"/>
            <a:headEnd/>
            <a:tailEnd/>
          </a:ln>
        </p:spPr>
        <p:txBody>
          <a:bodyPr/>
          <a:lstStyle/>
          <a:p>
            <a:r>
              <a:rPr lang="it-IT" sz="1000">
                <a:solidFill>
                  <a:srgbClr val="003300"/>
                </a:solidFill>
                <a:latin typeface="Lucida Sans Unicode" pitchFamily="34" charset="0"/>
              </a:rPr>
              <a:t>Fase 4:</a:t>
            </a:r>
          </a:p>
          <a:p>
            <a:r>
              <a:rPr lang="it-IT" sz="1000">
                <a:solidFill>
                  <a:srgbClr val="003300"/>
                </a:solidFill>
                <a:latin typeface="Lucida Sans Unicode" pitchFamily="34" charset="0"/>
              </a:rPr>
              <a:t>Attribuzione all’inquinante indicatore della concentrazione totale della sotto-classe</a:t>
            </a:r>
          </a:p>
        </p:txBody>
      </p:sp>
      <p:sp>
        <p:nvSpPr>
          <p:cNvPr id="58378" name="AutoShape 17"/>
          <p:cNvSpPr>
            <a:spLocks noChangeArrowheads="1"/>
          </p:cNvSpPr>
          <p:nvPr/>
        </p:nvSpPr>
        <p:spPr bwMode="auto">
          <a:xfrm rot="10800000">
            <a:off x="5032375" y="2852738"/>
            <a:ext cx="647700" cy="647700"/>
          </a:xfrm>
          <a:prstGeom prst="leftArrow">
            <a:avLst>
              <a:gd name="adj1" fmla="val 50000"/>
              <a:gd name="adj2" fmla="val 25000"/>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cxnSp>
        <p:nvCxnSpPr>
          <p:cNvPr id="58379" name="AutoShape 18"/>
          <p:cNvCxnSpPr>
            <a:cxnSpLocks noChangeShapeType="1"/>
            <a:stCxn id="58374" idx="2"/>
          </p:cNvCxnSpPr>
          <p:nvPr/>
        </p:nvCxnSpPr>
        <p:spPr bwMode="auto">
          <a:xfrm>
            <a:off x="7307263" y="3114675"/>
            <a:ext cx="1587" cy="385763"/>
          </a:xfrm>
          <a:prstGeom prst="straightConnector1">
            <a:avLst/>
          </a:prstGeom>
          <a:noFill/>
          <a:ln w="9525">
            <a:solidFill>
              <a:schemeClr val="tx1"/>
            </a:solidFill>
            <a:round/>
            <a:headEnd/>
            <a:tailEnd type="triangle" w="med" len="med"/>
          </a:ln>
        </p:spPr>
      </p:cxnSp>
      <p:cxnSp>
        <p:nvCxnSpPr>
          <p:cNvPr id="58380" name="AutoShape 19"/>
          <p:cNvCxnSpPr>
            <a:cxnSpLocks noChangeShapeType="1"/>
            <a:stCxn id="58375" idx="2"/>
            <a:endCxn id="58376" idx="0"/>
          </p:cNvCxnSpPr>
          <p:nvPr/>
        </p:nvCxnSpPr>
        <p:spPr bwMode="auto">
          <a:xfrm flipH="1">
            <a:off x="7305675" y="4308475"/>
            <a:ext cx="1588" cy="446088"/>
          </a:xfrm>
          <a:prstGeom prst="straightConnector1">
            <a:avLst/>
          </a:prstGeom>
          <a:noFill/>
          <a:ln w="9525">
            <a:solidFill>
              <a:schemeClr val="tx1"/>
            </a:solidFill>
            <a:round/>
            <a:headEnd/>
            <a:tailEnd type="triangle" w="med" len="med"/>
          </a:ln>
        </p:spPr>
      </p:cxnSp>
      <p:cxnSp>
        <p:nvCxnSpPr>
          <p:cNvPr id="58381" name="AutoShape 20"/>
          <p:cNvCxnSpPr>
            <a:cxnSpLocks noChangeShapeType="1"/>
            <a:stCxn id="58376" idx="2"/>
            <a:endCxn id="58377" idx="0"/>
          </p:cNvCxnSpPr>
          <p:nvPr/>
        </p:nvCxnSpPr>
        <p:spPr bwMode="auto">
          <a:xfrm>
            <a:off x="7305675" y="5456238"/>
            <a:ext cx="0" cy="447675"/>
          </a:xfrm>
          <a:prstGeom prst="straightConnector1">
            <a:avLst/>
          </a:prstGeom>
          <a:noFill/>
          <a:ln w="9525">
            <a:solidFill>
              <a:schemeClr val="tx1"/>
            </a:solidFill>
            <a:round/>
            <a:headEnd/>
            <a:tailEnd type="triangle" w="med" len="med"/>
          </a:ln>
        </p:spPr>
      </p:cxn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9157"/>
                                        </p:tgtEl>
                                        <p:attrNameLst>
                                          <p:attrName>style.visibility</p:attrName>
                                        </p:attrNameLst>
                                      </p:cBhvr>
                                      <p:to>
                                        <p:strVal val="visible"/>
                                      </p:to>
                                    </p:set>
                                    <p:anim calcmode="lin" valueType="num">
                                      <p:cBhvr additive="base">
                                        <p:cTn id="7" dur="500" fill="hold"/>
                                        <p:tgtEl>
                                          <p:spTgt spid="49157"/>
                                        </p:tgtEl>
                                        <p:attrNameLst>
                                          <p:attrName>ppt_x</p:attrName>
                                        </p:attrNameLst>
                                      </p:cBhvr>
                                      <p:tavLst>
                                        <p:tav tm="0">
                                          <p:val>
                                            <p:strVal val="0-#ppt_w/2"/>
                                          </p:val>
                                        </p:tav>
                                        <p:tav tm="100000">
                                          <p:val>
                                            <p:strVal val="#ppt_x"/>
                                          </p:val>
                                        </p:tav>
                                      </p:tavLst>
                                    </p:anim>
                                    <p:anim calcmode="lin" valueType="num">
                                      <p:cBhvr additive="base">
                                        <p:cTn id="8" dur="500" fill="hold"/>
                                        <p:tgtEl>
                                          <p:spTgt spid="4915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7"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59394" name="Rectangle 4"/>
          <p:cNvSpPr>
            <a:spLocks noChangeArrowheads="1"/>
          </p:cNvSpPr>
          <p:nvPr/>
        </p:nvSpPr>
        <p:spPr bwMode="auto">
          <a:xfrm>
            <a:off x="0" y="115888"/>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000">
                <a:solidFill>
                  <a:srgbClr val="CCFFCC"/>
                </a:solidFill>
                <a:latin typeface="Lucida Sans Unicode" pitchFamily="34" charset="0"/>
              </a:rPr>
              <a:t>PROPRIETA’ CHIMICO-FISICHE E TOSSICOLOGICHE DEI CONTAMINANTI</a:t>
            </a:r>
          </a:p>
        </p:txBody>
      </p:sp>
      <p:sp>
        <p:nvSpPr>
          <p:cNvPr id="50181" name="Rectangle 5"/>
          <p:cNvSpPr>
            <a:spLocks noChangeArrowheads="1"/>
          </p:cNvSpPr>
          <p:nvPr/>
        </p:nvSpPr>
        <p:spPr bwMode="auto">
          <a:xfrm>
            <a:off x="0" y="9080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59396" name="Text Box 6"/>
          <p:cNvSpPr txBox="1">
            <a:spLocks noChangeArrowheads="1"/>
          </p:cNvSpPr>
          <p:nvPr/>
        </p:nvSpPr>
        <p:spPr bwMode="auto">
          <a:xfrm>
            <a:off x="179388" y="1052513"/>
            <a:ext cx="8785225" cy="396875"/>
          </a:xfrm>
          <a:prstGeom prst="rect">
            <a:avLst/>
          </a:prstGeom>
          <a:noFill/>
          <a:ln w="9525">
            <a:noFill/>
            <a:miter lim="800000"/>
            <a:headEnd/>
            <a:tailEnd/>
          </a:ln>
        </p:spPr>
        <p:txBody>
          <a:bodyPr>
            <a:spAutoFit/>
          </a:bodyPr>
          <a:lstStyle/>
          <a:p>
            <a:r>
              <a:rPr lang="it-IT" sz="1000">
                <a:solidFill>
                  <a:srgbClr val="CCFFCC"/>
                </a:solidFill>
                <a:latin typeface="Lucida Sans Unicode" pitchFamily="34" charset="0"/>
              </a:rPr>
              <a:t>Si impiega una banca dati sviluppata dall’ISS (Istituto Superiore di Sanità) e dall’ISPESL (Istituto Superiore per la Prevenzione e la Sicurezza del Lavoro) – la banca dati è costantemente aggiornata e scaricabile </a:t>
            </a:r>
          </a:p>
        </p:txBody>
      </p:sp>
      <p:pic>
        <p:nvPicPr>
          <p:cNvPr id="59397" name="Picture 2645"/>
          <p:cNvPicPr>
            <a:picLocks noChangeAspect="1" noChangeArrowheads="1"/>
          </p:cNvPicPr>
          <p:nvPr/>
        </p:nvPicPr>
        <p:blipFill>
          <a:blip r:embed="rId2" cstate="print"/>
          <a:srcRect/>
          <a:stretch>
            <a:fillRect/>
          </a:stretch>
        </p:blipFill>
        <p:spPr bwMode="auto">
          <a:xfrm>
            <a:off x="468313" y="1557338"/>
            <a:ext cx="8208962" cy="3205162"/>
          </a:xfrm>
          <a:prstGeom prst="rect">
            <a:avLst/>
          </a:prstGeom>
          <a:noFill/>
          <a:ln w="9525">
            <a:noFill/>
            <a:miter lim="800000"/>
            <a:headEnd/>
            <a:tailEnd/>
          </a:ln>
        </p:spPr>
      </p:pic>
      <p:sp>
        <p:nvSpPr>
          <p:cNvPr id="59398" name="Rectangle 2646"/>
          <p:cNvSpPr>
            <a:spLocks noChangeArrowheads="1"/>
          </p:cNvSpPr>
          <p:nvPr/>
        </p:nvSpPr>
        <p:spPr bwMode="auto">
          <a:xfrm>
            <a:off x="323850" y="4868863"/>
            <a:ext cx="1584325" cy="1320800"/>
          </a:xfrm>
          <a:prstGeom prst="rect">
            <a:avLst/>
          </a:prstGeom>
          <a:noFill/>
          <a:ln w="9525">
            <a:noFill/>
            <a:miter lim="800000"/>
            <a:headEnd/>
            <a:tailEnd/>
          </a:ln>
        </p:spPr>
        <p:txBody>
          <a:bodyPr>
            <a:spAutoFit/>
          </a:bodyPr>
          <a:lstStyle/>
          <a:p>
            <a:pPr algn="l"/>
            <a:r>
              <a:rPr lang="it-IT" sz="900" b="1">
                <a:latin typeface="Lucida Sans Unicode" pitchFamily="34" charset="0"/>
              </a:rPr>
              <a:t>Kow</a:t>
            </a:r>
            <a:r>
              <a:rPr lang="it-IT" sz="900">
                <a:latin typeface="Lucida Sans Unicode" pitchFamily="34" charset="0"/>
              </a:rPr>
              <a:t> Coefficiente di Partizione Ottanolo/Acqua</a:t>
            </a:r>
          </a:p>
          <a:p>
            <a:pPr algn="l"/>
            <a:r>
              <a:rPr lang="it-IT" sz="900" b="1">
                <a:latin typeface="Lucida Sans Unicode" pitchFamily="34" charset="0"/>
              </a:rPr>
              <a:t>Koc</a:t>
            </a:r>
            <a:r>
              <a:rPr lang="it-IT" sz="900">
                <a:latin typeface="Lucida Sans Unicode" pitchFamily="34" charset="0"/>
              </a:rPr>
              <a:t> Coefficiente di Adsorbimento Carbonio-Acqua</a:t>
            </a:r>
          </a:p>
          <a:p>
            <a:pPr algn="l"/>
            <a:r>
              <a:rPr lang="it-IT" sz="900" b="1">
                <a:latin typeface="Lucida Sans Unicode" pitchFamily="34" charset="0"/>
              </a:rPr>
              <a:t>Kd</a:t>
            </a:r>
            <a:r>
              <a:rPr lang="it-IT" sz="900">
                <a:latin typeface="Lucida Sans Unicode" pitchFamily="34" charset="0"/>
              </a:rPr>
              <a:t> Coefficiente di Partizione Suolo/Acqua – è funzione del pH</a:t>
            </a:r>
          </a:p>
        </p:txBody>
      </p:sp>
      <p:sp>
        <p:nvSpPr>
          <p:cNvPr id="59399" name="Rectangle 2647"/>
          <p:cNvSpPr>
            <a:spLocks noChangeArrowheads="1"/>
          </p:cNvSpPr>
          <p:nvPr/>
        </p:nvSpPr>
        <p:spPr bwMode="auto">
          <a:xfrm>
            <a:off x="1908175" y="5038725"/>
            <a:ext cx="7092950" cy="638175"/>
          </a:xfrm>
          <a:prstGeom prst="rect">
            <a:avLst/>
          </a:prstGeom>
          <a:noFill/>
          <a:ln w="9525">
            <a:noFill/>
            <a:miter lim="800000"/>
            <a:headEnd/>
            <a:tailEnd/>
          </a:ln>
        </p:spPr>
        <p:txBody>
          <a:bodyPr>
            <a:spAutoFit/>
          </a:bodyPr>
          <a:lstStyle/>
          <a:p>
            <a:pPr algn="l"/>
            <a:r>
              <a:rPr lang="it-IT" sz="900" b="1">
                <a:latin typeface="Lucida Sans Unicode" pitchFamily="34" charset="0"/>
              </a:rPr>
              <a:t>RfD = Reference Dose</a:t>
            </a:r>
            <a:r>
              <a:rPr lang="it-IT" sz="900">
                <a:latin typeface="Lucida Sans Unicode" pitchFamily="34" charset="0"/>
              </a:rPr>
              <a:t> [mg/kg/giorno]: stima dell’esposizione media giornaliera a cui è sottoposto l’uomo, che non produce effetti avversi apprezzabili sull’organismo durante il corso della vita</a:t>
            </a:r>
          </a:p>
          <a:p>
            <a:pPr algn="l"/>
            <a:r>
              <a:rPr lang="it-IT" sz="900" b="1">
                <a:latin typeface="Lucida Sans Unicode" pitchFamily="34" charset="0"/>
              </a:rPr>
              <a:t>RfC = Reference Concentration</a:t>
            </a:r>
            <a:r>
              <a:rPr lang="it-IT" sz="900">
                <a:latin typeface="Lucida Sans Unicode" pitchFamily="34" charset="0"/>
              </a:rPr>
              <a:t> [mg/m3] : (inalazione) stima dell’esposizione continua a cui è sottoposto l’uomo (in termini di una concentrazione in una matrice ambientale), che non produce effetti avversi durante tutto il corso della vita</a:t>
            </a:r>
          </a:p>
        </p:txBody>
      </p:sp>
      <p:sp>
        <p:nvSpPr>
          <p:cNvPr id="59400" name="Rectangle 2648"/>
          <p:cNvSpPr>
            <a:spLocks noChangeArrowheads="1"/>
          </p:cNvSpPr>
          <p:nvPr/>
        </p:nvSpPr>
        <p:spPr bwMode="auto">
          <a:xfrm>
            <a:off x="1908175" y="5630863"/>
            <a:ext cx="2232025" cy="228600"/>
          </a:xfrm>
          <a:prstGeom prst="rect">
            <a:avLst/>
          </a:prstGeom>
          <a:noFill/>
          <a:ln w="9525">
            <a:noFill/>
            <a:miter lim="800000"/>
            <a:headEnd/>
            <a:tailEnd/>
          </a:ln>
        </p:spPr>
        <p:txBody>
          <a:bodyPr wrap="none">
            <a:spAutoFit/>
          </a:bodyPr>
          <a:lstStyle/>
          <a:p>
            <a:r>
              <a:rPr lang="it-IT" sz="900" b="1">
                <a:latin typeface="Lucida Sans Unicode" pitchFamily="34" charset="0"/>
              </a:rPr>
              <a:t>RfD = RfC (1/70 kg)x(20 m3/giorno)</a:t>
            </a:r>
          </a:p>
        </p:txBody>
      </p:sp>
      <p:sp>
        <p:nvSpPr>
          <p:cNvPr id="59401" name="Rectangle 2650"/>
          <p:cNvSpPr>
            <a:spLocks noChangeArrowheads="1"/>
          </p:cNvSpPr>
          <p:nvPr/>
        </p:nvSpPr>
        <p:spPr bwMode="auto">
          <a:xfrm>
            <a:off x="1908175" y="5994400"/>
            <a:ext cx="6948488" cy="638175"/>
          </a:xfrm>
          <a:prstGeom prst="rect">
            <a:avLst/>
          </a:prstGeom>
          <a:noFill/>
          <a:ln w="9525">
            <a:noFill/>
            <a:miter lim="800000"/>
            <a:headEnd/>
            <a:tailEnd/>
          </a:ln>
        </p:spPr>
        <p:txBody>
          <a:bodyPr>
            <a:spAutoFit/>
          </a:bodyPr>
          <a:lstStyle/>
          <a:p>
            <a:pPr algn="l"/>
            <a:r>
              <a:rPr lang="it-IT" sz="900" b="1">
                <a:latin typeface="Lucida Sans Unicode" pitchFamily="34" charset="0"/>
              </a:rPr>
              <a:t>SF = Slope Factor</a:t>
            </a:r>
            <a:r>
              <a:rPr lang="it-IT" sz="900">
                <a:latin typeface="Lucida Sans Unicode" pitchFamily="34" charset="0"/>
              </a:rPr>
              <a:t> [mg/kg/giorno]-1:Probabilità di casi incrementali di tumore nella vita per unità di dose Pendenza della curva dose-effetto nella zona relativa alle basse dosi</a:t>
            </a:r>
          </a:p>
          <a:p>
            <a:pPr algn="l"/>
            <a:r>
              <a:rPr lang="it-IT" sz="900" b="1">
                <a:latin typeface="Lucida Sans Unicode" pitchFamily="34" charset="0"/>
              </a:rPr>
              <a:t>UCR = Unit Cancer Risk</a:t>
            </a:r>
            <a:r>
              <a:rPr lang="it-IT" sz="900">
                <a:latin typeface="Lucida Sans Unicode" pitchFamily="34" charset="0"/>
              </a:rPr>
              <a:t> [μg/m3]-1: (inalazione) probabilità di casi incrementali di tumore nel corso della vita per unità di concentrazione</a:t>
            </a:r>
          </a:p>
        </p:txBody>
      </p:sp>
      <p:sp>
        <p:nvSpPr>
          <p:cNvPr id="59402" name="Rectangle 2651"/>
          <p:cNvSpPr>
            <a:spLocks noChangeArrowheads="1"/>
          </p:cNvSpPr>
          <p:nvPr/>
        </p:nvSpPr>
        <p:spPr bwMode="auto">
          <a:xfrm>
            <a:off x="1908175" y="6584950"/>
            <a:ext cx="2932113" cy="228600"/>
          </a:xfrm>
          <a:prstGeom prst="rect">
            <a:avLst/>
          </a:prstGeom>
          <a:noFill/>
          <a:ln w="9525">
            <a:noFill/>
            <a:miter lim="800000"/>
            <a:headEnd/>
            <a:tailEnd/>
          </a:ln>
        </p:spPr>
        <p:txBody>
          <a:bodyPr wrap="none">
            <a:spAutoFit/>
          </a:bodyPr>
          <a:lstStyle/>
          <a:p>
            <a:r>
              <a:rPr lang="it-IT" sz="900" b="1">
                <a:latin typeface="Lucida Sans Unicode" pitchFamily="34" charset="0"/>
              </a:rPr>
              <a:t>SF = UCR (70kg)x(1/20m3/giorno)x(1000</a:t>
            </a:r>
            <a:r>
              <a:rPr lang="it-IT" sz="900" b="1">
                <a:latin typeface="Symbol" pitchFamily="18" charset="2"/>
              </a:rPr>
              <a:t>m</a:t>
            </a:r>
            <a:r>
              <a:rPr lang="it-IT" sz="900" b="1">
                <a:latin typeface="Lucida Sans Unicode" pitchFamily="34" charset="0"/>
              </a:rPr>
              <a:t>g/mg)</a:t>
            </a:r>
          </a:p>
        </p:txBody>
      </p:sp>
      <p:sp>
        <p:nvSpPr>
          <p:cNvPr id="59403" name="Text Box 2652"/>
          <p:cNvSpPr txBox="1">
            <a:spLocks noChangeArrowheads="1"/>
          </p:cNvSpPr>
          <p:nvPr/>
        </p:nvSpPr>
        <p:spPr bwMode="auto">
          <a:xfrm>
            <a:off x="1908175" y="4856163"/>
            <a:ext cx="1346200" cy="228600"/>
          </a:xfrm>
          <a:prstGeom prst="rect">
            <a:avLst/>
          </a:prstGeom>
          <a:noFill/>
          <a:ln w="9525">
            <a:noFill/>
            <a:miter lim="800000"/>
            <a:headEnd/>
            <a:tailEnd/>
          </a:ln>
        </p:spPr>
        <p:txBody>
          <a:bodyPr wrap="none">
            <a:spAutoFit/>
          </a:bodyPr>
          <a:lstStyle/>
          <a:p>
            <a:pPr algn="l"/>
            <a:r>
              <a:rPr lang="it-IT" sz="900" b="1">
                <a:solidFill>
                  <a:srgbClr val="FF3300"/>
                </a:solidFill>
                <a:latin typeface="Lucida Sans Unicode" pitchFamily="34" charset="0"/>
              </a:rPr>
              <a:t>SOSTANZE TOSSICHE</a:t>
            </a:r>
          </a:p>
        </p:txBody>
      </p:sp>
      <p:sp>
        <p:nvSpPr>
          <p:cNvPr id="59404" name="Text Box 2653"/>
          <p:cNvSpPr txBox="1">
            <a:spLocks noChangeArrowheads="1"/>
          </p:cNvSpPr>
          <p:nvPr/>
        </p:nvSpPr>
        <p:spPr bwMode="auto">
          <a:xfrm>
            <a:off x="1908175" y="5811838"/>
            <a:ext cx="1638300" cy="228600"/>
          </a:xfrm>
          <a:prstGeom prst="rect">
            <a:avLst/>
          </a:prstGeom>
          <a:noFill/>
          <a:ln w="9525">
            <a:noFill/>
            <a:miter lim="800000"/>
            <a:headEnd/>
            <a:tailEnd/>
          </a:ln>
        </p:spPr>
        <p:txBody>
          <a:bodyPr wrap="none">
            <a:spAutoFit/>
          </a:bodyPr>
          <a:lstStyle/>
          <a:p>
            <a:pPr algn="l"/>
            <a:r>
              <a:rPr lang="it-IT" sz="900" b="1">
                <a:solidFill>
                  <a:srgbClr val="FF3300"/>
                </a:solidFill>
                <a:latin typeface="Lucida Sans Unicode" pitchFamily="34" charset="0"/>
              </a:rPr>
              <a:t>SOSTANZE CANCEROGENE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181"/>
                                        </p:tgtEl>
                                        <p:attrNameLst>
                                          <p:attrName>style.visibility</p:attrName>
                                        </p:attrNameLst>
                                      </p:cBhvr>
                                      <p:to>
                                        <p:strVal val="visible"/>
                                      </p:to>
                                    </p:set>
                                    <p:anim calcmode="lin" valueType="num">
                                      <p:cBhvr additive="base">
                                        <p:cTn id="7" dur="500" fill="hold"/>
                                        <p:tgtEl>
                                          <p:spTgt spid="50181"/>
                                        </p:tgtEl>
                                        <p:attrNameLst>
                                          <p:attrName>ppt_x</p:attrName>
                                        </p:attrNameLst>
                                      </p:cBhvr>
                                      <p:tavLst>
                                        <p:tav tm="0">
                                          <p:val>
                                            <p:strVal val="0-#ppt_w/2"/>
                                          </p:val>
                                        </p:tav>
                                        <p:tav tm="100000">
                                          <p:val>
                                            <p:strVal val="#ppt_x"/>
                                          </p:val>
                                        </p:tav>
                                      </p:tavLst>
                                    </p:anim>
                                    <p:anim calcmode="lin" valueType="num">
                                      <p:cBhvr additive="base">
                                        <p:cTn id="8" dur="500" fill="hold"/>
                                        <p:tgtEl>
                                          <p:spTgt spid="5018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1"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0418" name="Rectangle 4"/>
          <p:cNvSpPr>
            <a:spLocks noChangeArrowheads="1"/>
          </p:cNvSpPr>
          <p:nvPr/>
        </p:nvSpPr>
        <p:spPr bwMode="auto">
          <a:xfrm>
            <a:off x="0" y="115888"/>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FATTORI DI TRASPORTO</a:t>
            </a:r>
          </a:p>
        </p:txBody>
      </p:sp>
      <p:sp>
        <p:nvSpPr>
          <p:cNvPr id="66565" name="Rectangle 5"/>
          <p:cNvSpPr>
            <a:spLocks noChangeArrowheads="1"/>
          </p:cNvSpPr>
          <p:nvPr/>
        </p:nvSpPr>
        <p:spPr bwMode="auto">
          <a:xfrm>
            <a:off x="0" y="9080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60420" name="Rectangle 6"/>
          <p:cNvSpPr>
            <a:spLocks noChangeArrowheads="1"/>
          </p:cNvSpPr>
          <p:nvPr/>
        </p:nvSpPr>
        <p:spPr bwMode="auto">
          <a:xfrm>
            <a:off x="2501900" y="2276475"/>
            <a:ext cx="4176713" cy="1735138"/>
          </a:xfrm>
          <a:prstGeom prst="rect">
            <a:avLst/>
          </a:prstGeom>
          <a:noFill/>
          <a:ln w="9525">
            <a:noFill/>
            <a:miter lim="800000"/>
            <a:headEnd/>
            <a:tailEnd/>
          </a:ln>
        </p:spPr>
        <p:txBody>
          <a:bodyPr>
            <a:spAutoFit/>
          </a:bodyPr>
          <a:lstStyle/>
          <a:p>
            <a:pPr>
              <a:lnSpc>
                <a:spcPct val="120000"/>
              </a:lnSpc>
              <a:buFontTx/>
              <a:buChar char="•"/>
            </a:pPr>
            <a:r>
              <a:rPr lang="it-IT" sz="1000">
                <a:solidFill>
                  <a:srgbClr val="CCFFCC"/>
                </a:solidFill>
                <a:latin typeface="Lucida Sans Unicode" pitchFamily="34" charset="0"/>
              </a:rPr>
              <a:t>lisciviazione in falda da suolo superficiale e/o profondo (LF);</a:t>
            </a:r>
          </a:p>
          <a:p>
            <a:pPr>
              <a:lnSpc>
                <a:spcPct val="120000"/>
              </a:lnSpc>
              <a:buFontTx/>
              <a:buChar char="•"/>
            </a:pPr>
            <a:r>
              <a:rPr lang="it-IT" sz="1000">
                <a:solidFill>
                  <a:srgbClr val="CCFFCC"/>
                </a:solidFill>
                <a:latin typeface="Lucida Sans Unicode" pitchFamily="34" charset="0"/>
              </a:rPr>
              <a:t>attenuazione in falda (DAF);</a:t>
            </a:r>
          </a:p>
          <a:p>
            <a:pPr>
              <a:lnSpc>
                <a:spcPct val="120000"/>
              </a:lnSpc>
              <a:buFontTx/>
              <a:buChar char="•"/>
            </a:pPr>
            <a:r>
              <a:rPr lang="it-IT" sz="1000">
                <a:solidFill>
                  <a:srgbClr val="CCFFCC"/>
                </a:solidFill>
                <a:latin typeface="Lucida Sans Unicode" pitchFamily="34" charset="0"/>
              </a:rPr>
              <a:t>volatilizzazione di vapori outdoor da suolo superficiale (VFss);</a:t>
            </a:r>
          </a:p>
          <a:p>
            <a:pPr>
              <a:lnSpc>
                <a:spcPct val="120000"/>
              </a:lnSpc>
              <a:buFontTx/>
              <a:buChar char="•"/>
            </a:pPr>
            <a:r>
              <a:rPr lang="it-IT" sz="1000">
                <a:solidFill>
                  <a:srgbClr val="CCFFCC"/>
                </a:solidFill>
                <a:latin typeface="Lucida Sans Unicode" pitchFamily="34" charset="0"/>
              </a:rPr>
              <a:t>volatilizzazione di vapori outdoor da suolo profondo (VFsamb);</a:t>
            </a:r>
          </a:p>
          <a:p>
            <a:pPr>
              <a:lnSpc>
                <a:spcPct val="120000"/>
              </a:lnSpc>
              <a:buFontTx/>
              <a:buChar char="•"/>
            </a:pPr>
            <a:r>
              <a:rPr lang="it-IT" sz="1000">
                <a:solidFill>
                  <a:srgbClr val="CCFFCC"/>
                </a:solidFill>
                <a:latin typeface="Lucida Sans Unicode" pitchFamily="34" charset="0"/>
              </a:rPr>
              <a:t>volatilizzazione di vapori outdoor da falda (VFwamb);</a:t>
            </a:r>
          </a:p>
          <a:p>
            <a:pPr>
              <a:lnSpc>
                <a:spcPct val="120000"/>
              </a:lnSpc>
              <a:buFontTx/>
              <a:buChar char="•"/>
            </a:pPr>
            <a:r>
              <a:rPr lang="it-IT" sz="1000">
                <a:solidFill>
                  <a:srgbClr val="CCFFCC"/>
                </a:solidFill>
                <a:latin typeface="Lucida Sans Unicode" pitchFamily="34" charset="0"/>
              </a:rPr>
              <a:t>emissione di particolato outdoor da suolo superficiale (PEF);</a:t>
            </a:r>
          </a:p>
          <a:p>
            <a:pPr>
              <a:lnSpc>
                <a:spcPct val="120000"/>
              </a:lnSpc>
              <a:buFontTx/>
              <a:buChar char="•"/>
            </a:pPr>
            <a:r>
              <a:rPr lang="it-IT" sz="1000">
                <a:solidFill>
                  <a:srgbClr val="CCFFCC"/>
                </a:solidFill>
                <a:latin typeface="Lucida Sans Unicode" pitchFamily="34" charset="0"/>
              </a:rPr>
              <a:t>emissione di particolato indoor da suolo superficiale (PEFin);</a:t>
            </a:r>
          </a:p>
          <a:p>
            <a:pPr>
              <a:lnSpc>
                <a:spcPct val="120000"/>
              </a:lnSpc>
              <a:buFontTx/>
              <a:buChar char="•"/>
            </a:pPr>
            <a:r>
              <a:rPr lang="it-IT" sz="1000">
                <a:solidFill>
                  <a:srgbClr val="CCFFCC"/>
                </a:solidFill>
                <a:latin typeface="Lucida Sans Unicode" pitchFamily="34" charset="0"/>
              </a:rPr>
              <a:t>volatilizzazione di vapori indoor da suolo (VFsesp);</a:t>
            </a:r>
          </a:p>
          <a:p>
            <a:pPr>
              <a:lnSpc>
                <a:spcPct val="120000"/>
              </a:lnSpc>
              <a:buFontTx/>
              <a:buChar char="•"/>
            </a:pPr>
            <a:r>
              <a:rPr lang="it-IT" sz="1000">
                <a:solidFill>
                  <a:srgbClr val="CCFFCC"/>
                </a:solidFill>
                <a:latin typeface="Lucida Sans Unicode" pitchFamily="34" charset="0"/>
              </a:rPr>
              <a:t>volatilizzazione di vapori indoor da falda (VFwesp);</a:t>
            </a:r>
          </a:p>
        </p:txBody>
      </p:sp>
      <p:grpSp>
        <p:nvGrpSpPr>
          <p:cNvPr id="60421" name="Group 13"/>
          <p:cNvGrpSpPr>
            <a:grpSpLocks/>
          </p:cNvGrpSpPr>
          <p:nvPr/>
        </p:nvGrpSpPr>
        <p:grpSpPr bwMode="auto">
          <a:xfrm>
            <a:off x="728663" y="1196975"/>
            <a:ext cx="7723187" cy="925513"/>
            <a:chOff x="510" y="754"/>
            <a:chExt cx="4865" cy="583"/>
          </a:xfrm>
        </p:grpSpPr>
        <p:sp>
          <p:nvSpPr>
            <p:cNvPr id="60424" name="Text Box 7"/>
            <p:cNvSpPr txBox="1">
              <a:spLocks noChangeArrowheads="1"/>
            </p:cNvSpPr>
            <p:nvPr/>
          </p:nvSpPr>
          <p:spPr bwMode="auto">
            <a:xfrm>
              <a:off x="510" y="840"/>
              <a:ext cx="1220" cy="410"/>
            </a:xfrm>
            <a:prstGeom prst="rect">
              <a:avLst/>
            </a:prstGeom>
            <a:solidFill>
              <a:srgbClr val="CCFFCC"/>
            </a:solidFill>
            <a:ln w="9525">
              <a:solidFill>
                <a:srgbClr val="99FFCC"/>
              </a:solidFill>
              <a:miter lim="800000"/>
              <a:headEnd/>
              <a:tailEnd/>
            </a:ln>
          </p:spPr>
          <p:txBody>
            <a:bodyPr wrap="none">
              <a:spAutoFit/>
            </a:bodyPr>
            <a:lstStyle/>
            <a:p>
              <a:r>
                <a:rPr lang="it-IT" sz="1800">
                  <a:latin typeface="Lucida Sans Unicode" pitchFamily="34" charset="0"/>
                </a:rPr>
                <a:t>Concentrazione</a:t>
              </a:r>
            </a:p>
            <a:p>
              <a:r>
                <a:rPr lang="it-IT" sz="1800">
                  <a:latin typeface="Lucida Sans Unicode" pitchFamily="34" charset="0"/>
                </a:rPr>
                <a:t>alla sorgente C</a:t>
              </a:r>
              <a:r>
                <a:rPr lang="it-IT" sz="1800" baseline="-25000">
                  <a:latin typeface="Lucida Sans Unicode" pitchFamily="34" charset="0"/>
                </a:rPr>
                <a:t>s</a:t>
              </a:r>
            </a:p>
          </p:txBody>
        </p:sp>
        <p:sp>
          <p:nvSpPr>
            <p:cNvPr id="60425" name="Text Box 8"/>
            <p:cNvSpPr txBox="1">
              <a:spLocks noChangeArrowheads="1"/>
            </p:cNvSpPr>
            <p:nvPr/>
          </p:nvSpPr>
          <p:spPr bwMode="auto">
            <a:xfrm>
              <a:off x="4106" y="754"/>
              <a:ext cx="1269" cy="583"/>
            </a:xfrm>
            <a:prstGeom prst="rect">
              <a:avLst/>
            </a:prstGeom>
            <a:solidFill>
              <a:srgbClr val="CCFFCC"/>
            </a:solidFill>
            <a:ln w="9525">
              <a:solidFill>
                <a:srgbClr val="99FFCC"/>
              </a:solidFill>
              <a:miter lim="800000"/>
              <a:headEnd/>
              <a:tailEnd/>
            </a:ln>
          </p:spPr>
          <p:txBody>
            <a:bodyPr wrap="none">
              <a:spAutoFit/>
            </a:bodyPr>
            <a:lstStyle/>
            <a:p>
              <a:r>
                <a:rPr lang="it-IT" sz="1800">
                  <a:latin typeface="Lucida Sans Unicode" pitchFamily="34" charset="0"/>
                </a:rPr>
                <a:t>Concentrazione</a:t>
              </a:r>
            </a:p>
            <a:p>
              <a:r>
                <a:rPr lang="it-IT" sz="1800">
                  <a:latin typeface="Lucida Sans Unicode" pitchFamily="34" charset="0"/>
                </a:rPr>
                <a:t>al punto di</a:t>
              </a:r>
            </a:p>
            <a:p>
              <a:r>
                <a:rPr lang="it-IT" sz="1800">
                  <a:latin typeface="Lucida Sans Unicode" pitchFamily="34" charset="0"/>
                </a:rPr>
                <a:t>esposizione C</a:t>
              </a:r>
              <a:r>
                <a:rPr lang="it-IT" sz="1800" baseline="-25000">
                  <a:latin typeface="Lucida Sans Unicode" pitchFamily="34" charset="0"/>
                </a:rPr>
                <a:t>poe</a:t>
              </a:r>
            </a:p>
          </p:txBody>
        </p:sp>
        <p:sp>
          <p:nvSpPr>
            <p:cNvPr id="60426" name="Text Box 9"/>
            <p:cNvSpPr txBox="1">
              <a:spLocks noChangeArrowheads="1"/>
            </p:cNvSpPr>
            <p:nvPr/>
          </p:nvSpPr>
          <p:spPr bwMode="auto">
            <a:xfrm>
              <a:off x="2194" y="840"/>
              <a:ext cx="1447" cy="410"/>
            </a:xfrm>
            <a:prstGeom prst="rect">
              <a:avLst/>
            </a:prstGeom>
            <a:solidFill>
              <a:srgbClr val="CCFFCC"/>
            </a:solidFill>
            <a:ln w="9525">
              <a:solidFill>
                <a:srgbClr val="99FFCC"/>
              </a:solidFill>
              <a:miter lim="800000"/>
              <a:headEnd/>
              <a:tailEnd/>
            </a:ln>
          </p:spPr>
          <p:txBody>
            <a:bodyPr wrap="none">
              <a:spAutoFit/>
            </a:bodyPr>
            <a:lstStyle/>
            <a:p>
              <a:r>
                <a:rPr lang="it-IT" sz="1800">
                  <a:latin typeface="Lucida Sans Unicode" pitchFamily="34" charset="0"/>
                </a:rPr>
                <a:t>Fattori di trasporto</a:t>
              </a:r>
            </a:p>
            <a:p>
              <a:r>
                <a:rPr lang="it-IT" sz="1800">
                  <a:latin typeface="Lucida Sans Unicode" pitchFamily="34" charset="0"/>
                </a:rPr>
                <a:t>FT</a:t>
              </a:r>
              <a:endParaRPr lang="it-IT" sz="1800" baseline="-25000">
                <a:latin typeface="Lucida Sans Unicode" pitchFamily="34" charset="0"/>
              </a:endParaRPr>
            </a:p>
          </p:txBody>
        </p:sp>
        <p:sp>
          <p:nvSpPr>
            <p:cNvPr id="60427" name="AutoShape 10"/>
            <p:cNvSpPr>
              <a:spLocks noChangeArrowheads="1"/>
            </p:cNvSpPr>
            <p:nvPr/>
          </p:nvSpPr>
          <p:spPr bwMode="auto">
            <a:xfrm>
              <a:off x="1801" y="974"/>
              <a:ext cx="318" cy="1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60428" name="AutoShape 11"/>
            <p:cNvSpPr>
              <a:spLocks noChangeArrowheads="1"/>
            </p:cNvSpPr>
            <p:nvPr/>
          </p:nvSpPr>
          <p:spPr bwMode="auto">
            <a:xfrm>
              <a:off x="3694" y="974"/>
              <a:ext cx="318" cy="136"/>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96 w 21600"/>
                <a:gd name="T13" fmla="*/ 5400 h 21600"/>
                <a:gd name="T14" fmla="*/ 18883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grpSp>
      <p:sp>
        <p:nvSpPr>
          <p:cNvPr id="60422" name="Text Box 12"/>
          <p:cNvSpPr txBox="1">
            <a:spLocks noChangeArrowheads="1"/>
          </p:cNvSpPr>
          <p:nvPr/>
        </p:nvSpPr>
        <p:spPr bwMode="auto">
          <a:xfrm>
            <a:off x="0" y="4076700"/>
            <a:ext cx="9144000" cy="457200"/>
          </a:xfrm>
          <a:prstGeom prst="rect">
            <a:avLst/>
          </a:prstGeom>
          <a:noFill/>
          <a:ln w="9525">
            <a:noFill/>
            <a:miter lim="800000"/>
            <a:headEnd/>
            <a:tailEnd/>
          </a:ln>
        </p:spPr>
        <p:txBody>
          <a:bodyPr>
            <a:spAutoFit/>
          </a:bodyPr>
          <a:lstStyle/>
          <a:p>
            <a:r>
              <a:rPr lang="it-IT" sz="1200">
                <a:solidFill>
                  <a:srgbClr val="CCFFCC"/>
                </a:solidFill>
                <a:latin typeface="Lucida Sans Unicode" pitchFamily="34" charset="0"/>
              </a:rPr>
              <a:t>I fattori di trasporto intervengono nella valutazione delle </a:t>
            </a:r>
            <a:r>
              <a:rPr lang="it-IT" sz="1200" u="sng">
                <a:solidFill>
                  <a:srgbClr val="CCFFCC"/>
                </a:solidFill>
                <a:latin typeface="Lucida Sans Unicode" pitchFamily="34" charset="0"/>
              </a:rPr>
              <a:t>esposizioni indirette</a:t>
            </a:r>
            <a:r>
              <a:rPr lang="it-IT" sz="1200">
                <a:solidFill>
                  <a:srgbClr val="CCFFCC"/>
                </a:solidFill>
                <a:latin typeface="Lucida Sans Unicode" pitchFamily="34" charset="0"/>
              </a:rPr>
              <a:t> ovvero laddove eventuali contaminanti possono raggiungere i bersagli solo attraverso la migrazione dal comparto ambientale sorgente della contaminazione</a:t>
            </a:r>
          </a:p>
        </p:txBody>
      </p:sp>
      <p:sp>
        <p:nvSpPr>
          <p:cNvPr id="60423" name="Rectangle 14"/>
          <p:cNvSpPr>
            <a:spLocks noChangeArrowheads="1"/>
          </p:cNvSpPr>
          <p:nvPr/>
        </p:nvSpPr>
        <p:spPr bwMode="auto">
          <a:xfrm>
            <a:off x="323850" y="4756150"/>
            <a:ext cx="8675688" cy="1698625"/>
          </a:xfrm>
          <a:prstGeom prst="rect">
            <a:avLst/>
          </a:prstGeom>
          <a:noFill/>
          <a:ln w="9525">
            <a:noFill/>
            <a:miter lim="800000"/>
            <a:headEnd/>
            <a:tailEnd/>
          </a:ln>
        </p:spPr>
        <p:txBody>
          <a:bodyPr>
            <a:spAutoFit/>
          </a:bodyPr>
          <a:lstStyle/>
          <a:p>
            <a:pPr marL="182563" indent="-182563" algn="l"/>
            <a:r>
              <a:rPr lang="it-IT" sz="1200">
                <a:solidFill>
                  <a:srgbClr val="CCFFCC"/>
                </a:solidFill>
                <a:latin typeface="Lucida Sans Unicode" pitchFamily="34" charset="0"/>
              </a:rPr>
              <a:t>Le principali assunzioni, su cui si basano le equazioni di calcolo, sono:</a:t>
            </a:r>
          </a:p>
          <a:p>
            <a:pPr marL="182563" indent="-182563" algn="l"/>
            <a:endParaRPr lang="it-IT" sz="1200">
              <a:solidFill>
                <a:srgbClr val="CCFFCC"/>
              </a:solidFill>
              <a:latin typeface="Lucida Sans Unicode" pitchFamily="34" charset="0"/>
            </a:endParaRPr>
          </a:p>
          <a:p>
            <a:pPr marL="182563" indent="-182563" algn="l"/>
            <a:r>
              <a:rPr lang="it-IT" sz="1200">
                <a:solidFill>
                  <a:srgbClr val="CCFFCC"/>
                </a:solidFill>
                <a:latin typeface="Lucida Sans Unicode" pitchFamily="34" charset="0"/>
              </a:rPr>
              <a:t>• La concentrazione degli inquinanti è uniformemente distribuita nel suolo ed è costante per tutto il periodo di</a:t>
            </a:r>
          </a:p>
          <a:p>
            <a:pPr marL="182563" indent="-182563" algn="l">
              <a:spcAft>
                <a:spcPct val="40000"/>
              </a:spcAft>
            </a:pPr>
            <a:r>
              <a:rPr lang="it-IT" sz="1200">
                <a:solidFill>
                  <a:srgbClr val="CCFFCC"/>
                </a:solidFill>
                <a:latin typeface="Lucida Sans Unicode" pitchFamily="34" charset="0"/>
              </a:rPr>
              <a:t>	esposizione</a:t>
            </a:r>
          </a:p>
          <a:p>
            <a:pPr marL="182563" indent="-182563" algn="l">
              <a:spcAft>
                <a:spcPct val="40000"/>
              </a:spcAft>
            </a:pPr>
            <a:r>
              <a:rPr lang="it-IT" sz="1200">
                <a:solidFill>
                  <a:srgbClr val="CCFFCC"/>
                </a:solidFill>
                <a:latin typeface="Lucida Sans Unicode" pitchFamily="34" charset="0"/>
              </a:rPr>
              <a:t>• Terreno omogeneo, isotropo e incoerente (si escludono quindi i suolo porosi per fessurazione, i quali necessitano di modellistica specifica corrispondente ad un livello 3 di analisi)</a:t>
            </a:r>
          </a:p>
          <a:p>
            <a:pPr marL="182563" indent="-182563" algn="l"/>
            <a:r>
              <a:rPr lang="it-IT" sz="1200">
                <a:solidFill>
                  <a:srgbClr val="CCFFCC"/>
                </a:solidFill>
                <a:latin typeface="Lucida Sans Unicode" pitchFamily="34" charset="0"/>
              </a:rPr>
              <a:t>• Non si considerano fenomeni di biodegradazione (ad eccezione del DAF) o meccanismi di decadimento/trasformazione delle sostanze inquinanti nel suolo, in soluzione nell’acqua o in fase vapore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6565"/>
                                        </p:tgtEl>
                                        <p:attrNameLst>
                                          <p:attrName>style.visibility</p:attrName>
                                        </p:attrNameLst>
                                      </p:cBhvr>
                                      <p:to>
                                        <p:strVal val="visible"/>
                                      </p:to>
                                    </p:set>
                                    <p:anim calcmode="lin" valueType="num">
                                      <p:cBhvr additive="base">
                                        <p:cTn id="7" dur="500" fill="hold"/>
                                        <p:tgtEl>
                                          <p:spTgt spid="66565"/>
                                        </p:tgtEl>
                                        <p:attrNameLst>
                                          <p:attrName>ppt_x</p:attrName>
                                        </p:attrNameLst>
                                      </p:cBhvr>
                                      <p:tavLst>
                                        <p:tav tm="0">
                                          <p:val>
                                            <p:strVal val="0-#ppt_w/2"/>
                                          </p:val>
                                        </p:tav>
                                        <p:tav tm="100000">
                                          <p:val>
                                            <p:strVal val="#ppt_x"/>
                                          </p:val>
                                        </p:tav>
                                      </p:tavLst>
                                    </p:anim>
                                    <p:anim calcmode="lin" valueType="num">
                                      <p:cBhvr additive="base">
                                        <p:cTn id="8" dur="500" fill="hold"/>
                                        <p:tgtEl>
                                          <p:spTgt spid="665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1989138"/>
            <a:ext cx="7772400" cy="1470025"/>
          </a:xfrm>
        </p:spPr>
        <p:txBody>
          <a:bodyPr/>
          <a:lstStyle/>
          <a:p>
            <a:pPr eaLnBrk="1" hangingPunct="1"/>
            <a:r>
              <a:rPr lang="it-IT" sz="4000" dirty="0" smtClean="0">
                <a:solidFill>
                  <a:schemeClr val="bg1"/>
                </a:solidFill>
                <a:latin typeface="Lucida Sans Unicode" pitchFamily="34" charset="0"/>
              </a:rPr>
              <a:t/>
            </a:r>
            <a:br>
              <a:rPr lang="it-IT" sz="4000" dirty="0" smtClean="0">
                <a:solidFill>
                  <a:schemeClr val="bg1"/>
                </a:solidFill>
                <a:latin typeface="Lucida Sans Unicode" pitchFamily="34" charset="0"/>
              </a:rPr>
            </a:br>
            <a:r>
              <a:rPr lang="it-IT" sz="4000" dirty="0" smtClean="0">
                <a:solidFill>
                  <a:schemeClr val="bg1"/>
                </a:solidFill>
                <a:latin typeface="Lucida Sans Unicode" pitchFamily="34" charset="0"/>
              </a:rPr>
              <a:t/>
            </a:r>
            <a:br>
              <a:rPr lang="it-IT" sz="4000" dirty="0" smtClean="0">
                <a:solidFill>
                  <a:schemeClr val="bg1"/>
                </a:solidFill>
                <a:latin typeface="Lucida Sans Unicode" pitchFamily="34" charset="0"/>
              </a:rPr>
            </a:br>
            <a:r>
              <a:rPr lang="it-IT" sz="4000" dirty="0" smtClean="0">
                <a:solidFill>
                  <a:srgbClr val="CCFFCC"/>
                </a:solidFill>
                <a:latin typeface="Lucida Sans Unicode" pitchFamily="34" charset="0"/>
              </a:rPr>
              <a:t>L’ANALISI DI RISCHIO SANITARIA ED AMBIENTALE </a:t>
            </a:r>
            <a:br>
              <a:rPr lang="it-IT" sz="4000" dirty="0" smtClean="0">
                <a:solidFill>
                  <a:srgbClr val="CCFFCC"/>
                </a:solidFill>
                <a:latin typeface="Lucida Sans Unicode" pitchFamily="34" charset="0"/>
              </a:rPr>
            </a:br>
            <a:r>
              <a:rPr lang="it-IT" sz="4000" dirty="0" smtClean="0">
                <a:solidFill>
                  <a:srgbClr val="CCFFCC"/>
                </a:solidFill>
                <a:latin typeface="Lucida Sans Unicode" pitchFamily="34" charset="0"/>
              </a:rPr>
              <a:t>PER I SITI CONTAMINATI</a:t>
            </a:r>
            <a:br>
              <a:rPr lang="it-IT" sz="4000" dirty="0" smtClean="0">
                <a:solidFill>
                  <a:srgbClr val="CCFFCC"/>
                </a:solidFill>
                <a:latin typeface="Lucida Sans Unicode" pitchFamily="34" charset="0"/>
              </a:rPr>
            </a:br>
            <a:r>
              <a:rPr lang="it-IT" sz="4000" dirty="0" smtClean="0">
                <a:solidFill>
                  <a:schemeClr val="bg1"/>
                </a:solidFill>
                <a:latin typeface="Lucida Sans Unicode" pitchFamily="34" charset="0"/>
              </a:rPr>
              <a:t/>
            </a:r>
            <a:br>
              <a:rPr lang="it-IT" sz="4000" dirty="0" smtClean="0">
                <a:solidFill>
                  <a:schemeClr val="bg1"/>
                </a:solidFill>
                <a:latin typeface="Lucida Sans Unicode" pitchFamily="34" charset="0"/>
              </a:rPr>
            </a:br>
            <a:r>
              <a:rPr lang="it-IT" sz="4000" dirty="0" smtClean="0">
                <a:solidFill>
                  <a:schemeClr val="bg1"/>
                </a:solidFill>
                <a:latin typeface="Lucida Sans Unicode" pitchFamily="34" charset="0"/>
              </a:rPr>
              <a:t/>
            </a:r>
            <a:br>
              <a:rPr lang="it-IT" sz="4000" dirty="0" smtClean="0">
                <a:solidFill>
                  <a:schemeClr val="bg1"/>
                </a:solidFill>
                <a:latin typeface="Lucida Sans Unicode" pitchFamily="34" charset="0"/>
              </a:rPr>
            </a:br>
            <a:r>
              <a:rPr lang="it-IT" sz="4000" dirty="0" smtClean="0">
                <a:solidFill>
                  <a:schemeClr val="bg1"/>
                </a:solidFill>
                <a:latin typeface="Lucida Sans Unicode" pitchFamily="34" charset="0"/>
              </a:rPr>
              <a:t/>
            </a:r>
            <a:br>
              <a:rPr lang="it-IT" sz="4000" dirty="0" smtClean="0">
                <a:solidFill>
                  <a:schemeClr val="bg1"/>
                </a:solidFill>
                <a:latin typeface="Lucida Sans Unicode" pitchFamily="34" charset="0"/>
              </a:rPr>
            </a:br>
            <a:r>
              <a:rPr lang="it-IT" sz="2000" dirty="0" smtClean="0">
                <a:solidFill>
                  <a:srgbClr val="CCFFCC"/>
                </a:solidFill>
                <a:latin typeface="Lucida Sans Unicode" pitchFamily="34" charset="0"/>
              </a:rPr>
              <a:t>Laura </a:t>
            </a:r>
            <a:r>
              <a:rPr lang="it-IT" sz="2000" dirty="0" err="1" smtClean="0">
                <a:solidFill>
                  <a:srgbClr val="CCFFCC"/>
                </a:solidFill>
                <a:latin typeface="Lucida Sans Unicode" pitchFamily="34" charset="0"/>
              </a:rPr>
              <a:t>Schiozzi</a:t>
            </a:r>
            <a:r>
              <a:rPr lang="it-IT" sz="2000" dirty="0" smtClean="0">
                <a:solidFill>
                  <a:srgbClr val="CCFFCC"/>
                </a:solidFill>
                <a:latin typeface="Lucida Sans Unicode" pitchFamily="34" charset="0"/>
              </a:rPr>
              <a:t/>
            </a:r>
            <a:br>
              <a:rPr lang="it-IT" sz="2000" dirty="0" smtClean="0">
                <a:solidFill>
                  <a:srgbClr val="CCFFCC"/>
                </a:solidFill>
                <a:latin typeface="Lucida Sans Unicode" pitchFamily="34" charset="0"/>
              </a:rPr>
            </a:br>
            <a:r>
              <a:rPr lang="it-IT" sz="2000" dirty="0" smtClean="0">
                <a:solidFill>
                  <a:srgbClr val="CCFFCC"/>
                </a:solidFill>
                <a:latin typeface="Lucida Sans Unicode" pitchFamily="34" charset="0"/>
              </a:rPr>
              <a:t>ARPA FVG – IPAS Siti Contaminati</a:t>
            </a:r>
            <a:br>
              <a:rPr lang="it-IT" sz="2000" dirty="0" smtClean="0">
                <a:solidFill>
                  <a:srgbClr val="CCFFCC"/>
                </a:solidFill>
                <a:latin typeface="Lucida Sans Unicode" pitchFamily="34" charset="0"/>
              </a:rPr>
            </a:br>
            <a:r>
              <a:rPr lang="it-IT" sz="2000" dirty="0" smtClean="0">
                <a:solidFill>
                  <a:srgbClr val="CCFFCC"/>
                </a:solidFill>
                <a:latin typeface="Lucida Sans Unicode" pitchFamily="34" charset="0"/>
              </a:rPr>
              <a:t/>
            </a:r>
            <a:br>
              <a:rPr lang="it-IT" sz="2000" dirty="0" smtClean="0">
                <a:solidFill>
                  <a:srgbClr val="CCFFCC"/>
                </a:solidFill>
                <a:latin typeface="Lucida Sans Unicode" pitchFamily="34" charset="0"/>
              </a:rPr>
            </a:br>
            <a:r>
              <a:rPr lang="it-IT" sz="2000" dirty="0" smtClean="0">
                <a:solidFill>
                  <a:srgbClr val="CCFFCC"/>
                </a:solidFill>
                <a:latin typeface="Lucida Sans Unicode" pitchFamily="34" charset="0"/>
              </a:rPr>
              <a:t/>
            </a:r>
            <a:br>
              <a:rPr lang="it-IT" sz="2000" dirty="0" smtClean="0">
                <a:solidFill>
                  <a:srgbClr val="CCFFCC"/>
                </a:solidFill>
                <a:latin typeface="Lucida Sans Unicode" pitchFamily="34" charset="0"/>
              </a:rPr>
            </a:br>
            <a:r>
              <a:rPr lang="it-IT" sz="2000" dirty="0" smtClean="0">
                <a:solidFill>
                  <a:srgbClr val="CCFFCC"/>
                </a:solidFill>
                <a:latin typeface="Lucida Sans Unicode" pitchFamily="34" charset="0"/>
              </a:rPr>
              <a:t>06/06/2016</a:t>
            </a:r>
            <a:br>
              <a:rPr lang="it-IT" sz="2000" dirty="0" smtClean="0">
                <a:solidFill>
                  <a:srgbClr val="CCFFCC"/>
                </a:solidFill>
                <a:latin typeface="Lucida Sans Unicode" pitchFamily="34" charset="0"/>
              </a:rPr>
            </a:br>
            <a:endParaRPr lang="it-IT" sz="2000" i="1" dirty="0" smtClean="0">
              <a:solidFill>
                <a:srgbClr val="CCFFCC"/>
              </a:solidFill>
              <a:latin typeface="Lucida Sans Unicode" pitchFamily="34" charset="0"/>
            </a:endParaRPr>
          </a:p>
        </p:txBody>
      </p:sp>
      <p:sp>
        <p:nvSpPr>
          <p:cNvPr id="2052" name="Rectangle 4"/>
          <p:cNvSpPr>
            <a:spLocks noChangeArrowheads="1"/>
          </p:cNvSpPr>
          <p:nvPr/>
        </p:nvSpPr>
        <p:spPr bwMode="auto">
          <a:xfrm>
            <a:off x="0" y="3213100"/>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pic>
        <p:nvPicPr>
          <p:cNvPr id="2" name="Picture 8"/>
          <p:cNvPicPr>
            <a:picLocks noChangeAspect="1" noChangeArrowheads="1"/>
          </p:cNvPicPr>
          <p:nvPr/>
        </p:nvPicPr>
        <p:blipFill>
          <a:blip r:embed="rId2" cstate="print"/>
          <a:srcRect/>
          <a:stretch>
            <a:fillRect/>
          </a:stretch>
        </p:blipFill>
        <p:spPr bwMode="auto">
          <a:xfrm>
            <a:off x="8027988" y="333375"/>
            <a:ext cx="817562" cy="1039813"/>
          </a:xfrm>
          <a:prstGeom prst="rect">
            <a:avLst/>
          </a:prstGeom>
          <a:noFill/>
          <a:ln w="9525">
            <a:noFill/>
            <a:round/>
            <a:headEnd/>
            <a:tailEnd/>
          </a:ln>
        </p:spPr>
      </p:pic>
      <p:sp>
        <p:nvSpPr>
          <p:cNvPr id="5" name="Rettangolo 4"/>
          <p:cNvSpPr/>
          <p:nvPr/>
        </p:nvSpPr>
        <p:spPr>
          <a:xfrm>
            <a:off x="685800" y="6237312"/>
            <a:ext cx="7947349" cy="523220"/>
          </a:xfrm>
          <a:prstGeom prst="rect">
            <a:avLst/>
          </a:prstGeom>
        </p:spPr>
        <p:txBody>
          <a:bodyPr wrap="square">
            <a:spAutoFit/>
          </a:bodyPr>
          <a:lstStyle/>
          <a:p>
            <a:r>
              <a:rPr lang="it-IT" dirty="0">
                <a:solidFill>
                  <a:schemeClr val="bg1"/>
                </a:solidFill>
              </a:rPr>
              <a:t>http://www.arpa.fvg.it/export/sites/default/amministrazione_trasparente/Personale/Allegati/Dirigenti/Curricula/CV_attivi/Schiozzi_Laura.pdf</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1000" fill="hold"/>
                                        <p:tgtEl>
                                          <p:spTgt spid="2052"/>
                                        </p:tgtEl>
                                        <p:attrNameLst>
                                          <p:attrName>ppt_x</p:attrName>
                                        </p:attrNameLst>
                                      </p:cBhvr>
                                      <p:tavLst>
                                        <p:tav tm="0">
                                          <p:val>
                                            <p:strVal val="0-#ppt_w/2"/>
                                          </p:val>
                                        </p:tav>
                                        <p:tav tm="100000">
                                          <p:val>
                                            <p:strVal val="#ppt_x"/>
                                          </p:val>
                                        </p:tav>
                                      </p:tavLst>
                                    </p:anim>
                                    <p:anim calcmode="lin" valueType="num">
                                      <p:cBhvr additive="base">
                                        <p:cTn id="8" dur="1000" fill="hold"/>
                                        <p:tgtEl>
                                          <p:spTgt spid="20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61442" name="Rectangle 4"/>
          <p:cNvSpPr>
            <a:spLocks noChangeArrowheads="1"/>
          </p:cNvSpPr>
          <p:nvPr/>
        </p:nvSpPr>
        <p:spPr bwMode="auto">
          <a:xfrm>
            <a:off x="0" y="115888"/>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BERSAGLI</a:t>
            </a:r>
          </a:p>
        </p:txBody>
      </p:sp>
      <p:sp>
        <p:nvSpPr>
          <p:cNvPr id="67589" name="Rectangle 5"/>
          <p:cNvSpPr>
            <a:spLocks noChangeArrowheads="1"/>
          </p:cNvSpPr>
          <p:nvPr/>
        </p:nvSpPr>
        <p:spPr bwMode="auto">
          <a:xfrm>
            <a:off x="0" y="9080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61444" name="Rectangle 6"/>
          <p:cNvSpPr>
            <a:spLocks noChangeArrowheads="1"/>
          </p:cNvSpPr>
          <p:nvPr/>
        </p:nvSpPr>
        <p:spPr bwMode="auto">
          <a:xfrm>
            <a:off x="971550" y="1573213"/>
            <a:ext cx="7345363" cy="4940300"/>
          </a:xfrm>
          <a:prstGeom prst="rect">
            <a:avLst/>
          </a:prstGeom>
          <a:noFill/>
          <a:ln w="9525">
            <a:noFill/>
            <a:miter lim="800000"/>
            <a:headEnd/>
            <a:tailEnd/>
          </a:ln>
        </p:spPr>
        <p:txBody>
          <a:bodyPr>
            <a:spAutoFit/>
          </a:bodyPr>
          <a:lstStyle/>
          <a:p>
            <a:r>
              <a:rPr lang="it-IT">
                <a:solidFill>
                  <a:srgbClr val="CCFFCC"/>
                </a:solidFill>
                <a:latin typeface="Lucida Sans Unicode" pitchFamily="34" charset="0"/>
              </a:rPr>
              <a:t>Per quanto riguarda i bersagli della contaminazione, ai fini dell’applicazione</a:t>
            </a:r>
          </a:p>
          <a:p>
            <a:r>
              <a:rPr lang="it-IT">
                <a:solidFill>
                  <a:srgbClr val="CCFFCC"/>
                </a:solidFill>
                <a:latin typeface="Lucida Sans Unicode" pitchFamily="34" charset="0"/>
              </a:rPr>
              <a:t>dell’analisi di rischio ai sensi del DLgs 152/06, questi sono esclusivamente umani.</a:t>
            </a:r>
          </a:p>
          <a:p>
            <a:r>
              <a:rPr lang="it-IT">
                <a:solidFill>
                  <a:srgbClr val="CCFFCC"/>
                </a:solidFill>
                <a:latin typeface="Lucida Sans Unicode" pitchFamily="34" charset="0"/>
              </a:rPr>
              <a:t>I ricettori sono differenziati in funzione:</a:t>
            </a:r>
          </a:p>
          <a:p>
            <a:endParaRPr lang="it-IT">
              <a:solidFill>
                <a:srgbClr val="CCFFCC"/>
              </a:solidFill>
              <a:latin typeface="Lucida Sans Unicode" pitchFamily="34" charset="0"/>
            </a:endParaRPr>
          </a:p>
          <a:p>
            <a:endParaRPr lang="it-IT">
              <a:solidFill>
                <a:srgbClr val="CCFFCC"/>
              </a:solidFill>
              <a:latin typeface="Lucida Sans Unicode" pitchFamily="34" charset="0"/>
            </a:endParaRPr>
          </a:p>
          <a:p>
            <a:pPr algn="l"/>
            <a:endParaRPr lang="it-IT">
              <a:solidFill>
                <a:srgbClr val="CCFFCC"/>
              </a:solidFill>
              <a:latin typeface="Lucida Sans Unicode" pitchFamily="34" charset="0"/>
            </a:endParaRPr>
          </a:p>
          <a:p>
            <a:pPr algn="l">
              <a:buFontTx/>
              <a:buAutoNum type="arabicPeriod"/>
            </a:pPr>
            <a:r>
              <a:rPr lang="it-IT" b="1">
                <a:latin typeface="Lucida Sans Unicode" pitchFamily="34" charset="0"/>
              </a:rPr>
              <a:t> della loro localizzazione</a:t>
            </a:r>
            <a:endParaRPr lang="it-IT">
              <a:latin typeface="Lucida Sans Unicode" pitchFamily="34" charset="0"/>
            </a:endParaRPr>
          </a:p>
          <a:p>
            <a:pPr algn="l"/>
            <a:r>
              <a:rPr lang="it-IT">
                <a:latin typeface="Lucida Sans Unicode" pitchFamily="34" charset="0"/>
              </a:rPr>
              <a:t>infatti si devono prendere in considerazione nella analisi tutti i recettori umani compresi nell’area logica di influenza del sito potenzialmente contaminato.</a:t>
            </a:r>
          </a:p>
          <a:p>
            <a:pPr algn="l">
              <a:spcAft>
                <a:spcPct val="25000"/>
              </a:spcAft>
            </a:pPr>
            <a:r>
              <a:rPr lang="it-IT">
                <a:latin typeface="Lucida Sans Unicode" pitchFamily="34" charset="0"/>
              </a:rPr>
              <a:t>In tale ambito, si definiscono:</a:t>
            </a:r>
          </a:p>
          <a:p>
            <a:pPr algn="l"/>
            <a:r>
              <a:rPr lang="it-IT">
                <a:latin typeface="Lucida Sans Unicode" pitchFamily="34" charset="0"/>
              </a:rPr>
              <a:t>	- </a:t>
            </a:r>
            <a:r>
              <a:rPr lang="it-IT" u="sng">
                <a:latin typeface="Lucida Sans Unicode" pitchFamily="34" charset="0"/>
              </a:rPr>
              <a:t>Bersagli on-site</a:t>
            </a:r>
            <a:r>
              <a:rPr lang="it-IT">
                <a:latin typeface="Lucida Sans Unicode" pitchFamily="34" charset="0"/>
              </a:rPr>
              <a:t> quelli posti in corrispondenza della sorgente di 	contaminazione</a:t>
            </a:r>
          </a:p>
          <a:p>
            <a:pPr algn="l"/>
            <a:r>
              <a:rPr lang="it-IT">
                <a:latin typeface="Lucida Sans Unicode" pitchFamily="34" charset="0"/>
              </a:rPr>
              <a:t>	- </a:t>
            </a:r>
            <a:r>
              <a:rPr lang="it-IT" u="sng">
                <a:latin typeface="Lucida Sans Unicode" pitchFamily="34" charset="0"/>
              </a:rPr>
              <a:t>Bersagli off-site</a:t>
            </a:r>
            <a:r>
              <a:rPr lang="it-IT">
                <a:latin typeface="Lucida Sans Unicode" pitchFamily="34" charset="0"/>
              </a:rPr>
              <a:t> quelli posti ad una certa distanza da questa;</a:t>
            </a:r>
          </a:p>
          <a:p>
            <a:pPr algn="l"/>
            <a:endParaRPr lang="it-IT">
              <a:latin typeface="Lucida Sans Unicode" pitchFamily="34" charset="0"/>
            </a:endParaRPr>
          </a:p>
          <a:p>
            <a:pPr algn="l"/>
            <a:r>
              <a:rPr lang="it-IT" b="1">
                <a:latin typeface="Lucida Sans Unicode" pitchFamily="34" charset="0"/>
              </a:rPr>
              <a:t>2. della destinazione d’uso del suolo</a:t>
            </a:r>
            <a:endParaRPr lang="it-IT">
              <a:latin typeface="Lucida Sans Unicode" pitchFamily="34" charset="0"/>
            </a:endParaRPr>
          </a:p>
          <a:p>
            <a:pPr algn="l">
              <a:spcAft>
                <a:spcPct val="25000"/>
              </a:spcAft>
            </a:pPr>
            <a:r>
              <a:rPr lang="it-IT">
                <a:latin typeface="Lucida Sans Unicode" pitchFamily="34" charset="0"/>
              </a:rPr>
              <a:t>le tipologie di uso del suolo, sono differenziate in:</a:t>
            </a:r>
          </a:p>
          <a:p>
            <a:pPr algn="l"/>
            <a:r>
              <a:rPr lang="it-IT">
                <a:latin typeface="Lucida Sans Unicode" pitchFamily="34" charset="0"/>
              </a:rPr>
              <a:t>	- </a:t>
            </a:r>
            <a:r>
              <a:rPr lang="it-IT" u="sng">
                <a:latin typeface="Lucida Sans Unicode" pitchFamily="34" charset="0"/>
              </a:rPr>
              <a:t>Residenziale</a:t>
            </a:r>
            <a:r>
              <a:rPr lang="it-IT">
                <a:latin typeface="Lucida Sans Unicode" pitchFamily="34" charset="0"/>
              </a:rPr>
              <a:t>, a cui corrispondono bersagli umani sia adulti che 	bambini;</a:t>
            </a:r>
          </a:p>
          <a:p>
            <a:pPr algn="l"/>
            <a:r>
              <a:rPr lang="it-IT">
                <a:latin typeface="Lucida Sans Unicode" pitchFamily="34" charset="0"/>
              </a:rPr>
              <a:t>	- </a:t>
            </a:r>
            <a:r>
              <a:rPr lang="it-IT" u="sng">
                <a:latin typeface="Lucida Sans Unicode" pitchFamily="34" charset="0"/>
              </a:rPr>
              <a:t>Ricreativo</a:t>
            </a:r>
            <a:r>
              <a:rPr lang="it-IT">
                <a:latin typeface="Lucida Sans Unicode" pitchFamily="34" charset="0"/>
              </a:rPr>
              <a:t>, a cui corrispondono bersagli umani sia adulti che bambini 	(NON è previsto dal D.Lgs. 152/2006);</a:t>
            </a:r>
          </a:p>
          <a:p>
            <a:pPr algn="l"/>
            <a:r>
              <a:rPr lang="it-IT">
                <a:latin typeface="Lucida Sans Unicode" pitchFamily="34" charset="0"/>
              </a:rPr>
              <a:t>	- </a:t>
            </a:r>
            <a:r>
              <a:rPr lang="it-IT" u="sng">
                <a:latin typeface="Lucida Sans Unicode" pitchFamily="34" charset="0"/>
              </a:rPr>
              <a:t>Industriale/Commerciale</a:t>
            </a:r>
            <a:r>
              <a:rPr lang="it-IT">
                <a:latin typeface="Lucida Sans Unicode" pitchFamily="34" charset="0"/>
              </a:rPr>
              <a:t>, a cui corrispondono bersagli esclusivamente 	adulti.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7589"/>
                                        </p:tgtEl>
                                        <p:attrNameLst>
                                          <p:attrName>style.visibility</p:attrName>
                                        </p:attrNameLst>
                                      </p:cBhvr>
                                      <p:to>
                                        <p:strVal val="visible"/>
                                      </p:to>
                                    </p:set>
                                    <p:anim calcmode="lin" valueType="num">
                                      <p:cBhvr additive="base">
                                        <p:cTn id="7" dur="500" fill="hold"/>
                                        <p:tgtEl>
                                          <p:spTgt spid="67589"/>
                                        </p:tgtEl>
                                        <p:attrNameLst>
                                          <p:attrName>ppt_x</p:attrName>
                                        </p:attrNameLst>
                                      </p:cBhvr>
                                      <p:tavLst>
                                        <p:tav tm="0">
                                          <p:val>
                                            <p:strVal val="0-#ppt_w/2"/>
                                          </p:val>
                                        </p:tav>
                                        <p:tav tm="100000">
                                          <p:val>
                                            <p:strVal val="#ppt_x"/>
                                          </p:val>
                                        </p:tav>
                                      </p:tavLst>
                                    </p:anim>
                                    <p:anim calcmode="lin" valueType="num">
                                      <p:cBhvr additive="base">
                                        <p:cTn id="8" dur="500" fill="hold"/>
                                        <p:tgtEl>
                                          <p:spTgt spid="675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62466" name="Rectangle 4"/>
          <p:cNvSpPr>
            <a:spLocks noChangeArrowheads="1"/>
          </p:cNvSpPr>
          <p:nvPr/>
        </p:nvSpPr>
        <p:spPr bwMode="auto">
          <a:xfrm>
            <a:off x="0" y="115888"/>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BERSAGLI</a:t>
            </a:r>
          </a:p>
        </p:txBody>
      </p:sp>
      <p:sp>
        <p:nvSpPr>
          <p:cNvPr id="68613" name="Rectangle 5"/>
          <p:cNvSpPr>
            <a:spLocks noChangeArrowheads="1"/>
          </p:cNvSpPr>
          <p:nvPr/>
        </p:nvSpPr>
        <p:spPr bwMode="auto">
          <a:xfrm>
            <a:off x="0" y="9080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62468" name="Picture 7"/>
          <p:cNvPicPr>
            <a:picLocks noChangeAspect="1" noChangeArrowheads="1"/>
          </p:cNvPicPr>
          <p:nvPr/>
        </p:nvPicPr>
        <p:blipFill>
          <a:blip r:embed="rId2" cstate="print"/>
          <a:srcRect l="6749" t="21600" r="5399" b="9000"/>
          <a:stretch>
            <a:fillRect/>
          </a:stretch>
        </p:blipFill>
        <p:spPr bwMode="auto">
          <a:xfrm>
            <a:off x="250825" y="1412875"/>
            <a:ext cx="8675688" cy="5140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8613"/>
                                        </p:tgtEl>
                                        <p:attrNameLst>
                                          <p:attrName>style.visibility</p:attrName>
                                        </p:attrNameLst>
                                      </p:cBhvr>
                                      <p:to>
                                        <p:strVal val="visible"/>
                                      </p:to>
                                    </p:set>
                                    <p:anim calcmode="lin" valueType="num">
                                      <p:cBhvr additive="base">
                                        <p:cTn id="7" dur="500" fill="hold"/>
                                        <p:tgtEl>
                                          <p:spTgt spid="68613"/>
                                        </p:tgtEl>
                                        <p:attrNameLst>
                                          <p:attrName>ppt_x</p:attrName>
                                        </p:attrNameLst>
                                      </p:cBhvr>
                                      <p:tavLst>
                                        <p:tav tm="0">
                                          <p:val>
                                            <p:strVal val="0-#ppt_w/2"/>
                                          </p:val>
                                        </p:tav>
                                        <p:tav tm="100000">
                                          <p:val>
                                            <p:strVal val="#ppt_x"/>
                                          </p:val>
                                        </p:tav>
                                      </p:tavLst>
                                    </p:anim>
                                    <p:anim calcmode="lin" valueType="num">
                                      <p:cBhvr additive="base">
                                        <p:cTn id="8" dur="500" fill="hold"/>
                                        <p:tgtEl>
                                          <p:spTgt spid="686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63490" name="Rectangle 4"/>
          <p:cNvSpPr>
            <a:spLocks noChangeArrowheads="1"/>
          </p:cNvSpPr>
          <p:nvPr/>
        </p:nvSpPr>
        <p:spPr bwMode="auto">
          <a:xfrm>
            <a:off x="0" y="115888"/>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BERSAGLI</a:t>
            </a:r>
          </a:p>
        </p:txBody>
      </p:sp>
      <p:sp>
        <p:nvSpPr>
          <p:cNvPr id="69637" name="Rectangle 5"/>
          <p:cNvSpPr>
            <a:spLocks noChangeArrowheads="1"/>
          </p:cNvSpPr>
          <p:nvPr/>
        </p:nvSpPr>
        <p:spPr bwMode="auto">
          <a:xfrm>
            <a:off x="0" y="9080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63492" name="Picture 7"/>
          <p:cNvPicPr>
            <a:picLocks noChangeAspect="1" noChangeArrowheads="1"/>
          </p:cNvPicPr>
          <p:nvPr/>
        </p:nvPicPr>
        <p:blipFill>
          <a:blip r:embed="rId2" cstate="print"/>
          <a:srcRect l="6749" t="9360" r="6749" b="6120"/>
          <a:stretch>
            <a:fillRect/>
          </a:stretch>
        </p:blipFill>
        <p:spPr bwMode="auto">
          <a:xfrm>
            <a:off x="942975" y="1171575"/>
            <a:ext cx="7400925" cy="54244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9637"/>
                                        </p:tgtEl>
                                        <p:attrNameLst>
                                          <p:attrName>style.visibility</p:attrName>
                                        </p:attrNameLst>
                                      </p:cBhvr>
                                      <p:to>
                                        <p:strVal val="visible"/>
                                      </p:to>
                                    </p:set>
                                    <p:anim calcmode="lin" valueType="num">
                                      <p:cBhvr additive="base">
                                        <p:cTn id="7" dur="500" fill="hold"/>
                                        <p:tgtEl>
                                          <p:spTgt spid="69637"/>
                                        </p:tgtEl>
                                        <p:attrNameLst>
                                          <p:attrName>ppt_x</p:attrName>
                                        </p:attrNameLst>
                                      </p:cBhvr>
                                      <p:tavLst>
                                        <p:tav tm="0">
                                          <p:val>
                                            <p:strVal val="0-#ppt_w/2"/>
                                          </p:val>
                                        </p:tav>
                                        <p:tav tm="100000">
                                          <p:val>
                                            <p:strVal val="#ppt_x"/>
                                          </p:val>
                                        </p:tav>
                                      </p:tavLst>
                                    </p:anim>
                                    <p:anim calcmode="lin" valueType="num">
                                      <p:cBhvr additive="base">
                                        <p:cTn id="8" dur="500" fill="hold"/>
                                        <p:tgtEl>
                                          <p:spTgt spid="696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7"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4514" name="Rectangle 4"/>
          <p:cNvSpPr>
            <a:spLocks noChangeArrowheads="1"/>
          </p:cNvSpPr>
          <p:nvPr/>
        </p:nvSpPr>
        <p:spPr bwMode="auto">
          <a:xfrm>
            <a:off x="0" y="3667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70661" name="Rectangle 5"/>
          <p:cNvSpPr>
            <a:spLocks noChangeArrowheads="1"/>
          </p:cNvSpPr>
          <p:nvPr/>
        </p:nvSpPr>
        <p:spPr bwMode="auto">
          <a:xfrm>
            <a:off x="0" y="12668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64516" name="Rectangle 6"/>
          <p:cNvSpPr>
            <a:spLocks noChangeArrowheads="1"/>
          </p:cNvSpPr>
          <p:nvPr/>
        </p:nvSpPr>
        <p:spPr bwMode="auto">
          <a:xfrm>
            <a:off x="755650" y="1782763"/>
            <a:ext cx="7991475" cy="2006600"/>
          </a:xfrm>
          <a:prstGeom prst="rect">
            <a:avLst/>
          </a:prstGeom>
          <a:noFill/>
          <a:ln w="9525">
            <a:noFill/>
            <a:miter lim="800000"/>
            <a:headEnd/>
            <a:tailEnd/>
          </a:ln>
        </p:spPr>
        <p:txBody>
          <a:bodyPr>
            <a:spAutoFit/>
          </a:bodyPr>
          <a:lstStyle/>
          <a:p>
            <a:pPr marL="182563" indent="-182563" algn="l"/>
            <a:r>
              <a:rPr lang="it-IT">
                <a:solidFill>
                  <a:srgbClr val="CCFFCC"/>
                </a:solidFill>
                <a:latin typeface="Lucida Sans Unicode" pitchFamily="34" charset="0"/>
              </a:rPr>
              <a:t>La procedura di analisi di rischio assoluta può avere un duplice obiettivo finale:</a:t>
            </a:r>
          </a:p>
          <a:p>
            <a:pPr marL="182563" indent="-182563" algn="l"/>
            <a:endParaRPr lang="it-IT">
              <a:solidFill>
                <a:srgbClr val="CCFFCC"/>
              </a:solidFill>
              <a:latin typeface="Lucida Sans Unicode" pitchFamily="34" charset="0"/>
            </a:endParaRPr>
          </a:p>
          <a:p>
            <a:pPr marL="182563" indent="-182563" algn="l">
              <a:buFontTx/>
              <a:buChar char="•"/>
            </a:pPr>
            <a:r>
              <a:rPr lang="it-IT">
                <a:solidFill>
                  <a:srgbClr val="CCFFCC"/>
                </a:solidFill>
                <a:latin typeface="Lucida Sans Unicode" pitchFamily="34" charset="0"/>
              </a:rPr>
              <a:t>stimare quantitativamente il rischio per la salute umana connesso ad uno specifico sito, in termini di valutazione delle conseguenze legate alla sua situazione qualitativa;</a:t>
            </a:r>
          </a:p>
          <a:p>
            <a:pPr marL="182563" indent="-182563" algn="l"/>
            <a:r>
              <a:rPr lang="it-IT">
                <a:solidFill>
                  <a:srgbClr val="CCFFCC"/>
                </a:solidFill>
                <a:latin typeface="Lucida Sans Unicode" pitchFamily="34" charset="0"/>
              </a:rPr>
              <a:t>	</a:t>
            </a:r>
            <a:r>
              <a:rPr lang="it-IT">
                <a:solidFill>
                  <a:srgbClr val="FF99CC"/>
                </a:solidFill>
                <a:latin typeface="Lucida Sans Unicode" pitchFamily="34" charset="0"/>
              </a:rPr>
              <a:t>MODALITA’ DIRETTA (FORWARD)</a:t>
            </a:r>
          </a:p>
          <a:p>
            <a:pPr marL="182563" indent="-182563" algn="l">
              <a:buFontTx/>
              <a:buChar char="•"/>
            </a:pPr>
            <a:endParaRPr lang="it-IT">
              <a:solidFill>
                <a:srgbClr val="FF99CC"/>
              </a:solidFill>
              <a:latin typeface="Lucida Sans Unicode" pitchFamily="34" charset="0"/>
            </a:endParaRPr>
          </a:p>
          <a:p>
            <a:pPr marL="182563" indent="-182563" algn="l">
              <a:buFontTx/>
              <a:buChar char="•"/>
            </a:pPr>
            <a:r>
              <a:rPr lang="it-IT">
                <a:solidFill>
                  <a:srgbClr val="CCFFCC"/>
                </a:solidFill>
                <a:latin typeface="Lucida Sans Unicode" pitchFamily="34" charset="0"/>
              </a:rPr>
              <a:t>individuare dei valori di concentrazione accettabili nel suolo e nella falda vincolati alle condizioni specifiche del singolo sito</a:t>
            </a:r>
          </a:p>
          <a:p>
            <a:pPr marL="182563" indent="-182563" algn="l"/>
            <a:r>
              <a:rPr lang="it-IT">
                <a:solidFill>
                  <a:srgbClr val="CCFFCC"/>
                </a:solidFill>
                <a:latin typeface="Lucida Sans Unicode" pitchFamily="34" charset="0"/>
              </a:rPr>
              <a:t>	</a:t>
            </a:r>
            <a:r>
              <a:rPr lang="it-IT">
                <a:solidFill>
                  <a:srgbClr val="00FFFF"/>
                </a:solidFill>
                <a:latin typeface="Lucida Sans Unicode" pitchFamily="34" charset="0"/>
              </a:rPr>
              <a:t>MODALITA’ INVERSA (BACKWARD)</a:t>
            </a:r>
          </a:p>
        </p:txBody>
      </p:sp>
      <p:grpSp>
        <p:nvGrpSpPr>
          <p:cNvPr id="64517" name="Group 28"/>
          <p:cNvGrpSpPr>
            <a:grpSpLocks/>
          </p:cNvGrpSpPr>
          <p:nvPr/>
        </p:nvGrpSpPr>
        <p:grpSpPr bwMode="auto">
          <a:xfrm>
            <a:off x="684213" y="4260850"/>
            <a:ext cx="7848600" cy="1255713"/>
            <a:chOff x="340" y="2357"/>
            <a:chExt cx="4944" cy="791"/>
          </a:xfrm>
        </p:grpSpPr>
        <p:grpSp>
          <p:nvGrpSpPr>
            <p:cNvPr id="64518" name="Group 16"/>
            <p:cNvGrpSpPr>
              <a:grpSpLocks/>
            </p:cNvGrpSpPr>
            <p:nvPr/>
          </p:nvGrpSpPr>
          <p:grpSpPr bwMode="auto">
            <a:xfrm>
              <a:off x="340" y="2459"/>
              <a:ext cx="1134" cy="567"/>
              <a:chOff x="567" y="2472"/>
              <a:chExt cx="1134" cy="567"/>
            </a:xfrm>
          </p:grpSpPr>
          <p:sp>
            <p:nvSpPr>
              <p:cNvPr id="64529" name="Rectangle 10"/>
              <p:cNvSpPr>
                <a:spLocks noChangeArrowheads="1"/>
              </p:cNvSpPr>
              <p:nvPr/>
            </p:nvSpPr>
            <p:spPr bwMode="auto">
              <a:xfrm>
                <a:off x="567" y="2472"/>
                <a:ext cx="1134" cy="567"/>
              </a:xfrm>
              <a:prstGeom prst="rect">
                <a:avLst/>
              </a:prstGeom>
              <a:solidFill>
                <a:srgbClr val="CCFFCC"/>
              </a:solidFill>
              <a:ln w="9525">
                <a:noFill/>
                <a:miter lim="800000"/>
                <a:headEnd/>
                <a:tailEnd/>
              </a:ln>
            </p:spPr>
            <p:txBody>
              <a:bodyPr wrap="none" anchor="ctr"/>
              <a:lstStyle/>
              <a:p>
                <a:endParaRPr lang="it-IT"/>
              </a:p>
            </p:txBody>
          </p:sp>
          <p:sp>
            <p:nvSpPr>
              <p:cNvPr id="64530" name="Text Box 11"/>
              <p:cNvSpPr txBox="1">
                <a:spLocks noChangeArrowheads="1"/>
              </p:cNvSpPr>
              <p:nvPr/>
            </p:nvSpPr>
            <p:spPr bwMode="auto">
              <a:xfrm>
                <a:off x="748" y="2659"/>
                <a:ext cx="771" cy="192"/>
              </a:xfrm>
              <a:prstGeom prst="rect">
                <a:avLst/>
              </a:prstGeom>
              <a:noFill/>
              <a:ln w="9525">
                <a:noFill/>
                <a:miter lim="800000"/>
                <a:headEnd/>
                <a:tailEnd/>
              </a:ln>
            </p:spPr>
            <p:txBody>
              <a:bodyPr>
                <a:spAutoFit/>
              </a:bodyPr>
              <a:lstStyle/>
              <a:p>
                <a:pPr>
                  <a:spcBef>
                    <a:spcPct val="50000"/>
                  </a:spcBef>
                </a:pPr>
                <a:r>
                  <a:rPr lang="it-IT">
                    <a:latin typeface="Lucida Sans Unicode" pitchFamily="34" charset="0"/>
                  </a:rPr>
                  <a:t>SORGENTE</a:t>
                </a:r>
              </a:p>
            </p:txBody>
          </p:sp>
        </p:grpSp>
        <p:grpSp>
          <p:nvGrpSpPr>
            <p:cNvPr id="64519" name="Group 17"/>
            <p:cNvGrpSpPr>
              <a:grpSpLocks/>
            </p:cNvGrpSpPr>
            <p:nvPr/>
          </p:nvGrpSpPr>
          <p:grpSpPr bwMode="auto">
            <a:xfrm>
              <a:off x="2242" y="2478"/>
              <a:ext cx="1134" cy="567"/>
              <a:chOff x="2154" y="2478"/>
              <a:chExt cx="1134" cy="567"/>
            </a:xfrm>
          </p:grpSpPr>
          <p:sp>
            <p:nvSpPr>
              <p:cNvPr id="64527" name="Rectangle 12"/>
              <p:cNvSpPr>
                <a:spLocks noChangeArrowheads="1"/>
              </p:cNvSpPr>
              <p:nvPr/>
            </p:nvSpPr>
            <p:spPr bwMode="auto">
              <a:xfrm>
                <a:off x="2154" y="2478"/>
                <a:ext cx="1134" cy="567"/>
              </a:xfrm>
              <a:prstGeom prst="rect">
                <a:avLst/>
              </a:prstGeom>
              <a:solidFill>
                <a:srgbClr val="CCFFCC"/>
              </a:solidFill>
              <a:ln w="9525">
                <a:noFill/>
                <a:miter lim="800000"/>
                <a:headEnd/>
                <a:tailEnd/>
              </a:ln>
            </p:spPr>
            <p:txBody>
              <a:bodyPr wrap="none" anchor="ctr"/>
              <a:lstStyle/>
              <a:p>
                <a:endParaRPr lang="it-IT"/>
              </a:p>
            </p:txBody>
          </p:sp>
          <p:sp>
            <p:nvSpPr>
              <p:cNvPr id="64528" name="Text Box 13"/>
              <p:cNvSpPr txBox="1">
                <a:spLocks noChangeArrowheads="1"/>
              </p:cNvSpPr>
              <p:nvPr/>
            </p:nvSpPr>
            <p:spPr bwMode="auto">
              <a:xfrm>
                <a:off x="2313" y="2665"/>
                <a:ext cx="817" cy="192"/>
              </a:xfrm>
              <a:prstGeom prst="rect">
                <a:avLst/>
              </a:prstGeom>
              <a:noFill/>
              <a:ln w="9525">
                <a:noFill/>
                <a:miter lim="800000"/>
                <a:headEnd/>
                <a:tailEnd/>
              </a:ln>
            </p:spPr>
            <p:txBody>
              <a:bodyPr>
                <a:spAutoFit/>
              </a:bodyPr>
              <a:lstStyle/>
              <a:p>
                <a:pPr>
                  <a:spcBef>
                    <a:spcPct val="50000"/>
                  </a:spcBef>
                </a:pPr>
                <a:r>
                  <a:rPr lang="it-IT">
                    <a:latin typeface="Lucida Sans Unicode" pitchFamily="34" charset="0"/>
                  </a:rPr>
                  <a:t>TRASPORTO</a:t>
                </a:r>
              </a:p>
            </p:txBody>
          </p:sp>
        </p:grpSp>
        <p:grpSp>
          <p:nvGrpSpPr>
            <p:cNvPr id="64520" name="Group 18"/>
            <p:cNvGrpSpPr>
              <a:grpSpLocks/>
            </p:cNvGrpSpPr>
            <p:nvPr/>
          </p:nvGrpSpPr>
          <p:grpSpPr bwMode="auto">
            <a:xfrm>
              <a:off x="4150" y="2478"/>
              <a:ext cx="1134" cy="567"/>
              <a:chOff x="3742" y="2523"/>
              <a:chExt cx="1134" cy="567"/>
            </a:xfrm>
          </p:grpSpPr>
          <p:sp>
            <p:nvSpPr>
              <p:cNvPr id="64525" name="Rectangle 14"/>
              <p:cNvSpPr>
                <a:spLocks noChangeArrowheads="1"/>
              </p:cNvSpPr>
              <p:nvPr/>
            </p:nvSpPr>
            <p:spPr bwMode="auto">
              <a:xfrm>
                <a:off x="3742" y="2523"/>
                <a:ext cx="1134" cy="567"/>
              </a:xfrm>
              <a:prstGeom prst="rect">
                <a:avLst/>
              </a:prstGeom>
              <a:solidFill>
                <a:srgbClr val="CCFFCC"/>
              </a:solidFill>
              <a:ln w="9525">
                <a:noFill/>
                <a:miter lim="800000"/>
                <a:headEnd/>
                <a:tailEnd/>
              </a:ln>
            </p:spPr>
            <p:txBody>
              <a:bodyPr wrap="none" anchor="ctr"/>
              <a:lstStyle/>
              <a:p>
                <a:endParaRPr lang="it-IT"/>
              </a:p>
            </p:txBody>
          </p:sp>
          <p:sp>
            <p:nvSpPr>
              <p:cNvPr id="64526" name="Text Box 15"/>
              <p:cNvSpPr txBox="1">
                <a:spLocks noChangeArrowheads="1"/>
              </p:cNvSpPr>
              <p:nvPr/>
            </p:nvSpPr>
            <p:spPr bwMode="auto">
              <a:xfrm>
                <a:off x="3901" y="2710"/>
                <a:ext cx="817" cy="192"/>
              </a:xfrm>
              <a:prstGeom prst="rect">
                <a:avLst/>
              </a:prstGeom>
              <a:noFill/>
              <a:ln w="9525">
                <a:noFill/>
                <a:miter lim="800000"/>
                <a:headEnd/>
                <a:tailEnd/>
              </a:ln>
            </p:spPr>
            <p:txBody>
              <a:bodyPr>
                <a:spAutoFit/>
              </a:bodyPr>
              <a:lstStyle/>
              <a:p>
                <a:pPr>
                  <a:spcBef>
                    <a:spcPct val="50000"/>
                  </a:spcBef>
                </a:pPr>
                <a:r>
                  <a:rPr lang="it-IT">
                    <a:latin typeface="Lucida Sans Unicode" pitchFamily="34" charset="0"/>
                  </a:rPr>
                  <a:t>BERSAGLI</a:t>
                </a:r>
              </a:p>
            </p:txBody>
          </p:sp>
        </p:grpSp>
        <p:sp>
          <p:nvSpPr>
            <p:cNvPr id="64521" name="AutoShape 21"/>
            <p:cNvSpPr>
              <a:spLocks noChangeArrowheads="1"/>
            </p:cNvSpPr>
            <p:nvPr/>
          </p:nvSpPr>
          <p:spPr bwMode="auto">
            <a:xfrm>
              <a:off x="3379" y="2372"/>
              <a:ext cx="771" cy="408"/>
            </a:xfrm>
            <a:prstGeom prst="rightArrow">
              <a:avLst>
                <a:gd name="adj1" fmla="val 50000"/>
                <a:gd name="adj2" fmla="val 47243"/>
              </a:avLst>
            </a:prstGeom>
            <a:solidFill>
              <a:srgbClr val="FF99CC"/>
            </a:solidFill>
            <a:ln w="9525">
              <a:noFill/>
              <a:miter lim="800000"/>
              <a:headEnd/>
              <a:tailEnd/>
            </a:ln>
          </p:spPr>
          <p:txBody>
            <a:bodyPr wrap="none" anchor="ctr"/>
            <a:lstStyle/>
            <a:p>
              <a:r>
                <a:rPr lang="it-IT" sz="1200">
                  <a:latin typeface="Lucida Sans Unicode" pitchFamily="34" charset="0"/>
                </a:rPr>
                <a:t>forward</a:t>
              </a:r>
            </a:p>
          </p:txBody>
        </p:sp>
        <p:sp>
          <p:nvSpPr>
            <p:cNvPr id="64522" name="AutoShape 23"/>
            <p:cNvSpPr>
              <a:spLocks noChangeArrowheads="1"/>
            </p:cNvSpPr>
            <p:nvPr/>
          </p:nvSpPr>
          <p:spPr bwMode="auto">
            <a:xfrm>
              <a:off x="3379" y="2738"/>
              <a:ext cx="771" cy="407"/>
            </a:xfrm>
            <a:prstGeom prst="leftArrow">
              <a:avLst>
                <a:gd name="adj1" fmla="val 50000"/>
                <a:gd name="adj2" fmla="val 47359"/>
              </a:avLst>
            </a:prstGeom>
            <a:solidFill>
              <a:srgbClr val="00FFFF"/>
            </a:solidFill>
            <a:ln w="9525">
              <a:noFill/>
              <a:miter lim="800000"/>
              <a:headEnd/>
              <a:tailEnd/>
            </a:ln>
          </p:spPr>
          <p:txBody>
            <a:bodyPr wrap="none" anchor="ctr"/>
            <a:lstStyle/>
            <a:p>
              <a:r>
                <a:rPr lang="it-IT" sz="1200">
                  <a:latin typeface="Lucida Sans Unicode" pitchFamily="34" charset="0"/>
                </a:rPr>
                <a:t>backward</a:t>
              </a:r>
            </a:p>
          </p:txBody>
        </p:sp>
        <p:sp>
          <p:nvSpPr>
            <p:cNvPr id="64523" name="AutoShape 26"/>
            <p:cNvSpPr>
              <a:spLocks noChangeArrowheads="1"/>
            </p:cNvSpPr>
            <p:nvPr/>
          </p:nvSpPr>
          <p:spPr bwMode="auto">
            <a:xfrm>
              <a:off x="1474" y="2357"/>
              <a:ext cx="771" cy="408"/>
            </a:xfrm>
            <a:prstGeom prst="rightArrow">
              <a:avLst>
                <a:gd name="adj1" fmla="val 50000"/>
                <a:gd name="adj2" fmla="val 47243"/>
              </a:avLst>
            </a:prstGeom>
            <a:solidFill>
              <a:srgbClr val="FF99CC"/>
            </a:solidFill>
            <a:ln w="9525">
              <a:noFill/>
              <a:miter lim="800000"/>
              <a:headEnd/>
              <a:tailEnd/>
            </a:ln>
          </p:spPr>
          <p:txBody>
            <a:bodyPr wrap="none" anchor="ctr"/>
            <a:lstStyle/>
            <a:p>
              <a:r>
                <a:rPr lang="it-IT" sz="1200">
                  <a:latin typeface="Lucida Sans Unicode" pitchFamily="34" charset="0"/>
                </a:rPr>
                <a:t>forward</a:t>
              </a:r>
            </a:p>
          </p:txBody>
        </p:sp>
        <p:sp>
          <p:nvSpPr>
            <p:cNvPr id="64524" name="AutoShape 27"/>
            <p:cNvSpPr>
              <a:spLocks noChangeArrowheads="1"/>
            </p:cNvSpPr>
            <p:nvPr/>
          </p:nvSpPr>
          <p:spPr bwMode="auto">
            <a:xfrm>
              <a:off x="1474" y="2741"/>
              <a:ext cx="771" cy="407"/>
            </a:xfrm>
            <a:prstGeom prst="leftArrow">
              <a:avLst>
                <a:gd name="adj1" fmla="val 50000"/>
                <a:gd name="adj2" fmla="val 47359"/>
              </a:avLst>
            </a:prstGeom>
            <a:solidFill>
              <a:srgbClr val="00FFFF"/>
            </a:solidFill>
            <a:ln w="9525">
              <a:noFill/>
              <a:miter lim="800000"/>
              <a:headEnd/>
              <a:tailEnd/>
            </a:ln>
          </p:spPr>
          <p:txBody>
            <a:bodyPr wrap="none" anchor="ctr"/>
            <a:lstStyle/>
            <a:p>
              <a:r>
                <a:rPr lang="it-IT" sz="1200">
                  <a:latin typeface="Lucida Sans Unicode" pitchFamily="34" charset="0"/>
                </a:rPr>
                <a:t>backward</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0661"/>
                                        </p:tgtEl>
                                        <p:attrNameLst>
                                          <p:attrName>style.visibility</p:attrName>
                                        </p:attrNameLst>
                                      </p:cBhvr>
                                      <p:to>
                                        <p:strVal val="visible"/>
                                      </p:to>
                                    </p:set>
                                    <p:anim calcmode="lin" valueType="num">
                                      <p:cBhvr additive="base">
                                        <p:cTn id="7" dur="500" fill="hold"/>
                                        <p:tgtEl>
                                          <p:spTgt spid="70661"/>
                                        </p:tgtEl>
                                        <p:attrNameLst>
                                          <p:attrName>ppt_x</p:attrName>
                                        </p:attrNameLst>
                                      </p:cBhvr>
                                      <p:tavLst>
                                        <p:tav tm="0">
                                          <p:val>
                                            <p:strVal val="0-#ppt_w/2"/>
                                          </p:val>
                                        </p:tav>
                                        <p:tav tm="100000">
                                          <p:val>
                                            <p:strVal val="#ppt_x"/>
                                          </p:val>
                                        </p:tav>
                                      </p:tavLst>
                                    </p:anim>
                                    <p:anim calcmode="lin" valueType="num">
                                      <p:cBhvr additive="base">
                                        <p:cTn id="8" dur="500" fill="hold"/>
                                        <p:tgtEl>
                                          <p:spTgt spid="706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61"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5538" name="Rectangle 4"/>
          <p:cNvSpPr>
            <a:spLocks noChangeArrowheads="1"/>
          </p:cNvSpPr>
          <p:nvPr/>
        </p:nvSpPr>
        <p:spPr bwMode="auto">
          <a:xfrm>
            <a:off x="0" y="3667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71685" name="Rectangle 5"/>
          <p:cNvSpPr>
            <a:spLocks noChangeArrowheads="1"/>
          </p:cNvSpPr>
          <p:nvPr/>
        </p:nvSpPr>
        <p:spPr bwMode="auto">
          <a:xfrm>
            <a:off x="0" y="12668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65540" name="Text Box 6"/>
          <p:cNvSpPr txBox="1">
            <a:spLocks noChangeArrowheads="1"/>
          </p:cNvSpPr>
          <p:nvPr/>
        </p:nvSpPr>
        <p:spPr bwMode="auto">
          <a:xfrm>
            <a:off x="539750" y="1773238"/>
            <a:ext cx="7993063" cy="3254375"/>
          </a:xfrm>
          <a:prstGeom prst="rect">
            <a:avLst/>
          </a:prstGeom>
          <a:noFill/>
          <a:ln w="9525">
            <a:noFill/>
            <a:miter lim="800000"/>
            <a:headEnd/>
            <a:tailEnd/>
          </a:ln>
        </p:spPr>
        <p:txBody>
          <a:bodyPr>
            <a:spAutoFit/>
          </a:bodyPr>
          <a:lstStyle/>
          <a:p>
            <a:pPr marL="269875" indent="-269875" algn="l"/>
            <a:r>
              <a:rPr lang="it-IT" sz="2000">
                <a:solidFill>
                  <a:srgbClr val="CCFFCC"/>
                </a:solidFill>
                <a:latin typeface="Lucida Sans Unicode" pitchFamily="34" charset="0"/>
              </a:rPr>
              <a:t>PRINCIPI DELLA PROCEDURA</a:t>
            </a:r>
          </a:p>
          <a:p>
            <a:pPr marL="269875" indent="-269875" algn="l"/>
            <a:endParaRPr lang="it-IT" sz="2000">
              <a:solidFill>
                <a:srgbClr val="CCFFCC"/>
              </a:solidFill>
              <a:latin typeface="Lucida Sans Unicode" pitchFamily="34" charset="0"/>
            </a:endParaRPr>
          </a:p>
          <a:p>
            <a:pPr marL="269875" indent="-269875" algn="l">
              <a:buFontTx/>
              <a:buChar char="•"/>
            </a:pPr>
            <a:endParaRPr lang="it-IT">
              <a:solidFill>
                <a:srgbClr val="CCFFCC"/>
              </a:solidFill>
              <a:latin typeface="Lucida Sans Unicode" pitchFamily="34" charset="0"/>
            </a:endParaRPr>
          </a:p>
          <a:p>
            <a:pPr marL="269875" indent="-269875" algn="l">
              <a:buFont typeface="Wingdings" pitchFamily="2" charset="2"/>
              <a:buChar char="v"/>
            </a:pPr>
            <a:r>
              <a:rPr lang="it-IT">
                <a:solidFill>
                  <a:srgbClr val="CCFFCC"/>
                </a:solidFill>
                <a:latin typeface="Lucida Sans Unicode" pitchFamily="34" charset="0"/>
              </a:rPr>
              <a:t>Principio della esposizione massima ragionevolmente possibile (RME, ossia “Reasonable Maximum Exposure”), che prevede in relazione ai parametri di esposizione l’assunzione di valori ragionevolmente conservativi al fine di pervenire a risultati cautelativi per la tutela della salute umana;</a:t>
            </a:r>
          </a:p>
          <a:p>
            <a:pPr marL="269875" indent="-269875" algn="l">
              <a:buFont typeface="Wingdings" pitchFamily="2" charset="2"/>
              <a:buChar char="v"/>
            </a:pPr>
            <a:endParaRPr lang="it-IT">
              <a:solidFill>
                <a:srgbClr val="CCFFCC"/>
              </a:solidFill>
              <a:latin typeface="Lucida Sans Unicode" pitchFamily="34" charset="0"/>
            </a:endParaRPr>
          </a:p>
          <a:p>
            <a:pPr marL="269875" indent="-269875" algn="l">
              <a:buFont typeface="Wingdings" pitchFamily="2" charset="2"/>
              <a:buChar char="v"/>
            </a:pPr>
            <a:r>
              <a:rPr lang="it-IT">
                <a:solidFill>
                  <a:srgbClr val="CCFFCC"/>
                </a:solidFill>
                <a:latin typeface="Lucida Sans Unicode" pitchFamily="34" charset="0"/>
              </a:rPr>
              <a:t>Principio del caso peggiore (“worste case”) che riguarda in generale tutte le fasi di applicazione della procedura di analisi assoluta di rischio e deve sempre guidare la scelta tra alternative possibili;</a:t>
            </a:r>
          </a:p>
          <a:p>
            <a:pPr marL="269875" indent="-269875" algn="l">
              <a:buFont typeface="Wingdings" pitchFamily="2" charset="2"/>
              <a:buChar char="v"/>
            </a:pPr>
            <a:endParaRPr lang="it-IT">
              <a:solidFill>
                <a:srgbClr val="CCFFCC"/>
              </a:solidFill>
              <a:latin typeface="Lucida Sans Unicode" pitchFamily="34" charset="0"/>
            </a:endParaRPr>
          </a:p>
          <a:p>
            <a:pPr marL="269875" indent="-269875" algn="l">
              <a:buFont typeface="Wingdings" pitchFamily="2" charset="2"/>
              <a:buChar char="v"/>
            </a:pPr>
            <a:r>
              <a:rPr lang="it-IT">
                <a:solidFill>
                  <a:srgbClr val="CCFFCC"/>
                </a:solidFill>
                <a:latin typeface="Lucida Sans Unicode" pitchFamily="34" charset="0"/>
              </a:rPr>
              <a:t>Effetti cronici e non acuti;</a:t>
            </a:r>
          </a:p>
          <a:p>
            <a:pPr marL="269875" indent="-269875" algn="l"/>
            <a:endParaRPr lang="it-IT">
              <a:solidFill>
                <a:srgbClr val="CCFFCC"/>
              </a:solidFill>
              <a:latin typeface="Lucida Sans Unicode" pitchFamily="34" charset="0"/>
            </a:endParaRPr>
          </a:p>
        </p:txBody>
      </p:sp>
      <p:sp>
        <p:nvSpPr>
          <p:cNvPr id="65541" name="Text Box 7"/>
          <p:cNvSpPr txBox="1">
            <a:spLocks noChangeArrowheads="1"/>
          </p:cNvSpPr>
          <p:nvPr/>
        </p:nvSpPr>
        <p:spPr bwMode="auto">
          <a:xfrm>
            <a:off x="755650" y="5445125"/>
            <a:ext cx="7415213" cy="304800"/>
          </a:xfrm>
          <a:prstGeom prst="rect">
            <a:avLst/>
          </a:prstGeom>
          <a:noFill/>
          <a:ln w="9525">
            <a:noFill/>
            <a:miter lim="800000"/>
            <a:headEnd/>
            <a:tailEnd/>
          </a:ln>
        </p:spPr>
        <p:txBody>
          <a:bodyPr wrap="none">
            <a:spAutoFit/>
          </a:bodyPr>
          <a:lstStyle/>
          <a:p>
            <a:r>
              <a:rPr lang="it-IT">
                <a:solidFill>
                  <a:srgbClr val="CCFFCC"/>
                </a:solidFill>
                <a:latin typeface="Lucida Sans Unicode" pitchFamily="34" charset="0"/>
              </a:rPr>
              <a:t>I seguenti principi sono validi sia per la modalità diretta sia per la modalità indiretta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1685"/>
                                        </p:tgtEl>
                                        <p:attrNameLst>
                                          <p:attrName>style.visibility</p:attrName>
                                        </p:attrNameLst>
                                      </p:cBhvr>
                                      <p:to>
                                        <p:strVal val="visible"/>
                                      </p:to>
                                    </p:set>
                                    <p:anim calcmode="lin" valueType="num">
                                      <p:cBhvr additive="base">
                                        <p:cTn id="7" dur="500" fill="hold"/>
                                        <p:tgtEl>
                                          <p:spTgt spid="71685"/>
                                        </p:tgtEl>
                                        <p:attrNameLst>
                                          <p:attrName>ppt_x</p:attrName>
                                        </p:attrNameLst>
                                      </p:cBhvr>
                                      <p:tavLst>
                                        <p:tav tm="0">
                                          <p:val>
                                            <p:strVal val="0-#ppt_w/2"/>
                                          </p:val>
                                        </p:tav>
                                        <p:tav tm="100000">
                                          <p:val>
                                            <p:strVal val="#ppt_x"/>
                                          </p:val>
                                        </p:tav>
                                      </p:tavLst>
                                    </p:anim>
                                    <p:anim calcmode="lin" valueType="num">
                                      <p:cBhvr additive="base">
                                        <p:cTn id="8" dur="500" fill="hold"/>
                                        <p:tgtEl>
                                          <p:spTgt spid="7168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5"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6562" name="Rectangle 4"/>
          <p:cNvSpPr>
            <a:spLocks noChangeArrowheads="1"/>
          </p:cNvSpPr>
          <p:nvPr/>
        </p:nvSpPr>
        <p:spPr bwMode="auto">
          <a:xfrm>
            <a:off x="0" y="3667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72709" name="Rectangle 5"/>
          <p:cNvSpPr>
            <a:spLocks noChangeArrowheads="1"/>
          </p:cNvSpPr>
          <p:nvPr/>
        </p:nvSpPr>
        <p:spPr bwMode="auto">
          <a:xfrm>
            <a:off x="0" y="12668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66564" name="Text Box 6"/>
          <p:cNvSpPr txBox="1">
            <a:spLocks noChangeArrowheads="1"/>
          </p:cNvSpPr>
          <p:nvPr/>
        </p:nvSpPr>
        <p:spPr bwMode="auto">
          <a:xfrm>
            <a:off x="576263" y="2205038"/>
            <a:ext cx="7956550" cy="2657475"/>
          </a:xfrm>
          <a:prstGeom prst="rect">
            <a:avLst/>
          </a:prstGeom>
          <a:noFill/>
          <a:ln w="9525">
            <a:noFill/>
            <a:miter lim="800000"/>
            <a:headEnd/>
            <a:tailEnd/>
          </a:ln>
        </p:spPr>
        <p:txBody>
          <a:bodyPr>
            <a:spAutoFit/>
          </a:bodyPr>
          <a:lstStyle/>
          <a:p>
            <a:pPr algn="l"/>
            <a:r>
              <a:rPr lang="it-IT" sz="2000">
                <a:solidFill>
                  <a:srgbClr val="CCFFCC"/>
                </a:solidFill>
                <a:latin typeface="Lucida Sans Unicode" pitchFamily="34" charset="0"/>
              </a:rPr>
              <a:t>STIMA DEL RISCHIO</a:t>
            </a:r>
          </a:p>
          <a:p>
            <a:pPr algn="l"/>
            <a:endParaRPr lang="it-IT" sz="2000">
              <a:solidFill>
                <a:srgbClr val="CCFFCC"/>
              </a:solidFill>
              <a:latin typeface="Lucida Sans Unicode" pitchFamily="34" charset="0"/>
            </a:endParaRPr>
          </a:p>
          <a:p>
            <a:pPr algn="l"/>
            <a:r>
              <a:rPr lang="it-IT" sz="1600">
                <a:solidFill>
                  <a:srgbClr val="CCFFCC"/>
                </a:solidFill>
                <a:latin typeface="Lucida Sans Unicode" pitchFamily="34" charset="0"/>
              </a:rPr>
              <a:t>Il rischio per la salute umana viene differenziato tra individuale e cumulato</a:t>
            </a:r>
          </a:p>
          <a:p>
            <a:pPr algn="l"/>
            <a:endParaRPr lang="it-IT" sz="1600">
              <a:solidFill>
                <a:srgbClr val="CCFFCC"/>
              </a:solidFill>
              <a:latin typeface="Lucida Sans Unicode" pitchFamily="34" charset="0"/>
            </a:endParaRPr>
          </a:p>
          <a:p>
            <a:pPr algn="l"/>
            <a:r>
              <a:rPr lang="it-IT" sz="1600" u="sng">
                <a:solidFill>
                  <a:srgbClr val="CCFFCC"/>
                </a:solidFill>
                <a:latin typeface="Lucida Sans Unicode" pitchFamily="34" charset="0"/>
              </a:rPr>
              <a:t>Rischio e indice di pericolo individuale</a:t>
            </a:r>
            <a:r>
              <a:rPr lang="it-IT" sz="1600">
                <a:solidFill>
                  <a:srgbClr val="CCFFCC"/>
                </a:solidFill>
                <a:latin typeface="Lucida Sans Unicode" pitchFamily="34" charset="0"/>
              </a:rPr>
              <a:t> (R e HQ):</a:t>
            </a:r>
          </a:p>
          <a:p>
            <a:pPr algn="l"/>
            <a:r>
              <a:rPr lang="it-IT" sz="1600">
                <a:solidFill>
                  <a:srgbClr val="CCFFCC"/>
                </a:solidFill>
                <a:latin typeface="Lucida Sans Unicode" pitchFamily="34" charset="0"/>
              </a:rPr>
              <a:t>rischio dovuto ad un singolo contaminante per una o più vie d’esposizione</a:t>
            </a:r>
          </a:p>
          <a:p>
            <a:pPr algn="l"/>
            <a:endParaRPr lang="it-IT" sz="1600">
              <a:solidFill>
                <a:srgbClr val="CCFFCC"/>
              </a:solidFill>
              <a:latin typeface="Lucida Sans Unicode" pitchFamily="34" charset="0"/>
            </a:endParaRPr>
          </a:p>
          <a:p>
            <a:pPr algn="l"/>
            <a:r>
              <a:rPr lang="it-IT" sz="1600" u="sng">
                <a:solidFill>
                  <a:srgbClr val="CCFFCC"/>
                </a:solidFill>
                <a:latin typeface="Lucida Sans Unicode" pitchFamily="34" charset="0"/>
              </a:rPr>
              <a:t>Rischio e indice di pericolo cumulativo</a:t>
            </a:r>
            <a:r>
              <a:rPr lang="it-IT" sz="1600">
                <a:solidFill>
                  <a:srgbClr val="CCFFCC"/>
                </a:solidFill>
                <a:latin typeface="Lucida Sans Unicode" pitchFamily="34" charset="0"/>
              </a:rPr>
              <a:t> (R</a:t>
            </a:r>
            <a:r>
              <a:rPr lang="it-IT" sz="1600" baseline="-25000">
                <a:solidFill>
                  <a:srgbClr val="CCFFCC"/>
                </a:solidFill>
                <a:latin typeface="Lucida Sans Unicode" pitchFamily="34" charset="0"/>
              </a:rPr>
              <a:t>TOT</a:t>
            </a:r>
            <a:r>
              <a:rPr lang="it-IT" sz="1600">
                <a:solidFill>
                  <a:srgbClr val="CCFFCC"/>
                </a:solidFill>
                <a:latin typeface="Lucida Sans Unicode" pitchFamily="34" charset="0"/>
              </a:rPr>
              <a:t> e HQ</a:t>
            </a:r>
            <a:r>
              <a:rPr lang="it-IT" sz="1600" baseline="-25000">
                <a:solidFill>
                  <a:srgbClr val="CCFFCC"/>
                </a:solidFill>
                <a:latin typeface="Lucida Sans Unicode" pitchFamily="34" charset="0"/>
              </a:rPr>
              <a:t>TOT</a:t>
            </a:r>
            <a:r>
              <a:rPr lang="it-IT" sz="1600">
                <a:solidFill>
                  <a:srgbClr val="CCFFCC"/>
                </a:solidFill>
                <a:latin typeface="Lucida Sans Unicode" pitchFamily="34" charset="0"/>
              </a:rPr>
              <a:t>):</a:t>
            </a:r>
          </a:p>
          <a:p>
            <a:pPr algn="l"/>
            <a:r>
              <a:rPr lang="it-IT" sz="1600">
                <a:solidFill>
                  <a:srgbClr val="CCFFCC"/>
                </a:solidFill>
                <a:latin typeface="Lucida Sans Unicode" pitchFamily="34" charset="0"/>
              </a:rPr>
              <a:t>rischio dovuto alla cumulazione degli effetti di più sostanze per una o più vie d’esposizione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2709"/>
                                        </p:tgtEl>
                                        <p:attrNameLst>
                                          <p:attrName>style.visibility</p:attrName>
                                        </p:attrNameLst>
                                      </p:cBhvr>
                                      <p:to>
                                        <p:strVal val="visible"/>
                                      </p:to>
                                    </p:set>
                                    <p:anim calcmode="lin" valueType="num">
                                      <p:cBhvr additive="base">
                                        <p:cTn id="7" dur="500" fill="hold"/>
                                        <p:tgtEl>
                                          <p:spTgt spid="72709"/>
                                        </p:tgtEl>
                                        <p:attrNameLst>
                                          <p:attrName>ppt_x</p:attrName>
                                        </p:attrNameLst>
                                      </p:cBhvr>
                                      <p:tavLst>
                                        <p:tav tm="0">
                                          <p:val>
                                            <p:strVal val="0-#ppt_w/2"/>
                                          </p:val>
                                        </p:tav>
                                        <p:tav tm="100000">
                                          <p:val>
                                            <p:strVal val="#ppt_x"/>
                                          </p:val>
                                        </p:tav>
                                      </p:tavLst>
                                    </p:anim>
                                    <p:anim calcmode="lin" valueType="num">
                                      <p:cBhvr additive="base">
                                        <p:cTn id="8" dur="500" fill="hold"/>
                                        <p:tgtEl>
                                          <p:spTgt spid="7270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9"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7586" name="Rectangle 4"/>
          <p:cNvSpPr>
            <a:spLocks noChangeArrowheads="1"/>
          </p:cNvSpPr>
          <p:nvPr/>
        </p:nvSpPr>
        <p:spPr bwMode="auto">
          <a:xfrm>
            <a:off x="0" y="3667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73733" name="Rectangle 5"/>
          <p:cNvSpPr>
            <a:spLocks noChangeArrowheads="1"/>
          </p:cNvSpPr>
          <p:nvPr/>
        </p:nvSpPr>
        <p:spPr bwMode="auto">
          <a:xfrm>
            <a:off x="0" y="126682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67588" name="Rectangle 6"/>
          <p:cNvSpPr>
            <a:spLocks noChangeArrowheads="1"/>
          </p:cNvSpPr>
          <p:nvPr/>
        </p:nvSpPr>
        <p:spPr bwMode="auto">
          <a:xfrm>
            <a:off x="395288" y="2333625"/>
            <a:ext cx="3889375" cy="3619500"/>
          </a:xfrm>
          <a:prstGeom prst="rect">
            <a:avLst/>
          </a:prstGeom>
          <a:noFill/>
          <a:ln w="9525">
            <a:noFill/>
            <a:miter lim="800000"/>
            <a:headEnd/>
            <a:tailEnd/>
          </a:ln>
        </p:spPr>
        <p:txBody>
          <a:bodyPr>
            <a:spAutoFit/>
          </a:bodyPr>
          <a:lstStyle/>
          <a:p>
            <a:pPr algn="l"/>
            <a:r>
              <a:rPr lang="it-IT" u="sng">
                <a:solidFill>
                  <a:srgbClr val="CCFFCC"/>
                </a:solidFill>
                <a:latin typeface="Lucida Sans Unicode" pitchFamily="34" charset="0"/>
              </a:rPr>
              <a:t>Effetti cancerogeni</a:t>
            </a:r>
          </a:p>
          <a:p>
            <a:pPr algn="l"/>
            <a:endParaRPr lang="it-IT" u="sng">
              <a:solidFill>
                <a:srgbClr val="CCFFCC"/>
              </a:solidFill>
              <a:latin typeface="Lucida Sans Unicode" pitchFamily="34" charset="0"/>
            </a:endParaRPr>
          </a:p>
          <a:p>
            <a:pPr algn="l"/>
            <a:r>
              <a:rPr lang="it-IT" sz="1800">
                <a:solidFill>
                  <a:srgbClr val="CCFFCC"/>
                </a:solidFill>
                <a:latin typeface="Lucida Sans Unicode" pitchFamily="34" charset="0"/>
              </a:rPr>
              <a:t>R = E × SF </a:t>
            </a:r>
          </a:p>
          <a:p>
            <a:pPr algn="l"/>
            <a:endParaRPr lang="it-IT" sz="1800">
              <a:solidFill>
                <a:srgbClr val="CCFFCC"/>
              </a:solidFill>
              <a:latin typeface="Lucida Sans Unicode" pitchFamily="34" charset="0"/>
            </a:endParaRPr>
          </a:p>
          <a:p>
            <a:pPr algn="l"/>
            <a:r>
              <a:rPr lang="it-IT" i="1">
                <a:solidFill>
                  <a:srgbClr val="CCFFCC"/>
                </a:solidFill>
                <a:latin typeface="Lucida Sans Unicode" pitchFamily="34" charset="0"/>
              </a:rPr>
              <a:t>Dove:</a:t>
            </a:r>
          </a:p>
          <a:p>
            <a:pPr algn="l"/>
            <a:endParaRPr lang="it-IT" i="1">
              <a:solidFill>
                <a:srgbClr val="CCFFCC"/>
              </a:solidFill>
              <a:latin typeface="Lucida Sans Unicode" pitchFamily="34" charset="0"/>
            </a:endParaRPr>
          </a:p>
          <a:p>
            <a:pPr algn="l"/>
            <a:r>
              <a:rPr lang="it-IT">
                <a:solidFill>
                  <a:srgbClr val="CCFFCC"/>
                </a:solidFill>
                <a:latin typeface="Lucida Sans Unicode" pitchFamily="34" charset="0"/>
              </a:rPr>
              <a:t>R (Rischio [adim]) rappresenta la probabilità di casi incrementali di tumore nel corso della vita, causati dall’esposizione alla sostanza rispetto alle condizioni di vita usuali;</a:t>
            </a:r>
          </a:p>
          <a:p>
            <a:pPr algn="l"/>
            <a:r>
              <a:rPr lang="it-IT">
                <a:solidFill>
                  <a:srgbClr val="CCFFCC"/>
                </a:solidFill>
                <a:latin typeface="Lucida Sans Unicode" pitchFamily="34" charset="0"/>
              </a:rPr>
              <a:t>SF (Slope Factor[mg/kg d]-1) indica la probabilità di casi incrementali di tumore</a:t>
            </a:r>
          </a:p>
          <a:p>
            <a:pPr algn="l"/>
            <a:r>
              <a:rPr lang="it-IT">
                <a:solidFill>
                  <a:srgbClr val="CCFFCC"/>
                </a:solidFill>
                <a:latin typeface="Lucida Sans Unicode" pitchFamily="34" charset="0"/>
              </a:rPr>
              <a:t>nella vita per unità di dose;</a:t>
            </a:r>
          </a:p>
          <a:p>
            <a:pPr algn="l"/>
            <a:r>
              <a:rPr lang="it-IT">
                <a:solidFill>
                  <a:srgbClr val="CCFFCC"/>
                </a:solidFill>
                <a:latin typeface="Lucida Sans Unicode" pitchFamily="34" charset="0"/>
              </a:rPr>
              <a:t>E è mediata su di un periodo di esposizione pari a 70 anni (AT = 70 anni).</a:t>
            </a:r>
          </a:p>
        </p:txBody>
      </p:sp>
      <p:sp>
        <p:nvSpPr>
          <p:cNvPr id="67589" name="Text Box 7"/>
          <p:cNvSpPr txBox="1">
            <a:spLocks noChangeArrowheads="1"/>
          </p:cNvSpPr>
          <p:nvPr/>
        </p:nvSpPr>
        <p:spPr bwMode="auto">
          <a:xfrm>
            <a:off x="3268663" y="1512888"/>
            <a:ext cx="2578100" cy="366712"/>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RISCHIO INDIVIDUALE</a:t>
            </a:r>
          </a:p>
        </p:txBody>
      </p:sp>
      <p:sp>
        <p:nvSpPr>
          <p:cNvPr id="67590" name="Rectangle 8"/>
          <p:cNvSpPr>
            <a:spLocks noChangeArrowheads="1"/>
          </p:cNvSpPr>
          <p:nvPr/>
        </p:nvSpPr>
        <p:spPr bwMode="auto">
          <a:xfrm>
            <a:off x="4859338" y="2333625"/>
            <a:ext cx="3960812" cy="3832225"/>
          </a:xfrm>
          <a:prstGeom prst="rect">
            <a:avLst/>
          </a:prstGeom>
          <a:noFill/>
          <a:ln w="9525">
            <a:noFill/>
            <a:miter lim="800000"/>
            <a:headEnd/>
            <a:tailEnd/>
          </a:ln>
        </p:spPr>
        <p:txBody>
          <a:bodyPr>
            <a:spAutoFit/>
          </a:bodyPr>
          <a:lstStyle/>
          <a:p>
            <a:pPr algn="l"/>
            <a:r>
              <a:rPr lang="it-IT" u="sng">
                <a:solidFill>
                  <a:srgbClr val="CCFFCC"/>
                </a:solidFill>
                <a:latin typeface="Lucida Sans Unicode" pitchFamily="34" charset="0"/>
              </a:rPr>
              <a:t>Effetti tossici</a:t>
            </a:r>
          </a:p>
          <a:p>
            <a:pPr algn="l"/>
            <a:endParaRPr lang="it-IT" u="sng">
              <a:solidFill>
                <a:srgbClr val="CCFFCC"/>
              </a:solidFill>
              <a:latin typeface="Lucida Sans Unicode" pitchFamily="34" charset="0"/>
            </a:endParaRPr>
          </a:p>
          <a:p>
            <a:pPr algn="l"/>
            <a:r>
              <a:rPr lang="it-IT" sz="1800">
                <a:solidFill>
                  <a:srgbClr val="CCFFCC"/>
                </a:solidFill>
                <a:latin typeface="Lucida Sans Unicode" pitchFamily="34" charset="0"/>
              </a:rPr>
              <a:t>HQ = E / RfD </a:t>
            </a:r>
          </a:p>
          <a:p>
            <a:pPr algn="l"/>
            <a:endParaRPr lang="it-IT" sz="1800">
              <a:solidFill>
                <a:srgbClr val="CCFFCC"/>
              </a:solidFill>
              <a:latin typeface="Lucida Sans Unicode" pitchFamily="34" charset="0"/>
            </a:endParaRPr>
          </a:p>
          <a:p>
            <a:pPr algn="l"/>
            <a:r>
              <a:rPr lang="it-IT" i="1">
                <a:solidFill>
                  <a:srgbClr val="CCFFCC"/>
                </a:solidFill>
                <a:latin typeface="Lucida Sans Unicode" pitchFamily="34" charset="0"/>
              </a:rPr>
              <a:t>Dove</a:t>
            </a:r>
            <a:r>
              <a:rPr lang="it-IT">
                <a:solidFill>
                  <a:srgbClr val="CCFFCC"/>
                </a:solidFill>
                <a:latin typeface="Lucida Sans Unicode" pitchFamily="34" charset="0"/>
              </a:rPr>
              <a:t>:</a:t>
            </a:r>
          </a:p>
          <a:p>
            <a:pPr algn="l"/>
            <a:endParaRPr lang="it-IT">
              <a:solidFill>
                <a:srgbClr val="CCFFCC"/>
              </a:solidFill>
              <a:latin typeface="Lucida Sans Unicode" pitchFamily="34" charset="0"/>
            </a:endParaRPr>
          </a:p>
          <a:p>
            <a:pPr algn="l"/>
            <a:r>
              <a:rPr lang="it-IT">
                <a:solidFill>
                  <a:srgbClr val="CCFFCC"/>
                </a:solidFill>
                <a:latin typeface="Lucida Sans Unicode" pitchFamily="34" charset="0"/>
              </a:rPr>
              <a:t>HQ (Hazard Quotient [adim]) è un Indice di Pericolo che esprime di quanto l’esposizione alla sostanza supera la dose tollerabile o di riferimento;</a:t>
            </a:r>
          </a:p>
          <a:p>
            <a:pPr algn="l"/>
            <a:r>
              <a:rPr lang="it-IT">
                <a:solidFill>
                  <a:srgbClr val="CCFFCC"/>
                </a:solidFill>
                <a:latin typeface="Lucida Sans Unicode" pitchFamily="34" charset="0"/>
              </a:rPr>
              <a:t>RfD (Reference Dose [mg/kg d]) è la stima dell’esposizione media giornaliera che non produce effetti avversi apprezzabili sull’organismo umano durante il corso della vita;</a:t>
            </a:r>
          </a:p>
          <a:p>
            <a:pPr algn="l"/>
            <a:r>
              <a:rPr lang="it-IT">
                <a:solidFill>
                  <a:srgbClr val="CCFFCC"/>
                </a:solidFill>
                <a:latin typeface="Lucida Sans Unicode" pitchFamily="34" charset="0"/>
              </a:rPr>
              <a:t>E è mediata sull’effettivo periodo di esposizione (AT = ED).</a:t>
            </a:r>
          </a:p>
        </p:txBody>
      </p:sp>
      <p:sp>
        <p:nvSpPr>
          <p:cNvPr id="67591" name="Text Box 9"/>
          <p:cNvSpPr txBox="1">
            <a:spLocks noChangeArrowheads="1"/>
          </p:cNvSpPr>
          <p:nvPr/>
        </p:nvSpPr>
        <p:spPr bwMode="auto">
          <a:xfrm>
            <a:off x="4859338" y="6237288"/>
            <a:ext cx="3375025" cy="244475"/>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ED = 24 per adulti, 6 per bambini, 25 per lavoratori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additive="base">
                                        <p:cTn id="7" dur="500" fill="hold"/>
                                        <p:tgtEl>
                                          <p:spTgt spid="73733"/>
                                        </p:tgtEl>
                                        <p:attrNameLst>
                                          <p:attrName>ppt_x</p:attrName>
                                        </p:attrNameLst>
                                      </p:cBhvr>
                                      <p:tavLst>
                                        <p:tav tm="0">
                                          <p:val>
                                            <p:strVal val="0-#ppt_w/2"/>
                                          </p:val>
                                        </p:tav>
                                        <p:tav tm="100000">
                                          <p:val>
                                            <p:strVal val="#ppt_x"/>
                                          </p:val>
                                        </p:tav>
                                      </p:tavLst>
                                    </p:anim>
                                    <p:anim calcmode="lin" valueType="num">
                                      <p:cBhvr additive="base">
                                        <p:cTn id="8" dur="500" fill="hold"/>
                                        <p:tgtEl>
                                          <p:spTgt spid="737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68610" name="Rectangle 4"/>
          <p:cNvSpPr>
            <a:spLocks noChangeArrowheads="1"/>
          </p:cNvSpPr>
          <p:nvPr/>
        </p:nvSpPr>
        <p:spPr bwMode="auto">
          <a:xfrm>
            <a:off x="0" y="3667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68611" name="Rectangle 5"/>
          <p:cNvSpPr>
            <a:spLocks noChangeArrowheads="1"/>
          </p:cNvSpPr>
          <p:nvPr/>
        </p:nvSpPr>
        <p:spPr bwMode="auto">
          <a:xfrm>
            <a:off x="611188" y="1773238"/>
            <a:ext cx="3889375" cy="579437"/>
          </a:xfrm>
          <a:prstGeom prst="rect">
            <a:avLst/>
          </a:prstGeom>
          <a:noFill/>
          <a:ln w="9525">
            <a:noFill/>
            <a:miter lim="800000"/>
            <a:headEnd/>
            <a:tailEnd/>
          </a:ln>
        </p:spPr>
        <p:txBody>
          <a:bodyPr>
            <a:spAutoFit/>
          </a:bodyPr>
          <a:lstStyle/>
          <a:p>
            <a:pPr algn="l"/>
            <a:r>
              <a:rPr lang="it-IT" u="sng">
                <a:solidFill>
                  <a:srgbClr val="CCFFCC"/>
                </a:solidFill>
                <a:latin typeface="Lucida Sans Unicode" pitchFamily="34" charset="0"/>
              </a:rPr>
              <a:t>Effetti cancerogeni</a:t>
            </a:r>
          </a:p>
          <a:p>
            <a:pPr algn="l"/>
            <a:endParaRPr lang="it-IT" sz="1800">
              <a:solidFill>
                <a:srgbClr val="CCFFCC"/>
              </a:solidFill>
              <a:latin typeface="Lucida Sans Unicode" pitchFamily="34" charset="0"/>
            </a:endParaRPr>
          </a:p>
        </p:txBody>
      </p:sp>
      <p:sp>
        <p:nvSpPr>
          <p:cNvPr id="68612" name="Text Box 6"/>
          <p:cNvSpPr txBox="1">
            <a:spLocks noChangeArrowheads="1"/>
          </p:cNvSpPr>
          <p:nvPr/>
        </p:nvSpPr>
        <p:spPr bwMode="auto">
          <a:xfrm>
            <a:off x="3233738" y="1268413"/>
            <a:ext cx="2649537" cy="366712"/>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RISCHIO CUMULATIVO</a:t>
            </a:r>
          </a:p>
        </p:txBody>
      </p:sp>
      <p:sp>
        <p:nvSpPr>
          <p:cNvPr id="68613" name="Rectangle 7"/>
          <p:cNvSpPr>
            <a:spLocks noChangeArrowheads="1"/>
          </p:cNvSpPr>
          <p:nvPr/>
        </p:nvSpPr>
        <p:spPr bwMode="auto">
          <a:xfrm>
            <a:off x="4932363" y="1773238"/>
            <a:ext cx="3960812" cy="304800"/>
          </a:xfrm>
          <a:prstGeom prst="rect">
            <a:avLst/>
          </a:prstGeom>
          <a:noFill/>
          <a:ln w="9525">
            <a:noFill/>
            <a:miter lim="800000"/>
            <a:headEnd/>
            <a:tailEnd/>
          </a:ln>
        </p:spPr>
        <p:txBody>
          <a:bodyPr>
            <a:spAutoFit/>
          </a:bodyPr>
          <a:lstStyle/>
          <a:p>
            <a:pPr algn="l"/>
            <a:r>
              <a:rPr lang="it-IT" u="sng">
                <a:solidFill>
                  <a:srgbClr val="CCFFCC"/>
                </a:solidFill>
                <a:latin typeface="Lucida Sans Unicode" pitchFamily="34" charset="0"/>
              </a:rPr>
              <a:t>Effetti tossici</a:t>
            </a:r>
            <a:endParaRPr lang="it-IT" sz="1800">
              <a:solidFill>
                <a:srgbClr val="CCFFCC"/>
              </a:solidFill>
              <a:latin typeface="Lucida Sans Unicode" pitchFamily="34" charset="0"/>
            </a:endParaRPr>
          </a:p>
        </p:txBody>
      </p:sp>
      <p:pic>
        <p:nvPicPr>
          <p:cNvPr id="68614" name="Picture 8"/>
          <p:cNvPicPr>
            <a:picLocks noChangeAspect="1" noChangeArrowheads="1"/>
          </p:cNvPicPr>
          <p:nvPr/>
        </p:nvPicPr>
        <p:blipFill>
          <a:blip r:embed="rId2" cstate="print"/>
          <a:srcRect l="1350" t="33479" r="62083" b="39600"/>
          <a:stretch>
            <a:fillRect/>
          </a:stretch>
        </p:blipFill>
        <p:spPr bwMode="auto">
          <a:xfrm>
            <a:off x="611188" y="2324100"/>
            <a:ext cx="1974850" cy="1089025"/>
          </a:xfrm>
          <a:prstGeom prst="rect">
            <a:avLst/>
          </a:prstGeom>
          <a:noFill/>
          <a:ln w="9525">
            <a:noFill/>
            <a:miter lim="800000"/>
            <a:headEnd/>
            <a:tailEnd/>
          </a:ln>
        </p:spPr>
      </p:pic>
      <p:pic>
        <p:nvPicPr>
          <p:cNvPr id="68615" name="Picture 9"/>
          <p:cNvPicPr>
            <a:picLocks noChangeAspect="1" noChangeArrowheads="1"/>
          </p:cNvPicPr>
          <p:nvPr/>
        </p:nvPicPr>
        <p:blipFill>
          <a:blip r:embed="rId2" cstate="print"/>
          <a:srcRect l="48587" t="33479" r="5399" b="39600"/>
          <a:stretch>
            <a:fillRect/>
          </a:stretch>
        </p:blipFill>
        <p:spPr bwMode="auto">
          <a:xfrm>
            <a:off x="4932363" y="2324100"/>
            <a:ext cx="2484437" cy="1089025"/>
          </a:xfrm>
          <a:prstGeom prst="rect">
            <a:avLst/>
          </a:prstGeom>
          <a:noFill/>
          <a:ln w="9525">
            <a:noFill/>
            <a:miter lim="800000"/>
            <a:headEnd/>
            <a:tailEnd/>
          </a:ln>
        </p:spPr>
      </p:pic>
      <p:sp>
        <p:nvSpPr>
          <p:cNvPr id="68616" name="Rectangle 10"/>
          <p:cNvSpPr>
            <a:spLocks noChangeArrowheads="1"/>
          </p:cNvSpPr>
          <p:nvPr/>
        </p:nvSpPr>
        <p:spPr bwMode="auto">
          <a:xfrm>
            <a:off x="612775" y="3732213"/>
            <a:ext cx="3671888" cy="942975"/>
          </a:xfrm>
          <a:prstGeom prst="rect">
            <a:avLst/>
          </a:prstGeom>
          <a:noFill/>
          <a:ln w="9525">
            <a:noFill/>
            <a:miter lim="800000"/>
            <a:headEnd/>
            <a:tailEnd/>
          </a:ln>
        </p:spPr>
        <p:txBody>
          <a:bodyPr>
            <a:spAutoFit/>
          </a:bodyPr>
          <a:lstStyle/>
          <a:p>
            <a:pPr algn="l"/>
            <a:r>
              <a:rPr lang="it-IT">
                <a:latin typeface="Lucida Sans Unicode" pitchFamily="34" charset="0"/>
              </a:rPr>
              <a:t>R</a:t>
            </a:r>
            <a:r>
              <a:rPr lang="it-IT" baseline="-25000">
                <a:latin typeface="Lucida Sans Unicode" pitchFamily="34" charset="0"/>
              </a:rPr>
              <a:t>T</a:t>
            </a:r>
            <a:r>
              <a:rPr lang="it-IT">
                <a:latin typeface="Lucida Sans Unicode" pitchFamily="34" charset="0"/>
              </a:rPr>
              <a:t> rappresenta il Rischio cumulativo causato dall’esposizione contemporanea alle n sostanze inquinanti</a:t>
            </a:r>
          </a:p>
        </p:txBody>
      </p:sp>
      <p:sp>
        <p:nvSpPr>
          <p:cNvPr id="68617" name="Rectangle 11"/>
          <p:cNvSpPr>
            <a:spLocks noChangeArrowheads="1"/>
          </p:cNvSpPr>
          <p:nvPr/>
        </p:nvSpPr>
        <p:spPr bwMode="auto">
          <a:xfrm>
            <a:off x="4932363" y="3732213"/>
            <a:ext cx="3671887" cy="942975"/>
          </a:xfrm>
          <a:prstGeom prst="rect">
            <a:avLst/>
          </a:prstGeom>
          <a:noFill/>
          <a:ln w="9525">
            <a:noFill/>
            <a:miter lim="800000"/>
            <a:headEnd/>
            <a:tailEnd/>
          </a:ln>
        </p:spPr>
        <p:txBody>
          <a:bodyPr>
            <a:spAutoFit/>
          </a:bodyPr>
          <a:lstStyle/>
          <a:p>
            <a:pPr algn="l"/>
            <a:r>
              <a:rPr lang="it-IT">
                <a:latin typeface="Lucida Sans Unicode" pitchFamily="34" charset="0"/>
              </a:rPr>
              <a:t>HQ</a:t>
            </a:r>
            <a:r>
              <a:rPr lang="it-IT" baseline="-25000">
                <a:latin typeface="Lucida Sans Unicode" pitchFamily="34" charset="0"/>
              </a:rPr>
              <a:t>T</a:t>
            </a:r>
            <a:r>
              <a:rPr lang="it-IT">
                <a:latin typeface="Lucida Sans Unicode" pitchFamily="34" charset="0"/>
              </a:rPr>
              <a:t> rappresenta l’Indice di pericolo causato dall’esposizione contemporanea alle n sostanze inquinanti</a:t>
            </a:r>
          </a:p>
        </p:txBody>
      </p:sp>
      <p:sp>
        <p:nvSpPr>
          <p:cNvPr id="68618" name="Rectangle 12"/>
          <p:cNvSpPr>
            <a:spLocks noChangeArrowheads="1"/>
          </p:cNvSpPr>
          <p:nvPr/>
        </p:nvSpPr>
        <p:spPr bwMode="auto">
          <a:xfrm>
            <a:off x="611188" y="4797425"/>
            <a:ext cx="7704137" cy="1006475"/>
          </a:xfrm>
          <a:prstGeom prst="rect">
            <a:avLst/>
          </a:prstGeom>
          <a:noFill/>
          <a:ln w="9525">
            <a:noFill/>
            <a:miter lim="800000"/>
            <a:headEnd/>
            <a:tailEnd/>
          </a:ln>
        </p:spPr>
        <p:txBody>
          <a:bodyPr>
            <a:spAutoFit/>
          </a:bodyPr>
          <a:lstStyle/>
          <a:p>
            <a:pPr algn="l"/>
            <a:r>
              <a:rPr lang="it-IT" sz="1000">
                <a:latin typeface="Lucida Sans Unicode" pitchFamily="34" charset="0"/>
              </a:rPr>
              <a:t>Riguardo il rischio cumulativo, gli effetti cancerogeni o tossici dovuti alla esposizione contemporanea a più di una specie chimica inquinante attualmente non sono stati chiaramente stabiliti. Comunque, è possibile effettuare una stima conservativa dell’esposizione ad una contaminazione multipla sommando il rischio (o l’indice di pericolo) di ogni singola specie chimica contaminate. E’ importante sottolineare che, </a:t>
            </a:r>
            <a:r>
              <a:rPr lang="it-IT" sz="1000" u="sng">
                <a:latin typeface="Lucida Sans Unicode" pitchFamily="34" charset="0"/>
              </a:rPr>
              <a:t>in assenza di effetti sinergici</a:t>
            </a:r>
            <a:r>
              <a:rPr lang="it-IT" sz="1000">
                <a:latin typeface="Lucida Sans Unicode" pitchFamily="34" charset="0"/>
              </a:rPr>
              <a:t>, tale operazione di somma generalmente comporta una sovrastima dell’effettivo rischio associato alla esposizione multipla. </a:t>
            </a:r>
          </a:p>
          <a:p>
            <a:pPr algn="l"/>
            <a:r>
              <a:rPr lang="it-IT" sz="1000">
                <a:latin typeface="Lucida Sans Unicode" pitchFamily="34" charset="0"/>
              </a:rPr>
              <a:t>Si può anche considerare il rischio maggiore associato alla sostanza più critica (possibilità NON riportata nei criteri)</a:t>
            </a:r>
          </a:p>
        </p:txBody>
      </p:sp>
      <p:sp>
        <p:nvSpPr>
          <p:cNvPr id="75789" name="Rectangle 13"/>
          <p:cNvSpPr>
            <a:spLocks noChangeArrowheads="1"/>
          </p:cNvSpPr>
          <p:nvPr/>
        </p:nvSpPr>
        <p:spPr bwMode="auto">
          <a:xfrm>
            <a:off x="0" y="1125538"/>
            <a:ext cx="9144000" cy="74612"/>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5789"/>
                                        </p:tgtEl>
                                        <p:attrNameLst>
                                          <p:attrName>style.visibility</p:attrName>
                                        </p:attrNameLst>
                                      </p:cBhvr>
                                      <p:to>
                                        <p:strVal val="visible"/>
                                      </p:to>
                                    </p:set>
                                    <p:anim calcmode="lin" valueType="num">
                                      <p:cBhvr additive="base">
                                        <p:cTn id="7" dur="500" fill="hold"/>
                                        <p:tgtEl>
                                          <p:spTgt spid="75789"/>
                                        </p:tgtEl>
                                        <p:attrNameLst>
                                          <p:attrName>ppt_x</p:attrName>
                                        </p:attrNameLst>
                                      </p:cBhvr>
                                      <p:tavLst>
                                        <p:tav tm="0">
                                          <p:val>
                                            <p:strVal val="0-#ppt_w/2"/>
                                          </p:val>
                                        </p:tav>
                                        <p:tav tm="100000">
                                          <p:val>
                                            <p:strVal val="#ppt_x"/>
                                          </p:val>
                                        </p:tav>
                                      </p:tavLst>
                                    </p:anim>
                                    <p:anim calcmode="lin" valueType="num">
                                      <p:cBhvr additive="base">
                                        <p:cTn id="8" dur="500" fill="hold"/>
                                        <p:tgtEl>
                                          <p:spTgt spid="757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9"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9634" name="Rectangle 4"/>
          <p:cNvSpPr>
            <a:spLocks noChangeArrowheads="1"/>
          </p:cNvSpPr>
          <p:nvPr/>
        </p:nvSpPr>
        <p:spPr bwMode="auto">
          <a:xfrm>
            <a:off x="0" y="3667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76805" name="Rectangle 5"/>
          <p:cNvSpPr>
            <a:spLocks noChangeArrowheads="1"/>
          </p:cNvSpPr>
          <p:nvPr/>
        </p:nvSpPr>
        <p:spPr bwMode="auto">
          <a:xfrm>
            <a:off x="0" y="1125538"/>
            <a:ext cx="9144000" cy="74612"/>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69636" name="Text Box 6"/>
          <p:cNvSpPr txBox="1">
            <a:spLocks noChangeArrowheads="1"/>
          </p:cNvSpPr>
          <p:nvPr/>
        </p:nvSpPr>
        <p:spPr bwMode="auto">
          <a:xfrm>
            <a:off x="846138" y="1419225"/>
            <a:ext cx="7432675" cy="396875"/>
          </a:xfrm>
          <a:prstGeom prst="rect">
            <a:avLst/>
          </a:prstGeom>
          <a:noFill/>
          <a:ln w="9525">
            <a:noFill/>
            <a:miter lim="800000"/>
            <a:headEnd/>
            <a:tailEnd/>
          </a:ln>
        </p:spPr>
        <p:txBody>
          <a:bodyPr wrap="none">
            <a:spAutoFit/>
          </a:bodyPr>
          <a:lstStyle/>
          <a:p>
            <a:r>
              <a:rPr lang="it-IT" sz="2000">
                <a:solidFill>
                  <a:srgbClr val="CCFFCC"/>
                </a:solidFill>
                <a:latin typeface="Lucida Sans Unicode" pitchFamily="34" charset="0"/>
              </a:rPr>
              <a:t>CALCOLO DEL RISCHIO DOVUTO A PIU’ VIE DI ESPOSIZIONE</a:t>
            </a:r>
          </a:p>
        </p:txBody>
      </p:sp>
      <p:sp>
        <p:nvSpPr>
          <p:cNvPr id="69637" name="Text Box 7"/>
          <p:cNvSpPr txBox="1">
            <a:spLocks noChangeArrowheads="1"/>
          </p:cNvSpPr>
          <p:nvPr/>
        </p:nvSpPr>
        <p:spPr bwMode="auto">
          <a:xfrm>
            <a:off x="839788" y="3138488"/>
            <a:ext cx="5159375" cy="304800"/>
          </a:xfrm>
          <a:prstGeom prst="rect">
            <a:avLst/>
          </a:prstGeom>
          <a:noFill/>
          <a:ln w="9525">
            <a:noFill/>
            <a:miter lim="800000"/>
            <a:headEnd/>
            <a:tailEnd/>
          </a:ln>
        </p:spPr>
        <p:txBody>
          <a:bodyPr wrap="none">
            <a:spAutoFit/>
          </a:bodyPr>
          <a:lstStyle/>
          <a:p>
            <a:r>
              <a:rPr lang="it-IT">
                <a:solidFill>
                  <a:srgbClr val="CCFFCC"/>
                </a:solidFill>
                <a:latin typeface="Lucida Sans Unicode" pitchFamily="34" charset="0"/>
              </a:rPr>
              <a:t>I Criteri metodologici seguono le indicazioni ASTM (1995)</a:t>
            </a:r>
          </a:p>
        </p:txBody>
      </p:sp>
      <p:sp>
        <p:nvSpPr>
          <p:cNvPr id="69638" name="Text Box 8"/>
          <p:cNvSpPr txBox="1">
            <a:spLocks noChangeArrowheads="1"/>
          </p:cNvSpPr>
          <p:nvPr/>
        </p:nvSpPr>
        <p:spPr bwMode="auto">
          <a:xfrm>
            <a:off x="839788" y="2205038"/>
            <a:ext cx="5605462" cy="517525"/>
          </a:xfrm>
          <a:prstGeom prst="rect">
            <a:avLst/>
          </a:prstGeom>
          <a:noFill/>
          <a:ln w="9525">
            <a:noFill/>
            <a:miter lim="800000"/>
            <a:headEnd/>
            <a:tailEnd/>
          </a:ln>
        </p:spPr>
        <p:txBody>
          <a:bodyPr wrap="none">
            <a:spAutoFit/>
          </a:bodyPr>
          <a:lstStyle/>
          <a:p>
            <a:pPr algn="l"/>
            <a:r>
              <a:rPr lang="it-IT">
                <a:solidFill>
                  <a:srgbClr val="CCFFCC"/>
                </a:solidFill>
                <a:latin typeface="Lucida Sans Unicode" pitchFamily="34" charset="0"/>
              </a:rPr>
              <a:t>Si possono sommare per la stessa matrice</a:t>
            </a:r>
          </a:p>
          <a:p>
            <a:pPr algn="l"/>
            <a:r>
              <a:rPr lang="it-IT">
                <a:solidFill>
                  <a:srgbClr val="CCFFCC"/>
                </a:solidFill>
                <a:latin typeface="Lucida Sans Unicode" pitchFamily="34" charset="0"/>
              </a:rPr>
              <a:t>Si può considerare la via di esposizione con il rischio maggiore</a:t>
            </a:r>
          </a:p>
        </p:txBody>
      </p:sp>
      <p:sp>
        <p:nvSpPr>
          <p:cNvPr id="69639" name="Text Box 9"/>
          <p:cNvSpPr txBox="1">
            <a:spLocks noChangeArrowheads="1"/>
          </p:cNvSpPr>
          <p:nvPr/>
        </p:nvSpPr>
        <p:spPr bwMode="auto">
          <a:xfrm>
            <a:off x="839788" y="3860800"/>
            <a:ext cx="6469062" cy="1155700"/>
          </a:xfrm>
          <a:prstGeom prst="rect">
            <a:avLst/>
          </a:prstGeom>
          <a:noFill/>
          <a:ln w="9525">
            <a:noFill/>
            <a:miter lim="800000"/>
            <a:headEnd/>
            <a:tailEnd/>
          </a:ln>
        </p:spPr>
        <p:txBody>
          <a:bodyPr wrap="none">
            <a:spAutoFit/>
          </a:bodyPr>
          <a:lstStyle/>
          <a:p>
            <a:pPr algn="l"/>
            <a:r>
              <a:rPr lang="it-IT">
                <a:solidFill>
                  <a:srgbClr val="CCFFCC"/>
                </a:solidFill>
                <a:latin typeface="Lucida Sans Unicode" pitchFamily="34" charset="0"/>
              </a:rPr>
              <a:t>I Criteri metodologici considerano le singole sorgenti di contaminazione:</a:t>
            </a:r>
          </a:p>
          <a:p>
            <a:pPr algn="l"/>
            <a:endParaRPr lang="it-IT">
              <a:solidFill>
                <a:srgbClr val="CCFFCC"/>
              </a:solidFill>
              <a:latin typeface="Lucida Sans Unicode" pitchFamily="34" charset="0"/>
            </a:endParaRPr>
          </a:p>
          <a:p>
            <a:pPr algn="l">
              <a:buFontTx/>
              <a:buChar char="-"/>
            </a:pPr>
            <a:r>
              <a:rPr lang="it-IT">
                <a:solidFill>
                  <a:srgbClr val="CCFFCC"/>
                </a:solidFill>
                <a:latin typeface="Lucida Sans Unicode" pitchFamily="34" charset="0"/>
              </a:rPr>
              <a:t>Suolo superficiale</a:t>
            </a:r>
          </a:p>
          <a:p>
            <a:pPr algn="l">
              <a:buFontTx/>
              <a:buChar char="-"/>
            </a:pPr>
            <a:r>
              <a:rPr lang="it-IT">
                <a:solidFill>
                  <a:srgbClr val="CCFFCC"/>
                </a:solidFill>
                <a:latin typeface="Lucida Sans Unicode" pitchFamily="34" charset="0"/>
              </a:rPr>
              <a:t>Suolo profondo</a:t>
            </a:r>
          </a:p>
          <a:p>
            <a:pPr algn="l">
              <a:buFontTx/>
              <a:buChar char="-"/>
            </a:pPr>
            <a:r>
              <a:rPr lang="it-IT">
                <a:solidFill>
                  <a:srgbClr val="CCFFCC"/>
                </a:solidFill>
                <a:latin typeface="Lucida Sans Unicode" pitchFamily="34" charset="0"/>
              </a:rPr>
              <a:t>Falda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6805"/>
                                        </p:tgtEl>
                                        <p:attrNameLst>
                                          <p:attrName>style.visibility</p:attrName>
                                        </p:attrNameLst>
                                      </p:cBhvr>
                                      <p:to>
                                        <p:strVal val="visible"/>
                                      </p:to>
                                    </p:set>
                                    <p:anim calcmode="lin" valueType="num">
                                      <p:cBhvr additive="base">
                                        <p:cTn id="7" dur="500" fill="hold"/>
                                        <p:tgtEl>
                                          <p:spTgt spid="76805"/>
                                        </p:tgtEl>
                                        <p:attrNameLst>
                                          <p:attrName>ppt_x</p:attrName>
                                        </p:attrNameLst>
                                      </p:cBhvr>
                                      <p:tavLst>
                                        <p:tav tm="0">
                                          <p:val>
                                            <p:strVal val="0-#ppt_w/2"/>
                                          </p:val>
                                        </p:tav>
                                        <p:tav tm="100000">
                                          <p:val>
                                            <p:strVal val="#ppt_x"/>
                                          </p:val>
                                        </p:tav>
                                      </p:tavLst>
                                    </p:anim>
                                    <p:anim calcmode="lin" valueType="num">
                                      <p:cBhvr additive="base">
                                        <p:cTn id="8" dur="500" fill="hold"/>
                                        <p:tgtEl>
                                          <p:spTgt spid="768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70658" name="Rectangle 4"/>
          <p:cNvSpPr>
            <a:spLocks noChangeArrowheads="1"/>
          </p:cNvSpPr>
          <p:nvPr/>
        </p:nvSpPr>
        <p:spPr bwMode="auto">
          <a:xfrm>
            <a:off x="0" y="1889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77829" name="Rectangle 5"/>
          <p:cNvSpPr>
            <a:spLocks noChangeArrowheads="1"/>
          </p:cNvSpPr>
          <p:nvPr/>
        </p:nvSpPr>
        <p:spPr bwMode="auto">
          <a:xfrm>
            <a:off x="0" y="98107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70660" name="Text Box 6"/>
          <p:cNvSpPr txBox="1">
            <a:spLocks noChangeArrowheads="1"/>
          </p:cNvSpPr>
          <p:nvPr/>
        </p:nvSpPr>
        <p:spPr bwMode="auto">
          <a:xfrm>
            <a:off x="846138" y="1196975"/>
            <a:ext cx="7432675" cy="396875"/>
          </a:xfrm>
          <a:prstGeom prst="rect">
            <a:avLst/>
          </a:prstGeom>
          <a:noFill/>
          <a:ln w="9525">
            <a:noFill/>
            <a:miter lim="800000"/>
            <a:headEnd/>
            <a:tailEnd/>
          </a:ln>
        </p:spPr>
        <p:txBody>
          <a:bodyPr wrap="none">
            <a:spAutoFit/>
          </a:bodyPr>
          <a:lstStyle/>
          <a:p>
            <a:r>
              <a:rPr lang="it-IT" sz="2000">
                <a:solidFill>
                  <a:srgbClr val="CCFFCC"/>
                </a:solidFill>
                <a:latin typeface="Lucida Sans Unicode" pitchFamily="34" charset="0"/>
              </a:rPr>
              <a:t>CALCOLO DEL RISCHIO DOVUTO A PIU’ VIE DI ESPOSIZIONE</a:t>
            </a:r>
          </a:p>
        </p:txBody>
      </p:sp>
      <p:sp>
        <p:nvSpPr>
          <p:cNvPr id="70661" name="Text Box 7"/>
          <p:cNvSpPr txBox="1">
            <a:spLocks noChangeArrowheads="1"/>
          </p:cNvSpPr>
          <p:nvPr/>
        </p:nvSpPr>
        <p:spPr bwMode="auto">
          <a:xfrm>
            <a:off x="179388" y="1744663"/>
            <a:ext cx="8640762" cy="1004887"/>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SUOLO SUPERFICIALE</a:t>
            </a:r>
          </a:p>
          <a:p>
            <a:pPr algn="l"/>
            <a:r>
              <a:rPr lang="it-IT">
                <a:solidFill>
                  <a:srgbClr val="CCFFCC"/>
                </a:solidFill>
                <a:latin typeface="Lucida Sans Unicode" pitchFamily="34" charset="0"/>
              </a:rPr>
              <a:t>Il rischio viene stimato scegliendo il valore più conservativo tra il rischio derivante dalle modalità di esposizione che hanno luogo in ambienti confinati (indoor) e il rischio derivante dalle modalità di esposizione che hanno luogo in ambienti aperti (outdoor). </a:t>
            </a:r>
          </a:p>
        </p:txBody>
      </p:sp>
      <p:pic>
        <p:nvPicPr>
          <p:cNvPr id="70662" name="Picture 8"/>
          <p:cNvPicPr>
            <a:picLocks noChangeAspect="1" noChangeArrowheads="1"/>
          </p:cNvPicPr>
          <p:nvPr/>
        </p:nvPicPr>
        <p:blipFill>
          <a:blip r:embed="rId2" cstate="print"/>
          <a:srcRect/>
          <a:stretch>
            <a:fillRect/>
          </a:stretch>
        </p:blipFill>
        <p:spPr bwMode="auto">
          <a:xfrm rot="5400000">
            <a:off x="2693988" y="2471738"/>
            <a:ext cx="3708400" cy="4686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7829"/>
                                        </p:tgtEl>
                                        <p:attrNameLst>
                                          <p:attrName>style.visibility</p:attrName>
                                        </p:attrNameLst>
                                      </p:cBhvr>
                                      <p:to>
                                        <p:strVal val="visible"/>
                                      </p:to>
                                    </p:set>
                                    <p:anim calcmode="lin" valueType="num">
                                      <p:cBhvr additive="base">
                                        <p:cTn id="7" dur="500" fill="hold"/>
                                        <p:tgtEl>
                                          <p:spTgt spid="77829"/>
                                        </p:tgtEl>
                                        <p:attrNameLst>
                                          <p:attrName>ppt_x</p:attrName>
                                        </p:attrNameLst>
                                      </p:cBhvr>
                                      <p:tavLst>
                                        <p:tav tm="0">
                                          <p:val>
                                            <p:strVal val="0-#ppt_w/2"/>
                                          </p:val>
                                        </p:tav>
                                        <p:tav tm="100000">
                                          <p:val>
                                            <p:strVal val="#ppt_x"/>
                                          </p:val>
                                        </p:tav>
                                      </p:tavLst>
                                    </p:anim>
                                    <p:anim calcmode="lin" valueType="num">
                                      <p:cBhvr additive="base">
                                        <p:cTn id="8" dur="500" fill="hold"/>
                                        <p:tgtEl>
                                          <p:spTgt spid="778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3074" name="Rectangle 3"/>
          <p:cNvSpPr>
            <a:spLocks noGrp="1" noChangeArrowheads="1"/>
          </p:cNvSpPr>
          <p:nvPr>
            <p:ph type="body" idx="1"/>
          </p:nvPr>
        </p:nvSpPr>
        <p:spPr>
          <a:xfrm>
            <a:off x="1187450" y="2276475"/>
            <a:ext cx="6994525" cy="2044700"/>
          </a:xfrm>
        </p:spPr>
        <p:txBody>
          <a:bodyPr/>
          <a:lstStyle/>
          <a:p>
            <a:pPr eaLnBrk="1" hangingPunct="1">
              <a:lnSpc>
                <a:spcPct val="80000"/>
              </a:lnSpc>
              <a:buFont typeface="Wingdings" pitchFamily="2" charset="2"/>
              <a:buChar char="ü"/>
            </a:pPr>
            <a:r>
              <a:rPr lang="it-IT" sz="2400" smtClean="0">
                <a:solidFill>
                  <a:srgbClr val="CCFFCC"/>
                </a:solidFill>
                <a:latin typeface="Lucida Sans Unicode" pitchFamily="34" charset="0"/>
              </a:rPr>
              <a:t>Quadro normativo vigente</a:t>
            </a:r>
          </a:p>
          <a:p>
            <a:pPr eaLnBrk="1" hangingPunct="1">
              <a:lnSpc>
                <a:spcPct val="80000"/>
              </a:lnSpc>
              <a:buFont typeface="Wingdings" pitchFamily="2" charset="2"/>
              <a:buChar char="ü"/>
            </a:pPr>
            <a:endParaRPr lang="it-IT" sz="2400" smtClean="0">
              <a:solidFill>
                <a:srgbClr val="CCFFCC"/>
              </a:solidFill>
              <a:latin typeface="Lucida Sans Unicode" pitchFamily="34" charset="0"/>
            </a:endParaRPr>
          </a:p>
          <a:p>
            <a:pPr eaLnBrk="1" hangingPunct="1">
              <a:lnSpc>
                <a:spcPct val="80000"/>
              </a:lnSpc>
              <a:buFont typeface="Wingdings" pitchFamily="2" charset="2"/>
              <a:buChar char="ü"/>
            </a:pPr>
            <a:r>
              <a:rPr lang="it-IT" sz="2400" smtClean="0">
                <a:solidFill>
                  <a:srgbClr val="CCFFCC"/>
                </a:solidFill>
                <a:latin typeface="Lucida Sans Unicode" pitchFamily="34" charset="0"/>
              </a:rPr>
              <a:t>Approfondimento sull’analisi di rischio</a:t>
            </a:r>
          </a:p>
          <a:p>
            <a:pPr eaLnBrk="1" hangingPunct="1">
              <a:lnSpc>
                <a:spcPct val="80000"/>
              </a:lnSpc>
              <a:buFont typeface="Wingdings" pitchFamily="2" charset="2"/>
              <a:buChar char="ü"/>
            </a:pPr>
            <a:endParaRPr lang="it-IT" sz="2400" smtClean="0">
              <a:solidFill>
                <a:srgbClr val="CCFFCC"/>
              </a:solidFill>
              <a:latin typeface="Lucida Sans Unicode" pitchFamily="34" charset="0"/>
            </a:endParaRPr>
          </a:p>
          <a:p>
            <a:pPr eaLnBrk="1" hangingPunct="1">
              <a:lnSpc>
                <a:spcPct val="80000"/>
              </a:lnSpc>
              <a:buFont typeface="Wingdings" pitchFamily="2" charset="2"/>
              <a:buChar char="ü"/>
            </a:pPr>
            <a:r>
              <a:rPr lang="it-IT" sz="2400" smtClean="0">
                <a:solidFill>
                  <a:srgbClr val="CCFFCC"/>
                </a:solidFill>
                <a:latin typeface="Lucida Sans Unicode" pitchFamily="34" charset="0"/>
              </a:rPr>
              <a:t>Conclusioni e discussione</a:t>
            </a:r>
          </a:p>
        </p:txBody>
      </p:sp>
      <p:sp>
        <p:nvSpPr>
          <p:cNvPr id="3076" name="Rectangle 4"/>
          <p:cNvSpPr>
            <a:spLocks noChangeArrowheads="1"/>
          </p:cNvSpPr>
          <p:nvPr/>
        </p:nvSpPr>
        <p:spPr bwMode="auto">
          <a:xfrm>
            <a:off x="0" y="5492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1000" fill="hold"/>
                                        <p:tgtEl>
                                          <p:spTgt spid="3076"/>
                                        </p:tgtEl>
                                        <p:attrNameLst>
                                          <p:attrName>ppt_x</p:attrName>
                                        </p:attrNameLst>
                                      </p:cBhvr>
                                      <p:tavLst>
                                        <p:tav tm="0">
                                          <p:val>
                                            <p:strVal val="0-#ppt_w/2"/>
                                          </p:val>
                                        </p:tav>
                                        <p:tav tm="100000">
                                          <p:val>
                                            <p:strVal val="#ppt_x"/>
                                          </p:val>
                                        </p:tav>
                                      </p:tavLst>
                                    </p:anim>
                                    <p:anim calcmode="lin" valueType="num">
                                      <p:cBhvr additive="base">
                                        <p:cTn id="8" dur="1000" fill="hold"/>
                                        <p:tgtEl>
                                          <p:spTgt spid="30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6"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71682" name="Rectangle 4"/>
          <p:cNvSpPr>
            <a:spLocks noChangeArrowheads="1"/>
          </p:cNvSpPr>
          <p:nvPr/>
        </p:nvSpPr>
        <p:spPr bwMode="auto">
          <a:xfrm>
            <a:off x="0" y="1889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78853" name="Rectangle 5"/>
          <p:cNvSpPr>
            <a:spLocks noChangeArrowheads="1"/>
          </p:cNvSpPr>
          <p:nvPr/>
        </p:nvSpPr>
        <p:spPr bwMode="auto">
          <a:xfrm>
            <a:off x="0" y="98107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71684" name="Text Box 6"/>
          <p:cNvSpPr txBox="1">
            <a:spLocks noChangeArrowheads="1"/>
          </p:cNvSpPr>
          <p:nvPr/>
        </p:nvSpPr>
        <p:spPr bwMode="auto">
          <a:xfrm>
            <a:off x="846138" y="1196975"/>
            <a:ext cx="7432675" cy="396875"/>
          </a:xfrm>
          <a:prstGeom prst="rect">
            <a:avLst/>
          </a:prstGeom>
          <a:noFill/>
          <a:ln w="9525">
            <a:noFill/>
            <a:miter lim="800000"/>
            <a:headEnd/>
            <a:tailEnd/>
          </a:ln>
        </p:spPr>
        <p:txBody>
          <a:bodyPr wrap="none">
            <a:spAutoFit/>
          </a:bodyPr>
          <a:lstStyle/>
          <a:p>
            <a:r>
              <a:rPr lang="it-IT" sz="2000">
                <a:solidFill>
                  <a:srgbClr val="CCFFCC"/>
                </a:solidFill>
                <a:latin typeface="Lucida Sans Unicode" pitchFamily="34" charset="0"/>
              </a:rPr>
              <a:t>CALCOLO DEL RISCHIO DOVUTO A PIU’ VIE DI ESPOSIZIONE</a:t>
            </a:r>
          </a:p>
        </p:txBody>
      </p:sp>
      <p:sp>
        <p:nvSpPr>
          <p:cNvPr id="71685" name="Text Box 7"/>
          <p:cNvSpPr txBox="1">
            <a:spLocks noChangeArrowheads="1"/>
          </p:cNvSpPr>
          <p:nvPr/>
        </p:nvSpPr>
        <p:spPr bwMode="auto">
          <a:xfrm>
            <a:off x="322263" y="2146300"/>
            <a:ext cx="5113337" cy="1917700"/>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SUOLO PROFONDO</a:t>
            </a:r>
          </a:p>
          <a:p>
            <a:pPr algn="l"/>
            <a:endParaRPr lang="it-IT" sz="1800">
              <a:solidFill>
                <a:srgbClr val="CCFFCC"/>
              </a:solidFill>
              <a:latin typeface="Lucida Sans Unicode" pitchFamily="34" charset="0"/>
            </a:endParaRPr>
          </a:p>
          <a:p>
            <a:pPr algn="l"/>
            <a:r>
              <a:rPr lang="it-IT">
                <a:solidFill>
                  <a:srgbClr val="CCFFCC"/>
                </a:solidFill>
                <a:latin typeface="Lucida Sans Unicode" pitchFamily="34" charset="0"/>
              </a:rPr>
              <a:t>Il rischio viene stimato scegliendo il valore più</a:t>
            </a:r>
          </a:p>
          <a:p>
            <a:pPr algn="l"/>
            <a:r>
              <a:rPr lang="it-IT">
                <a:solidFill>
                  <a:srgbClr val="CCFFCC"/>
                </a:solidFill>
                <a:latin typeface="Lucida Sans Unicode" pitchFamily="34" charset="0"/>
              </a:rPr>
              <a:t>conservativo tra il rischio derivante dalle modalità</a:t>
            </a:r>
          </a:p>
          <a:p>
            <a:pPr algn="l"/>
            <a:r>
              <a:rPr lang="it-IT">
                <a:solidFill>
                  <a:srgbClr val="CCFFCC"/>
                </a:solidFill>
                <a:latin typeface="Lucida Sans Unicode" pitchFamily="34" charset="0"/>
              </a:rPr>
              <a:t>di esposizione che hanno luogo in ambienti confinati (indoor) e il rischio derivante dalle modalità di esposizione che hanno luogo in ambienti aperti (outdoor).</a:t>
            </a:r>
          </a:p>
        </p:txBody>
      </p:sp>
      <p:pic>
        <p:nvPicPr>
          <p:cNvPr id="71686" name="Picture 8"/>
          <p:cNvPicPr>
            <a:picLocks noChangeAspect="1" noChangeArrowheads="1"/>
          </p:cNvPicPr>
          <p:nvPr/>
        </p:nvPicPr>
        <p:blipFill>
          <a:blip r:embed="rId2" cstate="print"/>
          <a:srcRect/>
          <a:stretch>
            <a:fillRect/>
          </a:stretch>
        </p:blipFill>
        <p:spPr bwMode="auto">
          <a:xfrm rot="5400000">
            <a:off x="4552950" y="2762251"/>
            <a:ext cx="4968875" cy="2990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8853"/>
                                        </p:tgtEl>
                                        <p:attrNameLst>
                                          <p:attrName>style.visibility</p:attrName>
                                        </p:attrNameLst>
                                      </p:cBhvr>
                                      <p:to>
                                        <p:strVal val="visible"/>
                                      </p:to>
                                    </p:set>
                                    <p:anim calcmode="lin" valueType="num">
                                      <p:cBhvr additive="base">
                                        <p:cTn id="7" dur="500" fill="hold"/>
                                        <p:tgtEl>
                                          <p:spTgt spid="78853"/>
                                        </p:tgtEl>
                                        <p:attrNameLst>
                                          <p:attrName>ppt_x</p:attrName>
                                        </p:attrNameLst>
                                      </p:cBhvr>
                                      <p:tavLst>
                                        <p:tav tm="0">
                                          <p:val>
                                            <p:strVal val="0-#ppt_w/2"/>
                                          </p:val>
                                        </p:tav>
                                        <p:tav tm="100000">
                                          <p:val>
                                            <p:strVal val="#ppt_x"/>
                                          </p:val>
                                        </p:tav>
                                      </p:tavLst>
                                    </p:anim>
                                    <p:anim calcmode="lin" valueType="num">
                                      <p:cBhvr additive="base">
                                        <p:cTn id="8" dur="500" fill="hold"/>
                                        <p:tgtEl>
                                          <p:spTgt spid="7885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3"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FFCC"/>
            </a:gs>
            <a:gs pos="100000">
              <a:srgbClr val="003300"/>
            </a:gs>
          </a:gsLst>
          <a:lin ang="5400000" scaled="1"/>
        </a:gradFill>
        <a:effectLst/>
      </p:bgPr>
    </p:bg>
    <p:spTree>
      <p:nvGrpSpPr>
        <p:cNvPr id="1" name=""/>
        <p:cNvGrpSpPr/>
        <p:nvPr/>
      </p:nvGrpSpPr>
      <p:grpSpPr>
        <a:xfrm>
          <a:off x="0" y="0"/>
          <a:ext cx="0" cy="0"/>
          <a:chOff x="0" y="0"/>
          <a:chExt cx="0" cy="0"/>
        </a:xfrm>
      </p:grpSpPr>
      <p:sp>
        <p:nvSpPr>
          <p:cNvPr id="72706" name="Rectangle 4"/>
          <p:cNvSpPr>
            <a:spLocks noChangeArrowheads="1"/>
          </p:cNvSpPr>
          <p:nvPr/>
        </p:nvSpPr>
        <p:spPr bwMode="auto">
          <a:xfrm>
            <a:off x="0" y="188913"/>
            <a:ext cx="9144000" cy="685800"/>
          </a:xfrm>
          <a:prstGeom prst="rect">
            <a:avLst/>
          </a:prstGeom>
          <a:noFill/>
          <a:ln w="9525">
            <a:noFill/>
            <a:miter lim="800000"/>
            <a:headEnd/>
            <a:tailEnd/>
          </a:ln>
        </p:spPr>
        <p:txBody>
          <a:bodyPr anchor="ctr"/>
          <a:lstStyle/>
          <a:p>
            <a:r>
              <a:rPr lang="it-IT" sz="2000">
                <a:solidFill>
                  <a:srgbClr val="003300"/>
                </a:solidFill>
                <a:latin typeface="Lucida Sans Unicode" pitchFamily="34" charset="0"/>
              </a:rPr>
              <a:t>ANALISI DI RISCHIO</a:t>
            </a:r>
            <a:br>
              <a:rPr lang="it-IT" sz="2000">
                <a:solidFill>
                  <a:srgbClr val="003300"/>
                </a:solidFill>
                <a:latin typeface="Lucida Sans Unicode" pitchFamily="34" charset="0"/>
              </a:rPr>
            </a:br>
            <a:r>
              <a:rPr lang="it-IT" sz="2400">
                <a:solidFill>
                  <a:srgbClr val="003300"/>
                </a:solidFill>
                <a:latin typeface="Lucida Sans Unicode" pitchFamily="34" charset="0"/>
              </a:rPr>
              <a:t>CRITERI DI CALCOLO DEL RISCHIO</a:t>
            </a:r>
          </a:p>
        </p:txBody>
      </p:sp>
      <p:sp>
        <p:nvSpPr>
          <p:cNvPr id="79877" name="Rectangle 5"/>
          <p:cNvSpPr>
            <a:spLocks noChangeArrowheads="1"/>
          </p:cNvSpPr>
          <p:nvPr/>
        </p:nvSpPr>
        <p:spPr bwMode="auto">
          <a:xfrm>
            <a:off x="0" y="981075"/>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72708" name="Text Box 6"/>
          <p:cNvSpPr txBox="1">
            <a:spLocks noChangeArrowheads="1"/>
          </p:cNvSpPr>
          <p:nvPr/>
        </p:nvSpPr>
        <p:spPr bwMode="auto">
          <a:xfrm>
            <a:off x="846138" y="1196975"/>
            <a:ext cx="7432675" cy="396875"/>
          </a:xfrm>
          <a:prstGeom prst="rect">
            <a:avLst/>
          </a:prstGeom>
          <a:noFill/>
          <a:ln w="9525">
            <a:noFill/>
            <a:miter lim="800000"/>
            <a:headEnd/>
            <a:tailEnd/>
          </a:ln>
        </p:spPr>
        <p:txBody>
          <a:bodyPr wrap="none">
            <a:spAutoFit/>
          </a:bodyPr>
          <a:lstStyle/>
          <a:p>
            <a:r>
              <a:rPr lang="it-IT" sz="2000">
                <a:solidFill>
                  <a:srgbClr val="003300"/>
                </a:solidFill>
                <a:latin typeface="Lucida Sans Unicode" pitchFamily="34" charset="0"/>
              </a:rPr>
              <a:t>CALCOLO DEL RISCHIO DOVUTO A PIU’ VIE DI ESPOSIZIONE</a:t>
            </a:r>
          </a:p>
        </p:txBody>
      </p:sp>
      <p:sp>
        <p:nvSpPr>
          <p:cNvPr id="72709" name="Text Box 7"/>
          <p:cNvSpPr txBox="1">
            <a:spLocks noChangeArrowheads="1"/>
          </p:cNvSpPr>
          <p:nvPr/>
        </p:nvSpPr>
        <p:spPr bwMode="auto">
          <a:xfrm>
            <a:off x="322263" y="2806700"/>
            <a:ext cx="5113337" cy="1917700"/>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FALDA</a:t>
            </a:r>
          </a:p>
          <a:p>
            <a:pPr algn="l"/>
            <a:endParaRPr lang="it-IT" sz="1800">
              <a:solidFill>
                <a:srgbClr val="CCFFCC"/>
              </a:solidFill>
              <a:latin typeface="Lucida Sans Unicode" pitchFamily="34" charset="0"/>
            </a:endParaRPr>
          </a:p>
          <a:p>
            <a:pPr algn="l"/>
            <a:r>
              <a:rPr lang="it-IT">
                <a:solidFill>
                  <a:srgbClr val="CCFFCC"/>
                </a:solidFill>
                <a:latin typeface="Lucida Sans Unicode" pitchFamily="34" charset="0"/>
              </a:rPr>
              <a:t>Il rischio viene stimato scegliendo il valore più</a:t>
            </a:r>
          </a:p>
          <a:p>
            <a:pPr algn="l"/>
            <a:r>
              <a:rPr lang="it-IT">
                <a:solidFill>
                  <a:srgbClr val="CCFFCC"/>
                </a:solidFill>
                <a:latin typeface="Lucida Sans Unicode" pitchFamily="34" charset="0"/>
              </a:rPr>
              <a:t>conservativo tra il rischio derivante dalle modalità di esposizione che hanno luogo in ambienti confinati (indoor) e il rischio derivante dalle modalità di esposizione che hanno luogo in ambienti aperti (outdoor).</a:t>
            </a:r>
          </a:p>
        </p:txBody>
      </p:sp>
      <p:pic>
        <p:nvPicPr>
          <p:cNvPr id="72710" name="Picture 8"/>
          <p:cNvPicPr>
            <a:picLocks noChangeAspect="1" noChangeArrowheads="1"/>
          </p:cNvPicPr>
          <p:nvPr/>
        </p:nvPicPr>
        <p:blipFill>
          <a:blip r:embed="rId2" cstate="print"/>
          <a:srcRect/>
          <a:stretch>
            <a:fillRect/>
          </a:stretch>
        </p:blipFill>
        <p:spPr bwMode="auto">
          <a:xfrm>
            <a:off x="6175375" y="1700213"/>
            <a:ext cx="2801938" cy="50038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79877"/>
                                        </p:tgtEl>
                                        <p:attrNameLst>
                                          <p:attrName>style.visibility</p:attrName>
                                        </p:attrNameLst>
                                      </p:cBhvr>
                                      <p:to>
                                        <p:strVal val="visible"/>
                                      </p:to>
                                    </p:set>
                                    <p:anim calcmode="lin" valueType="num">
                                      <p:cBhvr additive="base">
                                        <p:cTn id="7" dur="500" fill="hold"/>
                                        <p:tgtEl>
                                          <p:spTgt spid="79877"/>
                                        </p:tgtEl>
                                        <p:attrNameLst>
                                          <p:attrName>ppt_x</p:attrName>
                                        </p:attrNameLst>
                                      </p:cBhvr>
                                      <p:tavLst>
                                        <p:tav tm="0">
                                          <p:val>
                                            <p:strVal val="0-#ppt_w/2"/>
                                          </p:val>
                                        </p:tav>
                                        <p:tav tm="100000">
                                          <p:val>
                                            <p:strVal val="#ppt_x"/>
                                          </p:val>
                                        </p:tav>
                                      </p:tavLst>
                                    </p:anim>
                                    <p:anim calcmode="lin" valueType="num">
                                      <p:cBhvr additive="base">
                                        <p:cTn id="8" dur="500" fill="hold"/>
                                        <p:tgtEl>
                                          <p:spTgt spid="798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7"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73730" name="Rectangle 4"/>
          <p:cNvSpPr>
            <a:spLocks noChangeArrowheads="1"/>
          </p:cNvSpPr>
          <p:nvPr/>
        </p:nvSpPr>
        <p:spPr bwMode="auto">
          <a:xfrm>
            <a:off x="0" y="1889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80901" name="Rectangle 5"/>
          <p:cNvSpPr>
            <a:spLocks noChangeArrowheads="1"/>
          </p:cNvSpPr>
          <p:nvPr/>
        </p:nvSpPr>
        <p:spPr bwMode="auto">
          <a:xfrm>
            <a:off x="0" y="9080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73732" name="Text Box 6"/>
          <p:cNvSpPr txBox="1">
            <a:spLocks noChangeArrowheads="1"/>
          </p:cNvSpPr>
          <p:nvPr/>
        </p:nvSpPr>
        <p:spPr bwMode="auto">
          <a:xfrm>
            <a:off x="430213" y="1125538"/>
            <a:ext cx="6013450" cy="396875"/>
          </a:xfrm>
          <a:prstGeom prst="rect">
            <a:avLst/>
          </a:prstGeom>
          <a:noFill/>
          <a:ln w="9525">
            <a:noFill/>
            <a:miter lim="800000"/>
            <a:headEnd/>
            <a:tailEnd/>
          </a:ln>
        </p:spPr>
        <p:txBody>
          <a:bodyPr wrap="none">
            <a:spAutoFit/>
          </a:bodyPr>
          <a:lstStyle/>
          <a:p>
            <a:r>
              <a:rPr lang="it-IT" sz="2000">
                <a:solidFill>
                  <a:srgbClr val="CCFFCC"/>
                </a:solidFill>
                <a:latin typeface="Lucida Sans Unicode" pitchFamily="34" charset="0"/>
              </a:rPr>
              <a:t>RISCHIO PER LA RISORSA IDRICA SOTTERRANEA</a:t>
            </a:r>
          </a:p>
        </p:txBody>
      </p:sp>
      <p:sp>
        <p:nvSpPr>
          <p:cNvPr id="73733" name="Text Box 7"/>
          <p:cNvSpPr txBox="1">
            <a:spLocks noChangeArrowheads="1"/>
          </p:cNvSpPr>
          <p:nvPr/>
        </p:nvSpPr>
        <p:spPr bwMode="auto">
          <a:xfrm>
            <a:off x="395288" y="1557338"/>
            <a:ext cx="8281987" cy="517525"/>
          </a:xfrm>
          <a:prstGeom prst="rect">
            <a:avLst/>
          </a:prstGeom>
          <a:noFill/>
          <a:ln w="9525">
            <a:noFill/>
            <a:miter lim="800000"/>
            <a:headEnd/>
            <a:tailEnd/>
          </a:ln>
        </p:spPr>
        <p:txBody>
          <a:bodyPr>
            <a:spAutoFit/>
          </a:bodyPr>
          <a:lstStyle/>
          <a:p>
            <a:pPr algn="l"/>
            <a:r>
              <a:rPr lang="it-IT">
                <a:solidFill>
                  <a:srgbClr val="CCFFCC"/>
                </a:solidFill>
                <a:latin typeface="Lucida Sans Unicode" pitchFamily="34" charset="0"/>
              </a:rPr>
              <a:t>Si definisce Rischio per la risorsa idrica il rapporto tra la concentrazione in falda del generico inquinante misurata al punto di conformità e la corrispondente CSC.</a:t>
            </a:r>
          </a:p>
        </p:txBody>
      </p:sp>
      <p:pic>
        <p:nvPicPr>
          <p:cNvPr id="73734" name="Picture 8"/>
          <p:cNvPicPr>
            <a:picLocks noChangeAspect="1" noChangeArrowheads="1"/>
          </p:cNvPicPr>
          <p:nvPr/>
        </p:nvPicPr>
        <p:blipFill>
          <a:blip r:embed="rId2" cstate="print"/>
          <a:srcRect/>
          <a:stretch>
            <a:fillRect/>
          </a:stretch>
        </p:blipFill>
        <p:spPr bwMode="auto">
          <a:xfrm rot="5400000">
            <a:off x="618332" y="2212181"/>
            <a:ext cx="1223962" cy="1209675"/>
          </a:xfrm>
          <a:prstGeom prst="rect">
            <a:avLst/>
          </a:prstGeom>
          <a:noFill/>
          <a:ln w="9525">
            <a:noFill/>
            <a:miter lim="800000"/>
            <a:headEnd/>
            <a:tailEnd/>
          </a:ln>
        </p:spPr>
      </p:pic>
      <p:sp>
        <p:nvSpPr>
          <p:cNvPr id="73735" name="Text Box 9"/>
          <p:cNvSpPr txBox="1">
            <a:spLocks noChangeArrowheads="1"/>
          </p:cNvSpPr>
          <p:nvPr/>
        </p:nvSpPr>
        <p:spPr bwMode="auto">
          <a:xfrm>
            <a:off x="2124075" y="2205038"/>
            <a:ext cx="6697663" cy="1370012"/>
          </a:xfrm>
          <a:prstGeom prst="rect">
            <a:avLst/>
          </a:prstGeom>
          <a:noFill/>
          <a:ln w="9525">
            <a:noFill/>
            <a:miter lim="800000"/>
            <a:headEnd/>
            <a:tailEnd/>
          </a:ln>
        </p:spPr>
        <p:txBody>
          <a:bodyPr>
            <a:spAutoFit/>
          </a:bodyPr>
          <a:lstStyle/>
          <a:p>
            <a:pPr algn="l"/>
            <a:r>
              <a:rPr lang="it-IT" sz="1200">
                <a:solidFill>
                  <a:srgbClr val="CCFFCC"/>
                </a:solidFill>
                <a:latin typeface="Lucida Sans Unicode" pitchFamily="34" charset="0"/>
              </a:rPr>
              <a:t>Il </a:t>
            </a:r>
            <a:r>
              <a:rPr lang="it-IT" sz="1200" u="sng">
                <a:solidFill>
                  <a:srgbClr val="CCFFCC"/>
                </a:solidFill>
                <a:latin typeface="Lucida Sans Unicode" pitchFamily="34" charset="0"/>
              </a:rPr>
              <a:t>punto di conformità</a:t>
            </a:r>
            <a:r>
              <a:rPr lang="it-IT" sz="1200">
                <a:solidFill>
                  <a:srgbClr val="CCFFCC"/>
                </a:solidFill>
                <a:latin typeface="Lucida Sans Unicode" pitchFamily="34" charset="0"/>
              </a:rPr>
              <a:t> è definito come il punto “teorico” o “reale” di valle idrologico in corrispondenza del quale l’Ente di Controllo deve richiedere il rispetto degli obiettivi di qualità delle acque sotterranee.</a:t>
            </a:r>
          </a:p>
          <a:p>
            <a:pPr algn="l"/>
            <a:r>
              <a:rPr lang="it-IT" sz="1200">
                <a:solidFill>
                  <a:srgbClr val="CCFFCC"/>
                </a:solidFill>
                <a:latin typeface="Lucida Sans Unicode" pitchFamily="34" charset="0"/>
              </a:rPr>
              <a:t>Tale punto deve essere posto coincidente con il più vicino pozzo ad uso idropotabile o, qualora all’interno del sito non siano presenti pozzi ad uso idropotabile, in corrispondenza del limite di proprietà dell’area, o nel caso di siti di grandi dimensioni, in corrispondenza dei limiti della subarea.</a:t>
            </a:r>
          </a:p>
        </p:txBody>
      </p:sp>
      <p:sp>
        <p:nvSpPr>
          <p:cNvPr id="73736" name="Rectangle 10"/>
          <p:cNvSpPr>
            <a:spLocks noChangeArrowheads="1"/>
          </p:cNvSpPr>
          <p:nvPr/>
        </p:nvSpPr>
        <p:spPr bwMode="auto">
          <a:xfrm>
            <a:off x="252413" y="4076700"/>
            <a:ext cx="4319587" cy="942975"/>
          </a:xfrm>
          <a:prstGeom prst="rect">
            <a:avLst/>
          </a:prstGeom>
          <a:noFill/>
          <a:ln w="9525">
            <a:noFill/>
            <a:miter lim="800000"/>
            <a:headEnd/>
            <a:tailEnd/>
          </a:ln>
        </p:spPr>
        <p:txBody>
          <a:bodyPr>
            <a:spAutoFit/>
          </a:bodyPr>
          <a:lstStyle/>
          <a:p>
            <a:pPr algn="l"/>
            <a:r>
              <a:rPr lang="it-IT">
                <a:solidFill>
                  <a:srgbClr val="CCFFCC"/>
                </a:solidFill>
                <a:latin typeface="Lucida Sans Unicode" pitchFamily="34" charset="0"/>
              </a:rPr>
              <a:t>Il calcolo del rischio per la risorsa idrica si differenzia in funzione della possibile sorgente di contaminazione e le stime di rischio </a:t>
            </a:r>
            <a:r>
              <a:rPr lang="it-IT" b="1">
                <a:solidFill>
                  <a:srgbClr val="FF99CC"/>
                </a:solidFill>
                <a:latin typeface="Lucida Sans Unicode" pitchFamily="34" charset="0"/>
              </a:rPr>
              <a:t>non</a:t>
            </a:r>
            <a:r>
              <a:rPr lang="it-IT">
                <a:solidFill>
                  <a:srgbClr val="CCFFCC"/>
                </a:solidFill>
                <a:latin typeface="Lucida Sans Unicode" pitchFamily="34" charset="0"/>
              </a:rPr>
              <a:t> vengono cumulate.</a:t>
            </a:r>
          </a:p>
        </p:txBody>
      </p:sp>
      <p:pic>
        <p:nvPicPr>
          <p:cNvPr id="73737" name="Picture 14"/>
          <p:cNvPicPr>
            <a:picLocks noChangeAspect="1" noChangeArrowheads="1"/>
          </p:cNvPicPr>
          <p:nvPr/>
        </p:nvPicPr>
        <p:blipFill>
          <a:blip r:embed="rId3" cstate="print"/>
          <a:srcRect l="6749" t="17999" r="2699" b="14400"/>
          <a:stretch>
            <a:fillRect/>
          </a:stretch>
        </p:blipFill>
        <p:spPr bwMode="auto">
          <a:xfrm>
            <a:off x="4576763" y="3943350"/>
            <a:ext cx="4608512" cy="29606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0901"/>
                                        </p:tgtEl>
                                        <p:attrNameLst>
                                          <p:attrName>style.visibility</p:attrName>
                                        </p:attrNameLst>
                                      </p:cBhvr>
                                      <p:to>
                                        <p:strVal val="visible"/>
                                      </p:to>
                                    </p:set>
                                    <p:anim calcmode="lin" valueType="num">
                                      <p:cBhvr additive="base">
                                        <p:cTn id="7" dur="500" fill="hold"/>
                                        <p:tgtEl>
                                          <p:spTgt spid="80901"/>
                                        </p:tgtEl>
                                        <p:attrNameLst>
                                          <p:attrName>ppt_x</p:attrName>
                                        </p:attrNameLst>
                                      </p:cBhvr>
                                      <p:tavLst>
                                        <p:tav tm="0">
                                          <p:val>
                                            <p:strVal val="0-#ppt_w/2"/>
                                          </p:val>
                                        </p:tav>
                                        <p:tav tm="100000">
                                          <p:val>
                                            <p:strVal val="#ppt_x"/>
                                          </p:val>
                                        </p:tav>
                                      </p:tavLst>
                                    </p:anim>
                                    <p:anim calcmode="lin" valueType="num">
                                      <p:cBhvr additive="base">
                                        <p:cTn id="8" dur="500" fill="hold"/>
                                        <p:tgtEl>
                                          <p:spTgt spid="809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1"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74754" name="Rectangle 4"/>
          <p:cNvSpPr>
            <a:spLocks noChangeArrowheads="1"/>
          </p:cNvSpPr>
          <p:nvPr/>
        </p:nvSpPr>
        <p:spPr bwMode="auto">
          <a:xfrm>
            <a:off x="0" y="188913"/>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DEL RISCHIO</a:t>
            </a:r>
          </a:p>
        </p:txBody>
      </p:sp>
      <p:sp>
        <p:nvSpPr>
          <p:cNvPr id="81925" name="Rectangle 5"/>
          <p:cNvSpPr>
            <a:spLocks noChangeArrowheads="1"/>
          </p:cNvSpPr>
          <p:nvPr/>
        </p:nvSpPr>
        <p:spPr bwMode="auto">
          <a:xfrm>
            <a:off x="0" y="90805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81926" name="Text Box 6"/>
          <p:cNvSpPr txBox="1">
            <a:spLocks noChangeArrowheads="1"/>
          </p:cNvSpPr>
          <p:nvPr/>
        </p:nvSpPr>
        <p:spPr bwMode="auto">
          <a:xfrm>
            <a:off x="971550" y="1844675"/>
            <a:ext cx="7200900" cy="3879850"/>
          </a:xfrm>
          <a:prstGeom prst="rect">
            <a:avLst/>
          </a:prstGeom>
          <a:noFill/>
          <a:ln w="9525">
            <a:noFill/>
            <a:miter lim="800000"/>
            <a:headEnd/>
            <a:tailEnd/>
          </a:ln>
          <a:effectLst/>
        </p:spPr>
        <p:txBody>
          <a:bodyPr>
            <a:spAutoFit/>
          </a:bodyPr>
          <a:lstStyle/>
          <a:p>
            <a:pPr algn="l">
              <a:defRPr/>
            </a:pPr>
            <a:r>
              <a:rPr lang="it-IT" sz="2000">
                <a:solidFill>
                  <a:srgbClr val="CCFFCC"/>
                </a:solidFill>
                <a:latin typeface="Lucida Sans Unicode" pitchFamily="34" charset="0"/>
              </a:rPr>
              <a:t>CRITERI DI ACCETTABILITA’ DEL RISCHIO</a:t>
            </a:r>
          </a:p>
          <a:p>
            <a:pPr algn="l">
              <a:defRPr/>
            </a:pPr>
            <a:endParaRPr lang="it-IT" sz="2000">
              <a:solidFill>
                <a:srgbClr val="CCFFCC"/>
              </a:solidFill>
              <a:latin typeface="Lucida Sans Unicode" pitchFamily="34" charset="0"/>
            </a:endParaRPr>
          </a:p>
          <a:p>
            <a:pPr algn="l">
              <a:defRPr/>
            </a:pPr>
            <a:r>
              <a:rPr lang="it-IT" sz="1600">
                <a:solidFill>
                  <a:srgbClr val="CCFFCC"/>
                </a:solidFill>
                <a:latin typeface="Lucida Sans Unicode" pitchFamily="34" charset="0"/>
              </a:rPr>
              <a:t>Come proposto da ISS e riportato nel D.Lgs. 04/08, i valori di rischio considerati tollerabili per le </a:t>
            </a:r>
            <a:r>
              <a:rPr lang="it-IT" sz="1600" u="sng">
                <a:solidFill>
                  <a:srgbClr val="CCFFCC"/>
                </a:solidFill>
                <a:effectLst>
                  <a:outerShdw blurRad="38100" dist="38100" dir="2700000" algn="tl">
                    <a:srgbClr val="000000"/>
                  </a:outerShdw>
                </a:effectLst>
                <a:latin typeface="Lucida Sans Unicode" pitchFamily="34" charset="0"/>
              </a:rPr>
              <a:t>sostanze cancerogene</a:t>
            </a:r>
            <a:r>
              <a:rPr lang="it-IT" sz="1600">
                <a:solidFill>
                  <a:srgbClr val="CCFFCC"/>
                </a:solidFill>
                <a:latin typeface="Lucida Sans Unicode" pitchFamily="34" charset="0"/>
              </a:rPr>
              <a:t> sono:</a:t>
            </a:r>
          </a:p>
          <a:p>
            <a:pPr algn="l">
              <a:defRPr/>
            </a:pPr>
            <a:endParaRPr lang="it-IT" sz="1600">
              <a:solidFill>
                <a:srgbClr val="CCFFCC"/>
              </a:solidFill>
              <a:latin typeface="Lucida Sans Unicode" pitchFamily="34" charset="0"/>
            </a:endParaRPr>
          </a:p>
          <a:p>
            <a:pPr algn="l">
              <a:defRPr/>
            </a:pPr>
            <a:r>
              <a:rPr lang="it-IT" sz="1600">
                <a:solidFill>
                  <a:srgbClr val="CCFFCC"/>
                </a:solidFill>
                <a:latin typeface="Lucida Sans Unicode" pitchFamily="34" charset="0"/>
              </a:rPr>
              <a:t>TR = 10</a:t>
            </a:r>
            <a:r>
              <a:rPr lang="it-IT" sz="1600" baseline="30000">
                <a:solidFill>
                  <a:srgbClr val="CCFFCC"/>
                </a:solidFill>
                <a:latin typeface="Lucida Sans Unicode" pitchFamily="34" charset="0"/>
              </a:rPr>
              <a:t>-6</a:t>
            </a:r>
            <a:r>
              <a:rPr lang="it-IT" sz="1600">
                <a:solidFill>
                  <a:srgbClr val="CCFFCC"/>
                </a:solidFill>
                <a:latin typeface="Lucida Sans Unicode" pitchFamily="34" charset="0"/>
              </a:rPr>
              <a:t>	Valore di rischio individuale</a:t>
            </a:r>
          </a:p>
          <a:p>
            <a:pPr algn="l">
              <a:defRPr/>
            </a:pPr>
            <a:r>
              <a:rPr lang="it-IT" sz="1600">
                <a:solidFill>
                  <a:srgbClr val="CCFFCC"/>
                </a:solidFill>
                <a:latin typeface="Lucida Sans Unicode" pitchFamily="34" charset="0"/>
              </a:rPr>
              <a:t>TR</a:t>
            </a:r>
            <a:r>
              <a:rPr lang="it-IT" sz="1600" baseline="-25000">
                <a:solidFill>
                  <a:srgbClr val="CCFFCC"/>
                </a:solidFill>
                <a:latin typeface="Lucida Sans Unicode" pitchFamily="34" charset="0"/>
              </a:rPr>
              <a:t>CUM</a:t>
            </a:r>
            <a:r>
              <a:rPr lang="it-IT" sz="1600">
                <a:solidFill>
                  <a:srgbClr val="CCFFCC"/>
                </a:solidFill>
                <a:latin typeface="Lucida Sans Unicode" pitchFamily="34" charset="0"/>
              </a:rPr>
              <a:t> = 10</a:t>
            </a:r>
            <a:r>
              <a:rPr lang="it-IT" sz="1600" baseline="30000">
                <a:solidFill>
                  <a:srgbClr val="CCFFCC"/>
                </a:solidFill>
                <a:latin typeface="Lucida Sans Unicode" pitchFamily="34" charset="0"/>
              </a:rPr>
              <a:t>-5</a:t>
            </a:r>
            <a:r>
              <a:rPr lang="it-IT" sz="1600">
                <a:solidFill>
                  <a:srgbClr val="CCFFCC"/>
                </a:solidFill>
                <a:latin typeface="Lucida Sans Unicode" pitchFamily="34" charset="0"/>
              </a:rPr>
              <a:t> Valore di rischio cumulato</a:t>
            </a:r>
          </a:p>
          <a:p>
            <a:pPr algn="l">
              <a:defRPr/>
            </a:pPr>
            <a:endParaRPr lang="it-IT" sz="1600">
              <a:solidFill>
                <a:srgbClr val="CCFFCC"/>
              </a:solidFill>
              <a:latin typeface="Lucida Sans Unicode" pitchFamily="34" charset="0"/>
            </a:endParaRPr>
          </a:p>
          <a:p>
            <a:pPr algn="l">
              <a:defRPr/>
            </a:pPr>
            <a:endParaRPr lang="it-IT" sz="1600">
              <a:solidFill>
                <a:srgbClr val="CCFFCC"/>
              </a:solidFill>
              <a:latin typeface="Lucida Sans Unicode" pitchFamily="34" charset="0"/>
            </a:endParaRPr>
          </a:p>
          <a:p>
            <a:pPr algn="l">
              <a:defRPr/>
            </a:pPr>
            <a:r>
              <a:rPr lang="it-IT" sz="1600">
                <a:solidFill>
                  <a:srgbClr val="CCFFCC"/>
                </a:solidFill>
                <a:latin typeface="Lucida Sans Unicode" pitchFamily="34" charset="0"/>
              </a:rPr>
              <a:t>Per le </a:t>
            </a:r>
            <a:r>
              <a:rPr lang="it-IT" sz="1600" u="sng">
                <a:solidFill>
                  <a:srgbClr val="CCFFCC"/>
                </a:solidFill>
                <a:effectLst>
                  <a:outerShdw blurRad="38100" dist="38100" dir="2700000" algn="tl">
                    <a:srgbClr val="000000"/>
                  </a:outerShdw>
                </a:effectLst>
                <a:latin typeface="Lucida Sans Unicode" pitchFamily="34" charset="0"/>
              </a:rPr>
              <a:t>sostanze tossiche</a:t>
            </a:r>
            <a:r>
              <a:rPr lang="it-IT" sz="1600">
                <a:solidFill>
                  <a:srgbClr val="CCFFCC"/>
                </a:solidFill>
                <a:latin typeface="Lucida Sans Unicode" pitchFamily="34" charset="0"/>
              </a:rPr>
              <a:t> il criterio di accettabilità del rischio (indice di perciolo) impone il non superamento della dose di contaminante effettivamente assunta rispetto alla RfD, da cui consegue che:</a:t>
            </a:r>
          </a:p>
          <a:p>
            <a:pPr algn="l">
              <a:defRPr/>
            </a:pPr>
            <a:endParaRPr lang="it-IT" sz="1600">
              <a:solidFill>
                <a:srgbClr val="CCFFCC"/>
              </a:solidFill>
              <a:latin typeface="Lucida Sans Unicode" pitchFamily="34" charset="0"/>
            </a:endParaRPr>
          </a:p>
          <a:p>
            <a:pPr algn="l">
              <a:defRPr/>
            </a:pPr>
            <a:r>
              <a:rPr lang="it-IT" sz="1600">
                <a:solidFill>
                  <a:srgbClr val="CCFFCC"/>
                </a:solidFill>
                <a:latin typeface="Lucida Sans Unicode" pitchFamily="34" charset="0"/>
              </a:rPr>
              <a:t>THQ = 1</a:t>
            </a:r>
          </a:p>
          <a:p>
            <a:pPr algn="l">
              <a:defRPr/>
            </a:pPr>
            <a:r>
              <a:rPr lang="it-IT" sz="1600">
                <a:solidFill>
                  <a:srgbClr val="CCFFCC"/>
                </a:solidFill>
                <a:latin typeface="Lucida Sans Unicode" pitchFamily="34" charset="0"/>
              </a:rPr>
              <a:t>THQ</a:t>
            </a:r>
            <a:r>
              <a:rPr lang="it-IT" sz="1600" baseline="-25000">
                <a:solidFill>
                  <a:srgbClr val="CCFFCC"/>
                </a:solidFill>
                <a:latin typeface="Lucida Sans Unicode" pitchFamily="34" charset="0"/>
              </a:rPr>
              <a:t>TOT </a:t>
            </a:r>
            <a:r>
              <a:rPr lang="it-IT" sz="1600">
                <a:solidFill>
                  <a:srgbClr val="CCFFCC"/>
                </a:solidFill>
                <a:latin typeface="Lucida Sans Unicode" pitchFamily="34" charset="0"/>
              </a:rPr>
              <a:t>=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1925"/>
                                        </p:tgtEl>
                                        <p:attrNameLst>
                                          <p:attrName>style.visibility</p:attrName>
                                        </p:attrNameLst>
                                      </p:cBhvr>
                                      <p:to>
                                        <p:strVal val="visible"/>
                                      </p:to>
                                    </p:set>
                                    <p:anim calcmode="lin" valueType="num">
                                      <p:cBhvr additive="base">
                                        <p:cTn id="7" dur="500" fill="hold"/>
                                        <p:tgtEl>
                                          <p:spTgt spid="81925"/>
                                        </p:tgtEl>
                                        <p:attrNameLst>
                                          <p:attrName>ppt_x</p:attrName>
                                        </p:attrNameLst>
                                      </p:cBhvr>
                                      <p:tavLst>
                                        <p:tav tm="0">
                                          <p:val>
                                            <p:strVal val="0-#ppt_w/2"/>
                                          </p:val>
                                        </p:tav>
                                        <p:tav tm="100000">
                                          <p:val>
                                            <p:strVal val="#ppt_x"/>
                                          </p:val>
                                        </p:tav>
                                      </p:tavLst>
                                    </p:anim>
                                    <p:anim calcmode="lin" valueType="num">
                                      <p:cBhvr additive="base">
                                        <p:cTn id="8" dur="500" fill="hold"/>
                                        <p:tgtEl>
                                          <p:spTgt spid="819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5"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75778"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2949" name="Rectangle 5"/>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75780" name="Text Box 6"/>
          <p:cNvSpPr txBox="1">
            <a:spLocks noChangeArrowheads="1"/>
          </p:cNvSpPr>
          <p:nvPr/>
        </p:nvSpPr>
        <p:spPr bwMode="auto">
          <a:xfrm>
            <a:off x="898525" y="1773238"/>
            <a:ext cx="7345363" cy="2289175"/>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L’applicazione della procedura di analisi assoluta di rischio</a:t>
            </a:r>
          </a:p>
          <a:p>
            <a:pPr algn="l"/>
            <a:r>
              <a:rPr lang="it-IT" sz="1800">
                <a:solidFill>
                  <a:srgbClr val="CCFFCC"/>
                </a:solidFill>
                <a:latin typeface="Lucida Sans Unicode" pitchFamily="34" charset="0"/>
              </a:rPr>
              <a:t>secondo la modalità inversa (backward mode) permette il calcolo per ogni specie chimica contaminate degli obiettivi di bonifica sito-specifici per ciascuna sorgente di contaminazione, ossia del valore di concentrazione massimo ammissibile, in corrispondenza ad ogni sorgente secondaria di contaminazione (Concentrazione Soglia di Rischio, CSR), compatibile con il livello di rischio ritenuto tollerabile per il recettore esposto.</a:t>
            </a:r>
          </a:p>
        </p:txBody>
      </p:sp>
      <p:sp>
        <p:nvSpPr>
          <p:cNvPr id="75781" name="Rectangle 7"/>
          <p:cNvSpPr>
            <a:spLocks noChangeArrowheads="1"/>
          </p:cNvSpPr>
          <p:nvPr/>
        </p:nvSpPr>
        <p:spPr bwMode="auto">
          <a:xfrm>
            <a:off x="898525" y="4652963"/>
            <a:ext cx="7129463" cy="1004887"/>
          </a:xfrm>
          <a:prstGeom prst="rect">
            <a:avLst/>
          </a:prstGeom>
          <a:noFill/>
          <a:ln w="9525">
            <a:noFill/>
            <a:miter lim="800000"/>
            <a:headEnd/>
            <a:tailEnd/>
          </a:ln>
        </p:spPr>
        <p:txBody>
          <a:bodyPr>
            <a:spAutoFit/>
          </a:bodyPr>
          <a:lstStyle/>
          <a:p>
            <a:pPr algn="l"/>
            <a:r>
              <a:rPr lang="it-IT" sz="1200">
                <a:latin typeface="Lucida Sans Unicode" pitchFamily="34" charset="0"/>
              </a:rPr>
              <a:t>È opportuno sottolineare che le concentrazioni rappresentative alla sorgente (CRS) per il suolo sono espresse in riferimento al peso secco, mentre i valori delle concentrazioni soglia di rischio (CSR), derivanti dall’applicazione delle procedura, sono da riferirsi al tal quale. Quindi per confrontare le CSR con le CSC tabellari o con i valori di concentrazioni sito-specifici è necessario effettuare una conversione.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2949"/>
                                        </p:tgtEl>
                                        <p:attrNameLst>
                                          <p:attrName>style.visibility</p:attrName>
                                        </p:attrNameLst>
                                      </p:cBhvr>
                                      <p:to>
                                        <p:strVal val="visible"/>
                                      </p:to>
                                    </p:set>
                                    <p:anim calcmode="lin" valueType="num">
                                      <p:cBhvr additive="base">
                                        <p:cTn id="7" dur="500" fill="hold"/>
                                        <p:tgtEl>
                                          <p:spTgt spid="82949"/>
                                        </p:tgtEl>
                                        <p:attrNameLst>
                                          <p:attrName>ppt_x</p:attrName>
                                        </p:attrNameLst>
                                      </p:cBhvr>
                                      <p:tavLst>
                                        <p:tav tm="0">
                                          <p:val>
                                            <p:strVal val="0-#ppt_w/2"/>
                                          </p:val>
                                        </p:tav>
                                        <p:tav tm="100000">
                                          <p:val>
                                            <p:strVal val="#ppt_x"/>
                                          </p:val>
                                        </p:tav>
                                      </p:tavLst>
                                    </p:anim>
                                    <p:anim calcmode="lin" valueType="num">
                                      <p:cBhvr additive="base">
                                        <p:cTn id="8" dur="500" fill="hold"/>
                                        <p:tgtEl>
                                          <p:spTgt spid="829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76802"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3973" name="Rectangle 5"/>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76804" name="Text Box 6"/>
          <p:cNvSpPr txBox="1">
            <a:spLocks noChangeArrowheads="1"/>
          </p:cNvSpPr>
          <p:nvPr/>
        </p:nvSpPr>
        <p:spPr bwMode="auto">
          <a:xfrm>
            <a:off x="250825" y="1484313"/>
            <a:ext cx="8713788" cy="855662"/>
          </a:xfrm>
          <a:prstGeom prst="rect">
            <a:avLst/>
          </a:prstGeom>
          <a:noFill/>
          <a:ln w="9525">
            <a:noFill/>
            <a:miter lim="800000"/>
            <a:headEnd/>
            <a:tailEnd/>
          </a:ln>
        </p:spPr>
        <p:txBody>
          <a:bodyPr>
            <a:spAutoFit/>
          </a:bodyPr>
          <a:lstStyle/>
          <a:p>
            <a:pPr algn="l"/>
            <a:r>
              <a:rPr lang="it-IT" sz="1800" u="sng">
                <a:solidFill>
                  <a:srgbClr val="FF99CC"/>
                </a:solidFill>
                <a:latin typeface="Lucida Sans Unicode" pitchFamily="34" charset="0"/>
              </a:rPr>
              <a:t>STEP 1</a:t>
            </a:r>
          </a:p>
          <a:p>
            <a:pPr algn="l"/>
            <a:r>
              <a:rPr lang="it-IT" sz="1600">
                <a:solidFill>
                  <a:srgbClr val="CCFFCC"/>
                </a:solidFill>
                <a:latin typeface="Lucida Sans Unicode" pitchFamily="34" charset="0"/>
              </a:rPr>
              <a:t>Il calcolo degli obiettivi sito-specifici consiste nel calcolo </a:t>
            </a:r>
            <a:r>
              <a:rPr lang="it-IT" sz="1600">
                <a:solidFill>
                  <a:srgbClr val="FF99CC"/>
                </a:solidFill>
                <a:latin typeface="Lucida Sans Unicode" pitchFamily="34" charset="0"/>
              </a:rPr>
              <a:t>dell’esposizione accettabile</a:t>
            </a:r>
            <a:r>
              <a:rPr lang="it-IT" sz="1600">
                <a:solidFill>
                  <a:srgbClr val="CCFFCC"/>
                </a:solidFill>
                <a:latin typeface="Lucida Sans Unicode" pitchFamily="34" charset="0"/>
              </a:rPr>
              <a:t>.</a:t>
            </a:r>
          </a:p>
          <a:p>
            <a:pPr algn="l"/>
            <a:r>
              <a:rPr lang="it-IT" sz="1600">
                <a:solidFill>
                  <a:srgbClr val="CCFFCC"/>
                </a:solidFill>
                <a:latin typeface="Lucida Sans Unicode" pitchFamily="34" charset="0"/>
              </a:rPr>
              <a:t>Questa è il rapporto tra il rischio ritenuto accettabile e la tossicità dell’inquinante.</a:t>
            </a:r>
          </a:p>
        </p:txBody>
      </p:sp>
      <p:sp>
        <p:nvSpPr>
          <p:cNvPr id="76805" name="Text Box 7"/>
          <p:cNvSpPr txBox="1">
            <a:spLocks noChangeArrowheads="1"/>
          </p:cNvSpPr>
          <p:nvPr/>
        </p:nvSpPr>
        <p:spPr bwMode="auto">
          <a:xfrm>
            <a:off x="250825" y="2716213"/>
            <a:ext cx="5183188" cy="366712"/>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Sostanze cancerogene    E</a:t>
            </a:r>
            <a:r>
              <a:rPr lang="it-IT" sz="1800" baseline="-25000">
                <a:solidFill>
                  <a:srgbClr val="CCFFCC"/>
                </a:solidFill>
                <a:latin typeface="Lucida Sans Unicode" pitchFamily="34" charset="0"/>
              </a:rPr>
              <a:t>acc</a:t>
            </a:r>
            <a:r>
              <a:rPr lang="it-IT" sz="1800">
                <a:solidFill>
                  <a:srgbClr val="CCFFCC"/>
                </a:solidFill>
                <a:latin typeface="Lucida Sans Unicode" pitchFamily="34" charset="0"/>
              </a:rPr>
              <a:t> = TR/SF</a:t>
            </a:r>
          </a:p>
        </p:txBody>
      </p:sp>
      <p:sp>
        <p:nvSpPr>
          <p:cNvPr id="76806" name="Text Box 9"/>
          <p:cNvSpPr txBox="1">
            <a:spLocks noChangeArrowheads="1"/>
          </p:cNvSpPr>
          <p:nvPr/>
        </p:nvSpPr>
        <p:spPr bwMode="auto">
          <a:xfrm>
            <a:off x="250825" y="2349500"/>
            <a:ext cx="4967288" cy="366713"/>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Sostanze tossiche	E</a:t>
            </a:r>
            <a:r>
              <a:rPr lang="it-IT" sz="1800" baseline="-25000">
                <a:solidFill>
                  <a:srgbClr val="CCFFCC"/>
                </a:solidFill>
                <a:latin typeface="Lucida Sans Unicode" pitchFamily="34" charset="0"/>
              </a:rPr>
              <a:t>acc</a:t>
            </a:r>
            <a:r>
              <a:rPr lang="it-IT" sz="1800">
                <a:solidFill>
                  <a:srgbClr val="CCFFCC"/>
                </a:solidFill>
                <a:latin typeface="Lucida Sans Unicode" pitchFamily="34" charset="0"/>
              </a:rPr>
              <a:t> = THQ x RfD</a:t>
            </a:r>
          </a:p>
        </p:txBody>
      </p:sp>
      <p:sp>
        <p:nvSpPr>
          <p:cNvPr id="76807" name="Rectangle 10"/>
          <p:cNvSpPr>
            <a:spLocks noChangeArrowheads="1"/>
          </p:cNvSpPr>
          <p:nvPr/>
        </p:nvSpPr>
        <p:spPr bwMode="auto">
          <a:xfrm>
            <a:off x="250825" y="3357563"/>
            <a:ext cx="8642350" cy="855662"/>
          </a:xfrm>
          <a:prstGeom prst="rect">
            <a:avLst/>
          </a:prstGeom>
          <a:noFill/>
          <a:ln w="9525">
            <a:noFill/>
            <a:miter lim="800000"/>
            <a:headEnd/>
            <a:tailEnd/>
          </a:ln>
        </p:spPr>
        <p:txBody>
          <a:bodyPr>
            <a:spAutoFit/>
          </a:bodyPr>
          <a:lstStyle/>
          <a:p>
            <a:pPr algn="l"/>
            <a:r>
              <a:rPr lang="it-IT" sz="1800" u="sng">
                <a:solidFill>
                  <a:srgbClr val="00FFFF"/>
                </a:solidFill>
                <a:latin typeface="Lucida Sans Unicode" pitchFamily="34" charset="0"/>
              </a:rPr>
              <a:t>STEP 2</a:t>
            </a:r>
          </a:p>
          <a:p>
            <a:pPr algn="l"/>
            <a:r>
              <a:rPr lang="it-IT" sz="1600">
                <a:solidFill>
                  <a:srgbClr val="CCFFCC"/>
                </a:solidFill>
                <a:latin typeface="Lucida Sans Unicode" pitchFamily="34" charset="0"/>
              </a:rPr>
              <a:t>Definita l’esposizione accettabile è possibile ricavare la </a:t>
            </a:r>
            <a:r>
              <a:rPr lang="it-IT" sz="1600">
                <a:solidFill>
                  <a:srgbClr val="00FFFF"/>
                </a:solidFill>
                <a:latin typeface="Lucida Sans Unicode" pitchFamily="34" charset="0"/>
              </a:rPr>
              <a:t>concentrazione accettabile nel punto di esposizione (C</a:t>
            </a:r>
            <a:r>
              <a:rPr lang="it-IT" sz="1600" baseline="-25000">
                <a:solidFill>
                  <a:srgbClr val="00FFFF"/>
                </a:solidFill>
                <a:latin typeface="Lucida Sans Unicode" pitchFamily="34" charset="0"/>
              </a:rPr>
              <a:t>poe</a:t>
            </a:r>
            <a:r>
              <a:rPr lang="it-IT" sz="1600">
                <a:solidFill>
                  <a:srgbClr val="00FFFF"/>
                </a:solidFill>
                <a:latin typeface="Lucida Sans Unicode" pitchFamily="34" charset="0"/>
              </a:rPr>
              <a:t>)</a:t>
            </a:r>
            <a:r>
              <a:rPr lang="it-IT" sz="1600">
                <a:solidFill>
                  <a:srgbClr val="CCFFCC"/>
                </a:solidFill>
                <a:latin typeface="Lucida Sans Unicode" pitchFamily="34" charset="0"/>
              </a:rPr>
              <a:t> mediante l’applicazione dell’equazione: </a:t>
            </a:r>
          </a:p>
        </p:txBody>
      </p:sp>
      <p:sp>
        <p:nvSpPr>
          <p:cNvPr id="76808" name="Text Box 11"/>
          <p:cNvSpPr txBox="1">
            <a:spLocks noChangeArrowheads="1"/>
          </p:cNvSpPr>
          <p:nvPr/>
        </p:nvSpPr>
        <p:spPr bwMode="auto">
          <a:xfrm>
            <a:off x="2555875" y="4292600"/>
            <a:ext cx="2409825" cy="244475"/>
          </a:xfrm>
          <a:prstGeom prst="rect">
            <a:avLst/>
          </a:prstGeom>
          <a:noFill/>
          <a:ln w="9525">
            <a:noFill/>
            <a:miter lim="800000"/>
            <a:headEnd/>
            <a:tailEnd/>
          </a:ln>
        </p:spPr>
        <p:txBody>
          <a:bodyPr wrap="none">
            <a:spAutoFit/>
          </a:bodyPr>
          <a:lstStyle/>
          <a:p>
            <a:r>
              <a:rPr lang="it-IT" sz="1000">
                <a:solidFill>
                  <a:srgbClr val="CCFFCC"/>
                </a:solidFill>
                <a:latin typeface="Lucida Sans Unicode" pitchFamily="34" charset="0"/>
              </a:rPr>
              <a:t>EM = portata effetiva di esposizione</a:t>
            </a:r>
          </a:p>
        </p:txBody>
      </p:sp>
      <p:sp>
        <p:nvSpPr>
          <p:cNvPr id="76809" name="Text Box 12"/>
          <p:cNvSpPr txBox="1">
            <a:spLocks noChangeArrowheads="1"/>
          </p:cNvSpPr>
          <p:nvPr/>
        </p:nvSpPr>
        <p:spPr bwMode="auto">
          <a:xfrm>
            <a:off x="250825" y="4294188"/>
            <a:ext cx="2035175" cy="366712"/>
          </a:xfrm>
          <a:prstGeom prst="rect">
            <a:avLst/>
          </a:prstGeom>
          <a:noFill/>
          <a:ln w="9525">
            <a:noFill/>
            <a:miter lim="800000"/>
            <a:headEnd/>
            <a:tailEnd/>
          </a:ln>
        </p:spPr>
        <p:txBody>
          <a:bodyPr wrap="none">
            <a:spAutoFit/>
          </a:bodyPr>
          <a:lstStyle/>
          <a:p>
            <a:pPr algn="l"/>
            <a:r>
              <a:rPr lang="it-IT" sz="1800">
                <a:solidFill>
                  <a:srgbClr val="CCFFCC"/>
                </a:solidFill>
                <a:latin typeface="Lucida Sans Unicode" pitchFamily="34" charset="0"/>
              </a:rPr>
              <a:t>C</a:t>
            </a:r>
            <a:r>
              <a:rPr lang="it-IT" sz="1800" baseline="-25000">
                <a:solidFill>
                  <a:srgbClr val="CCFFCC"/>
                </a:solidFill>
                <a:latin typeface="Lucida Sans Unicode" pitchFamily="34" charset="0"/>
              </a:rPr>
              <a:t>poe,acc</a:t>
            </a:r>
            <a:r>
              <a:rPr lang="it-IT" sz="1800">
                <a:solidFill>
                  <a:srgbClr val="CCFFCC"/>
                </a:solidFill>
                <a:latin typeface="Lucida Sans Unicode" pitchFamily="34" charset="0"/>
              </a:rPr>
              <a:t> = E</a:t>
            </a:r>
            <a:r>
              <a:rPr lang="it-IT" sz="1800" baseline="-25000">
                <a:solidFill>
                  <a:srgbClr val="CCFFCC"/>
                </a:solidFill>
                <a:latin typeface="Lucida Sans Unicode" pitchFamily="34" charset="0"/>
              </a:rPr>
              <a:t>acc</a:t>
            </a:r>
            <a:r>
              <a:rPr lang="it-IT" sz="1800">
                <a:solidFill>
                  <a:srgbClr val="CCFFCC"/>
                </a:solidFill>
                <a:latin typeface="Lucida Sans Unicode" pitchFamily="34" charset="0"/>
              </a:rPr>
              <a:t>/EM</a:t>
            </a:r>
            <a:endParaRPr lang="it-IT" sz="1800">
              <a:latin typeface="Lucida Sans Unicode" pitchFamily="34" charset="0"/>
            </a:endParaRPr>
          </a:p>
        </p:txBody>
      </p:sp>
      <p:sp>
        <p:nvSpPr>
          <p:cNvPr id="76810" name="Rectangle 13"/>
          <p:cNvSpPr>
            <a:spLocks noChangeArrowheads="1"/>
          </p:cNvSpPr>
          <p:nvPr/>
        </p:nvSpPr>
        <p:spPr bwMode="auto">
          <a:xfrm>
            <a:off x="250825" y="4992688"/>
            <a:ext cx="8642350" cy="1100137"/>
          </a:xfrm>
          <a:prstGeom prst="rect">
            <a:avLst/>
          </a:prstGeom>
          <a:noFill/>
          <a:ln w="9525">
            <a:noFill/>
            <a:miter lim="800000"/>
            <a:headEnd/>
            <a:tailEnd/>
          </a:ln>
        </p:spPr>
        <p:txBody>
          <a:bodyPr>
            <a:spAutoFit/>
          </a:bodyPr>
          <a:lstStyle/>
          <a:p>
            <a:pPr algn="l"/>
            <a:r>
              <a:rPr lang="it-IT" sz="1800" u="sng">
                <a:solidFill>
                  <a:srgbClr val="FFCC00"/>
                </a:solidFill>
                <a:latin typeface="Lucida Sans Unicode" pitchFamily="34" charset="0"/>
              </a:rPr>
              <a:t>STEP 3</a:t>
            </a:r>
          </a:p>
          <a:p>
            <a:pPr algn="l"/>
            <a:r>
              <a:rPr lang="it-IT" sz="1600">
                <a:solidFill>
                  <a:srgbClr val="CCFFCC"/>
                </a:solidFill>
                <a:latin typeface="Lucida Sans Unicode" pitchFamily="34" charset="0"/>
              </a:rPr>
              <a:t>Stabilita l’esposizione accettabile e la concentrazione nel punto di esposizione è quindi possibile individuare il </a:t>
            </a:r>
            <a:r>
              <a:rPr lang="it-IT" sz="1600">
                <a:solidFill>
                  <a:srgbClr val="FFCC00"/>
                </a:solidFill>
                <a:latin typeface="Lucida Sans Unicode" pitchFamily="34" charset="0"/>
              </a:rPr>
              <a:t>valore dell’obiettivo di bonifica</a:t>
            </a:r>
            <a:r>
              <a:rPr lang="it-IT" sz="1600">
                <a:solidFill>
                  <a:srgbClr val="CCFFCC"/>
                </a:solidFill>
                <a:latin typeface="Lucida Sans Unicode" pitchFamily="34" charset="0"/>
              </a:rPr>
              <a:t> nella matrice ambientale sorgente di contaminazione (</a:t>
            </a:r>
            <a:r>
              <a:rPr lang="it-IT" sz="1600">
                <a:solidFill>
                  <a:srgbClr val="FFCC00"/>
                </a:solidFill>
                <a:latin typeface="Lucida Sans Unicode" pitchFamily="34" charset="0"/>
              </a:rPr>
              <a:t>Concentrazione Soglia di Rischio, CSR</a:t>
            </a:r>
            <a:r>
              <a:rPr lang="it-IT" sz="1600">
                <a:solidFill>
                  <a:srgbClr val="CCFFCC"/>
                </a:solidFill>
                <a:latin typeface="Lucida Sans Unicode" pitchFamily="34" charset="0"/>
              </a:rPr>
              <a:t>):</a:t>
            </a:r>
          </a:p>
        </p:txBody>
      </p:sp>
      <p:sp>
        <p:nvSpPr>
          <p:cNvPr id="76811" name="Text Box 14"/>
          <p:cNvSpPr txBox="1">
            <a:spLocks noChangeArrowheads="1"/>
          </p:cNvSpPr>
          <p:nvPr/>
        </p:nvSpPr>
        <p:spPr bwMode="auto">
          <a:xfrm>
            <a:off x="250825" y="6237288"/>
            <a:ext cx="2163763" cy="366712"/>
          </a:xfrm>
          <a:prstGeom prst="rect">
            <a:avLst/>
          </a:prstGeom>
          <a:noFill/>
          <a:ln w="9525">
            <a:noFill/>
            <a:miter lim="800000"/>
            <a:headEnd/>
            <a:tailEnd/>
          </a:ln>
        </p:spPr>
        <p:txBody>
          <a:bodyPr wrap="none">
            <a:spAutoFit/>
          </a:bodyPr>
          <a:lstStyle/>
          <a:p>
            <a:pPr algn="l"/>
            <a:r>
              <a:rPr lang="it-IT" sz="1800">
                <a:solidFill>
                  <a:srgbClr val="CCFFCC"/>
                </a:solidFill>
                <a:latin typeface="Lucida Sans Unicode" pitchFamily="34" charset="0"/>
              </a:rPr>
              <a:t>CSR </a:t>
            </a:r>
            <a:r>
              <a:rPr lang="it-IT" sz="1600">
                <a:solidFill>
                  <a:srgbClr val="CCFFCC"/>
                </a:solidFill>
                <a:latin typeface="Lucida Sans Unicode" pitchFamily="34" charset="0"/>
              </a:rPr>
              <a:t>= </a:t>
            </a:r>
            <a:r>
              <a:rPr lang="it-IT" sz="1800">
                <a:solidFill>
                  <a:srgbClr val="CCFFCC"/>
                </a:solidFill>
                <a:latin typeface="Lucida Sans Unicode" pitchFamily="34" charset="0"/>
              </a:rPr>
              <a:t>C</a:t>
            </a:r>
            <a:r>
              <a:rPr lang="it-IT" sz="1800" baseline="-25000">
                <a:solidFill>
                  <a:srgbClr val="CCFFCC"/>
                </a:solidFill>
                <a:latin typeface="Lucida Sans Unicode" pitchFamily="34" charset="0"/>
              </a:rPr>
              <a:t>poe,acc</a:t>
            </a:r>
            <a:r>
              <a:rPr lang="it-IT" sz="1800">
                <a:solidFill>
                  <a:srgbClr val="CCFFCC"/>
                </a:solidFill>
                <a:latin typeface="Lucida Sans Unicode" pitchFamily="34" charset="0"/>
              </a:rPr>
              <a:t> / FT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3973"/>
                                        </p:tgtEl>
                                        <p:attrNameLst>
                                          <p:attrName>style.visibility</p:attrName>
                                        </p:attrNameLst>
                                      </p:cBhvr>
                                      <p:to>
                                        <p:strVal val="visible"/>
                                      </p:to>
                                    </p:set>
                                    <p:anim calcmode="lin" valueType="num">
                                      <p:cBhvr additive="base">
                                        <p:cTn id="7" dur="500" fill="hold"/>
                                        <p:tgtEl>
                                          <p:spTgt spid="83973"/>
                                        </p:tgtEl>
                                        <p:attrNameLst>
                                          <p:attrName>ppt_x</p:attrName>
                                        </p:attrNameLst>
                                      </p:cBhvr>
                                      <p:tavLst>
                                        <p:tav tm="0">
                                          <p:val>
                                            <p:strVal val="0-#ppt_w/2"/>
                                          </p:val>
                                        </p:tav>
                                        <p:tav tm="100000">
                                          <p:val>
                                            <p:strVal val="#ppt_x"/>
                                          </p:val>
                                        </p:tav>
                                      </p:tavLst>
                                    </p:anim>
                                    <p:anim calcmode="lin" valueType="num">
                                      <p:cBhvr additive="base">
                                        <p:cTn id="8" dur="500" fill="hold"/>
                                        <p:tgtEl>
                                          <p:spTgt spid="8397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3"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77826"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4997" name="Rectangle 5"/>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77828" name="Picture 7"/>
          <p:cNvPicPr>
            <a:picLocks noChangeAspect="1" noChangeArrowheads="1"/>
          </p:cNvPicPr>
          <p:nvPr/>
        </p:nvPicPr>
        <p:blipFill>
          <a:blip r:embed="rId2" cstate="print"/>
          <a:srcRect l="540" t="32401" r="4858" b="43201"/>
          <a:stretch>
            <a:fillRect/>
          </a:stretch>
        </p:blipFill>
        <p:spPr bwMode="auto">
          <a:xfrm>
            <a:off x="539750" y="2708275"/>
            <a:ext cx="5108575" cy="987425"/>
          </a:xfrm>
          <a:prstGeom prst="rect">
            <a:avLst/>
          </a:prstGeom>
          <a:noFill/>
          <a:ln w="9525">
            <a:noFill/>
            <a:miter lim="800000"/>
            <a:headEnd/>
            <a:tailEnd/>
          </a:ln>
        </p:spPr>
      </p:pic>
      <p:pic>
        <p:nvPicPr>
          <p:cNvPr id="77829" name="Picture 8"/>
          <p:cNvPicPr>
            <a:picLocks noChangeAspect="1" noChangeArrowheads="1"/>
          </p:cNvPicPr>
          <p:nvPr/>
        </p:nvPicPr>
        <p:blipFill>
          <a:blip r:embed="rId2" cstate="print"/>
          <a:srcRect l="540" t="53999" r="4858" b="17999"/>
          <a:stretch>
            <a:fillRect/>
          </a:stretch>
        </p:blipFill>
        <p:spPr bwMode="auto">
          <a:xfrm>
            <a:off x="539750" y="4816475"/>
            <a:ext cx="5108575" cy="1133475"/>
          </a:xfrm>
          <a:prstGeom prst="rect">
            <a:avLst/>
          </a:prstGeom>
          <a:noFill/>
          <a:ln w="9525">
            <a:noFill/>
            <a:miter lim="800000"/>
            <a:headEnd/>
            <a:tailEnd/>
          </a:ln>
        </p:spPr>
      </p:pic>
      <p:sp>
        <p:nvSpPr>
          <p:cNvPr id="77830" name="Text Box 9"/>
          <p:cNvSpPr txBox="1">
            <a:spLocks noChangeArrowheads="1"/>
          </p:cNvSpPr>
          <p:nvPr/>
        </p:nvSpPr>
        <p:spPr bwMode="auto">
          <a:xfrm>
            <a:off x="539750" y="2349500"/>
            <a:ext cx="5183188" cy="366713"/>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Sostanze cancerogene</a:t>
            </a:r>
          </a:p>
        </p:txBody>
      </p:sp>
      <p:sp>
        <p:nvSpPr>
          <p:cNvPr id="77831" name="Text Box 10"/>
          <p:cNvSpPr txBox="1">
            <a:spLocks noChangeArrowheads="1"/>
          </p:cNvSpPr>
          <p:nvPr/>
        </p:nvSpPr>
        <p:spPr bwMode="auto">
          <a:xfrm>
            <a:off x="539750" y="4437063"/>
            <a:ext cx="4967288" cy="366712"/>
          </a:xfrm>
          <a:prstGeom prst="rect">
            <a:avLst/>
          </a:prstGeom>
          <a:noFill/>
          <a:ln w="9525">
            <a:noFill/>
            <a:miter lim="800000"/>
            <a:headEnd/>
            <a:tailEnd/>
          </a:ln>
        </p:spPr>
        <p:txBody>
          <a:bodyPr>
            <a:spAutoFit/>
          </a:bodyPr>
          <a:lstStyle/>
          <a:p>
            <a:pPr algn="l"/>
            <a:r>
              <a:rPr lang="it-IT" sz="1800">
                <a:solidFill>
                  <a:srgbClr val="003300"/>
                </a:solidFill>
                <a:latin typeface="Lucida Sans Unicode" pitchFamily="34" charset="0"/>
              </a:rPr>
              <a:t>Sostanze tossiche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4997"/>
                                        </p:tgtEl>
                                        <p:attrNameLst>
                                          <p:attrName>style.visibility</p:attrName>
                                        </p:attrNameLst>
                                      </p:cBhvr>
                                      <p:to>
                                        <p:strVal val="visible"/>
                                      </p:to>
                                    </p:set>
                                    <p:anim calcmode="lin" valueType="num">
                                      <p:cBhvr additive="base">
                                        <p:cTn id="7" dur="500" fill="hold"/>
                                        <p:tgtEl>
                                          <p:spTgt spid="84997"/>
                                        </p:tgtEl>
                                        <p:attrNameLst>
                                          <p:attrName>ppt_x</p:attrName>
                                        </p:attrNameLst>
                                      </p:cBhvr>
                                      <p:tavLst>
                                        <p:tav tm="0">
                                          <p:val>
                                            <p:strVal val="0-#ppt_w/2"/>
                                          </p:val>
                                        </p:tav>
                                        <p:tav tm="100000">
                                          <p:val>
                                            <p:strVal val="#ppt_x"/>
                                          </p:val>
                                        </p:tav>
                                      </p:tavLst>
                                    </p:anim>
                                    <p:anim calcmode="lin" valueType="num">
                                      <p:cBhvr additive="base">
                                        <p:cTn id="8" dur="500" fill="hold"/>
                                        <p:tgtEl>
                                          <p:spTgt spid="8499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7"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78850" name="Rectangle 5"/>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6022" name="Rectangle 6"/>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78852" name="Picture 9"/>
          <p:cNvPicPr>
            <a:picLocks noChangeAspect="1" noChangeArrowheads="1"/>
          </p:cNvPicPr>
          <p:nvPr/>
        </p:nvPicPr>
        <p:blipFill>
          <a:blip r:embed="rId2" cstate="print"/>
          <a:srcRect l="5939" t="13680" r="4588" b="4680"/>
          <a:stretch>
            <a:fillRect/>
          </a:stretch>
        </p:blipFill>
        <p:spPr bwMode="auto">
          <a:xfrm>
            <a:off x="895350" y="1473200"/>
            <a:ext cx="7319963" cy="5003800"/>
          </a:xfrm>
          <a:prstGeom prst="rect">
            <a:avLst/>
          </a:prstGeom>
          <a:noFill/>
          <a:ln w="9525">
            <a:noFill/>
            <a:miter lim="800000"/>
            <a:headEnd/>
            <a:tailEnd/>
          </a:ln>
        </p:spPr>
      </p:pic>
      <p:sp>
        <p:nvSpPr>
          <p:cNvPr id="78853" name="Text Box 10"/>
          <p:cNvSpPr txBox="1">
            <a:spLocks noChangeArrowheads="1"/>
          </p:cNvSpPr>
          <p:nvPr/>
        </p:nvSpPr>
        <p:spPr bwMode="auto">
          <a:xfrm>
            <a:off x="1760538" y="6613525"/>
            <a:ext cx="5610225" cy="244475"/>
          </a:xfrm>
          <a:prstGeom prst="rect">
            <a:avLst/>
          </a:prstGeom>
          <a:noFill/>
          <a:ln w="9525">
            <a:noFill/>
            <a:miter lim="800000"/>
            <a:headEnd/>
            <a:tailEnd/>
          </a:ln>
        </p:spPr>
        <p:txBody>
          <a:bodyPr wrap="none">
            <a:spAutoFit/>
          </a:bodyPr>
          <a:lstStyle/>
          <a:p>
            <a:r>
              <a:rPr lang="it-IT" sz="1000">
                <a:latin typeface="Lucida Sans Unicode" pitchFamily="34" charset="0"/>
              </a:rPr>
              <a:t>Le medesime equazioni si sviluppano per le sostanze tossiche e per l’ambito industriale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6022"/>
                                        </p:tgtEl>
                                        <p:attrNameLst>
                                          <p:attrName>style.visibility</p:attrName>
                                        </p:attrNameLst>
                                      </p:cBhvr>
                                      <p:to>
                                        <p:strVal val="visible"/>
                                      </p:to>
                                    </p:set>
                                    <p:anim calcmode="lin" valueType="num">
                                      <p:cBhvr additive="base">
                                        <p:cTn id="7" dur="500" fill="hold"/>
                                        <p:tgtEl>
                                          <p:spTgt spid="86022"/>
                                        </p:tgtEl>
                                        <p:attrNameLst>
                                          <p:attrName>ppt_x</p:attrName>
                                        </p:attrNameLst>
                                      </p:cBhvr>
                                      <p:tavLst>
                                        <p:tav tm="0">
                                          <p:val>
                                            <p:strVal val="0-#ppt_w/2"/>
                                          </p:val>
                                        </p:tav>
                                        <p:tav tm="100000">
                                          <p:val>
                                            <p:strVal val="#ppt_x"/>
                                          </p:val>
                                        </p:tav>
                                      </p:tavLst>
                                    </p:anim>
                                    <p:anim calcmode="lin" valueType="num">
                                      <p:cBhvr additive="base">
                                        <p:cTn id="8" dur="500" fill="hold"/>
                                        <p:tgtEl>
                                          <p:spTgt spid="860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022"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79874"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7045" name="Rectangle 5"/>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79876" name="Picture 6"/>
          <p:cNvPicPr>
            <a:picLocks noChangeAspect="1" noChangeArrowheads="1"/>
          </p:cNvPicPr>
          <p:nvPr/>
        </p:nvPicPr>
        <p:blipFill>
          <a:blip r:embed="rId2" cstate="print"/>
          <a:srcRect t="23399" r="1350" b="19800"/>
          <a:stretch>
            <a:fillRect/>
          </a:stretch>
        </p:blipFill>
        <p:spPr bwMode="auto">
          <a:xfrm>
            <a:off x="379413" y="2341563"/>
            <a:ext cx="8353425" cy="3608387"/>
          </a:xfrm>
          <a:prstGeom prst="rect">
            <a:avLst/>
          </a:prstGeom>
          <a:noFill/>
          <a:ln w="9525">
            <a:noFill/>
            <a:miter lim="800000"/>
            <a:headEnd/>
            <a:tailEnd/>
          </a:ln>
        </p:spPr>
      </p:pic>
      <p:sp>
        <p:nvSpPr>
          <p:cNvPr id="79877" name="Text Box 7"/>
          <p:cNvSpPr txBox="1">
            <a:spLocks noChangeArrowheads="1"/>
          </p:cNvSpPr>
          <p:nvPr/>
        </p:nvSpPr>
        <p:spPr bwMode="auto">
          <a:xfrm>
            <a:off x="2928938" y="1770063"/>
            <a:ext cx="3255962" cy="336550"/>
          </a:xfrm>
          <a:prstGeom prst="rect">
            <a:avLst/>
          </a:prstGeom>
          <a:noFill/>
          <a:ln w="9525">
            <a:noFill/>
            <a:miter lim="800000"/>
            <a:headEnd/>
            <a:tailEnd/>
          </a:ln>
        </p:spPr>
        <p:txBody>
          <a:bodyPr wrap="none">
            <a:spAutoFit/>
          </a:bodyPr>
          <a:lstStyle/>
          <a:p>
            <a:r>
              <a:rPr lang="it-IT" sz="1600">
                <a:solidFill>
                  <a:srgbClr val="CCFFCC"/>
                </a:solidFill>
                <a:latin typeface="Lucida Sans Unicode" pitchFamily="34" charset="0"/>
              </a:rPr>
              <a:t>RISORSA IDRICA SOTTERRANEA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7045"/>
                                        </p:tgtEl>
                                        <p:attrNameLst>
                                          <p:attrName>style.visibility</p:attrName>
                                        </p:attrNameLst>
                                      </p:cBhvr>
                                      <p:to>
                                        <p:strVal val="visible"/>
                                      </p:to>
                                    </p:set>
                                    <p:anim calcmode="lin" valueType="num">
                                      <p:cBhvr additive="base">
                                        <p:cTn id="7" dur="500" fill="hold"/>
                                        <p:tgtEl>
                                          <p:spTgt spid="87045"/>
                                        </p:tgtEl>
                                        <p:attrNameLst>
                                          <p:attrName>ppt_x</p:attrName>
                                        </p:attrNameLst>
                                      </p:cBhvr>
                                      <p:tavLst>
                                        <p:tav tm="0">
                                          <p:val>
                                            <p:strVal val="0-#ppt_w/2"/>
                                          </p:val>
                                        </p:tav>
                                        <p:tav tm="100000">
                                          <p:val>
                                            <p:strVal val="#ppt_x"/>
                                          </p:val>
                                        </p:tav>
                                      </p:tavLst>
                                    </p:anim>
                                    <p:anim calcmode="lin" valueType="num">
                                      <p:cBhvr additive="base">
                                        <p:cTn id="8" dur="500" fill="hold"/>
                                        <p:tgtEl>
                                          <p:spTgt spid="870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80898"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8069" name="Rectangle 5"/>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80900" name="Text Box 6"/>
          <p:cNvSpPr txBox="1">
            <a:spLocks noChangeArrowheads="1"/>
          </p:cNvSpPr>
          <p:nvPr/>
        </p:nvSpPr>
        <p:spPr bwMode="auto">
          <a:xfrm>
            <a:off x="2659063" y="1412875"/>
            <a:ext cx="3784600" cy="366713"/>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CSR PER PIU’ VIE DI ESPOSIZIONE</a:t>
            </a:r>
          </a:p>
        </p:txBody>
      </p:sp>
      <p:sp>
        <p:nvSpPr>
          <p:cNvPr id="80901" name="Text Box 7"/>
          <p:cNvSpPr txBox="1">
            <a:spLocks noChangeArrowheads="1"/>
          </p:cNvSpPr>
          <p:nvPr/>
        </p:nvSpPr>
        <p:spPr bwMode="auto">
          <a:xfrm>
            <a:off x="207963" y="1916113"/>
            <a:ext cx="8713787" cy="1187450"/>
          </a:xfrm>
          <a:prstGeom prst="rect">
            <a:avLst/>
          </a:prstGeom>
          <a:noFill/>
          <a:ln w="9525">
            <a:noFill/>
            <a:miter lim="800000"/>
            <a:headEnd/>
            <a:tailEnd/>
          </a:ln>
        </p:spPr>
        <p:txBody>
          <a:bodyPr>
            <a:spAutoFit/>
          </a:bodyPr>
          <a:lstStyle/>
          <a:p>
            <a:pPr algn="l"/>
            <a:r>
              <a:rPr lang="it-IT" sz="1600">
                <a:solidFill>
                  <a:srgbClr val="CCFFCC"/>
                </a:solidFill>
                <a:latin typeface="Lucida Sans Unicode" pitchFamily="34" charset="0"/>
              </a:rPr>
              <a:t>SUOLO SUPERFICIALE</a:t>
            </a:r>
          </a:p>
          <a:p>
            <a:pPr algn="l"/>
            <a:r>
              <a:rPr lang="it-IT">
                <a:solidFill>
                  <a:srgbClr val="CCFFCC"/>
                </a:solidFill>
                <a:latin typeface="Lucida Sans Unicode" pitchFamily="34" charset="0"/>
              </a:rPr>
              <a:t>La concentrazione soglia di rischio viene stimata scegliendo il valore più conservativo tra le CSR derivanti dalle modalità di esposizione che hanno luogo in ambienti confinati (indoor), le CSR derivanti dalle modalità di esposizione che hanno luogo in ambienti aperti (outdoor) e le CSR per ingestione d’acqua dovuta a lisciviazione da suolo superficiale in falda</a:t>
            </a:r>
          </a:p>
        </p:txBody>
      </p:sp>
      <p:pic>
        <p:nvPicPr>
          <p:cNvPr id="80902" name="Picture 8"/>
          <p:cNvPicPr>
            <a:picLocks noChangeAspect="1" noChangeArrowheads="1"/>
          </p:cNvPicPr>
          <p:nvPr/>
        </p:nvPicPr>
        <p:blipFill>
          <a:blip r:embed="rId2" cstate="print"/>
          <a:srcRect l="10797" t="22321" r="10797" b="14400"/>
          <a:stretch>
            <a:fillRect/>
          </a:stretch>
        </p:blipFill>
        <p:spPr bwMode="auto">
          <a:xfrm>
            <a:off x="1597025" y="3151188"/>
            <a:ext cx="5927725" cy="3590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8069"/>
                                        </p:tgtEl>
                                        <p:attrNameLst>
                                          <p:attrName>style.visibility</p:attrName>
                                        </p:attrNameLst>
                                      </p:cBhvr>
                                      <p:to>
                                        <p:strVal val="visible"/>
                                      </p:to>
                                    </p:set>
                                    <p:anim calcmode="lin" valueType="num">
                                      <p:cBhvr additive="base">
                                        <p:cTn id="7" dur="500" fill="hold"/>
                                        <p:tgtEl>
                                          <p:spTgt spid="88069"/>
                                        </p:tgtEl>
                                        <p:attrNameLst>
                                          <p:attrName>ppt_x</p:attrName>
                                        </p:attrNameLst>
                                      </p:cBhvr>
                                      <p:tavLst>
                                        <p:tav tm="0">
                                          <p:val>
                                            <p:strVal val="0-#ppt_w/2"/>
                                          </p:val>
                                        </p:tav>
                                        <p:tav tm="100000">
                                          <p:val>
                                            <p:strVal val="#ppt_x"/>
                                          </p:val>
                                        </p:tav>
                                      </p:tavLst>
                                    </p:anim>
                                    <p:anim calcmode="lin" valueType="num">
                                      <p:cBhvr additive="base">
                                        <p:cTn id="8" dur="500" fill="hold"/>
                                        <p:tgtEl>
                                          <p:spTgt spid="8806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260350"/>
            <a:ext cx="8229600" cy="792163"/>
          </a:xfrm>
          <a:noFill/>
        </p:spPr>
        <p:txBody>
          <a:bodyPr/>
          <a:lstStyle/>
          <a:p>
            <a:pPr eaLnBrk="1" hangingPunct="1"/>
            <a:r>
              <a:rPr lang="it-IT" sz="2400" smtClean="0">
                <a:solidFill>
                  <a:srgbClr val="CCFFCC"/>
                </a:solidFill>
                <a:latin typeface="Lucida Sans Unicode" pitchFamily="34" charset="0"/>
              </a:rPr>
              <a:t>CONTESTO NORMATIVO</a:t>
            </a:r>
            <a:br>
              <a:rPr lang="it-IT" sz="2400" smtClean="0">
                <a:solidFill>
                  <a:srgbClr val="CCFFCC"/>
                </a:solidFill>
                <a:latin typeface="Lucida Sans Unicode" pitchFamily="34" charset="0"/>
              </a:rPr>
            </a:br>
            <a:endParaRPr lang="it-IT" sz="1800" smtClean="0">
              <a:solidFill>
                <a:srgbClr val="CCFFCC"/>
              </a:solidFill>
              <a:latin typeface="Lucida Sans Unicode" pitchFamily="34" charset="0"/>
            </a:endParaRPr>
          </a:p>
        </p:txBody>
      </p:sp>
      <p:sp>
        <p:nvSpPr>
          <p:cNvPr id="94211" name="Rectangle 3"/>
          <p:cNvSpPr>
            <a:spLocks noChangeArrowheads="1"/>
          </p:cNvSpPr>
          <p:nvPr/>
        </p:nvSpPr>
        <p:spPr bwMode="auto">
          <a:xfrm>
            <a:off x="0" y="981075"/>
            <a:ext cx="9144000" cy="71438"/>
          </a:xfrm>
          <a:prstGeom prst="rect">
            <a:avLst/>
          </a:prstGeom>
          <a:gradFill rotWithShape="1">
            <a:gsLst>
              <a:gs pos="0">
                <a:srgbClr val="003300"/>
              </a:gs>
              <a:gs pos="100000">
                <a:srgbClr val="CCFFCC"/>
              </a:gs>
            </a:gsLst>
            <a:lin ang="0" scaled="1"/>
          </a:gradFill>
          <a:ln w="9525">
            <a:noFill/>
            <a:miter lim="800000"/>
            <a:headEnd/>
            <a:tailEnd/>
          </a:ln>
        </p:spPr>
        <p:txBody>
          <a:bodyPr wrap="none" anchor="ctr"/>
          <a:lstStyle/>
          <a:p>
            <a:endParaRPr lang="it-IT"/>
          </a:p>
        </p:txBody>
      </p:sp>
      <p:sp>
        <p:nvSpPr>
          <p:cNvPr id="4100" name="Text Box 13"/>
          <p:cNvSpPr txBox="1">
            <a:spLocks noChangeArrowheads="1"/>
          </p:cNvSpPr>
          <p:nvPr/>
        </p:nvSpPr>
        <p:spPr bwMode="auto">
          <a:xfrm>
            <a:off x="611188" y="1196975"/>
            <a:ext cx="7993062" cy="954088"/>
          </a:xfrm>
          <a:prstGeom prst="rect">
            <a:avLst/>
          </a:prstGeom>
          <a:noFill/>
          <a:ln w="9525">
            <a:noFill/>
            <a:miter lim="800000"/>
            <a:headEnd/>
            <a:tailEnd/>
          </a:ln>
        </p:spPr>
        <p:txBody>
          <a:bodyPr>
            <a:spAutoFit/>
          </a:bodyPr>
          <a:lstStyle/>
          <a:p>
            <a:pPr marL="342900" indent="-342900"/>
            <a:r>
              <a:rPr lang="it-IT" sz="2800">
                <a:solidFill>
                  <a:schemeClr val="bg1"/>
                </a:solidFill>
                <a:latin typeface="Lucida Sans Unicode" pitchFamily="34" charset="0"/>
              </a:rPr>
              <a:t>D. Lgs. 152/2006 </a:t>
            </a:r>
          </a:p>
          <a:p>
            <a:pPr marL="342900" indent="-342900" algn="l"/>
            <a:endParaRPr lang="it-IT" sz="2800">
              <a:solidFill>
                <a:schemeClr val="bg1"/>
              </a:solidFill>
              <a:latin typeface="Lucida Sans Unicode" pitchFamily="34" charset="0"/>
            </a:endParaRPr>
          </a:p>
        </p:txBody>
      </p:sp>
      <p:sp>
        <p:nvSpPr>
          <p:cNvPr id="5" name="CasellaDiTesto 4"/>
          <p:cNvSpPr txBox="1"/>
          <p:nvPr/>
        </p:nvSpPr>
        <p:spPr>
          <a:xfrm>
            <a:off x="539750" y="1916113"/>
            <a:ext cx="7993063" cy="3970337"/>
          </a:xfrm>
          <a:prstGeom prst="rect">
            <a:avLst/>
          </a:prstGeom>
          <a:noFill/>
        </p:spPr>
        <p:txBody>
          <a:bodyPr>
            <a:spAutoFit/>
          </a:bodyPr>
          <a:lstStyle/>
          <a:p>
            <a:pPr algn="l">
              <a:defRPr/>
            </a:pPr>
            <a:r>
              <a:rPr lang="it-IT" sz="1800" dirty="0">
                <a:solidFill>
                  <a:srgbClr val="CCFFCC"/>
                </a:solidFill>
                <a:latin typeface="Lucida Sans Unicode" pitchFamily="34" charset="0"/>
                <a:cs typeface="Lucida Sans Unicode" pitchFamily="34" charset="0"/>
              </a:rPr>
              <a:t>318 articoli </a:t>
            </a:r>
          </a:p>
          <a:p>
            <a:pPr algn="l">
              <a:defRPr/>
            </a:pPr>
            <a:r>
              <a:rPr lang="it-IT" sz="1800" dirty="0">
                <a:solidFill>
                  <a:srgbClr val="CCFFCC"/>
                </a:solidFill>
                <a:latin typeface="Lucida Sans Unicode" pitchFamily="34" charset="0"/>
                <a:cs typeface="Lucida Sans Unicode" pitchFamily="34" charset="0"/>
              </a:rPr>
              <a:t>45 allegati</a:t>
            </a:r>
          </a:p>
          <a:p>
            <a:pPr algn="l">
              <a:defRPr/>
            </a:pPr>
            <a:r>
              <a:rPr lang="it-IT" sz="1800" dirty="0">
                <a:solidFill>
                  <a:srgbClr val="CCFFCC"/>
                </a:solidFill>
                <a:latin typeface="Lucida Sans Unicode" pitchFamily="34" charset="0"/>
                <a:cs typeface="Lucida Sans Unicode" pitchFamily="34" charset="0"/>
              </a:rPr>
              <a:t>6 sezioni, che disciplinano le diverse tematiche ambientali :</a:t>
            </a:r>
          </a:p>
          <a:p>
            <a:pPr>
              <a:defRPr/>
            </a:pPr>
            <a:endParaRPr lang="it-IT" sz="1800" dirty="0">
              <a:solidFill>
                <a:srgbClr val="CCFFCC"/>
              </a:solidFill>
              <a:latin typeface="Lucida Sans Unicode" pitchFamily="34" charset="0"/>
              <a:cs typeface="Lucida Sans Unicode" pitchFamily="34" charset="0"/>
            </a:endParaRPr>
          </a:p>
          <a:p>
            <a:pPr marL="342900" indent="-342900" algn="l">
              <a:buFont typeface="+mj-lt"/>
              <a:buAutoNum type="arabicPeriod"/>
              <a:defRPr/>
            </a:pPr>
            <a:r>
              <a:rPr lang="it-IT" sz="1800" dirty="0">
                <a:solidFill>
                  <a:srgbClr val="CCFFCC"/>
                </a:solidFill>
                <a:latin typeface="Lucida Sans Unicode" pitchFamily="34" charset="0"/>
                <a:cs typeface="Lucida Sans Unicode" pitchFamily="34" charset="0"/>
              </a:rPr>
              <a:t>disposizioni comuni; </a:t>
            </a:r>
          </a:p>
          <a:p>
            <a:pPr marL="342900" indent="-342900" algn="l">
              <a:buFont typeface="+mj-lt"/>
              <a:buAutoNum type="arabicPeriod"/>
              <a:defRPr/>
            </a:pPr>
            <a:r>
              <a:rPr lang="it-IT" sz="1800" dirty="0">
                <a:solidFill>
                  <a:srgbClr val="CCFFCC"/>
                </a:solidFill>
                <a:latin typeface="Lucida Sans Unicode" pitchFamily="34" charset="0"/>
                <a:cs typeface="Lucida Sans Unicode" pitchFamily="34" charset="0"/>
              </a:rPr>
              <a:t>procedure per la valutazione ambientale strategica (VAS), per la valutazione di impatto ambientale (VIA) e per l’autorizzazione integrata ambientale (IPPC);</a:t>
            </a:r>
          </a:p>
          <a:p>
            <a:pPr marL="342900" indent="-342900" algn="l">
              <a:buFont typeface="+mj-lt"/>
              <a:buAutoNum type="arabicPeriod"/>
              <a:defRPr/>
            </a:pPr>
            <a:r>
              <a:rPr lang="it-IT" sz="1800" dirty="0">
                <a:solidFill>
                  <a:srgbClr val="CCFFCC"/>
                </a:solidFill>
                <a:latin typeface="Lucida Sans Unicode" pitchFamily="34" charset="0"/>
                <a:cs typeface="Lucida Sans Unicode" pitchFamily="34" charset="0"/>
              </a:rPr>
              <a:t>difesa del suolo e lotta alla desertificazione, tutela delle acque dall’inquinamento e gestione delle risorse idriche;</a:t>
            </a:r>
          </a:p>
          <a:p>
            <a:pPr marL="342900" indent="-342900" algn="l">
              <a:buFont typeface="+mj-lt"/>
              <a:buAutoNum type="arabicPeriod"/>
              <a:defRPr/>
            </a:pPr>
            <a:r>
              <a:rPr lang="it-IT" sz="1800" dirty="0">
                <a:solidFill>
                  <a:srgbClr val="FF00FF"/>
                </a:solidFill>
                <a:latin typeface="Lucida Sans Unicode" pitchFamily="34" charset="0"/>
                <a:cs typeface="Lucida Sans Unicode" pitchFamily="34" charset="0"/>
              </a:rPr>
              <a:t>gestione dei rifiuti e bonifica dei siti contaminati</a:t>
            </a:r>
            <a:r>
              <a:rPr lang="it-IT" sz="1800" dirty="0">
                <a:solidFill>
                  <a:srgbClr val="CCFFCC"/>
                </a:solidFill>
                <a:latin typeface="Lucida Sans Unicode" pitchFamily="34" charset="0"/>
                <a:cs typeface="Lucida Sans Unicode" pitchFamily="34" charset="0"/>
              </a:rPr>
              <a:t>;</a:t>
            </a:r>
          </a:p>
          <a:p>
            <a:pPr marL="342900" indent="-342900" algn="l">
              <a:buFont typeface="+mj-lt"/>
              <a:buAutoNum type="arabicPeriod"/>
              <a:defRPr/>
            </a:pPr>
            <a:r>
              <a:rPr lang="it-IT" sz="1800" dirty="0">
                <a:solidFill>
                  <a:srgbClr val="CCFFCC"/>
                </a:solidFill>
                <a:latin typeface="Lucida Sans Unicode" pitchFamily="34" charset="0"/>
                <a:cs typeface="Lucida Sans Unicode" pitchFamily="34" charset="0"/>
              </a:rPr>
              <a:t>tutela dell’aria e riduzione delle emissioni in atmosfera;</a:t>
            </a:r>
          </a:p>
          <a:p>
            <a:pPr marL="342900" indent="-342900" algn="l">
              <a:buFont typeface="+mj-lt"/>
              <a:buAutoNum type="arabicPeriod"/>
              <a:defRPr/>
            </a:pPr>
            <a:r>
              <a:rPr lang="it-IT" sz="1800" dirty="0">
                <a:solidFill>
                  <a:srgbClr val="CCFFCC"/>
                </a:solidFill>
                <a:latin typeface="Lucida Sans Unicode" pitchFamily="34" charset="0"/>
                <a:cs typeface="Lucida Sans Unicode" pitchFamily="34" charset="0"/>
              </a:rPr>
              <a:t>tutela risarcitoria contro i danni all’ambiente.</a:t>
            </a:r>
          </a:p>
          <a:p>
            <a:pPr>
              <a:defRPr/>
            </a:pPr>
            <a:endParaRPr lang="it-IT" sz="18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94211"/>
                                        </p:tgtEl>
                                        <p:attrNameLst>
                                          <p:attrName>style.visibility</p:attrName>
                                        </p:attrNameLst>
                                      </p:cBhvr>
                                      <p:to>
                                        <p:strVal val="visible"/>
                                      </p:to>
                                    </p:set>
                                    <p:anim calcmode="lin" valueType="num">
                                      <p:cBhvr additive="base">
                                        <p:cTn id="7" dur="1000" fill="hold"/>
                                        <p:tgtEl>
                                          <p:spTgt spid="94211"/>
                                        </p:tgtEl>
                                        <p:attrNameLst>
                                          <p:attrName>ppt_x</p:attrName>
                                        </p:attrNameLst>
                                      </p:cBhvr>
                                      <p:tavLst>
                                        <p:tav tm="0">
                                          <p:val>
                                            <p:strVal val="0-#ppt_w/2"/>
                                          </p:val>
                                        </p:tav>
                                        <p:tav tm="100000">
                                          <p:val>
                                            <p:strVal val="#ppt_x"/>
                                          </p:val>
                                        </p:tav>
                                      </p:tavLst>
                                    </p:anim>
                                    <p:anim calcmode="lin" valueType="num">
                                      <p:cBhvr additive="base">
                                        <p:cTn id="8" dur="1000" fill="hold"/>
                                        <p:tgtEl>
                                          <p:spTgt spid="942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3700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81922"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9093" name="Rectangle 5"/>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81924" name="Text Box 6"/>
          <p:cNvSpPr txBox="1">
            <a:spLocks noChangeArrowheads="1"/>
          </p:cNvSpPr>
          <p:nvPr/>
        </p:nvSpPr>
        <p:spPr bwMode="auto">
          <a:xfrm>
            <a:off x="2659063" y="1412875"/>
            <a:ext cx="3784600" cy="366713"/>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CSR PER PIU’ VIE DI ESPOSIZIONE</a:t>
            </a:r>
          </a:p>
        </p:txBody>
      </p:sp>
      <p:sp>
        <p:nvSpPr>
          <p:cNvPr id="81925" name="Text Box 7"/>
          <p:cNvSpPr txBox="1">
            <a:spLocks noChangeArrowheads="1"/>
          </p:cNvSpPr>
          <p:nvPr/>
        </p:nvSpPr>
        <p:spPr bwMode="auto">
          <a:xfrm>
            <a:off x="468313" y="2230438"/>
            <a:ext cx="3743325" cy="2493962"/>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SUOLO PROFONDO</a:t>
            </a:r>
          </a:p>
          <a:p>
            <a:pPr algn="l"/>
            <a:r>
              <a:rPr lang="it-IT">
                <a:solidFill>
                  <a:srgbClr val="CCFFCC"/>
                </a:solidFill>
                <a:latin typeface="Lucida Sans Unicode" pitchFamily="34" charset="0"/>
              </a:rPr>
              <a:t>La concentrazione soglia di rischio viene stimata scegliendo il valore più conservativo tra le CSR derivanti dalle modalità di esposizione che hanno luogo in ambienti confinati (indoor), le CSR derivanti dalle modalità di esposizione che hanno luogo in ambienti aperti (outdoor) e le CSR per ingestione d’acqua dovuta a lisciviazione da suolo profondo in falda.</a:t>
            </a:r>
          </a:p>
        </p:txBody>
      </p:sp>
      <p:pic>
        <p:nvPicPr>
          <p:cNvPr id="81926" name="Picture 8"/>
          <p:cNvPicPr>
            <a:picLocks noChangeAspect="1" noChangeArrowheads="1"/>
          </p:cNvPicPr>
          <p:nvPr/>
        </p:nvPicPr>
        <p:blipFill>
          <a:blip r:embed="rId2" cstate="print"/>
          <a:srcRect l="13496" t="14400" r="13496" b="7201"/>
          <a:stretch>
            <a:fillRect/>
          </a:stretch>
        </p:blipFill>
        <p:spPr bwMode="auto">
          <a:xfrm>
            <a:off x="4427538" y="3032125"/>
            <a:ext cx="4583112" cy="3690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89093"/>
                                        </p:tgtEl>
                                        <p:attrNameLst>
                                          <p:attrName>style.visibility</p:attrName>
                                        </p:attrNameLst>
                                      </p:cBhvr>
                                      <p:to>
                                        <p:strVal val="visible"/>
                                      </p:to>
                                    </p:set>
                                    <p:anim calcmode="lin" valueType="num">
                                      <p:cBhvr additive="base">
                                        <p:cTn id="7" dur="500" fill="hold"/>
                                        <p:tgtEl>
                                          <p:spTgt spid="89093"/>
                                        </p:tgtEl>
                                        <p:attrNameLst>
                                          <p:attrName>ppt_x</p:attrName>
                                        </p:attrNameLst>
                                      </p:cBhvr>
                                      <p:tavLst>
                                        <p:tav tm="0">
                                          <p:val>
                                            <p:strVal val="0-#ppt_w/2"/>
                                          </p:val>
                                        </p:tav>
                                        <p:tav tm="100000">
                                          <p:val>
                                            <p:strVal val="#ppt_x"/>
                                          </p:val>
                                        </p:tav>
                                      </p:tavLst>
                                    </p:anim>
                                    <p:anim calcmode="lin" valueType="num">
                                      <p:cBhvr additive="base">
                                        <p:cTn id="8" dur="500" fill="hold"/>
                                        <p:tgtEl>
                                          <p:spTgt spid="8909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60001">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82946"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2947" name="Text Box 5"/>
          <p:cNvSpPr txBox="1">
            <a:spLocks noChangeArrowheads="1"/>
          </p:cNvSpPr>
          <p:nvPr/>
        </p:nvSpPr>
        <p:spPr bwMode="auto">
          <a:xfrm>
            <a:off x="2659063" y="1412875"/>
            <a:ext cx="3784600" cy="366713"/>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CSR PER PIU’ VIE DI ESPOSIZIONE</a:t>
            </a:r>
          </a:p>
        </p:txBody>
      </p:sp>
      <p:sp>
        <p:nvSpPr>
          <p:cNvPr id="82948" name="Text Box 6"/>
          <p:cNvSpPr txBox="1">
            <a:spLocks noChangeArrowheads="1"/>
          </p:cNvSpPr>
          <p:nvPr/>
        </p:nvSpPr>
        <p:spPr bwMode="auto">
          <a:xfrm>
            <a:off x="250825" y="2498725"/>
            <a:ext cx="3167063" cy="3132138"/>
          </a:xfrm>
          <a:prstGeom prst="rect">
            <a:avLst/>
          </a:prstGeom>
          <a:noFill/>
          <a:ln w="9525">
            <a:noFill/>
            <a:miter lim="800000"/>
            <a:headEnd/>
            <a:tailEnd/>
          </a:ln>
        </p:spPr>
        <p:txBody>
          <a:bodyPr>
            <a:spAutoFit/>
          </a:bodyPr>
          <a:lstStyle/>
          <a:p>
            <a:pPr algn="l"/>
            <a:r>
              <a:rPr lang="it-IT" sz="1800">
                <a:solidFill>
                  <a:srgbClr val="CCFFCC"/>
                </a:solidFill>
                <a:latin typeface="Lucida Sans Unicode" pitchFamily="34" charset="0"/>
              </a:rPr>
              <a:t>FALDA</a:t>
            </a:r>
          </a:p>
          <a:p>
            <a:pPr algn="l"/>
            <a:r>
              <a:rPr lang="it-IT">
                <a:solidFill>
                  <a:srgbClr val="CCFFCC"/>
                </a:solidFill>
                <a:latin typeface="Lucida Sans Unicode" pitchFamily="34" charset="0"/>
              </a:rPr>
              <a:t>La concentrazione soglia di rischio viene stimata scegliendo il valore più conservativo tra le CSR derivanti dalle</a:t>
            </a:r>
          </a:p>
          <a:p>
            <a:pPr algn="l"/>
            <a:r>
              <a:rPr lang="it-IT">
                <a:solidFill>
                  <a:srgbClr val="CCFFCC"/>
                </a:solidFill>
                <a:latin typeface="Lucida Sans Unicode" pitchFamily="34" charset="0"/>
              </a:rPr>
              <a:t>modalità di esposizione che hanno luogo in ambienti confinati(indoor), le CSR derivanti dalle modalità di esposizione che hannoluogo in ambienti aperti (outdoor) e le CSR per ingestione d’acqua, che va posta pari alla CSC così come definita dalla normativa vigente.</a:t>
            </a:r>
          </a:p>
        </p:txBody>
      </p:sp>
      <p:sp>
        <p:nvSpPr>
          <p:cNvPr id="90119" name="Rectangle 7"/>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82950" name="Picture 8"/>
          <p:cNvPicPr>
            <a:picLocks noChangeAspect="1" noChangeArrowheads="1"/>
          </p:cNvPicPr>
          <p:nvPr/>
        </p:nvPicPr>
        <p:blipFill>
          <a:blip r:embed="rId2" cstate="print"/>
          <a:srcRect l="17006" t="12601" r="5399" b="10800"/>
          <a:stretch>
            <a:fillRect/>
          </a:stretch>
        </p:blipFill>
        <p:spPr bwMode="auto">
          <a:xfrm>
            <a:off x="3635375" y="2498725"/>
            <a:ext cx="5435600" cy="40259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0119"/>
                                        </p:tgtEl>
                                        <p:attrNameLst>
                                          <p:attrName>style.visibility</p:attrName>
                                        </p:attrNameLst>
                                      </p:cBhvr>
                                      <p:to>
                                        <p:strVal val="visible"/>
                                      </p:to>
                                    </p:set>
                                    <p:anim calcmode="lin" valueType="num">
                                      <p:cBhvr additive="base">
                                        <p:cTn id="7" dur="500" fill="hold"/>
                                        <p:tgtEl>
                                          <p:spTgt spid="90119"/>
                                        </p:tgtEl>
                                        <p:attrNameLst>
                                          <p:attrName>ppt_x</p:attrName>
                                        </p:attrNameLst>
                                      </p:cBhvr>
                                      <p:tavLst>
                                        <p:tav tm="0">
                                          <p:val>
                                            <p:strVal val="0-#ppt_w/2"/>
                                          </p:val>
                                        </p:tav>
                                        <p:tav tm="100000">
                                          <p:val>
                                            <p:strVal val="#ppt_x"/>
                                          </p:val>
                                        </p:tav>
                                      </p:tavLst>
                                    </p:anim>
                                    <p:anim calcmode="lin" valueType="num">
                                      <p:cBhvr additive="base">
                                        <p:cTn id="8" dur="500" fill="hold"/>
                                        <p:tgtEl>
                                          <p:spTgt spid="90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9"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83970"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3971" name="Text Box 5"/>
          <p:cNvSpPr txBox="1">
            <a:spLocks noChangeArrowheads="1"/>
          </p:cNvSpPr>
          <p:nvPr/>
        </p:nvSpPr>
        <p:spPr bwMode="auto">
          <a:xfrm>
            <a:off x="2659063" y="1412875"/>
            <a:ext cx="3784600" cy="366713"/>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CSR PER PIU’ VIE DI ESPOSIZIONE</a:t>
            </a:r>
          </a:p>
        </p:txBody>
      </p:sp>
      <p:sp>
        <p:nvSpPr>
          <p:cNvPr id="91142" name="Rectangle 6"/>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pic>
        <p:nvPicPr>
          <p:cNvPr id="83973" name="Picture 7"/>
          <p:cNvPicPr>
            <a:picLocks noChangeAspect="1" noChangeArrowheads="1"/>
          </p:cNvPicPr>
          <p:nvPr/>
        </p:nvPicPr>
        <p:blipFill>
          <a:blip r:embed="rId2" cstate="print"/>
          <a:srcRect l="24294" t="16200" r="26993" b="3600"/>
          <a:stretch>
            <a:fillRect/>
          </a:stretch>
        </p:blipFill>
        <p:spPr bwMode="auto">
          <a:xfrm>
            <a:off x="560388" y="1916113"/>
            <a:ext cx="3940175" cy="4867275"/>
          </a:xfrm>
          <a:prstGeom prst="rect">
            <a:avLst/>
          </a:prstGeom>
          <a:noFill/>
          <a:ln w="9525">
            <a:noFill/>
            <a:miter lim="800000"/>
            <a:headEnd/>
            <a:tailEnd/>
          </a:ln>
        </p:spPr>
      </p:pic>
      <p:pic>
        <p:nvPicPr>
          <p:cNvPr id="83974" name="Picture 8"/>
          <p:cNvPicPr>
            <a:picLocks noChangeAspect="1" noChangeArrowheads="1"/>
          </p:cNvPicPr>
          <p:nvPr/>
        </p:nvPicPr>
        <p:blipFill>
          <a:blip r:embed="rId3" cstate="print"/>
          <a:srcRect l="25644" t="13319" r="29692" b="10800"/>
          <a:stretch>
            <a:fillRect/>
          </a:stretch>
        </p:blipFill>
        <p:spPr bwMode="auto">
          <a:xfrm>
            <a:off x="4716463" y="1916113"/>
            <a:ext cx="3840162" cy="48958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1142"/>
                                        </p:tgtEl>
                                        <p:attrNameLst>
                                          <p:attrName>style.visibility</p:attrName>
                                        </p:attrNameLst>
                                      </p:cBhvr>
                                      <p:to>
                                        <p:strVal val="visible"/>
                                      </p:to>
                                    </p:set>
                                    <p:anim calcmode="lin" valueType="num">
                                      <p:cBhvr additive="base">
                                        <p:cTn id="7" dur="500" fill="hold"/>
                                        <p:tgtEl>
                                          <p:spTgt spid="91142"/>
                                        </p:tgtEl>
                                        <p:attrNameLst>
                                          <p:attrName>ppt_x</p:attrName>
                                        </p:attrNameLst>
                                      </p:cBhvr>
                                      <p:tavLst>
                                        <p:tav tm="0">
                                          <p:val>
                                            <p:strVal val="0-#ppt_w/2"/>
                                          </p:val>
                                        </p:tav>
                                        <p:tav tm="100000">
                                          <p:val>
                                            <p:strVal val="#ppt_x"/>
                                          </p:val>
                                        </p:tav>
                                      </p:tavLst>
                                    </p:anim>
                                    <p:anim calcmode="lin" valueType="num">
                                      <p:cBhvr additive="base">
                                        <p:cTn id="8" dur="500" fill="hold"/>
                                        <p:tgtEl>
                                          <p:spTgt spid="9114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2"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00"/>
            </a:gs>
            <a:gs pos="100000">
              <a:srgbClr val="CCFFCC"/>
            </a:gs>
          </a:gsLst>
          <a:lin ang="5400000" scaled="1"/>
        </a:gradFill>
        <a:effectLst/>
      </p:bgPr>
    </p:bg>
    <p:spTree>
      <p:nvGrpSpPr>
        <p:cNvPr id="1" name=""/>
        <p:cNvGrpSpPr/>
        <p:nvPr/>
      </p:nvGrpSpPr>
      <p:grpSpPr>
        <a:xfrm>
          <a:off x="0" y="0"/>
          <a:ext cx="0" cy="0"/>
          <a:chOff x="0" y="0"/>
          <a:chExt cx="0" cy="0"/>
        </a:xfrm>
      </p:grpSpPr>
      <p:sp>
        <p:nvSpPr>
          <p:cNvPr id="84994" name="Rectangle 4"/>
          <p:cNvSpPr>
            <a:spLocks noChangeArrowheads="1"/>
          </p:cNvSpPr>
          <p:nvPr/>
        </p:nvSpPr>
        <p:spPr bwMode="auto">
          <a:xfrm>
            <a:off x="0" y="295275"/>
            <a:ext cx="9144000" cy="685800"/>
          </a:xfrm>
          <a:prstGeom prst="rect">
            <a:avLst/>
          </a:prstGeom>
          <a:noFill/>
          <a:ln w="9525">
            <a:noFill/>
            <a:miter lim="800000"/>
            <a:headEnd/>
            <a:tailEnd/>
          </a:ln>
        </p:spPr>
        <p:txBody>
          <a:bodyPr anchor="ctr"/>
          <a:lstStyle/>
          <a:p>
            <a:r>
              <a:rPr lang="it-IT" sz="2000">
                <a:solidFill>
                  <a:srgbClr val="CCFFCC"/>
                </a:solidFill>
                <a:latin typeface="Lucida Sans Unicode" pitchFamily="34" charset="0"/>
              </a:rPr>
              <a:t>ANALISI DI RISCHIO</a:t>
            </a:r>
            <a:br>
              <a:rPr lang="it-IT" sz="2000">
                <a:solidFill>
                  <a:srgbClr val="CCFFCC"/>
                </a:solidFill>
                <a:latin typeface="Lucida Sans Unicode" pitchFamily="34" charset="0"/>
              </a:rPr>
            </a:br>
            <a:r>
              <a:rPr lang="it-IT" sz="2400">
                <a:solidFill>
                  <a:srgbClr val="CCFFCC"/>
                </a:solidFill>
                <a:latin typeface="Lucida Sans Unicode" pitchFamily="34" charset="0"/>
              </a:rPr>
              <a:t>CRITERI DI CALCOLO DEGLI OBIETTIVI</a:t>
            </a:r>
            <a:br>
              <a:rPr lang="it-IT" sz="2400">
                <a:solidFill>
                  <a:srgbClr val="CCFFCC"/>
                </a:solidFill>
                <a:latin typeface="Lucida Sans Unicode" pitchFamily="34" charset="0"/>
              </a:rPr>
            </a:br>
            <a:r>
              <a:rPr lang="it-IT" sz="2400">
                <a:solidFill>
                  <a:srgbClr val="CCFFCC"/>
                </a:solidFill>
                <a:latin typeface="Lucida Sans Unicode" pitchFamily="34" charset="0"/>
              </a:rPr>
              <a:t>DI BONIFICA SITO-SPECIFICI</a:t>
            </a:r>
          </a:p>
        </p:txBody>
      </p:sp>
      <p:sp>
        <p:nvSpPr>
          <p:cNvPr id="84995" name="Text Box 5"/>
          <p:cNvSpPr txBox="1">
            <a:spLocks noChangeArrowheads="1"/>
          </p:cNvSpPr>
          <p:nvPr/>
        </p:nvSpPr>
        <p:spPr bwMode="auto">
          <a:xfrm>
            <a:off x="2532063" y="1412875"/>
            <a:ext cx="4056062" cy="366713"/>
          </a:xfrm>
          <a:prstGeom prst="rect">
            <a:avLst/>
          </a:prstGeom>
          <a:noFill/>
          <a:ln w="9525">
            <a:noFill/>
            <a:miter lim="800000"/>
            <a:headEnd/>
            <a:tailEnd/>
          </a:ln>
        </p:spPr>
        <p:txBody>
          <a:bodyPr wrap="none">
            <a:spAutoFit/>
          </a:bodyPr>
          <a:lstStyle/>
          <a:p>
            <a:r>
              <a:rPr lang="it-IT" sz="1800">
                <a:solidFill>
                  <a:srgbClr val="CCFFCC"/>
                </a:solidFill>
                <a:latin typeface="Lucida Sans Unicode" pitchFamily="34" charset="0"/>
              </a:rPr>
              <a:t>CSR PER ADDITIVITA’ DI SOSTANZE</a:t>
            </a:r>
          </a:p>
        </p:txBody>
      </p:sp>
      <p:sp>
        <p:nvSpPr>
          <p:cNvPr id="92166" name="Rectangle 6"/>
          <p:cNvSpPr>
            <a:spLocks noChangeArrowheads="1"/>
          </p:cNvSpPr>
          <p:nvPr/>
        </p:nvSpPr>
        <p:spPr bwMode="auto">
          <a:xfrm>
            <a:off x="0" y="1193800"/>
            <a:ext cx="9144000" cy="74613"/>
          </a:xfrm>
          <a:prstGeom prst="rect">
            <a:avLst/>
          </a:prstGeom>
          <a:gradFill rotWithShape="1">
            <a:gsLst>
              <a:gs pos="0">
                <a:srgbClr val="CCFFCC"/>
              </a:gs>
              <a:gs pos="100000">
                <a:srgbClr val="003300"/>
              </a:gs>
            </a:gsLst>
            <a:lin ang="0" scaled="1"/>
          </a:gradFill>
          <a:ln w="9525">
            <a:noFill/>
            <a:miter lim="800000"/>
            <a:headEnd/>
            <a:tailEnd/>
          </a:ln>
        </p:spPr>
        <p:txBody>
          <a:bodyPr wrap="none" anchor="ctr"/>
          <a:lstStyle/>
          <a:p>
            <a:endParaRPr lang="it-IT"/>
          </a:p>
        </p:txBody>
      </p:sp>
      <p:sp>
        <p:nvSpPr>
          <p:cNvPr id="84997" name="Text Box 7"/>
          <p:cNvSpPr txBox="1">
            <a:spLocks noChangeArrowheads="1"/>
          </p:cNvSpPr>
          <p:nvPr/>
        </p:nvSpPr>
        <p:spPr bwMode="auto">
          <a:xfrm>
            <a:off x="468313" y="1916113"/>
            <a:ext cx="8137525" cy="1803400"/>
          </a:xfrm>
          <a:prstGeom prst="rect">
            <a:avLst/>
          </a:prstGeom>
          <a:noFill/>
          <a:ln w="9525">
            <a:noFill/>
            <a:miter lim="800000"/>
            <a:headEnd/>
            <a:tailEnd/>
          </a:ln>
        </p:spPr>
        <p:txBody>
          <a:bodyPr>
            <a:spAutoFit/>
          </a:bodyPr>
          <a:lstStyle/>
          <a:p>
            <a:pPr algn="l"/>
            <a:r>
              <a:rPr lang="it-IT" sz="1600">
                <a:solidFill>
                  <a:srgbClr val="CCFFCC"/>
                </a:solidFill>
                <a:latin typeface="Lucida Sans Unicode" pitchFamily="34" charset="0"/>
              </a:rPr>
              <a:t>Le CSR individuali calcolate non rispettano necessariamente la condizione di rischio cumulativo tollerabile. Ad esempio, la presenza di più contaminanti ciascuno caratterizzato da una CSR individuale che determina un HQ=1, fornirebbe un rischio cumulato non accettabile (HQCUM&gt;1). In questi casi è necessario tenere conto degli effetti di cumulazione del rischio, riducendo ulteriormente le concentrazioni delle specie presenti rispetto ai valori definiti dalle CSR individuali</a:t>
            </a:r>
          </a:p>
        </p:txBody>
      </p:sp>
      <p:sp>
        <p:nvSpPr>
          <p:cNvPr id="84998" name="Rectangle 12"/>
          <p:cNvSpPr>
            <a:spLocks noChangeArrowheads="1"/>
          </p:cNvSpPr>
          <p:nvPr/>
        </p:nvSpPr>
        <p:spPr bwMode="auto">
          <a:xfrm>
            <a:off x="250825" y="4092575"/>
            <a:ext cx="4248150" cy="1944688"/>
          </a:xfrm>
          <a:prstGeom prst="rect">
            <a:avLst/>
          </a:prstGeom>
          <a:solidFill>
            <a:schemeClr val="bg1"/>
          </a:solidFill>
          <a:ln w="9525">
            <a:solidFill>
              <a:schemeClr val="tx1"/>
            </a:solidFill>
            <a:miter lim="800000"/>
            <a:headEnd/>
            <a:tailEnd/>
          </a:ln>
        </p:spPr>
        <p:txBody>
          <a:bodyPr wrap="none" anchor="ctr"/>
          <a:lstStyle/>
          <a:p>
            <a:endParaRPr lang="it-IT"/>
          </a:p>
        </p:txBody>
      </p:sp>
      <p:grpSp>
        <p:nvGrpSpPr>
          <p:cNvPr id="84999" name="Group 14"/>
          <p:cNvGrpSpPr>
            <a:grpSpLocks/>
          </p:cNvGrpSpPr>
          <p:nvPr/>
        </p:nvGrpSpPr>
        <p:grpSpPr bwMode="auto">
          <a:xfrm>
            <a:off x="325438" y="4303713"/>
            <a:ext cx="4102100" cy="1522412"/>
            <a:chOff x="295" y="2478"/>
            <a:chExt cx="3298" cy="1207"/>
          </a:xfrm>
        </p:grpSpPr>
        <p:grpSp>
          <p:nvGrpSpPr>
            <p:cNvPr id="85001" name="Group 13"/>
            <p:cNvGrpSpPr>
              <a:grpSpLocks/>
            </p:cNvGrpSpPr>
            <p:nvPr/>
          </p:nvGrpSpPr>
          <p:grpSpPr bwMode="auto">
            <a:xfrm>
              <a:off x="295" y="2478"/>
              <a:ext cx="3298" cy="1207"/>
              <a:chOff x="295" y="2478"/>
              <a:chExt cx="3298" cy="1207"/>
            </a:xfrm>
          </p:grpSpPr>
          <p:pic>
            <p:nvPicPr>
              <p:cNvPr id="85003" name="Picture 8"/>
              <p:cNvPicPr>
                <a:picLocks noChangeAspect="1" noChangeArrowheads="1"/>
              </p:cNvPicPr>
              <p:nvPr/>
            </p:nvPicPr>
            <p:blipFill>
              <a:blip r:embed="rId2" cstate="print"/>
              <a:srcRect l="2699" t="7561" r="4050" b="4320"/>
              <a:stretch>
                <a:fillRect/>
              </a:stretch>
            </p:blipFill>
            <p:spPr bwMode="auto">
              <a:xfrm>
                <a:off x="295" y="2478"/>
                <a:ext cx="1703" cy="1207"/>
              </a:xfrm>
              <a:prstGeom prst="rect">
                <a:avLst/>
              </a:prstGeom>
              <a:noFill/>
              <a:ln w="9525">
                <a:noFill/>
                <a:miter lim="800000"/>
                <a:headEnd/>
                <a:tailEnd/>
              </a:ln>
            </p:spPr>
          </p:pic>
          <p:sp>
            <p:nvSpPr>
              <p:cNvPr id="85004" name="Text Box 10"/>
              <p:cNvSpPr txBox="1">
                <a:spLocks noChangeArrowheads="1"/>
              </p:cNvSpPr>
              <p:nvPr/>
            </p:nvSpPr>
            <p:spPr bwMode="auto">
              <a:xfrm>
                <a:off x="1890" y="2610"/>
                <a:ext cx="1703" cy="218"/>
              </a:xfrm>
              <a:prstGeom prst="rect">
                <a:avLst/>
              </a:prstGeom>
              <a:noFill/>
              <a:ln w="9525">
                <a:noFill/>
                <a:miter lim="800000"/>
                <a:headEnd/>
                <a:tailEnd/>
              </a:ln>
            </p:spPr>
            <p:txBody>
              <a:bodyPr wrap="none">
                <a:spAutoFit/>
              </a:bodyPr>
              <a:lstStyle/>
              <a:p>
                <a:r>
                  <a:rPr lang="it-IT" sz="1200">
                    <a:latin typeface="Lucida Sans Unicode" pitchFamily="34" charset="0"/>
                  </a:rPr>
                  <a:t>SOSTANZE CANCEROGENE</a:t>
                </a:r>
              </a:p>
            </p:txBody>
          </p:sp>
        </p:grpSp>
        <p:sp>
          <p:nvSpPr>
            <p:cNvPr id="85002" name="Text Box 11"/>
            <p:cNvSpPr txBox="1">
              <a:spLocks noChangeArrowheads="1"/>
            </p:cNvSpPr>
            <p:nvPr/>
          </p:nvSpPr>
          <p:spPr bwMode="auto">
            <a:xfrm>
              <a:off x="1894" y="3345"/>
              <a:ext cx="1391" cy="218"/>
            </a:xfrm>
            <a:prstGeom prst="rect">
              <a:avLst/>
            </a:prstGeom>
            <a:noFill/>
            <a:ln w="9525">
              <a:noFill/>
              <a:miter lim="800000"/>
              <a:headEnd/>
              <a:tailEnd/>
            </a:ln>
          </p:spPr>
          <p:txBody>
            <a:bodyPr wrap="none">
              <a:spAutoFit/>
            </a:bodyPr>
            <a:lstStyle/>
            <a:p>
              <a:r>
                <a:rPr lang="it-IT" sz="1200">
                  <a:latin typeface="Lucida Sans Unicode" pitchFamily="34" charset="0"/>
                </a:rPr>
                <a:t>SOSTANZE TOSSICHE</a:t>
              </a:r>
            </a:p>
          </p:txBody>
        </p:sp>
      </p:grpSp>
      <p:sp>
        <p:nvSpPr>
          <p:cNvPr id="85000" name="Text Box 16"/>
          <p:cNvSpPr txBox="1">
            <a:spLocks noChangeArrowheads="1"/>
          </p:cNvSpPr>
          <p:nvPr/>
        </p:nvSpPr>
        <p:spPr bwMode="auto">
          <a:xfrm>
            <a:off x="4572000" y="3789363"/>
            <a:ext cx="4572000" cy="2803525"/>
          </a:xfrm>
          <a:prstGeom prst="rect">
            <a:avLst/>
          </a:prstGeom>
          <a:noFill/>
          <a:ln w="9525">
            <a:noFill/>
            <a:miter lim="800000"/>
            <a:headEnd/>
            <a:tailEnd/>
          </a:ln>
        </p:spPr>
        <p:txBody>
          <a:bodyPr>
            <a:spAutoFit/>
          </a:bodyPr>
          <a:lstStyle/>
          <a:p>
            <a:pPr algn="l"/>
            <a:r>
              <a:rPr lang="it-IT" sz="1000">
                <a:latin typeface="Lucida Sans Unicode" pitchFamily="34" charset="0"/>
              </a:rPr>
              <a:t>CSR = Conc. Soglia di rischio individuale del generico contaminante</a:t>
            </a:r>
          </a:p>
          <a:p>
            <a:pPr algn="l"/>
            <a:endParaRPr lang="it-IT" sz="1000">
              <a:latin typeface="Lucida Sans Unicode" pitchFamily="34" charset="0"/>
            </a:endParaRPr>
          </a:p>
          <a:p>
            <a:pPr algn="l"/>
            <a:r>
              <a:rPr lang="it-IT" sz="1000">
                <a:latin typeface="Lucida Sans Unicode" pitchFamily="34" charset="0"/>
              </a:rPr>
              <a:t>TR</a:t>
            </a:r>
            <a:r>
              <a:rPr lang="it-IT" sz="1000" baseline="-25000">
                <a:latin typeface="Lucida Sans Unicode" pitchFamily="34" charset="0"/>
              </a:rPr>
              <a:t>CUM</a:t>
            </a:r>
            <a:r>
              <a:rPr lang="it-IT" sz="1000">
                <a:latin typeface="Lucida Sans Unicode" pitchFamily="34" charset="0"/>
              </a:rPr>
              <a:t> = Target risk per più sostanze, ovvero il  rischio individuale accettabile (TRCUM = 10</a:t>
            </a:r>
            <a:r>
              <a:rPr lang="it-IT" sz="1000" baseline="30000">
                <a:latin typeface="Lucida Sans Unicode" pitchFamily="34" charset="0"/>
              </a:rPr>
              <a:t>-5</a:t>
            </a:r>
            <a:r>
              <a:rPr lang="it-IT" sz="1000">
                <a:latin typeface="Lucida Sans Unicode" pitchFamily="34" charset="0"/>
              </a:rPr>
              <a:t>)</a:t>
            </a:r>
          </a:p>
          <a:p>
            <a:pPr algn="l"/>
            <a:endParaRPr lang="it-IT" sz="1000">
              <a:latin typeface="Lucida Sans Unicode" pitchFamily="34" charset="0"/>
            </a:endParaRPr>
          </a:p>
          <a:p>
            <a:pPr algn="l"/>
            <a:r>
              <a:rPr lang="it-IT" sz="1000">
                <a:latin typeface="Lucida Sans Unicode" pitchFamily="34" charset="0"/>
              </a:rPr>
              <a:t>TR</a:t>
            </a:r>
            <a:r>
              <a:rPr lang="it-IT" sz="1000" baseline="30000">
                <a:latin typeface="Lucida Sans Unicode" pitchFamily="34" charset="0"/>
              </a:rPr>
              <a:t>TOT</a:t>
            </a:r>
            <a:r>
              <a:rPr lang="it-IT" sz="1000" baseline="-25000">
                <a:latin typeface="Lucida Sans Unicode" pitchFamily="34" charset="0"/>
              </a:rPr>
              <a:t>IND</a:t>
            </a:r>
            <a:r>
              <a:rPr lang="it-IT" sz="1000">
                <a:latin typeface="Lucida Sans Unicode" pitchFamily="34" charset="0"/>
              </a:rPr>
              <a:t> = Rischio cumulativo risultante dai contaminanti presenti nel sito in concentrazione pari alla CSR individuale</a:t>
            </a:r>
          </a:p>
          <a:p>
            <a:pPr algn="l"/>
            <a:endParaRPr lang="it-IT" sz="1000">
              <a:latin typeface="Lucida Sans Unicode" pitchFamily="34" charset="0"/>
            </a:endParaRPr>
          </a:p>
          <a:p>
            <a:pPr algn="l"/>
            <a:r>
              <a:rPr lang="it-IT" sz="1000">
                <a:latin typeface="Lucida Sans Unicode" pitchFamily="34" charset="0"/>
              </a:rPr>
              <a:t>TR</a:t>
            </a:r>
            <a:r>
              <a:rPr lang="it-IT" sz="1000" baseline="30000">
                <a:latin typeface="Lucida Sans Unicode" pitchFamily="34" charset="0"/>
              </a:rPr>
              <a:t>TOT</a:t>
            </a:r>
            <a:r>
              <a:rPr lang="it-IT" sz="1000" baseline="-25000">
                <a:latin typeface="Lucida Sans Unicode" pitchFamily="34" charset="0"/>
              </a:rPr>
              <a:t>IND</a:t>
            </a:r>
            <a:r>
              <a:rPr lang="it-IT" sz="1000">
                <a:latin typeface="Lucida Sans Unicode" pitchFamily="34" charset="0"/>
              </a:rPr>
              <a:t> =</a:t>
            </a:r>
            <a:r>
              <a:rPr lang="it-IT">
                <a:sym typeface="Symbol" pitchFamily="18" charset="2"/>
              </a:rPr>
              <a:t> </a:t>
            </a:r>
            <a:r>
              <a:rPr lang="it-IT" sz="1000">
                <a:latin typeface="Lucida Sans Unicode" pitchFamily="34" charset="0"/>
                <a:sym typeface="Symbol" pitchFamily="18" charset="2"/>
              </a:rPr>
              <a:t>SF x EM x FT x CSR</a:t>
            </a:r>
          </a:p>
          <a:p>
            <a:pPr algn="l"/>
            <a:endParaRPr lang="it-IT" sz="1000">
              <a:latin typeface="Lucida Sans Unicode" pitchFamily="34" charset="0"/>
              <a:sym typeface="Symbol" pitchFamily="18" charset="2"/>
            </a:endParaRPr>
          </a:p>
          <a:p>
            <a:pPr algn="l"/>
            <a:r>
              <a:rPr lang="it-IT" sz="1000">
                <a:latin typeface="Lucida Sans Unicode" pitchFamily="34" charset="0"/>
                <a:sym typeface="Symbol" pitchFamily="18" charset="2"/>
              </a:rPr>
              <a:t>HQ</a:t>
            </a:r>
            <a:r>
              <a:rPr lang="it-IT" sz="1000" baseline="-25000">
                <a:latin typeface="Lucida Sans Unicode" pitchFamily="34" charset="0"/>
                <a:sym typeface="Symbol" pitchFamily="18" charset="2"/>
              </a:rPr>
              <a:t>CUM</a:t>
            </a:r>
            <a:r>
              <a:rPr lang="it-IT" sz="1000">
                <a:latin typeface="Lucida Sans Unicode" pitchFamily="34" charset="0"/>
                <a:sym typeface="Symbol" pitchFamily="18" charset="2"/>
              </a:rPr>
              <a:t> = Hazard quotient per esposizione a più sostanze (HQ</a:t>
            </a:r>
            <a:r>
              <a:rPr lang="it-IT" sz="1000" baseline="-25000">
                <a:latin typeface="Lucida Sans Unicode" pitchFamily="34" charset="0"/>
                <a:sym typeface="Symbol" pitchFamily="18" charset="2"/>
              </a:rPr>
              <a:t>CUM</a:t>
            </a:r>
            <a:r>
              <a:rPr lang="it-IT" sz="1000">
                <a:latin typeface="Lucida Sans Unicode" pitchFamily="34" charset="0"/>
                <a:sym typeface="Symbol" pitchFamily="18" charset="2"/>
              </a:rPr>
              <a:t> = 1)</a:t>
            </a:r>
          </a:p>
          <a:p>
            <a:pPr algn="l"/>
            <a:endParaRPr lang="it-IT" sz="1000">
              <a:latin typeface="Lucida Sans Unicode" pitchFamily="34" charset="0"/>
              <a:sym typeface="Symbol" pitchFamily="18" charset="2"/>
            </a:endParaRPr>
          </a:p>
          <a:p>
            <a:pPr algn="l"/>
            <a:r>
              <a:rPr lang="it-IT" sz="1000">
                <a:latin typeface="Lucida Sans Unicode" pitchFamily="34" charset="0"/>
                <a:sym typeface="Symbol" pitchFamily="18" charset="2"/>
              </a:rPr>
              <a:t>HQ</a:t>
            </a:r>
            <a:r>
              <a:rPr lang="it-IT" sz="1000" baseline="30000">
                <a:latin typeface="Lucida Sans Unicode" pitchFamily="34" charset="0"/>
                <a:sym typeface="Symbol" pitchFamily="18" charset="2"/>
              </a:rPr>
              <a:t>TOT</a:t>
            </a:r>
            <a:r>
              <a:rPr lang="it-IT" sz="1000" baseline="-25000">
                <a:latin typeface="Lucida Sans Unicode" pitchFamily="34" charset="0"/>
                <a:sym typeface="Symbol" pitchFamily="18" charset="2"/>
              </a:rPr>
              <a:t>IND</a:t>
            </a:r>
            <a:r>
              <a:rPr lang="it-IT" sz="1000">
                <a:latin typeface="Lucida Sans Unicode" pitchFamily="34" charset="0"/>
                <a:sym typeface="Symbol" pitchFamily="18" charset="2"/>
              </a:rPr>
              <a:t> = Rischio cumulativo risultante dai contaminanti presenti nel sito in concentrazione pari alla CSR individuale</a:t>
            </a:r>
          </a:p>
          <a:p>
            <a:pPr algn="l"/>
            <a:endParaRPr lang="it-IT" sz="1000">
              <a:latin typeface="Lucida Sans Unicode" pitchFamily="34" charset="0"/>
              <a:sym typeface="Symbol" pitchFamily="18" charset="2"/>
            </a:endParaRPr>
          </a:p>
          <a:p>
            <a:pPr algn="l"/>
            <a:r>
              <a:rPr lang="it-IT" sz="1000">
                <a:latin typeface="Lucida Sans Unicode" pitchFamily="34" charset="0"/>
              </a:rPr>
              <a:t>HQ</a:t>
            </a:r>
            <a:r>
              <a:rPr lang="it-IT" sz="1000" baseline="30000">
                <a:latin typeface="Lucida Sans Unicode" pitchFamily="34" charset="0"/>
              </a:rPr>
              <a:t>TOT</a:t>
            </a:r>
            <a:r>
              <a:rPr lang="it-IT" sz="1000" baseline="-25000">
                <a:latin typeface="Lucida Sans Unicode" pitchFamily="34" charset="0"/>
              </a:rPr>
              <a:t>IND</a:t>
            </a:r>
            <a:r>
              <a:rPr lang="it-IT" sz="1000">
                <a:latin typeface="Lucida Sans Unicode" pitchFamily="34" charset="0"/>
              </a:rPr>
              <a:t> =</a:t>
            </a:r>
            <a:r>
              <a:rPr lang="it-IT">
                <a:sym typeface="Symbol" pitchFamily="18" charset="2"/>
              </a:rPr>
              <a:t> </a:t>
            </a:r>
            <a:r>
              <a:rPr lang="it-IT" sz="1000">
                <a:latin typeface="Lucida Sans Unicode" pitchFamily="34" charset="0"/>
                <a:sym typeface="Symbol" pitchFamily="18" charset="2"/>
              </a:rPr>
              <a:t>(EM x FT x CSR) / RfD</a:t>
            </a:r>
          </a:p>
          <a:p>
            <a:pPr algn="l"/>
            <a:endParaRPr lang="it-IT" sz="1000">
              <a:latin typeface="Lucida Sans Unicode" pitchFamily="34" charset="0"/>
              <a:sym typeface="Symbol" pitchFamily="18" charset="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92166"/>
                                        </p:tgtEl>
                                        <p:attrNameLst>
                                          <p:attrName>style.visibility</p:attrName>
                                        </p:attrNameLst>
                                      </p:cBhvr>
                                      <p:to>
                                        <p:strVal val="visible"/>
                                      </p:to>
                                    </p:set>
                                    <p:anim calcmode="lin" valueType="num">
                                      <p:cBhvr additive="base">
                                        <p:cTn id="7" dur="500" fill="hold"/>
                                        <p:tgtEl>
                                          <p:spTgt spid="92166"/>
                                        </p:tgtEl>
                                        <p:attrNameLst>
                                          <p:attrName>ppt_x</p:attrName>
                                        </p:attrNameLst>
                                      </p:cBhvr>
                                      <p:tavLst>
                                        <p:tav tm="0">
                                          <p:val>
                                            <p:strVal val="0-#ppt_w/2"/>
                                          </p:val>
                                        </p:tav>
                                        <p:tav tm="100000">
                                          <p:val>
                                            <p:strVal val="#ppt_x"/>
                                          </p:val>
                                        </p:tav>
                                      </p:tavLst>
                                    </p:anim>
                                    <p:anim calcmode="lin" valueType="num">
                                      <p:cBhvr additive="base">
                                        <p:cTn id="8" dur="500" fill="hold"/>
                                        <p:tgtEl>
                                          <p:spTgt spid="9216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6"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86018" name="Rettangolo 1"/>
          <p:cNvSpPr>
            <a:spLocks noChangeArrowheads="1"/>
          </p:cNvSpPr>
          <p:nvPr/>
        </p:nvSpPr>
        <p:spPr bwMode="auto">
          <a:xfrm>
            <a:off x="158750" y="133350"/>
            <a:ext cx="5926138" cy="400050"/>
          </a:xfrm>
          <a:prstGeom prst="rect">
            <a:avLst/>
          </a:prstGeom>
          <a:noFill/>
          <a:ln w="9525">
            <a:noFill/>
            <a:miter lim="800000"/>
            <a:headEnd/>
            <a:tailEnd/>
          </a:ln>
        </p:spPr>
        <p:txBody>
          <a:bodyPr wrap="none">
            <a:spAutoFit/>
          </a:bodyPr>
          <a:lstStyle/>
          <a:p>
            <a:r>
              <a:rPr lang="it-IT" sz="2000" dirty="0">
                <a:solidFill>
                  <a:schemeClr val="bg1"/>
                </a:solidFill>
                <a:latin typeface="Lucida Sans Unicode" pitchFamily="34" charset="0"/>
                <a:cs typeface="Lucida Sans Unicode" pitchFamily="34" charset="0"/>
              </a:rPr>
              <a:t>SITI CONTAMINATI IN PROVINCIA </a:t>
            </a:r>
            <a:r>
              <a:rPr lang="it-IT" sz="2000" dirty="0" err="1">
                <a:solidFill>
                  <a:schemeClr val="bg1"/>
                </a:solidFill>
                <a:latin typeface="Lucida Sans Unicode" pitchFamily="34" charset="0"/>
                <a:cs typeface="Lucida Sans Unicode" pitchFamily="34" charset="0"/>
              </a:rPr>
              <a:t>DI</a:t>
            </a:r>
            <a:r>
              <a:rPr lang="it-IT" sz="2000" dirty="0">
                <a:solidFill>
                  <a:schemeClr val="bg1"/>
                </a:solidFill>
                <a:latin typeface="Lucida Sans Unicode" pitchFamily="34" charset="0"/>
                <a:cs typeface="Lucida Sans Unicode" pitchFamily="34" charset="0"/>
              </a:rPr>
              <a:t> TRIESTE </a:t>
            </a:r>
            <a:endParaRPr lang="it-IT" sz="2000" dirty="0">
              <a:latin typeface="Calibri" pitchFamily="34" charset="0"/>
            </a:endParaRPr>
          </a:p>
        </p:txBody>
      </p:sp>
      <p:sp>
        <p:nvSpPr>
          <p:cNvPr id="4" name="Rettangolo 3"/>
          <p:cNvSpPr/>
          <p:nvPr/>
        </p:nvSpPr>
        <p:spPr>
          <a:xfrm>
            <a:off x="0" y="549275"/>
            <a:ext cx="9144000" cy="71438"/>
          </a:xfrm>
          <a:prstGeom prst="rect">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a:p>
        </p:txBody>
      </p:sp>
      <p:sp>
        <p:nvSpPr>
          <p:cNvPr id="86020" name="Text Box 6"/>
          <p:cNvSpPr txBox="1">
            <a:spLocks noChangeArrowheads="1"/>
          </p:cNvSpPr>
          <p:nvPr/>
        </p:nvSpPr>
        <p:spPr bwMode="auto">
          <a:xfrm>
            <a:off x="396875" y="1104900"/>
            <a:ext cx="4103688" cy="4862513"/>
          </a:xfrm>
          <a:prstGeom prst="rect">
            <a:avLst/>
          </a:prstGeom>
          <a:noFill/>
          <a:ln w="9525">
            <a:noFill/>
            <a:miter lim="800000"/>
            <a:headEnd/>
            <a:tailEnd/>
          </a:ln>
        </p:spPr>
        <p:txBody>
          <a:bodyPr>
            <a:spAutoFit/>
          </a:bodyPr>
          <a:lstStyle/>
          <a:p>
            <a:r>
              <a:rPr lang="it-IT" sz="1600">
                <a:solidFill>
                  <a:srgbClr val="FF00FF"/>
                </a:solidFill>
                <a:latin typeface="Lucida Sans Unicode" pitchFamily="34" charset="0"/>
              </a:rPr>
              <a:t>SITO DI INTERESSE NAZIONALE</a:t>
            </a:r>
          </a:p>
          <a:p>
            <a:endParaRPr lang="it-IT">
              <a:solidFill>
                <a:schemeClr val="bg1"/>
              </a:solidFill>
              <a:latin typeface="Lucida Sans Unicode" pitchFamily="34" charset="0"/>
            </a:endParaRPr>
          </a:p>
          <a:p>
            <a:r>
              <a:rPr lang="it-IT">
                <a:solidFill>
                  <a:schemeClr val="bg1"/>
                </a:solidFill>
                <a:latin typeface="Lucida Sans Unicode" pitchFamily="34" charset="0"/>
              </a:rPr>
              <a:t>Contaminazioni storiche legate a:</a:t>
            </a:r>
          </a:p>
          <a:p>
            <a:r>
              <a:rPr lang="it-IT">
                <a:solidFill>
                  <a:schemeClr val="bg1"/>
                </a:solidFill>
                <a:latin typeface="Lucida Sans Unicode" pitchFamily="34" charset="0"/>
              </a:rPr>
              <a:t>- aree di imbonimento (materiali vari, compresi rifiuti RSU e speciali)</a:t>
            </a:r>
          </a:p>
          <a:p>
            <a:r>
              <a:rPr lang="it-IT">
                <a:solidFill>
                  <a:schemeClr val="bg1"/>
                </a:solidFill>
                <a:latin typeface="Lucida Sans Unicode" pitchFamily="34" charset="0"/>
              </a:rPr>
              <a:t>- attività siderurgica</a:t>
            </a:r>
          </a:p>
          <a:p>
            <a:pPr>
              <a:buFontTx/>
              <a:buChar char="-"/>
            </a:pPr>
            <a:r>
              <a:rPr lang="it-IT">
                <a:solidFill>
                  <a:schemeClr val="bg1"/>
                </a:solidFill>
                <a:latin typeface="Lucida Sans Unicode" pitchFamily="34" charset="0"/>
              </a:rPr>
              <a:t> raffinazione e stoccaggio di prodotti petroliferi</a:t>
            </a:r>
          </a:p>
          <a:p>
            <a:pPr>
              <a:buFontTx/>
              <a:buChar char="-"/>
            </a:pPr>
            <a:r>
              <a:rPr lang="it-IT">
                <a:solidFill>
                  <a:schemeClr val="bg1"/>
                </a:solidFill>
                <a:latin typeface="Lucida Sans Unicode" pitchFamily="34" charset="0"/>
              </a:rPr>
              <a:t> discariche</a:t>
            </a:r>
          </a:p>
          <a:p>
            <a:pPr>
              <a:buFontTx/>
              <a:buChar char="-"/>
            </a:pPr>
            <a:r>
              <a:rPr lang="it-IT">
                <a:solidFill>
                  <a:schemeClr val="bg1"/>
                </a:solidFill>
                <a:latin typeface="Lucida Sans Unicode" pitchFamily="34" charset="0"/>
              </a:rPr>
              <a:t> attività cantieristica</a:t>
            </a:r>
          </a:p>
          <a:p>
            <a:endParaRPr lang="it-IT">
              <a:solidFill>
                <a:schemeClr val="bg1"/>
              </a:solidFill>
              <a:latin typeface="Lucida Sans Unicode" pitchFamily="34" charset="0"/>
            </a:endParaRPr>
          </a:p>
          <a:p>
            <a:r>
              <a:rPr lang="it-IT">
                <a:solidFill>
                  <a:srgbClr val="CCFF33"/>
                </a:solidFill>
                <a:latin typeface="Lucida Sans Unicode" pitchFamily="34" charset="0"/>
              </a:rPr>
              <a:t>Composti</a:t>
            </a:r>
            <a:r>
              <a:rPr lang="it-IT">
                <a:solidFill>
                  <a:schemeClr val="bg1"/>
                </a:solidFill>
                <a:latin typeface="Lucida Sans Unicode" pitchFamily="34" charset="0"/>
              </a:rPr>
              <a:t>: IPA, metalli pesanti, fenoli, composti organici volatili, clorobenzeni, idrocarburi leggeri e pesanti, amianto, diossine e furani,PCB, fitofarmaci, composti organo clorurati</a:t>
            </a:r>
          </a:p>
          <a:p>
            <a:endParaRPr lang="it-IT">
              <a:solidFill>
                <a:schemeClr val="bg1"/>
              </a:solidFill>
              <a:latin typeface="Lucida Sans Unicode" pitchFamily="34" charset="0"/>
            </a:endParaRPr>
          </a:p>
          <a:p>
            <a:r>
              <a:rPr lang="it-IT">
                <a:solidFill>
                  <a:srgbClr val="33CCFF"/>
                </a:solidFill>
                <a:latin typeface="Lucida Sans Unicode" pitchFamily="34" charset="0"/>
              </a:rPr>
              <a:t>Matrici</a:t>
            </a:r>
            <a:r>
              <a:rPr lang="it-IT">
                <a:solidFill>
                  <a:schemeClr val="bg1"/>
                </a:solidFill>
                <a:latin typeface="Lucida Sans Unicode" pitchFamily="34" charset="0"/>
              </a:rPr>
              <a:t>: suolo, sottosuolo, acque sotterranee e sedimenti</a:t>
            </a:r>
          </a:p>
          <a:p>
            <a:endParaRPr lang="it-IT">
              <a:solidFill>
                <a:schemeClr val="bg1"/>
              </a:solidFill>
              <a:latin typeface="Lucida Sans Unicode" pitchFamily="34" charset="0"/>
            </a:endParaRPr>
          </a:p>
          <a:p>
            <a:r>
              <a:rPr lang="it-IT">
                <a:solidFill>
                  <a:schemeClr val="bg1"/>
                </a:solidFill>
                <a:latin typeface="Lucida Sans Unicode" pitchFamily="34" charset="0"/>
              </a:rPr>
              <a:t>Presenza di rifiuti interrati</a:t>
            </a:r>
          </a:p>
          <a:p>
            <a:endParaRPr lang="it-IT">
              <a:solidFill>
                <a:schemeClr val="bg1"/>
              </a:solidFill>
              <a:latin typeface="Lucida Sans Unicode" pitchFamily="34" charset="0"/>
            </a:endParaRPr>
          </a:p>
        </p:txBody>
      </p:sp>
      <p:pic>
        <p:nvPicPr>
          <p:cNvPr id="86021" name="Picture 8"/>
          <p:cNvPicPr>
            <a:picLocks noChangeAspect="1" noChangeArrowheads="1"/>
          </p:cNvPicPr>
          <p:nvPr/>
        </p:nvPicPr>
        <p:blipFill>
          <a:blip r:embed="rId2" cstate="print"/>
          <a:srcRect l="20670" t="7382" r="5905" b="14764"/>
          <a:stretch>
            <a:fillRect/>
          </a:stretch>
        </p:blipFill>
        <p:spPr bwMode="auto">
          <a:xfrm>
            <a:off x="5076825" y="765175"/>
            <a:ext cx="3640138" cy="3084513"/>
          </a:xfrm>
          <a:prstGeom prst="rect">
            <a:avLst/>
          </a:prstGeom>
          <a:noFill/>
          <a:ln w="9525">
            <a:noFill/>
            <a:miter lim="800000"/>
            <a:headEnd/>
            <a:tailEnd/>
          </a:ln>
        </p:spPr>
      </p:pic>
      <p:pic>
        <p:nvPicPr>
          <p:cNvPr id="86022" name="Picture 10" descr="aquila 1952"/>
          <p:cNvPicPr>
            <a:picLocks noChangeAspect="1" noChangeArrowheads="1"/>
          </p:cNvPicPr>
          <p:nvPr/>
        </p:nvPicPr>
        <p:blipFill>
          <a:blip r:embed="rId3" cstate="print"/>
          <a:srcRect/>
          <a:stretch>
            <a:fillRect/>
          </a:stretch>
        </p:blipFill>
        <p:spPr bwMode="auto">
          <a:xfrm>
            <a:off x="5076825" y="4005263"/>
            <a:ext cx="3671888" cy="25193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Rettangolo 1"/>
          <p:cNvSpPr>
            <a:spLocks noChangeArrowheads="1"/>
          </p:cNvSpPr>
          <p:nvPr/>
        </p:nvSpPr>
        <p:spPr bwMode="auto">
          <a:xfrm>
            <a:off x="158750" y="133350"/>
            <a:ext cx="5926138" cy="400050"/>
          </a:xfrm>
          <a:prstGeom prst="rect">
            <a:avLst/>
          </a:prstGeom>
          <a:noFill/>
          <a:ln w="9525">
            <a:noFill/>
            <a:miter lim="800000"/>
            <a:headEnd/>
            <a:tailEnd/>
          </a:ln>
        </p:spPr>
        <p:txBody>
          <a:bodyPr wrap="none">
            <a:spAutoFit/>
          </a:bodyPr>
          <a:lstStyle/>
          <a:p>
            <a:r>
              <a:rPr lang="it-IT" sz="2000" dirty="0">
                <a:solidFill>
                  <a:schemeClr val="bg1"/>
                </a:solidFill>
                <a:latin typeface="Lucida Sans Unicode" pitchFamily="34" charset="0"/>
                <a:cs typeface="Lucida Sans Unicode" pitchFamily="34" charset="0"/>
              </a:rPr>
              <a:t>SITI CONTAMINATI IN PROVINCIA </a:t>
            </a:r>
            <a:r>
              <a:rPr lang="it-IT" sz="2000" dirty="0" err="1">
                <a:solidFill>
                  <a:schemeClr val="bg1"/>
                </a:solidFill>
                <a:latin typeface="Lucida Sans Unicode" pitchFamily="34" charset="0"/>
                <a:cs typeface="Lucida Sans Unicode" pitchFamily="34" charset="0"/>
              </a:rPr>
              <a:t>DI</a:t>
            </a:r>
            <a:r>
              <a:rPr lang="it-IT" sz="2000" dirty="0">
                <a:solidFill>
                  <a:schemeClr val="bg1"/>
                </a:solidFill>
                <a:latin typeface="Lucida Sans Unicode" pitchFamily="34" charset="0"/>
                <a:cs typeface="Lucida Sans Unicode" pitchFamily="34" charset="0"/>
              </a:rPr>
              <a:t> TRIESTE </a:t>
            </a:r>
            <a:endParaRPr lang="it-IT" sz="2000" dirty="0">
              <a:latin typeface="Calibri" pitchFamily="34" charset="0"/>
            </a:endParaRPr>
          </a:p>
        </p:txBody>
      </p:sp>
      <p:sp>
        <p:nvSpPr>
          <p:cNvPr id="5" name="Rettangolo 4"/>
          <p:cNvSpPr/>
          <p:nvPr/>
        </p:nvSpPr>
        <p:spPr>
          <a:xfrm>
            <a:off x="0" y="549275"/>
            <a:ext cx="9144000" cy="71438"/>
          </a:xfrm>
          <a:prstGeom prst="rect">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a:p>
        </p:txBody>
      </p:sp>
      <p:pic>
        <p:nvPicPr>
          <p:cNvPr id="6" name="Immagine 5" descr="WP_20160229_012.jpg"/>
          <p:cNvPicPr>
            <a:picLocks noChangeAspect="1"/>
          </p:cNvPicPr>
          <p:nvPr/>
        </p:nvPicPr>
        <p:blipFill>
          <a:blip r:embed="rId2" cstate="print"/>
          <a:stretch>
            <a:fillRect/>
          </a:stretch>
        </p:blipFill>
        <p:spPr>
          <a:xfrm>
            <a:off x="467544" y="2709120"/>
            <a:ext cx="3204396" cy="1800000"/>
          </a:xfrm>
          <a:prstGeom prst="rect">
            <a:avLst/>
          </a:prstGeom>
        </p:spPr>
      </p:pic>
      <p:pic>
        <p:nvPicPr>
          <p:cNvPr id="7" name="Immagine 6" descr="WP_20160229_017.jpg"/>
          <p:cNvPicPr>
            <a:picLocks noChangeAspect="1"/>
          </p:cNvPicPr>
          <p:nvPr/>
        </p:nvPicPr>
        <p:blipFill>
          <a:blip r:embed="rId3" cstate="print"/>
          <a:stretch>
            <a:fillRect/>
          </a:stretch>
        </p:blipFill>
        <p:spPr>
          <a:xfrm>
            <a:off x="5364088" y="980728"/>
            <a:ext cx="3204396" cy="1800000"/>
          </a:xfrm>
          <a:prstGeom prst="rect">
            <a:avLst/>
          </a:prstGeom>
        </p:spPr>
      </p:pic>
      <p:pic>
        <p:nvPicPr>
          <p:cNvPr id="10" name="Immagine 9" descr="WP_20150202_017.jpg"/>
          <p:cNvPicPr>
            <a:picLocks noChangeAspect="1"/>
          </p:cNvPicPr>
          <p:nvPr/>
        </p:nvPicPr>
        <p:blipFill>
          <a:blip r:embed="rId4" cstate="print"/>
          <a:stretch>
            <a:fillRect/>
          </a:stretch>
        </p:blipFill>
        <p:spPr>
          <a:xfrm>
            <a:off x="6588224" y="2996952"/>
            <a:ext cx="2022223" cy="3600000"/>
          </a:xfrm>
          <a:prstGeom prst="rect">
            <a:avLst/>
          </a:prstGeom>
        </p:spPr>
      </p:pic>
      <p:pic>
        <p:nvPicPr>
          <p:cNvPr id="11" name="Immagine 10" descr="WP_20150202_007.jpg"/>
          <p:cNvPicPr>
            <a:picLocks noChangeAspect="1"/>
          </p:cNvPicPr>
          <p:nvPr/>
        </p:nvPicPr>
        <p:blipFill>
          <a:blip r:embed="rId5" cstate="print"/>
          <a:stretch>
            <a:fillRect/>
          </a:stretch>
        </p:blipFill>
        <p:spPr>
          <a:xfrm rot="5400000">
            <a:off x="3279055" y="3785841"/>
            <a:ext cx="3600000" cy="2022222"/>
          </a:xfrm>
          <a:prstGeom prst="rect">
            <a:avLst/>
          </a:prstGeom>
        </p:spPr>
      </p:pic>
      <p:pic>
        <p:nvPicPr>
          <p:cNvPr id="14" name="Immagine 13" descr="WP_20151027_008.jpg"/>
          <p:cNvPicPr>
            <a:picLocks noChangeAspect="1"/>
          </p:cNvPicPr>
          <p:nvPr/>
        </p:nvPicPr>
        <p:blipFill>
          <a:blip r:embed="rId6" cstate="print"/>
          <a:stretch>
            <a:fillRect/>
          </a:stretch>
        </p:blipFill>
        <p:spPr>
          <a:xfrm>
            <a:off x="467544" y="4725144"/>
            <a:ext cx="3204396" cy="1800000"/>
          </a:xfrm>
          <a:prstGeom prst="rect">
            <a:avLst/>
          </a:prstGeom>
        </p:spPr>
      </p:pic>
      <p:sp>
        <p:nvSpPr>
          <p:cNvPr id="15" name="CasellaDiTesto 14"/>
          <p:cNvSpPr txBox="1"/>
          <p:nvPr/>
        </p:nvSpPr>
        <p:spPr>
          <a:xfrm>
            <a:off x="395536" y="980728"/>
            <a:ext cx="5292081" cy="1477328"/>
          </a:xfrm>
          <a:prstGeom prst="rect">
            <a:avLst/>
          </a:prstGeom>
          <a:noFill/>
        </p:spPr>
        <p:txBody>
          <a:bodyPr wrap="square" rtlCol="0">
            <a:spAutoFit/>
          </a:bodyPr>
          <a:lstStyle/>
          <a:p>
            <a:pPr algn="l"/>
            <a:r>
              <a:rPr lang="it-IT" sz="1800" dirty="0" smtClean="0">
                <a:solidFill>
                  <a:schemeClr val="bg1"/>
                </a:solidFill>
                <a:latin typeface="Lucida Sans Unicode" pitchFamily="34" charset="0"/>
                <a:cs typeface="Lucida Sans Unicode" pitchFamily="34" charset="0"/>
              </a:rPr>
              <a:t>LA FERRIERA </a:t>
            </a:r>
            <a:r>
              <a:rPr lang="it-IT" sz="1800" dirty="0" err="1" smtClean="0">
                <a:solidFill>
                  <a:schemeClr val="bg1"/>
                </a:solidFill>
                <a:latin typeface="Lucida Sans Unicode" pitchFamily="34" charset="0"/>
                <a:cs typeface="Lucida Sans Unicode" pitchFamily="34" charset="0"/>
              </a:rPr>
              <a:t>DI</a:t>
            </a:r>
            <a:r>
              <a:rPr lang="it-IT" sz="1800" dirty="0" smtClean="0">
                <a:solidFill>
                  <a:schemeClr val="bg1"/>
                </a:solidFill>
                <a:latin typeface="Lucida Sans Unicode" pitchFamily="34" charset="0"/>
                <a:cs typeface="Lucida Sans Unicode" pitchFamily="34" charset="0"/>
              </a:rPr>
              <a:t> SERVOLA</a:t>
            </a:r>
          </a:p>
          <a:p>
            <a:pPr algn="l"/>
            <a:endParaRPr lang="it-IT" sz="1800" dirty="0" smtClean="0">
              <a:solidFill>
                <a:schemeClr val="bg1"/>
              </a:solidFill>
              <a:latin typeface="Lucida Sans Unicode" pitchFamily="34" charset="0"/>
              <a:cs typeface="Lucida Sans Unicode" pitchFamily="34" charset="0"/>
            </a:endParaRPr>
          </a:p>
          <a:p>
            <a:pPr algn="l"/>
            <a:r>
              <a:rPr lang="it-IT" sz="1800" dirty="0" smtClean="0">
                <a:solidFill>
                  <a:schemeClr val="bg1"/>
                </a:solidFill>
                <a:latin typeface="Lucida Sans Unicode" pitchFamily="34" charset="0"/>
                <a:cs typeface="Lucida Sans Unicode" pitchFamily="34" charset="0"/>
              </a:rPr>
              <a:t>Progetto integrato di messa in sicurezza, riconversione industriale e sviluppo economico produttivo ex art. 252-bis</a:t>
            </a:r>
            <a:endParaRPr lang="it-IT" sz="1800" dirty="0">
              <a:solidFill>
                <a:schemeClr val="bg1"/>
              </a:solidFill>
              <a:latin typeface="Lucida Sans Unicode" pitchFamily="34" charset="0"/>
              <a:cs typeface="Lucida Sans Unicode" pitchFamily="34" charset="0"/>
            </a:endParaRP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Rettangolo 3"/>
          <p:cNvSpPr/>
          <p:nvPr/>
        </p:nvSpPr>
        <p:spPr>
          <a:xfrm>
            <a:off x="0" y="549275"/>
            <a:ext cx="9144000" cy="71438"/>
          </a:xfrm>
          <a:prstGeom prst="rect">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a:p>
        </p:txBody>
      </p:sp>
      <p:sp>
        <p:nvSpPr>
          <p:cNvPr id="87043" name="Text Box 6"/>
          <p:cNvSpPr txBox="1">
            <a:spLocks noChangeArrowheads="1"/>
          </p:cNvSpPr>
          <p:nvPr/>
        </p:nvSpPr>
        <p:spPr bwMode="auto">
          <a:xfrm>
            <a:off x="180975" y="1052513"/>
            <a:ext cx="4103688" cy="5078412"/>
          </a:xfrm>
          <a:prstGeom prst="rect">
            <a:avLst/>
          </a:prstGeom>
          <a:noFill/>
          <a:ln w="9525">
            <a:noFill/>
            <a:miter lim="800000"/>
            <a:headEnd/>
            <a:tailEnd/>
          </a:ln>
        </p:spPr>
        <p:txBody>
          <a:bodyPr>
            <a:spAutoFit/>
          </a:bodyPr>
          <a:lstStyle/>
          <a:p>
            <a:r>
              <a:rPr lang="it-IT" sz="1600">
                <a:solidFill>
                  <a:schemeClr val="bg1"/>
                </a:solidFill>
                <a:latin typeface="Lucida Sans Unicode" pitchFamily="34" charset="0"/>
              </a:rPr>
              <a:t>SITI DI COMPETENZA REGIONALE</a:t>
            </a:r>
          </a:p>
          <a:p>
            <a:endParaRPr lang="it-IT">
              <a:solidFill>
                <a:schemeClr val="bg1"/>
              </a:solidFill>
              <a:latin typeface="Lucida Sans Unicode" pitchFamily="34" charset="0"/>
            </a:endParaRPr>
          </a:p>
          <a:p>
            <a:r>
              <a:rPr lang="it-IT">
                <a:solidFill>
                  <a:schemeClr val="bg1"/>
                </a:solidFill>
                <a:latin typeface="Lucida Sans Unicode" pitchFamily="34" charset="0"/>
              </a:rPr>
              <a:t>Contaminazioni legate a:</a:t>
            </a:r>
          </a:p>
          <a:p>
            <a:endParaRPr lang="it-IT">
              <a:solidFill>
                <a:schemeClr val="bg1"/>
              </a:solidFill>
              <a:latin typeface="Lucida Sans Unicode" pitchFamily="34" charset="0"/>
            </a:endParaRPr>
          </a:p>
          <a:p>
            <a:pPr>
              <a:buFontTx/>
              <a:buChar char="-"/>
            </a:pPr>
            <a:r>
              <a:rPr lang="it-IT">
                <a:solidFill>
                  <a:schemeClr val="bg1"/>
                </a:solidFill>
                <a:latin typeface="Lucida Sans Unicode" pitchFamily="34" charset="0"/>
              </a:rPr>
              <a:t> contaminazioni storiche (abbandoni di rifiuti, aree di imbonimento, discariche, attività cantieristica)</a:t>
            </a:r>
          </a:p>
          <a:p>
            <a:r>
              <a:rPr lang="it-IT">
                <a:solidFill>
                  <a:srgbClr val="CCFF33"/>
                </a:solidFill>
                <a:latin typeface="Lucida Sans Unicode" pitchFamily="34" charset="0"/>
              </a:rPr>
              <a:t>Composti</a:t>
            </a:r>
            <a:r>
              <a:rPr lang="it-IT">
                <a:solidFill>
                  <a:schemeClr val="bg1"/>
                </a:solidFill>
                <a:latin typeface="Lucida Sans Unicode" pitchFamily="34" charset="0"/>
              </a:rPr>
              <a:t>: IPA, metalli pesanti, composti organici volatili, </a:t>
            </a:r>
          </a:p>
          <a:p>
            <a:r>
              <a:rPr lang="it-IT">
                <a:solidFill>
                  <a:schemeClr val="bg1"/>
                </a:solidFill>
                <a:latin typeface="Lucida Sans Unicode" pitchFamily="34" charset="0"/>
              </a:rPr>
              <a:t>idrocarburi leggeri e pesanti, amianto, diossine e furani, PCB</a:t>
            </a:r>
          </a:p>
          <a:p>
            <a:r>
              <a:rPr lang="it-IT">
                <a:solidFill>
                  <a:srgbClr val="33CCFF"/>
                </a:solidFill>
                <a:latin typeface="Lucida Sans Unicode" pitchFamily="34" charset="0"/>
              </a:rPr>
              <a:t>Matrici</a:t>
            </a:r>
            <a:r>
              <a:rPr lang="it-IT">
                <a:solidFill>
                  <a:schemeClr val="bg1"/>
                </a:solidFill>
                <a:latin typeface="Lucida Sans Unicode" pitchFamily="34" charset="0"/>
              </a:rPr>
              <a:t>: suolo, sottosuolo, acque sotterranee</a:t>
            </a:r>
          </a:p>
          <a:p>
            <a:endParaRPr lang="it-IT">
              <a:solidFill>
                <a:schemeClr val="bg1"/>
              </a:solidFill>
              <a:latin typeface="Lucida Sans Unicode" pitchFamily="34" charset="0"/>
            </a:endParaRPr>
          </a:p>
          <a:p>
            <a:pPr>
              <a:buFontTx/>
              <a:buChar char="-"/>
            </a:pPr>
            <a:r>
              <a:rPr lang="it-IT">
                <a:solidFill>
                  <a:schemeClr val="bg1"/>
                </a:solidFill>
                <a:latin typeface="Lucida Sans Unicode" pitchFamily="34" charset="0"/>
              </a:rPr>
              <a:t>punti vendita carburanti, dismessi e in esercizio</a:t>
            </a:r>
          </a:p>
          <a:p>
            <a:r>
              <a:rPr lang="it-IT">
                <a:solidFill>
                  <a:srgbClr val="CCFF33"/>
                </a:solidFill>
                <a:latin typeface="Lucida Sans Unicode" pitchFamily="34" charset="0"/>
              </a:rPr>
              <a:t>Composti</a:t>
            </a:r>
            <a:r>
              <a:rPr lang="it-IT">
                <a:solidFill>
                  <a:schemeClr val="bg1"/>
                </a:solidFill>
                <a:latin typeface="Lucida Sans Unicode" pitchFamily="34" charset="0"/>
              </a:rPr>
              <a:t>: composti organici volatili, idrocarburi leggeri e pesanti, IPA</a:t>
            </a:r>
          </a:p>
          <a:p>
            <a:r>
              <a:rPr lang="it-IT">
                <a:solidFill>
                  <a:srgbClr val="33CCFF"/>
                </a:solidFill>
                <a:latin typeface="Lucida Sans Unicode" pitchFamily="34" charset="0"/>
              </a:rPr>
              <a:t>Matrici</a:t>
            </a:r>
            <a:r>
              <a:rPr lang="it-IT">
                <a:solidFill>
                  <a:schemeClr val="bg1"/>
                </a:solidFill>
                <a:latin typeface="Lucida Sans Unicode" pitchFamily="34" charset="0"/>
              </a:rPr>
              <a:t>: suolo, sottosuolo, acque sotterranee</a:t>
            </a:r>
          </a:p>
          <a:p>
            <a:endParaRPr lang="it-IT">
              <a:solidFill>
                <a:schemeClr val="bg1"/>
              </a:solidFill>
              <a:latin typeface="Lucida Sans Unicode" pitchFamily="34" charset="0"/>
            </a:endParaRPr>
          </a:p>
          <a:p>
            <a:pPr>
              <a:buFontTx/>
              <a:buChar char="-"/>
            </a:pPr>
            <a:r>
              <a:rPr lang="it-IT">
                <a:solidFill>
                  <a:schemeClr val="bg1"/>
                </a:solidFill>
                <a:latin typeface="Lucida Sans Unicode" pitchFamily="34" charset="0"/>
              </a:rPr>
              <a:t>eventi accidentali (sversamenti, incendi, etc.)</a:t>
            </a:r>
          </a:p>
          <a:p>
            <a:r>
              <a:rPr lang="it-IT">
                <a:solidFill>
                  <a:srgbClr val="33CCFF"/>
                </a:solidFill>
                <a:latin typeface="Lucida Sans Unicode" pitchFamily="34" charset="0"/>
              </a:rPr>
              <a:t>Composti e matrici:</a:t>
            </a:r>
            <a:r>
              <a:rPr lang="it-IT">
                <a:solidFill>
                  <a:schemeClr val="bg1"/>
                </a:solidFill>
                <a:latin typeface="Lucida Sans Unicode" pitchFamily="34" charset="0"/>
              </a:rPr>
              <a:t> funzione dell’evento</a:t>
            </a:r>
          </a:p>
          <a:p>
            <a:r>
              <a:rPr lang="it-IT">
                <a:solidFill>
                  <a:schemeClr val="bg1"/>
                </a:solidFill>
                <a:latin typeface="Lucida Sans Unicode" pitchFamily="34" charset="0"/>
              </a:rPr>
              <a:t>	</a:t>
            </a:r>
          </a:p>
        </p:txBody>
      </p:sp>
      <p:pic>
        <p:nvPicPr>
          <p:cNvPr id="87044" name="Picture 7"/>
          <p:cNvPicPr>
            <a:picLocks noChangeAspect="1" noChangeArrowheads="1"/>
          </p:cNvPicPr>
          <p:nvPr/>
        </p:nvPicPr>
        <p:blipFill>
          <a:blip r:embed="rId2" cstate="print"/>
          <a:srcRect l="22733" t="7382" b="5537"/>
          <a:stretch>
            <a:fillRect/>
          </a:stretch>
        </p:blipFill>
        <p:spPr bwMode="auto">
          <a:xfrm>
            <a:off x="4395788" y="1306513"/>
            <a:ext cx="4681537" cy="4221162"/>
          </a:xfrm>
          <a:prstGeom prst="rect">
            <a:avLst/>
          </a:prstGeom>
          <a:noFill/>
          <a:ln w="9525">
            <a:noFill/>
            <a:miter lim="800000"/>
            <a:headEnd/>
            <a:tailEnd/>
          </a:ln>
        </p:spPr>
      </p:pic>
      <p:sp>
        <p:nvSpPr>
          <p:cNvPr id="43016" name="Text Box 8"/>
          <p:cNvSpPr txBox="1">
            <a:spLocks noChangeArrowheads="1"/>
          </p:cNvSpPr>
          <p:nvPr/>
        </p:nvSpPr>
        <p:spPr bwMode="auto">
          <a:xfrm>
            <a:off x="4768760" y="5876925"/>
            <a:ext cx="4089581" cy="746358"/>
          </a:xfrm>
          <a:prstGeom prst="rect">
            <a:avLst/>
          </a:prstGeom>
          <a:noFill/>
          <a:ln w="9525">
            <a:noFill/>
            <a:miter lim="800000"/>
            <a:headEnd/>
            <a:tailEnd/>
          </a:ln>
          <a:effectLst/>
        </p:spPr>
        <p:txBody>
          <a:bodyPr wrap="none">
            <a:spAutoFit/>
          </a:bodyPr>
          <a:lstStyle/>
          <a:p>
            <a:pPr>
              <a:defRPr/>
            </a:pPr>
            <a:r>
              <a:rPr lang="it-IT" sz="1600" dirty="0">
                <a:solidFill>
                  <a:schemeClr val="bg1"/>
                </a:solidFill>
                <a:latin typeface="Lucida Sans Unicode" pitchFamily="34" charset="0"/>
              </a:rPr>
              <a:t>PROVINCIA </a:t>
            </a:r>
            <a:r>
              <a:rPr lang="it-IT" sz="1600" dirty="0" err="1">
                <a:solidFill>
                  <a:schemeClr val="bg1"/>
                </a:solidFill>
                <a:latin typeface="Lucida Sans Unicode" pitchFamily="34" charset="0"/>
              </a:rPr>
              <a:t>DI</a:t>
            </a:r>
            <a:r>
              <a:rPr lang="it-IT" sz="1600" dirty="0">
                <a:solidFill>
                  <a:schemeClr val="bg1"/>
                </a:solidFill>
                <a:latin typeface="Lucida Sans Unicode" pitchFamily="34" charset="0"/>
              </a:rPr>
              <a:t> TRIESTE:</a:t>
            </a:r>
          </a:p>
          <a:p>
            <a:pPr>
              <a:defRPr/>
            </a:pPr>
            <a:r>
              <a:rPr lang="it-IT" sz="1600" dirty="0" smtClean="0">
                <a:solidFill>
                  <a:schemeClr val="bg1"/>
                </a:solidFill>
                <a:latin typeface="Lucida Sans Unicode" pitchFamily="34" charset="0"/>
              </a:rPr>
              <a:t>172 procedimenti </a:t>
            </a:r>
            <a:r>
              <a:rPr lang="it-IT" sz="1600" dirty="0">
                <a:solidFill>
                  <a:schemeClr val="bg1"/>
                </a:solidFill>
                <a:latin typeface="Lucida Sans Unicode" pitchFamily="34" charset="0"/>
              </a:rPr>
              <a:t>amministrativi aperti</a:t>
            </a:r>
          </a:p>
          <a:p>
            <a:pPr>
              <a:defRPr/>
            </a:pPr>
            <a:r>
              <a:rPr lang="it-IT" sz="1050" i="1" dirty="0">
                <a:solidFill>
                  <a:schemeClr val="bg1"/>
                </a:solidFill>
                <a:latin typeface="Lucida Sans Unicode" pitchFamily="34" charset="0"/>
              </a:rPr>
              <a:t>(dati ARPA FVG, </a:t>
            </a:r>
            <a:r>
              <a:rPr lang="it-IT" sz="1050" i="1" dirty="0" smtClean="0">
                <a:solidFill>
                  <a:schemeClr val="bg1"/>
                </a:solidFill>
                <a:latin typeface="Lucida Sans Unicode" pitchFamily="34" charset="0"/>
              </a:rPr>
              <a:t>2016)</a:t>
            </a:r>
            <a:endParaRPr lang="it-IT" sz="1050" i="1" dirty="0">
              <a:solidFill>
                <a:schemeClr val="bg1"/>
              </a:solidFill>
              <a:latin typeface="Lucida Sans Unicode" pitchFamily="34" charset="0"/>
            </a:endParaRPr>
          </a:p>
        </p:txBody>
      </p:sp>
      <p:sp>
        <p:nvSpPr>
          <p:cNvPr id="87046" name="Rettangolo 1"/>
          <p:cNvSpPr>
            <a:spLocks noChangeArrowheads="1"/>
          </p:cNvSpPr>
          <p:nvPr/>
        </p:nvSpPr>
        <p:spPr bwMode="auto">
          <a:xfrm>
            <a:off x="158750" y="133350"/>
            <a:ext cx="5926138" cy="400050"/>
          </a:xfrm>
          <a:prstGeom prst="rect">
            <a:avLst/>
          </a:prstGeom>
          <a:noFill/>
          <a:ln w="9525">
            <a:noFill/>
            <a:miter lim="800000"/>
            <a:headEnd/>
            <a:tailEnd/>
          </a:ln>
        </p:spPr>
        <p:txBody>
          <a:bodyPr wrap="none">
            <a:spAutoFit/>
          </a:bodyPr>
          <a:lstStyle/>
          <a:p>
            <a:r>
              <a:rPr lang="it-IT" sz="2000" dirty="0">
                <a:solidFill>
                  <a:schemeClr val="bg1"/>
                </a:solidFill>
                <a:latin typeface="Lucida Sans Unicode" pitchFamily="34" charset="0"/>
                <a:cs typeface="Lucida Sans Unicode" pitchFamily="34" charset="0"/>
              </a:rPr>
              <a:t>SITI CONTAMINATI IN PROVINCIA </a:t>
            </a:r>
            <a:r>
              <a:rPr lang="it-IT" sz="2000" dirty="0" err="1">
                <a:solidFill>
                  <a:schemeClr val="bg1"/>
                </a:solidFill>
                <a:latin typeface="Lucida Sans Unicode" pitchFamily="34" charset="0"/>
                <a:cs typeface="Lucida Sans Unicode" pitchFamily="34" charset="0"/>
              </a:rPr>
              <a:t>DI</a:t>
            </a:r>
            <a:r>
              <a:rPr lang="it-IT" sz="2000" dirty="0">
                <a:solidFill>
                  <a:schemeClr val="bg1"/>
                </a:solidFill>
                <a:latin typeface="Lucida Sans Unicode" pitchFamily="34" charset="0"/>
                <a:cs typeface="Lucida Sans Unicode" pitchFamily="34" charset="0"/>
              </a:rPr>
              <a:t> TRIESTE </a:t>
            </a:r>
            <a:endParaRPr lang="it-IT" sz="2000" dirty="0">
              <a:latin typeface="Calibri" pitchFamily="34" charset="0"/>
            </a:endParaRP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4" name="Rettangolo 3"/>
          <p:cNvSpPr/>
          <p:nvPr/>
        </p:nvSpPr>
        <p:spPr>
          <a:xfrm>
            <a:off x="0" y="549275"/>
            <a:ext cx="9144000" cy="71438"/>
          </a:xfrm>
          <a:prstGeom prst="rect">
            <a:avLst/>
          </a:prstGeom>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defRPr/>
            </a:pPr>
            <a:endParaRPr lang="it-IT"/>
          </a:p>
        </p:txBody>
      </p:sp>
      <p:pic>
        <p:nvPicPr>
          <p:cNvPr id="88067" name="Picture 6" descr="Fig_7"/>
          <p:cNvPicPr>
            <a:picLocks noChangeAspect="1" noChangeArrowheads="1"/>
          </p:cNvPicPr>
          <p:nvPr/>
        </p:nvPicPr>
        <p:blipFill>
          <a:blip r:embed="rId2" cstate="print"/>
          <a:srcRect/>
          <a:stretch>
            <a:fillRect/>
          </a:stretch>
        </p:blipFill>
        <p:spPr bwMode="auto">
          <a:xfrm>
            <a:off x="239713" y="765175"/>
            <a:ext cx="3746500" cy="2803525"/>
          </a:xfrm>
          <a:prstGeom prst="rect">
            <a:avLst/>
          </a:prstGeom>
          <a:noFill/>
          <a:ln w="9525">
            <a:noFill/>
            <a:miter lim="800000"/>
            <a:headEnd/>
            <a:tailEnd/>
          </a:ln>
        </p:spPr>
      </p:pic>
      <p:pic>
        <p:nvPicPr>
          <p:cNvPr id="88068" name="Picture 7" descr="DSCN2528"/>
          <p:cNvPicPr>
            <a:picLocks noChangeAspect="1" noChangeArrowheads="1"/>
          </p:cNvPicPr>
          <p:nvPr/>
        </p:nvPicPr>
        <p:blipFill>
          <a:blip r:embed="rId3" cstate="print"/>
          <a:srcRect/>
          <a:stretch>
            <a:fillRect/>
          </a:stretch>
        </p:blipFill>
        <p:spPr bwMode="auto">
          <a:xfrm>
            <a:off x="250825" y="3689350"/>
            <a:ext cx="3740150" cy="2797175"/>
          </a:xfrm>
          <a:prstGeom prst="rect">
            <a:avLst/>
          </a:prstGeom>
          <a:noFill/>
          <a:ln w="9525">
            <a:noFill/>
            <a:miter lim="800000"/>
            <a:headEnd/>
            <a:tailEnd/>
          </a:ln>
        </p:spPr>
      </p:pic>
      <p:sp>
        <p:nvSpPr>
          <p:cNvPr id="88069" name="Text Box 8"/>
          <p:cNvSpPr txBox="1">
            <a:spLocks noChangeArrowheads="1"/>
          </p:cNvSpPr>
          <p:nvPr/>
        </p:nvSpPr>
        <p:spPr bwMode="auto">
          <a:xfrm>
            <a:off x="4572000" y="1412875"/>
            <a:ext cx="3335338" cy="2857500"/>
          </a:xfrm>
          <a:prstGeom prst="rect">
            <a:avLst/>
          </a:prstGeom>
          <a:noFill/>
          <a:ln w="9525">
            <a:noFill/>
            <a:miter lim="800000"/>
            <a:headEnd/>
            <a:tailEnd/>
          </a:ln>
        </p:spPr>
        <p:txBody>
          <a:bodyPr wrap="none">
            <a:spAutoFit/>
          </a:bodyPr>
          <a:lstStyle/>
          <a:p>
            <a:r>
              <a:rPr lang="it-IT">
                <a:solidFill>
                  <a:srgbClr val="99CCFF"/>
                </a:solidFill>
                <a:latin typeface="Lucida Sans Unicode" pitchFamily="34" charset="0"/>
              </a:rPr>
              <a:t>Estensione: 228.000 mq</a:t>
            </a:r>
          </a:p>
          <a:p>
            <a:endParaRPr lang="it-IT">
              <a:solidFill>
                <a:srgbClr val="99CCFF"/>
              </a:solidFill>
              <a:latin typeface="Lucida Sans Unicode" pitchFamily="34" charset="0"/>
            </a:endParaRPr>
          </a:p>
          <a:p>
            <a:r>
              <a:rPr lang="it-IT">
                <a:solidFill>
                  <a:srgbClr val="99CCFF"/>
                </a:solidFill>
                <a:latin typeface="Lucida Sans Unicode" pitchFamily="34" charset="0"/>
              </a:rPr>
              <a:t>Volumi terreno previsti:</a:t>
            </a:r>
          </a:p>
          <a:p>
            <a:r>
              <a:rPr lang="it-IT">
                <a:solidFill>
                  <a:srgbClr val="99CCFF"/>
                </a:solidFill>
                <a:latin typeface="Lucida Sans Unicode" pitchFamily="34" charset="0"/>
              </a:rPr>
              <a:t>12.550 mc, di cui 7.750 contaminati</a:t>
            </a:r>
          </a:p>
          <a:p>
            <a:endParaRPr lang="it-IT">
              <a:solidFill>
                <a:srgbClr val="99CCFF"/>
              </a:solidFill>
              <a:latin typeface="Lucida Sans Unicode" pitchFamily="34" charset="0"/>
            </a:endParaRPr>
          </a:p>
          <a:p>
            <a:r>
              <a:rPr lang="it-IT">
                <a:solidFill>
                  <a:srgbClr val="99CCFF"/>
                </a:solidFill>
                <a:latin typeface="Lucida Sans Unicode" pitchFamily="34" charset="0"/>
              </a:rPr>
              <a:t>Reali: 18.390 mc</a:t>
            </a:r>
          </a:p>
          <a:p>
            <a:endParaRPr lang="it-IT">
              <a:solidFill>
                <a:srgbClr val="99CCFF"/>
              </a:solidFill>
              <a:latin typeface="Lucida Sans Unicode" pitchFamily="34" charset="0"/>
            </a:endParaRPr>
          </a:p>
          <a:p>
            <a:r>
              <a:rPr lang="it-IT">
                <a:solidFill>
                  <a:srgbClr val="99CCFF"/>
                </a:solidFill>
                <a:latin typeface="Lucida Sans Unicode" pitchFamily="34" charset="0"/>
              </a:rPr>
              <a:t>Pericolosi: ca. 26.000 t</a:t>
            </a:r>
          </a:p>
          <a:p>
            <a:r>
              <a:rPr lang="it-IT">
                <a:solidFill>
                  <a:srgbClr val="99CCFF"/>
                </a:solidFill>
                <a:latin typeface="Lucida Sans Unicode" pitchFamily="34" charset="0"/>
              </a:rPr>
              <a:t>Non pericolosi: ca. 10.000 t</a:t>
            </a:r>
          </a:p>
          <a:p>
            <a:r>
              <a:rPr lang="it-IT">
                <a:solidFill>
                  <a:srgbClr val="99CCFF"/>
                </a:solidFill>
                <a:latin typeface="Lucida Sans Unicode" pitchFamily="34" charset="0"/>
              </a:rPr>
              <a:t>Recupero: ca. 3000 mc</a:t>
            </a:r>
          </a:p>
          <a:p>
            <a:endParaRPr lang="it-IT">
              <a:solidFill>
                <a:srgbClr val="99CCFF"/>
              </a:solidFill>
              <a:latin typeface="Lucida Sans Unicode" pitchFamily="34" charset="0"/>
            </a:endParaRPr>
          </a:p>
          <a:p>
            <a:r>
              <a:rPr lang="it-IT">
                <a:solidFill>
                  <a:srgbClr val="99CCFF"/>
                </a:solidFill>
                <a:latin typeface="Lucida Sans Unicode" pitchFamily="34" charset="0"/>
              </a:rPr>
              <a:t>Analisi collaudo: ca. 600 terreni</a:t>
            </a:r>
          </a:p>
          <a:p>
            <a:r>
              <a:rPr lang="it-IT">
                <a:solidFill>
                  <a:srgbClr val="99CCFF"/>
                </a:solidFill>
                <a:latin typeface="Lucida Sans Unicode" pitchFamily="34" charset="0"/>
              </a:rPr>
              <a:t>80 acque per monitoraggio (2008)</a:t>
            </a:r>
          </a:p>
        </p:txBody>
      </p:sp>
      <p:sp>
        <p:nvSpPr>
          <p:cNvPr id="88070" name="Text Box 9"/>
          <p:cNvSpPr txBox="1">
            <a:spLocks noChangeArrowheads="1"/>
          </p:cNvSpPr>
          <p:nvPr/>
        </p:nvSpPr>
        <p:spPr bwMode="auto">
          <a:xfrm>
            <a:off x="4545013" y="836613"/>
            <a:ext cx="4371975" cy="366712"/>
          </a:xfrm>
          <a:prstGeom prst="rect">
            <a:avLst/>
          </a:prstGeom>
          <a:noFill/>
          <a:ln w="9525">
            <a:noFill/>
            <a:miter lim="800000"/>
            <a:headEnd/>
            <a:tailEnd/>
          </a:ln>
        </p:spPr>
        <p:txBody>
          <a:bodyPr wrap="none">
            <a:spAutoFit/>
          </a:bodyPr>
          <a:lstStyle/>
          <a:p>
            <a:r>
              <a:rPr lang="it-IT" sz="1800">
                <a:solidFill>
                  <a:schemeClr val="bg1"/>
                </a:solidFill>
                <a:latin typeface="Lucida Sans Unicode" pitchFamily="34" charset="0"/>
              </a:rPr>
              <a:t>UN ESEMPIO DI BONIFICA DEI TERRENI</a:t>
            </a:r>
          </a:p>
        </p:txBody>
      </p:sp>
      <p:sp>
        <p:nvSpPr>
          <p:cNvPr id="88071" name="Text Box 10"/>
          <p:cNvSpPr txBox="1">
            <a:spLocks noChangeArrowheads="1"/>
          </p:cNvSpPr>
          <p:nvPr/>
        </p:nvSpPr>
        <p:spPr bwMode="auto">
          <a:xfrm>
            <a:off x="4572000" y="4797425"/>
            <a:ext cx="4537075" cy="1739900"/>
          </a:xfrm>
          <a:prstGeom prst="rect">
            <a:avLst/>
          </a:prstGeom>
          <a:noFill/>
          <a:ln w="9525">
            <a:noFill/>
            <a:miter lim="800000"/>
            <a:headEnd/>
            <a:tailEnd/>
          </a:ln>
        </p:spPr>
        <p:txBody>
          <a:bodyPr>
            <a:spAutoFit/>
          </a:bodyPr>
          <a:lstStyle/>
          <a:p>
            <a:r>
              <a:rPr lang="it-IT">
                <a:solidFill>
                  <a:schemeClr val="bg1"/>
                </a:solidFill>
                <a:latin typeface="Lucida Sans Unicode" pitchFamily="34" charset="0"/>
              </a:rPr>
              <a:t>Prezzo di smaltimento non facilmente</a:t>
            </a:r>
          </a:p>
          <a:p>
            <a:r>
              <a:rPr lang="it-IT">
                <a:solidFill>
                  <a:schemeClr val="bg1"/>
                </a:solidFill>
                <a:latin typeface="Lucida Sans Unicode" pitchFamily="34" charset="0"/>
              </a:rPr>
              <a:t>definibile (gestione materiale, cantierizzazione, tempistiche, intermediario, ecotassa, trasporti transfrontalieri, tipologia contaminante, analisi acessorie….)</a:t>
            </a:r>
          </a:p>
        </p:txBody>
      </p:sp>
      <p:sp>
        <p:nvSpPr>
          <p:cNvPr id="88072" name="Rettangolo 1"/>
          <p:cNvSpPr>
            <a:spLocks noChangeArrowheads="1"/>
          </p:cNvSpPr>
          <p:nvPr/>
        </p:nvSpPr>
        <p:spPr bwMode="auto">
          <a:xfrm>
            <a:off x="158750" y="133350"/>
            <a:ext cx="5926138" cy="400050"/>
          </a:xfrm>
          <a:prstGeom prst="rect">
            <a:avLst/>
          </a:prstGeom>
          <a:noFill/>
          <a:ln w="9525">
            <a:noFill/>
            <a:miter lim="800000"/>
            <a:headEnd/>
            <a:tailEnd/>
          </a:ln>
        </p:spPr>
        <p:txBody>
          <a:bodyPr wrap="none">
            <a:spAutoFit/>
          </a:bodyPr>
          <a:lstStyle/>
          <a:p>
            <a:r>
              <a:rPr lang="it-IT" sz="2000" dirty="0">
                <a:solidFill>
                  <a:schemeClr val="bg1"/>
                </a:solidFill>
                <a:latin typeface="Lucida Sans Unicode" pitchFamily="34" charset="0"/>
                <a:cs typeface="Lucida Sans Unicode" pitchFamily="34" charset="0"/>
              </a:rPr>
              <a:t>SITI CONTAMINATI IN PROVINCIA </a:t>
            </a:r>
            <a:r>
              <a:rPr lang="it-IT" sz="2000" dirty="0" err="1">
                <a:solidFill>
                  <a:schemeClr val="bg1"/>
                </a:solidFill>
                <a:latin typeface="Lucida Sans Unicode" pitchFamily="34" charset="0"/>
                <a:cs typeface="Lucida Sans Unicode" pitchFamily="34" charset="0"/>
              </a:rPr>
              <a:t>DI</a:t>
            </a:r>
            <a:r>
              <a:rPr lang="it-IT" sz="2000" dirty="0">
                <a:solidFill>
                  <a:schemeClr val="bg1"/>
                </a:solidFill>
                <a:latin typeface="Lucida Sans Unicode" pitchFamily="34" charset="0"/>
                <a:cs typeface="Lucida Sans Unicode" pitchFamily="34" charset="0"/>
              </a:rPr>
              <a:t> TRIESTE </a:t>
            </a:r>
            <a:endParaRPr lang="it-IT" sz="2000" dirty="0">
              <a:latin typeface="Calibri" pitchFamily="34"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03300"/>
        </a:solidFill>
        <a:effectLst/>
      </p:bgPr>
    </p:bg>
    <p:spTree>
      <p:nvGrpSpPr>
        <p:cNvPr id="1" name=""/>
        <p:cNvGrpSpPr/>
        <p:nvPr/>
      </p:nvGrpSpPr>
      <p:grpSpPr>
        <a:xfrm>
          <a:off x="0" y="0"/>
          <a:ext cx="0" cy="0"/>
          <a:chOff x="0" y="0"/>
          <a:chExt cx="0" cy="0"/>
        </a:xfrm>
      </p:grpSpPr>
      <p:sp>
        <p:nvSpPr>
          <p:cNvPr id="6" name="CasellaDiTesto 5"/>
          <p:cNvSpPr txBox="1"/>
          <p:nvPr/>
        </p:nvSpPr>
        <p:spPr>
          <a:xfrm>
            <a:off x="1619672" y="2708920"/>
            <a:ext cx="6128601" cy="646331"/>
          </a:xfrm>
          <a:prstGeom prst="rect">
            <a:avLst/>
          </a:prstGeom>
          <a:noFill/>
        </p:spPr>
        <p:txBody>
          <a:bodyPr wrap="none" rtlCol="0">
            <a:spAutoFit/>
          </a:bodyPr>
          <a:lstStyle/>
          <a:p>
            <a:r>
              <a:rPr lang="it-IT" sz="3600" dirty="0" smtClean="0">
                <a:solidFill>
                  <a:schemeClr val="bg1"/>
                </a:solidFill>
                <a:latin typeface="Lucida Sans Unicode" pitchFamily="34" charset="0"/>
                <a:cs typeface="Lucida Sans Unicode" pitchFamily="34" charset="0"/>
              </a:rPr>
              <a:t>GRAZIE PER L’ATTENZIONE</a:t>
            </a:r>
            <a:endParaRPr lang="it-IT" sz="3600" dirty="0">
              <a:solidFill>
                <a:schemeClr val="bg1"/>
              </a:solidFill>
              <a:latin typeface="Lucida Sans Unicode" pitchFamily="34" charset="0"/>
              <a:cs typeface="Lucida Sans Unicode"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sp>
        <p:nvSpPr>
          <p:cNvPr id="3" name="Segnaposto contenuto 2"/>
          <p:cNvSpPr>
            <a:spLocks noGrp="1"/>
          </p:cNvSpPr>
          <p:nvPr>
            <p:ph idx="1"/>
          </p:nvPr>
        </p:nvSpPr>
        <p:spPr/>
        <p:txBody>
          <a:bodyPr/>
          <a:lstStyle/>
          <a:p>
            <a:endParaRPr lang="it-IT" dirty="0"/>
          </a:p>
        </p:txBody>
      </p:sp>
      <p:sp>
        <p:nvSpPr>
          <p:cNvPr id="4" name="Rettangolo 3"/>
          <p:cNvSpPr/>
          <p:nvPr/>
        </p:nvSpPr>
        <p:spPr>
          <a:xfrm>
            <a:off x="2992208" y="3275112"/>
            <a:ext cx="3159583" cy="307777"/>
          </a:xfrm>
          <a:prstGeom prst="rect">
            <a:avLst/>
          </a:prstGeom>
        </p:spPr>
        <p:txBody>
          <a:bodyPr wrap="none">
            <a:spAutoFit/>
          </a:bodyPr>
          <a:lstStyle/>
          <a:p>
            <a:r>
              <a:rPr lang="it-IT" dirty="0"/>
              <a:t>http://www.reconnet.net/Software.htm</a:t>
            </a:r>
          </a:p>
        </p:txBody>
      </p:sp>
    </p:spTree>
    <p:extLst>
      <p:ext uri="{BB962C8B-B14F-4D97-AF65-F5344CB8AC3E}">
        <p14:creationId xmlns:p14="http://schemas.microsoft.com/office/powerpoint/2010/main" val="3634830418"/>
      </p:ext>
    </p:extLst>
  </p:cSld>
  <p:clrMapOvr>
    <a:masterClrMapping/>
  </p:clrMapOvr>
</p:sld>
</file>

<file path=ppt/theme/theme1.xml><?xml version="1.0" encoding="utf-8"?>
<a:theme xmlns:a="http://schemas.openxmlformats.org/drawingml/2006/main" name="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33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rgbClr val="003300"/>
        </a:solid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it-IT" sz="1400" b="0" i="0" u="none" strike="noStrike" cap="none" normalizeH="0" baseline="0" smtClean="0">
            <a:ln>
              <a:noFill/>
            </a:ln>
            <a:solidFill>
              <a:schemeClr val="tx1"/>
            </a:solidFill>
            <a:effectLst/>
            <a:latin typeface="Arial" charset="0"/>
          </a:defRPr>
        </a:defPPr>
      </a:lstStyle>
    </a:lnDef>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3315</TotalTime>
  <Words>9470</Words>
  <Application>Microsoft Office PowerPoint</Application>
  <PresentationFormat>Presentazione su schermo (4:3)</PresentationFormat>
  <Paragraphs>986</Paragraphs>
  <Slides>99</Slides>
  <Notes>0</Notes>
  <HiddenSlides>0</HiddenSlides>
  <MMClips>0</MMClips>
  <ScaleCrop>false</ScaleCrop>
  <HeadingPairs>
    <vt:vector size="6" baseType="variant">
      <vt:variant>
        <vt:lpstr>Caratteri utilizzati</vt:lpstr>
      </vt:variant>
      <vt:variant>
        <vt:i4>7</vt:i4>
      </vt:variant>
      <vt:variant>
        <vt:lpstr>Tema</vt:lpstr>
      </vt:variant>
      <vt:variant>
        <vt:i4>1</vt:i4>
      </vt:variant>
      <vt:variant>
        <vt:lpstr>Titoli diapositive</vt:lpstr>
      </vt:variant>
      <vt:variant>
        <vt:i4>99</vt:i4>
      </vt:variant>
    </vt:vector>
  </HeadingPairs>
  <TitlesOfParts>
    <vt:vector size="107" baseType="lpstr">
      <vt:lpstr>SimSun</vt:lpstr>
      <vt:lpstr>Arial</vt:lpstr>
      <vt:lpstr>Calibri</vt:lpstr>
      <vt:lpstr>Lucida Sans Unicode</vt:lpstr>
      <vt:lpstr>Symbol</vt:lpstr>
      <vt:lpstr>Webdings</vt:lpstr>
      <vt:lpstr>Wingdings</vt:lpstr>
      <vt:lpstr>Struttura predefinita</vt:lpstr>
      <vt:lpstr>Presentazione standard di PowerPoint</vt:lpstr>
      <vt:lpstr>Presentazione standard di PowerPoint</vt:lpstr>
      <vt:lpstr>Presentazione standard di PowerPoint</vt:lpstr>
      <vt:lpstr>Presentazione standard di PowerPoint</vt:lpstr>
      <vt:lpstr>http://www.isprambiente.gov.it/it/temi/siti-contaminati/analisi-di-rischio</vt:lpstr>
      <vt:lpstr>Presentazione standard di PowerPoint</vt:lpstr>
      <vt:lpstr>  L’ANALISI DI RISCHIO SANITARIA ED AMBIENTALE  PER I SITI CONTAMINATI    Laura Schiozzi ARPA FVG – IPAS Siti Contaminati   06/06/2016 </vt:lpstr>
      <vt:lpstr>Presentazione standard di PowerPoint</vt:lpstr>
      <vt:lpstr>CONTESTO NORMATIVO </vt:lpstr>
      <vt:lpstr>CONTESTO NORMATIVO </vt:lpstr>
      <vt:lpstr>CONTESTO NORMATIVO PRINCIPI E CAMPO DI APPLICAZIONE (ART. 239) </vt:lpstr>
      <vt:lpstr>CONTESTO NORMATIVO D.Lgs. 152/2006 DEFINIZIONI (ART. 240) </vt:lpstr>
      <vt:lpstr>CONTESTO NORMATIVO DEFINIZIONI (ART. 240) </vt:lpstr>
      <vt:lpstr>CONTESTO NORMATIVO DEFINIZIONI (ART. 240) </vt:lpstr>
      <vt:lpstr>Presentazione standard di PowerPoint</vt:lpstr>
      <vt:lpstr>CONTESTO NORMATIVO DEFINIZIONI (ART. 240) </vt:lpstr>
      <vt:lpstr>CONTESTO NORMATIVO DEFINIZIONI (ART. 240) </vt:lpstr>
      <vt:lpstr>CONTESTO NORMATIVO DEFINIZIONI (ART. 240) </vt:lpstr>
      <vt:lpstr>Presentazione standard di PowerPoint</vt:lpstr>
      <vt:lpstr>Presentazione standard di PowerPoint</vt:lpstr>
      <vt:lpstr>CONTESTO NORMATIVO PROCEDURE OPERATIVE ED AMMINISTRATIVE (ART. 242) </vt:lpstr>
      <vt:lpstr>Presentazione standard di PowerPoint</vt:lpstr>
      <vt:lpstr>Presentazione standard di PowerPoint</vt:lpstr>
      <vt:lpstr>CONTESTO NORMATIVO PROCEDURE OPERATIVE ED AMMINISTRATIVE (ART. 242) </vt:lpstr>
      <vt:lpstr>CONTESTO NORMATIVO ACQUE DI FALDA (ART. 243) </vt:lpstr>
      <vt:lpstr>CONTESTO NORMATIVO CONTROLLI (ART. 248) </vt:lpstr>
      <vt:lpstr>CONTESTO NORMATIVO AREE CONTAMINATE DI RIDOTTE DIMENSIONI (ART. 249) </vt:lpstr>
      <vt:lpstr>Presentazione standard di PowerPoint</vt:lpstr>
      <vt:lpstr>CONTESTO NORMATIVO ALLEGATO 2 – CRITERI GENERALI PER LA CARATTERIZZAZIONE DEI SITI CONTAMINATI</vt:lpstr>
      <vt:lpstr>CONTESTO NORMATIVO ALLEGATO 2 – CRITERI GENERALI PER LA CARATTERIZZAZIONE DEI SITI CONTAMINATI</vt:lpstr>
      <vt:lpstr>Presentazione standard di PowerPoint</vt:lpstr>
      <vt:lpstr>Presentazione standard di PowerPoint</vt:lpstr>
      <vt:lpstr>CONTESTO NORMATIVO APPLICAZIONE DELL’ANALISI DI RISCHIO – ALLEGATO 1 </vt:lpstr>
      <vt:lpstr>CONTESTO NORMATIVO PER L’APPLICAZIONE DELL’ANALISI DI RISCHIO </vt:lpstr>
      <vt:lpstr>Presentazione standard di PowerPoint</vt:lpstr>
      <vt:lpstr>La Valutazione del Rischio è stata definita in modi diversi da molti autori che hanno affrontato la materia (Rowe, 1977; NRC, 1983; OTA, 1993; US EPA, 1984; Bowles et al., 1987; Asante-Duah, 1990)  In termini estremamente tecnici il Risk Assessment viene definito come:  processo sistematico per la stima di tutti i fattori di rischio significativi che intervengono in uno scenario di esposizione causato dalla presenza di pericoli  In termini meno tecnici la Valutazione del Rischio è: la stima delle conseguenze sulla salute umana di un evento potenzialmente dannoso, in termini di probabilità che le stesse conseguenze si verifichino</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Company>Insiel S.p.A.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ANALISI DI RISCHIO APPLICATA AI SITI CONTAMINATI   Laura Schiozzi ARPA FVG – Dipartimento Provinciale di Trieste</dc:title>
  <dc:creator>Dipendente Insiel</dc:creator>
  <cp:lastModifiedBy>barbieri</cp:lastModifiedBy>
  <cp:revision>361</cp:revision>
  <dcterms:created xsi:type="dcterms:W3CDTF">2009-10-20T09:26:45Z</dcterms:created>
  <dcterms:modified xsi:type="dcterms:W3CDTF">2019-06-06T09:02:10Z</dcterms:modified>
</cp:coreProperties>
</file>