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de-DE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de-DE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de-DE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Lunedì 13 maggio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Lunedì 13 maggio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theory</a:t>
            </a:r>
            <a:r>
              <a:rPr lang="it-IT" dirty="0" smtClean="0"/>
              <a:t> of the </a:t>
            </a:r>
            <a:r>
              <a:rPr lang="it-IT" dirty="0" err="1" smtClean="0"/>
              <a:t>binding</a:t>
            </a:r>
            <a:r>
              <a:rPr lang="it-IT" dirty="0" smtClean="0"/>
              <a:t> </a:t>
            </a:r>
            <a:r>
              <a:rPr lang="it-IT" dirty="0" err="1" smtClean="0"/>
              <a:t>precedent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3505199"/>
            <a:ext cx="6400800" cy="2431005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Legal English</a:t>
            </a:r>
            <a:endParaRPr lang="it-IT" dirty="0" smtClean="0"/>
          </a:p>
          <a:p>
            <a:r>
              <a:rPr lang="it-IT" dirty="0" err="1" smtClean="0"/>
              <a:t>Academic</a:t>
            </a:r>
            <a:r>
              <a:rPr lang="it-IT" dirty="0" smtClean="0"/>
              <a:t> </a:t>
            </a:r>
            <a:r>
              <a:rPr lang="it-IT" dirty="0" err="1" smtClean="0"/>
              <a:t>year</a:t>
            </a:r>
            <a:r>
              <a:rPr lang="it-IT" dirty="0" smtClean="0"/>
              <a:t> 2018/2019</a:t>
            </a:r>
          </a:p>
          <a:p>
            <a:r>
              <a:rPr lang="it-IT" dirty="0" smtClean="0"/>
              <a:t>Anna Morsut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379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WAYS IN WHICH PRECEDENTS CAN BE AVOIDED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DISTINGUISHING </a:t>
            </a:r>
            <a:r>
              <a:rPr lang="it-IT" dirty="0" smtClean="0">
                <a:sym typeface="Wingdings"/>
              </a:rPr>
              <a:t> </a:t>
            </a:r>
            <a:r>
              <a:rPr lang="it-IT" dirty="0" err="1"/>
              <a:t>depart</a:t>
            </a:r>
            <a:r>
              <a:rPr lang="it-IT" dirty="0"/>
              <a:t> from the </a:t>
            </a:r>
            <a:r>
              <a:rPr lang="it-IT" dirty="0" err="1"/>
              <a:t>facts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OVERRULING </a:t>
            </a:r>
            <a:r>
              <a:rPr lang="it-IT" dirty="0" smtClean="0">
                <a:sym typeface="Wingdings"/>
              </a:rPr>
              <a:t> </a:t>
            </a:r>
            <a:r>
              <a:rPr lang="it-IT" dirty="0" err="1" smtClean="0">
                <a:sym typeface="Wingdings"/>
              </a:rPr>
              <a:t>depart</a:t>
            </a:r>
            <a:r>
              <a:rPr lang="it-IT" dirty="0" smtClean="0">
                <a:sym typeface="Wingdings"/>
              </a:rPr>
              <a:t> from the law</a:t>
            </a:r>
          </a:p>
          <a:p>
            <a:endParaRPr lang="it-IT" dirty="0" smtClean="0"/>
          </a:p>
          <a:p>
            <a:pPr lvl="0"/>
            <a:r>
              <a:rPr lang="it-IT" dirty="0" smtClean="0"/>
              <a:t>REVERSING </a:t>
            </a:r>
            <a:r>
              <a:rPr lang="it-IT" dirty="0" smtClean="0">
                <a:sym typeface="Wingdings"/>
              </a:rPr>
              <a:t> </a:t>
            </a:r>
            <a:r>
              <a:rPr lang="it-IT" dirty="0" err="1"/>
              <a:t>if</a:t>
            </a:r>
            <a:r>
              <a:rPr lang="it-IT" dirty="0"/>
              <a:t> the </a:t>
            </a:r>
            <a:r>
              <a:rPr lang="it-IT" dirty="0" err="1"/>
              <a:t>lower</a:t>
            </a:r>
            <a:r>
              <a:rPr lang="it-IT" dirty="0"/>
              <a:t> court </a:t>
            </a:r>
            <a:r>
              <a:rPr lang="it-IT" dirty="0" err="1" smtClean="0"/>
              <a:t>wrongly</a:t>
            </a:r>
            <a:r>
              <a:rPr lang="it-IT" dirty="0"/>
              <a:t> </a:t>
            </a:r>
            <a:r>
              <a:rPr lang="it-IT" dirty="0" err="1" smtClean="0"/>
              <a:t>interpreted</a:t>
            </a:r>
            <a:r>
              <a:rPr lang="it-IT" dirty="0" smtClean="0"/>
              <a:t> </a:t>
            </a:r>
            <a:r>
              <a:rPr lang="it-IT" dirty="0"/>
              <a:t>the law, the </a:t>
            </a:r>
            <a:r>
              <a:rPr lang="it-IT" dirty="0" err="1"/>
              <a:t>higher</a:t>
            </a:r>
            <a:r>
              <a:rPr lang="it-IT" dirty="0"/>
              <a:t> court </a:t>
            </a:r>
            <a:r>
              <a:rPr lang="it-IT" dirty="0" err="1"/>
              <a:t>could</a:t>
            </a:r>
            <a:r>
              <a:rPr lang="it-IT" dirty="0"/>
              <a:t> reverse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decision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686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RATIO DECIDENDI VS OBITER DICTA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RATIO DECIDENDI:</a:t>
            </a:r>
          </a:p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point</a:t>
            </a:r>
            <a:r>
              <a:rPr lang="it-IT" dirty="0"/>
              <a:t> in a case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determines</a:t>
            </a:r>
            <a:r>
              <a:rPr lang="it-IT" dirty="0"/>
              <a:t> the </a:t>
            </a:r>
            <a:r>
              <a:rPr lang="it-IT" dirty="0" err="1"/>
              <a:t>judgement</a:t>
            </a:r>
            <a:r>
              <a:rPr lang="it-IT" dirty="0"/>
              <a:t> or the </a:t>
            </a:r>
            <a:r>
              <a:rPr lang="it-IT" dirty="0" err="1"/>
              <a:t>principle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the case </a:t>
            </a:r>
            <a:r>
              <a:rPr lang="it-IT" dirty="0" err="1"/>
              <a:t>establishes</a:t>
            </a:r>
            <a:r>
              <a:rPr lang="it-IT" dirty="0"/>
              <a:t>.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OBITER DICTA:</a:t>
            </a:r>
          </a:p>
          <a:p>
            <a:pPr marL="0" indent="0">
              <a:buNone/>
            </a:pPr>
            <a:r>
              <a:rPr lang="it-IT" dirty="0" err="1"/>
              <a:t>things</a:t>
            </a:r>
            <a:r>
              <a:rPr lang="it-IT" dirty="0"/>
              <a:t> </a:t>
            </a:r>
            <a:r>
              <a:rPr lang="it-IT" dirty="0" err="1"/>
              <a:t>included</a:t>
            </a:r>
            <a:r>
              <a:rPr lang="it-IT" dirty="0"/>
              <a:t> in the </a:t>
            </a:r>
            <a:r>
              <a:rPr lang="it-IT" dirty="0" err="1"/>
              <a:t>court’s</a:t>
            </a:r>
            <a:r>
              <a:rPr lang="it-IT" dirty="0"/>
              <a:t> opinion </a:t>
            </a:r>
            <a:r>
              <a:rPr lang="it-IT" dirty="0" err="1"/>
              <a:t>that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form</a:t>
            </a:r>
            <a:r>
              <a:rPr lang="it-IT" dirty="0"/>
              <a:t> a </a:t>
            </a:r>
            <a:r>
              <a:rPr lang="it-IT" dirty="0" err="1"/>
              <a:t>binding</a:t>
            </a:r>
            <a:r>
              <a:rPr lang="it-IT" dirty="0"/>
              <a:t> </a:t>
            </a:r>
            <a:r>
              <a:rPr lang="it-IT" dirty="0" err="1"/>
              <a:t>precedent</a:t>
            </a:r>
            <a:r>
              <a:rPr lang="it-IT" dirty="0"/>
              <a:t>, </a:t>
            </a:r>
            <a:r>
              <a:rPr lang="it-IT" dirty="0" err="1"/>
              <a:t>despite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can be </a:t>
            </a:r>
            <a:r>
              <a:rPr lang="it-IT" dirty="0" err="1"/>
              <a:t>strongly</a:t>
            </a:r>
            <a:r>
              <a:rPr lang="it-IT" dirty="0"/>
              <a:t> persuasive.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3196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ADVANTAGES AND DISADVANTAGES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PRO:</a:t>
            </a:r>
          </a:p>
          <a:p>
            <a:pPr>
              <a:buFont typeface="Wingdings" charset="0"/>
              <a:buChar char="à"/>
            </a:pPr>
            <a:r>
              <a:rPr lang="it-IT" dirty="0" err="1" smtClean="0">
                <a:sym typeface="Wingdings"/>
              </a:rPr>
              <a:t>Certainty</a:t>
            </a:r>
            <a:r>
              <a:rPr lang="it-IT" dirty="0" smtClean="0">
                <a:sym typeface="Wingdings"/>
              </a:rPr>
              <a:t>;</a:t>
            </a:r>
          </a:p>
          <a:p>
            <a:pPr>
              <a:buFont typeface="Wingdings" charset="0"/>
              <a:buChar char="à"/>
            </a:pPr>
            <a:r>
              <a:rPr lang="it-IT" dirty="0" err="1" smtClean="0">
                <a:sym typeface="Wingdings"/>
              </a:rPr>
              <a:t>Uniformity</a:t>
            </a:r>
            <a:r>
              <a:rPr lang="it-IT" dirty="0" smtClean="0">
                <a:sym typeface="Wingdings"/>
              </a:rPr>
              <a:t> in the law.</a:t>
            </a:r>
          </a:p>
          <a:p>
            <a:pPr algn="ctr">
              <a:buFont typeface="Wingdings" charset="0"/>
              <a:buChar char="à"/>
            </a:pPr>
            <a:endParaRPr lang="it-IT" dirty="0">
              <a:sym typeface="Wingdings"/>
            </a:endParaRPr>
          </a:p>
          <a:p>
            <a:pPr marL="0" indent="0">
              <a:buNone/>
            </a:pPr>
            <a:r>
              <a:rPr lang="it-IT" dirty="0" smtClean="0">
                <a:sym typeface="Wingdings"/>
              </a:rPr>
              <a:t>CONTRA:</a:t>
            </a:r>
          </a:p>
          <a:p>
            <a:pPr>
              <a:buFont typeface="Wingdings" charset="0"/>
              <a:buChar char="à"/>
            </a:pPr>
            <a:r>
              <a:rPr lang="it-IT" dirty="0" err="1" smtClean="0">
                <a:sym typeface="Wingdings"/>
              </a:rPr>
              <a:t>Rigidity</a:t>
            </a:r>
            <a:r>
              <a:rPr lang="it-IT" dirty="0" smtClean="0">
                <a:sym typeface="Wingdings"/>
              </a:rPr>
              <a:t>;</a:t>
            </a:r>
          </a:p>
          <a:p>
            <a:pPr>
              <a:buFont typeface="Wingdings" charset="0"/>
              <a:buChar char="à"/>
            </a:pPr>
            <a:r>
              <a:rPr lang="it-IT" dirty="0" smtClean="0">
                <a:sym typeface="Wingdings"/>
              </a:rPr>
              <a:t>Long time for </a:t>
            </a:r>
            <a:r>
              <a:rPr lang="it-IT" dirty="0" err="1" smtClean="0">
                <a:sym typeface="Wingdings"/>
              </a:rPr>
              <a:t>cases</a:t>
            </a:r>
            <a:r>
              <a:rPr lang="it-IT" dirty="0" smtClean="0">
                <a:sym typeface="Wingdings"/>
              </a:rPr>
              <a:t> to be </a:t>
            </a:r>
            <a:r>
              <a:rPr lang="it-IT" dirty="0" err="1" smtClean="0">
                <a:sym typeface="Wingdings"/>
              </a:rPr>
              <a:t>decided</a:t>
            </a:r>
            <a:r>
              <a:rPr lang="it-IT" dirty="0" smtClean="0">
                <a:sym typeface="Wingding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0163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</a:t>
            </a:r>
            <a:r>
              <a:rPr lang="it-IT" dirty="0" smtClean="0"/>
              <a:t>RECEDENT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25169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dirty="0" smtClean="0"/>
              <a:t>LIKE CASES BE TREATED ALIKE</a:t>
            </a:r>
          </a:p>
          <a:p>
            <a:pPr marL="0" indent="0" algn="ctr">
              <a:buNone/>
            </a:pP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 flipH="1">
            <a:off x="2731759" y="2377688"/>
            <a:ext cx="649715" cy="974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5529961" y="2377686"/>
            <a:ext cx="723546" cy="974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94774" y="3407362"/>
            <a:ext cx="394258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CIVIL LAW</a:t>
            </a:r>
          </a:p>
          <a:p>
            <a:pPr algn="ctr"/>
            <a:r>
              <a:rPr lang="it-IT" sz="2400" dirty="0" smtClean="0"/>
              <a:t>The right </a:t>
            </a:r>
            <a:r>
              <a:rPr lang="it-IT" sz="2400" dirty="0" err="1" smtClean="0"/>
              <a:t>decision</a:t>
            </a:r>
            <a:endParaRPr lang="it-IT" sz="2400" dirty="0" smtClean="0"/>
          </a:p>
          <a:p>
            <a:pPr algn="ctr"/>
            <a:r>
              <a:rPr lang="it-IT" sz="2400" dirty="0" smtClean="0"/>
              <a:t>The </a:t>
            </a:r>
            <a:r>
              <a:rPr lang="it-IT" sz="2400" dirty="0" err="1" smtClean="0"/>
              <a:t>logical</a:t>
            </a:r>
            <a:r>
              <a:rPr lang="it-IT" sz="2400" dirty="0" smtClean="0"/>
              <a:t> </a:t>
            </a:r>
            <a:r>
              <a:rPr lang="it-IT" sz="2400" dirty="0" err="1" smtClean="0"/>
              <a:t>decision</a:t>
            </a:r>
            <a:endParaRPr lang="it-IT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872862" y="3436773"/>
            <a:ext cx="40058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COMMON LAW</a:t>
            </a:r>
          </a:p>
          <a:p>
            <a:pPr algn="ctr"/>
            <a:r>
              <a:rPr lang="it-IT" sz="2400" dirty="0" smtClean="0"/>
              <a:t>The </a:t>
            </a:r>
            <a:r>
              <a:rPr lang="it-IT" sz="2400" dirty="0" err="1" smtClean="0"/>
              <a:t>previous</a:t>
            </a:r>
            <a:r>
              <a:rPr lang="it-IT" sz="2400" dirty="0" smtClean="0"/>
              <a:t> </a:t>
            </a:r>
            <a:r>
              <a:rPr lang="it-IT" sz="2400" dirty="0" err="1" smtClean="0"/>
              <a:t>decision</a:t>
            </a:r>
            <a:r>
              <a:rPr lang="it-IT" sz="2400" dirty="0" smtClean="0"/>
              <a:t> </a:t>
            </a:r>
          </a:p>
          <a:p>
            <a:pPr algn="ctr"/>
            <a:r>
              <a:rPr lang="it-IT" sz="2400" dirty="0" smtClean="0"/>
              <a:t>(no </a:t>
            </a:r>
            <a:r>
              <a:rPr lang="it-IT" sz="2400" dirty="0" err="1" smtClean="0"/>
              <a:t>other</a:t>
            </a:r>
            <a:r>
              <a:rPr lang="it-IT" sz="2400" dirty="0" smtClean="0"/>
              <a:t> </a:t>
            </a:r>
            <a:r>
              <a:rPr lang="it-IT" sz="2400" dirty="0" err="1" smtClean="0"/>
              <a:t>reasons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11" name="Diverso da 10"/>
          <p:cNvSpPr/>
          <p:nvPr/>
        </p:nvSpPr>
        <p:spPr>
          <a:xfrm>
            <a:off x="4112400" y="3699443"/>
            <a:ext cx="900741" cy="605498"/>
          </a:xfrm>
          <a:prstGeom prst="mathNotEqual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57200" y="5331333"/>
            <a:ext cx="3780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SECONDARY SOURCE</a:t>
            </a:r>
            <a:endParaRPr lang="it-IT" sz="24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168187" y="5331333"/>
            <a:ext cx="3415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PRIMARY SOURCE</a:t>
            </a:r>
            <a:endParaRPr lang="it-IT" sz="2400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2731759" y="4637101"/>
            <a:ext cx="0" cy="694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6253507" y="4637101"/>
            <a:ext cx="0" cy="694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578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HISTORY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p</a:t>
            </a:r>
            <a:r>
              <a:rPr lang="it-IT" dirty="0" err="1" smtClean="0"/>
              <a:t>recedent</a:t>
            </a:r>
            <a:r>
              <a:rPr lang="it-IT" dirty="0" smtClean="0"/>
              <a:t> </a:t>
            </a:r>
            <a:r>
              <a:rPr lang="it-IT" dirty="0" err="1" smtClean="0"/>
              <a:t>became</a:t>
            </a:r>
            <a:r>
              <a:rPr lang="it-IT" dirty="0" smtClean="0"/>
              <a:t> </a:t>
            </a:r>
            <a:r>
              <a:rPr lang="it-IT" dirty="0" err="1" smtClean="0"/>
              <a:t>binding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of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	</a:t>
            </a:r>
          </a:p>
          <a:p>
            <a:pPr marL="0" indent="0">
              <a:buNone/>
            </a:pPr>
            <a:r>
              <a:rPr lang="it-IT" dirty="0" smtClean="0"/>
              <a:t>1. </a:t>
            </a:r>
            <a:r>
              <a:rPr lang="it-IT" dirty="0"/>
              <a:t>T</a:t>
            </a:r>
            <a:r>
              <a:rPr lang="it-IT" dirty="0" smtClean="0"/>
              <a:t>he </a:t>
            </a:r>
            <a:r>
              <a:rPr lang="it-IT" dirty="0" err="1" smtClean="0"/>
              <a:t>reorganization</a:t>
            </a:r>
            <a:r>
              <a:rPr lang="it-IT" dirty="0" smtClean="0"/>
              <a:t> of the </a:t>
            </a:r>
            <a:r>
              <a:rPr lang="it-IT" dirty="0" err="1" smtClean="0"/>
              <a:t>higher</a:t>
            </a:r>
            <a:r>
              <a:rPr lang="it-IT" dirty="0" smtClean="0"/>
              <a:t> court </a:t>
            </a:r>
            <a:r>
              <a:rPr lang="it-IT" dirty="0" err="1" smtClean="0"/>
              <a:t>system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2. </a:t>
            </a:r>
            <a:r>
              <a:rPr lang="it-IT" dirty="0"/>
              <a:t>B</a:t>
            </a:r>
            <a:r>
              <a:rPr lang="it-IT" dirty="0" smtClean="0"/>
              <a:t>irth of a semi-</a:t>
            </a:r>
            <a:r>
              <a:rPr lang="it-IT" dirty="0" err="1" smtClean="0"/>
              <a:t>official</a:t>
            </a:r>
            <a:r>
              <a:rPr lang="it-IT" dirty="0" smtClean="0"/>
              <a:t> </a:t>
            </a:r>
            <a:r>
              <a:rPr lang="it-IT" dirty="0" err="1" smtClean="0"/>
              <a:t>organ</a:t>
            </a:r>
            <a:r>
              <a:rPr lang="it-IT" dirty="0" smtClean="0"/>
              <a:t> </a:t>
            </a:r>
            <a:r>
              <a:rPr lang="it-IT" dirty="0" err="1" smtClean="0"/>
              <a:t>called</a:t>
            </a:r>
            <a:r>
              <a:rPr lang="it-IT" dirty="0" smtClean="0"/>
              <a:t> </a:t>
            </a:r>
            <a:r>
              <a:rPr lang="it-IT" dirty="0" err="1" smtClean="0"/>
              <a:t>Incorporated</a:t>
            </a:r>
            <a:r>
              <a:rPr lang="it-IT" dirty="0" smtClean="0"/>
              <a:t> 	    </a:t>
            </a:r>
            <a:r>
              <a:rPr lang="it-IT" dirty="0" err="1" smtClean="0"/>
              <a:t>C</a:t>
            </a:r>
            <a:r>
              <a:rPr lang="it-IT" dirty="0" err="1" smtClean="0"/>
              <a:t>ouncil</a:t>
            </a:r>
            <a:r>
              <a:rPr lang="it-IT" dirty="0" smtClean="0"/>
              <a:t> of Law Reporting</a:t>
            </a:r>
          </a:p>
          <a:p>
            <a:pPr marL="0" indent="0">
              <a:buNone/>
            </a:pPr>
            <a:r>
              <a:rPr lang="it-IT" dirty="0"/>
              <a:t>	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3. Legal </a:t>
            </a:r>
            <a:r>
              <a:rPr lang="it-IT" dirty="0" err="1" smtClean="0"/>
              <a:t>positivism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9668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REORGANIZATION OF COURT SYSTEM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Judicature</a:t>
            </a:r>
            <a:r>
              <a:rPr lang="it-IT" dirty="0" smtClean="0"/>
              <a:t> </a:t>
            </a:r>
            <a:r>
              <a:rPr lang="it-IT" dirty="0" err="1" smtClean="0"/>
              <a:t>Acts</a:t>
            </a:r>
            <a:r>
              <a:rPr lang="it-IT" dirty="0" smtClean="0"/>
              <a:t> 1873-1875:</a:t>
            </a:r>
          </a:p>
          <a:p>
            <a:pPr>
              <a:buFont typeface="Wingdings" charset="0"/>
              <a:buChar char="à"/>
            </a:pPr>
            <a:r>
              <a:rPr lang="it-IT" dirty="0" smtClean="0">
                <a:sym typeface="Wingdings"/>
              </a:rPr>
              <a:t>High Court</a:t>
            </a:r>
          </a:p>
          <a:p>
            <a:pPr>
              <a:buFont typeface="Wingdings" charset="0"/>
              <a:buChar char="à"/>
            </a:pPr>
            <a:r>
              <a:rPr lang="it-IT" dirty="0" smtClean="0">
                <a:sym typeface="Wingdings"/>
              </a:rPr>
              <a:t>Court of Appeal</a:t>
            </a:r>
          </a:p>
          <a:p>
            <a:pPr>
              <a:buFont typeface="Wingdings" charset="0"/>
              <a:buChar char="à"/>
            </a:pPr>
            <a:r>
              <a:rPr lang="it-IT" dirty="0" smtClean="0">
                <a:sym typeface="Wingdings"/>
              </a:rPr>
              <a:t>Supreme Court</a:t>
            </a:r>
          </a:p>
          <a:p>
            <a:pPr>
              <a:buFont typeface="Wingdings" charset="0"/>
              <a:buChar char="à"/>
            </a:pPr>
            <a:endParaRPr lang="it-IT" dirty="0">
              <a:sym typeface="Wingdings"/>
            </a:endParaRPr>
          </a:p>
          <a:p>
            <a:pPr marL="0" indent="0">
              <a:buNone/>
            </a:pPr>
            <a:r>
              <a:rPr lang="it-IT" dirty="0" err="1"/>
              <a:t>T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/>
              <a:t>radical </a:t>
            </a:r>
            <a:r>
              <a:rPr lang="it-IT" dirty="0" err="1"/>
              <a:t>restructuring</a:t>
            </a:r>
            <a:r>
              <a:rPr lang="it-IT" dirty="0"/>
              <a:t> </a:t>
            </a:r>
            <a:r>
              <a:rPr lang="it-IT" dirty="0" err="1"/>
              <a:t>did</a:t>
            </a:r>
            <a:r>
              <a:rPr lang="it-IT" dirty="0"/>
              <a:t> </a:t>
            </a:r>
            <a:r>
              <a:rPr lang="it-IT" dirty="0" err="1"/>
              <a:t>much</a:t>
            </a:r>
            <a:r>
              <a:rPr lang="it-IT" dirty="0"/>
              <a:t> to </a:t>
            </a:r>
            <a:r>
              <a:rPr lang="it-IT" dirty="0" err="1"/>
              <a:t>unify</a:t>
            </a:r>
            <a:r>
              <a:rPr lang="it-IT" dirty="0"/>
              <a:t> the </a:t>
            </a:r>
            <a:r>
              <a:rPr lang="it-IT" dirty="0" err="1" smtClean="0"/>
              <a:t>system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029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200" dirty="0" smtClean="0"/>
              <a:t>INCORPORATED COUNCIL OF LAW REPORTING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ICLR </a:t>
            </a:r>
            <a:r>
              <a:rPr lang="it-IT" dirty="0"/>
              <a:t>reports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few</a:t>
            </a:r>
            <a:r>
              <a:rPr lang="it-IT" dirty="0"/>
              <a:t> </a:t>
            </a:r>
            <a:r>
              <a:rPr lang="it-IT" dirty="0" err="1"/>
              <a:t>sentences</a:t>
            </a:r>
            <a:r>
              <a:rPr lang="it-IT" dirty="0"/>
              <a:t> of the </a:t>
            </a:r>
            <a:r>
              <a:rPr lang="it-IT" dirty="0" err="1"/>
              <a:t>higher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, </a:t>
            </a:r>
            <a:r>
              <a:rPr lang="it-IT" dirty="0" err="1"/>
              <a:t>expecially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lvl="0"/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introduce, or </a:t>
            </a:r>
            <a:r>
              <a:rPr lang="it-IT" dirty="0" err="1"/>
              <a:t>appear</a:t>
            </a:r>
            <a:r>
              <a:rPr lang="it-IT" dirty="0"/>
              <a:t> to introduce, a new </a:t>
            </a:r>
            <a:r>
              <a:rPr lang="it-IT" dirty="0" err="1"/>
              <a:t>principle</a:t>
            </a:r>
            <a:r>
              <a:rPr lang="it-IT" dirty="0"/>
              <a:t> or a new </a:t>
            </a:r>
            <a:r>
              <a:rPr lang="it-IT" dirty="0" err="1"/>
              <a:t>rule</a:t>
            </a:r>
            <a:r>
              <a:rPr lang="it-IT" dirty="0"/>
              <a:t>;</a:t>
            </a:r>
          </a:p>
          <a:p>
            <a:pPr lvl="0"/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materially</a:t>
            </a:r>
            <a:r>
              <a:rPr lang="it-IT" dirty="0"/>
              <a:t> </a:t>
            </a:r>
            <a:r>
              <a:rPr lang="it-IT" dirty="0" err="1"/>
              <a:t>modify</a:t>
            </a:r>
            <a:r>
              <a:rPr lang="it-IT" dirty="0"/>
              <a:t> an </a:t>
            </a:r>
            <a:r>
              <a:rPr lang="it-IT" dirty="0" err="1"/>
              <a:t>existing</a:t>
            </a:r>
            <a:r>
              <a:rPr lang="it-IT" dirty="0"/>
              <a:t> </a:t>
            </a:r>
            <a:r>
              <a:rPr lang="it-IT" dirty="0" err="1"/>
              <a:t>principle</a:t>
            </a:r>
            <a:r>
              <a:rPr lang="it-IT" dirty="0"/>
              <a:t> or </a:t>
            </a:r>
            <a:r>
              <a:rPr lang="it-IT" dirty="0" err="1"/>
              <a:t>rule</a:t>
            </a:r>
            <a:r>
              <a:rPr lang="it-IT" dirty="0"/>
              <a:t>;</a:t>
            </a:r>
          </a:p>
          <a:p>
            <a:pPr lvl="0"/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settle</a:t>
            </a:r>
            <a:r>
              <a:rPr lang="it-IT" dirty="0"/>
              <a:t>, or </a:t>
            </a:r>
            <a:r>
              <a:rPr lang="it-IT" dirty="0" err="1"/>
              <a:t>materially</a:t>
            </a:r>
            <a:r>
              <a:rPr lang="it-IT" dirty="0"/>
              <a:t> </a:t>
            </a:r>
            <a:r>
              <a:rPr lang="it-IT" dirty="0" err="1" smtClean="0"/>
              <a:t>tend</a:t>
            </a:r>
            <a:r>
              <a:rPr lang="it-IT" dirty="0" smtClean="0"/>
              <a:t> </a:t>
            </a:r>
            <a:r>
              <a:rPr lang="it-IT" dirty="0"/>
              <a:t>to </a:t>
            </a:r>
            <a:r>
              <a:rPr lang="it-IT" dirty="0" err="1"/>
              <a:t>settle</a:t>
            </a:r>
            <a:r>
              <a:rPr lang="it-IT" dirty="0"/>
              <a:t>, a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upon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the law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doubtful</a:t>
            </a:r>
            <a:r>
              <a:rPr lang="it-IT" dirty="0"/>
              <a:t>;</a:t>
            </a:r>
          </a:p>
          <a:p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reason</a:t>
            </a:r>
            <a:r>
              <a:rPr lang="it-IT" dirty="0"/>
              <a:t> are </a:t>
            </a:r>
            <a:r>
              <a:rPr lang="it-IT" dirty="0" err="1"/>
              <a:t>peculiarly</a:t>
            </a:r>
            <a:r>
              <a:rPr lang="it-IT" dirty="0"/>
              <a:t> </a:t>
            </a:r>
            <a:r>
              <a:rPr lang="it-IT" dirty="0" err="1"/>
              <a:t>instructive</a:t>
            </a:r>
            <a:r>
              <a:rPr lang="it-IT" dirty="0"/>
              <a:t>.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3246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LEGAL POSITIVISM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Legal </a:t>
            </a:r>
            <a:r>
              <a:rPr lang="it-IT" dirty="0" err="1" smtClean="0"/>
              <a:t>positivism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/>
              <a:t>thesis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existence</a:t>
            </a:r>
            <a:r>
              <a:rPr lang="it-IT" dirty="0"/>
              <a:t> and </a:t>
            </a:r>
            <a:r>
              <a:rPr lang="it-IT" dirty="0" err="1"/>
              <a:t>content</a:t>
            </a:r>
            <a:r>
              <a:rPr lang="it-IT" dirty="0"/>
              <a:t> of law </a:t>
            </a:r>
            <a:r>
              <a:rPr lang="it-IT" dirty="0" err="1"/>
              <a:t>depends</a:t>
            </a:r>
            <a:r>
              <a:rPr lang="it-IT" dirty="0"/>
              <a:t> on social </a:t>
            </a:r>
            <a:r>
              <a:rPr lang="it-IT" dirty="0" err="1"/>
              <a:t>facts</a:t>
            </a:r>
            <a:r>
              <a:rPr lang="it-IT" dirty="0"/>
              <a:t> and </a:t>
            </a:r>
            <a:r>
              <a:rPr lang="it-IT" dirty="0" err="1"/>
              <a:t>not</a:t>
            </a:r>
            <a:r>
              <a:rPr lang="it-IT" dirty="0"/>
              <a:t> on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merits</a:t>
            </a:r>
            <a:r>
              <a:rPr lang="it-IT" dirty="0"/>
              <a:t>. </a:t>
            </a:r>
          </a:p>
          <a:p>
            <a:endParaRPr lang="it-IT" dirty="0" smtClean="0"/>
          </a:p>
          <a:p>
            <a:endParaRPr lang="it-IT" dirty="0"/>
          </a:p>
          <a:p>
            <a:pPr marL="0" indent="0" algn="ctr">
              <a:buNone/>
            </a:pPr>
            <a:r>
              <a:rPr lang="it-IT" sz="2800" dirty="0" smtClean="0"/>
              <a:t>LAW </a:t>
            </a:r>
            <a:r>
              <a:rPr lang="it-IT" sz="2800" dirty="0" err="1" smtClean="0"/>
              <a:t>as</a:t>
            </a:r>
            <a:r>
              <a:rPr lang="it-IT" sz="2800" dirty="0" smtClean="0"/>
              <a:t> a SCIENCE </a:t>
            </a:r>
          </a:p>
          <a:p>
            <a:pPr marL="0" indent="0" algn="ctr">
              <a:buNone/>
            </a:pPr>
            <a:r>
              <a:rPr lang="it-IT" sz="2800" dirty="0"/>
              <a:t>+</a:t>
            </a: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err="1" smtClean="0"/>
              <a:t>need</a:t>
            </a:r>
            <a:r>
              <a:rPr lang="it-IT" sz="2800" dirty="0" smtClean="0"/>
              <a:t> for LEGAL CERTAINTY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3203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STARE DECISIS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smtClean="0"/>
              <a:t>“Stare </a:t>
            </a:r>
            <a:r>
              <a:rPr lang="it-IT" sz="2800" dirty="0" err="1" smtClean="0"/>
              <a:t>decisis</a:t>
            </a:r>
            <a:r>
              <a:rPr lang="it-IT" sz="2800" dirty="0" smtClean="0"/>
              <a:t> et non quieta </a:t>
            </a:r>
            <a:r>
              <a:rPr lang="it-IT" sz="2800" dirty="0" err="1" smtClean="0"/>
              <a:t>movēre</a:t>
            </a:r>
            <a:r>
              <a:rPr lang="it-IT" sz="2800" dirty="0" smtClean="0"/>
              <a:t>”</a:t>
            </a:r>
          </a:p>
          <a:p>
            <a:pPr marL="0" indent="0" algn="ctr">
              <a:buNone/>
            </a:pPr>
            <a:endParaRPr lang="it-IT" sz="2800" dirty="0"/>
          </a:p>
          <a:p>
            <a:pPr marL="0" indent="0" algn="ctr">
              <a:buNone/>
            </a:pP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err="1" smtClean="0"/>
              <a:t>Follow</a:t>
            </a:r>
            <a:r>
              <a:rPr lang="it-IT" sz="2800" dirty="0" smtClean="0"/>
              <a:t> the </a:t>
            </a:r>
            <a:r>
              <a:rPr lang="it-IT" sz="2800" dirty="0" err="1"/>
              <a:t>p</a:t>
            </a:r>
            <a:r>
              <a:rPr lang="it-IT" sz="2800" dirty="0" err="1" smtClean="0"/>
              <a:t>recedent</a:t>
            </a:r>
            <a:r>
              <a:rPr lang="it-IT" sz="2800" dirty="0" smtClean="0"/>
              <a:t> </a:t>
            </a:r>
            <a:r>
              <a:rPr lang="it-IT" sz="2800" dirty="0" err="1" smtClean="0"/>
              <a:t>despite</a:t>
            </a:r>
            <a:r>
              <a:rPr lang="it-IT" sz="2800" dirty="0" smtClean="0"/>
              <a:t> </a:t>
            </a:r>
            <a:r>
              <a:rPr lang="it-IT" sz="2800" dirty="0" err="1" smtClean="0"/>
              <a:t>it</a:t>
            </a:r>
            <a:r>
              <a:rPr lang="it-IT" sz="2800" dirty="0" smtClean="0"/>
              <a:t> </a:t>
            </a:r>
            <a:r>
              <a:rPr lang="it-IT" sz="2800" dirty="0" err="1" smtClean="0"/>
              <a:t>is</a:t>
            </a:r>
            <a:r>
              <a:rPr lang="it-IT" sz="2800" dirty="0" smtClean="0"/>
              <a:t> </a:t>
            </a:r>
            <a:r>
              <a:rPr lang="it-IT" sz="2800" dirty="0" err="1" smtClean="0"/>
              <a:t>wrong</a:t>
            </a:r>
            <a:r>
              <a:rPr lang="it-IT" sz="2800" dirty="0" smtClean="0"/>
              <a:t> or </a:t>
            </a:r>
            <a:r>
              <a:rPr lang="it-IT" sz="2800" dirty="0" err="1" smtClean="0"/>
              <a:t>unfair</a:t>
            </a:r>
            <a:endParaRPr lang="it-IT" sz="2800" dirty="0" smtClean="0"/>
          </a:p>
          <a:p>
            <a:pPr marL="0" indent="0" algn="ctr">
              <a:buNone/>
            </a:pPr>
            <a:endParaRPr lang="it-IT" sz="2800" dirty="0"/>
          </a:p>
          <a:p>
            <a:pPr marL="0" indent="0" algn="ctr">
              <a:buNone/>
            </a:pPr>
            <a:r>
              <a:rPr lang="it-IT" sz="2800" dirty="0" err="1" smtClean="0"/>
              <a:t>There</a:t>
            </a:r>
            <a:r>
              <a:rPr lang="it-IT" sz="2800" dirty="0" smtClean="0"/>
              <a:t> are </a:t>
            </a:r>
            <a:r>
              <a:rPr lang="it-IT" sz="2800" dirty="0" err="1" smtClean="0"/>
              <a:t>two</a:t>
            </a:r>
            <a:r>
              <a:rPr lang="it-IT" sz="2800" dirty="0" smtClean="0"/>
              <a:t> </a:t>
            </a:r>
            <a:r>
              <a:rPr lang="it-IT" sz="2800" dirty="0" err="1" smtClean="0"/>
              <a:t>senses</a:t>
            </a:r>
            <a:r>
              <a:rPr lang="it-IT" sz="2800" dirty="0" smtClean="0"/>
              <a:t> of stare </a:t>
            </a:r>
            <a:r>
              <a:rPr lang="it-IT" sz="2800" dirty="0" err="1" smtClean="0"/>
              <a:t>decisis</a:t>
            </a:r>
            <a:r>
              <a:rPr lang="it-IT" sz="2800" dirty="0" smtClean="0"/>
              <a:t>:</a:t>
            </a:r>
          </a:p>
          <a:p>
            <a:pPr marL="0" indent="0" algn="ctr">
              <a:buNone/>
            </a:pPr>
            <a:r>
              <a:rPr lang="it-IT" sz="2800" dirty="0" smtClean="0"/>
              <a:t>- </a:t>
            </a:r>
            <a:r>
              <a:rPr lang="it-IT" sz="2800" dirty="0"/>
              <a:t>V</a:t>
            </a:r>
            <a:r>
              <a:rPr lang="it-IT" sz="2800" dirty="0" smtClean="0"/>
              <a:t>ertical </a:t>
            </a:r>
            <a:r>
              <a:rPr lang="it-IT" sz="2800" dirty="0" err="1" smtClean="0"/>
              <a:t>sense</a:t>
            </a: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smtClean="0"/>
              <a:t>- </a:t>
            </a:r>
            <a:r>
              <a:rPr lang="it-IT" sz="2800" dirty="0" err="1" smtClean="0"/>
              <a:t>Horizontal</a:t>
            </a:r>
            <a:r>
              <a:rPr lang="it-IT" sz="2800" dirty="0" smtClean="0"/>
              <a:t> </a:t>
            </a:r>
            <a:r>
              <a:rPr lang="it-IT" sz="2800" dirty="0" err="1" smtClean="0"/>
              <a:t>sense</a:t>
            </a:r>
            <a:endParaRPr lang="it-IT" sz="28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548005" y="2808728"/>
            <a:ext cx="0" cy="708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644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VERTICAL SENSE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 </a:t>
            </a:r>
            <a:r>
              <a:rPr lang="it-IT" dirty="0"/>
              <a:t>court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always</a:t>
            </a:r>
            <a:r>
              <a:rPr lang="it-IT" dirty="0"/>
              <a:t> </a:t>
            </a:r>
            <a:r>
              <a:rPr lang="it-IT" dirty="0" err="1"/>
              <a:t>binded</a:t>
            </a:r>
            <a:r>
              <a:rPr lang="it-IT" dirty="0"/>
              <a:t> to </a:t>
            </a:r>
            <a:r>
              <a:rPr lang="it-IT" dirty="0" err="1"/>
              <a:t>follow</a:t>
            </a:r>
            <a:r>
              <a:rPr lang="it-IT" dirty="0"/>
              <a:t> the </a:t>
            </a:r>
            <a:r>
              <a:rPr lang="it-IT" dirty="0" err="1"/>
              <a:t>precedents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by </a:t>
            </a:r>
            <a:r>
              <a:rPr lang="it-IT" dirty="0" err="1"/>
              <a:t>superior</a:t>
            </a:r>
            <a:r>
              <a:rPr lang="it-IT" dirty="0"/>
              <a:t> </a:t>
            </a:r>
            <a:r>
              <a:rPr lang="it-IT" dirty="0" err="1" smtClean="0"/>
              <a:t>courts</a:t>
            </a:r>
            <a:r>
              <a:rPr lang="it-IT" dirty="0"/>
              <a:t>: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SUPREME COURT</a:t>
            </a:r>
          </a:p>
          <a:p>
            <a:pPr marL="0" indent="0" algn="ctr">
              <a:buNone/>
            </a:pPr>
            <a:r>
              <a:rPr lang="it-IT" dirty="0" smtClean="0"/>
              <a:t>             </a:t>
            </a:r>
            <a:r>
              <a:rPr lang="it-IT" sz="2000" dirty="0" smtClean="0"/>
              <a:t>(</a:t>
            </a:r>
            <a:r>
              <a:rPr lang="it-IT" sz="2000" dirty="0" err="1" smtClean="0"/>
              <a:t>binds</a:t>
            </a:r>
            <a:r>
              <a:rPr lang="it-IT" sz="2000" dirty="0" smtClean="0"/>
              <a:t>)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COURT OF APPEAL</a:t>
            </a:r>
          </a:p>
          <a:p>
            <a:pPr marL="0" indent="0" algn="ctr">
              <a:buNone/>
            </a:pPr>
            <a:r>
              <a:rPr lang="it-IT" dirty="0" smtClean="0"/>
              <a:t>             </a:t>
            </a:r>
            <a:r>
              <a:rPr lang="it-IT" sz="2000" dirty="0" smtClean="0"/>
              <a:t>(</a:t>
            </a:r>
            <a:r>
              <a:rPr lang="it-IT" sz="2000" dirty="0" err="1" smtClean="0"/>
              <a:t>binds</a:t>
            </a:r>
            <a:r>
              <a:rPr lang="it-IT" sz="2000" dirty="0" smtClean="0"/>
              <a:t>)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HIGH COURT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518472" y="3684675"/>
            <a:ext cx="0" cy="723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4518472" y="5067409"/>
            <a:ext cx="0" cy="8122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10159180" y="3071793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812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HORIZONTAL SENSE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A court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binded</a:t>
            </a:r>
            <a:r>
              <a:rPr lang="it-IT" dirty="0" smtClean="0"/>
              <a:t> to </a:t>
            </a:r>
            <a:r>
              <a:rPr lang="it-IT" dirty="0" err="1" smtClean="0"/>
              <a:t>follow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r>
              <a:rPr lang="it-IT" dirty="0" err="1" smtClean="0"/>
              <a:t>precedent</a:t>
            </a:r>
            <a:r>
              <a:rPr lang="it-IT" dirty="0" smtClean="0"/>
              <a:t> </a:t>
            </a:r>
            <a:r>
              <a:rPr lang="it-IT" dirty="0" err="1" smtClean="0"/>
              <a:t>decisions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HIGH COURT              HIGH COURT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Since</a:t>
            </a:r>
            <a:r>
              <a:rPr lang="it-IT" dirty="0" smtClean="0"/>
              <a:t> 1966:</a:t>
            </a:r>
            <a:endParaRPr lang="it-IT" dirty="0"/>
          </a:p>
          <a:p>
            <a:pPr lvl="0"/>
            <a:r>
              <a:rPr lang="it-IT" dirty="0"/>
              <a:t>the High </a:t>
            </a:r>
            <a:r>
              <a:rPr lang="it-IT" dirty="0"/>
              <a:t>C</a:t>
            </a:r>
            <a:r>
              <a:rPr lang="it-IT" dirty="0" smtClean="0"/>
              <a:t>ourt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always</a:t>
            </a:r>
            <a:r>
              <a:rPr lang="it-IT" dirty="0"/>
              <a:t> </a:t>
            </a:r>
            <a:r>
              <a:rPr lang="it-IT" dirty="0" err="1"/>
              <a:t>binded</a:t>
            </a:r>
            <a:r>
              <a:rPr lang="it-IT" dirty="0"/>
              <a:t> by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precedents</a:t>
            </a:r>
            <a:r>
              <a:rPr lang="it-IT" dirty="0"/>
              <a:t>;</a:t>
            </a:r>
          </a:p>
          <a:p>
            <a:pPr lvl="0"/>
            <a:r>
              <a:rPr lang="it-IT" dirty="0"/>
              <a:t>the Court of Appeal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binded</a:t>
            </a:r>
            <a:r>
              <a:rPr lang="it-IT" dirty="0"/>
              <a:t>, </a:t>
            </a:r>
            <a:r>
              <a:rPr lang="it-IT" dirty="0" err="1"/>
              <a:t>except</a:t>
            </a:r>
            <a:r>
              <a:rPr lang="it-IT" dirty="0"/>
              <a:t> for:</a:t>
            </a:r>
          </a:p>
          <a:p>
            <a:pPr lvl="1"/>
            <a:r>
              <a:rPr lang="it-IT" dirty="0" err="1"/>
              <a:t>contrast</a:t>
            </a:r>
            <a:r>
              <a:rPr lang="it-IT" dirty="0"/>
              <a:t> with a Supreme </a:t>
            </a:r>
            <a:r>
              <a:rPr lang="it-IT" dirty="0"/>
              <a:t>C</a:t>
            </a:r>
            <a:r>
              <a:rPr lang="it-IT" dirty="0" smtClean="0"/>
              <a:t>ourt </a:t>
            </a:r>
            <a:r>
              <a:rPr lang="it-IT" dirty="0" err="1"/>
              <a:t>decision</a:t>
            </a:r>
            <a:endParaRPr lang="it-IT" dirty="0"/>
          </a:p>
          <a:p>
            <a:pPr lvl="1"/>
            <a:r>
              <a:rPr lang="it-IT" dirty="0" err="1"/>
              <a:t>contrast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decisions</a:t>
            </a:r>
            <a:r>
              <a:rPr lang="it-IT" dirty="0"/>
              <a:t> of the </a:t>
            </a:r>
            <a:r>
              <a:rPr lang="it-IT" dirty="0" smtClean="0"/>
              <a:t>Court </a:t>
            </a:r>
            <a:r>
              <a:rPr lang="it-IT" dirty="0"/>
              <a:t>of </a:t>
            </a:r>
            <a:r>
              <a:rPr lang="it-IT" dirty="0" smtClean="0"/>
              <a:t>Appeal</a:t>
            </a:r>
            <a:endParaRPr lang="it-IT" dirty="0"/>
          </a:p>
          <a:p>
            <a:pPr lvl="1"/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with a “lacuna” (with the </a:t>
            </a:r>
            <a:r>
              <a:rPr lang="it-IT" dirty="0" err="1"/>
              <a:t>addition</a:t>
            </a:r>
            <a:r>
              <a:rPr lang="it-IT" dirty="0"/>
              <a:t> of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elements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a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solution</a:t>
            </a:r>
            <a:r>
              <a:rPr lang="it-IT" dirty="0"/>
              <a:t>)</a:t>
            </a:r>
          </a:p>
          <a:p>
            <a:pPr lvl="0"/>
            <a:r>
              <a:rPr lang="it-IT" dirty="0"/>
              <a:t>the Supreme Court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binded</a:t>
            </a:r>
            <a:r>
              <a:rPr lang="it-IT" dirty="0"/>
              <a:t>,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deemed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177054" y="2600915"/>
            <a:ext cx="81093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77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182</TotalTime>
  <Words>450</Words>
  <Application>Microsoft Macintosh PowerPoint</Application>
  <PresentationFormat>Presentazione su schermo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Chiarezza</vt:lpstr>
      <vt:lpstr>The theory of the binding precedent</vt:lpstr>
      <vt:lpstr>PRECEDENT</vt:lpstr>
      <vt:lpstr>HISTORY  </vt:lpstr>
      <vt:lpstr>REORGANIZATION OF COURT SYSTEM</vt:lpstr>
      <vt:lpstr>INCORPORATED COUNCIL OF LAW REPORTING</vt:lpstr>
      <vt:lpstr>LEGAL POSITIVISM</vt:lpstr>
      <vt:lpstr>STARE DECISIS</vt:lpstr>
      <vt:lpstr>VERTICAL SENSE</vt:lpstr>
      <vt:lpstr>HORIZONTAL SENSE</vt:lpstr>
      <vt:lpstr>WAYS IN WHICH PRECEDENTS CAN BE AVOIDED</vt:lpstr>
      <vt:lpstr>RATIO DECIDENDI VS OBITER DICTA</vt:lpstr>
      <vt:lpstr>ADVANTAGES AND DISADVANTAGES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theory of the binding precedent</dc:title>
  <dc:creator>Luigi Morsut</dc:creator>
  <cp:lastModifiedBy>Luigi Morsut</cp:lastModifiedBy>
  <cp:revision>19</cp:revision>
  <dcterms:created xsi:type="dcterms:W3CDTF">2019-05-06T16:58:57Z</dcterms:created>
  <dcterms:modified xsi:type="dcterms:W3CDTF">2019-05-13T19:32:17Z</dcterms:modified>
</cp:coreProperties>
</file>