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56" r:id="rId2"/>
    <p:sldId id="260" r:id="rId3"/>
    <p:sldId id="263" r:id="rId4"/>
    <p:sldId id="257" r:id="rId5"/>
    <p:sldId id="267" r:id="rId6"/>
    <p:sldId id="264" r:id="rId7"/>
    <p:sldId id="266" r:id="rId8"/>
    <p:sldId id="268" r:id="rId9"/>
    <p:sldId id="269" r:id="rId10"/>
    <p:sldId id="270" r:id="rId11"/>
    <p:sldId id="271" r:id="rId12"/>
    <p:sldId id="272" r:id="rId13"/>
    <p:sldId id="283" r:id="rId14"/>
    <p:sldId id="274" r:id="rId15"/>
    <p:sldId id="285"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277" r:id="rId36"/>
    <p:sldId id="275" r:id="rId37"/>
    <p:sldId id="276" r:id="rId38"/>
    <p:sldId id="278" r:id="rId39"/>
    <p:sldId id="279" r:id="rId40"/>
    <p:sldId id="280" r:id="rId41"/>
    <p:sldId id="281" r:id="rId42"/>
    <p:sldId id="282" r:id="rId43"/>
    <p:sldId id="287" r:id="rId44"/>
    <p:sldId id="286" r:id="rId45"/>
    <p:sldId id="308" r:id="rId46"/>
    <p:sldId id="307" r:id="rId4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81" autoAdjust="0"/>
  </p:normalViewPr>
  <p:slideViewPr>
    <p:cSldViewPr snapToGrid="0" snapToObjects="1">
      <p:cViewPr varScale="1">
        <p:scale>
          <a:sx n="63" d="100"/>
          <a:sy n="63" d="100"/>
        </p:scale>
        <p:origin x="159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232E2D-2470-9E4C-ACF0-C6BE7B2B0BCE}" type="datetimeFigureOut">
              <a:rPr lang="it-IT" smtClean="0"/>
              <a:t>17/06/2019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2DE9D0-DF82-DA4C-9A7D-194573D7D777}" type="slidenum">
              <a:rPr lang="it-IT" smtClean="0"/>
              <a:t>‹N›</a:t>
            </a:fld>
            <a:endParaRPr lang="it-IT"/>
          </a:p>
        </p:txBody>
      </p:sp>
    </p:spTree>
    <p:extLst>
      <p:ext uri="{BB962C8B-B14F-4D97-AF65-F5344CB8AC3E}">
        <p14:creationId xmlns:p14="http://schemas.microsoft.com/office/powerpoint/2010/main" val="4225574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201A40-1FA2-DC46-87C6-DA947512AD3C}" type="datetimeFigureOut">
              <a:rPr lang="it-IT" smtClean="0"/>
              <a:t>17/06/2019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FCCB6-F990-FE4B-A3AF-2FAC7825A26A}" type="slidenum">
              <a:rPr lang="it-IT" smtClean="0"/>
              <a:t>‹N›</a:t>
            </a:fld>
            <a:endParaRPr lang="it-IT"/>
          </a:p>
        </p:txBody>
      </p:sp>
    </p:spTree>
    <p:extLst>
      <p:ext uri="{BB962C8B-B14F-4D97-AF65-F5344CB8AC3E}">
        <p14:creationId xmlns:p14="http://schemas.microsoft.com/office/powerpoint/2010/main" val="16984765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cbi.nlm.nih.gov/pmc/articles/PMC325766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tkearney.es/servicios-de-salud/ideas-perspectivas/article/-/asset_publisher/LCcgOeS4t85g/content/nutraceuticals-the-front-line-of-the-battle-for-consumer-health/10192?inheritRedirect=false&amp;redirect=http://www.atkearney.es/servicios-de-salud/ideas-perspectivas/article?p_p_id%3D101_INSTANCE_LCcgOeS4t85g%26p_p_lifecycle%3D0%26p_p_state%3Dnormal%26p_p_mode%3Dview%26p_p_col_id%3Dcolumn-4%26p_p_col_count%3D1%26_101_INSTANCE_LCcgOeS4t85g_advancedSearch%3Dfalse%26_101_INSTANCE_LCcgOeS4t85g_keywords%3D%26_101_INSTANCE_LCcgOeS4t85g_delta%3D15%26p_r_p_564233524_resetCur%3Dfalse%26_101_INSTANCE_LCcgOeS4t85g_cur%3D3%26_101_INSTANCE_LCcgOeS4t85g_andOperator%3Dtru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ubchem.ncbi.nlm.nih.gov/compound/pheno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ABFCCB6-F990-FE4B-A3AF-2FAC7825A26A}" type="slidenum">
              <a:rPr lang="it-IT" smtClean="0"/>
              <a:t>1</a:t>
            </a:fld>
            <a:endParaRPr lang="it-IT"/>
          </a:p>
        </p:txBody>
      </p:sp>
    </p:spTree>
    <p:extLst>
      <p:ext uri="{BB962C8B-B14F-4D97-AF65-F5344CB8AC3E}">
        <p14:creationId xmlns:p14="http://schemas.microsoft.com/office/powerpoint/2010/main" val="4076998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The goal of promoting healthy aging can be achieved by at least two molecular mechanisms: suppression of SASP and / or clearance of SC by </a:t>
            </a:r>
            <a:r>
              <a:rPr lang="en-GB" dirty="0" err="1" smtClean="0"/>
              <a:t>senolytic</a:t>
            </a:r>
            <a:r>
              <a:rPr lang="en-GB" dirty="0" smtClean="0"/>
              <a:t> compounds.</a:t>
            </a:r>
          </a:p>
          <a:p>
            <a:endParaRPr lang="en-GB" dirty="0" smtClean="0"/>
          </a:p>
          <a:p>
            <a:r>
              <a:rPr lang="en-GB" dirty="0" smtClean="0"/>
              <a:t>Compounds with anti-aging or anti-SASP properties can be divided into those that are completely synthesized (because they are not found in nature), semi-synthesized (by chemical modification of substances obtained from microorganisms or plants) or completely natural.</a:t>
            </a:r>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10</a:t>
            </a:fld>
            <a:endParaRPr lang="it-IT"/>
          </a:p>
        </p:txBody>
      </p:sp>
    </p:spTree>
    <p:extLst>
      <p:ext uri="{BB962C8B-B14F-4D97-AF65-F5344CB8AC3E}">
        <p14:creationId xmlns:p14="http://schemas.microsoft.com/office/powerpoint/2010/main" val="198145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The SCs are mainly characterized by the loss of proliferation capacity. Cell cycle arrest has long been considered a powerful anticancer mechanism that prevents the expansion of premalignant cells.</a:t>
            </a:r>
          </a:p>
          <a:p>
            <a:r>
              <a:rPr lang="en-GB" dirty="0" smtClean="0"/>
              <a:t>However, the characteristics of senescence are expressed in premalignant tumours, in which the progression towards neoplasia requires the evasion of senescence.</a:t>
            </a:r>
          </a:p>
          <a:p>
            <a:endParaRPr lang="en-GB" dirty="0" smtClean="0"/>
          </a:p>
          <a:p>
            <a:r>
              <a:rPr lang="en-GB" dirty="0" smtClean="0"/>
              <a:t>Therefore among the synthesized drugs that have shown </a:t>
            </a:r>
            <a:r>
              <a:rPr lang="en-GB" dirty="0" err="1" smtClean="0"/>
              <a:t>senolytic</a:t>
            </a:r>
            <a:r>
              <a:rPr lang="en-GB" dirty="0" smtClean="0"/>
              <a:t> action we find some antitumor drugs.</a:t>
            </a:r>
          </a:p>
          <a:p>
            <a:r>
              <a:rPr lang="en-GB" dirty="0" smtClean="0"/>
              <a:t>Let's remember for example:</a:t>
            </a:r>
          </a:p>
          <a:p>
            <a:r>
              <a:rPr lang="en-GB" dirty="0" smtClean="0"/>
              <a:t>DASATINIB, an oral tyrosine kinase inhibitor that inhibits the ability of cells to duplicate and migrate by inducing apoptosis</a:t>
            </a:r>
          </a:p>
          <a:p>
            <a:r>
              <a:rPr lang="en-GB" dirty="0" smtClean="0"/>
              <a:t>NAVITOCLAX is also an activator of the mitochondrial apoptotic pathway - it inhibits the BCL family and promotes the release of the pro-apoptotic factor BIM</a:t>
            </a:r>
          </a:p>
          <a:p>
            <a:r>
              <a:rPr lang="en-GB" dirty="0" smtClean="0"/>
              <a:t>Also short interfering RNAs target BCL and demonstrate an effective </a:t>
            </a:r>
            <a:r>
              <a:rPr lang="en-GB" dirty="0" err="1" smtClean="0"/>
              <a:t>senolytic</a:t>
            </a:r>
            <a:r>
              <a:rPr lang="en-GB" dirty="0" smtClean="0"/>
              <a:t> action</a:t>
            </a:r>
            <a:endParaRPr lang="it-IT" dirty="0" smtClean="0"/>
          </a:p>
        </p:txBody>
      </p:sp>
      <p:sp>
        <p:nvSpPr>
          <p:cNvPr id="4" name="Segnaposto numero diapositiva 3"/>
          <p:cNvSpPr>
            <a:spLocks noGrp="1"/>
          </p:cNvSpPr>
          <p:nvPr>
            <p:ph type="sldNum" sz="quarter" idx="10"/>
          </p:nvPr>
        </p:nvSpPr>
        <p:spPr/>
        <p:txBody>
          <a:bodyPr/>
          <a:lstStyle/>
          <a:p>
            <a:fld id="{BABFCCB6-F990-FE4B-A3AF-2FAC7825A26A}" type="slidenum">
              <a:rPr lang="it-IT" smtClean="0"/>
              <a:t>11</a:t>
            </a:fld>
            <a:endParaRPr lang="it-IT"/>
          </a:p>
        </p:txBody>
      </p:sp>
    </p:spTree>
    <p:extLst>
      <p:ext uri="{BB962C8B-B14F-4D97-AF65-F5344CB8AC3E}">
        <p14:creationId xmlns:p14="http://schemas.microsoft.com/office/powerpoint/2010/main" val="2623601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12</a:t>
            </a:fld>
            <a:endParaRPr lang="it-IT"/>
          </a:p>
        </p:txBody>
      </p:sp>
    </p:spTree>
    <p:extLst>
      <p:ext uri="{BB962C8B-B14F-4D97-AF65-F5344CB8AC3E}">
        <p14:creationId xmlns:p14="http://schemas.microsoft.com/office/powerpoint/2010/main" val="339700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The SCs are mainly characterized by the loss of proliferation capacity. Cell cycle arrest has long been considered a powerful anticancer mechanism that prevents the expansion of premalignant cells.</a:t>
            </a:r>
          </a:p>
          <a:p>
            <a:r>
              <a:rPr lang="en-GB" dirty="0" smtClean="0"/>
              <a:t>However, the characteristics of senescence are expressed in premalignant </a:t>
            </a:r>
            <a:r>
              <a:rPr lang="en-GB" dirty="0" err="1" smtClean="0"/>
              <a:t>tumors</a:t>
            </a:r>
            <a:r>
              <a:rPr lang="en-GB" dirty="0" smtClean="0"/>
              <a:t>, in which the progression towards neoplasia requires the evasion of senescence.</a:t>
            </a:r>
          </a:p>
          <a:p>
            <a:endParaRPr lang="en-GB" dirty="0" smtClean="0"/>
          </a:p>
          <a:p>
            <a:r>
              <a:rPr lang="en-GB" dirty="0" smtClean="0"/>
              <a:t>Therefore among the synthesized drugs that have shown </a:t>
            </a:r>
            <a:r>
              <a:rPr lang="en-GB" dirty="0" err="1" smtClean="0"/>
              <a:t>senolytic</a:t>
            </a:r>
            <a:r>
              <a:rPr lang="en-GB" dirty="0" smtClean="0"/>
              <a:t> action we find some antitumor drugs.</a:t>
            </a:r>
          </a:p>
          <a:p>
            <a:r>
              <a:rPr lang="en-GB" dirty="0" smtClean="0"/>
              <a:t>Let's remember for example</a:t>
            </a:r>
          </a:p>
          <a:p>
            <a:r>
              <a:rPr lang="en-GB" dirty="0" smtClean="0"/>
              <a:t>DASATINIB, an oral tyrosine kinase inhibitor that inhibits the ability of cells to duplicate and migrate by inducing apoptosis</a:t>
            </a:r>
          </a:p>
          <a:p>
            <a:r>
              <a:rPr lang="en-GB" dirty="0" smtClean="0"/>
              <a:t>NAVITOCLAX is also an activator of the mitochondrial apoptotic pathway - it inhibits the BCL family and promotes the release of the pro-apoptotic factor BIM</a:t>
            </a:r>
          </a:p>
          <a:p>
            <a:r>
              <a:rPr lang="en-GB" dirty="0" smtClean="0"/>
              <a:t>Also short interfering RNAs target BCL and demonstrate an effective </a:t>
            </a:r>
            <a:r>
              <a:rPr lang="en-GB" dirty="0" err="1" smtClean="0"/>
              <a:t>senolytic</a:t>
            </a:r>
            <a:r>
              <a:rPr lang="en-GB" dirty="0" smtClean="0"/>
              <a:t> action</a:t>
            </a:r>
            <a:endParaRPr lang="it-IT" dirty="0" smtClean="0"/>
          </a:p>
        </p:txBody>
      </p:sp>
      <p:sp>
        <p:nvSpPr>
          <p:cNvPr id="4" name="Segnaposto numero diapositiva 3"/>
          <p:cNvSpPr>
            <a:spLocks noGrp="1"/>
          </p:cNvSpPr>
          <p:nvPr>
            <p:ph type="sldNum" sz="quarter" idx="10"/>
          </p:nvPr>
        </p:nvSpPr>
        <p:spPr/>
        <p:txBody>
          <a:bodyPr/>
          <a:lstStyle/>
          <a:p>
            <a:fld id="{BABFCCB6-F990-FE4B-A3AF-2FAC7825A26A}" type="slidenum">
              <a:rPr lang="it-IT" smtClean="0"/>
              <a:t>13</a:t>
            </a:fld>
            <a:endParaRPr lang="it-IT"/>
          </a:p>
        </p:txBody>
      </p:sp>
    </p:spTree>
    <p:extLst>
      <p:ext uri="{BB962C8B-B14F-4D97-AF65-F5344CB8AC3E}">
        <p14:creationId xmlns:p14="http://schemas.microsoft.com/office/powerpoint/2010/main" val="411092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BABFCCB6-F990-FE4B-A3AF-2FAC7825A26A}" type="slidenum">
              <a:rPr lang="it-IT" smtClean="0"/>
              <a:t>14</a:t>
            </a:fld>
            <a:endParaRPr lang="it-IT"/>
          </a:p>
        </p:txBody>
      </p:sp>
    </p:spTree>
    <p:extLst>
      <p:ext uri="{BB962C8B-B14F-4D97-AF65-F5344CB8AC3E}">
        <p14:creationId xmlns:p14="http://schemas.microsoft.com/office/powerpoint/2010/main" val="4028466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BABFCCB6-F990-FE4B-A3AF-2FAC7825A26A}" type="slidenum">
              <a:rPr lang="it-IT" smtClean="0"/>
              <a:t>15</a:t>
            </a:fld>
            <a:endParaRPr lang="it-IT"/>
          </a:p>
        </p:txBody>
      </p:sp>
    </p:spTree>
    <p:extLst>
      <p:ext uri="{BB962C8B-B14F-4D97-AF65-F5344CB8AC3E}">
        <p14:creationId xmlns:p14="http://schemas.microsoft.com/office/powerpoint/2010/main" val="1060163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4430441-D541-4EFF-A4F5-69C643D1D7EA}" type="slidenum">
              <a:rPr lang="en-US" altLang="en-US"/>
              <a:pPr/>
              <a:t>16</a:t>
            </a:fld>
            <a:endParaRPr lang="en-US" altLang="en-US"/>
          </a:p>
        </p:txBody>
      </p:sp>
      <p:sp>
        <p:nvSpPr>
          <p:cNvPr id="24577" name="Rectangle 1"/>
          <p:cNvSpPr txBox="1">
            <a:spLocks noGrp="1" noRot="1" noChangeAspect="1" noChangeArrowheads="1"/>
          </p:cNvSpPr>
          <p:nvPr>
            <p:ph type="sldImg"/>
          </p:nvPr>
        </p:nvSpPr>
        <p:spPr bwMode="auto">
          <a:xfrm>
            <a:off x="1371600" y="784225"/>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800" dirty="0" err="1">
                <a:latin typeface="Arial" panose="020B0604020202020204" pitchFamily="34" charset="0"/>
                <a:ea typeface="Microsoft YaHei" panose="020B0503020204020204" pitchFamily="34" charset="-122"/>
              </a:rPr>
              <a:t>Collegamento</a:t>
            </a:r>
            <a:r>
              <a:rPr lang="en-US" altLang="en-US" sz="1800" dirty="0">
                <a:latin typeface="Arial" panose="020B0604020202020204" pitchFamily="34" charset="0"/>
                <a:ea typeface="Microsoft YaHei" panose="020B0503020204020204" pitchFamily="34" charset="-122"/>
              </a:rPr>
              <a:t>, </a:t>
            </a:r>
            <a:r>
              <a:rPr lang="en-US" altLang="en-US" sz="1800" dirty="0" err="1">
                <a:latin typeface="Arial" panose="020B0604020202020204" pitchFamily="34" charset="0"/>
                <a:ea typeface="Microsoft YaHei" panose="020B0503020204020204" pitchFamily="34" charset="-122"/>
              </a:rPr>
              <a:t>paragrafo</a:t>
            </a:r>
            <a:r>
              <a:rPr lang="en-US" altLang="en-US" sz="1800" dirty="0">
                <a:latin typeface="Arial" panose="020B0604020202020204" pitchFamily="34" charset="0"/>
                <a:ea typeface="Microsoft YaHei" panose="020B0503020204020204" pitchFamily="34" charset="-122"/>
              </a:rPr>
              <a:t> 4 del 3o </a:t>
            </a:r>
            <a:r>
              <a:rPr lang="en-US" altLang="en-US" sz="1800" dirty="0" err="1">
                <a:latin typeface="Arial" panose="020B0604020202020204" pitchFamily="34" charset="0"/>
                <a:ea typeface="Microsoft YaHei" panose="020B0503020204020204" pitchFamily="34" charset="-122"/>
              </a:rPr>
              <a:t>articolo</a:t>
            </a:r>
            <a:endParaRPr lang="en-US" altLang="en-US" sz="1800" dirty="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800" dirty="0">
                <a:latin typeface="Arial" panose="020B0604020202020204" pitchFamily="34" charset="0"/>
                <a:ea typeface="Microsoft YaHei" panose="020B0503020204020204" pitchFamily="34" charset="-122"/>
              </a:rPr>
              <a:t>Substances from the natural world that can interact w/ biological </a:t>
            </a:r>
            <a:r>
              <a:rPr lang="en-US" altLang="en-US" sz="1800" dirty="0" err="1">
                <a:latin typeface="Arial" panose="020B0604020202020204" pitchFamily="34" charset="0"/>
                <a:ea typeface="Microsoft YaHei" panose="020B0503020204020204" pitchFamily="34" charset="-122"/>
              </a:rPr>
              <a:t>precesses</a:t>
            </a:r>
            <a:r>
              <a:rPr lang="en-US" altLang="en-US" sz="1800" dirty="0">
                <a:latin typeface="Arial" panose="020B0604020202020204" pitchFamily="34" charset="0"/>
                <a:ea typeface="Microsoft YaHei" panose="020B0503020204020204" pitchFamily="34" charset="-122"/>
              </a:rPr>
              <a:t> are referred to as bioactive compounds; those contained in food have been named “nutraceuticals”. Intense research work is being devoted to identify </a:t>
            </a:r>
            <a:r>
              <a:rPr lang="en-US" altLang="en-US" sz="1800" dirty="0" err="1">
                <a:latin typeface="Arial" panose="020B0604020202020204" pitchFamily="34" charset="0"/>
                <a:ea typeface="Microsoft YaHei" panose="020B0503020204020204" pitchFamily="34" charset="-122"/>
              </a:rPr>
              <a:t>nuticeuticals</a:t>
            </a:r>
            <a:r>
              <a:rPr lang="en-US" altLang="en-US" sz="1800" dirty="0">
                <a:latin typeface="Arial" panose="020B0604020202020204" pitchFamily="34" charset="0"/>
                <a:ea typeface="Microsoft YaHei" panose="020B0503020204020204" pitchFamily="34" charset="-122"/>
              </a:rPr>
              <a:t> that can help prevent pathological conditions, and/or mimic the anti-aging drug action, but w/o the adverse effects.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800" dirty="0">
                <a:latin typeface="Arial" panose="020B0604020202020204" pitchFamily="34" charset="0"/>
                <a:ea typeface="Microsoft YaHei" panose="020B0503020204020204" pitchFamily="34" charset="-122"/>
              </a:rPr>
              <a:t>Little (but ample) evidence has been provided for the anti-SASP effects of a number of natural compounds, while data on their </a:t>
            </a:r>
            <a:r>
              <a:rPr lang="en-US" altLang="en-US" sz="1800" dirty="0" err="1">
                <a:latin typeface="Arial" panose="020B0604020202020204" pitchFamily="34" charset="0"/>
                <a:ea typeface="Microsoft YaHei" panose="020B0503020204020204" pitchFamily="34" charset="-122"/>
              </a:rPr>
              <a:t>senolytic</a:t>
            </a:r>
            <a:r>
              <a:rPr lang="en-US" altLang="en-US" sz="1800" dirty="0">
                <a:latin typeface="Arial" panose="020B0604020202020204" pitchFamily="34" charset="0"/>
                <a:ea typeface="Microsoft YaHei" panose="020B0503020204020204" pitchFamily="34" charset="-122"/>
              </a:rPr>
              <a:t> activity are even more limited.</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800" dirty="0">
                <a:latin typeface="Arial" panose="020B0604020202020204" pitchFamily="34" charset="0"/>
                <a:ea typeface="Microsoft YaHei" panose="020B0503020204020204" pitchFamily="34" charset="-122"/>
              </a:rPr>
              <a:t>Several studies have suggested that a diet which is high in antioxidants-rich foods, in particular polyphenols, is positively linked w/ cognitive performance in the elderly, and reduces cognitive decline and risk of dementia. We will focus on the three most largely investigated polyphenolic compounds, but first: what does Nutraceutical stand for?</a:t>
            </a:r>
          </a:p>
        </p:txBody>
      </p:sp>
    </p:spTree>
    <p:extLst>
      <p:ext uri="{BB962C8B-B14F-4D97-AF65-F5344CB8AC3E}">
        <p14:creationId xmlns:p14="http://schemas.microsoft.com/office/powerpoint/2010/main" val="2916999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DE587FA-CEBD-4563-BF41-C59EA28F67B3}" type="slidenum">
              <a:rPr lang="en-US" altLang="en-US"/>
              <a:pPr/>
              <a:t>17</a:t>
            </a:fld>
            <a:endParaRPr lang="en-US" altLang="en-US"/>
          </a:p>
        </p:txBody>
      </p:sp>
      <p:sp>
        <p:nvSpPr>
          <p:cNvPr id="2560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p:cNvSpPr txBox="1">
            <a:spLocks noGrp="1" noChangeArrowheads="1"/>
          </p:cNvSpPr>
          <p:nvPr>
            <p:ph type="body" idx="1"/>
          </p:nvPr>
        </p:nvSpPr>
        <p:spPr bwMode="auto">
          <a:xfrm>
            <a:off x="822325" y="4776788"/>
            <a:ext cx="6126163" cy="47323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800">
                <a:latin typeface="Arial" panose="020B0604020202020204" pitchFamily="34" charset="0"/>
                <a:ea typeface="Microsoft YaHei" panose="020B0503020204020204" pitchFamily="34" charset="-122"/>
              </a:rPr>
              <a:t>Nutraceutica x3 slide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800">
                <a:latin typeface="Arial" panose="020B0604020202020204" pitchFamily="34" charset="0"/>
                <a:ea typeface="Microsoft YaHei" panose="020B0503020204020204" pitchFamily="34" charset="-122"/>
              </a:rPr>
              <a:t>The term nutraceutical is a syncretic neologism of the words nutrient and pharmaceutical.  It should be noted that the term nutraceutical, as commonly used in marketing, has no regulatory definition, it's used for products available on the market w/o proper assessment of their beneficial health effects. But efficacy, together with safety, is to be considered of utmost importance for nutraceuticals. It is often confused with other terms. </a:t>
            </a:r>
            <a:r>
              <a:rPr lang="en-US" altLang="en-US" sz="1800" i="1">
                <a:latin typeface="Arial" panose="020B0604020202020204" pitchFamily="34" charset="0"/>
                <a:ea typeface="Microsoft YaHei" panose="020B0503020204020204" pitchFamily="34" charset="-122"/>
              </a:rPr>
              <a:t> One possible source of confusing information could be administration of the pharmaceutical form – pills, tablets and capsules – which can be the same for food supplements and nutraceuticals.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1800" i="1">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800">
                <a:latin typeface="Arial" panose="020B0604020202020204" pitchFamily="34" charset="0"/>
                <a:ea typeface="Microsoft YaHei" panose="020B0503020204020204" pitchFamily="34" charset="-122"/>
              </a:rPr>
              <a:t>Cfr: </a:t>
            </a:r>
            <a:r>
              <a:rPr lang="en-US" altLang="en-US" sz="1800">
                <a:latin typeface="Arial" panose="020B0604020202020204" pitchFamily="34" charset="0"/>
                <a:ea typeface="Microsoft YaHei" panose="020B0503020204020204" pitchFamily="34" charset="-122"/>
                <a:hlinkClick r:id="rId3"/>
              </a:rPr>
              <a:t>https://www.ncbi.nlm.nih.gov/pmc/articles/PMC3257668/</a:t>
            </a:r>
            <a:r>
              <a:rPr lang="en-US" altLang="en-US" sz="1800">
                <a:latin typeface="Arial" panose="020B0604020202020204" pitchFamily="34" charset="0"/>
                <a:ea typeface="Microsoft YaHei" panose="020B0503020204020204" pitchFamily="34" charset="-122"/>
              </a:rPr>
              <a:t>  </a:t>
            </a:r>
            <a:r>
              <a:rPr lang="en-US" altLang="en-US" sz="1800" i="1">
                <a:latin typeface="Arial" panose="020B0604020202020204" pitchFamily="34" charset="0"/>
                <a:ea typeface="Microsoft YaHei" panose="020B0503020204020204" pitchFamily="34" charset="-122"/>
              </a:rPr>
              <a:t>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180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1600" b="1" i="1">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901999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F22908-B8BA-4002-B2F9-27667FC956FB}" type="slidenum">
              <a:rPr lang="en-US" altLang="en-US"/>
              <a:pPr/>
              <a:t>18</a:t>
            </a:fld>
            <a:endParaRPr lang="en-US" altLang="en-US"/>
          </a:p>
        </p:txBody>
      </p:sp>
      <p:sp>
        <p:nvSpPr>
          <p:cNvPr id="2662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Text Box 2"/>
          <p:cNvSpPr txBox="1">
            <a:spLocks noGrp="1" noChangeArrowheads="1"/>
          </p:cNvSpPr>
          <p:nvPr>
            <p:ph type="body" idx="1"/>
          </p:nvPr>
        </p:nvSpPr>
        <p:spPr bwMode="auto">
          <a:xfrm>
            <a:off x="777875" y="4776788"/>
            <a:ext cx="6218238" cy="5162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b="1">
                <a:latin typeface="Arial" panose="020B0604020202020204" pitchFamily="34" charset="0"/>
                <a:ea typeface="Microsoft YaHei" panose="020B0503020204020204" pitchFamily="34" charset="-122"/>
              </a:rPr>
              <a:t>Functional foods</a:t>
            </a:r>
            <a:r>
              <a:rPr lang="en-US" altLang="en-US" sz="2000">
                <a:latin typeface="Arial" panose="020B0604020202020204" pitchFamily="34" charset="0"/>
                <a:ea typeface="Microsoft YaHei" panose="020B0503020204020204" pitchFamily="34" charset="-122"/>
              </a:rPr>
              <a:t> = similar in appearance to conventional foods; the former being consumed as part of the normal diet. In contrast to conventional foods, functional foods, however, have </a:t>
            </a:r>
            <a:r>
              <a:rPr lang="en-US" altLang="en-US" sz="2000" b="1">
                <a:latin typeface="Arial" panose="020B0604020202020204" pitchFamily="34" charset="0"/>
                <a:ea typeface="Microsoft YaHei" panose="020B0503020204020204" pitchFamily="34" charset="-122"/>
              </a:rPr>
              <a:t>demonstrated </a:t>
            </a:r>
            <a:r>
              <a:rPr lang="en-US" altLang="en-US" sz="2000">
                <a:latin typeface="Arial" panose="020B0604020202020204" pitchFamily="34" charset="0"/>
                <a:ea typeface="Microsoft YaHei" panose="020B0503020204020204" pitchFamily="34" charset="-122"/>
              </a:rPr>
              <a:t>physiological</a:t>
            </a:r>
            <a:r>
              <a:rPr lang="en-US" altLang="en-US" sz="2000" b="1">
                <a:latin typeface="Arial" panose="020B0604020202020204" pitchFamily="34" charset="0"/>
                <a:ea typeface="Microsoft YaHei" panose="020B0503020204020204" pitchFamily="34" charset="-122"/>
              </a:rPr>
              <a:t> benefits</a:t>
            </a:r>
            <a:r>
              <a:rPr lang="en-US" altLang="en-US" sz="2000">
                <a:latin typeface="Arial" panose="020B0604020202020204" pitchFamily="34" charset="0"/>
                <a:ea typeface="Microsoft YaHei" panose="020B0503020204020204" pitchFamily="34" charset="-122"/>
              </a:rPr>
              <a:t> and can </a:t>
            </a:r>
            <a:r>
              <a:rPr lang="en-US" altLang="en-US" sz="2000" b="1">
                <a:latin typeface="Arial" panose="020B0604020202020204" pitchFamily="34" charset="0"/>
                <a:ea typeface="Microsoft YaHei" panose="020B0503020204020204" pitchFamily="34" charset="-122"/>
              </a:rPr>
              <a:t>reduce the risk of chronic disease</a:t>
            </a:r>
            <a:r>
              <a:rPr lang="en-US" altLang="en-US" sz="2000">
                <a:latin typeface="Arial" panose="020B0604020202020204" pitchFamily="34" charset="0"/>
                <a:ea typeface="Microsoft YaHei" panose="020B0503020204020204" pitchFamily="34" charset="-122"/>
              </a:rPr>
              <a:t> beyond basic nutritional functions.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b="1">
                <a:latin typeface="Arial" panose="020B0604020202020204" pitchFamily="34" charset="0"/>
                <a:ea typeface="Microsoft YaHei" panose="020B0503020204020204" pitchFamily="34" charset="-122"/>
              </a:rPr>
              <a:t>Nutraceuticals</a:t>
            </a:r>
            <a:r>
              <a:rPr lang="en-US" altLang="en-US" sz="2000">
                <a:latin typeface="Arial" panose="020B0604020202020204" pitchFamily="34" charset="0"/>
                <a:ea typeface="Microsoft YaHei" panose="020B0503020204020204" pitchFamily="34" charset="-122"/>
              </a:rPr>
              <a:t> = Nutritional products that provide health and medical benefits, including the prevention and treatment of disease.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b="1">
                <a:latin typeface="Arial" panose="020B0604020202020204" pitchFamily="34" charset="0"/>
                <a:ea typeface="Microsoft YaHei" panose="020B0503020204020204" pitchFamily="34" charset="-122"/>
              </a:rPr>
              <a:t>Food supplement </a:t>
            </a:r>
            <a:r>
              <a:rPr lang="en-US" altLang="en-US" sz="2000">
                <a:latin typeface="Arial" panose="020B0604020202020204" pitchFamily="34" charset="0"/>
                <a:ea typeface="Microsoft YaHei" panose="020B0503020204020204" pitchFamily="34" charset="-122"/>
              </a:rPr>
              <a:t>= Food product whose purpose is to supplement the normal diet and which consists of a concentrated source of nutrients or other substances with nutritional effects or physiological, single or in combination, marketed in dosed formulations, such as capsules, tablets, tablets or pills, designed to be taken in small individual quantities measured.</a:t>
            </a:r>
          </a:p>
        </p:txBody>
      </p:sp>
    </p:spTree>
    <p:extLst>
      <p:ext uri="{BB962C8B-B14F-4D97-AF65-F5344CB8AC3E}">
        <p14:creationId xmlns:p14="http://schemas.microsoft.com/office/powerpoint/2010/main" val="220539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D776949-14DB-4CA4-84A1-075F1419638A}" type="slidenum">
              <a:rPr lang="en-US" altLang="en-US"/>
              <a:pPr/>
              <a:t>19</a:t>
            </a:fld>
            <a:endParaRPr lang="en-US" altLang="en-US"/>
          </a:p>
        </p:txBody>
      </p:sp>
      <p:sp>
        <p:nvSpPr>
          <p:cNvPr id="2764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112"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600">
                <a:latin typeface="Arial" panose="020B0604020202020204" pitchFamily="34" charset="0"/>
                <a:ea typeface="Microsoft YaHei" panose="020B0503020204020204" pitchFamily="34" charset="-122"/>
              </a:rPr>
              <a:t>Cfr:</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600">
                <a:latin typeface="Arial" panose="020B0604020202020204" pitchFamily="34" charset="0"/>
                <a:ea typeface="Microsoft YaHei" panose="020B0503020204020204" pitchFamily="34" charset="-122"/>
                <a:hlinkClick r:id="rId3"/>
              </a:rPr>
              <a:t>http://www.atkearney.es/servicios-de-salud/ideas-perspectivas/article/-/asset_publisher/LCcgOeS4t85g/content/nutraceuticals-the-front-line-of-the-battle-for-consumer-health/10192?inheritRedirect=false&amp;redirect=http%3A%2F%2Fwww.atkearney.es%2Fservicios-de-salud%2Fideas-perspectivas%2Farticle%3Fp_p_id%3D101_INSTANCE_LCcgOeS4t85g%26p_p_lifecycle%3D0%26p_p_state%3Dnormal%26p_p_mode%3Dview%26p_p_col_id%3Dcolumn-4%26p_p_col_count%3D1%26_101_INSTANCE_LCcgOeS4t85g_advancedSearch%3Dfalse%26_101_INSTANCE_LCcgOeS4t85g_keywords%3D%26_101_INSTANCE_LCcgOeS4t85g_delta%3D15%26p_r_p_564233524_resetCur%3Dfalse%26_101_INSTANCE_LCcgOeS4t85g_cur%3D3%26_101_INSTANCE_LCcgOeS4t85g_andOperator%3Dtru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600" i="1">
                <a:latin typeface="Arial" panose="020B0604020202020204" pitchFamily="34" charset="0"/>
                <a:ea typeface="Microsoft YaHei" panose="020B0503020204020204" pitchFamily="34" charset="-122"/>
              </a:rPr>
              <a:t>Dictionaries aside, searching for an authoritative definition of nutraceuticals is an exercise in futility. No broadly accepted legal classification exists, and each market research organization seems to apply its own criteria. At one end of the spectrum are functional foods and beverages, as well as dietary supplements, aimed primarily at maintaining health.5 At the other, more medical end of the spectrum are products aimed at people with special nutritional needs. In the middle is an emerging gray area of products that have a physiological effect to reduce known risk factors, such as high cholesterol, or appear to slow or prevent the progression of common diseases.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600" i="1">
                <a:latin typeface="Arial" panose="020B0604020202020204" pitchFamily="34" charset="0"/>
                <a:ea typeface="Microsoft YaHei" panose="020B0503020204020204" pitchFamily="34" charset="-122"/>
              </a:rPr>
              <a:t> A functional food or beverage is one that has been fortified with added or concentrated ingredients to improve health or performance or to obtain a desired result—and is marketed as such. A dietary supplement, as defined by the U.S. Food and Drug Administration, is a product taken by mouth that includes vitamins, minerals, herbs or other botanicals, amino acids, or substances such as enzymes, organ tissues, glandulars, and metabolites.</a:t>
            </a:r>
          </a:p>
        </p:txBody>
      </p:sp>
    </p:spTree>
    <p:extLst>
      <p:ext uri="{BB962C8B-B14F-4D97-AF65-F5344CB8AC3E}">
        <p14:creationId xmlns:p14="http://schemas.microsoft.com/office/powerpoint/2010/main" val="104880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2</a:t>
            </a:fld>
            <a:endParaRPr lang="it-IT"/>
          </a:p>
        </p:txBody>
      </p:sp>
    </p:spTree>
    <p:extLst>
      <p:ext uri="{BB962C8B-B14F-4D97-AF65-F5344CB8AC3E}">
        <p14:creationId xmlns:p14="http://schemas.microsoft.com/office/powerpoint/2010/main" val="511406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254A07-D726-45C1-A147-4581C187A7EE}" type="slidenum">
              <a:rPr lang="en-US" altLang="en-US"/>
              <a:pPr/>
              <a:t>20</a:t>
            </a:fld>
            <a:endParaRPr lang="en-US" altLang="en-US"/>
          </a:p>
        </p:txBody>
      </p:sp>
      <p:sp>
        <p:nvSpPr>
          <p:cNvPr id="2867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hlinkClick r:id="rId3"/>
              </a:rPr>
              <a:t>https://pubchem.ncbi.nlm.nih.gov/compound/phenol</a:t>
            </a:r>
            <a:r>
              <a:rPr lang="en-US" altLang="en-US" sz="2000">
                <a:latin typeface="Arial" panose="020B0604020202020204" pitchFamily="34" charset="0"/>
                <a:ea typeface="Microsoft YaHei" panose="020B0503020204020204" pitchFamily="34" charset="-122"/>
              </a:rPr>
              <a:t> </a:t>
            </a:r>
          </a:p>
        </p:txBody>
      </p:sp>
    </p:spTree>
    <p:extLst>
      <p:ext uri="{BB962C8B-B14F-4D97-AF65-F5344CB8AC3E}">
        <p14:creationId xmlns:p14="http://schemas.microsoft.com/office/powerpoint/2010/main" val="3249094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F6D4E72-7F9E-4032-99E5-85E1F4CDC0B9}" type="slidenum">
              <a:rPr lang="en-US" altLang="en-US"/>
              <a:pPr/>
              <a:t>21</a:t>
            </a:fld>
            <a:endParaRPr lang="en-US" altLang="en-US"/>
          </a:p>
        </p:txBody>
      </p:sp>
      <p:sp>
        <p:nvSpPr>
          <p:cNvPr id="296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17945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FBC966-A07C-47A5-B2CF-0C54C5629735}" type="slidenum">
              <a:rPr lang="en-US" altLang="en-US"/>
              <a:pPr/>
              <a:t>22</a:t>
            </a:fld>
            <a:endParaRPr lang="en-US" altLang="en-US"/>
          </a:p>
        </p:txBody>
      </p:sp>
      <p:sp>
        <p:nvSpPr>
          <p:cNvPr id="3072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PP_chemistry e classificazione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Polyphenols are nutraceuticals of interest for the healthy aging. What are polyphenols?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Polyphenols are a group of phytochemicals, frequently conjugated to organic acid and sugars. The phenolic structure is characterized by one or more aromatic rings; the hydroxyl groups in the polyphenol structure is positively correlated w/ increasing redox activity. In nature, pp are usually water-soluble compounds but can also be volatile materials. They can be produced by enzymatic or non-enymatic reactions as secondary metabolites. We distinguish flavonoids and non-flavonoid compounds.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685669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101F904-C5E8-4AE7-B96E-86E4BF51958A}" type="slidenum">
              <a:rPr lang="en-US" altLang="en-US"/>
              <a:pPr/>
              <a:t>23</a:t>
            </a:fld>
            <a:endParaRPr lang="en-US" altLang="en-US"/>
          </a:p>
        </p:txBody>
      </p:sp>
      <p:sp>
        <p:nvSpPr>
          <p:cNvPr id="317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Text Box 2"/>
          <p:cNvSpPr txBox="1">
            <a:spLocks noGrp="1" noChangeArrowheads="1"/>
          </p:cNvSpPr>
          <p:nvPr>
            <p:ph type="body" idx="1"/>
          </p:nvPr>
        </p:nvSpPr>
        <p:spPr bwMode="auto">
          <a:xfrm>
            <a:off x="777875" y="4776788"/>
            <a:ext cx="6218238" cy="4772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dirty="0">
                <a:latin typeface="Arial" panose="020B0604020202020204" pitchFamily="34" charset="0"/>
                <a:ea typeface="Microsoft YaHei" panose="020B0503020204020204" pitchFamily="34" charset="-122"/>
              </a:rPr>
              <a:t>Curcumin (C21H20O6) is the yellow color of turmeric (</a:t>
            </a:r>
            <a:r>
              <a:rPr lang="en-US" altLang="en-US" sz="1400" i="1" dirty="0">
                <a:latin typeface="Arial" panose="020B0604020202020204" pitchFamily="34" charset="0"/>
                <a:ea typeface="Microsoft YaHei" panose="020B0503020204020204" pitchFamily="34" charset="-122"/>
              </a:rPr>
              <a:t>Curcuma longa</a:t>
            </a:r>
            <a:r>
              <a:rPr lang="en-US" altLang="en-US" sz="1400" dirty="0">
                <a:latin typeface="Arial" panose="020B0604020202020204" pitchFamily="34" charset="0"/>
                <a:ea typeface="Microsoft YaHei" panose="020B0503020204020204" pitchFamily="34" charset="-122"/>
              </a:rPr>
              <a:t> Linn), and its chemical name is 1,7-bis-(4-hydroxy-3methoxyphenyl)-hepta-1,6-diene-3,5-dione. The antioxidant potential of curcumin derives from its capacity to scavenge free radicals due to its unique structure that can donate H-atoms or transfer electrons from two phenolic sites. As this phenolic compound is more soluble in lipophilic conditions, it performs the ROS scavenging activity most effectively within the polar cytoplasm.</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1400" dirty="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Turmeric, the powdered rhizome of Curcuma longa, is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extensively used as a spice in curries and mustards, is often</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responsible for their distinct color, and contributes much to</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their flavor due to the presence of its oleoresins and essential</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oil. Turmeric is a member of the ginger family (</a:t>
            </a:r>
            <a:r>
              <a:rPr lang="en-US" altLang="en-US" sz="1400" i="1" dirty="0" err="1">
                <a:latin typeface="Arial" panose="020B0604020202020204" pitchFamily="34" charset="0"/>
                <a:ea typeface="Microsoft YaHei" panose="020B0503020204020204" pitchFamily="34" charset="-122"/>
              </a:rPr>
              <a:t>Zingiberaceae</a:t>
            </a:r>
            <a:r>
              <a:rPr lang="en-US" altLang="en-US" sz="1400" i="1" dirty="0">
                <a:latin typeface="Arial" panose="020B0604020202020204" pitchFamily="34" charset="0"/>
                <a:ea typeface="Microsoft YaHei" panose="020B0503020204020204" pitchFamily="34" charset="-122"/>
              </a:rPr>
              <a:t>)</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and is prescribed abundantly for ailments in both traditional</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Chinese and Indian medicine.31 For example, turmeric</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preparations are applied to fresh wounds and bruises and as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counterirritants for insect bites. Turmeric paste is used to</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facilitate scabbing in chicken pox and small pox. It is used in</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urologic diseases, hepatobiliary diseases and as an anthelminthic. Turmeric has also been described as a cancer remedy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in Indian natural medical literature.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Major </a:t>
            </a:r>
            <a:r>
              <a:rPr lang="en-US" altLang="en-US" sz="1400" i="1" dirty="0" err="1">
                <a:latin typeface="Arial" panose="020B0604020202020204" pitchFamily="34" charset="0"/>
                <a:ea typeface="Microsoft YaHei" panose="020B0503020204020204" pitchFamily="34" charset="-122"/>
              </a:rPr>
              <a:t>phytoconstituents</a:t>
            </a:r>
            <a:r>
              <a:rPr lang="en-US" altLang="en-US" sz="1400" i="1" dirty="0">
                <a:latin typeface="Arial" panose="020B0604020202020204" pitchFamily="34" charset="0"/>
                <a:ea typeface="Microsoft YaHei" panose="020B0503020204020204" pitchFamily="34" charset="-122"/>
              </a:rPr>
              <a:t> of turmeric are diarylheptanoids,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which occur in a mixture termed </a:t>
            </a:r>
            <a:r>
              <a:rPr lang="en-US" altLang="en-US" sz="1400" i="1" dirty="0" err="1">
                <a:latin typeface="Arial" panose="020B0604020202020204" pitchFamily="34" charset="0"/>
                <a:ea typeface="Microsoft YaHei" panose="020B0503020204020204" pitchFamily="34" charset="-122"/>
              </a:rPr>
              <a:t>curcuminoids</a:t>
            </a:r>
            <a:r>
              <a:rPr lang="en-US" altLang="en-US" sz="1400" i="1" dirty="0">
                <a:latin typeface="Arial" panose="020B0604020202020204" pitchFamily="34" charset="0"/>
                <a:ea typeface="Microsoft YaHei" panose="020B0503020204020204" pitchFamily="34" charset="-122"/>
              </a:rPr>
              <a:t> that generally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i="1" dirty="0">
                <a:latin typeface="Arial" panose="020B0604020202020204" pitchFamily="34" charset="0"/>
                <a:ea typeface="Microsoft YaHei" panose="020B0503020204020204" pitchFamily="34" charset="-122"/>
              </a:rPr>
              <a:t>make up approximately 1−6% of turmeric by dry weight.</a:t>
            </a:r>
          </a:p>
        </p:txBody>
      </p:sp>
    </p:spTree>
    <p:extLst>
      <p:ext uri="{BB962C8B-B14F-4D97-AF65-F5344CB8AC3E}">
        <p14:creationId xmlns:p14="http://schemas.microsoft.com/office/powerpoint/2010/main" val="2014469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8C74F57-BA96-4EF2-A0BE-62A13384AA3D}" type="slidenum">
              <a:rPr lang="en-US" altLang="en-US"/>
              <a:pPr/>
              <a:t>24</a:t>
            </a:fld>
            <a:endParaRPr lang="en-US" altLang="en-US"/>
          </a:p>
        </p:txBody>
      </p:sp>
      <p:sp>
        <p:nvSpPr>
          <p:cNvPr id="3276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a:latin typeface="Arial" panose="020B0604020202020204" pitchFamily="34" charset="0"/>
                <a:ea typeface="Microsoft YaHei" panose="020B0503020204020204" pitchFamily="34" charset="-122"/>
              </a:rPr>
              <a:t>Resveratrol (C14H12O3) exists in two geometric isomers. CisResveratrol is less common and very unstable, while trans-resveratrol is biologically more active It's well soluble in fat, ethanol and DMSO, but practically insoluble in water. This makes it poorly bioavailable to the human body. Resveratrol demonstrates an unusually strong ability to remove free radicals thanks to the presence of three groups\\OH in positions 3, 4 and 5, aromatic rings and a double bond in the molecule.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140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488098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AF7499-DDBC-4B5A-AC4B-00F228218671}" type="slidenum">
              <a:rPr lang="en-US" altLang="en-US"/>
              <a:pPr/>
              <a:t>25</a:t>
            </a:fld>
            <a:endParaRPr lang="en-US" altLang="en-US"/>
          </a:p>
        </p:txBody>
      </p:sp>
      <p:sp>
        <p:nvSpPr>
          <p:cNvPr id="3379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a:latin typeface="Arial" panose="020B0604020202020204" pitchFamily="34" charset="0"/>
                <a:ea typeface="Microsoft YaHei" panose="020B0503020204020204" pitchFamily="34" charset="-122"/>
              </a:rPr>
              <a:t>Flavanols, which are usually called catechins, are different from most ﬂavonoids, because they do not possess a double bond between C2 and C3, and they do not possess C4 carbonyl in ring C. There is a very high content of catechins in green tea, comprising 30–42% of solid green tea extract, and (−)-epigallo-catechin-3-gallate (EGCG) is the most abundant (65% catechin content). Among green tea catechins, EGCG is thought to be the main therapeutic agent of green tea, followed by (−)-epicatechin-3-gallate (ECG), (−)-epicatechin (EC), (−)-epigallocatechin (EGC), and (+)-catechin (C) </a:t>
            </a:r>
          </a:p>
        </p:txBody>
      </p:sp>
    </p:spTree>
    <p:extLst>
      <p:ext uri="{BB962C8B-B14F-4D97-AF65-F5344CB8AC3E}">
        <p14:creationId xmlns:p14="http://schemas.microsoft.com/office/powerpoint/2010/main" val="2737275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A6EB87-1486-4090-B44E-F6AABEB82B4C}" type="slidenum">
              <a:rPr lang="en-US" altLang="en-US"/>
              <a:pPr/>
              <a:t>26</a:t>
            </a:fld>
            <a:endParaRPr lang="en-US" altLang="en-US"/>
          </a:p>
        </p:txBody>
      </p:sp>
      <p:sp>
        <p:nvSpPr>
          <p:cNvPr id="3481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Text Box 2"/>
          <p:cNvSpPr txBox="1">
            <a:spLocks noGrp="1" noChangeArrowheads="1"/>
          </p:cNvSpPr>
          <p:nvPr>
            <p:ph type="body" idx="1"/>
          </p:nvPr>
        </p:nvSpPr>
        <p:spPr bwMode="auto">
          <a:xfrm>
            <a:off x="777875" y="4776788"/>
            <a:ext cx="6218238" cy="4899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800">
                <a:latin typeface="Arial" panose="020B0604020202020204" pitchFamily="34" charset="0"/>
                <a:ea typeface="Microsoft YaHei" panose="020B0503020204020204" pitchFamily="34" charset="-122"/>
              </a:rPr>
              <a:t>PP_Bioavailability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800">
                <a:latin typeface="Arial" panose="020B0604020202020204" pitchFamily="34" charset="0"/>
                <a:ea typeface="Microsoft YaHei" panose="020B0503020204020204" pitchFamily="34" charset="-122"/>
              </a:rPr>
              <a:t>The absorption, rate, metabolism, and biological activities of pp are affected by their composition, but also depend on the direct interaction w/ other dietary components. To reach the brain, they need to cross the enterocytes in the intestine and the BBB (some compounds or metabolites are able to reach the brain). Most pp compounds are normally highly metabolized or quickly eliminated. They undergo a series of removal reactions. Once absorbed, pp compounds are released from the enterocytes into the lymph and subsequently into the blood, and undergo substantial biotransformation in the form of methylation, sulfation, glucuronidation, and thiol conjugation reactions. The biovalitability of: curcumin is low, poorly absorbed (adjuvants are added); resveratrol is low, rapidly metabolized (the metabolites are responsible for the biological activity). Catechins are absorbed, metabolized, excreted within 24h.</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357919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54F53C3-017A-4577-AFA0-5B23C2A2C437}" type="slidenum">
              <a:rPr lang="en-US" altLang="en-US"/>
              <a:pPr/>
              <a:t>27</a:t>
            </a:fld>
            <a:endParaRPr lang="en-US" altLang="en-US"/>
          </a:p>
        </p:txBody>
      </p:sp>
      <p:sp>
        <p:nvSpPr>
          <p:cNvPr id="3584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Text Box 2"/>
          <p:cNvSpPr txBox="1">
            <a:spLocks noGrp="1" noChangeArrowheads="1"/>
          </p:cNvSpPr>
          <p:nvPr>
            <p:ph type="body" idx="1"/>
          </p:nvPr>
        </p:nvSpPr>
        <p:spPr bwMode="auto">
          <a:xfrm>
            <a:off x="777875" y="4776788"/>
            <a:ext cx="6218238" cy="4995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a:latin typeface="Arial" panose="020B0604020202020204" pitchFamily="34" charset="0"/>
                <a:ea typeface="Microsoft YaHei" panose="020B0503020204020204" pitchFamily="34" charset="-122"/>
              </a:rPr>
              <a:t>PP_Pharma_antiossidante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a:latin typeface="Arial" panose="020B0604020202020204" pitchFamily="34" charset="0"/>
                <a:ea typeface="Microsoft YaHei" panose="020B0503020204020204" pitchFamily="34" charset="-122"/>
              </a:rPr>
              <a:t>Antioxidant activity; therapeutic beneﬁts also from their modulatory role in cell signaling and anti-inﬂammatory activity; pp may be important in the prevention of multiple diseases, i.e. cardiovascular and neurodegenerative diseases (our main interest), atherosclerosis, type II diabetes, and cancer.</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a:latin typeface="Arial" panose="020B0604020202020204" pitchFamily="34" charset="0"/>
                <a:ea typeface="Microsoft YaHei" panose="020B0503020204020204" pitchFamily="34" charset="-122"/>
              </a:rPr>
              <a:t>The </a:t>
            </a:r>
            <a:r>
              <a:rPr lang="en-US" altLang="en-US" sz="1400" i="1">
                <a:latin typeface="Arial" panose="020B0604020202020204" pitchFamily="34" charset="0"/>
                <a:ea typeface="Microsoft YaHei" panose="020B0503020204020204" pitchFamily="34" charset="-122"/>
              </a:rPr>
              <a:t>antioxidant power</a:t>
            </a:r>
            <a:r>
              <a:rPr lang="en-US" altLang="en-US" sz="1400">
                <a:latin typeface="Arial" panose="020B0604020202020204" pitchFamily="34" charset="0"/>
                <a:ea typeface="Microsoft YaHei" panose="020B0503020204020204" pitchFamily="34" charset="-122"/>
              </a:rPr>
              <a:t> of polyphenolic compounds is given by phenolic groups, which can accept an electron to form relatively stable phenoxyl radicals. Polyphenols thus disrupt chain oxidation reactions in cellular components.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a:latin typeface="Arial" panose="020B0604020202020204" pitchFamily="34" charset="0"/>
                <a:ea typeface="Microsoft YaHei" panose="020B0503020204020204" pitchFamily="34" charset="-122"/>
              </a:rPr>
              <a:t>C: scavenge intracellular smaller oxidative molecules such as H2O2, HON, ROON. Curcumin has also been shown to interact with glutathioneS-transferase and reduced glutathione(GSH), leading to lower ROS production. More importantly, as curcumin restores the glutathione content and induces the antioxidant enzyme, hemeoxygenase-1, it has salubriouseffects on the brain.</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a:latin typeface="Arial" panose="020B0604020202020204" pitchFamily="34" charset="0"/>
                <a:ea typeface="Microsoft YaHei" panose="020B0503020204020204" pitchFamily="34" charset="-122"/>
              </a:rPr>
              <a:t>R: Some authors prefer to ascribe its positive effect to the upregulation of endogenous antioxidant enzymes such as superoxide dismutase (SOD), glutathione peroxidase (GPx), catalase (CAT) and heme oxygenase, and the downregulation of enzymes involved in the production of ROS, such as xanthine oxidase.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400">
                <a:latin typeface="Arial" panose="020B0604020202020204" pitchFamily="34" charset="0"/>
                <a:ea typeface="Microsoft YaHei" panose="020B0503020204020204" pitchFamily="34" charset="-122"/>
              </a:rPr>
              <a:t>F: EGCG reduces in vivo Aβ (β amyloid)-induced oxidative stress, decreasing hippocampal lipid peroxide in the brains of </a:t>
            </a:r>
            <a:r>
              <a:rPr lang="en-US" altLang="en-US" sz="1400" i="1">
                <a:latin typeface="Arial" panose="020B0604020202020204" pitchFamily="34" charset="0"/>
                <a:ea typeface="Microsoft YaHei" panose="020B0503020204020204" pitchFamily="34" charset="-122"/>
              </a:rPr>
              <a:t>rats</a:t>
            </a:r>
            <a:r>
              <a:rPr lang="en-US" altLang="en-US" sz="1400">
                <a:latin typeface="Arial" panose="020B0604020202020204" pitchFamily="34" charset="0"/>
                <a:ea typeface="Microsoft YaHei" panose="020B0503020204020204" pitchFamily="34" charset="-122"/>
              </a:rPr>
              <a:t>. EGCG also involves the control of antioxidant protective enzymes. A few preclinical studies have highlighted that EGCG increases the levels and the activity of glutathione reductase, GPx, SOD, and CA. </a:t>
            </a:r>
          </a:p>
        </p:txBody>
      </p:sp>
    </p:spTree>
    <p:extLst>
      <p:ext uri="{BB962C8B-B14F-4D97-AF65-F5344CB8AC3E}">
        <p14:creationId xmlns:p14="http://schemas.microsoft.com/office/powerpoint/2010/main" val="2092495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EB154AE-0FD6-40C9-AA68-78BF313E288A}" type="slidenum">
              <a:rPr lang="en-US" altLang="en-US"/>
              <a:pPr/>
              <a:t>28</a:t>
            </a:fld>
            <a:endParaRPr lang="en-US" altLang="en-US"/>
          </a:p>
        </p:txBody>
      </p:sp>
      <p:sp>
        <p:nvSpPr>
          <p:cNvPr id="3686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27327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0BDD6EE-1AC8-4212-A936-C000420BC005}" type="slidenum">
              <a:rPr lang="en-US" altLang="en-US"/>
              <a:pPr/>
              <a:t>29</a:t>
            </a:fld>
            <a:endParaRPr lang="en-US" altLang="en-US"/>
          </a:p>
        </p:txBody>
      </p:sp>
      <p:sp>
        <p:nvSpPr>
          <p:cNvPr id="378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72740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aging</a:t>
            </a:r>
            <a:endParaRPr lang="it-IT" baseline="0" dirty="0" smtClean="0"/>
          </a:p>
          <a:p>
            <a:pPr marL="171450" indent="-171450">
              <a:buFontTx/>
              <a:buChar char="-"/>
            </a:pPr>
            <a:r>
              <a:rPr lang="it-IT" baseline="0" dirty="0" err="1" smtClean="0"/>
              <a:t>What</a:t>
            </a:r>
            <a:r>
              <a:rPr lang="it-IT" baseline="0" dirty="0" smtClean="0"/>
              <a:t> </a:t>
            </a:r>
            <a:r>
              <a:rPr lang="it-IT" baseline="0" dirty="0" err="1" smtClean="0"/>
              <a:t>is</a:t>
            </a:r>
            <a:r>
              <a:rPr lang="it-IT" baseline="0" dirty="0" smtClean="0"/>
              <a:t>? </a:t>
            </a:r>
            <a:endParaRPr lang="it-IT" baseline="0" dirty="0" smtClean="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it-IT" baseline="0" dirty="0" err="1" smtClean="0"/>
              <a:t>Inflammaging</a:t>
            </a:r>
            <a:endParaRPr lang="it-IT" baseline="0" dirty="0" smtClean="0"/>
          </a:p>
          <a:p>
            <a:pPr marL="171450" indent="-171450">
              <a:buFontTx/>
              <a:buChar char="-"/>
            </a:pPr>
            <a:r>
              <a:rPr lang="it-IT" baseline="0" dirty="0" err="1" smtClean="0"/>
              <a:t>ARDs</a:t>
            </a:r>
            <a:r>
              <a:rPr lang="it-IT" baseline="0" dirty="0" smtClean="0"/>
              <a:t> (</a:t>
            </a:r>
            <a:r>
              <a:rPr lang="it-IT" baseline="0" dirty="0" err="1" smtClean="0"/>
              <a:t>age-related</a:t>
            </a:r>
            <a:r>
              <a:rPr lang="it-IT" baseline="0" dirty="0" smtClean="0"/>
              <a:t> </a:t>
            </a:r>
            <a:r>
              <a:rPr lang="it-IT" baseline="0" dirty="0" err="1" smtClean="0"/>
              <a:t>diseases</a:t>
            </a:r>
            <a:r>
              <a:rPr lang="it-IT" baseline="0" dirty="0" smtClean="0"/>
              <a:t>)</a:t>
            </a:r>
          </a:p>
          <a:p>
            <a:pPr marL="0" indent="0">
              <a:buFontTx/>
              <a:buNone/>
            </a:pPr>
            <a:endParaRPr lang="en-GB" baseline="0" dirty="0" smtClean="0"/>
          </a:p>
          <a:p>
            <a:pPr marL="0" indent="0">
              <a:buFontTx/>
              <a:buNone/>
            </a:pPr>
            <a:r>
              <a:rPr lang="en-GB" baseline="0" dirty="0" smtClean="0"/>
              <a:t>The ever deeper study of the cellular and molecular mechanisms involved in the aging process have shown how lifestyle and nutrition play a fundamental role.</a:t>
            </a:r>
          </a:p>
          <a:p>
            <a:pPr marL="0" indent="0">
              <a:buFontTx/>
              <a:buNone/>
            </a:pPr>
            <a:r>
              <a:rPr lang="en-GB" baseline="0" dirty="0" smtClean="0"/>
              <a:t>Many studies have also shown that cell senescence is at the basis of the onset of aging and age-related diseases.</a:t>
            </a:r>
            <a:endParaRPr lang="it-IT" baseline="0" dirty="0" smtClean="0"/>
          </a:p>
        </p:txBody>
      </p:sp>
      <p:sp>
        <p:nvSpPr>
          <p:cNvPr id="4" name="Segnaposto numero diapositiva 3"/>
          <p:cNvSpPr>
            <a:spLocks noGrp="1"/>
          </p:cNvSpPr>
          <p:nvPr>
            <p:ph type="sldNum" sz="quarter" idx="10"/>
          </p:nvPr>
        </p:nvSpPr>
        <p:spPr/>
        <p:txBody>
          <a:bodyPr/>
          <a:lstStyle/>
          <a:p>
            <a:fld id="{BABFCCB6-F990-FE4B-A3AF-2FAC7825A26A}" type="slidenum">
              <a:rPr lang="it-IT" smtClean="0"/>
              <a:t>3</a:t>
            </a:fld>
            <a:endParaRPr lang="it-IT"/>
          </a:p>
        </p:txBody>
      </p:sp>
    </p:spTree>
    <p:extLst>
      <p:ext uri="{BB962C8B-B14F-4D97-AF65-F5344CB8AC3E}">
        <p14:creationId xmlns:p14="http://schemas.microsoft.com/office/powerpoint/2010/main" val="2160419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A16D69-7B24-4BDA-BED1-3E6A1172D5EC}" type="slidenum">
              <a:rPr lang="en-US" altLang="en-US"/>
              <a:pPr/>
              <a:t>30</a:t>
            </a:fld>
            <a:endParaRPr lang="en-US" altLang="en-US"/>
          </a:p>
        </p:txBody>
      </p:sp>
      <p:sp>
        <p:nvSpPr>
          <p:cNvPr id="389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46485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54B287-3AF9-4D87-A43D-095E75817B5F}" type="slidenum">
              <a:rPr lang="en-US" altLang="en-US"/>
              <a:pPr/>
              <a:t>31</a:t>
            </a:fld>
            <a:endParaRPr lang="en-US" altLang="en-US"/>
          </a:p>
        </p:txBody>
      </p:sp>
      <p:sp>
        <p:nvSpPr>
          <p:cNvPr id="3993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777875" y="4776788"/>
            <a:ext cx="6218238" cy="535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PP_Pharma_NFkB</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Pp may also control signaling processes </a:t>
            </a:r>
            <a:r>
              <a:rPr lang="en-US" altLang="en-US" sz="2000" i="1">
                <a:latin typeface="Arial" panose="020B0604020202020204" pitchFamily="34" charset="0"/>
                <a:ea typeface="Microsoft YaHei" panose="020B0503020204020204" pitchFamily="34" charset="-122"/>
              </a:rPr>
              <a:t>during</a:t>
            </a:r>
            <a:r>
              <a:rPr lang="en-US" altLang="en-US" sz="2000">
                <a:latin typeface="Arial" panose="020B0604020202020204" pitchFamily="34" charset="0"/>
                <a:ea typeface="Microsoft YaHei" panose="020B0503020204020204" pitchFamily="34" charset="-122"/>
              </a:rPr>
              <a:t> inflammation. They modulate pro-inflammatory gene expression like lipoxygenase, cycloxygenase, nitric oxide synthases, and some pivotal cytokines, mainly through Nuclear Factor-kappa B (NfkB). This transcription factor is largely expressed in the nervous system, and in neurons it may be found in an inducible or constitutively active form.</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C: inhibits NfkB; suppresses TNF-mediated NfkB activation, thus blocking the production of inducible nitric oxyde synthase.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R: inhibits Abeta-induced neural inflammation through a mechanism that involves the downregulation of the NfkB signaling pathway.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F: few evidence; some metabolites inhibit the expression of NfkB, or its signaling pathway, and therefore the pro-inflammatory changes.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160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3843381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BD094A9-2857-4846-95B4-2B1FB5C37707}" type="slidenum">
              <a:rPr lang="en-US" altLang="en-US"/>
              <a:pPr/>
              <a:t>32</a:t>
            </a:fld>
            <a:endParaRPr lang="en-US" altLang="en-US"/>
          </a:p>
        </p:txBody>
      </p:sp>
      <p:sp>
        <p:nvSpPr>
          <p:cNvPr id="4096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Grp="1" noChangeArrowheads="1"/>
          </p:cNvSpPr>
          <p:nvPr>
            <p:ph type="body" idx="1"/>
          </p:nvPr>
        </p:nvSpPr>
        <p:spPr bwMode="auto">
          <a:xfrm>
            <a:off x="777875" y="4776788"/>
            <a:ext cx="6218238" cy="48466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PP_Pharma_antinfiammatorio</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The molecular targets are related to the inhibition of: phospholipase A2, lipoxygenase, and AA dependent pathways (i.e. cyclooxygenase).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The immune response in neurodegenerative diseases is modulated through the enhanced expression of antiapoptotic factors, the modulation of cell signaling and the control of neuroinflammation.</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C: inhibits several signaling pathways (COX-2, TNF-alpha, cyclinD1, STAT, NFkB)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R: blocks the expression of inducible NO synthase and COX-2, conceivably through the inhibition of NfkB activation.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F: plenty of information; influence the generation of pro- and anti-inflammatory cytokines; modulates the expression of IL-1beta mRNA and TNF-alpha, and the suppression of NO production.</a:t>
            </a:r>
          </a:p>
        </p:txBody>
      </p:sp>
    </p:spTree>
    <p:extLst>
      <p:ext uri="{BB962C8B-B14F-4D97-AF65-F5344CB8AC3E}">
        <p14:creationId xmlns:p14="http://schemas.microsoft.com/office/powerpoint/2010/main" val="839095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FA1285C-9C3D-41D3-9668-58C20CD27212}" type="slidenum">
              <a:rPr lang="en-US" altLang="en-US"/>
              <a:pPr/>
              <a:t>33</a:t>
            </a:fld>
            <a:endParaRPr lang="en-US" altLang="en-US"/>
          </a:p>
        </p:txBody>
      </p:sp>
      <p:sp>
        <p:nvSpPr>
          <p:cNvPr id="4198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PP_Pharma_Chelante ioni metallici</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Some polyphenolic compounds possess the ability to bind and chelate an exuberance of bivalent metals, such as copper (Cu2+), zinc (Zn2+) and iron (Fe2+). In this way the rate of Fenton reaction directly diminishes and the oxidation caused by reactive hydroxyls radicals can be prevented. Some authors argue that there is an apparent link between metal dyshomeostasis and neurodegenerative diseases.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C: observed in rat-brain homogenates and rat model of Parkinson's disease.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Arial" panose="020B0604020202020204" pitchFamily="34" charset="0"/>
                <a:ea typeface="Microsoft YaHei" panose="020B0503020204020204" pitchFamily="34" charset="-122"/>
              </a:rPr>
              <a:t>F: effective metal chelators.</a:t>
            </a:r>
          </a:p>
        </p:txBody>
      </p:sp>
    </p:spTree>
    <p:extLst>
      <p:ext uri="{BB962C8B-B14F-4D97-AF65-F5344CB8AC3E}">
        <p14:creationId xmlns:p14="http://schemas.microsoft.com/office/powerpoint/2010/main" val="1016720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A36655A-8CF3-4626-A031-1BE6B83DE513}" type="slidenum">
              <a:rPr lang="en-US" altLang="en-US"/>
              <a:pPr/>
              <a:t>34</a:t>
            </a:fld>
            <a:endParaRPr lang="en-US" altLang="en-US"/>
          </a:p>
        </p:txBody>
      </p:sp>
      <p:sp>
        <p:nvSpPr>
          <p:cNvPr id="4300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Text Box 2"/>
          <p:cNvSpPr txBox="1">
            <a:spLocks noGrp="1" noChangeArrowheads="1"/>
          </p:cNvSpPr>
          <p:nvPr>
            <p:ph type="body" idx="1"/>
          </p:nvPr>
        </p:nvSpPr>
        <p:spPr bwMode="auto">
          <a:xfrm>
            <a:off x="777875" y="4776788"/>
            <a:ext cx="6218238" cy="5065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23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500">
                <a:latin typeface="Arial" panose="020B0604020202020204" pitchFamily="34" charset="0"/>
                <a:ea typeface="Microsoft YaHei" panose="020B0503020204020204" pitchFamily="34" charset="-122"/>
              </a:rPr>
              <a:t>PP_Pharma_Neuroprotection</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500">
                <a:latin typeface="Arial" panose="020B0604020202020204" pitchFamily="34" charset="0"/>
                <a:ea typeface="Microsoft YaHei" panose="020B0503020204020204" pitchFamily="34" charset="-122"/>
              </a:rPr>
              <a:t>Pp modulate the activity of intracellular signal transduction molecules and reduce oxidative stress and inflammation. </a:t>
            </a:r>
            <a:r>
              <a:rPr lang="en-US" altLang="en-US" sz="1500" i="1">
                <a:latin typeface="Arial" panose="020B0604020202020204" pitchFamily="34" charset="0"/>
                <a:ea typeface="Microsoft YaHei" panose="020B0503020204020204" pitchFamily="34" charset="-122"/>
              </a:rPr>
              <a:t>Only a minority of pp, which have shown strong neuroprotective effects in animal or in vitro studies, have progressed successfully into active clinical trials in neurodegenerative disorders. One such pp is curcumin.</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500">
                <a:latin typeface="Arial" panose="020B0604020202020204" pitchFamily="34" charset="0"/>
                <a:ea typeface="Microsoft YaHei" panose="020B0503020204020204" pitchFamily="34" charset="-122"/>
              </a:rPr>
              <a:t>C: strong ability to inhibit oligomer and ﬁbril formation, amyloid aggregation of various amyloidogenic proteins,such as Aβ and α-synuclein. Curcumin prevents the formation of Aβ aggregates by attenuating Aβ precursor protein maturation at endoplasmatic reticulum level. At the same time, it disintegrates preformed aggregates by directly binding to plaques.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500">
                <a:latin typeface="Arial" panose="020B0604020202020204" pitchFamily="34" charset="0"/>
                <a:ea typeface="Microsoft YaHei" panose="020B0503020204020204" pitchFamily="34" charset="-122"/>
              </a:rPr>
              <a:t>R: mainly through the activation of sirtuins and counteraction in forming peptide aggregates. Resveratrol also activates the proteasome, whose activity is signiﬁcantly reduced in the brain of Alzheimer patients.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500">
                <a:latin typeface="Arial" panose="020B0604020202020204" pitchFamily="34" charset="0"/>
                <a:ea typeface="Microsoft YaHei" panose="020B0503020204020204" pitchFamily="34" charset="-122"/>
              </a:rPr>
              <a:t>F:  can directly transform large, mature Aβ ﬁbrils into minor, non-toxic amorphous amasses of protein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150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100">
                <a:latin typeface="Arial" panose="020B0604020202020204" pitchFamily="34" charset="0"/>
                <a:ea typeface="Microsoft YaHei" panose="020B0503020204020204" pitchFamily="34" charset="-122"/>
              </a:rPr>
              <a:t>Sirtuins are a class of proteins that possess either mono-ADP-ribosyltransferase, or deacylase activity, including deacetylase, desuccinylase, demalonylase, demyristoylase and depalmitoylase activity. The name Sir2 comes from the yeast gene 'silent mating-type information regulation 2', the gene responsible for cellular regulation in yeast.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100">
                <a:latin typeface="Arial" panose="020B0604020202020204" pitchFamily="34" charset="0"/>
                <a:ea typeface="Microsoft YaHei" panose="020B0503020204020204" pitchFamily="34" charset="-122"/>
              </a:rPr>
              <a:t>Sirtuins have been implicated in influencing a wide range of cellular processes like aging, transcription, apoptosis, inflammation and stress resistance, as well as energy efficiency and alertness during low-calorie situations. Sirtuins can also control circadian clocks and mitochondrial biogenesis</a:t>
            </a:r>
          </a:p>
        </p:txBody>
      </p:sp>
    </p:spTree>
    <p:extLst>
      <p:ext uri="{BB962C8B-B14F-4D97-AF65-F5344CB8AC3E}">
        <p14:creationId xmlns:p14="http://schemas.microsoft.com/office/powerpoint/2010/main" val="814740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TOCOTRIENOLS</a:t>
            </a:r>
          </a:p>
          <a:p>
            <a:r>
              <a:rPr lang="en-GB" sz="1200" kern="1200" dirty="0" smtClean="0">
                <a:solidFill>
                  <a:schemeClr val="tx1"/>
                </a:solidFill>
                <a:effectLst/>
                <a:latin typeface="+mn-lt"/>
                <a:ea typeface="+mn-ea"/>
                <a:cs typeface="+mn-cs"/>
              </a:rPr>
              <a:t>They are part of the vitamin E family.</a:t>
            </a:r>
          </a:p>
          <a:p>
            <a:r>
              <a:rPr lang="en-GB" sz="1200" kern="1200" dirty="0" smtClean="0">
                <a:solidFill>
                  <a:schemeClr val="tx1"/>
                </a:solidFill>
                <a:effectLst/>
                <a:latin typeface="+mn-lt"/>
                <a:ea typeface="+mn-ea"/>
                <a:cs typeface="+mn-cs"/>
              </a:rPr>
              <a:t>Vitamin E is a group of eight </a:t>
            </a:r>
            <a:r>
              <a:rPr lang="en-GB" sz="1200" kern="1200" dirty="0" err="1" smtClean="0">
                <a:solidFill>
                  <a:schemeClr val="tx1"/>
                </a:solidFill>
                <a:effectLst/>
                <a:latin typeface="+mn-lt"/>
                <a:ea typeface="+mn-ea"/>
                <a:cs typeface="+mn-cs"/>
              </a:rPr>
              <a:t>liposoluble</a:t>
            </a:r>
            <a:r>
              <a:rPr lang="en-GB" sz="1200" kern="1200" dirty="0" smtClean="0">
                <a:solidFill>
                  <a:schemeClr val="tx1"/>
                </a:solidFill>
                <a:effectLst/>
                <a:latin typeface="+mn-lt"/>
                <a:ea typeface="+mn-ea"/>
                <a:cs typeface="+mn-cs"/>
              </a:rPr>
              <a:t> substances, closely related to each other and subdivided into 4 tocopherols (α, β, γ, δ) and 4 </a:t>
            </a:r>
            <a:r>
              <a:rPr lang="en-GB" sz="1200" kern="1200" dirty="0" err="1" smtClean="0">
                <a:solidFill>
                  <a:schemeClr val="tx1"/>
                </a:solidFill>
                <a:effectLst/>
                <a:latin typeface="+mn-lt"/>
                <a:ea typeface="+mn-ea"/>
                <a:cs typeface="+mn-cs"/>
              </a:rPr>
              <a:t>tocotrienols</a:t>
            </a:r>
            <a:r>
              <a:rPr lang="en-GB" sz="1200" kern="1200" dirty="0" smtClean="0">
                <a:solidFill>
                  <a:schemeClr val="tx1"/>
                </a:solidFill>
                <a:effectLst/>
                <a:latin typeface="+mn-lt"/>
                <a:ea typeface="+mn-ea"/>
                <a:cs typeface="+mn-cs"/>
              </a:rPr>
              <a:t> (α, β, γ, δ).</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molecular structure of </a:t>
            </a:r>
            <a:r>
              <a:rPr lang="en-GB" sz="1200" kern="1200" dirty="0" err="1" smtClean="0">
                <a:solidFill>
                  <a:schemeClr val="tx1"/>
                </a:solidFill>
                <a:effectLst/>
                <a:latin typeface="+mn-lt"/>
                <a:ea typeface="+mn-ea"/>
                <a:cs typeface="+mn-cs"/>
              </a:rPr>
              <a:t>tocotrienols</a:t>
            </a:r>
            <a:r>
              <a:rPr lang="en-GB" sz="1200" kern="1200" dirty="0" smtClean="0">
                <a:solidFill>
                  <a:schemeClr val="tx1"/>
                </a:solidFill>
                <a:effectLst/>
                <a:latin typeface="+mn-lt"/>
                <a:ea typeface="+mn-ea"/>
                <a:cs typeface="+mn-cs"/>
              </a:rPr>
              <a:t> allows this molecule to be more efficient in restoring oxidation damage inside the cell membrane (it has greater antioxidant power and greater flexibility).</a:t>
            </a:r>
          </a:p>
          <a:p>
            <a:r>
              <a:rPr lang="en-GB" sz="1200" kern="1200" dirty="0" smtClean="0">
                <a:solidFill>
                  <a:schemeClr val="tx1"/>
                </a:solidFill>
                <a:effectLst/>
                <a:latin typeface="+mn-lt"/>
                <a:ea typeface="+mn-ea"/>
                <a:cs typeface="+mn-cs"/>
              </a:rPr>
              <a:t>Recently their </a:t>
            </a:r>
            <a:r>
              <a:rPr lang="en-GB" sz="1200" kern="1200" dirty="0" err="1" smtClean="0">
                <a:solidFill>
                  <a:schemeClr val="tx1"/>
                </a:solidFill>
                <a:effectLst/>
                <a:latin typeface="+mn-lt"/>
                <a:ea typeface="+mn-ea"/>
                <a:cs typeface="+mn-cs"/>
              </a:rPr>
              <a:t>senolytic</a:t>
            </a:r>
            <a:r>
              <a:rPr lang="en-GB" sz="1200" kern="1200" dirty="0" smtClean="0">
                <a:solidFill>
                  <a:schemeClr val="tx1"/>
                </a:solidFill>
                <a:effectLst/>
                <a:latin typeface="+mn-lt"/>
                <a:ea typeface="+mn-ea"/>
                <a:cs typeface="+mn-cs"/>
              </a:rPr>
              <a:t> properties have also been discovered. They have two complementary effects:</a:t>
            </a:r>
          </a:p>
          <a:p>
            <a:r>
              <a:rPr lang="en-GB" sz="1200" kern="1200" dirty="0" smtClean="0">
                <a:solidFill>
                  <a:schemeClr val="tx1"/>
                </a:solidFill>
                <a:effectLst/>
                <a:latin typeface="+mn-lt"/>
                <a:ea typeface="+mn-ea"/>
                <a:cs typeface="+mn-cs"/>
              </a:rPr>
              <a:t>- stimulate senescence in cancer cells (thus reducing their potential malignancy) e</a:t>
            </a:r>
          </a:p>
          <a:p>
            <a:r>
              <a:rPr lang="en-GB" sz="1200" kern="1200" dirty="0" smtClean="0">
                <a:solidFill>
                  <a:schemeClr val="tx1"/>
                </a:solidFill>
                <a:effectLst/>
                <a:latin typeface="+mn-lt"/>
                <a:ea typeface="+mn-ea"/>
                <a:cs typeface="+mn-cs"/>
              </a:rPr>
              <a:t>- slow down the aging process by decreasing the accumulation of SC in healthy tissues.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Present in high concentrations in vegetable oils, especially wheat germ oil, and in dried fruit.</a:t>
            </a:r>
          </a:p>
        </p:txBody>
      </p:sp>
      <p:sp>
        <p:nvSpPr>
          <p:cNvPr id="4" name="Segnaposto numero diapositiva 3"/>
          <p:cNvSpPr>
            <a:spLocks noGrp="1"/>
          </p:cNvSpPr>
          <p:nvPr>
            <p:ph type="sldNum" sz="quarter" idx="10"/>
          </p:nvPr>
        </p:nvSpPr>
        <p:spPr/>
        <p:txBody>
          <a:bodyPr/>
          <a:lstStyle/>
          <a:p>
            <a:fld id="{BABFCCB6-F990-FE4B-A3AF-2FAC7825A26A}" type="slidenum">
              <a:rPr lang="it-IT" smtClean="0"/>
              <a:t>35</a:t>
            </a:fld>
            <a:endParaRPr lang="it-IT"/>
          </a:p>
        </p:txBody>
      </p:sp>
    </p:spTree>
    <p:extLst>
      <p:ext uri="{BB962C8B-B14F-4D97-AF65-F5344CB8AC3E}">
        <p14:creationId xmlns:p14="http://schemas.microsoft.com/office/powerpoint/2010/main" val="442693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QUERCETIN</a:t>
            </a:r>
          </a:p>
          <a:p>
            <a:r>
              <a:rPr lang="en-GB" sz="1200" kern="1200" dirty="0" smtClean="0">
                <a:solidFill>
                  <a:schemeClr val="tx1"/>
                </a:solidFill>
                <a:effectLst/>
                <a:latin typeface="+mn-lt"/>
                <a:ea typeface="+mn-ea"/>
                <a:cs typeface="+mn-cs"/>
              </a:rPr>
              <a:t>Quercetin, belonging to the </a:t>
            </a:r>
            <a:r>
              <a:rPr lang="en-GB" sz="1200" kern="1200" dirty="0" err="1" smtClean="0">
                <a:solidFill>
                  <a:schemeClr val="tx1"/>
                </a:solidFill>
                <a:effectLst/>
                <a:latin typeface="+mn-lt"/>
                <a:ea typeface="+mn-ea"/>
                <a:cs typeface="+mn-cs"/>
              </a:rPr>
              <a:t>flavonol</a:t>
            </a:r>
            <a:r>
              <a:rPr lang="en-GB" sz="1200" kern="1200" dirty="0" smtClean="0">
                <a:solidFill>
                  <a:schemeClr val="tx1"/>
                </a:solidFill>
                <a:effectLst/>
                <a:latin typeface="+mn-lt"/>
                <a:ea typeface="+mn-ea"/>
                <a:cs typeface="+mn-cs"/>
              </a:rPr>
              <a:t> group (and more precisely it is a </a:t>
            </a:r>
            <a:r>
              <a:rPr lang="en-GB" sz="1200" kern="1200" dirty="0" err="1" smtClean="0">
                <a:solidFill>
                  <a:schemeClr val="tx1"/>
                </a:solidFill>
                <a:effectLst/>
                <a:latin typeface="+mn-lt"/>
                <a:ea typeface="+mn-ea"/>
                <a:cs typeface="+mn-cs"/>
              </a:rPr>
              <a:t>tetraoxiflavonol</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It is one of the most common flavonoids as it can be isolated from numerous plant species (hawthorn, chamomile, calendula, </a:t>
            </a:r>
            <a:r>
              <a:rPr lang="en-GB" sz="1200" kern="1200" dirty="0" err="1" smtClean="0">
                <a:solidFill>
                  <a:schemeClr val="tx1"/>
                </a:solidFill>
                <a:effectLst/>
                <a:latin typeface="+mn-lt"/>
                <a:ea typeface="+mn-ea"/>
                <a:cs typeface="+mn-cs"/>
              </a:rPr>
              <a:t>hypericum</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It is considered a natural inhibitor of various intracellular enzymes and for these properties it has been studied in oncology and is also a natural antioxidant.</a:t>
            </a:r>
          </a:p>
          <a:p>
            <a:r>
              <a:rPr lang="en-GB" sz="1200" kern="1200" dirty="0" smtClean="0">
                <a:solidFill>
                  <a:schemeClr val="tx1"/>
                </a:solidFill>
                <a:effectLst/>
                <a:latin typeface="+mn-lt"/>
                <a:ea typeface="+mn-ea"/>
                <a:cs typeface="+mn-cs"/>
              </a:rPr>
              <a:t>- Restores tocopherol (Vitamin E), after it has turned into a radical when it has carried out its antioxidant action,</a:t>
            </a:r>
          </a:p>
          <a:p>
            <a:r>
              <a:rPr lang="en-GB" sz="1200" kern="1200" dirty="0" smtClean="0">
                <a:solidFill>
                  <a:schemeClr val="tx1"/>
                </a:solidFill>
                <a:effectLst/>
                <a:latin typeface="+mn-lt"/>
                <a:ea typeface="+mn-ea"/>
                <a:cs typeface="+mn-cs"/>
              </a:rPr>
              <a:t>- Detoxifies the cell from superoxide</a:t>
            </a:r>
          </a:p>
          <a:p>
            <a:r>
              <a:rPr lang="en-GB" sz="1200" kern="1200" dirty="0" smtClean="0">
                <a:solidFill>
                  <a:schemeClr val="tx1"/>
                </a:solidFill>
                <a:effectLst/>
                <a:latin typeface="+mn-lt"/>
                <a:ea typeface="+mn-ea"/>
                <a:cs typeface="+mn-cs"/>
              </a:rPr>
              <a:t>- Stops the production of nitric oxide during inflammation.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studies have found that </a:t>
            </a:r>
            <a:r>
              <a:rPr lang="en-GB" sz="1200" kern="1200" dirty="0" err="1" smtClean="0">
                <a:solidFill>
                  <a:schemeClr val="tx1"/>
                </a:solidFill>
                <a:effectLst/>
                <a:latin typeface="+mn-lt"/>
                <a:ea typeface="+mn-ea"/>
                <a:cs typeface="+mn-cs"/>
              </a:rPr>
              <a:t>quercitin</a:t>
            </a:r>
            <a:r>
              <a:rPr lang="en-GB" sz="1200" kern="1200" dirty="0" smtClean="0">
                <a:solidFill>
                  <a:schemeClr val="tx1"/>
                </a:solidFill>
                <a:effectLst/>
                <a:latin typeface="+mn-lt"/>
                <a:ea typeface="+mn-ea"/>
                <a:cs typeface="+mn-cs"/>
              </a:rPr>
              <a:t> has both </a:t>
            </a:r>
            <a:r>
              <a:rPr lang="en-GB" sz="1200" kern="1200" dirty="0" err="1" smtClean="0">
                <a:solidFill>
                  <a:schemeClr val="tx1"/>
                </a:solidFill>
                <a:effectLst/>
                <a:latin typeface="+mn-lt"/>
                <a:ea typeface="+mn-ea"/>
                <a:cs typeface="+mn-cs"/>
              </a:rPr>
              <a:t>senolytic</a:t>
            </a:r>
            <a:r>
              <a:rPr lang="en-GB" sz="1200" kern="1200" dirty="0" smtClean="0">
                <a:solidFill>
                  <a:schemeClr val="tx1"/>
                </a:solidFill>
                <a:effectLst/>
                <a:latin typeface="+mn-lt"/>
                <a:ea typeface="+mn-ea"/>
                <a:cs typeface="+mn-cs"/>
              </a:rPr>
              <a:t> and anti-SASP properties.</a:t>
            </a:r>
          </a:p>
          <a:p>
            <a:r>
              <a:rPr lang="en-GB" sz="1200" kern="1200" dirty="0" smtClean="0">
                <a:solidFill>
                  <a:schemeClr val="tx1"/>
                </a:solidFill>
                <a:effectLst/>
                <a:latin typeface="+mn-lt"/>
                <a:ea typeface="+mn-ea"/>
                <a:cs typeface="+mn-cs"/>
              </a:rPr>
              <a:t>It is mainly present in capers and blueberries</a:t>
            </a:r>
            <a:endParaRPr lang="en-GB" baseline="0" dirty="0" smtClean="0"/>
          </a:p>
        </p:txBody>
      </p:sp>
      <p:sp>
        <p:nvSpPr>
          <p:cNvPr id="4" name="Segnaposto numero diapositiva 3"/>
          <p:cNvSpPr>
            <a:spLocks noGrp="1"/>
          </p:cNvSpPr>
          <p:nvPr>
            <p:ph type="sldNum" sz="quarter" idx="10"/>
          </p:nvPr>
        </p:nvSpPr>
        <p:spPr/>
        <p:txBody>
          <a:bodyPr/>
          <a:lstStyle/>
          <a:p>
            <a:fld id="{BABFCCB6-F990-FE4B-A3AF-2FAC7825A26A}" type="slidenum">
              <a:rPr lang="it-IT" smtClean="0"/>
              <a:t>36</a:t>
            </a:fld>
            <a:endParaRPr lang="it-IT"/>
          </a:p>
        </p:txBody>
      </p:sp>
    </p:spTree>
    <p:extLst>
      <p:ext uri="{BB962C8B-B14F-4D97-AF65-F5344CB8AC3E}">
        <p14:creationId xmlns:p14="http://schemas.microsoft.com/office/powerpoint/2010/main" val="2719270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kern="1200" dirty="0" smtClean="0">
                <a:solidFill>
                  <a:schemeClr val="tx1"/>
                </a:solidFill>
                <a:effectLst/>
                <a:latin typeface="+mn-lt"/>
                <a:ea typeface="+mn-ea"/>
                <a:cs typeface="+mn-cs"/>
              </a:rPr>
              <a:t>PIPERLONGUMINE</a:t>
            </a:r>
          </a:p>
          <a:p>
            <a:endParaRPr lang="en-GB"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It is a natural product of long pepper, a little-known spice with a very particular aroma.</a:t>
            </a:r>
          </a:p>
          <a:p>
            <a:pPr fontAlgn="base"/>
            <a:r>
              <a:rPr lang="en-GB" sz="1200" kern="1200" dirty="0" smtClean="0">
                <a:solidFill>
                  <a:schemeClr val="tx1"/>
                </a:solidFill>
                <a:effectLst/>
                <a:latin typeface="+mn-lt"/>
                <a:ea typeface="+mn-ea"/>
                <a:cs typeface="+mn-cs"/>
              </a:rPr>
              <a:t>It has a long medicinal tradition in India: it is used as a sedative, anti-inflammatory, remedy for gastric, vascular, hepatic and airway disorders. It is used locally on skin inflammations. But above all it is very well known for its anticancer activity.</a:t>
            </a:r>
          </a:p>
          <a:p>
            <a:pPr fontAlgn="base"/>
            <a:r>
              <a:rPr lang="en-GB" sz="1200" kern="1200" dirty="0" smtClean="0">
                <a:solidFill>
                  <a:schemeClr val="tx1"/>
                </a:solidFill>
                <a:effectLst/>
                <a:latin typeface="+mn-lt"/>
                <a:ea typeface="+mn-ea"/>
                <a:cs typeface="+mn-cs"/>
              </a:rPr>
              <a:t>It has a high content of </a:t>
            </a:r>
            <a:r>
              <a:rPr lang="en-GB" sz="1200" kern="1200" dirty="0" err="1" smtClean="0">
                <a:solidFill>
                  <a:schemeClr val="tx1"/>
                </a:solidFill>
                <a:effectLst/>
                <a:latin typeface="+mn-lt"/>
                <a:ea typeface="+mn-ea"/>
                <a:cs typeface="+mn-cs"/>
              </a:rPr>
              <a:t>piperine</a:t>
            </a:r>
            <a:r>
              <a:rPr lang="en-GB" sz="1200" kern="1200" dirty="0" smtClean="0">
                <a:solidFill>
                  <a:schemeClr val="tx1"/>
                </a:solidFill>
                <a:effectLst/>
                <a:latin typeface="+mn-lt"/>
                <a:ea typeface="+mn-ea"/>
                <a:cs typeface="+mn-cs"/>
              </a:rPr>
              <a:t> which allows it to enhance the absorption of many other substances (such as turmeric for example).</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BABFCCB6-F990-FE4B-A3AF-2FAC7825A26A}" type="slidenum">
              <a:rPr lang="it-IT" smtClean="0"/>
              <a:t>37</a:t>
            </a:fld>
            <a:endParaRPr lang="it-IT"/>
          </a:p>
        </p:txBody>
      </p:sp>
    </p:spTree>
    <p:extLst>
      <p:ext uri="{BB962C8B-B14F-4D97-AF65-F5344CB8AC3E}">
        <p14:creationId xmlns:p14="http://schemas.microsoft.com/office/powerpoint/2010/main" val="1726665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The vitamin B3 family includes niacin (represented formula) and other precursors of NAD (nicotinamide adenine dinucleotide).</a:t>
            </a:r>
          </a:p>
          <a:p>
            <a:r>
              <a:rPr lang="en-GB" dirty="0" smtClean="0"/>
              <a:t>We know that its oxidized form, NAD +, is a crucial cofactor in several cellular pathways.</a:t>
            </a:r>
          </a:p>
          <a:p>
            <a:r>
              <a:rPr lang="en-GB" dirty="0" smtClean="0"/>
              <a:t>Furthermore, a low ratio between NAD + and NADH (reduced form) </a:t>
            </a:r>
            <a:r>
              <a:rPr lang="en-GB" dirty="0" err="1" smtClean="0"/>
              <a:t>favors</a:t>
            </a:r>
            <a:r>
              <a:rPr lang="en-GB" dirty="0" smtClean="0"/>
              <a:t> the onset of senescence, reducing the ability to repair DNA.</a:t>
            </a:r>
          </a:p>
          <a:p>
            <a:r>
              <a:rPr lang="en-GB" dirty="0" smtClean="0"/>
              <a:t>Treatment by supplementing with NAD + intermediates promotes longevity in C. </a:t>
            </a:r>
            <a:r>
              <a:rPr lang="en-GB" dirty="0" err="1" smtClean="0"/>
              <a:t>elegans</a:t>
            </a:r>
            <a:r>
              <a:rPr lang="en-GB" dirty="0" smtClean="0"/>
              <a:t> by performing an anti-SASP activity.</a:t>
            </a:r>
          </a:p>
          <a:p>
            <a:endParaRPr lang="en-GB" dirty="0" smtClean="0"/>
          </a:p>
          <a:p>
            <a:r>
              <a:rPr lang="en-GB" dirty="0" smtClean="0"/>
              <a:t>Vitamins B3 are contained in white meat, peanuts and mushrooms.</a:t>
            </a:r>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38</a:t>
            </a:fld>
            <a:endParaRPr lang="it-IT"/>
          </a:p>
        </p:txBody>
      </p:sp>
    </p:spTree>
    <p:extLst>
      <p:ext uri="{BB962C8B-B14F-4D97-AF65-F5344CB8AC3E}">
        <p14:creationId xmlns:p14="http://schemas.microsoft.com/office/powerpoint/2010/main" val="2130002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GINSENOSIDES</a:t>
            </a:r>
            <a:endParaRPr lang="it-IT" dirty="0" smtClean="0"/>
          </a:p>
          <a:p>
            <a:r>
              <a:rPr lang="en-GB" dirty="0" err="1" smtClean="0"/>
              <a:t>Ginsenosides</a:t>
            </a:r>
            <a:r>
              <a:rPr lang="en-GB" dirty="0" smtClean="0"/>
              <a:t> have been studied for their anti-metastatic activity in breast cancer.</a:t>
            </a:r>
          </a:p>
          <a:p>
            <a:r>
              <a:rPr lang="en-GB" dirty="0" smtClean="0"/>
              <a:t>In fact, they reduce the concentrations of </a:t>
            </a:r>
            <a:r>
              <a:rPr lang="en-GB" dirty="0" err="1" smtClean="0"/>
              <a:t>malon-dialdehyde</a:t>
            </a:r>
            <a:r>
              <a:rPr lang="en-GB" dirty="0" smtClean="0"/>
              <a:t>, increase the activity of superoxide dismutase, reduce the activity of β-galactosidase and induce the expression of SIRT1 of which we spoke yesterday.</a:t>
            </a:r>
          </a:p>
          <a:p>
            <a:r>
              <a:rPr lang="en-GB" dirty="0" smtClean="0"/>
              <a:t>They have a neuroprotective effect by activating telomerase which repairs telomeres and reduces levels of pro-inflammatory cytokines.</a:t>
            </a:r>
          </a:p>
          <a:p>
            <a:r>
              <a:rPr lang="en-GB" dirty="0" smtClean="0"/>
              <a:t>An increase in cognitive and neurogenesis abilities was also found in studies in mice.</a:t>
            </a:r>
          </a:p>
          <a:p>
            <a:r>
              <a:rPr lang="en-GB" dirty="0" smtClean="0"/>
              <a:t>Furthermore, recovery of synaptic efficiency induced by beta-amyloid in mice suggests that this type of molecule can reactivate neuronal function in subjects suffering from Alzheimer's disease.</a:t>
            </a:r>
          </a:p>
          <a:p>
            <a:endParaRPr lang="en-GB" dirty="0" smtClean="0"/>
          </a:p>
          <a:p>
            <a:r>
              <a:rPr lang="en-GB" dirty="0" err="1" smtClean="0"/>
              <a:t>Ginsenosides</a:t>
            </a:r>
            <a:r>
              <a:rPr lang="en-GB" dirty="0" smtClean="0"/>
              <a:t> are extracted from the roots of ginseng plants</a:t>
            </a:r>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39</a:t>
            </a:fld>
            <a:endParaRPr lang="it-IT"/>
          </a:p>
        </p:txBody>
      </p:sp>
    </p:spTree>
    <p:extLst>
      <p:ext uri="{BB962C8B-B14F-4D97-AF65-F5344CB8AC3E}">
        <p14:creationId xmlns:p14="http://schemas.microsoft.com/office/powerpoint/2010/main" val="193308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Cell senescence: It is a cellular process that involves the permanent arrest of the cell cycle and therefore of the proliferative capacity in response to a great variety of stress factors</a:t>
            </a:r>
            <a:endParaRPr lang="en-GB" baseline="0" dirty="0" smtClean="0"/>
          </a:p>
        </p:txBody>
      </p:sp>
      <p:sp>
        <p:nvSpPr>
          <p:cNvPr id="4" name="Segnaposto numero diapositiva 3"/>
          <p:cNvSpPr>
            <a:spLocks noGrp="1"/>
          </p:cNvSpPr>
          <p:nvPr>
            <p:ph type="sldNum" sz="quarter" idx="10"/>
          </p:nvPr>
        </p:nvSpPr>
        <p:spPr/>
        <p:txBody>
          <a:bodyPr/>
          <a:lstStyle/>
          <a:p>
            <a:fld id="{BABFCCB6-F990-FE4B-A3AF-2FAC7825A26A}" type="slidenum">
              <a:rPr lang="it-IT" smtClean="0"/>
              <a:t>4</a:t>
            </a:fld>
            <a:endParaRPr lang="it-IT"/>
          </a:p>
        </p:txBody>
      </p:sp>
    </p:spTree>
    <p:extLst>
      <p:ext uri="{BB962C8B-B14F-4D97-AF65-F5344CB8AC3E}">
        <p14:creationId xmlns:p14="http://schemas.microsoft.com/office/powerpoint/2010/main" val="2963396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OLEUROPEIN</a:t>
            </a:r>
            <a:endParaRPr lang="en-GB"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Oleuropein</a:t>
            </a:r>
            <a:r>
              <a:rPr lang="en-GB" sz="1200" kern="1200" dirty="0" smtClean="0">
                <a:solidFill>
                  <a:schemeClr val="tx1"/>
                </a:solidFill>
                <a:effectLst/>
                <a:latin typeface="+mn-lt"/>
                <a:ea typeface="+mn-ea"/>
                <a:cs typeface="+mn-cs"/>
              </a:rPr>
              <a:t> is the main polyphenol present in the leaves and fruits of the olive tree.</a:t>
            </a:r>
          </a:p>
          <a:p>
            <a:r>
              <a:rPr lang="en-GB" sz="1200" kern="1200" dirty="0" smtClean="0">
                <a:solidFill>
                  <a:schemeClr val="tx1"/>
                </a:solidFill>
                <a:effectLst/>
                <a:latin typeface="+mn-lt"/>
                <a:ea typeface="+mn-ea"/>
                <a:cs typeface="+mn-cs"/>
              </a:rPr>
              <a:t>It is responsible for the bitter taste of olives and olive leaves.</a:t>
            </a:r>
          </a:p>
          <a:p>
            <a:r>
              <a:rPr lang="en-GB" sz="1200" kern="1200" dirty="0" smtClean="0">
                <a:solidFill>
                  <a:schemeClr val="tx1"/>
                </a:solidFill>
                <a:effectLst/>
                <a:latin typeface="+mn-lt"/>
                <a:ea typeface="+mn-ea"/>
                <a:cs typeface="+mn-cs"/>
              </a:rPr>
              <a:t>It has antimicrobial, fungicidal and insecticidal activity, acting as a </a:t>
            </a:r>
            <a:r>
              <a:rPr lang="en-GB" sz="1200" kern="1200" dirty="0" err="1" smtClean="0">
                <a:solidFill>
                  <a:schemeClr val="tx1"/>
                </a:solidFill>
                <a:effectLst/>
                <a:latin typeface="+mn-lt"/>
                <a:ea typeface="+mn-ea"/>
                <a:cs typeface="+mn-cs"/>
              </a:rPr>
              <a:t>defense</a:t>
            </a:r>
            <a:r>
              <a:rPr lang="en-GB" sz="1200" kern="1200" dirty="0" smtClean="0">
                <a:solidFill>
                  <a:schemeClr val="tx1"/>
                </a:solidFill>
                <a:effectLst/>
                <a:latin typeface="+mn-lt"/>
                <a:ea typeface="+mn-ea"/>
                <a:cs typeface="+mn-cs"/>
              </a:rPr>
              <a:t> against infections and infestations.</a:t>
            </a:r>
          </a:p>
          <a:p>
            <a:r>
              <a:rPr lang="en-GB" sz="1200" kern="1200" dirty="0" smtClean="0">
                <a:solidFill>
                  <a:schemeClr val="tx1"/>
                </a:solidFill>
                <a:effectLst/>
                <a:latin typeface="+mn-lt"/>
                <a:ea typeface="+mn-ea"/>
                <a:cs typeface="+mn-cs"/>
              </a:rPr>
              <a:t>It has an anti-inflammatory, anti-oxidative, anticancer, cardio- and neuroprotective action.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effects are the basis of the nutritional virtues commonly associated with the so-called Mediterranean diet.</a:t>
            </a:r>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40</a:t>
            </a:fld>
            <a:endParaRPr lang="it-IT"/>
          </a:p>
        </p:txBody>
      </p:sp>
    </p:spTree>
    <p:extLst>
      <p:ext uri="{BB962C8B-B14F-4D97-AF65-F5344CB8AC3E}">
        <p14:creationId xmlns:p14="http://schemas.microsoft.com/office/powerpoint/2010/main" val="1307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kern="1200" dirty="0" smtClean="0">
                <a:solidFill>
                  <a:schemeClr val="tx1"/>
                </a:solidFill>
                <a:effectLst/>
                <a:latin typeface="+mn-lt"/>
                <a:ea typeface="+mn-ea"/>
                <a:cs typeface="+mn-cs"/>
              </a:rPr>
              <a:t>SPERMIDINE</a:t>
            </a:r>
            <a:endParaRPr lang="it-IT"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Spermidine belongs to the class of polyamines. Its name derives from the fact that it was isolated in human sperm.</a:t>
            </a:r>
          </a:p>
          <a:p>
            <a:r>
              <a:rPr lang="en-GB" sz="1200" b="0" kern="1200" dirty="0" smtClean="0">
                <a:solidFill>
                  <a:schemeClr val="tx1"/>
                </a:solidFill>
                <a:effectLst/>
                <a:latin typeface="+mn-lt"/>
                <a:ea typeface="+mn-ea"/>
                <a:cs typeface="+mn-cs"/>
              </a:rPr>
              <a:t>It induces autophagy (and therefore cell renewal), is anti-oxidant, </a:t>
            </a:r>
            <a:r>
              <a:rPr lang="en-GB" sz="1200" b="0" kern="1200" dirty="0" err="1" smtClean="0">
                <a:solidFill>
                  <a:schemeClr val="tx1"/>
                </a:solidFill>
                <a:effectLst/>
                <a:latin typeface="+mn-lt"/>
                <a:ea typeface="+mn-ea"/>
                <a:cs typeface="+mn-cs"/>
              </a:rPr>
              <a:t>cardioprotective</a:t>
            </a:r>
            <a:r>
              <a:rPr lang="en-GB" sz="1200" b="0" kern="1200" dirty="0" smtClean="0">
                <a:solidFill>
                  <a:schemeClr val="tx1"/>
                </a:solidFill>
                <a:effectLst/>
                <a:latin typeface="+mn-lt"/>
                <a:ea typeface="+mn-ea"/>
                <a:cs typeface="+mn-cs"/>
              </a:rPr>
              <a:t> and protects against neurodegeneration.</a:t>
            </a:r>
          </a:p>
          <a:p>
            <a:r>
              <a:rPr lang="en-GB" sz="1200" b="0" kern="1200" dirty="0" smtClean="0">
                <a:solidFill>
                  <a:schemeClr val="tx1"/>
                </a:solidFill>
                <a:effectLst/>
                <a:latin typeface="+mn-lt"/>
                <a:ea typeface="+mn-ea"/>
                <a:cs typeface="+mn-cs"/>
              </a:rPr>
              <a:t>She was involved in a Phase II trial of subjects with cognitive decline.</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La </a:t>
            </a:r>
            <a:r>
              <a:rPr lang="it-IT" sz="1200" kern="1200" dirty="0" err="1" smtClean="0">
                <a:solidFill>
                  <a:schemeClr val="tx1"/>
                </a:solidFill>
                <a:effectLst/>
                <a:latin typeface="+mn-lt"/>
                <a:ea typeface="+mn-ea"/>
                <a:cs typeface="+mn-cs"/>
              </a:rPr>
              <a:t>spermidina</a:t>
            </a:r>
            <a:r>
              <a:rPr lang="it-IT" sz="1200" kern="1200" dirty="0" smtClean="0">
                <a:solidFill>
                  <a:schemeClr val="tx1"/>
                </a:solidFill>
                <a:effectLst/>
                <a:latin typeface="+mn-lt"/>
                <a:ea typeface="+mn-ea"/>
                <a:cs typeface="+mn-cs"/>
              </a:rPr>
              <a:t> è contenuta in diversi cibi come formaggi stagionati, funghi, cereali.</a:t>
            </a:r>
            <a:endParaRPr lang="en-GB" sz="1200" kern="1200" dirty="0" smtClean="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41</a:t>
            </a:fld>
            <a:endParaRPr lang="it-IT"/>
          </a:p>
        </p:txBody>
      </p:sp>
    </p:spTree>
    <p:extLst>
      <p:ext uri="{BB962C8B-B14F-4D97-AF65-F5344CB8AC3E}">
        <p14:creationId xmlns:p14="http://schemas.microsoft.com/office/powerpoint/2010/main" val="2422374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kern="1200" dirty="0" smtClean="0">
                <a:solidFill>
                  <a:schemeClr val="tx1"/>
                </a:solidFill>
                <a:effectLst/>
                <a:latin typeface="+mn-lt"/>
                <a:ea typeface="+mn-ea"/>
                <a:cs typeface="+mn-cs"/>
              </a:rPr>
              <a:t>UROLITHINS</a:t>
            </a:r>
            <a:endParaRPr lang="it-IT"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They are metabolites of the human gastric microbiota derived from </a:t>
            </a:r>
            <a:r>
              <a:rPr lang="en-GB" sz="1200" b="0" kern="1200" dirty="0" err="1" smtClean="0">
                <a:solidFill>
                  <a:schemeClr val="tx1"/>
                </a:solidFill>
                <a:effectLst/>
                <a:latin typeface="+mn-lt"/>
                <a:ea typeface="+mn-ea"/>
                <a:cs typeface="+mn-cs"/>
              </a:rPr>
              <a:t>ellagic</a:t>
            </a:r>
            <a:r>
              <a:rPr lang="en-GB" sz="1200" b="0" kern="1200" dirty="0" smtClean="0">
                <a:solidFill>
                  <a:schemeClr val="tx1"/>
                </a:solidFill>
                <a:effectLst/>
                <a:latin typeface="+mn-lt"/>
                <a:ea typeface="+mn-ea"/>
                <a:cs typeface="+mn-cs"/>
              </a:rPr>
              <a:t> acid introduced with the diet.</a:t>
            </a:r>
          </a:p>
          <a:p>
            <a:r>
              <a:rPr lang="en-GB" sz="1200" b="0" kern="1200" dirty="0" smtClean="0">
                <a:solidFill>
                  <a:schemeClr val="tx1"/>
                </a:solidFill>
                <a:effectLst/>
                <a:latin typeface="+mn-lt"/>
                <a:ea typeface="+mn-ea"/>
                <a:cs typeface="+mn-cs"/>
              </a:rPr>
              <a:t>Foods rich in </a:t>
            </a:r>
            <a:r>
              <a:rPr lang="en-GB" sz="1200" b="0" kern="1200" dirty="0" err="1" smtClean="0">
                <a:solidFill>
                  <a:schemeClr val="tx1"/>
                </a:solidFill>
                <a:effectLst/>
                <a:latin typeface="+mn-lt"/>
                <a:ea typeface="+mn-ea"/>
                <a:cs typeface="+mn-cs"/>
              </a:rPr>
              <a:t>ellagic</a:t>
            </a:r>
            <a:r>
              <a:rPr lang="en-GB" sz="1200" b="0" kern="1200" dirty="0" smtClean="0">
                <a:solidFill>
                  <a:schemeClr val="tx1"/>
                </a:solidFill>
                <a:effectLst/>
                <a:latin typeface="+mn-lt"/>
                <a:ea typeface="+mn-ea"/>
                <a:cs typeface="+mn-cs"/>
              </a:rPr>
              <a:t> acid are pecans, blackberries and pomegranate.</a:t>
            </a:r>
          </a:p>
          <a:p>
            <a:r>
              <a:rPr lang="en-GB" sz="1200" b="0" kern="1200" dirty="0" smtClean="0">
                <a:solidFill>
                  <a:schemeClr val="tx1"/>
                </a:solidFill>
                <a:effectLst/>
                <a:latin typeface="+mn-lt"/>
                <a:ea typeface="+mn-ea"/>
                <a:cs typeface="+mn-cs"/>
              </a:rPr>
              <a:t>They are able to attenuate LPS-induced inflammation, inhibit </a:t>
            </a:r>
            <a:r>
              <a:rPr lang="en-GB" sz="1200" b="0" kern="1200" dirty="0" err="1" smtClean="0">
                <a:solidFill>
                  <a:schemeClr val="tx1"/>
                </a:solidFill>
                <a:effectLst/>
                <a:latin typeface="+mn-lt"/>
                <a:ea typeface="+mn-ea"/>
                <a:cs typeface="+mn-cs"/>
              </a:rPr>
              <a:t>NFkB</a:t>
            </a:r>
            <a:r>
              <a:rPr lang="en-GB" sz="1200" b="0" kern="1200" dirty="0" smtClean="0">
                <a:solidFill>
                  <a:schemeClr val="tx1"/>
                </a:solidFill>
                <a:effectLst/>
                <a:latin typeface="+mn-lt"/>
                <a:ea typeface="+mn-ea"/>
                <a:cs typeface="+mn-cs"/>
              </a:rPr>
              <a:t> activity and act as anti-SASP.</a:t>
            </a:r>
            <a:endParaRPr lang="it-IT" sz="1200" kern="1200" dirty="0" smtClean="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42</a:t>
            </a:fld>
            <a:endParaRPr lang="it-IT"/>
          </a:p>
        </p:txBody>
      </p:sp>
    </p:spTree>
    <p:extLst>
      <p:ext uri="{BB962C8B-B14F-4D97-AF65-F5344CB8AC3E}">
        <p14:creationId xmlns:p14="http://schemas.microsoft.com/office/powerpoint/2010/main" val="2641833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Experimental and epidemiological data indicate that eating habits, exercise and genetic makeup play a central role in aging in good health.</a:t>
            </a:r>
          </a:p>
          <a:p>
            <a:endParaRPr lang="en-GB" dirty="0" smtClean="0"/>
          </a:p>
          <a:p>
            <a:r>
              <a:rPr lang="en-GB" dirty="0" smtClean="0"/>
              <a:t>The Mediterranean diet (MD), characterized by a high percentage of vegetables, fruits, whole grains and fish, has shown beneficial effects on human health and prevents a variety of ARD.</a:t>
            </a:r>
          </a:p>
          <a:p>
            <a:endParaRPr lang="en-GB" dirty="0" smtClean="0"/>
          </a:p>
          <a:p>
            <a:r>
              <a:rPr lang="en-GB" dirty="0" smtClean="0"/>
              <a:t>The inclusion of foods rich in phenols in the diet is consistent with the advice of eating 5 or more servings of fruit and vegetables per day (high content of bioactive anti-aging compounds).</a:t>
            </a:r>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43</a:t>
            </a:fld>
            <a:endParaRPr lang="it-IT"/>
          </a:p>
        </p:txBody>
      </p:sp>
    </p:spTree>
    <p:extLst>
      <p:ext uri="{BB962C8B-B14F-4D97-AF65-F5344CB8AC3E}">
        <p14:creationId xmlns:p14="http://schemas.microsoft.com/office/powerpoint/2010/main" val="308157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Information on the different classes of molecules, given above, shows that some natural components share the same mechanism of action with conventional drugs and that natural molecules with anti-SASP and / or </a:t>
            </a:r>
            <a:r>
              <a:rPr lang="en-GB" dirty="0" err="1" smtClean="0"/>
              <a:t>senolytic</a:t>
            </a:r>
            <a:r>
              <a:rPr lang="en-GB" dirty="0" smtClean="0"/>
              <a:t> activity are naturally available through the diet, for example the Mediterranean one.</a:t>
            </a:r>
          </a:p>
          <a:p>
            <a:endParaRPr lang="en-GB" dirty="0" smtClean="0"/>
          </a:p>
          <a:p>
            <a:r>
              <a:rPr lang="en-GB" dirty="0" smtClean="0"/>
              <a:t>Although considerable work is still needed to explore the toxicity profile and the magnitude of benefits provided by natural compounds, there is increasing evidence that nutritional approaches provide new tools to combat ARDs, including cognitive decline.</a:t>
            </a:r>
          </a:p>
          <a:p>
            <a:endParaRPr lang="en-GB" dirty="0" smtClean="0"/>
          </a:p>
          <a:p>
            <a:r>
              <a:rPr lang="en-GB" dirty="0" smtClean="0"/>
              <a:t>Studies on cell cultures and studies on mouse models have provided information on the mechanisms of action and effective concentrations of these compounds. However, human studies and clinical studies are required. Further information on absorption, metabolism, how these compounds can pass through the blood-brain barrier and the long-term effect are needed.</a:t>
            </a:r>
          </a:p>
          <a:p>
            <a:endParaRPr lang="en-GB" dirty="0" smtClean="0"/>
          </a:p>
          <a:p>
            <a:r>
              <a:rPr lang="en-GB" dirty="0" smtClean="0"/>
              <a:t>New paradigms should be identified to test </a:t>
            </a:r>
            <a:r>
              <a:rPr lang="en-GB" dirty="0" err="1" smtClean="0"/>
              <a:t>senolytes</a:t>
            </a:r>
            <a:r>
              <a:rPr lang="en-GB" dirty="0" smtClean="0"/>
              <a:t> and measure the endpoints of surrogate aging.</a:t>
            </a:r>
            <a:endParaRPr lang="it-IT" dirty="0" smtClean="0"/>
          </a:p>
        </p:txBody>
      </p:sp>
      <p:sp>
        <p:nvSpPr>
          <p:cNvPr id="4" name="Segnaposto numero diapositiva 3"/>
          <p:cNvSpPr>
            <a:spLocks noGrp="1"/>
          </p:cNvSpPr>
          <p:nvPr>
            <p:ph type="sldNum" sz="quarter" idx="10"/>
          </p:nvPr>
        </p:nvSpPr>
        <p:spPr/>
        <p:txBody>
          <a:bodyPr/>
          <a:lstStyle/>
          <a:p>
            <a:fld id="{BABFCCB6-F990-FE4B-A3AF-2FAC7825A26A}" type="slidenum">
              <a:rPr lang="it-IT" smtClean="0"/>
              <a:t>44</a:t>
            </a:fld>
            <a:endParaRPr lang="it-IT"/>
          </a:p>
        </p:txBody>
      </p:sp>
    </p:spTree>
    <p:extLst>
      <p:ext uri="{BB962C8B-B14F-4D97-AF65-F5344CB8AC3E}">
        <p14:creationId xmlns:p14="http://schemas.microsoft.com/office/powerpoint/2010/main" val="696569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993FFA2-F03C-49A5-BF84-CCA096096664}" type="slidenum">
              <a:rPr lang="en-US" altLang="en-US"/>
              <a:pPr/>
              <a:t>45</a:t>
            </a:fld>
            <a:endParaRPr lang="en-US" altLang="en-US"/>
          </a:p>
        </p:txBody>
      </p:sp>
      <p:sp>
        <p:nvSpPr>
          <p:cNvPr id="4403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Text Box 2"/>
          <p:cNvSpPr txBox="1">
            <a:spLocks noGrp="1" noChangeArrowheads="1"/>
          </p:cNvSpPr>
          <p:nvPr>
            <p:ph type="body" idx="1"/>
          </p:nvPr>
        </p:nvSpPr>
        <p:spPr bwMode="auto">
          <a:xfrm>
            <a:off x="777875" y="4776788"/>
            <a:ext cx="6218238" cy="5065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230" rIns="0" bIns="0"/>
          <a:lstStyle/>
          <a:p>
            <a:pPr marL="215900" indent="-214313" eaLnBrk="1">
              <a:lnSpc>
                <a:spcPct val="93000"/>
              </a:lnSpc>
              <a:spcBef>
                <a:spcPct val="0"/>
              </a:spcBef>
              <a:buClrTx/>
              <a:buSzTx/>
              <a:buFontTx/>
              <a:buNone/>
              <a:tabLst>
                <a:tab pos="723900" algn="l"/>
                <a:tab pos="1447800" algn="l"/>
                <a:tab pos="2171700" algn="l"/>
                <a:tab pos="2895600" algn="l"/>
                <a:tab pos="3619500" algn="l"/>
                <a:tab pos="4343400" algn="l"/>
                <a:tab pos="5067300" algn="l"/>
                <a:tab pos="5791200" algn="l"/>
              </a:tabLst>
            </a:pPr>
            <a:endParaRPr lang="en-US" altLang="en-US" sz="1500" dirty="0">
              <a:latin typeface="Arial" panose="020B0604020202020204" pitchFamily="34" charset="0"/>
              <a:ea typeface="Microsoft YaHei" panose="020B0503020204020204" pitchFamily="34" charset="-122"/>
            </a:endParaRPr>
          </a:p>
          <a:p>
            <a:pPr marL="215900" indent="-214313" eaLnBrk="1">
              <a:lnSpc>
                <a:spcPct val="93000"/>
              </a:lnSpc>
              <a:spcBef>
                <a:spcPct val="0"/>
              </a:spcBef>
              <a:buClrTx/>
              <a:buSzTx/>
              <a:buFontTx/>
              <a:buNone/>
              <a:tabLst>
                <a:tab pos="723900" algn="l"/>
                <a:tab pos="1447800" algn="l"/>
                <a:tab pos="2171700" algn="l"/>
                <a:tab pos="2895600" algn="l"/>
                <a:tab pos="3619500" algn="l"/>
                <a:tab pos="4343400" algn="l"/>
                <a:tab pos="5067300" algn="l"/>
                <a:tab pos="5791200" algn="l"/>
              </a:tabLst>
            </a:pPr>
            <a:endParaRPr lang="en-US" altLang="en-US" sz="1500" dirty="0">
              <a:latin typeface="Arial" panose="020B0604020202020204" pitchFamily="34" charset="0"/>
              <a:ea typeface="Microsoft YaHei" panose="020B0503020204020204" pitchFamily="34" charset="-122"/>
            </a:endParaRPr>
          </a:p>
          <a:p>
            <a:pPr marL="215900" indent="-214313" eaLnBrk="1">
              <a:lnSpc>
                <a:spcPct val="93000"/>
              </a:lnSpc>
              <a:spcBef>
                <a:spcPct val="0"/>
              </a:spcBef>
              <a:buClrTx/>
              <a:buSzTx/>
              <a:buFontTx/>
              <a:buNone/>
              <a:tabLst>
                <a:tab pos="723900" algn="l"/>
                <a:tab pos="1447800" algn="l"/>
                <a:tab pos="2171700" algn="l"/>
                <a:tab pos="2895600" algn="l"/>
                <a:tab pos="3619500" algn="l"/>
                <a:tab pos="4343400" algn="l"/>
                <a:tab pos="5067300" algn="l"/>
                <a:tab pos="5791200" algn="l"/>
              </a:tabLst>
            </a:pPr>
            <a:endParaRPr lang="en-US" altLang="en-US" sz="1500" dirty="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3834959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993FFA2-F03C-49A5-BF84-CCA096096664}" type="slidenum">
              <a:rPr lang="en-US" altLang="en-US"/>
              <a:pPr/>
              <a:t>46</a:t>
            </a:fld>
            <a:endParaRPr lang="en-US" altLang="en-US"/>
          </a:p>
        </p:txBody>
      </p:sp>
      <p:sp>
        <p:nvSpPr>
          <p:cNvPr id="4403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Text Box 2"/>
          <p:cNvSpPr txBox="1">
            <a:spLocks noGrp="1" noChangeArrowheads="1"/>
          </p:cNvSpPr>
          <p:nvPr>
            <p:ph type="body" idx="1"/>
          </p:nvPr>
        </p:nvSpPr>
        <p:spPr bwMode="auto">
          <a:xfrm>
            <a:off x="777875" y="4776788"/>
            <a:ext cx="6218238" cy="5065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23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1500">
                <a:latin typeface="Arial" panose="020B0604020202020204" pitchFamily="34" charset="0"/>
                <a:ea typeface="Microsoft YaHei" panose="020B0503020204020204" pitchFamily="34" charset="-122"/>
              </a:rPr>
              <a:t>Altri paper consultati:</a:t>
            </a:r>
          </a:p>
          <a:p>
            <a:pPr marL="431800" indent="-430213" eaLnBrk="1">
              <a:lnSpc>
                <a:spcPct val="93000"/>
              </a:lnSpc>
              <a:spcBef>
                <a:spcPct val="0"/>
              </a:spcBef>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en-US" altLang="en-US" sz="1500">
                <a:latin typeface="Arial" panose="020B0604020202020204" pitchFamily="34" charset="0"/>
                <a:ea typeface="Microsoft YaHei" panose="020B0503020204020204" pitchFamily="34" charset="-122"/>
              </a:rPr>
              <a:t>Heme Degradation by Reactive Oxygen Species ENIKA NAGABABU and JOSEPH M. RIFKIND;</a:t>
            </a:r>
          </a:p>
          <a:p>
            <a:pPr marL="431800" indent="-430213" eaLnBrk="1">
              <a:lnSpc>
                <a:spcPct val="93000"/>
              </a:lnSpc>
              <a:spcBef>
                <a:spcPct val="0"/>
              </a:spcBef>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en-US" altLang="en-US" sz="1500">
                <a:latin typeface="Arial" panose="020B0604020202020204" pitchFamily="34" charset="0"/>
                <a:ea typeface="Microsoft YaHei" panose="020B0503020204020204" pitchFamily="34" charset="-122"/>
              </a:rPr>
              <a:t>Effects of Polyphenol Intake on Metabolic Syndrome: Current Evidences from Human Trials, Gemma Chiva-Blanch and Lina Badimon;</a:t>
            </a:r>
          </a:p>
          <a:p>
            <a:pPr marL="431800" indent="-430213" eaLnBrk="1">
              <a:lnSpc>
                <a:spcPct val="93000"/>
              </a:lnSpc>
              <a:spcBef>
                <a:spcPct val="0"/>
              </a:spcBef>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en-US" altLang="en-US" sz="1500">
                <a:latin typeface="Arial" panose="020B0604020202020204" pitchFamily="34" charset="0"/>
                <a:ea typeface="Microsoft YaHei" panose="020B0503020204020204" pitchFamily="34" charset="-122"/>
              </a:rPr>
              <a:t>Dietary Polyphenols in the Prevention of Stroke, A. Tressera-Rimbau et al.</a:t>
            </a:r>
          </a:p>
          <a:p>
            <a:pPr marL="431800" indent="-430213" eaLnBrk="1">
              <a:lnSpc>
                <a:spcPct val="93000"/>
              </a:lnSpc>
              <a:spcBef>
                <a:spcPct val="0"/>
              </a:spcBef>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en-US" altLang="en-US" sz="1500">
                <a:latin typeface="Arial" panose="020B0604020202020204" pitchFamily="34" charset="0"/>
                <a:ea typeface="Microsoft YaHei" panose="020B0503020204020204" pitchFamily="34" charset="-122"/>
              </a:rPr>
              <a:t>Polyphenol-Rich Lentils and Their HealthPromoting Effects, Kumar Ganesan et al.</a:t>
            </a:r>
          </a:p>
          <a:p>
            <a:pPr marL="431800" indent="-430213" eaLnBrk="1">
              <a:lnSpc>
                <a:spcPct val="93000"/>
              </a:lnSpc>
              <a:spcBef>
                <a:spcPct val="0"/>
              </a:spcBef>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en-US" altLang="en-US" sz="1500">
                <a:latin typeface="Arial" panose="020B0604020202020204" pitchFamily="34" charset="0"/>
                <a:ea typeface="Microsoft YaHei" panose="020B0503020204020204" pitchFamily="34" charset="-122"/>
              </a:rPr>
              <a:t>Polyphenols and Glycemic Control, Yoona Kim et al.</a:t>
            </a:r>
          </a:p>
          <a:p>
            <a:pPr marL="215900" indent="-214313" eaLnBrk="1">
              <a:lnSpc>
                <a:spcPct val="93000"/>
              </a:lnSpc>
              <a:spcBef>
                <a:spcPct val="0"/>
              </a:spcBef>
              <a:buClrTx/>
              <a:buSzTx/>
              <a:buFontTx/>
              <a:buNone/>
              <a:tabLst>
                <a:tab pos="723900" algn="l"/>
                <a:tab pos="1447800" algn="l"/>
                <a:tab pos="2171700" algn="l"/>
                <a:tab pos="2895600" algn="l"/>
                <a:tab pos="3619500" algn="l"/>
                <a:tab pos="4343400" algn="l"/>
                <a:tab pos="5067300" algn="l"/>
                <a:tab pos="5791200" algn="l"/>
              </a:tabLst>
            </a:pPr>
            <a:endParaRPr lang="en-US" altLang="en-US" sz="1500">
              <a:latin typeface="Arial" panose="020B0604020202020204" pitchFamily="34" charset="0"/>
              <a:ea typeface="Microsoft YaHei" panose="020B0503020204020204" pitchFamily="34" charset="-122"/>
            </a:endParaRPr>
          </a:p>
          <a:p>
            <a:pPr marL="215900" indent="-214313" eaLnBrk="1">
              <a:lnSpc>
                <a:spcPct val="93000"/>
              </a:lnSpc>
              <a:spcBef>
                <a:spcPct val="0"/>
              </a:spcBef>
              <a:buClrTx/>
              <a:buSzTx/>
              <a:buFontTx/>
              <a:buNone/>
              <a:tabLst>
                <a:tab pos="723900" algn="l"/>
                <a:tab pos="1447800" algn="l"/>
                <a:tab pos="2171700" algn="l"/>
                <a:tab pos="2895600" algn="l"/>
                <a:tab pos="3619500" algn="l"/>
                <a:tab pos="4343400" algn="l"/>
                <a:tab pos="5067300" algn="l"/>
                <a:tab pos="5791200" algn="l"/>
              </a:tabLst>
            </a:pPr>
            <a:endParaRPr lang="en-US" altLang="en-US" sz="1500">
              <a:latin typeface="Arial" panose="020B0604020202020204" pitchFamily="34" charset="0"/>
              <a:ea typeface="Microsoft YaHei" panose="020B0503020204020204" pitchFamily="34" charset="-122"/>
            </a:endParaRPr>
          </a:p>
          <a:p>
            <a:pPr marL="215900" indent="-214313" eaLnBrk="1">
              <a:lnSpc>
                <a:spcPct val="93000"/>
              </a:lnSpc>
              <a:spcBef>
                <a:spcPct val="0"/>
              </a:spcBef>
              <a:buClrTx/>
              <a:buSzTx/>
              <a:buFontTx/>
              <a:buNone/>
              <a:tabLst>
                <a:tab pos="723900" algn="l"/>
                <a:tab pos="1447800" algn="l"/>
                <a:tab pos="2171700" algn="l"/>
                <a:tab pos="2895600" algn="l"/>
                <a:tab pos="3619500" algn="l"/>
                <a:tab pos="4343400" algn="l"/>
                <a:tab pos="5067300" algn="l"/>
                <a:tab pos="5791200" algn="l"/>
              </a:tabLst>
            </a:pPr>
            <a:endParaRPr lang="en-US" altLang="en-US" sz="150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45293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The stress factors that lead to cellular senescence are various</a:t>
            </a:r>
          </a:p>
          <a:p>
            <a:r>
              <a:rPr lang="en-GB" dirty="0" smtClean="0"/>
              <a:t>It is possible to induce cells to senescence both in vitro and in vivo by applying exogenous or endogenous stimuli</a:t>
            </a:r>
            <a:endParaRPr lang="it-IT" baseline="0" dirty="0" smtClean="0"/>
          </a:p>
        </p:txBody>
      </p:sp>
      <p:sp>
        <p:nvSpPr>
          <p:cNvPr id="4" name="Segnaposto numero diapositiva 3"/>
          <p:cNvSpPr>
            <a:spLocks noGrp="1"/>
          </p:cNvSpPr>
          <p:nvPr>
            <p:ph type="sldNum" sz="quarter" idx="10"/>
          </p:nvPr>
        </p:nvSpPr>
        <p:spPr/>
        <p:txBody>
          <a:bodyPr/>
          <a:lstStyle/>
          <a:p>
            <a:fld id="{BABFCCB6-F990-FE4B-A3AF-2FAC7825A26A}" type="slidenum">
              <a:rPr lang="it-IT" smtClean="0"/>
              <a:t>5</a:t>
            </a:fld>
            <a:endParaRPr lang="it-IT"/>
          </a:p>
        </p:txBody>
      </p:sp>
    </p:spTree>
    <p:extLst>
      <p:ext uri="{BB962C8B-B14F-4D97-AF65-F5344CB8AC3E}">
        <p14:creationId xmlns:p14="http://schemas.microsoft.com/office/powerpoint/2010/main" val="118323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Tx/>
              <a:buNone/>
            </a:pPr>
            <a:r>
              <a:rPr lang="en-GB" dirty="0" smtClean="0"/>
              <a:t>The senescent cell acquires a particular morphology observable both in vitro and in vivo</a:t>
            </a:r>
            <a:endParaRPr lang="it-IT" baseline="0" dirty="0" smtClean="0"/>
          </a:p>
          <a:p>
            <a:pPr marL="0" indent="0">
              <a:buFontTx/>
              <a:buNone/>
            </a:pPr>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6</a:t>
            </a:fld>
            <a:endParaRPr lang="it-IT"/>
          </a:p>
        </p:txBody>
      </p:sp>
    </p:spTree>
    <p:extLst>
      <p:ext uri="{BB962C8B-B14F-4D97-AF65-F5344CB8AC3E}">
        <p14:creationId xmlns:p14="http://schemas.microsoft.com/office/powerpoint/2010/main" val="39559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Typical</a:t>
            </a:r>
            <a:r>
              <a:rPr lang="it-IT" baseline="0" dirty="0" smtClean="0"/>
              <a:t> </a:t>
            </a:r>
            <a:r>
              <a:rPr lang="it-IT" baseline="0" dirty="0" err="1" smtClean="0"/>
              <a:t>characteristics</a:t>
            </a:r>
            <a:r>
              <a:rPr lang="it-IT" baseline="0" dirty="0" smtClean="0"/>
              <a:t> of </a:t>
            </a:r>
            <a:r>
              <a:rPr lang="it-IT" baseline="0" dirty="0" err="1" smtClean="0"/>
              <a:t>senescent</a:t>
            </a:r>
            <a:r>
              <a:rPr lang="it-IT" baseline="0" dirty="0" smtClean="0"/>
              <a:t> </a:t>
            </a:r>
            <a:r>
              <a:rPr lang="it-IT" baseline="0" dirty="0" err="1" smtClean="0"/>
              <a:t>cells</a:t>
            </a:r>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7</a:t>
            </a:fld>
            <a:endParaRPr lang="it-IT"/>
          </a:p>
        </p:txBody>
      </p:sp>
    </p:spTree>
    <p:extLst>
      <p:ext uri="{BB962C8B-B14F-4D97-AF65-F5344CB8AC3E}">
        <p14:creationId xmlns:p14="http://schemas.microsoft.com/office/powerpoint/2010/main" val="24364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set of signalling proteins produced by senescent cells is called SASP</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SASP is mainly induced by the activation of the transcription factor NF-kB which, as we can see from the scheme, is an effector of the MAPK kinase pathway.</a:t>
            </a:r>
            <a:endParaRPr lang="en-GB"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t>8</a:t>
            </a:fld>
            <a:endParaRPr lang="it-IT"/>
          </a:p>
        </p:txBody>
      </p:sp>
    </p:spTree>
    <p:extLst>
      <p:ext uri="{BB962C8B-B14F-4D97-AF65-F5344CB8AC3E}">
        <p14:creationId xmlns:p14="http://schemas.microsoft.com/office/powerpoint/2010/main" val="233145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Some of these molecules can induce or strengthen the senescent phenotype by acting in an autocrine and paracrine manner, that is spreading senescence through a "bystander effect".</a:t>
            </a:r>
          </a:p>
          <a:p>
            <a:r>
              <a:rPr lang="en-GB" dirty="0" smtClean="0"/>
              <a:t>The release of SASP factors at the paracrine and systemic level feeds inflammation and induces the recruitment of immune cells (also thanks to NF-kB that we mentioned earlier as this activates </a:t>
            </a:r>
            <a:r>
              <a:rPr lang="en-GB" dirty="0" err="1" smtClean="0"/>
              <a:t>inflamosome</a:t>
            </a:r>
            <a:r>
              <a:rPr lang="en-GB" dirty="0" smtClean="0"/>
              <a:t>).</a:t>
            </a:r>
          </a:p>
          <a:p>
            <a:r>
              <a:rPr lang="en-GB" dirty="0" smtClean="0"/>
              <a:t>In vivo studies have shown that factors associated with SASP are over-expressed in all elderly organisms </a:t>
            </a:r>
            <a:r>
              <a:rPr lang="en-GB" dirty="0" err="1" smtClean="0"/>
              <a:t>analyzed</a:t>
            </a:r>
            <a:r>
              <a:rPr lang="en-GB" dirty="0" smtClean="0"/>
              <a:t> and are also involved in the development and progression of ARDs (age-related diseases).</a:t>
            </a:r>
          </a:p>
          <a:p>
            <a:r>
              <a:rPr lang="en-GB" baseline="0" dirty="0" smtClean="0"/>
              <a:t>The demonstration that the clearness of senescent cells is sufficient to delay the progression of ARDs and to extend the life span in mice has promoted many researches aimed at understanding the pathways that lead to senescence and that govern SASP factors with the aim of finding new targets and therapeutic strategies.</a:t>
            </a:r>
          </a:p>
        </p:txBody>
      </p:sp>
      <p:sp>
        <p:nvSpPr>
          <p:cNvPr id="4" name="Segnaposto numero diapositiva 3"/>
          <p:cNvSpPr>
            <a:spLocks noGrp="1"/>
          </p:cNvSpPr>
          <p:nvPr>
            <p:ph type="sldNum" sz="quarter" idx="10"/>
          </p:nvPr>
        </p:nvSpPr>
        <p:spPr/>
        <p:txBody>
          <a:bodyPr/>
          <a:lstStyle/>
          <a:p>
            <a:fld id="{BABFCCB6-F990-FE4B-A3AF-2FAC7825A26A}" type="slidenum">
              <a:rPr lang="it-IT" smtClean="0"/>
              <a:t>9</a:t>
            </a:fld>
            <a:endParaRPr lang="it-IT"/>
          </a:p>
        </p:txBody>
      </p:sp>
    </p:spTree>
    <p:extLst>
      <p:ext uri="{BB962C8B-B14F-4D97-AF65-F5344CB8AC3E}">
        <p14:creationId xmlns:p14="http://schemas.microsoft.com/office/powerpoint/2010/main" val="269011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en-US" smtClean="0"/>
              <a:t>30/04/19</a:t>
            </a:r>
            <a:endParaRPr lang="it-IT"/>
          </a:p>
        </p:txBody>
      </p:sp>
      <p:sp>
        <p:nvSpPr>
          <p:cNvPr id="5" name="Segnaposto piè di pagina 4"/>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351664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en-US" smtClean="0"/>
              <a:t>30/04/19</a:t>
            </a:r>
            <a:endParaRPr lang="it-IT"/>
          </a:p>
        </p:txBody>
      </p:sp>
      <p:sp>
        <p:nvSpPr>
          <p:cNvPr id="5" name="Segnaposto piè di pagina 4"/>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217620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en-US" smtClean="0"/>
              <a:t>30/04/19</a:t>
            </a:r>
            <a:endParaRPr lang="it-IT"/>
          </a:p>
        </p:txBody>
      </p:sp>
      <p:sp>
        <p:nvSpPr>
          <p:cNvPr id="5" name="Segnaposto piè di pagina 4"/>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3169510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1" y="273629"/>
            <a:ext cx="8226720" cy="1143480"/>
          </a:xfrm>
        </p:spPr>
        <p:txBody>
          <a:bodyPr/>
          <a:lstStyle/>
          <a:p>
            <a:r>
              <a:rPr lang="it-IT" smtClean="0"/>
              <a:t>Fare clic per modificare lo stile del titolo</a:t>
            </a:r>
            <a:endParaRPr lang="en-GB"/>
          </a:p>
        </p:txBody>
      </p:sp>
      <p:sp>
        <p:nvSpPr>
          <p:cNvPr id="3" name="Segnaposto data 2"/>
          <p:cNvSpPr>
            <a:spLocks noGrp="1"/>
          </p:cNvSpPr>
          <p:nvPr>
            <p:ph type="dt" idx="10"/>
          </p:nvPr>
        </p:nvSpPr>
        <p:spPr>
          <a:xfrm>
            <a:off x="456481" y="6247376"/>
            <a:ext cx="2128320" cy="470930"/>
          </a:xfrm>
        </p:spPr>
        <p:txBody>
          <a:bodyPr/>
          <a:lstStyle>
            <a:lvl1pPr>
              <a:defRPr/>
            </a:lvl1pPr>
          </a:lstStyle>
          <a:p>
            <a:endParaRPr lang="en-US" altLang="en-US"/>
          </a:p>
        </p:txBody>
      </p:sp>
      <p:sp>
        <p:nvSpPr>
          <p:cNvPr id="4" name="Segnaposto piè di pagina 3"/>
          <p:cNvSpPr>
            <a:spLocks noGrp="1"/>
          </p:cNvSpPr>
          <p:nvPr>
            <p:ph type="ftr" idx="11"/>
          </p:nvPr>
        </p:nvSpPr>
        <p:spPr>
          <a:xfrm>
            <a:off x="3127680" y="6247376"/>
            <a:ext cx="2897280" cy="470930"/>
          </a:xfrm>
        </p:spPr>
        <p:txBody>
          <a:bodyPr/>
          <a:lstStyle>
            <a:lvl1pPr>
              <a:defRPr/>
            </a:lvl1pPr>
          </a:lstStyle>
          <a:p>
            <a:endParaRPr lang="en-US" altLang="en-US"/>
          </a:p>
        </p:txBody>
      </p:sp>
      <p:sp>
        <p:nvSpPr>
          <p:cNvPr id="5" name="Segnaposto numero diapositiva 4"/>
          <p:cNvSpPr>
            <a:spLocks noGrp="1"/>
          </p:cNvSpPr>
          <p:nvPr>
            <p:ph type="sldNum" idx="12"/>
          </p:nvPr>
        </p:nvSpPr>
        <p:spPr>
          <a:xfrm>
            <a:off x="6556321" y="6247376"/>
            <a:ext cx="2128320" cy="470930"/>
          </a:xfrm>
        </p:spPr>
        <p:txBody>
          <a:bodyPr/>
          <a:lstStyle>
            <a:lvl1pPr>
              <a:defRPr/>
            </a:lvl1pPr>
          </a:lstStyle>
          <a:p>
            <a:fld id="{918595C7-048E-46C5-B909-AF771BFFF95A}" type="slidenum">
              <a:rPr lang="en-US" altLang="en-US"/>
              <a:pPr/>
              <a:t>‹N›</a:t>
            </a:fld>
            <a:endParaRPr lang="en-US" altLang="en-US"/>
          </a:p>
        </p:txBody>
      </p:sp>
    </p:spTree>
    <p:extLst>
      <p:ext uri="{BB962C8B-B14F-4D97-AF65-F5344CB8AC3E}">
        <p14:creationId xmlns:p14="http://schemas.microsoft.com/office/powerpoint/2010/main" val="194637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en-US" smtClean="0"/>
              <a:t>30/04/19</a:t>
            </a:r>
            <a:endParaRPr lang="it-IT"/>
          </a:p>
        </p:txBody>
      </p:sp>
      <p:sp>
        <p:nvSpPr>
          <p:cNvPr id="5" name="Segnaposto piè di pagina 4"/>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258170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en-US" smtClean="0"/>
              <a:t>30/04/19</a:t>
            </a:r>
            <a:endParaRPr lang="it-IT"/>
          </a:p>
        </p:txBody>
      </p:sp>
      <p:sp>
        <p:nvSpPr>
          <p:cNvPr id="5" name="Segnaposto piè di pagina 4"/>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336115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en-US" smtClean="0"/>
              <a:t>30/04/19</a:t>
            </a:r>
            <a:endParaRPr lang="it-IT"/>
          </a:p>
        </p:txBody>
      </p:sp>
      <p:sp>
        <p:nvSpPr>
          <p:cNvPr id="6" name="Segnaposto piè di pagina 5"/>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7" name="Segnaposto numero diapositiva 6"/>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316135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en-US" smtClean="0"/>
              <a:t>30/04/19</a:t>
            </a:r>
            <a:endParaRPr lang="it-IT"/>
          </a:p>
        </p:txBody>
      </p:sp>
      <p:sp>
        <p:nvSpPr>
          <p:cNvPr id="8" name="Segnaposto piè di pagina 7"/>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9" name="Segnaposto numero diapositiva 8"/>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291853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237196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30/04/19</a:t>
            </a:r>
            <a:endParaRPr lang="it-IT"/>
          </a:p>
        </p:txBody>
      </p:sp>
      <p:sp>
        <p:nvSpPr>
          <p:cNvPr id="3" name="Segnaposto piè di pagina 2"/>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4" name="Segnaposto numero diapositiva 3"/>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5418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en-US" smtClean="0"/>
              <a:t>30/04/19</a:t>
            </a:r>
            <a:endParaRPr lang="it-IT"/>
          </a:p>
        </p:txBody>
      </p:sp>
      <p:sp>
        <p:nvSpPr>
          <p:cNvPr id="6" name="Segnaposto piè di pagina 5"/>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7" name="Segnaposto numero diapositiva 6"/>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82810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en-US" smtClean="0"/>
              <a:t>30/04/19</a:t>
            </a:r>
            <a:endParaRPr lang="it-IT"/>
          </a:p>
        </p:txBody>
      </p:sp>
      <p:sp>
        <p:nvSpPr>
          <p:cNvPr id="6" name="Segnaposto piè di pagina 5"/>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7" name="Segnaposto numero diapositiva 6"/>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38902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30/04/19</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E702D-DAC6-704A-BC3C-8F84ACD9D698}" type="slidenum">
              <a:rPr lang="it-IT" smtClean="0"/>
              <a:t>‹N›</a:t>
            </a:fld>
            <a:endParaRPr lang="it-IT"/>
          </a:p>
        </p:txBody>
      </p:sp>
    </p:spTree>
    <p:extLst>
      <p:ext uri="{BB962C8B-B14F-4D97-AF65-F5344CB8AC3E}">
        <p14:creationId xmlns:p14="http://schemas.microsoft.com/office/powerpoint/2010/main" val="98728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1.gif"/></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9.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jp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p:cNvSpPr>
            <a:spLocks noGrp="1"/>
          </p:cNvSpPr>
          <p:nvPr>
            <p:ph type="ctrTitle"/>
          </p:nvPr>
        </p:nvSpPr>
        <p:spPr>
          <a:xfrm>
            <a:off x="859810" y="1737139"/>
            <a:ext cx="7255490" cy="1971675"/>
          </a:xfrm>
        </p:spPr>
        <p:txBody>
          <a:bodyPr>
            <a:noAutofit/>
          </a:bodyPr>
          <a:lstStyle/>
          <a:p>
            <a:r>
              <a:rPr lang="en-GB" b="1" i="1" dirty="0" smtClean="0">
                <a:solidFill>
                  <a:srgbClr val="C00000"/>
                </a:solidFill>
              </a:rPr>
              <a:t>Approach to aging and cellular senescence </a:t>
            </a:r>
            <a:br>
              <a:rPr lang="en-GB" b="1" i="1" dirty="0" smtClean="0">
                <a:solidFill>
                  <a:srgbClr val="C00000"/>
                </a:solidFill>
              </a:rPr>
            </a:br>
            <a:r>
              <a:rPr lang="en-GB" b="1" i="1" dirty="0" smtClean="0">
                <a:solidFill>
                  <a:srgbClr val="C00000"/>
                </a:solidFill>
              </a:rPr>
              <a:t>through bioactive compounds</a:t>
            </a:r>
            <a:endParaRPr lang="en-GB" b="1" i="1" dirty="0">
              <a:solidFill>
                <a:srgbClr val="C00000"/>
              </a:solidFill>
            </a:endParaRPr>
          </a:p>
        </p:txBody>
      </p:sp>
      <p:sp>
        <p:nvSpPr>
          <p:cNvPr id="11" name="Sottotitolo 2"/>
          <p:cNvSpPr>
            <a:spLocks noGrp="1"/>
          </p:cNvSpPr>
          <p:nvPr>
            <p:ph type="subTitle" idx="1"/>
          </p:nvPr>
        </p:nvSpPr>
        <p:spPr>
          <a:xfrm>
            <a:off x="1881115" y="4932768"/>
            <a:ext cx="5381767" cy="1177568"/>
          </a:xfrm>
        </p:spPr>
        <p:txBody>
          <a:bodyPr>
            <a:normAutofit/>
          </a:bodyPr>
          <a:lstStyle/>
          <a:p>
            <a:pPr algn="l">
              <a:lnSpc>
                <a:spcPct val="200000"/>
              </a:lnSpc>
            </a:pPr>
            <a:r>
              <a:rPr lang="it-IT" sz="1800" dirty="0" smtClean="0">
                <a:solidFill>
                  <a:schemeClr val="tx1"/>
                </a:solidFill>
              </a:rPr>
              <a:t>Martina Canova – mar</a:t>
            </a:r>
            <a:r>
              <a:rPr lang="en-GB" sz="1800" dirty="0" smtClean="0">
                <a:solidFill>
                  <a:schemeClr val="tx1"/>
                </a:solidFill>
              </a:rPr>
              <a:t>tina.canova@studenti.units.it</a:t>
            </a:r>
            <a:endParaRPr lang="it-IT" sz="1800" dirty="0" smtClean="0">
              <a:solidFill>
                <a:schemeClr val="tx1"/>
              </a:solidFill>
            </a:endParaRPr>
          </a:p>
          <a:p>
            <a:pPr algn="l"/>
            <a:r>
              <a:rPr lang="it-IT" sz="1800" dirty="0" smtClean="0">
                <a:solidFill>
                  <a:schemeClr val="tx1"/>
                </a:solidFill>
              </a:rPr>
              <a:t>Valentina Tiriticco – </a:t>
            </a:r>
            <a:r>
              <a:rPr lang="en-GB" sz="1800" dirty="0" smtClean="0">
                <a:solidFill>
                  <a:schemeClr val="tx1"/>
                </a:solidFill>
              </a:rPr>
              <a:t>valentina.tiriticco@studenti.units.it</a:t>
            </a:r>
            <a:endParaRPr lang="it-IT" sz="1800" dirty="0" smtClean="0">
              <a:solidFill>
                <a:schemeClr val="tx1"/>
              </a:solidFill>
            </a:endParaRPr>
          </a:p>
        </p:txBody>
      </p:sp>
      <p:sp>
        <p:nvSpPr>
          <p:cNvPr id="12" name="CasellaDiTesto 5">
            <a:extLst>
              <a:ext uri="{FF2B5EF4-FFF2-40B4-BE49-F238E27FC236}">
                <a16:creationId xmlns:lc="http://schemas.openxmlformats.org/drawingml/2006/lockedCanvas" xmlns="" xmlns:a16="http://schemas.microsoft.com/office/drawing/2014/main" id="{BA6C0ADE-304D-4DE0-88EB-64A369E0F3AC}"/>
              </a:ext>
            </a:extLst>
          </p:cNvPr>
          <p:cNvSpPr txBox="1"/>
          <p:nvPr/>
        </p:nvSpPr>
        <p:spPr>
          <a:xfrm>
            <a:off x="1616264" y="309774"/>
            <a:ext cx="5911471" cy="76944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600" b="1" dirty="0">
                <a:latin typeface="Arial" panose="020B0604020202020204" pitchFamily="34" charset="0"/>
                <a:cs typeface="Arial" panose="020B0604020202020204" pitchFamily="34" charset="0"/>
              </a:rPr>
              <a:t>Università degli Studi di Trieste </a:t>
            </a:r>
          </a:p>
          <a:p>
            <a:pPr algn="ctr"/>
            <a:r>
              <a:rPr lang="it-IT" sz="1400" dirty="0">
                <a:latin typeface="Arial" panose="020B0604020202020204" pitchFamily="34" charset="0"/>
                <a:cs typeface="Arial" panose="020B0604020202020204" pitchFamily="34" charset="0"/>
              </a:rPr>
              <a:t>Dipartimento di Scienze della Vita</a:t>
            </a:r>
          </a:p>
          <a:p>
            <a:pPr algn="ctr"/>
            <a:r>
              <a:rPr lang="it-IT" sz="1400" i="1" dirty="0">
                <a:latin typeface="Arial" panose="020B0604020202020204" pitchFamily="34" charset="0"/>
                <a:cs typeface="Arial" panose="020B0604020202020204" pitchFamily="34" charset="0"/>
              </a:rPr>
              <a:t>International </a:t>
            </a:r>
            <a:r>
              <a:rPr lang="it-IT" sz="1400" i="1" dirty="0" err="1">
                <a:latin typeface="Arial" panose="020B0604020202020204" pitchFamily="34" charset="0"/>
                <a:cs typeface="Arial" panose="020B0604020202020204" pitchFamily="34" charset="0"/>
              </a:rPr>
              <a:t>Master’s</a:t>
            </a:r>
            <a:r>
              <a:rPr lang="it-IT" sz="1400" i="1" dirty="0">
                <a:latin typeface="Arial" panose="020B0604020202020204" pitchFamily="34" charset="0"/>
                <a:cs typeface="Arial" panose="020B0604020202020204" pitchFamily="34" charset="0"/>
              </a:rPr>
              <a:t> </a:t>
            </a:r>
            <a:r>
              <a:rPr lang="it-IT" sz="1400" i="1" dirty="0" err="1">
                <a:latin typeface="Arial" panose="020B0604020202020204" pitchFamily="34" charset="0"/>
                <a:cs typeface="Arial" panose="020B0604020202020204" pitchFamily="34" charset="0"/>
              </a:rPr>
              <a:t>Degree</a:t>
            </a:r>
            <a:r>
              <a:rPr lang="it-IT" sz="1400" i="1" dirty="0">
                <a:latin typeface="Arial" panose="020B0604020202020204" pitchFamily="34" charset="0"/>
                <a:cs typeface="Arial" panose="020B0604020202020204" pitchFamily="34" charset="0"/>
              </a:rPr>
              <a:t> in </a:t>
            </a:r>
            <a:r>
              <a:rPr lang="it-IT" sz="1400" i="1" dirty="0" err="1" smtClean="0">
                <a:latin typeface="Arial" panose="020B0604020202020204" pitchFamily="34" charset="0"/>
                <a:cs typeface="Arial" panose="020B0604020202020204" pitchFamily="34" charset="0"/>
              </a:rPr>
              <a:t>Neuroscience</a:t>
            </a:r>
            <a:endParaRPr lang="it-IT" sz="1400" i="1" dirty="0">
              <a:latin typeface="Arial" panose="020B0604020202020204" pitchFamily="34" charset="0"/>
              <a:cs typeface="Arial" panose="020B0604020202020204" pitchFamily="34" charset="0"/>
            </a:endParaRPr>
          </a:p>
        </p:txBody>
      </p:sp>
      <p:sp>
        <p:nvSpPr>
          <p:cNvPr id="2" name="CasellaDiTesto 1"/>
          <p:cNvSpPr txBox="1"/>
          <p:nvPr/>
        </p:nvSpPr>
        <p:spPr>
          <a:xfrm>
            <a:off x="1731346" y="3859125"/>
            <a:ext cx="6176607" cy="461665"/>
          </a:xfrm>
          <a:prstGeom prst="rect">
            <a:avLst/>
          </a:prstGeom>
          <a:noFill/>
        </p:spPr>
        <p:txBody>
          <a:bodyPr wrap="square" rtlCol="0">
            <a:spAutoFit/>
          </a:bodyPr>
          <a:lstStyle/>
          <a:p>
            <a:r>
              <a:rPr lang="en-GB" sz="2400" b="1" dirty="0" smtClean="0"/>
              <a:t>Neuro-molecular </a:t>
            </a:r>
            <a:r>
              <a:rPr lang="en-GB" sz="2400" b="1" dirty="0"/>
              <a:t>targets of nutraceuticals</a:t>
            </a:r>
          </a:p>
        </p:txBody>
      </p:sp>
    </p:spTree>
    <p:extLst>
      <p:ext uri="{BB962C8B-B14F-4D97-AF65-F5344CB8AC3E}">
        <p14:creationId xmlns:p14="http://schemas.microsoft.com/office/powerpoint/2010/main" val="3092207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539" y="274638"/>
            <a:ext cx="8764437" cy="984819"/>
          </a:xfrm>
        </p:spPr>
        <p:txBody>
          <a:bodyPr>
            <a:noAutofit/>
          </a:bodyPr>
          <a:lstStyle/>
          <a:p>
            <a:r>
              <a:rPr lang="en-GB" b="1" dirty="0" smtClean="0"/>
              <a:t>The goal </a:t>
            </a:r>
            <a:r>
              <a:rPr lang="en-GB" b="1" dirty="0"/>
              <a:t>of </a:t>
            </a:r>
            <a:r>
              <a:rPr lang="en-GB" b="1" dirty="0" smtClean="0"/>
              <a:t>promoting healthy </a:t>
            </a:r>
            <a:r>
              <a:rPr lang="en-GB" b="1" dirty="0"/>
              <a:t>aging</a:t>
            </a:r>
          </a:p>
        </p:txBody>
      </p:sp>
      <p:sp>
        <p:nvSpPr>
          <p:cNvPr id="3" name="Segnaposto contenuto 2"/>
          <p:cNvSpPr>
            <a:spLocks noGrp="1"/>
          </p:cNvSpPr>
          <p:nvPr>
            <p:ph idx="1"/>
          </p:nvPr>
        </p:nvSpPr>
        <p:spPr>
          <a:xfrm>
            <a:off x="638354" y="1742537"/>
            <a:ext cx="7634377" cy="4176593"/>
          </a:xfrm>
        </p:spPr>
        <p:txBody>
          <a:bodyPr>
            <a:normAutofit lnSpcReduction="10000"/>
          </a:bodyPr>
          <a:lstStyle/>
          <a:p>
            <a:r>
              <a:rPr lang="en-GB" b="1" dirty="0" smtClean="0"/>
              <a:t>2 mechanisms:</a:t>
            </a:r>
          </a:p>
          <a:p>
            <a:pPr lvl="1">
              <a:buFontTx/>
              <a:buChar char="-"/>
            </a:pPr>
            <a:r>
              <a:rPr lang="en-GB" dirty="0" smtClean="0"/>
              <a:t>SC </a:t>
            </a:r>
            <a:r>
              <a:rPr lang="en-GB" dirty="0"/>
              <a:t>c</a:t>
            </a:r>
            <a:r>
              <a:rPr lang="en-GB" dirty="0" smtClean="0"/>
              <a:t>learance </a:t>
            </a:r>
            <a:r>
              <a:rPr lang="en-GB" dirty="0" smtClean="0">
                <a:sym typeface="Wingdings" panose="05000000000000000000" pitchFamily="2" charset="2"/>
              </a:rPr>
              <a:t> senolytic compounds</a:t>
            </a:r>
          </a:p>
          <a:p>
            <a:pPr lvl="1">
              <a:buFontTx/>
              <a:buChar char="-"/>
            </a:pPr>
            <a:r>
              <a:rPr lang="en-GB" dirty="0" smtClean="0">
                <a:sym typeface="Wingdings" panose="05000000000000000000" pitchFamily="2" charset="2"/>
              </a:rPr>
              <a:t>SASP suppression  anti-SASP compounds</a:t>
            </a:r>
            <a:endParaRPr lang="en-GB" dirty="0">
              <a:sym typeface="Wingdings" panose="05000000000000000000" pitchFamily="2" charset="2"/>
            </a:endParaRPr>
          </a:p>
          <a:p>
            <a:pPr marL="0" indent="0">
              <a:buNone/>
            </a:pPr>
            <a:endParaRPr lang="en-GB" dirty="0" smtClean="0">
              <a:sym typeface="Wingdings" panose="05000000000000000000" pitchFamily="2" charset="2"/>
            </a:endParaRPr>
          </a:p>
          <a:p>
            <a:pPr>
              <a:buFont typeface="Arial" panose="020B0604020202020204" pitchFamily="34" charset="0"/>
              <a:buChar char="•"/>
            </a:pPr>
            <a:r>
              <a:rPr lang="en-GB" b="1" dirty="0" smtClean="0">
                <a:sym typeface="Wingdings" panose="05000000000000000000" pitchFamily="2" charset="2"/>
              </a:rPr>
              <a:t>3 types of compounds:</a:t>
            </a:r>
          </a:p>
          <a:p>
            <a:pPr lvl="1">
              <a:buFontTx/>
              <a:buChar char="-"/>
            </a:pPr>
            <a:r>
              <a:rPr lang="en-GB" dirty="0" smtClean="0">
                <a:sym typeface="Wingdings" panose="05000000000000000000" pitchFamily="2" charset="2"/>
              </a:rPr>
              <a:t>Synthetized</a:t>
            </a:r>
          </a:p>
          <a:p>
            <a:pPr lvl="1">
              <a:buFontTx/>
              <a:buChar char="-"/>
            </a:pPr>
            <a:r>
              <a:rPr lang="en-GB" dirty="0" smtClean="0">
                <a:sym typeface="Wingdings" panose="05000000000000000000" pitchFamily="2" charset="2"/>
              </a:rPr>
              <a:t>Semi-synthetized</a:t>
            </a:r>
          </a:p>
          <a:p>
            <a:pPr lvl="1">
              <a:buFontTx/>
              <a:buChar char="-"/>
            </a:pPr>
            <a:r>
              <a:rPr lang="en-GB" dirty="0" smtClean="0">
                <a:sym typeface="Wingdings" panose="05000000000000000000" pitchFamily="2" charset="2"/>
              </a:rPr>
              <a:t>Completely natural </a:t>
            </a:r>
          </a:p>
        </p:txBody>
      </p:sp>
      <p:sp>
        <p:nvSpPr>
          <p:cNvPr id="4" name="Segnaposto data 3"/>
          <p:cNvSpPr>
            <a:spLocks noGrp="1"/>
          </p:cNvSpPr>
          <p:nvPr>
            <p:ph type="dt" sz="half" idx="10"/>
          </p:nvPr>
        </p:nvSpPr>
        <p:spPr/>
        <p:txBody>
          <a:bodyPr/>
          <a:lstStyle/>
          <a:p>
            <a:r>
              <a:rPr lang="en-US" smtClean="0"/>
              <a:t>30/04/19</a:t>
            </a:r>
            <a:endParaRPr lang="it-IT"/>
          </a:p>
        </p:txBody>
      </p:sp>
      <p:sp>
        <p:nvSpPr>
          <p:cNvPr id="5" name="Segnaposto piè di pagina 4"/>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10</a:t>
            </a:fld>
            <a:endParaRPr lang="it-IT"/>
          </a:p>
        </p:txBody>
      </p:sp>
    </p:spTree>
    <p:extLst>
      <p:ext uri="{BB962C8B-B14F-4D97-AF65-F5344CB8AC3E}">
        <p14:creationId xmlns:p14="http://schemas.microsoft.com/office/powerpoint/2010/main" val="3109706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Synthetic compounds</a:t>
            </a:r>
            <a:endParaRPr lang="en-GB" dirty="0"/>
          </a:p>
        </p:txBody>
      </p:sp>
      <p:sp>
        <p:nvSpPr>
          <p:cNvPr id="7" name="Segnaposto contenuto 6"/>
          <p:cNvSpPr>
            <a:spLocks noGrp="1"/>
          </p:cNvSpPr>
          <p:nvPr>
            <p:ph sz="half" idx="1"/>
          </p:nvPr>
        </p:nvSpPr>
        <p:spPr>
          <a:xfrm>
            <a:off x="457200" y="1676718"/>
            <a:ext cx="8229600" cy="4526280"/>
          </a:xfrm>
        </p:spPr>
        <p:txBody>
          <a:bodyPr>
            <a:normAutofit/>
          </a:bodyPr>
          <a:lstStyle/>
          <a:p>
            <a:r>
              <a:rPr lang="en-GB" sz="2400" b="1" dirty="0" err="1" smtClean="0">
                <a:solidFill>
                  <a:srgbClr val="7030A0"/>
                </a:solidFill>
              </a:rPr>
              <a:t>Dasatinib</a:t>
            </a:r>
            <a:r>
              <a:rPr lang="en-GB" sz="2400" dirty="0" smtClean="0">
                <a:solidFill>
                  <a:srgbClr val="7030A0"/>
                </a:solidFill>
              </a:rPr>
              <a:t> </a:t>
            </a:r>
            <a:r>
              <a:rPr lang="en-GB" sz="2400" dirty="0" smtClean="0">
                <a:solidFill>
                  <a:srgbClr val="7030A0"/>
                </a:solidFill>
                <a:sym typeface="Wingdings" panose="05000000000000000000" pitchFamily="2" charset="2"/>
              </a:rPr>
              <a:t> </a:t>
            </a:r>
            <a:r>
              <a:rPr lang="en-GB" sz="2400" dirty="0" err="1" smtClean="0">
                <a:solidFill>
                  <a:srgbClr val="7030A0"/>
                </a:solidFill>
                <a:sym typeface="Wingdings" panose="05000000000000000000" pitchFamily="2" charset="2"/>
              </a:rPr>
              <a:t>tyr</a:t>
            </a:r>
            <a:r>
              <a:rPr lang="en-GB" sz="2400" dirty="0" smtClean="0">
                <a:solidFill>
                  <a:srgbClr val="7030A0"/>
                </a:solidFill>
                <a:sym typeface="Wingdings" panose="05000000000000000000" pitchFamily="2" charset="2"/>
              </a:rPr>
              <a:t> kinase inhibitor</a:t>
            </a:r>
          </a:p>
          <a:p>
            <a:r>
              <a:rPr lang="en-GB" sz="2400" b="1" dirty="0" err="1" smtClean="0">
                <a:solidFill>
                  <a:srgbClr val="7030A0"/>
                </a:solidFill>
              </a:rPr>
              <a:t>Navitoclax</a:t>
            </a:r>
            <a:r>
              <a:rPr lang="en-GB" sz="2400" dirty="0" smtClean="0">
                <a:solidFill>
                  <a:srgbClr val="7030A0"/>
                </a:solidFill>
              </a:rPr>
              <a:t> (ABT-263) </a:t>
            </a:r>
            <a:r>
              <a:rPr lang="en-GB" sz="2400" dirty="0" smtClean="0">
                <a:solidFill>
                  <a:srgbClr val="7030A0"/>
                </a:solidFill>
                <a:sym typeface="Wingdings" panose="05000000000000000000" pitchFamily="2" charset="2"/>
              </a:rPr>
              <a:t> activator of the mitochondrial apoptotic pathway, inhibiting </a:t>
            </a:r>
            <a:r>
              <a:rPr lang="en-GB" sz="2400" dirty="0" err="1" smtClean="0">
                <a:solidFill>
                  <a:srgbClr val="7030A0"/>
                </a:solidFill>
                <a:sym typeface="Wingdings" panose="05000000000000000000" pitchFamily="2" charset="2"/>
              </a:rPr>
              <a:t>Bcl</a:t>
            </a:r>
            <a:r>
              <a:rPr lang="en-GB" sz="2400" dirty="0" smtClean="0">
                <a:solidFill>
                  <a:srgbClr val="7030A0"/>
                </a:solidFill>
                <a:sym typeface="Wingdings" panose="05000000000000000000" pitchFamily="2" charset="2"/>
              </a:rPr>
              <a:t> family members</a:t>
            </a:r>
          </a:p>
          <a:p>
            <a:r>
              <a:rPr lang="en-GB" sz="2400" b="1" dirty="0" smtClean="0">
                <a:solidFill>
                  <a:srgbClr val="7030A0"/>
                </a:solidFill>
                <a:sym typeface="Wingdings" panose="05000000000000000000" pitchFamily="2" charset="2"/>
              </a:rPr>
              <a:t>Other </a:t>
            </a:r>
            <a:r>
              <a:rPr lang="en-GB" sz="2400" b="1" dirty="0" err="1" smtClean="0">
                <a:solidFill>
                  <a:srgbClr val="7030A0"/>
                </a:solidFill>
                <a:sym typeface="Wingdings" panose="05000000000000000000" pitchFamily="2" charset="2"/>
              </a:rPr>
              <a:t>Bcl</a:t>
            </a:r>
            <a:r>
              <a:rPr lang="en-GB" sz="2400" b="1" dirty="0" smtClean="0">
                <a:solidFill>
                  <a:srgbClr val="7030A0"/>
                </a:solidFill>
                <a:sym typeface="Wingdings" panose="05000000000000000000" pitchFamily="2" charset="2"/>
              </a:rPr>
              <a:t> inhibitors </a:t>
            </a:r>
            <a:r>
              <a:rPr lang="en-GB" sz="2400" dirty="0" smtClean="0">
                <a:solidFill>
                  <a:srgbClr val="7030A0"/>
                </a:solidFill>
                <a:sym typeface="Wingdings" panose="05000000000000000000" pitchFamily="2" charset="2"/>
              </a:rPr>
              <a:t> siRNA inhibitors targeting </a:t>
            </a:r>
            <a:r>
              <a:rPr lang="en-GB" sz="2400" dirty="0" err="1" smtClean="0">
                <a:solidFill>
                  <a:srgbClr val="7030A0"/>
                </a:solidFill>
                <a:sym typeface="Wingdings" panose="05000000000000000000" pitchFamily="2" charset="2"/>
              </a:rPr>
              <a:t>Bcl</a:t>
            </a:r>
            <a:r>
              <a:rPr lang="en-GB" sz="2400" dirty="0" smtClean="0">
                <a:solidFill>
                  <a:srgbClr val="7030A0"/>
                </a:solidFill>
                <a:sym typeface="Wingdings" panose="05000000000000000000" pitchFamily="2" charset="2"/>
              </a:rPr>
              <a:t> family </a:t>
            </a:r>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11</a:t>
            </a:fld>
            <a:endParaRPr lang="it-IT"/>
          </a:p>
        </p:txBody>
      </p:sp>
    </p:spTree>
    <p:extLst>
      <p:ext uri="{BB962C8B-B14F-4D97-AF65-F5344CB8AC3E}">
        <p14:creationId xmlns:p14="http://schemas.microsoft.com/office/powerpoint/2010/main" val="2071325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GB" dirty="0" smtClean="0"/>
              <a:t>Biochemistry of Age-related diseases Neuro-molecular targets of nutraceuticals</a:t>
            </a: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980" y="-27093"/>
            <a:ext cx="6404738" cy="6885093"/>
          </a:xfrm>
          <a:prstGeom prst="rect">
            <a:avLst/>
          </a:prstGeom>
        </p:spPr>
      </p:pic>
      <p:sp>
        <p:nvSpPr>
          <p:cNvPr id="2" name="Segnaposto data 1"/>
          <p:cNvSpPr>
            <a:spLocks noGrp="1"/>
          </p:cNvSpPr>
          <p:nvPr>
            <p:ph type="dt" sz="half" idx="10"/>
          </p:nvPr>
        </p:nvSpPr>
        <p:spPr/>
        <p:txBody>
          <a:bodyPr/>
          <a:lstStyle/>
          <a:p>
            <a:r>
              <a:rPr lang="en-US" smtClean="0"/>
              <a:t>30/04/19</a:t>
            </a:r>
            <a:endParaRPr lang="it-IT"/>
          </a:p>
        </p:txBody>
      </p:sp>
      <p:sp>
        <p:nvSpPr>
          <p:cNvPr id="4" name="Segnaposto numero diapositiva 3"/>
          <p:cNvSpPr>
            <a:spLocks noGrp="1"/>
          </p:cNvSpPr>
          <p:nvPr>
            <p:ph type="sldNum" sz="quarter" idx="12"/>
          </p:nvPr>
        </p:nvSpPr>
        <p:spPr/>
        <p:txBody>
          <a:bodyPr/>
          <a:lstStyle/>
          <a:p>
            <a:fld id="{577E702D-DAC6-704A-BC3C-8F84ACD9D698}" type="slidenum">
              <a:rPr lang="it-IT" smtClean="0"/>
              <a:t>12</a:t>
            </a:fld>
            <a:endParaRPr lang="it-IT"/>
          </a:p>
        </p:txBody>
      </p:sp>
      <p:sp>
        <p:nvSpPr>
          <p:cNvPr id="12" name="Ovale 11"/>
          <p:cNvSpPr/>
          <p:nvPr/>
        </p:nvSpPr>
        <p:spPr>
          <a:xfrm>
            <a:off x="5475885" y="2963918"/>
            <a:ext cx="656897" cy="46230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e 12"/>
          <p:cNvSpPr/>
          <p:nvPr/>
        </p:nvSpPr>
        <p:spPr>
          <a:xfrm>
            <a:off x="5711632" y="4111174"/>
            <a:ext cx="616336" cy="50812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1905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Synthetic compounds</a:t>
            </a:r>
            <a:endParaRPr lang="en-GB" dirty="0"/>
          </a:p>
        </p:txBody>
      </p:sp>
      <p:sp>
        <p:nvSpPr>
          <p:cNvPr id="7" name="Segnaposto contenuto 6"/>
          <p:cNvSpPr>
            <a:spLocks noGrp="1"/>
          </p:cNvSpPr>
          <p:nvPr>
            <p:ph sz="half" idx="1"/>
          </p:nvPr>
        </p:nvSpPr>
        <p:spPr>
          <a:xfrm>
            <a:off x="457200" y="1417638"/>
            <a:ext cx="8229600" cy="4526280"/>
          </a:xfrm>
        </p:spPr>
        <p:txBody>
          <a:bodyPr>
            <a:normAutofit/>
          </a:bodyPr>
          <a:lstStyle/>
          <a:p>
            <a:r>
              <a:rPr lang="en-GB" sz="2400" b="1" dirty="0" err="1" smtClean="0">
                <a:solidFill>
                  <a:srgbClr val="7030A0"/>
                </a:solidFill>
              </a:rPr>
              <a:t>Dasatinib</a:t>
            </a:r>
            <a:r>
              <a:rPr lang="en-GB" sz="2400" dirty="0" smtClean="0">
                <a:solidFill>
                  <a:srgbClr val="7030A0"/>
                </a:solidFill>
              </a:rPr>
              <a:t> </a:t>
            </a:r>
            <a:r>
              <a:rPr lang="en-GB" sz="2400" dirty="0" smtClean="0">
                <a:solidFill>
                  <a:srgbClr val="7030A0"/>
                </a:solidFill>
                <a:sym typeface="Wingdings" panose="05000000000000000000" pitchFamily="2" charset="2"/>
              </a:rPr>
              <a:t> </a:t>
            </a:r>
            <a:r>
              <a:rPr lang="en-GB" sz="2400" dirty="0" err="1" smtClean="0">
                <a:solidFill>
                  <a:srgbClr val="7030A0"/>
                </a:solidFill>
                <a:sym typeface="Wingdings" panose="05000000000000000000" pitchFamily="2" charset="2"/>
              </a:rPr>
              <a:t>tyr</a:t>
            </a:r>
            <a:r>
              <a:rPr lang="en-GB" sz="2400" dirty="0" smtClean="0">
                <a:solidFill>
                  <a:srgbClr val="7030A0"/>
                </a:solidFill>
                <a:sym typeface="Wingdings" panose="05000000000000000000" pitchFamily="2" charset="2"/>
              </a:rPr>
              <a:t> kinase inhibitor</a:t>
            </a:r>
          </a:p>
          <a:p>
            <a:r>
              <a:rPr lang="en-GB" sz="2400" b="1" dirty="0" err="1" smtClean="0">
                <a:solidFill>
                  <a:srgbClr val="7030A0"/>
                </a:solidFill>
              </a:rPr>
              <a:t>Navitoclax</a:t>
            </a:r>
            <a:r>
              <a:rPr lang="en-GB" sz="2400" dirty="0" smtClean="0">
                <a:solidFill>
                  <a:srgbClr val="7030A0"/>
                </a:solidFill>
              </a:rPr>
              <a:t> (ABT-263) </a:t>
            </a:r>
            <a:r>
              <a:rPr lang="en-GB" sz="2400" dirty="0" smtClean="0">
                <a:solidFill>
                  <a:srgbClr val="7030A0"/>
                </a:solidFill>
                <a:sym typeface="Wingdings" panose="05000000000000000000" pitchFamily="2" charset="2"/>
              </a:rPr>
              <a:t> activator of the mitochondrial apoptotic pathway, inhibiting </a:t>
            </a:r>
            <a:r>
              <a:rPr lang="en-GB" sz="2400" dirty="0" err="1" smtClean="0">
                <a:solidFill>
                  <a:srgbClr val="7030A0"/>
                </a:solidFill>
                <a:sym typeface="Wingdings" panose="05000000000000000000" pitchFamily="2" charset="2"/>
              </a:rPr>
              <a:t>Bcl</a:t>
            </a:r>
            <a:r>
              <a:rPr lang="en-GB" sz="2400" dirty="0" smtClean="0">
                <a:solidFill>
                  <a:srgbClr val="7030A0"/>
                </a:solidFill>
                <a:sym typeface="Wingdings" panose="05000000000000000000" pitchFamily="2" charset="2"/>
              </a:rPr>
              <a:t> family members</a:t>
            </a:r>
          </a:p>
          <a:p>
            <a:r>
              <a:rPr lang="en-GB" sz="2400" b="1" dirty="0" smtClean="0">
                <a:solidFill>
                  <a:srgbClr val="7030A0"/>
                </a:solidFill>
                <a:sym typeface="Wingdings" panose="05000000000000000000" pitchFamily="2" charset="2"/>
              </a:rPr>
              <a:t>Other </a:t>
            </a:r>
            <a:r>
              <a:rPr lang="en-GB" sz="2400" b="1" dirty="0" err="1" smtClean="0">
                <a:solidFill>
                  <a:srgbClr val="7030A0"/>
                </a:solidFill>
                <a:sym typeface="Wingdings" panose="05000000000000000000" pitchFamily="2" charset="2"/>
              </a:rPr>
              <a:t>Bcl</a:t>
            </a:r>
            <a:r>
              <a:rPr lang="en-GB" sz="2400" b="1" dirty="0" smtClean="0">
                <a:solidFill>
                  <a:srgbClr val="7030A0"/>
                </a:solidFill>
                <a:sym typeface="Wingdings" panose="05000000000000000000" pitchFamily="2" charset="2"/>
              </a:rPr>
              <a:t> inhibitors </a:t>
            </a:r>
            <a:r>
              <a:rPr lang="en-GB" sz="2400" dirty="0" smtClean="0">
                <a:solidFill>
                  <a:srgbClr val="7030A0"/>
                </a:solidFill>
                <a:sym typeface="Wingdings" panose="05000000000000000000" pitchFamily="2" charset="2"/>
              </a:rPr>
              <a:t> siRNA inhibitors targeting </a:t>
            </a:r>
            <a:r>
              <a:rPr lang="en-GB" sz="2400" dirty="0" err="1" smtClean="0">
                <a:solidFill>
                  <a:srgbClr val="7030A0"/>
                </a:solidFill>
                <a:sym typeface="Wingdings" panose="05000000000000000000" pitchFamily="2" charset="2"/>
              </a:rPr>
              <a:t>Bcl</a:t>
            </a:r>
            <a:r>
              <a:rPr lang="en-GB" sz="2400" dirty="0" smtClean="0">
                <a:solidFill>
                  <a:srgbClr val="7030A0"/>
                </a:solidFill>
                <a:sym typeface="Wingdings" panose="05000000000000000000" pitchFamily="2" charset="2"/>
              </a:rPr>
              <a:t> family </a:t>
            </a:r>
          </a:p>
          <a:p>
            <a:r>
              <a:rPr lang="en-GB" sz="2400" b="1" dirty="0" smtClean="0">
                <a:solidFill>
                  <a:srgbClr val="7030A0"/>
                </a:solidFill>
                <a:sym typeface="Wingdings" panose="05000000000000000000" pitchFamily="2" charset="2"/>
              </a:rPr>
              <a:t>HSP90 inhibitors</a:t>
            </a:r>
          </a:p>
          <a:p>
            <a:r>
              <a:rPr lang="en-GB" sz="2400" b="1" dirty="0" smtClean="0">
                <a:solidFill>
                  <a:srgbClr val="7030A0"/>
                </a:solidFill>
                <a:sym typeface="Wingdings" panose="05000000000000000000" pitchFamily="2" charset="2"/>
              </a:rPr>
              <a:t>2-deoxy-D-glucose (2-DG)</a:t>
            </a:r>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13</a:t>
            </a:fld>
            <a:endParaRPr lang="it-IT"/>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980" y="4247816"/>
            <a:ext cx="2860964" cy="1953491"/>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392" y="4247816"/>
            <a:ext cx="3161607" cy="2145941"/>
          </a:xfrm>
          <a:prstGeom prst="rect">
            <a:avLst/>
          </a:prstGeom>
        </p:spPr>
      </p:pic>
    </p:spTree>
    <p:extLst>
      <p:ext uri="{BB962C8B-B14F-4D97-AF65-F5344CB8AC3E}">
        <p14:creationId xmlns:p14="http://schemas.microsoft.com/office/powerpoint/2010/main" val="3065738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Synthetic compounds</a:t>
            </a:r>
            <a:endParaRPr lang="en-GB" dirty="0"/>
          </a:p>
        </p:txBody>
      </p:sp>
      <p:sp>
        <p:nvSpPr>
          <p:cNvPr id="7" name="Segnaposto contenuto 6"/>
          <p:cNvSpPr>
            <a:spLocks noGrp="1"/>
          </p:cNvSpPr>
          <p:nvPr>
            <p:ph sz="half" idx="1"/>
          </p:nvPr>
        </p:nvSpPr>
        <p:spPr>
          <a:xfrm>
            <a:off x="457200" y="1417638"/>
            <a:ext cx="8229600" cy="4708842"/>
          </a:xfrm>
        </p:spPr>
        <p:txBody>
          <a:bodyPr>
            <a:normAutofit/>
          </a:bodyPr>
          <a:lstStyle/>
          <a:p>
            <a:r>
              <a:rPr lang="en-GB" sz="2400" b="1" dirty="0" err="1" smtClean="0">
                <a:solidFill>
                  <a:srgbClr val="7030A0"/>
                </a:solidFill>
              </a:rPr>
              <a:t>Dasatinib</a:t>
            </a:r>
            <a:r>
              <a:rPr lang="en-GB" sz="2400" dirty="0" smtClean="0">
                <a:solidFill>
                  <a:srgbClr val="7030A0"/>
                </a:solidFill>
              </a:rPr>
              <a:t> </a:t>
            </a:r>
            <a:r>
              <a:rPr lang="en-GB" sz="2400" dirty="0" smtClean="0">
                <a:solidFill>
                  <a:srgbClr val="7030A0"/>
                </a:solidFill>
                <a:sym typeface="Wingdings" panose="05000000000000000000" pitchFamily="2" charset="2"/>
              </a:rPr>
              <a:t> </a:t>
            </a:r>
            <a:r>
              <a:rPr lang="en-GB" sz="2400" dirty="0" err="1" smtClean="0">
                <a:solidFill>
                  <a:srgbClr val="7030A0"/>
                </a:solidFill>
                <a:sym typeface="Wingdings" panose="05000000000000000000" pitchFamily="2" charset="2"/>
              </a:rPr>
              <a:t>tyr</a:t>
            </a:r>
            <a:r>
              <a:rPr lang="en-GB" sz="2400" dirty="0" smtClean="0">
                <a:solidFill>
                  <a:srgbClr val="7030A0"/>
                </a:solidFill>
                <a:sym typeface="Wingdings" panose="05000000000000000000" pitchFamily="2" charset="2"/>
              </a:rPr>
              <a:t> kinase inhibitor</a:t>
            </a:r>
          </a:p>
          <a:p>
            <a:r>
              <a:rPr lang="en-GB" sz="2400" b="1" dirty="0" err="1" smtClean="0">
                <a:solidFill>
                  <a:srgbClr val="7030A0"/>
                </a:solidFill>
              </a:rPr>
              <a:t>Navitoclax</a:t>
            </a:r>
            <a:r>
              <a:rPr lang="en-GB" sz="2400" dirty="0" smtClean="0">
                <a:solidFill>
                  <a:srgbClr val="7030A0"/>
                </a:solidFill>
              </a:rPr>
              <a:t> (ABT-263) </a:t>
            </a:r>
            <a:r>
              <a:rPr lang="en-GB" sz="2400" dirty="0" smtClean="0">
                <a:solidFill>
                  <a:srgbClr val="7030A0"/>
                </a:solidFill>
                <a:sym typeface="Wingdings" panose="05000000000000000000" pitchFamily="2" charset="2"/>
              </a:rPr>
              <a:t> activator of the mitochondrial apoptotic pathway, inhibiting </a:t>
            </a:r>
            <a:r>
              <a:rPr lang="en-GB" sz="2400" dirty="0" err="1" smtClean="0">
                <a:solidFill>
                  <a:srgbClr val="7030A0"/>
                </a:solidFill>
                <a:sym typeface="Wingdings" panose="05000000000000000000" pitchFamily="2" charset="2"/>
              </a:rPr>
              <a:t>Bcl</a:t>
            </a:r>
            <a:r>
              <a:rPr lang="en-GB" sz="2400" dirty="0" smtClean="0">
                <a:solidFill>
                  <a:srgbClr val="7030A0"/>
                </a:solidFill>
                <a:sym typeface="Wingdings" panose="05000000000000000000" pitchFamily="2" charset="2"/>
              </a:rPr>
              <a:t> family members</a:t>
            </a:r>
          </a:p>
          <a:p>
            <a:r>
              <a:rPr lang="en-GB" sz="2400" b="1" dirty="0">
                <a:solidFill>
                  <a:srgbClr val="7030A0"/>
                </a:solidFill>
                <a:sym typeface="Wingdings" panose="05000000000000000000" pitchFamily="2" charset="2"/>
              </a:rPr>
              <a:t>Other </a:t>
            </a:r>
            <a:r>
              <a:rPr lang="en-GB" sz="2400" b="1" dirty="0" err="1">
                <a:solidFill>
                  <a:srgbClr val="7030A0"/>
                </a:solidFill>
                <a:sym typeface="Wingdings" panose="05000000000000000000" pitchFamily="2" charset="2"/>
              </a:rPr>
              <a:t>Bcl</a:t>
            </a:r>
            <a:r>
              <a:rPr lang="en-GB" sz="2400" b="1" dirty="0">
                <a:solidFill>
                  <a:srgbClr val="7030A0"/>
                </a:solidFill>
                <a:sym typeface="Wingdings" panose="05000000000000000000" pitchFamily="2" charset="2"/>
              </a:rPr>
              <a:t> inhibitors </a:t>
            </a:r>
            <a:r>
              <a:rPr lang="en-GB" sz="2400" dirty="0">
                <a:solidFill>
                  <a:srgbClr val="7030A0"/>
                </a:solidFill>
                <a:sym typeface="Wingdings" panose="05000000000000000000" pitchFamily="2" charset="2"/>
              </a:rPr>
              <a:t> siRNA inhibitors targeting </a:t>
            </a:r>
            <a:r>
              <a:rPr lang="en-GB" sz="2400" dirty="0" err="1">
                <a:solidFill>
                  <a:srgbClr val="7030A0"/>
                </a:solidFill>
                <a:sym typeface="Wingdings" panose="05000000000000000000" pitchFamily="2" charset="2"/>
              </a:rPr>
              <a:t>Bcl</a:t>
            </a:r>
            <a:r>
              <a:rPr lang="en-GB" sz="2400" dirty="0">
                <a:solidFill>
                  <a:srgbClr val="7030A0"/>
                </a:solidFill>
                <a:sym typeface="Wingdings" panose="05000000000000000000" pitchFamily="2" charset="2"/>
              </a:rPr>
              <a:t> family </a:t>
            </a:r>
          </a:p>
          <a:p>
            <a:r>
              <a:rPr lang="en-GB" sz="2400" b="1" dirty="0">
                <a:solidFill>
                  <a:srgbClr val="7030A0"/>
                </a:solidFill>
                <a:sym typeface="Wingdings" panose="05000000000000000000" pitchFamily="2" charset="2"/>
              </a:rPr>
              <a:t>HSP90 inhibitors</a:t>
            </a:r>
          </a:p>
          <a:p>
            <a:r>
              <a:rPr lang="en-GB" sz="2400" b="1" dirty="0">
                <a:solidFill>
                  <a:srgbClr val="7030A0"/>
                </a:solidFill>
                <a:sym typeface="Wingdings" panose="05000000000000000000" pitchFamily="2" charset="2"/>
              </a:rPr>
              <a:t>2-deoxy-D-glucose (2-DG)</a:t>
            </a:r>
          </a:p>
          <a:p>
            <a:pPr marL="0" indent="0">
              <a:buNone/>
            </a:pPr>
            <a:endParaRPr lang="en-GB" sz="2400" dirty="0" smtClean="0">
              <a:solidFill>
                <a:schemeClr val="accent6">
                  <a:lumMod val="75000"/>
                </a:schemeClr>
              </a:solidFill>
              <a:sym typeface="Wingdings" panose="05000000000000000000" pitchFamily="2" charset="2"/>
            </a:endParaRPr>
          </a:p>
          <a:p>
            <a:r>
              <a:rPr lang="en-GB" sz="2400" b="1" dirty="0" smtClean="0">
                <a:solidFill>
                  <a:srgbClr val="0070C0"/>
                </a:solidFill>
              </a:rPr>
              <a:t>Metformin</a:t>
            </a:r>
            <a:r>
              <a:rPr lang="en-GB" sz="2400" dirty="0" smtClean="0">
                <a:solidFill>
                  <a:srgbClr val="0070C0"/>
                </a:solidFill>
              </a:rPr>
              <a:t> </a:t>
            </a:r>
            <a:r>
              <a:rPr lang="en-GB" sz="2400" dirty="0" smtClean="0">
                <a:solidFill>
                  <a:srgbClr val="0070C0"/>
                </a:solidFill>
                <a:sym typeface="Wingdings" panose="05000000000000000000" pitchFamily="2" charset="2"/>
              </a:rPr>
              <a:t> lowering of p16/p21, inhibits NF-kB and  </a:t>
            </a:r>
            <a:r>
              <a:rPr lang="en-GB" sz="2400" dirty="0" err="1" smtClean="0">
                <a:solidFill>
                  <a:srgbClr val="0070C0"/>
                </a:solidFill>
                <a:sym typeface="Wingdings" panose="05000000000000000000" pitchFamily="2" charset="2"/>
              </a:rPr>
              <a:t>mTOR</a:t>
            </a:r>
            <a:r>
              <a:rPr lang="en-GB" sz="2400" dirty="0" smtClean="0">
                <a:solidFill>
                  <a:srgbClr val="0070C0"/>
                </a:solidFill>
                <a:sym typeface="Wingdings" panose="05000000000000000000" pitchFamily="2" charset="2"/>
              </a:rPr>
              <a:t> pathways and activates intracellular AMPK</a:t>
            </a:r>
          </a:p>
          <a:p>
            <a:r>
              <a:rPr lang="en-GB" sz="2400" b="1" dirty="0" smtClean="0">
                <a:solidFill>
                  <a:srgbClr val="0070C0"/>
                </a:solidFill>
                <a:sym typeface="Wingdings" panose="05000000000000000000" pitchFamily="2" charset="2"/>
              </a:rPr>
              <a:t> JAK inhibitors</a:t>
            </a:r>
          </a:p>
          <a:p>
            <a:r>
              <a:rPr lang="en-GB" sz="2400" b="1" dirty="0" smtClean="0">
                <a:solidFill>
                  <a:srgbClr val="0070C0"/>
                </a:solidFill>
                <a:sym typeface="Wingdings" panose="05000000000000000000" pitchFamily="2" charset="2"/>
              </a:rPr>
              <a:t>Aspirin  </a:t>
            </a:r>
            <a:r>
              <a:rPr lang="en-GB" sz="2400" dirty="0" smtClean="0">
                <a:solidFill>
                  <a:srgbClr val="0070C0"/>
                </a:solidFill>
                <a:sym typeface="Wingdings" panose="05000000000000000000" pitchFamily="2" charset="2"/>
              </a:rPr>
              <a:t>anti-inflammatory activity</a:t>
            </a:r>
            <a:endParaRPr lang="en-GB" sz="2400" b="1" dirty="0" smtClean="0">
              <a:solidFill>
                <a:srgbClr val="0070C0"/>
              </a:solidFill>
              <a:sym typeface="Wingdings" panose="05000000000000000000" pitchFamily="2" charset="2"/>
            </a:endParaRPr>
          </a:p>
          <a:p>
            <a:pPr marL="0" indent="0">
              <a:buNone/>
            </a:pPr>
            <a:endParaRPr lang="en-GB" sz="2400" b="1" dirty="0"/>
          </a:p>
          <a:p>
            <a:endParaRPr lang="en-GB" sz="2400" dirty="0"/>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14</a:t>
            </a:fld>
            <a:endParaRPr lang="it-IT"/>
          </a:p>
        </p:txBody>
      </p:sp>
    </p:spTree>
    <p:extLst>
      <p:ext uri="{BB962C8B-B14F-4D97-AF65-F5344CB8AC3E}">
        <p14:creationId xmlns:p14="http://schemas.microsoft.com/office/powerpoint/2010/main" val="3235196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sz="half" idx="1"/>
          </p:nvPr>
        </p:nvSpPr>
        <p:spPr>
          <a:xfrm>
            <a:off x="457200" y="1596044"/>
            <a:ext cx="8229600" cy="4530436"/>
          </a:xfrm>
        </p:spPr>
        <p:txBody>
          <a:bodyPr>
            <a:normAutofit/>
          </a:bodyPr>
          <a:lstStyle/>
          <a:p>
            <a:r>
              <a:rPr lang="en-GB" sz="2400" b="1" dirty="0" err="1" smtClean="0">
                <a:solidFill>
                  <a:srgbClr val="7030A0"/>
                </a:solidFill>
              </a:rPr>
              <a:t>Dasatinib</a:t>
            </a:r>
            <a:r>
              <a:rPr lang="en-GB" sz="2400" dirty="0" smtClean="0">
                <a:solidFill>
                  <a:srgbClr val="7030A0"/>
                </a:solidFill>
              </a:rPr>
              <a:t> </a:t>
            </a:r>
            <a:r>
              <a:rPr lang="en-GB" sz="2400" dirty="0" smtClean="0">
                <a:solidFill>
                  <a:srgbClr val="C00000"/>
                </a:solidFill>
                <a:sym typeface="Wingdings" panose="05000000000000000000" pitchFamily="2" charset="2"/>
              </a:rPr>
              <a:t> haematological toxicity, GI and respiratory side effects</a:t>
            </a:r>
          </a:p>
          <a:p>
            <a:r>
              <a:rPr lang="en-GB" sz="2400" b="1" dirty="0" err="1" smtClean="0">
                <a:solidFill>
                  <a:srgbClr val="7030A0"/>
                </a:solidFill>
              </a:rPr>
              <a:t>Navitoclax</a:t>
            </a:r>
            <a:r>
              <a:rPr lang="en-GB" sz="2400" dirty="0" smtClean="0">
                <a:solidFill>
                  <a:srgbClr val="7030A0"/>
                </a:solidFill>
              </a:rPr>
              <a:t> (ABT-263) </a:t>
            </a:r>
            <a:r>
              <a:rPr lang="en-GB" sz="2400" dirty="0" smtClean="0">
                <a:solidFill>
                  <a:srgbClr val="C00000"/>
                </a:solidFill>
                <a:sym typeface="Wingdings" panose="05000000000000000000" pitchFamily="2" charset="2"/>
              </a:rPr>
              <a:t> GI effects and thrombocytopenia</a:t>
            </a:r>
          </a:p>
          <a:p>
            <a:r>
              <a:rPr lang="en-GB" sz="2400" b="1" dirty="0">
                <a:solidFill>
                  <a:srgbClr val="7030A0"/>
                </a:solidFill>
                <a:sym typeface="Wingdings" panose="05000000000000000000" pitchFamily="2" charset="2"/>
              </a:rPr>
              <a:t>Other </a:t>
            </a:r>
            <a:r>
              <a:rPr lang="en-GB" sz="2400" b="1" dirty="0" err="1">
                <a:solidFill>
                  <a:srgbClr val="7030A0"/>
                </a:solidFill>
                <a:sym typeface="Wingdings" panose="05000000000000000000" pitchFamily="2" charset="2"/>
              </a:rPr>
              <a:t>Bcl</a:t>
            </a:r>
            <a:r>
              <a:rPr lang="en-GB" sz="2400" b="1" dirty="0">
                <a:solidFill>
                  <a:srgbClr val="7030A0"/>
                </a:solidFill>
                <a:sym typeface="Wingdings" panose="05000000000000000000" pitchFamily="2" charset="2"/>
              </a:rPr>
              <a:t> </a:t>
            </a:r>
            <a:r>
              <a:rPr lang="en-GB" sz="2400" b="1" dirty="0" smtClean="0">
                <a:solidFill>
                  <a:srgbClr val="7030A0"/>
                </a:solidFill>
                <a:sym typeface="Wingdings" panose="05000000000000000000" pitchFamily="2" charset="2"/>
              </a:rPr>
              <a:t>inhibitors </a:t>
            </a:r>
            <a:r>
              <a:rPr lang="en-GB" sz="2400" dirty="0" smtClean="0">
                <a:solidFill>
                  <a:srgbClr val="C00000"/>
                </a:solidFill>
                <a:sym typeface="Wingdings" panose="05000000000000000000" pitchFamily="2" charset="2"/>
              </a:rPr>
              <a:t> effects limited to few cell-types</a:t>
            </a:r>
            <a:endParaRPr lang="en-GB" sz="2400" dirty="0">
              <a:solidFill>
                <a:srgbClr val="C00000"/>
              </a:solidFill>
              <a:sym typeface="Wingdings" panose="05000000000000000000" pitchFamily="2" charset="2"/>
            </a:endParaRPr>
          </a:p>
          <a:p>
            <a:r>
              <a:rPr lang="en-GB" sz="2400" b="1" dirty="0">
                <a:solidFill>
                  <a:srgbClr val="7030A0"/>
                </a:solidFill>
                <a:sym typeface="Wingdings" panose="05000000000000000000" pitchFamily="2" charset="2"/>
              </a:rPr>
              <a:t>HSP90 </a:t>
            </a:r>
            <a:r>
              <a:rPr lang="en-GB" sz="2400" b="1" dirty="0" smtClean="0">
                <a:solidFill>
                  <a:srgbClr val="7030A0"/>
                </a:solidFill>
                <a:sym typeface="Wingdings" panose="05000000000000000000" pitchFamily="2" charset="2"/>
              </a:rPr>
              <a:t>inhibitors </a:t>
            </a:r>
            <a:r>
              <a:rPr lang="en-GB" sz="2400" dirty="0" smtClean="0">
                <a:solidFill>
                  <a:srgbClr val="C00000"/>
                </a:solidFill>
                <a:sym typeface="Wingdings" panose="05000000000000000000" pitchFamily="2" charset="2"/>
              </a:rPr>
              <a:t> poor solubility and high toxicity</a:t>
            </a:r>
            <a:endParaRPr lang="en-GB" sz="2400" dirty="0">
              <a:solidFill>
                <a:srgbClr val="C00000"/>
              </a:solidFill>
              <a:sym typeface="Wingdings" panose="05000000000000000000" pitchFamily="2" charset="2"/>
            </a:endParaRPr>
          </a:p>
          <a:p>
            <a:r>
              <a:rPr lang="en-GB" sz="2400" b="1" dirty="0">
                <a:solidFill>
                  <a:srgbClr val="7030A0"/>
                </a:solidFill>
                <a:sym typeface="Wingdings" panose="05000000000000000000" pitchFamily="2" charset="2"/>
              </a:rPr>
              <a:t>2-deoxy-D-glucose (2-DG)</a:t>
            </a:r>
          </a:p>
          <a:p>
            <a:pPr marL="0" indent="0">
              <a:buNone/>
            </a:pPr>
            <a:endParaRPr lang="en-GB" sz="2400" dirty="0" smtClean="0">
              <a:solidFill>
                <a:schemeClr val="accent6">
                  <a:lumMod val="75000"/>
                </a:schemeClr>
              </a:solidFill>
              <a:sym typeface="Wingdings" panose="05000000000000000000" pitchFamily="2" charset="2"/>
            </a:endParaRPr>
          </a:p>
          <a:p>
            <a:r>
              <a:rPr lang="en-GB" sz="2400" b="1" dirty="0" smtClean="0">
                <a:solidFill>
                  <a:srgbClr val="0070C0"/>
                </a:solidFill>
              </a:rPr>
              <a:t>Metformin</a:t>
            </a:r>
            <a:r>
              <a:rPr lang="en-GB" sz="2400" dirty="0" smtClean="0">
                <a:solidFill>
                  <a:srgbClr val="0070C0"/>
                </a:solidFill>
              </a:rPr>
              <a:t> </a:t>
            </a:r>
            <a:r>
              <a:rPr lang="en-GB" sz="2400" dirty="0" smtClean="0">
                <a:solidFill>
                  <a:srgbClr val="C00000"/>
                </a:solidFill>
                <a:sym typeface="Wingdings" panose="05000000000000000000" pitchFamily="2" charset="2"/>
              </a:rPr>
              <a:t> GI effects and rare but severe lactic acidosis</a:t>
            </a:r>
          </a:p>
          <a:p>
            <a:r>
              <a:rPr lang="en-GB" sz="2400" b="1" dirty="0" smtClean="0">
                <a:solidFill>
                  <a:srgbClr val="0070C0"/>
                </a:solidFill>
                <a:sym typeface="Wingdings" panose="05000000000000000000" pitchFamily="2" charset="2"/>
              </a:rPr>
              <a:t> JAK inhibitors </a:t>
            </a:r>
            <a:r>
              <a:rPr lang="en-GB" sz="2400" dirty="0" smtClean="0">
                <a:solidFill>
                  <a:srgbClr val="C00000"/>
                </a:solidFill>
                <a:sym typeface="Wingdings" panose="05000000000000000000" pitchFamily="2" charset="2"/>
              </a:rPr>
              <a:t> immune system diseases</a:t>
            </a:r>
          </a:p>
          <a:p>
            <a:r>
              <a:rPr lang="en-GB" sz="2400" b="1" dirty="0" smtClean="0">
                <a:solidFill>
                  <a:srgbClr val="0070C0"/>
                </a:solidFill>
                <a:sym typeface="Wingdings" panose="05000000000000000000" pitchFamily="2" charset="2"/>
              </a:rPr>
              <a:t>Aspirin </a:t>
            </a:r>
            <a:r>
              <a:rPr lang="en-GB" sz="2400" dirty="0" smtClean="0">
                <a:solidFill>
                  <a:srgbClr val="C00000"/>
                </a:solidFill>
                <a:sym typeface="Wingdings" panose="05000000000000000000" pitchFamily="2" charset="2"/>
              </a:rPr>
              <a:t> GI side effects</a:t>
            </a:r>
            <a:endParaRPr lang="en-GB" sz="2400" dirty="0">
              <a:solidFill>
                <a:srgbClr val="C00000"/>
              </a:solidFill>
            </a:endParaRPr>
          </a:p>
          <a:p>
            <a:endParaRPr lang="en-GB" sz="2400" dirty="0"/>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15</a:t>
            </a:fld>
            <a:endParaRPr lang="it-IT"/>
          </a:p>
        </p:txBody>
      </p:sp>
      <p:sp>
        <p:nvSpPr>
          <p:cNvPr id="8" name="Rettangolo arrotondato 7"/>
          <p:cNvSpPr/>
          <p:nvPr/>
        </p:nvSpPr>
        <p:spPr>
          <a:xfrm>
            <a:off x="457200" y="174883"/>
            <a:ext cx="7922031" cy="1254905"/>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600" b="1" dirty="0" smtClean="0">
                <a:solidFill>
                  <a:srgbClr val="C00000"/>
                </a:solidFill>
              </a:rPr>
              <a:t>There are many and severe ADVERSE EFFECTS</a:t>
            </a:r>
            <a:endParaRPr lang="en-GB" sz="2600" b="1" dirty="0">
              <a:solidFill>
                <a:srgbClr val="C00000"/>
              </a:solidFill>
            </a:endParaRPr>
          </a:p>
          <a:p>
            <a:pPr algn="ctr"/>
            <a:r>
              <a:rPr lang="en-GB" sz="2200" b="1" dirty="0" smtClean="0">
                <a:solidFill>
                  <a:srgbClr val="C00000"/>
                </a:solidFill>
              </a:rPr>
              <a:t>The use is limited </a:t>
            </a:r>
            <a:r>
              <a:rPr lang="en-GB" sz="2200" b="1" dirty="0">
                <a:solidFill>
                  <a:srgbClr val="C00000"/>
                </a:solidFill>
              </a:rPr>
              <a:t>to conditions where they have a </a:t>
            </a:r>
            <a:r>
              <a:rPr lang="en-GB" sz="2200" b="1" dirty="0" smtClean="0">
                <a:solidFill>
                  <a:srgbClr val="C00000"/>
                </a:solidFill>
              </a:rPr>
              <a:t>favourable benefit/risk ratio</a:t>
            </a:r>
            <a:r>
              <a:rPr lang="en-GB" sz="2200" b="1" dirty="0">
                <a:solidFill>
                  <a:srgbClr val="C00000"/>
                </a:solidFill>
              </a:rPr>
              <a:t>.</a:t>
            </a:r>
          </a:p>
        </p:txBody>
      </p:sp>
    </p:spTree>
    <p:extLst>
      <p:ext uri="{BB962C8B-B14F-4D97-AF65-F5344CB8AC3E}">
        <p14:creationId xmlns:p14="http://schemas.microsoft.com/office/powerpoint/2010/main" val="1803807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1" y="144827"/>
            <a:ext cx="9142560" cy="51379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442801" y="5644008"/>
            <a:ext cx="5785920" cy="87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2820" rIns="81638" bIns="40819"/>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algn="just"/>
            <a:r>
              <a:rPr lang="en-US" altLang="en-US" sz="2200" b="1" dirty="0">
                <a:latin typeface="+mj-lt"/>
              </a:rPr>
              <a:t>Bioactive compounds</a:t>
            </a:r>
            <a:r>
              <a:rPr lang="en-US" altLang="en-US" sz="2200" dirty="0">
                <a:latin typeface="+mj-lt"/>
              </a:rPr>
              <a:t> in food can help </a:t>
            </a:r>
            <a:r>
              <a:rPr lang="en-US" altLang="en-US" sz="2200" b="1" dirty="0">
                <a:latin typeface="+mj-lt"/>
              </a:rPr>
              <a:t>prevent </a:t>
            </a:r>
            <a:r>
              <a:rPr lang="en-US" altLang="en-US" sz="2200" dirty="0">
                <a:latin typeface="+mj-lt"/>
              </a:rPr>
              <a:t>pathological conditions,</a:t>
            </a:r>
          </a:p>
          <a:p>
            <a:pPr algn="just"/>
            <a:r>
              <a:rPr lang="en-US" altLang="en-US" sz="2200" dirty="0">
                <a:latin typeface="+mj-lt"/>
              </a:rPr>
              <a:t>and/or </a:t>
            </a:r>
            <a:r>
              <a:rPr lang="en-US" altLang="en-US" sz="2200" b="1" dirty="0">
                <a:latin typeface="+mj-lt"/>
              </a:rPr>
              <a:t>mimic</a:t>
            </a:r>
            <a:r>
              <a:rPr lang="en-US" altLang="en-US" sz="2200" dirty="0">
                <a:latin typeface="+mj-lt"/>
              </a:rPr>
              <a:t> the anti-aging drug action, but </a:t>
            </a:r>
            <a:r>
              <a:rPr lang="en-US" altLang="en-US" sz="2200" b="1" dirty="0">
                <a:latin typeface="+mj-lt"/>
              </a:rPr>
              <a:t>without</a:t>
            </a:r>
            <a:r>
              <a:rPr lang="en-US" altLang="en-US" sz="2200" dirty="0">
                <a:latin typeface="+mj-lt"/>
              </a:rPr>
              <a:t> the adverse effects.</a:t>
            </a:r>
          </a:p>
        </p:txBody>
      </p:sp>
    </p:spTree>
    <p:extLst>
      <p:ext uri="{BB962C8B-B14F-4D97-AF65-F5344CB8AC3E}">
        <p14:creationId xmlns:p14="http://schemas.microsoft.com/office/powerpoint/2010/main" val="39183470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546306" y="350554"/>
            <a:ext cx="8045901" cy="356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just"/>
            <a:r>
              <a:rPr lang="en-US" altLang="en-US" sz="2600" b="1" dirty="0">
                <a:solidFill>
                  <a:srgbClr val="C00000"/>
                </a:solidFill>
                <a:latin typeface="+mj-lt"/>
              </a:rPr>
              <a:t>Nutraceutical = Nutrient + pharmaceutical</a:t>
            </a:r>
          </a:p>
          <a:p>
            <a:pPr algn="just"/>
            <a:endParaRPr lang="en-US" altLang="en-US" sz="2200" dirty="0">
              <a:latin typeface="+mj-lt"/>
            </a:endParaRPr>
          </a:p>
          <a:p>
            <a:pPr algn="just"/>
            <a:r>
              <a:rPr lang="en-US" altLang="en-US" sz="2200" i="1" dirty="0">
                <a:latin typeface="+mj-lt"/>
              </a:rPr>
              <a:t>(</a:t>
            </a:r>
            <a:r>
              <a:rPr lang="en-US" altLang="en-US" sz="2200" i="1" dirty="0" err="1">
                <a:latin typeface="+mj-lt"/>
              </a:rPr>
              <a:t>i</a:t>
            </a:r>
            <a:r>
              <a:rPr lang="en-US" altLang="en-US" sz="2200" i="1" dirty="0">
                <a:latin typeface="+mj-lt"/>
              </a:rPr>
              <a:t>) for food of vegetal origin, a nutraceutical is the </a:t>
            </a:r>
            <a:r>
              <a:rPr lang="en-US" altLang="en-US" sz="2200" i="1" dirty="0" err="1">
                <a:latin typeface="+mj-lt"/>
              </a:rPr>
              <a:t>phytocomplex</a:t>
            </a:r>
            <a:r>
              <a:rPr lang="en-US" altLang="en-US" sz="2200" i="1" dirty="0">
                <a:latin typeface="+mj-lt"/>
              </a:rPr>
              <a:t>; and (ii) for food of animal origin</a:t>
            </a:r>
            <a:r>
              <a:rPr lang="en-US" altLang="en-US" sz="2200" i="1" dirty="0" smtClean="0">
                <a:latin typeface="+mj-lt"/>
              </a:rPr>
              <a:t>, a </a:t>
            </a:r>
            <a:r>
              <a:rPr lang="en-US" altLang="en-US" sz="2200" i="1" dirty="0">
                <a:latin typeface="+mj-lt"/>
              </a:rPr>
              <a:t>nutraceutical is the pool of secondary metabolites.  Both are concentrated and administered in the proper pharmaceutical form. They are capable of providing beneﬁcial health effects, including the prevention and/or the treatment of a disease.</a:t>
            </a:r>
          </a:p>
          <a:p>
            <a:pPr algn="just"/>
            <a:endParaRPr lang="en-US" altLang="en-US" sz="2200" dirty="0">
              <a:latin typeface="+mj-lt"/>
            </a:endParaRPr>
          </a:p>
          <a:p>
            <a:pPr algn="just"/>
            <a:r>
              <a:rPr lang="en-US" altLang="en-US" sz="2200" i="1" dirty="0">
                <a:latin typeface="+mj-lt"/>
              </a:rPr>
              <a:t>As commonly used in marketing</a:t>
            </a:r>
            <a:r>
              <a:rPr lang="en-US" altLang="en-US" sz="2200" dirty="0">
                <a:latin typeface="+mj-lt"/>
              </a:rPr>
              <a:t>, it has no regulatory definition → it's used for products available on the market without proper assessment of their beneficial health effects.</a:t>
            </a:r>
          </a:p>
          <a:p>
            <a:pPr algn="just"/>
            <a:r>
              <a:rPr lang="en-US" altLang="en-US" sz="2200" i="1" dirty="0" smtClean="0">
                <a:latin typeface="+mj-lt"/>
              </a:rPr>
              <a:t>But</a:t>
            </a:r>
            <a:r>
              <a:rPr lang="en-US" altLang="en-US" sz="2200" dirty="0" smtClean="0">
                <a:latin typeface="+mj-lt"/>
              </a:rPr>
              <a:t> </a:t>
            </a:r>
            <a:r>
              <a:rPr lang="en-US" altLang="en-US" sz="2200" dirty="0">
                <a:latin typeface="+mj-lt"/>
              </a:rPr>
              <a:t>efficacy, together with safety, is to be considered of utmost importance for nutraceuticals.</a:t>
            </a:r>
          </a:p>
          <a:p>
            <a:pPr algn="just"/>
            <a:endParaRPr lang="en-US" altLang="en-US" sz="2200" dirty="0">
              <a:latin typeface="+mj-lt"/>
            </a:endParaRPr>
          </a:p>
          <a:p>
            <a:pPr algn="just"/>
            <a:r>
              <a:rPr lang="en-US" altLang="en-US" sz="2200" dirty="0">
                <a:latin typeface="+mj-lt"/>
              </a:rPr>
              <a:t>It is often confused with other terms (also because of the administration of the pharmaceutical form – pills, tablets and capsules).</a:t>
            </a:r>
          </a:p>
        </p:txBody>
      </p:sp>
    </p:spTree>
    <p:extLst>
      <p:ext uri="{BB962C8B-B14F-4D97-AF65-F5344CB8AC3E}">
        <p14:creationId xmlns:p14="http://schemas.microsoft.com/office/powerpoint/2010/main" val="26055026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1" y="0"/>
            <a:ext cx="8737920" cy="4955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Text Box 2"/>
          <p:cNvSpPr txBox="1">
            <a:spLocks noChangeArrowheads="1"/>
          </p:cNvSpPr>
          <p:nvPr/>
        </p:nvSpPr>
        <p:spPr bwMode="auto">
          <a:xfrm>
            <a:off x="599090" y="5064841"/>
            <a:ext cx="8229600" cy="11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6820" rIns="81638" bIns="40819"/>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2200" dirty="0">
                <a:latin typeface="+mj-lt"/>
              </a:rPr>
              <a:t>→ Nutraceuticals must have a proven pharmacological effect and rationale to be used in a pathological condition (in addition to their nutritional value</a:t>
            </a:r>
            <a:r>
              <a:rPr lang="en-US" altLang="en-US" sz="2200" dirty="0" smtClean="0">
                <a:latin typeface="+mj-lt"/>
              </a:rPr>
              <a:t>), unlike </a:t>
            </a:r>
            <a:r>
              <a:rPr lang="en-US" altLang="en-US" sz="2200" dirty="0">
                <a:latin typeface="+mj-lt"/>
              </a:rPr>
              <a:t>food supplements and other food-derived substances, including herbal derivatives.</a:t>
            </a:r>
          </a:p>
        </p:txBody>
      </p:sp>
    </p:spTree>
    <p:extLst>
      <p:ext uri="{BB962C8B-B14F-4D97-AF65-F5344CB8AC3E}">
        <p14:creationId xmlns:p14="http://schemas.microsoft.com/office/powerpoint/2010/main" val="1029239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5" name="Rectangle 1"/>
          <p:cNvSpPr>
            <a:spLocks noGrp="1" noChangeArrowheads="1"/>
          </p:cNvSpPr>
          <p:nvPr>
            <p:ph type="body"/>
          </p:nvPr>
        </p:nvSpPr>
        <p:spPr>
          <a:xfrm>
            <a:off x="397441" y="187561"/>
            <a:ext cx="8228160" cy="6310080"/>
          </a:xfrm>
          <a:ln/>
        </p:spPr>
        <p:txBody>
          <a:bodyPr vert="horz" lIns="91440" tIns="12801" rIns="91440" bIns="45720" rtlCol="0" anchor="t">
            <a:normAutofit/>
          </a:bodyPr>
          <a:lstStyle/>
          <a:p>
            <a:pPr algn="l">
              <a:spcAft>
                <a:spcPts val="1282"/>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451"/>
              <a:t>A. Santini et al.:</a:t>
            </a:r>
            <a:r>
              <a:rPr lang="en-US" altLang="en-US" sz="1451" i="1"/>
              <a:t> Regarding nutraceuticals, we propose the following deﬁnition: (i) for food of vegetal origin, a nutraceutical is the phytocomplex; and (ii)for food of animal origin,a nutraceutical is the pool of secondary metabolites.  Both are concentrated and administered in the proper pharmaceutical form. They are capable of providing beneﬁcial health effects, including the prevention and/or the treatment of a disease.[...] Food supplements are often confused with functional food, which, as per their de ﬁnition, are food-derived products (or food with the addition of one or more active compounds) that are included as part of a normal diet with the aim of obtaining beneﬁcial health effects. These supplements and functional foods can compensate and/or can have a beneﬁcial effect due to the addition of speciﬁc components if there is a lack of one micro- or macronutrient in the body. They may not have any proven pharmacological effect.[...] Medicinal products are well-deﬁned for speciﬁc indications. They must follow speciﬁc legislation on efﬁcacy,safety, production and use in therapy to be authorized and marketed. </a:t>
            </a:r>
          </a:p>
          <a:p>
            <a:pPr algn="l">
              <a:spcAft>
                <a:spcPts val="1282"/>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451" b="1" i="1"/>
              <a:t>Nutraceuticals contain many active substances extracted from a vegetal matrix (as a phytocomplex) or from animal origin that are concentrated and administered in suitable pharmaceutical form, and as per their deﬁnition, they must have a proven pharmacological effect and rationale to be used in a pathological condition (in addition to their nutritional value), unlike food supplements and other food-derived substances, including herbal derivatives.</a:t>
            </a:r>
          </a:p>
          <a:p>
            <a:pPr algn="l">
              <a:spcAft>
                <a:spcPts val="1282"/>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451" i="1"/>
              <a:t>[…] The speciﬁcity of nutraceuticals would need a premarket approval system substantiated by scientiﬁc data (in vivo clinicaltrials) showing their complete safety and efﬁcacy proﬁle. The regulatory approach could be based on the one adopted for drugs, which is stricter and more complex.</a:t>
            </a:r>
          </a:p>
          <a:p>
            <a:pPr algn="l">
              <a:spcAft>
                <a:spcPts val="1282"/>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451" i="1"/>
              <a:t>[…] Moreover, relevant information and data should be related to the complex of substances forming a nutraceutical and should not refer to a single substance (or a mixture of different substances) of natural origin with physiological activity and/or beneﬁcial health effects, highlighting the difference between food supplements and nutraceuticals.</a:t>
            </a:r>
          </a:p>
          <a:p>
            <a:pPr algn="l">
              <a:spcAft>
                <a:spcPts val="1282"/>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n-US" sz="1451"/>
          </a:p>
          <a:p>
            <a:pPr algn="l">
              <a:spcAft>
                <a:spcPts val="1282"/>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n-US" sz="998" b="1" i="1"/>
          </a:p>
        </p:txBody>
      </p:sp>
    </p:spTree>
    <p:extLst>
      <p:ext uri="{BB962C8B-B14F-4D97-AF65-F5344CB8AC3E}">
        <p14:creationId xmlns:p14="http://schemas.microsoft.com/office/powerpoint/2010/main" val="25582100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9035"/>
          </a:xfrm>
        </p:spPr>
        <p:txBody>
          <a:bodyPr>
            <a:noAutofit/>
          </a:bodyPr>
          <a:lstStyle/>
          <a:p>
            <a:r>
              <a:rPr lang="it-IT" b="1" dirty="0" err="1" smtClean="0">
                <a:solidFill>
                  <a:srgbClr val="C00000"/>
                </a:solidFill>
              </a:rPr>
              <a:t>Summary</a:t>
            </a:r>
            <a:endParaRPr lang="en-GB" b="1" dirty="0">
              <a:solidFill>
                <a:srgbClr val="C00000"/>
              </a:solidFill>
            </a:endParaRPr>
          </a:p>
        </p:txBody>
      </p:sp>
      <p:sp>
        <p:nvSpPr>
          <p:cNvPr id="3" name="Segnaposto contenuto 2"/>
          <p:cNvSpPr>
            <a:spLocks noGrp="1"/>
          </p:cNvSpPr>
          <p:nvPr>
            <p:ph idx="1"/>
          </p:nvPr>
        </p:nvSpPr>
        <p:spPr>
          <a:xfrm>
            <a:off x="457200" y="1212273"/>
            <a:ext cx="8229600" cy="4525963"/>
          </a:xfrm>
        </p:spPr>
        <p:txBody>
          <a:bodyPr>
            <a:normAutofit fontScale="92500" lnSpcReduction="10000"/>
          </a:bodyPr>
          <a:lstStyle/>
          <a:p>
            <a:r>
              <a:rPr lang="en-GB" dirty="0" err="1" smtClean="0"/>
              <a:t>Inflamm</a:t>
            </a:r>
            <a:r>
              <a:rPr lang="en-GB" dirty="0" smtClean="0"/>
              <a:t>-aging and </a:t>
            </a:r>
            <a:r>
              <a:rPr lang="en-GB" b="1" dirty="0" smtClean="0"/>
              <a:t>Senescence</a:t>
            </a:r>
          </a:p>
          <a:p>
            <a:r>
              <a:rPr lang="en-GB" b="1" dirty="0" smtClean="0"/>
              <a:t>Nutraceutical</a:t>
            </a:r>
          </a:p>
          <a:p>
            <a:r>
              <a:rPr lang="en-GB" b="1" dirty="0" smtClean="0"/>
              <a:t>Polyphenols</a:t>
            </a:r>
            <a:r>
              <a:rPr lang="en-GB" dirty="0" smtClean="0"/>
              <a:t>, composts with anti-senescence and anti-inflammatory properties</a:t>
            </a:r>
          </a:p>
          <a:p>
            <a:pPr lvl="2" indent="-342900">
              <a:buFontTx/>
              <a:buChar char="-"/>
            </a:pPr>
            <a:r>
              <a:rPr lang="en-GB" dirty="0" smtClean="0"/>
              <a:t>Curcumin</a:t>
            </a:r>
          </a:p>
          <a:p>
            <a:pPr lvl="2" indent="-342900">
              <a:buFontTx/>
              <a:buChar char="-"/>
            </a:pPr>
            <a:r>
              <a:rPr lang="en-GB" dirty="0" smtClean="0"/>
              <a:t>Resveratrol</a:t>
            </a:r>
          </a:p>
          <a:p>
            <a:pPr lvl="2" indent="-342900">
              <a:buFontTx/>
              <a:buChar char="-"/>
            </a:pPr>
            <a:r>
              <a:rPr lang="en-GB" dirty="0" err="1" smtClean="0"/>
              <a:t>Flavanols</a:t>
            </a:r>
            <a:endParaRPr lang="en-GB" dirty="0" smtClean="0"/>
          </a:p>
          <a:p>
            <a:pPr lvl="2" indent="-342900">
              <a:buFontTx/>
              <a:buChar char="-"/>
            </a:pPr>
            <a:r>
              <a:rPr lang="en-GB" dirty="0" smtClean="0"/>
              <a:t>Others </a:t>
            </a:r>
          </a:p>
          <a:p>
            <a:r>
              <a:rPr lang="en-GB" b="1" dirty="0" smtClean="0"/>
              <a:t>Dietary</a:t>
            </a:r>
            <a:r>
              <a:rPr lang="en-GB" dirty="0" smtClean="0"/>
              <a:t> intervention</a:t>
            </a:r>
          </a:p>
          <a:p>
            <a:r>
              <a:rPr lang="en-GB" dirty="0" smtClean="0"/>
              <a:t>Future perspectives</a:t>
            </a:r>
            <a:endParaRPr lang="en-GB" dirty="0"/>
          </a:p>
        </p:txBody>
      </p:sp>
      <p:sp>
        <p:nvSpPr>
          <p:cNvPr id="4" name="Segnaposto data 3"/>
          <p:cNvSpPr>
            <a:spLocks noGrp="1"/>
          </p:cNvSpPr>
          <p:nvPr>
            <p:ph type="dt" sz="half" idx="10"/>
          </p:nvPr>
        </p:nvSpPr>
        <p:spPr/>
        <p:txBody>
          <a:bodyPr/>
          <a:lstStyle/>
          <a:p>
            <a:r>
              <a:rPr lang="en-US" smtClean="0"/>
              <a:t>30/04/19</a:t>
            </a:r>
            <a:endParaRPr lang="it-IT"/>
          </a:p>
        </p:txBody>
      </p:sp>
      <p:sp>
        <p:nvSpPr>
          <p:cNvPr id="5" name="Segnaposto piè di pagina 4"/>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2</a:t>
            </a:fld>
            <a:endParaRPr lang="it-IT"/>
          </a:p>
        </p:txBody>
      </p:sp>
    </p:spTree>
    <p:extLst>
      <p:ext uri="{BB962C8B-B14F-4D97-AF65-F5344CB8AC3E}">
        <p14:creationId xmlns:p14="http://schemas.microsoft.com/office/powerpoint/2010/main" val="1747945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1135117"/>
            <a:ext cx="6101255" cy="4348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6820" rIns="81638" bIns="40819"/>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2200" dirty="0" smtClean="0">
                <a:latin typeface="+mj-lt"/>
              </a:rPr>
              <a:t>A </a:t>
            </a:r>
            <a:r>
              <a:rPr lang="en-US" altLang="en-US" sz="2200" dirty="0">
                <a:latin typeface="+mj-lt"/>
              </a:rPr>
              <a:t>group of phytochemicals, frequently conjugated to organic acid and sugars</a:t>
            </a:r>
            <a:r>
              <a:rPr lang="en-US" altLang="en-US" sz="2200" dirty="0" smtClean="0">
                <a:latin typeface="+mj-lt"/>
              </a:rPr>
              <a:t>.</a:t>
            </a:r>
          </a:p>
          <a:p>
            <a:endParaRPr lang="en-US" altLang="en-US" sz="2200" dirty="0">
              <a:latin typeface="+mj-lt"/>
            </a:endParaRPr>
          </a:p>
          <a:p>
            <a:pPr marL="342900" indent="-342900">
              <a:buFont typeface="Arial" panose="020B0604020202020204" pitchFamily="34" charset="0"/>
              <a:buChar char="•"/>
            </a:pPr>
            <a:r>
              <a:rPr lang="en-US" altLang="en-US" sz="2200" dirty="0">
                <a:latin typeface="+mj-lt"/>
              </a:rPr>
              <a:t>T</a:t>
            </a:r>
            <a:r>
              <a:rPr lang="en-US" altLang="en-US" sz="2200" dirty="0" smtClean="0">
                <a:latin typeface="+mj-lt"/>
              </a:rPr>
              <a:t>he </a:t>
            </a:r>
            <a:r>
              <a:rPr lang="en-US" altLang="en-US" sz="2200" dirty="0">
                <a:latin typeface="+mj-lt"/>
              </a:rPr>
              <a:t>phenolic structure is characterized by one or more aromatic rings</a:t>
            </a:r>
            <a:r>
              <a:rPr lang="en-US" altLang="en-US" sz="2200" dirty="0" smtClean="0">
                <a:latin typeface="+mj-lt"/>
              </a:rPr>
              <a:t>;</a:t>
            </a:r>
          </a:p>
          <a:p>
            <a:endParaRPr lang="en-US" altLang="en-US" sz="2200" dirty="0">
              <a:latin typeface="+mj-lt"/>
            </a:endParaRPr>
          </a:p>
          <a:p>
            <a:pPr marL="342900" indent="-342900">
              <a:buFont typeface="Arial" panose="020B0604020202020204" pitchFamily="34" charset="0"/>
              <a:buChar char="•"/>
            </a:pPr>
            <a:r>
              <a:rPr lang="en-US" altLang="en-US" sz="2200" dirty="0" smtClean="0">
                <a:latin typeface="+mj-lt"/>
              </a:rPr>
              <a:t>The </a:t>
            </a:r>
            <a:r>
              <a:rPr lang="en-US" altLang="en-US" sz="2200" dirty="0">
                <a:latin typeface="+mj-lt"/>
              </a:rPr>
              <a:t>hydroxyl groups in the polyphenol structure is positively correlated with increasing redox activity</a:t>
            </a:r>
            <a:r>
              <a:rPr lang="en-US" altLang="en-US" sz="2200" dirty="0" smtClean="0">
                <a:latin typeface="+mj-lt"/>
              </a:rPr>
              <a:t>.</a:t>
            </a:r>
          </a:p>
          <a:p>
            <a:endParaRPr lang="en-US" altLang="en-US" sz="2200" dirty="0">
              <a:latin typeface="+mj-lt"/>
            </a:endParaRPr>
          </a:p>
          <a:p>
            <a:pPr marL="342900" indent="-342900">
              <a:buFont typeface="Arial" panose="020B0604020202020204" pitchFamily="34" charset="0"/>
              <a:buChar char="•"/>
            </a:pPr>
            <a:r>
              <a:rPr lang="en-US" altLang="en-US" sz="2200" dirty="0" smtClean="0">
                <a:latin typeface="+mj-lt"/>
              </a:rPr>
              <a:t>In </a:t>
            </a:r>
            <a:r>
              <a:rPr lang="en-US" altLang="en-US" sz="2200" dirty="0">
                <a:latin typeface="+mj-lt"/>
              </a:rPr>
              <a:t>nature, polyphenols are usually water-soluble compounds, but can also be volatile materials</a:t>
            </a:r>
            <a:r>
              <a:rPr lang="en-US" altLang="en-US" sz="2200" dirty="0" smtClean="0">
                <a:latin typeface="+mj-lt"/>
              </a:rPr>
              <a:t>.</a:t>
            </a:r>
          </a:p>
          <a:p>
            <a:endParaRPr lang="en-US" altLang="en-US" sz="2200" dirty="0">
              <a:latin typeface="+mj-lt"/>
            </a:endParaRPr>
          </a:p>
          <a:p>
            <a:pPr marL="342900" indent="-342900">
              <a:buFont typeface="Arial" panose="020B0604020202020204" pitchFamily="34" charset="0"/>
              <a:buChar char="•"/>
            </a:pPr>
            <a:r>
              <a:rPr lang="en-US" altLang="en-US" sz="2200" dirty="0" smtClean="0">
                <a:latin typeface="+mj-lt"/>
              </a:rPr>
              <a:t>They </a:t>
            </a:r>
            <a:r>
              <a:rPr lang="en-US" altLang="en-US" sz="2200" dirty="0">
                <a:latin typeface="+mj-lt"/>
              </a:rPr>
              <a:t>can be produced by enzymatic or </a:t>
            </a:r>
            <a:r>
              <a:rPr lang="en-US" altLang="en-US" sz="2200" dirty="0" smtClean="0">
                <a:latin typeface="+mj-lt"/>
              </a:rPr>
              <a:t>non-enzymatic </a:t>
            </a:r>
            <a:r>
              <a:rPr lang="en-US" altLang="en-US" sz="2200" dirty="0">
                <a:latin typeface="+mj-lt"/>
              </a:rPr>
              <a:t>reactions as secondary metabolites. </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02" t="18002" r="23734" b="26009"/>
          <a:stretch/>
        </p:blipFill>
        <p:spPr bwMode="auto">
          <a:xfrm>
            <a:off x="6668814" y="472966"/>
            <a:ext cx="2175641" cy="22489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668" r="20083"/>
          <a:stretch/>
        </p:blipFill>
        <p:spPr bwMode="auto">
          <a:xfrm>
            <a:off x="6668813" y="3057731"/>
            <a:ext cx="2175641" cy="36110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olo 1"/>
          <p:cNvSpPr>
            <a:spLocks noGrp="1"/>
          </p:cNvSpPr>
          <p:nvPr>
            <p:ph type="title"/>
          </p:nvPr>
        </p:nvSpPr>
        <p:spPr>
          <a:xfrm>
            <a:off x="0" y="137319"/>
            <a:ext cx="7535918" cy="671293"/>
          </a:xfrm>
        </p:spPr>
        <p:txBody>
          <a:bodyPr>
            <a:normAutofit fontScale="90000"/>
          </a:bodyPr>
          <a:lstStyle/>
          <a:p>
            <a:r>
              <a:rPr lang="en-GB" b="1" dirty="0" smtClean="0">
                <a:solidFill>
                  <a:srgbClr val="C00000"/>
                </a:solidFill>
              </a:rPr>
              <a:t>Polyphenols</a:t>
            </a:r>
            <a:endParaRPr lang="en-GB" b="1" dirty="0">
              <a:solidFill>
                <a:srgbClr val="C00000"/>
              </a:solidFill>
            </a:endParaRPr>
          </a:p>
        </p:txBody>
      </p:sp>
    </p:spTree>
    <p:extLst>
      <p:ext uri="{BB962C8B-B14F-4D97-AF65-F5344CB8AC3E}">
        <p14:creationId xmlns:p14="http://schemas.microsoft.com/office/powerpoint/2010/main" val="27536980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1" y="837001"/>
            <a:ext cx="8036640" cy="519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2825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86" y="296911"/>
            <a:ext cx="7774735" cy="63408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8" name="AutoShape 2"/>
          <p:cNvSpPr>
            <a:spLocks noChangeArrowheads="1"/>
          </p:cNvSpPr>
          <p:nvPr/>
        </p:nvSpPr>
        <p:spPr bwMode="auto">
          <a:xfrm>
            <a:off x="6085490" y="2916621"/>
            <a:ext cx="2210351" cy="2288595"/>
          </a:xfrm>
          <a:prstGeom prst="roundRect">
            <a:avLst>
              <a:gd name="adj" fmla="val 65"/>
            </a:avLst>
          </a:prstGeom>
          <a:noFill/>
          <a:ln w="76320" cap="flat">
            <a:solidFill>
              <a:srgbClr val="C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Tree>
    <p:extLst>
      <p:ext uri="{BB962C8B-B14F-4D97-AF65-F5344CB8AC3E}">
        <p14:creationId xmlns:p14="http://schemas.microsoft.com/office/powerpoint/2010/main" val="27084961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92041" y="1372681"/>
            <a:ext cx="8542055" cy="2782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r>
              <a:rPr lang="en-US" altLang="en-US" sz="2200" dirty="0" smtClean="0">
                <a:latin typeface="+mj-lt"/>
              </a:rPr>
              <a:t>1,7-bis-</a:t>
            </a:r>
            <a:r>
              <a:rPr lang="en-US" altLang="en-US" sz="2200" dirty="0">
                <a:latin typeface="+mj-lt"/>
              </a:rPr>
              <a:t>(4-hydroxy-3methoxyphenyl)-hepta-1,6-diene-3,5-dione</a:t>
            </a:r>
          </a:p>
          <a:p>
            <a:r>
              <a:rPr lang="en-US" altLang="en-US" sz="2200" dirty="0">
                <a:latin typeface="+mj-lt"/>
              </a:rPr>
              <a:t>The yellow color of turmeric (</a:t>
            </a:r>
            <a:r>
              <a:rPr lang="en-US" altLang="en-US" sz="2200" i="1" dirty="0">
                <a:latin typeface="+mj-lt"/>
              </a:rPr>
              <a:t>Curcuma longa</a:t>
            </a:r>
            <a:r>
              <a:rPr lang="en-US" altLang="en-US" sz="2200" dirty="0">
                <a:latin typeface="+mj-lt"/>
              </a:rPr>
              <a:t> Linn</a:t>
            </a:r>
            <a:r>
              <a:rPr lang="en-US" altLang="en-US" sz="2200" dirty="0" smtClean="0">
                <a:latin typeface="+mj-lt"/>
              </a:rPr>
              <a:t>).</a:t>
            </a:r>
          </a:p>
          <a:p>
            <a:endParaRPr lang="en-US" altLang="en-US" sz="2200" dirty="0">
              <a:latin typeface="+mj-lt"/>
            </a:endParaRPr>
          </a:p>
          <a:p>
            <a:r>
              <a:rPr lang="en-US" altLang="en-US" i="1" dirty="0">
                <a:latin typeface="+mj-lt"/>
              </a:rPr>
              <a:t>Turmeric, the powdered rhizome of Curcuma longa, </a:t>
            </a:r>
            <a:r>
              <a:rPr lang="en-US" altLang="en-US" i="1" dirty="0" smtClean="0">
                <a:latin typeface="+mj-lt"/>
              </a:rPr>
              <a:t>is extensively </a:t>
            </a:r>
            <a:r>
              <a:rPr lang="en-US" altLang="en-US" i="1" dirty="0">
                <a:latin typeface="+mj-lt"/>
              </a:rPr>
              <a:t>used as a spice in curries and mustards, is </a:t>
            </a:r>
            <a:r>
              <a:rPr lang="en-US" altLang="en-US" i="1" dirty="0" smtClean="0">
                <a:latin typeface="+mj-lt"/>
              </a:rPr>
              <a:t>often responsible </a:t>
            </a:r>
            <a:r>
              <a:rPr lang="en-US" altLang="en-US" i="1" dirty="0">
                <a:latin typeface="+mj-lt"/>
              </a:rPr>
              <a:t>for their distinct color, and contributes much </a:t>
            </a:r>
            <a:r>
              <a:rPr lang="en-US" altLang="en-US" i="1" dirty="0" smtClean="0">
                <a:latin typeface="+mj-lt"/>
              </a:rPr>
              <a:t>to their </a:t>
            </a:r>
            <a:r>
              <a:rPr lang="en-US" altLang="en-US" i="1" dirty="0">
                <a:latin typeface="+mj-lt"/>
              </a:rPr>
              <a:t>flavor due to the presence of its oleoresins and </a:t>
            </a:r>
            <a:r>
              <a:rPr lang="en-US" altLang="en-US" i="1" dirty="0" smtClean="0">
                <a:latin typeface="+mj-lt"/>
              </a:rPr>
              <a:t>essential oil</a:t>
            </a:r>
            <a:r>
              <a:rPr lang="en-US" altLang="en-US" i="1" dirty="0">
                <a:latin typeface="+mj-lt"/>
              </a:rPr>
              <a:t>. Turmeric is a member of the ginger family </a:t>
            </a:r>
            <a:r>
              <a:rPr lang="en-US" altLang="en-US" i="1" dirty="0" smtClean="0">
                <a:latin typeface="+mj-lt"/>
              </a:rPr>
              <a:t>(</a:t>
            </a:r>
            <a:r>
              <a:rPr lang="en-US" altLang="en-US" i="1" dirty="0" err="1" smtClean="0">
                <a:latin typeface="+mj-lt"/>
              </a:rPr>
              <a:t>Zingiberaceae</a:t>
            </a:r>
            <a:r>
              <a:rPr lang="en-US" altLang="en-US" i="1" dirty="0" smtClean="0">
                <a:latin typeface="+mj-lt"/>
              </a:rPr>
              <a:t>).</a:t>
            </a:r>
            <a:endParaRPr lang="en-US" altLang="en-US" dirty="0">
              <a:latin typeface="+mj-lt"/>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91" t="5787" r="11806"/>
          <a:stretch/>
        </p:blipFill>
        <p:spPr bwMode="auto">
          <a:xfrm>
            <a:off x="6370560" y="3475416"/>
            <a:ext cx="2363535" cy="31273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721" y="68487"/>
            <a:ext cx="2047680" cy="12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olo 1"/>
          <p:cNvSpPr>
            <a:spLocks noGrp="1"/>
          </p:cNvSpPr>
          <p:nvPr>
            <p:ph type="title"/>
          </p:nvPr>
        </p:nvSpPr>
        <p:spPr>
          <a:xfrm>
            <a:off x="457200" y="306170"/>
            <a:ext cx="5565228" cy="718590"/>
          </a:xfrm>
        </p:spPr>
        <p:txBody>
          <a:bodyPr>
            <a:noAutofit/>
          </a:bodyPr>
          <a:lstStyle/>
          <a:p>
            <a:r>
              <a:rPr lang="en-US" altLang="en-US" sz="4200" b="1" dirty="0" smtClean="0">
                <a:solidFill>
                  <a:srgbClr val="C00000"/>
                </a:solidFill>
              </a:rPr>
              <a:t>CURCUMIN </a:t>
            </a:r>
            <a:r>
              <a:rPr lang="en-US" altLang="en-US" sz="4200" dirty="0">
                <a:solidFill>
                  <a:srgbClr val="C00000"/>
                </a:solidFill>
              </a:rPr>
              <a:t>(C</a:t>
            </a:r>
            <a:r>
              <a:rPr lang="en-US" altLang="en-US" sz="4200" baseline="-33000" dirty="0">
                <a:solidFill>
                  <a:srgbClr val="C00000"/>
                </a:solidFill>
              </a:rPr>
              <a:t>21</a:t>
            </a:r>
            <a:r>
              <a:rPr lang="en-US" altLang="en-US" sz="4200" dirty="0">
                <a:solidFill>
                  <a:srgbClr val="C00000"/>
                </a:solidFill>
              </a:rPr>
              <a:t>H</a:t>
            </a:r>
            <a:r>
              <a:rPr lang="en-US" altLang="en-US" sz="4200" baseline="-33000" dirty="0">
                <a:solidFill>
                  <a:srgbClr val="C00000"/>
                </a:solidFill>
              </a:rPr>
              <a:t>20</a:t>
            </a:r>
            <a:r>
              <a:rPr lang="en-US" altLang="en-US" sz="4200" dirty="0">
                <a:solidFill>
                  <a:srgbClr val="C00000"/>
                </a:solidFill>
              </a:rPr>
              <a:t>O</a:t>
            </a:r>
            <a:r>
              <a:rPr lang="en-US" altLang="en-US" sz="4200" baseline="-33000" dirty="0">
                <a:solidFill>
                  <a:srgbClr val="C00000"/>
                </a:solidFill>
              </a:rPr>
              <a:t>6</a:t>
            </a:r>
            <a:r>
              <a:rPr lang="en-US" altLang="en-US" sz="4200" dirty="0">
                <a:solidFill>
                  <a:srgbClr val="C00000"/>
                </a:solidFill>
              </a:rPr>
              <a:t>)</a:t>
            </a:r>
            <a:endParaRPr lang="en-GB" sz="4200" dirty="0">
              <a:solidFill>
                <a:srgbClr val="C00000"/>
              </a:solidFill>
            </a:endParaRPr>
          </a:p>
        </p:txBody>
      </p:sp>
      <p:sp>
        <p:nvSpPr>
          <p:cNvPr id="3" name="CasellaDiTesto 2"/>
          <p:cNvSpPr txBox="1"/>
          <p:nvPr/>
        </p:nvSpPr>
        <p:spPr>
          <a:xfrm>
            <a:off x="192041" y="3801994"/>
            <a:ext cx="6178520" cy="2800767"/>
          </a:xfrm>
          <a:prstGeom prst="rect">
            <a:avLst/>
          </a:prstGeom>
          <a:noFill/>
        </p:spPr>
        <p:txBody>
          <a:bodyPr wrap="square" rtlCol="0">
            <a:spAutoFit/>
          </a:bodyPr>
          <a:lstStyle/>
          <a:p>
            <a:r>
              <a:rPr lang="en-US" altLang="en-US" sz="2200" dirty="0" smtClean="0"/>
              <a:t>The </a:t>
            </a:r>
            <a:r>
              <a:rPr lang="en-US" altLang="en-US" sz="2200" dirty="0"/>
              <a:t>antioxidant potential derives from its capacity to scavenge free </a:t>
            </a:r>
            <a:r>
              <a:rPr lang="en-US" altLang="en-US" sz="2200" dirty="0" smtClean="0"/>
              <a:t>radicals. Due </a:t>
            </a:r>
            <a:r>
              <a:rPr lang="en-US" altLang="en-US" sz="2200" dirty="0"/>
              <a:t>to its unique structure that can donate </a:t>
            </a:r>
            <a:r>
              <a:rPr lang="en-US" altLang="en-US" sz="2200" dirty="0" smtClean="0"/>
              <a:t>H-atoms </a:t>
            </a:r>
            <a:r>
              <a:rPr lang="en-US" altLang="en-US" sz="2200" dirty="0"/>
              <a:t>or transfer electrons from two phenolic sites</a:t>
            </a:r>
            <a:r>
              <a:rPr lang="en-US" altLang="en-US" sz="2200" dirty="0" smtClean="0"/>
              <a:t>.</a:t>
            </a:r>
          </a:p>
          <a:p>
            <a:endParaRPr lang="en-US" altLang="en-US" sz="2200" dirty="0"/>
          </a:p>
          <a:p>
            <a:r>
              <a:rPr lang="en-US" altLang="en-US" sz="2200" dirty="0"/>
              <a:t>As this phenolic compound is more soluble in lipophilic conditions, it performs the ROS scavenging activity most effectively within the polar cytoplasm</a:t>
            </a:r>
            <a:r>
              <a:rPr lang="en-US" altLang="en-US" sz="2200" dirty="0" smtClean="0"/>
              <a:t>.</a:t>
            </a:r>
            <a:endParaRPr lang="en-US" altLang="en-US" sz="2200" dirty="0"/>
          </a:p>
        </p:txBody>
      </p:sp>
    </p:spTree>
    <p:extLst>
      <p:ext uri="{BB962C8B-B14F-4D97-AF65-F5344CB8AC3E}">
        <p14:creationId xmlns:p14="http://schemas.microsoft.com/office/powerpoint/2010/main" val="3658610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272782" y="1417638"/>
            <a:ext cx="8682032" cy="2634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r>
              <a:rPr lang="en-US" altLang="en-US" sz="2000" dirty="0" smtClean="0">
                <a:latin typeface="+mj-lt"/>
              </a:rPr>
              <a:t>3,5,40-trihydroxystilbene</a:t>
            </a:r>
            <a:endParaRPr lang="en-US" altLang="en-US" sz="2000" dirty="0">
              <a:latin typeface="+mj-lt"/>
            </a:endParaRPr>
          </a:p>
          <a:p>
            <a:r>
              <a:rPr lang="en-US" altLang="en-US" sz="2000" dirty="0">
                <a:latin typeface="+mj-lt"/>
              </a:rPr>
              <a:t>Two geometric isomers: cis-resveratrol (less common and very unstable), trans-resveratrol (biologically more active, well soluble in fat, ethanol and DMSO, but practically insoluble in water).</a:t>
            </a:r>
          </a:p>
          <a:p>
            <a:pPr marL="342900" indent="-342900">
              <a:buFont typeface="Arial" panose="020B0604020202020204" pitchFamily="34" charset="0"/>
              <a:buChar char="•"/>
            </a:pPr>
            <a:r>
              <a:rPr lang="en-US" altLang="en-US" sz="2000" i="1" dirty="0" smtClean="0">
                <a:latin typeface="+mj-lt"/>
              </a:rPr>
              <a:t>Resveratrol </a:t>
            </a:r>
            <a:r>
              <a:rPr lang="en-US" altLang="en-US" sz="2000" i="1" dirty="0">
                <a:latin typeface="+mj-lt"/>
              </a:rPr>
              <a:t>is produced by numerous plants </a:t>
            </a:r>
            <a:r>
              <a:rPr lang="en-US" altLang="en-US" sz="2000" i="1" dirty="0" smtClean="0">
                <a:latin typeface="+mj-lt"/>
              </a:rPr>
              <a:t>in response </a:t>
            </a:r>
            <a:r>
              <a:rPr lang="en-US" altLang="en-US" sz="2000" i="1" dirty="0">
                <a:latin typeface="+mj-lt"/>
              </a:rPr>
              <a:t>to ultraviolet radiation, injury, fungal or bacterial </a:t>
            </a:r>
            <a:r>
              <a:rPr lang="en-US" altLang="en-US" sz="2000" i="1" dirty="0" smtClean="0">
                <a:latin typeface="+mj-lt"/>
              </a:rPr>
              <a:t>infection</a:t>
            </a:r>
          </a:p>
          <a:p>
            <a:pPr marL="342900" indent="-342900">
              <a:buFont typeface="Arial" panose="020B0604020202020204" pitchFamily="34" charset="0"/>
              <a:buChar char="•"/>
            </a:pPr>
            <a:r>
              <a:rPr lang="en-US" altLang="en-US" sz="2000" i="1" dirty="0" smtClean="0">
                <a:latin typeface="+mj-lt"/>
              </a:rPr>
              <a:t>In </a:t>
            </a:r>
            <a:r>
              <a:rPr lang="en-US" altLang="en-US" sz="2000" i="1" dirty="0">
                <a:latin typeface="+mj-lt"/>
              </a:rPr>
              <a:t>red wine, and in natural foods including grape, </a:t>
            </a:r>
            <a:r>
              <a:rPr lang="en-US" altLang="en-US" sz="2000" i="1" dirty="0" smtClean="0">
                <a:latin typeface="+mj-lt"/>
              </a:rPr>
              <a:t>blueberry and raspberry</a:t>
            </a:r>
            <a:endParaRPr lang="en-US" altLang="en-US" sz="2000" i="1" dirty="0">
              <a:latin typeface="+mj-lt"/>
            </a:endParaRP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267" r="20701"/>
          <a:stretch/>
        </p:blipFill>
        <p:spPr bwMode="auto">
          <a:xfrm>
            <a:off x="7141779" y="3571797"/>
            <a:ext cx="1813035" cy="3071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27" t="17618" r="4377" b="17264"/>
          <a:stretch/>
        </p:blipFill>
        <p:spPr bwMode="auto">
          <a:xfrm>
            <a:off x="4209393" y="4379320"/>
            <a:ext cx="2727435" cy="19326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600" y="110360"/>
            <a:ext cx="2699694" cy="166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olo 1"/>
          <p:cNvSpPr>
            <a:spLocks noGrp="1"/>
          </p:cNvSpPr>
          <p:nvPr>
            <p:ph type="title"/>
          </p:nvPr>
        </p:nvSpPr>
        <p:spPr>
          <a:xfrm>
            <a:off x="94593" y="22390"/>
            <a:ext cx="8229600" cy="1143000"/>
          </a:xfrm>
        </p:spPr>
        <p:txBody>
          <a:bodyPr/>
          <a:lstStyle/>
          <a:p>
            <a:r>
              <a:rPr lang="en-GB" b="1" dirty="0" smtClean="0">
                <a:solidFill>
                  <a:srgbClr val="C00000"/>
                </a:solidFill>
              </a:rPr>
              <a:t>RESVERATROL </a:t>
            </a:r>
            <a:r>
              <a:rPr lang="en-US" altLang="en-US" dirty="0">
                <a:solidFill>
                  <a:srgbClr val="C00000"/>
                </a:solidFill>
              </a:rPr>
              <a:t>(C</a:t>
            </a:r>
            <a:r>
              <a:rPr lang="en-US" altLang="en-US" baseline="-33000" dirty="0">
                <a:solidFill>
                  <a:srgbClr val="C00000"/>
                </a:solidFill>
              </a:rPr>
              <a:t>14</a:t>
            </a:r>
            <a:r>
              <a:rPr lang="en-US" altLang="en-US" dirty="0">
                <a:solidFill>
                  <a:srgbClr val="C00000"/>
                </a:solidFill>
              </a:rPr>
              <a:t>H</a:t>
            </a:r>
            <a:r>
              <a:rPr lang="en-US" altLang="en-US" baseline="-33000" dirty="0">
                <a:solidFill>
                  <a:srgbClr val="C00000"/>
                </a:solidFill>
              </a:rPr>
              <a:t>12</a:t>
            </a:r>
            <a:r>
              <a:rPr lang="en-US" altLang="en-US" dirty="0">
                <a:solidFill>
                  <a:srgbClr val="C00000"/>
                </a:solidFill>
              </a:rPr>
              <a:t>O</a:t>
            </a:r>
            <a:r>
              <a:rPr lang="en-US" altLang="en-US" baseline="-33000" dirty="0">
                <a:solidFill>
                  <a:srgbClr val="C00000"/>
                </a:solidFill>
              </a:rPr>
              <a:t>3</a:t>
            </a:r>
            <a:r>
              <a:rPr lang="en-US" altLang="en-US" dirty="0">
                <a:solidFill>
                  <a:srgbClr val="C00000"/>
                </a:solidFill>
              </a:rPr>
              <a:t>) </a:t>
            </a:r>
            <a:endParaRPr lang="en-GB" b="1" dirty="0">
              <a:solidFill>
                <a:srgbClr val="C00000"/>
              </a:solidFill>
            </a:endParaRPr>
          </a:p>
        </p:txBody>
      </p:sp>
      <p:sp>
        <p:nvSpPr>
          <p:cNvPr id="3" name="CasellaDiTesto 2"/>
          <p:cNvSpPr txBox="1"/>
          <p:nvPr/>
        </p:nvSpPr>
        <p:spPr>
          <a:xfrm>
            <a:off x="141890" y="4052521"/>
            <a:ext cx="4067503" cy="2800767"/>
          </a:xfrm>
          <a:prstGeom prst="rect">
            <a:avLst/>
          </a:prstGeom>
          <a:noFill/>
        </p:spPr>
        <p:txBody>
          <a:bodyPr wrap="square" rtlCol="0">
            <a:spAutoFit/>
          </a:bodyPr>
          <a:lstStyle/>
          <a:p>
            <a:r>
              <a:rPr lang="en-US" altLang="en-US" sz="2200" dirty="0"/>
              <a:t>Resveratrol demonstrates an unusually strong ability to remove free radicals thanks to the presence of three groups -OH in positions 3, 4 and 5, two aromatic rings and a double bond in the molecule.</a:t>
            </a:r>
          </a:p>
          <a:p>
            <a:endParaRPr lang="en-GB" sz="2200" dirty="0"/>
          </a:p>
        </p:txBody>
      </p:sp>
    </p:spTree>
    <p:extLst>
      <p:ext uri="{BB962C8B-B14F-4D97-AF65-F5344CB8AC3E}">
        <p14:creationId xmlns:p14="http://schemas.microsoft.com/office/powerpoint/2010/main" val="3703939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77917" y="2285997"/>
            <a:ext cx="8678881" cy="2207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endParaRPr lang="en-US" altLang="en-US" sz="2200" dirty="0">
              <a:latin typeface="+mj-lt"/>
            </a:endParaRPr>
          </a:p>
          <a:p>
            <a:r>
              <a:rPr lang="en-US" altLang="en-US" sz="2200" dirty="0">
                <a:latin typeface="+mj-lt"/>
              </a:rPr>
              <a:t>There is a very high content of </a:t>
            </a:r>
            <a:r>
              <a:rPr lang="en-US" altLang="en-US" sz="2200" dirty="0" err="1">
                <a:latin typeface="+mj-lt"/>
              </a:rPr>
              <a:t>catechins</a:t>
            </a:r>
            <a:r>
              <a:rPr lang="en-US" altLang="en-US" sz="2200" dirty="0">
                <a:latin typeface="+mj-lt"/>
              </a:rPr>
              <a:t> in green tea.</a:t>
            </a:r>
          </a:p>
          <a:p>
            <a:r>
              <a:rPr lang="en-US" altLang="en-US" sz="2200" dirty="0">
                <a:latin typeface="+mj-lt"/>
              </a:rPr>
              <a:t>(−)-epigallo-catechin-3-gallate (EGCG) is the most abundant </a:t>
            </a:r>
            <a:endParaRPr lang="en-US" altLang="en-US" sz="2200" dirty="0" smtClean="0">
              <a:latin typeface="+mj-lt"/>
            </a:endParaRPr>
          </a:p>
          <a:p>
            <a:r>
              <a:rPr lang="en-US" altLang="en-US" sz="2200" dirty="0" smtClean="0">
                <a:latin typeface="+mj-lt"/>
              </a:rPr>
              <a:t>(</a:t>
            </a:r>
            <a:r>
              <a:rPr lang="en-US" altLang="en-US" sz="2200" dirty="0">
                <a:latin typeface="+mj-lt"/>
              </a:rPr>
              <a:t>65% </a:t>
            </a:r>
            <a:r>
              <a:rPr lang="en-US" altLang="en-US" sz="2200" dirty="0" err="1">
                <a:latin typeface="+mj-lt"/>
              </a:rPr>
              <a:t>catechin</a:t>
            </a:r>
            <a:r>
              <a:rPr lang="en-US" altLang="en-US" sz="2200" dirty="0">
                <a:latin typeface="+mj-lt"/>
              </a:rPr>
              <a:t> content) and the main therapeutic agent of green tea, followed by (−)-epicatechin-3-gallate (ECG), (−)-</a:t>
            </a:r>
            <a:r>
              <a:rPr lang="en-US" altLang="en-US" sz="2200" dirty="0" err="1">
                <a:latin typeface="+mj-lt"/>
              </a:rPr>
              <a:t>epicatechin</a:t>
            </a:r>
            <a:r>
              <a:rPr lang="en-US" altLang="en-US" sz="2200" dirty="0">
                <a:latin typeface="+mj-lt"/>
              </a:rPr>
              <a:t> (EC), </a:t>
            </a:r>
            <a:endParaRPr lang="en-US" altLang="en-US" sz="2200" dirty="0" smtClean="0">
              <a:latin typeface="+mj-lt"/>
            </a:endParaRPr>
          </a:p>
          <a:p>
            <a:r>
              <a:rPr lang="en-US" altLang="en-US" sz="2200" dirty="0" smtClean="0">
                <a:latin typeface="+mj-lt"/>
              </a:rPr>
              <a:t>(</a:t>
            </a:r>
            <a:r>
              <a:rPr lang="en-US" altLang="en-US" sz="2200" dirty="0">
                <a:latin typeface="+mj-lt"/>
              </a:rPr>
              <a:t>−)-epigallocatechin (EGC), and (+)-</a:t>
            </a:r>
            <a:r>
              <a:rPr lang="en-US" altLang="en-US" sz="2200" dirty="0" err="1">
                <a:latin typeface="+mj-lt"/>
              </a:rPr>
              <a:t>catechin</a:t>
            </a:r>
            <a:r>
              <a:rPr lang="en-US" altLang="en-US" sz="2200" dirty="0">
                <a:latin typeface="+mj-lt"/>
              </a:rPr>
              <a:t> (C)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67" y="4705635"/>
            <a:ext cx="1967040" cy="199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569" y="4705635"/>
            <a:ext cx="1987200" cy="1977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713" y="4705635"/>
            <a:ext cx="1980000" cy="194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8066" y="4705635"/>
            <a:ext cx="1952640" cy="1978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7281" y="126124"/>
            <a:ext cx="1944000" cy="194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olo 1"/>
          <p:cNvSpPr>
            <a:spLocks noGrp="1"/>
          </p:cNvSpPr>
          <p:nvPr>
            <p:ph type="title"/>
          </p:nvPr>
        </p:nvSpPr>
        <p:spPr>
          <a:xfrm>
            <a:off x="1623848" y="0"/>
            <a:ext cx="4666593" cy="907776"/>
          </a:xfrm>
        </p:spPr>
        <p:txBody>
          <a:bodyPr/>
          <a:lstStyle/>
          <a:p>
            <a:r>
              <a:rPr lang="en-GB" b="1" dirty="0" smtClean="0">
                <a:solidFill>
                  <a:srgbClr val="C00000"/>
                </a:solidFill>
              </a:rPr>
              <a:t>FLAVANOLS</a:t>
            </a:r>
            <a:endParaRPr lang="en-GB" b="1" dirty="0">
              <a:solidFill>
                <a:srgbClr val="C00000"/>
              </a:solidFill>
            </a:endParaRPr>
          </a:p>
        </p:txBody>
      </p:sp>
      <p:sp>
        <p:nvSpPr>
          <p:cNvPr id="3" name="CasellaDiTesto 2"/>
          <p:cNvSpPr txBox="1"/>
          <p:nvPr/>
        </p:nvSpPr>
        <p:spPr>
          <a:xfrm>
            <a:off x="315310" y="970839"/>
            <a:ext cx="6721971" cy="1785104"/>
          </a:xfrm>
          <a:prstGeom prst="rect">
            <a:avLst/>
          </a:prstGeom>
          <a:noFill/>
        </p:spPr>
        <p:txBody>
          <a:bodyPr wrap="square" rtlCol="0">
            <a:spAutoFit/>
          </a:bodyPr>
          <a:lstStyle/>
          <a:p>
            <a:r>
              <a:rPr lang="en-US" altLang="en-US" sz="2200" dirty="0"/>
              <a:t>Usually called CATECHINS, they are different from most ﬂavonoids, because they do not possess a double bond between C2 and C3, and they do not possess C4 carbonyl in ring C.</a:t>
            </a:r>
          </a:p>
          <a:p>
            <a:endParaRPr lang="en-GB" sz="2200" dirty="0"/>
          </a:p>
        </p:txBody>
      </p:sp>
    </p:spTree>
    <p:extLst>
      <p:ext uri="{BB962C8B-B14F-4D97-AF65-F5344CB8AC3E}">
        <p14:creationId xmlns:p14="http://schemas.microsoft.com/office/powerpoint/2010/main" val="17468218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62" y="667869"/>
            <a:ext cx="8060153" cy="598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Text Box 2"/>
          <p:cNvSpPr txBox="1">
            <a:spLocks noChangeArrowheads="1"/>
          </p:cNvSpPr>
          <p:nvPr/>
        </p:nvSpPr>
        <p:spPr bwMode="auto">
          <a:xfrm>
            <a:off x="5516813" y="6491708"/>
            <a:ext cx="230400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en-US" altLang="en-US" sz="1633" dirty="0" err="1"/>
              <a:t>Figueira</a:t>
            </a:r>
            <a:r>
              <a:rPr lang="en-US" altLang="en-US" sz="1633" dirty="0"/>
              <a:t> I. et al., 2017</a:t>
            </a:r>
          </a:p>
        </p:txBody>
      </p:sp>
      <p:sp>
        <p:nvSpPr>
          <p:cNvPr id="13315" name="Text Box 3"/>
          <p:cNvSpPr txBox="1">
            <a:spLocks noChangeArrowheads="1"/>
          </p:cNvSpPr>
          <p:nvPr/>
        </p:nvSpPr>
        <p:spPr bwMode="auto">
          <a:xfrm>
            <a:off x="2675098" y="17150"/>
            <a:ext cx="3993715" cy="461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algn="ctr"/>
            <a:r>
              <a:rPr lang="en-US" altLang="en-US" sz="3200" dirty="0" smtClean="0">
                <a:solidFill>
                  <a:schemeClr val="tx1"/>
                </a:solidFill>
                <a:latin typeface="+mj-lt"/>
              </a:rPr>
              <a:t>Low bioavailability</a:t>
            </a:r>
            <a:endParaRPr lang="en-US" altLang="en-US" sz="3200" dirty="0">
              <a:solidFill>
                <a:schemeClr val="tx1"/>
              </a:solidFill>
              <a:latin typeface="+mj-lt"/>
            </a:endParaRPr>
          </a:p>
        </p:txBody>
      </p:sp>
    </p:spTree>
    <p:extLst>
      <p:ext uri="{BB962C8B-B14F-4D97-AF65-F5344CB8AC3E}">
        <p14:creationId xmlns:p14="http://schemas.microsoft.com/office/powerpoint/2010/main" val="33297229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93683" y="470123"/>
            <a:ext cx="7914290" cy="2615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6820" rIns="81638" bIns="40819"/>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r>
              <a:rPr lang="en-US" altLang="en-US" sz="2800" b="1" dirty="0" smtClean="0">
                <a:latin typeface="+mj-lt"/>
              </a:rPr>
              <a:t>THERAPEUTIC</a:t>
            </a:r>
            <a:r>
              <a:rPr lang="en-US" altLang="en-US" sz="2800" dirty="0" smtClean="0">
                <a:latin typeface="+mj-lt"/>
              </a:rPr>
              <a:t> </a:t>
            </a:r>
            <a:r>
              <a:rPr lang="en-US" altLang="en-US" sz="2800" b="1" dirty="0" smtClean="0">
                <a:latin typeface="+mj-lt"/>
              </a:rPr>
              <a:t>BENEFITS</a:t>
            </a:r>
            <a:r>
              <a:rPr lang="en-US" altLang="en-US" sz="2800" dirty="0" smtClean="0">
                <a:latin typeface="+mj-lt"/>
              </a:rPr>
              <a:t> from:</a:t>
            </a:r>
          </a:p>
          <a:p>
            <a:endParaRPr lang="en-US" altLang="en-US" sz="2800" dirty="0" smtClean="0">
              <a:latin typeface="+mj-lt"/>
            </a:endParaRPr>
          </a:p>
          <a:p>
            <a:pPr marL="457200" indent="-457200">
              <a:buFont typeface="Arial" panose="020B0604020202020204" pitchFamily="34" charset="0"/>
              <a:buChar char="•"/>
            </a:pPr>
            <a:r>
              <a:rPr lang="en-US" altLang="en-US" sz="2800" dirty="0" smtClean="0">
                <a:latin typeface="+mj-lt"/>
              </a:rPr>
              <a:t>Antioxidant activity</a:t>
            </a:r>
          </a:p>
          <a:p>
            <a:pPr marL="457200" indent="-457200">
              <a:buFont typeface="Arial" panose="020B0604020202020204" pitchFamily="34" charset="0"/>
              <a:buChar char="•"/>
            </a:pPr>
            <a:r>
              <a:rPr lang="en-US" altLang="en-US" sz="2800" dirty="0" smtClean="0">
                <a:latin typeface="+mj-lt"/>
              </a:rPr>
              <a:t>Modulatory </a:t>
            </a:r>
            <a:r>
              <a:rPr lang="en-US" altLang="en-US" sz="2800" dirty="0">
                <a:latin typeface="+mj-lt"/>
              </a:rPr>
              <a:t>role in cell </a:t>
            </a:r>
            <a:r>
              <a:rPr lang="en-US" altLang="en-US" sz="2800" dirty="0" smtClean="0">
                <a:latin typeface="+mj-lt"/>
              </a:rPr>
              <a:t>signaling</a:t>
            </a:r>
          </a:p>
          <a:p>
            <a:pPr marL="457200" indent="-457200">
              <a:buFont typeface="Arial" panose="020B0604020202020204" pitchFamily="34" charset="0"/>
              <a:buChar char="•"/>
            </a:pPr>
            <a:r>
              <a:rPr lang="en-US" altLang="en-US" sz="2800" dirty="0" smtClean="0">
                <a:latin typeface="+mj-lt"/>
              </a:rPr>
              <a:t>Anti-inﬂammatory activity </a:t>
            </a:r>
          </a:p>
          <a:p>
            <a:endParaRPr lang="en-US" altLang="en-US" sz="2800" dirty="0">
              <a:latin typeface="+mj-lt"/>
            </a:endParaRPr>
          </a:p>
          <a:p>
            <a:r>
              <a:rPr lang="en-US" altLang="en-US" sz="2800" dirty="0" smtClean="0">
                <a:latin typeface="+mj-lt"/>
              </a:rPr>
              <a:t>→ </a:t>
            </a:r>
            <a:r>
              <a:rPr lang="en-US" altLang="en-US" sz="2800" dirty="0">
                <a:latin typeface="+mj-lt"/>
              </a:rPr>
              <a:t>prevention of multiple diseases, i.e. cardiovascular and neurodegenerative diseases (our main interest), atherosclerosis, type II diabetes, and cancer.</a:t>
            </a:r>
          </a:p>
          <a:p>
            <a:endParaRPr lang="en-US" altLang="en-US" sz="2800" dirty="0">
              <a:latin typeface="+mj-lt"/>
            </a:endParaRPr>
          </a:p>
          <a:p>
            <a:r>
              <a:rPr lang="en-US" altLang="en-US" sz="2800" dirty="0">
                <a:latin typeface="+mj-lt"/>
              </a:rPr>
              <a:t>The </a:t>
            </a:r>
            <a:r>
              <a:rPr lang="en-US" altLang="en-US" sz="2800" i="1" dirty="0">
                <a:latin typeface="+mj-lt"/>
              </a:rPr>
              <a:t>antioxidant power</a:t>
            </a:r>
            <a:r>
              <a:rPr lang="en-US" altLang="en-US" sz="2800" dirty="0">
                <a:latin typeface="+mj-lt"/>
              </a:rPr>
              <a:t> given by phenolic groups, which can accept an electron to form relatively stable </a:t>
            </a:r>
            <a:r>
              <a:rPr lang="en-US" altLang="en-US" sz="2800" dirty="0" err="1">
                <a:latin typeface="+mj-lt"/>
              </a:rPr>
              <a:t>phenoxyl</a:t>
            </a:r>
            <a:r>
              <a:rPr lang="en-US" altLang="en-US" sz="2800" dirty="0">
                <a:latin typeface="+mj-lt"/>
              </a:rPr>
              <a:t> radicals.</a:t>
            </a:r>
          </a:p>
          <a:p>
            <a:endParaRPr lang="en-US" altLang="en-US" sz="2800" dirty="0">
              <a:latin typeface="+mj-lt"/>
            </a:endParaRPr>
          </a:p>
        </p:txBody>
      </p:sp>
    </p:spTree>
    <p:extLst>
      <p:ext uri="{BB962C8B-B14F-4D97-AF65-F5344CB8AC3E}">
        <p14:creationId xmlns:p14="http://schemas.microsoft.com/office/powerpoint/2010/main" val="16633347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64161" y="930165"/>
            <a:ext cx="4387680" cy="4382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6820" rIns="81638" bIns="40819"/>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marL="342900" indent="-342900">
              <a:buFont typeface="Wingdings" panose="05000000000000000000" pitchFamily="2" charset="2"/>
              <a:buChar char="§"/>
            </a:pPr>
            <a:r>
              <a:rPr lang="en-US" altLang="en-US" sz="2200" dirty="0">
                <a:latin typeface="+mj-lt"/>
              </a:rPr>
              <a:t>S</a:t>
            </a:r>
            <a:r>
              <a:rPr lang="en-US" altLang="en-US" sz="2200" dirty="0" smtClean="0">
                <a:latin typeface="+mj-lt"/>
              </a:rPr>
              <a:t>cavenges </a:t>
            </a:r>
            <a:r>
              <a:rPr lang="en-US" altLang="en-US" sz="2200" dirty="0">
                <a:latin typeface="+mj-lt"/>
              </a:rPr>
              <a:t>H</a:t>
            </a:r>
            <a:r>
              <a:rPr lang="en-US" altLang="en-US" sz="2200" baseline="-33000" dirty="0">
                <a:latin typeface="+mj-lt"/>
              </a:rPr>
              <a:t>2</a:t>
            </a:r>
            <a:r>
              <a:rPr lang="en-US" altLang="en-US" sz="2200" dirty="0">
                <a:latin typeface="+mj-lt"/>
              </a:rPr>
              <a:t>O</a:t>
            </a:r>
            <a:r>
              <a:rPr lang="en-US" altLang="en-US" sz="2200" baseline="-33000" dirty="0">
                <a:latin typeface="+mj-lt"/>
              </a:rPr>
              <a:t>2</a:t>
            </a:r>
            <a:r>
              <a:rPr lang="en-US" altLang="en-US" sz="2200" dirty="0">
                <a:latin typeface="+mj-lt"/>
              </a:rPr>
              <a:t>, and reactive nitrogen </a:t>
            </a:r>
            <a:r>
              <a:rPr lang="en-US" altLang="en-US" sz="2200" dirty="0" smtClean="0">
                <a:latin typeface="+mj-lt"/>
              </a:rPr>
              <a:t>species.</a:t>
            </a:r>
          </a:p>
          <a:p>
            <a:endParaRPr lang="en-US" altLang="en-US" sz="2200" dirty="0" smtClean="0">
              <a:latin typeface="+mj-lt"/>
            </a:endParaRPr>
          </a:p>
          <a:p>
            <a:pPr marL="342900" indent="-342900">
              <a:buFont typeface="Wingdings" panose="05000000000000000000" pitchFamily="2" charset="2"/>
              <a:buChar char="§"/>
            </a:pPr>
            <a:r>
              <a:rPr lang="en-US" altLang="en-US" sz="2200" dirty="0">
                <a:latin typeface="+mj-lt"/>
              </a:rPr>
              <a:t>I</a:t>
            </a:r>
            <a:r>
              <a:rPr lang="en-US" altLang="en-US" sz="2200" dirty="0" smtClean="0">
                <a:latin typeface="+mj-lt"/>
              </a:rPr>
              <a:t>nteracts </a:t>
            </a:r>
            <a:r>
              <a:rPr lang="en-US" altLang="en-US" sz="2200" dirty="0">
                <a:latin typeface="+mj-lt"/>
              </a:rPr>
              <a:t>with glutathione-S-transferase and reduced glutathione (GSH) → lower ROS </a:t>
            </a:r>
            <a:r>
              <a:rPr lang="en-US" altLang="en-US" sz="2200" dirty="0" smtClean="0">
                <a:latin typeface="+mj-lt"/>
              </a:rPr>
              <a:t>production </a:t>
            </a:r>
          </a:p>
          <a:p>
            <a:endParaRPr lang="en-US" altLang="en-US" sz="2200" dirty="0" smtClean="0">
              <a:latin typeface="+mj-lt"/>
            </a:endParaRPr>
          </a:p>
          <a:p>
            <a:pPr marL="342900" indent="-342900">
              <a:buFont typeface="Wingdings" panose="05000000000000000000" pitchFamily="2" charset="2"/>
              <a:buChar char="§"/>
            </a:pPr>
            <a:r>
              <a:rPr lang="en-US" altLang="en-US" sz="2200" dirty="0" smtClean="0">
                <a:latin typeface="+mj-lt"/>
              </a:rPr>
              <a:t>Restores </a:t>
            </a:r>
            <a:r>
              <a:rPr lang="en-US" altLang="en-US" sz="2200" dirty="0">
                <a:latin typeface="+mj-lt"/>
              </a:rPr>
              <a:t>the glutathione content and induces the antioxidant enzyme, </a:t>
            </a:r>
            <a:r>
              <a:rPr lang="en-US" altLang="en-US" sz="2200" dirty="0" err="1">
                <a:latin typeface="+mj-lt"/>
              </a:rPr>
              <a:t>heme</a:t>
            </a:r>
            <a:r>
              <a:rPr lang="en-US" altLang="en-US" sz="2200" dirty="0">
                <a:latin typeface="+mj-lt"/>
              </a:rPr>
              <a:t> oxygenase-1 </a:t>
            </a:r>
            <a:r>
              <a:rPr lang="en-US" altLang="en-US" sz="2200" b="1" dirty="0">
                <a:latin typeface="+mj-lt"/>
              </a:rPr>
              <a:t>(</a:t>
            </a:r>
            <a:r>
              <a:rPr lang="en-US" altLang="en-US" sz="2200" dirty="0">
                <a:latin typeface="+mj-lt"/>
              </a:rPr>
              <a:t>highly inducible and ubiquitous cellular enzyme that </a:t>
            </a:r>
            <a:r>
              <a:rPr lang="en-US" altLang="en-US" sz="2200" dirty="0" err="1">
                <a:latin typeface="+mj-lt"/>
              </a:rPr>
              <a:t>subserves</a:t>
            </a:r>
            <a:r>
              <a:rPr lang="en-US" altLang="en-US" sz="2200" dirty="0">
                <a:latin typeface="+mj-lt"/>
              </a:rPr>
              <a:t> </a:t>
            </a:r>
            <a:r>
              <a:rPr lang="en-US" altLang="en-US" sz="2200" dirty="0" err="1">
                <a:latin typeface="+mj-lt"/>
              </a:rPr>
              <a:t>cytoprotective</a:t>
            </a:r>
            <a:r>
              <a:rPr lang="en-US" altLang="en-US" sz="2200" dirty="0">
                <a:latin typeface="+mj-lt"/>
              </a:rPr>
              <a:t> responses to toxic insults, including inflammation and oxidative stress)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840" y="1509480"/>
            <a:ext cx="4592159" cy="23096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7121" y="4209393"/>
            <a:ext cx="4397088" cy="20866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6321" y="68488"/>
            <a:ext cx="2047680" cy="12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5"/>
          <p:cNvSpPr txBox="1">
            <a:spLocks noChangeArrowheads="1"/>
          </p:cNvSpPr>
          <p:nvPr/>
        </p:nvSpPr>
        <p:spPr bwMode="auto">
          <a:xfrm>
            <a:off x="1244272" y="90006"/>
            <a:ext cx="481392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r>
              <a:rPr lang="en-US" altLang="en-US" sz="4200" b="1" dirty="0">
                <a:solidFill>
                  <a:srgbClr val="C00000"/>
                </a:solidFill>
                <a:latin typeface="+mj-lt"/>
              </a:rPr>
              <a:t>CURCUMIN</a:t>
            </a:r>
          </a:p>
        </p:txBody>
      </p:sp>
      <p:sp>
        <p:nvSpPr>
          <p:cNvPr id="15366" name="Text Box 6"/>
          <p:cNvSpPr txBox="1">
            <a:spLocks noChangeArrowheads="1"/>
          </p:cNvSpPr>
          <p:nvPr/>
        </p:nvSpPr>
        <p:spPr bwMode="auto">
          <a:xfrm>
            <a:off x="4759201" y="3702601"/>
            <a:ext cx="411408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r>
              <a:rPr lang="en-US" altLang="en-US" sz="1633" dirty="0"/>
              <a:t>Valle et al., 2010</a:t>
            </a:r>
          </a:p>
        </p:txBody>
      </p:sp>
      <p:sp>
        <p:nvSpPr>
          <p:cNvPr id="15367" name="Text Box 7"/>
          <p:cNvSpPr txBox="1">
            <a:spLocks noChangeArrowheads="1"/>
          </p:cNvSpPr>
          <p:nvPr/>
        </p:nvSpPr>
        <p:spPr bwMode="auto">
          <a:xfrm>
            <a:off x="4759201" y="6267241"/>
            <a:ext cx="286560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r>
              <a:rPr lang="en-US" altLang="en-US" sz="1633"/>
              <a:t>Araujo JA et al., 2012</a:t>
            </a:r>
          </a:p>
        </p:txBody>
      </p:sp>
    </p:spTree>
    <p:extLst>
      <p:ext uri="{BB962C8B-B14F-4D97-AF65-F5344CB8AC3E}">
        <p14:creationId xmlns:p14="http://schemas.microsoft.com/office/powerpoint/2010/main" val="3551818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35372" y="3364003"/>
            <a:ext cx="4682359" cy="1674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marL="285750" indent="-285750">
              <a:buFont typeface="Wingdings" panose="05000000000000000000" pitchFamily="2" charset="2"/>
              <a:buChar char="§"/>
            </a:pPr>
            <a:r>
              <a:rPr lang="en-US" altLang="en-US" sz="2200" dirty="0" smtClean="0">
                <a:latin typeface="+mj-lt"/>
              </a:rPr>
              <a:t>Upregulation </a:t>
            </a:r>
            <a:r>
              <a:rPr lang="en-US" altLang="en-US" sz="2200" dirty="0">
                <a:latin typeface="+mj-lt"/>
              </a:rPr>
              <a:t>of endogenous antioxidant enzymes such as superoxide dismutase (SOD), glutathione peroxidase (</a:t>
            </a:r>
            <a:r>
              <a:rPr lang="en-US" altLang="en-US" sz="2200" dirty="0" err="1">
                <a:latin typeface="+mj-lt"/>
              </a:rPr>
              <a:t>GPx</a:t>
            </a:r>
            <a:r>
              <a:rPr lang="en-US" altLang="en-US" sz="2200" dirty="0">
                <a:latin typeface="+mj-lt"/>
              </a:rPr>
              <a:t>), catalase (CAT) and </a:t>
            </a:r>
            <a:r>
              <a:rPr lang="en-US" altLang="en-US" sz="2200" dirty="0" err="1">
                <a:latin typeface="+mj-lt"/>
              </a:rPr>
              <a:t>heme</a:t>
            </a:r>
            <a:r>
              <a:rPr lang="en-US" altLang="en-US" sz="2200" dirty="0">
                <a:latin typeface="+mj-lt"/>
              </a:rPr>
              <a:t> oxygenase, and downregulation of enzymes involved in the production of ROS, such as xanthine oxidase</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371" y="84542"/>
            <a:ext cx="2471040" cy="152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16" y="952364"/>
            <a:ext cx="4734695" cy="24116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8535" y="1701599"/>
            <a:ext cx="3925106" cy="48699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6"/>
          <p:cNvSpPr txBox="1">
            <a:spLocks noChangeArrowheads="1"/>
          </p:cNvSpPr>
          <p:nvPr/>
        </p:nvSpPr>
        <p:spPr bwMode="auto">
          <a:xfrm>
            <a:off x="3598835" y="6346491"/>
            <a:ext cx="2207520" cy="54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en-US" altLang="en-US" sz="1633" dirty="0" err="1"/>
              <a:t>P.J.Marro</a:t>
            </a:r>
            <a:r>
              <a:rPr lang="en-US" altLang="en-US" sz="1633" dirty="0"/>
              <a:t> et al., 1997 </a:t>
            </a:r>
          </a:p>
        </p:txBody>
      </p:sp>
      <p:sp>
        <p:nvSpPr>
          <p:cNvPr id="16386" name="Text Box 2"/>
          <p:cNvSpPr txBox="1">
            <a:spLocks noChangeArrowheads="1"/>
          </p:cNvSpPr>
          <p:nvPr/>
        </p:nvSpPr>
        <p:spPr bwMode="auto">
          <a:xfrm>
            <a:off x="3197023" y="94593"/>
            <a:ext cx="448416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r>
              <a:rPr lang="en-US" altLang="en-US" sz="4200" b="1" dirty="0">
                <a:solidFill>
                  <a:srgbClr val="C00000"/>
                </a:solidFill>
                <a:latin typeface="+mj-lt"/>
              </a:rPr>
              <a:t>RESVERATROL</a:t>
            </a:r>
          </a:p>
        </p:txBody>
      </p:sp>
    </p:spTree>
    <p:extLst>
      <p:ext uri="{BB962C8B-B14F-4D97-AF65-F5344CB8AC3E}">
        <p14:creationId xmlns:p14="http://schemas.microsoft.com/office/powerpoint/2010/main" val="3251292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6400"/>
            <a:ext cx="8229600" cy="735453"/>
          </a:xfrm>
        </p:spPr>
        <p:txBody>
          <a:bodyPr>
            <a:noAutofit/>
          </a:bodyPr>
          <a:lstStyle/>
          <a:p>
            <a:r>
              <a:rPr lang="en-GB" dirty="0" smtClean="0"/>
              <a:t>Aging</a:t>
            </a:r>
            <a:endParaRPr lang="en-GB" dirty="0"/>
          </a:p>
        </p:txBody>
      </p:sp>
      <p:sp>
        <p:nvSpPr>
          <p:cNvPr id="4" name="Segnaposto data 3"/>
          <p:cNvSpPr>
            <a:spLocks noGrp="1"/>
          </p:cNvSpPr>
          <p:nvPr>
            <p:ph type="dt" sz="half" idx="10"/>
          </p:nvPr>
        </p:nvSpPr>
        <p:spPr/>
        <p:txBody>
          <a:bodyPr/>
          <a:lstStyle/>
          <a:p>
            <a:r>
              <a:rPr lang="en-US" smtClean="0"/>
              <a:t>30/04/19</a:t>
            </a:r>
            <a:endParaRPr lang="it-IT"/>
          </a:p>
        </p:txBody>
      </p:sp>
      <p:sp>
        <p:nvSpPr>
          <p:cNvPr id="5" name="Segnaposto piè di pagina 4"/>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3</a:t>
            </a:fld>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693" y="3968152"/>
            <a:ext cx="4506204" cy="2253102"/>
          </a:xfrm>
          <a:prstGeom prst="rect">
            <a:avLst/>
          </a:prstGeom>
        </p:spPr>
      </p:pic>
      <p:sp>
        <p:nvSpPr>
          <p:cNvPr id="9" name="CasellaDiTesto 8"/>
          <p:cNvSpPr txBox="1"/>
          <p:nvPr/>
        </p:nvSpPr>
        <p:spPr>
          <a:xfrm>
            <a:off x="457201" y="1131634"/>
            <a:ext cx="8229599" cy="2970044"/>
          </a:xfrm>
          <a:prstGeom prst="rect">
            <a:avLst/>
          </a:prstGeom>
          <a:noFill/>
        </p:spPr>
        <p:txBody>
          <a:bodyPr wrap="square" rtlCol="0">
            <a:spAutoFit/>
          </a:bodyPr>
          <a:lstStyle/>
          <a:p>
            <a:r>
              <a:rPr lang="en-GB" sz="2200" dirty="0" smtClean="0"/>
              <a:t>Aging is the result set of many changes that occur in cells and in tissues over time.</a:t>
            </a:r>
          </a:p>
          <a:p>
            <a:endParaRPr lang="en-GB" sz="2200" dirty="0" smtClean="0"/>
          </a:p>
          <a:p>
            <a:r>
              <a:rPr lang="en-GB" sz="2200" dirty="0" smtClean="0"/>
              <a:t>It is a multifactorial biological process that is characterized by:</a:t>
            </a:r>
          </a:p>
          <a:p>
            <a:pPr marL="285750" indent="-285750">
              <a:lnSpc>
                <a:spcPct val="150000"/>
              </a:lnSpc>
              <a:buFontTx/>
              <a:buChar char="-"/>
            </a:pPr>
            <a:r>
              <a:rPr lang="en-GB" sz="2200" dirty="0" smtClean="0"/>
              <a:t>Increase of the </a:t>
            </a:r>
            <a:r>
              <a:rPr lang="en-GB" sz="2200" b="1" dirty="0" smtClean="0"/>
              <a:t>vulnerability</a:t>
            </a:r>
            <a:r>
              <a:rPr lang="en-GB" sz="2200" dirty="0" smtClean="0"/>
              <a:t> to stressors </a:t>
            </a:r>
          </a:p>
          <a:p>
            <a:pPr marL="285750" indent="-285750">
              <a:lnSpc>
                <a:spcPct val="150000"/>
              </a:lnSpc>
              <a:buFontTx/>
              <a:buChar char="-"/>
            </a:pPr>
            <a:r>
              <a:rPr lang="it-IT" sz="2200" dirty="0" smtClean="0"/>
              <a:t>Progressive </a:t>
            </a:r>
            <a:r>
              <a:rPr lang="it-IT" sz="2200" dirty="0" err="1" smtClean="0"/>
              <a:t>increase</a:t>
            </a:r>
            <a:r>
              <a:rPr lang="it-IT" sz="2200" dirty="0" smtClean="0"/>
              <a:t> of </a:t>
            </a:r>
            <a:r>
              <a:rPr lang="it-IT" sz="2200" b="1" dirty="0" smtClean="0"/>
              <a:t>a pro-</a:t>
            </a:r>
            <a:r>
              <a:rPr lang="it-IT" sz="2200" b="1" dirty="0" err="1" smtClean="0"/>
              <a:t>inflammatory</a:t>
            </a:r>
            <a:r>
              <a:rPr lang="it-IT" sz="2200" b="1" dirty="0" smtClean="0"/>
              <a:t> </a:t>
            </a:r>
            <a:r>
              <a:rPr lang="it-IT" sz="2200" dirty="0" smtClean="0"/>
              <a:t>state</a:t>
            </a:r>
          </a:p>
          <a:p>
            <a:pPr marL="285750" indent="-285750">
              <a:lnSpc>
                <a:spcPct val="150000"/>
              </a:lnSpc>
              <a:buFontTx/>
              <a:buChar char="-"/>
            </a:pPr>
            <a:r>
              <a:rPr lang="it-IT" sz="2200" dirty="0" smtClean="0"/>
              <a:t>Age-</a:t>
            </a:r>
            <a:r>
              <a:rPr lang="it-IT" sz="2200" dirty="0" err="1" smtClean="0"/>
              <a:t>related</a:t>
            </a:r>
            <a:r>
              <a:rPr lang="it-IT" sz="2200" dirty="0" smtClean="0"/>
              <a:t> </a:t>
            </a:r>
            <a:r>
              <a:rPr lang="it-IT" sz="2200" dirty="0" err="1" smtClean="0"/>
              <a:t>Diseases</a:t>
            </a:r>
            <a:r>
              <a:rPr lang="it-IT" sz="2200" dirty="0" smtClean="0"/>
              <a:t> (</a:t>
            </a:r>
            <a:r>
              <a:rPr lang="it-IT" sz="2200" b="1" dirty="0" err="1" smtClean="0"/>
              <a:t>ARDs</a:t>
            </a:r>
            <a:r>
              <a:rPr lang="it-IT" sz="2200" dirty="0" smtClean="0"/>
              <a:t>)</a:t>
            </a:r>
            <a:endParaRPr lang="en-GB" sz="2200" dirty="0"/>
          </a:p>
        </p:txBody>
      </p:sp>
      <p:sp>
        <p:nvSpPr>
          <p:cNvPr id="3" name="Fumetto 4 2"/>
          <p:cNvSpPr/>
          <p:nvPr/>
        </p:nvSpPr>
        <p:spPr>
          <a:xfrm>
            <a:off x="224287" y="4399473"/>
            <a:ext cx="3485071" cy="2133858"/>
          </a:xfrm>
          <a:prstGeom prst="cloudCallout">
            <a:avLst>
              <a:gd name="adj1" fmla="val 41579"/>
              <a:gd name="adj2" fmla="val -62005"/>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600" dirty="0" smtClean="0"/>
              <a:t>Type 2 diabetes mellitus</a:t>
            </a:r>
          </a:p>
          <a:p>
            <a:r>
              <a:rPr lang="en-GB" sz="1600" dirty="0" smtClean="0"/>
              <a:t>Neurodegenerative &amp; Cardiovascular diseases</a:t>
            </a:r>
          </a:p>
          <a:p>
            <a:r>
              <a:rPr lang="en-GB" sz="1600" dirty="0" smtClean="0"/>
              <a:t>Arthrosis</a:t>
            </a:r>
          </a:p>
          <a:p>
            <a:r>
              <a:rPr lang="en-GB" sz="1600" dirty="0" smtClean="0"/>
              <a:t>Cancers</a:t>
            </a:r>
            <a:endParaRPr lang="en-GB" sz="1600" dirty="0"/>
          </a:p>
        </p:txBody>
      </p:sp>
    </p:spTree>
    <p:extLst>
      <p:ext uri="{BB962C8B-B14F-4D97-AF65-F5344CB8AC3E}">
        <p14:creationId xmlns:p14="http://schemas.microsoft.com/office/powerpoint/2010/main" val="2224812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5211361" y="1806577"/>
            <a:ext cx="3729600" cy="298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marL="285750" indent="-285750">
              <a:buFont typeface="Arial" panose="020B0604020202020204" pitchFamily="34" charset="0"/>
              <a:buChar char="•"/>
            </a:pPr>
            <a:r>
              <a:rPr lang="en-US" altLang="en-US" sz="2200" dirty="0" smtClean="0">
                <a:latin typeface="+mj-lt"/>
              </a:rPr>
              <a:t>Reduces </a:t>
            </a:r>
            <a:r>
              <a:rPr lang="en-US" altLang="en-US" sz="2200" dirty="0">
                <a:latin typeface="+mj-lt"/>
              </a:rPr>
              <a:t>lipid peroxidation → reduces in vivo Aβ (β amyloid)-induced oxidative stress, decreasing hippocampal lipid peroxide in the brains of </a:t>
            </a:r>
            <a:r>
              <a:rPr lang="en-US" altLang="en-US" sz="2200" dirty="0" smtClean="0">
                <a:latin typeface="+mj-lt"/>
              </a:rPr>
              <a:t>rats.</a:t>
            </a:r>
          </a:p>
          <a:p>
            <a:pPr marL="285750" indent="-285750">
              <a:buFont typeface="Arial" panose="020B0604020202020204" pitchFamily="34" charset="0"/>
              <a:buChar char="•"/>
            </a:pPr>
            <a:endParaRPr lang="en-US" altLang="en-US" sz="2200" dirty="0" smtClean="0">
              <a:latin typeface="+mj-lt"/>
            </a:endParaRPr>
          </a:p>
          <a:p>
            <a:pPr marL="285750" indent="-285750">
              <a:buFont typeface="Arial" panose="020B0604020202020204" pitchFamily="34" charset="0"/>
              <a:buChar char="•"/>
            </a:pPr>
            <a:r>
              <a:rPr lang="en-US" altLang="en-US" sz="2200" dirty="0" smtClean="0">
                <a:latin typeface="+mj-lt"/>
              </a:rPr>
              <a:t>Involves </a:t>
            </a:r>
            <a:r>
              <a:rPr lang="en-US" altLang="en-US" sz="2200" dirty="0">
                <a:latin typeface="+mj-lt"/>
              </a:rPr>
              <a:t>the control of antioxidant protective enzymes, it increases the levels and the activity of glutathione reductase, </a:t>
            </a:r>
            <a:r>
              <a:rPr lang="en-US" altLang="en-US" sz="2200" dirty="0" err="1">
                <a:latin typeface="+mj-lt"/>
              </a:rPr>
              <a:t>GPx</a:t>
            </a:r>
            <a:r>
              <a:rPr lang="en-US" altLang="en-US" sz="2200" dirty="0">
                <a:latin typeface="+mj-lt"/>
              </a:rPr>
              <a:t>, SOD, and CA</a:t>
            </a:r>
          </a:p>
        </p:txBody>
      </p:sp>
      <p:sp>
        <p:nvSpPr>
          <p:cNvPr id="17410" name="Text Box 2"/>
          <p:cNvSpPr txBox="1">
            <a:spLocks noChangeArrowheads="1"/>
          </p:cNvSpPr>
          <p:nvPr/>
        </p:nvSpPr>
        <p:spPr bwMode="auto">
          <a:xfrm>
            <a:off x="2806262" y="0"/>
            <a:ext cx="4407320" cy="54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r>
              <a:rPr lang="en-US" altLang="en-US" sz="4200" b="1" dirty="0">
                <a:solidFill>
                  <a:srgbClr val="C00000"/>
                </a:solidFill>
                <a:latin typeface="+mj-lt"/>
              </a:rPr>
              <a:t>FLAVANOLS (EGCG)</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582" y="0"/>
            <a:ext cx="1833454" cy="1833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 y="725214"/>
            <a:ext cx="5262071" cy="61958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Text Box 5"/>
          <p:cNvSpPr txBox="1">
            <a:spLocks noChangeArrowheads="1"/>
          </p:cNvSpPr>
          <p:nvPr/>
        </p:nvSpPr>
        <p:spPr bwMode="auto">
          <a:xfrm>
            <a:off x="3808478" y="6329161"/>
            <a:ext cx="242784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en-US" altLang="en-US" sz="1633" dirty="0"/>
              <a:t>R. Sultana et al., 2012</a:t>
            </a:r>
          </a:p>
        </p:txBody>
      </p:sp>
    </p:spTree>
    <p:extLst>
      <p:ext uri="{BB962C8B-B14F-4D97-AF65-F5344CB8AC3E}">
        <p14:creationId xmlns:p14="http://schemas.microsoft.com/office/powerpoint/2010/main" val="21032952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0" y="6391081"/>
            <a:ext cx="285264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r>
              <a:rPr lang="en-US" altLang="en-US" sz="1633" dirty="0"/>
              <a:t>T. Liu at al., 2017</a:t>
            </a:r>
          </a:p>
        </p:txBody>
      </p:sp>
      <p:sp>
        <p:nvSpPr>
          <p:cNvPr id="18434" name="Text Box 2"/>
          <p:cNvSpPr txBox="1">
            <a:spLocks noChangeArrowheads="1"/>
          </p:cNvSpPr>
          <p:nvPr/>
        </p:nvSpPr>
        <p:spPr bwMode="auto">
          <a:xfrm>
            <a:off x="1800001" y="47297"/>
            <a:ext cx="5513760" cy="779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r>
              <a:rPr lang="en-US" altLang="en-US" sz="2200" b="1" i="1" dirty="0">
                <a:solidFill>
                  <a:srgbClr val="C00000"/>
                </a:solidFill>
                <a:latin typeface="+mj-lt"/>
              </a:rPr>
              <a:t>Cellular signaling modulation: </a:t>
            </a:r>
            <a:r>
              <a:rPr lang="en-US" altLang="en-US" sz="2200" b="1" i="1" dirty="0" err="1">
                <a:solidFill>
                  <a:srgbClr val="C00000"/>
                </a:solidFill>
                <a:latin typeface="+mj-lt"/>
              </a:rPr>
              <a:t>NFkB</a:t>
            </a:r>
            <a:r>
              <a:rPr lang="en-US" altLang="en-US" sz="2200" b="1" i="1" dirty="0">
                <a:solidFill>
                  <a:srgbClr val="C00000"/>
                </a:solidFill>
                <a:latin typeface="+mj-lt"/>
              </a:rPr>
              <a:t> pathway</a:t>
            </a:r>
          </a:p>
        </p:txBody>
      </p:sp>
      <p:sp>
        <p:nvSpPr>
          <p:cNvPr id="18435" name="Text Box 3"/>
          <p:cNvSpPr txBox="1">
            <a:spLocks noChangeArrowheads="1"/>
          </p:cNvSpPr>
          <p:nvPr/>
        </p:nvSpPr>
        <p:spPr bwMode="auto">
          <a:xfrm>
            <a:off x="398359" y="590339"/>
            <a:ext cx="8338121" cy="189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6820" rIns="81638" bIns="40819"/>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2200" dirty="0">
                <a:latin typeface="+mj-lt"/>
              </a:rPr>
              <a:t>Polyphenols modulate pro-inflammatory gene expression like lipoxygenase (LOX), </a:t>
            </a:r>
            <a:r>
              <a:rPr lang="en-US" altLang="en-US" sz="2200" dirty="0" err="1">
                <a:latin typeface="+mj-lt"/>
              </a:rPr>
              <a:t>cycloxygenase</a:t>
            </a:r>
            <a:r>
              <a:rPr lang="en-US" altLang="en-US" sz="2200" dirty="0">
                <a:latin typeface="+mj-lt"/>
              </a:rPr>
              <a:t> (COX), nitric oxide synthases (NOS), and some pivotal cytokines, mainly through the downregulation of Nuclear Factor-kappa B (</a:t>
            </a:r>
            <a:r>
              <a:rPr lang="en-US" altLang="en-US" sz="2200" dirty="0" err="1">
                <a:latin typeface="+mj-lt"/>
              </a:rPr>
              <a:t>NFkB</a:t>
            </a:r>
            <a:r>
              <a:rPr lang="en-US" altLang="en-US" sz="2200" dirty="0" smtClean="0">
                <a:latin typeface="+mj-lt"/>
              </a:rPr>
              <a:t>).</a:t>
            </a:r>
            <a:endParaRPr lang="en-US" altLang="en-US" sz="2200" dirty="0">
              <a:latin typeface="+mj-lt"/>
            </a:endParaRPr>
          </a:p>
          <a:p>
            <a:r>
              <a:rPr lang="en-US" altLang="en-US" sz="2200" b="1" dirty="0" err="1">
                <a:latin typeface="+mj-lt"/>
              </a:rPr>
              <a:t>NFkB</a:t>
            </a:r>
            <a:r>
              <a:rPr lang="en-US" altLang="en-US" sz="2200" dirty="0">
                <a:latin typeface="+mj-lt"/>
              </a:rPr>
              <a:t> is a transcription factor that is largely expressed in the nervous system, and in neurons it may be found in an inducible or constitutively active form.</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751" y="2802501"/>
            <a:ext cx="6952593" cy="39182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503736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75872" y="143947"/>
            <a:ext cx="6006240" cy="312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r>
              <a:rPr lang="en-US" altLang="en-US" sz="2400" b="1" i="1" dirty="0">
                <a:solidFill>
                  <a:srgbClr val="C00000"/>
                </a:solidFill>
                <a:latin typeface="+mj-lt"/>
              </a:rPr>
              <a:t>Anti-inflammatory effect</a:t>
            </a:r>
          </a:p>
        </p:txBody>
      </p:sp>
      <p:sp>
        <p:nvSpPr>
          <p:cNvPr id="19458" name="Text Box 2"/>
          <p:cNvSpPr txBox="1">
            <a:spLocks noChangeArrowheads="1"/>
          </p:cNvSpPr>
          <p:nvPr/>
        </p:nvSpPr>
        <p:spPr bwMode="auto">
          <a:xfrm>
            <a:off x="155868" y="743375"/>
            <a:ext cx="3943166" cy="3700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r>
              <a:rPr lang="en-US" altLang="en-US" dirty="0">
                <a:latin typeface="+mj-lt"/>
              </a:rPr>
              <a:t>The molecular targets are related to the inhibition of: phospholipase A</a:t>
            </a:r>
            <a:r>
              <a:rPr lang="en-US" altLang="en-US" baseline="-33000" dirty="0">
                <a:latin typeface="+mj-lt"/>
              </a:rPr>
              <a:t>2</a:t>
            </a:r>
            <a:r>
              <a:rPr lang="en-US" altLang="en-US" dirty="0">
                <a:latin typeface="+mj-lt"/>
              </a:rPr>
              <a:t> (PLA</a:t>
            </a:r>
            <a:r>
              <a:rPr lang="en-US" altLang="en-US" baseline="-33000" dirty="0">
                <a:latin typeface="+mj-lt"/>
              </a:rPr>
              <a:t>2</a:t>
            </a:r>
            <a:r>
              <a:rPr lang="en-US" altLang="en-US" dirty="0">
                <a:latin typeface="+mj-lt"/>
              </a:rPr>
              <a:t>), lipoxygenase (LOX), and ascorbic acid (AA) dependent pathways.</a:t>
            </a:r>
          </a:p>
          <a:p>
            <a:endParaRPr lang="en-US" altLang="en-US" dirty="0">
              <a:latin typeface="+mj-lt"/>
            </a:endParaRPr>
          </a:p>
          <a:p>
            <a:r>
              <a:rPr lang="en-US" altLang="en-US" dirty="0">
                <a:latin typeface="+mj-lt"/>
              </a:rPr>
              <a:t>The immune response in </a:t>
            </a:r>
            <a:r>
              <a:rPr lang="en-US" altLang="en-US" i="1" dirty="0">
                <a:latin typeface="+mj-lt"/>
              </a:rPr>
              <a:t>neurodegenerative diseases</a:t>
            </a:r>
            <a:r>
              <a:rPr lang="en-US" altLang="en-US" dirty="0">
                <a:latin typeface="+mj-lt"/>
              </a:rPr>
              <a:t> is modulated through the enhanced expression of </a:t>
            </a:r>
            <a:r>
              <a:rPr lang="en-US" altLang="en-US" dirty="0" err="1">
                <a:latin typeface="+mj-lt"/>
              </a:rPr>
              <a:t>antiapoptotic</a:t>
            </a:r>
            <a:r>
              <a:rPr lang="en-US" altLang="en-US" dirty="0">
                <a:latin typeface="+mj-lt"/>
              </a:rPr>
              <a:t> factors, the modulation of cell signaling and the control of </a:t>
            </a:r>
            <a:r>
              <a:rPr lang="en-US" altLang="en-US" dirty="0" err="1">
                <a:latin typeface="+mj-lt"/>
              </a:rPr>
              <a:t>neuroinflammation</a:t>
            </a:r>
            <a:r>
              <a:rPr lang="en-US" altLang="en-US" dirty="0">
                <a:latin typeface="+mj-lt"/>
              </a:rPr>
              <a:t>.</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869" y="112681"/>
            <a:ext cx="4982892" cy="40818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p:cNvSpPr txBox="1">
            <a:spLocks noChangeArrowheads="1"/>
          </p:cNvSpPr>
          <p:nvPr/>
        </p:nvSpPr>
        <p:spPr bwMode="auto">
          <a:xfrm>
            <a:off x="475872" y="4428436"/>
            <a:ext cx="7879852" cy="2324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2000" b="1" dirty="0">
                <a:latin typeface="+mj-lt"/>
              </a:rPr>
              <a:t>Curcumin</a:t>
            </a:r>
            <a:r>
              <a:rPr lang="en-US" altLang="en-US" sz="2000" dirty="0">
                <a:latin typeface="+mj-lt"/>
              </a:rPr>
              <a:t>: inhibits several signaling pathways (COX-2, TNF-</a:t>
            </a:r>
            <a:r>
              <a:rPr lang="en-US" altLang="en-US" sz="2000" dirty="0">
                <a:latin typeface="+mj-lt"/>
                <a:cs typeface="Arial" panose="020B0604020202020204" pitchFamily="34" charset="0"/>
              </a:rPr>
              <a:t>α</a:t>
            </a:r>
            <a:r>
              <a:rPr lang="en-US" altLang="en-US" sz="2000" dirty="0">
                <a:latin typeface="+mj-lt"/>
              </a:rPr>
              <a:t>, cyclinD1, STAT, </a:t>
            </a:r>
            <a:r>
              <a:rPr lang="en-US" altLang="en-US" sz="2000" dirty="0" err="1">
                <a:latin typeface="+mj-lt"/>
              </a:rPr>
              <a:t>NFkB</a:t>
            </a:r>
            <a:r>
              <a:rPr lang="en-US" altLang="en-US" sz="2000" dirty="0">
                <a:latin typeface="+mj-lt"/>
              </a:rPr>
              <a:t>).</a:t>
            </a:r>
          </a:p>
          <a:p>
            <a:r>
              <a:rPr lang="en-US" altLang="en-US" sz="2000" b="1" dirty="0">
                <a:latin typeface="+mj-lt"/>
              </a:rPr>
              <a:t>Resveratrol</a:t>
            </a:r>
            <a:r>
              <a:rPr lang="en-US" altLang="en-US" sz="2000" dirty="0">
                <a:latin typeface="+mj-lt"/>
              </a:rPr>
              <a:t>: blocks the expression of inducible NO synthase and COX-2, conceivably through the inhibition of </a:t>
            </a:r>
            <a:r>
              <a:rPr lang="en-US" altLang="en-US" sz="2000" dirty="0" err="1">
                <a:latin typeface="+mj-lt"/>
              </a:rPr>
              <a:t>NFkB</a:t>
            </a:r>
            <a:r>
              <a:rPr lang="en-US" altLang="en-US" sz="2000" dirty="0">
                <a:latin typeface="+mj-lt"/>
              </a:rPr>
              <a:t> activation. </a:t>
            </a:r>
          </a:p>
          <a:p>
            <a:r>
              <a:rPr lang="en-US" altLang="en-US" sz="2000" b="1" dirty="0" err="1">
                <a:latin typeface="+mj-lt"/>
              </a:rPr>
              <a:t>Flavanols</a:t>
            </a:r>
            <a:r>
              <a:rPr lang="en-US" altLang="en-US" sz="2000" dirty="0">
                <a:latin typeface="+mj-lt"/>
              </a:rPr>
              <a:t>: plenty of information; influence the generation of pro- and anti-inflammatory cytokines; modulates the expression of IL-1</a:t>
            </a:r>
            <a:r>
              <a:rPr lang="en-US" altLang="en-US" sz="2000" dirty="0">
                <a:latin typeface="+mj-lt"/>
                <a:cs typeface="Arial" panose="020B0604020202020204" pitchFamily="34" charset="0"/>
              </a:rPr>
              <a:t>β</a:t>
            </a:r>
            <a:r>
              <a:rPr lang="en-US" altLang="en-US" sz="2000" dirty="0">
                <a:latin typeface="+mj-lt"/>
              </a:rPr>
              <a:t> mRNA and TNF-</a:t>
            </a:r>
            <a:r>
              <a:rPr lang="en-US" altLang="en-US" sz="2000" dirty="0">
                <a:latin typeface="+mj-lt"/>
                <a:cs typeface="Arial" panose="020B0604020202020204" pitchFamily="34" charset="0"/>
              </a:rPr>
              <a:t>α</a:t>
            </a:r>
            <a:r>
              <a:rPr lang="en-US" altLang="en-US" sz="2000" dirty="0">
                <a:latin typeface="+mj-lt"/>
              </a:rPr>
              <a:t>, and the suppression of NO production.</a:t>
            </a:r>
          </a:p>
        </p:txBody>
      </p:sp>
      <p:sp>
        <p:nvSpPr>
          <p:cNvPr id="19461" name="Text Box 5"/>
          <p:cNvSpPr txBox="1">
            <a:spLocks noChangeArrowheads="1"/>
          </p:cNvSpPr>
          <p:nvPr/>
        </p:nvSpPr>
        <p:spPr bwMode="auto">
          <a:xfrm rot="16200000">
            <a:off x="7866001" y="743375"/>
            <a:ext cx="2207520" cy="41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en-US" altLang="en-US" sz="1400" dirty="0" err="1"/>
              <a:t>Anjum</a:t>
            </a:r>
            <a:r>
              <a:rPr lang="en-US" altLang="en-US" sz="1400" dirty="0"/>
              <a:t> K. et al., 2016</a:t>
            </a:r>
          </a:p>
        </p:txBody>
      </p:sp>
    </p:spTree>
    <p:extLst>
      <p:ext uri="{BB962C8B-B14F-4D97-AF65-F5344CB8AC3E}">
        <p14:creationId xmlns:p14="http://schemas.microsoft.com/office/powerpoint/2010/main" val="3988931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06880" y="228601"/>
            <a:ext cx="8173440" cy="312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2600" b="1" i="1" dirty="0">
                <a:solidFill>
                  <a:srgbClr val="C00000"/>
                </a:solidFill>
                <a:latin typeface="+mj-lt"/>
              </a:rPr>
              <a:t>Metal ion chelation</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96" y="228601"/>
            <a:ext cx="4665524" cy="2319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4"/>
          <p:cNvSpPr txBox="1">
            <a:spLocks noChangeArrowheads="1"/>
          </p:cNvSpPr>
          <p:nvPr/>
        </p:nvSpPr>
        <p:spPr bwMode="auto">
          <a:xfrm>
            <a:off x="254185" y="5929559"/>
            <a:ext cx="8426135" cy="421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r>
              <a:rPr lang="en-US" altLang="en-US" sz="2200" dirty="0">
                <a:latin typeface="+mj-lt"/>
              </a:rPr>
              <a:t>This activity has been observed for </a:t>
            </a:r>
            <a:r>
              <a:rPr lang="en-US" altLang="en-US" sz="2200" b="1" dirty="0">
                <a:latin typeface="+mj-lt"/>
              </a:rPr>
              <a:t>curcumin</a:t>
            </a:r>
            <a:r>
              <a:rPr lang="en-US" altLang="en-US" sz="2200" dirty="0">
                <a:latin typeface="+mj-lt"/>
              </a:rPr>
              <a:t> (in rat-brain homogenates and rat model of Parkinson's disease) and </a:t>
            </a:r>
            <a:r>
              <a:rPr lang="en-US" altLang="en-US" sz="2200" b="1" dirty="0" err="1">
                <a:latin typeface="+mj-lt"/>
              </a:rPr>
              <a:t>flavanols</a:t>
            </a:r>
            <a:r>
              <a:rPr lang="en-US" altLang="en-US" sz="2200" dirty="0">
                <a:latin typeface="+mj-lt"/>
              </a:rPr>
              <a:t>.</a:t>
            </a:r>
          </a:p>
        </p:txBody>
      </p:sp>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85" y="1087821"/>
            <a:ext cx="4768866" cy="18130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Text Box 2"/>
          <p:cNvSpPr txBox="1">
            <a:spLocks noChangeArrowheads="1"/>
          </p:cNvSpPr>
          <p:nvPr/>
        </p:nvSpPr>
        <p:spPr bwMode="auto">
          <a:xfrm>
            <a:off x="648324" y="2900855"/>
            <a:ext cx="7880822" cy="293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r>
              <a:rPr lang="en-US" altLang="en-US" sz="2200" dirty="0">
                <a:latin typeface="+mj-lt"/>
              </a:rPr>
              <a:t>Some polyphenolic compounds possess the ability to bind and chelate an exuberance of bivalent metals, such as copper (Cu</a:t>
            </a:r>
            <a:r>
              <a:rPr lang="en-US" altLang="en-US" sz="2200" baseline="33000" dirty="0">
                <a:latin typeface="+mj-lt"/>
              </a:rPr>
              <a:t>2+</a:t>
            </a:r>
            <a:r>
              <a:rPr lang="en-US" altLang="en-US" sz="2200" dirty="0">
                <a:latin typeface="+mj-lt"/>
              </a:rPr>
              <a:t>), zinc (Zn</a:t>
            </a:r>
            <a:r>
              <a:rPr lang="en-US" altLang="en-US" sz="2200" baseline="33000" dirty="0">
                <a:latin typeface="+mj-lt"/>
              </a:rPr>
              <a:t>2+</a:t>
            </a:r>
            <a:r>
              <a:rPr lang="en-US" altLang="en-US" sz="2200" dirty="0">
                <a:latin typeface="+mj-lt"/>
              </a:rPr>
              <a:t>) and iron (Fe</a:t>
            </a:r>
            <a:r>
              <a:rPr lang="en-US" altLang="en-US" sz="2200" baseline="33000" dirty="0">
                <a:latin typeface="+mj-lt"/>
              </a:rPr>
              <a:t>2+</a:t>
            </a:r>
            <a:r>
              <a:rPr lang="en-US" altLang="en-US" sz="2200" dirty="0">
                <a:latin typeface="+mj-lt"/>
              </a:rPr>
              <a:t>).</a:t>
            </a:r>
          </a:p>
          <a:p>
            <a:r>
              <a:rPr lang="en-US" altLang="en-US" sz="2200" dirty="0">
                <a:latin typeface="+mj-lt"/>
              </a:rPr>
              <a:t>In this way the rate of Fenton reaction directly diminishes and the oxidation caused by reactive hydroxyls radicals can be prevented.</a:t>
            </a:r>
          </a:p>
          <a:p>
            <a:endParaRPr lang="en-US" altLang="en-US" sz="2200" dirty="0">
              <a:latin typeface="+mj-lt"/>
            </a:endParaRPr>
          </a:p>
          <a:p>
            <a:r>
              <a:rPr lang="en-US" altLang="en-US" sz="2200" dirty="0">
                <a:latin typeface="+mj-lt"/>
              </a:rPr>
              <a:t>Some authors argue that there is an apparent link between metal </a:t>
            </a:r>
            <a:r>
              <a:rPr lang="en-US" altLang="en-US" sz="2200" dirty="0" err="1">
                <a:latin typeface="+mj-lt"/>
              </a:rPr>
              <a:t>dyshomeostasis</a:t>
            </a:r>
            <a:r>
              <a:rPr lang="en-US" altLang="en-US" sz="2200" dirty="0">
                <a:latin typeface="+mj-lt"/>
              </a:rPr>
              <a:t> and neurodegenerative diseases.</a:t>
            </a:r>
          </a:p>
        </p:txBody>
      </p:sp>
    </p:spTree>
    <p:extLst>
      <p:ext uri="{BB962C8B-B14F-4D97-AF65-F5344CB8AC3E}">
        <p14:creationId xmlns:p14="http://schemas.microsoft.com/office/powerpoint/2010/main" val="37493084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39201" y="-15765"/>
            <a:ext cx="8392320" cy="51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a:r>
              <a:rPr lang="en-US" altLang="en-US" sz="2400" b="1" i="1" dirty="0">
                <a:solidFill>
                  <a:srgbClr val="C00000"/>
                </a:solidFill>
                <a:latin typeface="+mj-lt"/>
              </a:rPr>
              <a:t>Neuroprotection</a:t>
            </a:r>
          </a:p>
        </p:txBody>
      </p:sp>
      <p:sp>
        <p:nvSpPr>
          <p:cNvPr id="21506" name="Text Box 2"/>
          <p:cNvSpPr txBox="1">
            <a:spLocks noChangeArrowheads="1"/>
          </p:cNvSpPr>
          <p:nvPr/>
        </p:nvSpPr>
        <p:spPr bwMode="auto">
          <a:xfrm>
            <a:off x="246241" y="423845"/>
            <a:ext cx="8585280" cy="244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2820" rIns="81638" bIns="40819"/>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r>
              <a:rPr lang="en-US" altLang="en-US" dirty="0">
                <a:latin typeface="+mj-lt"/>
              </a:rPr>
              <a:t>Only a minority of polyphenols, which have shown strong neuroprotective effects in animal or in vitro studies, have progressed successfully into active clinical trials in neurodegenerative disorders. One such polyphenol is curcumin</a:t>
            </a:r>
            <a:r>
              <a:rPr lang="en-US" altLang="en-US" dirty="0" smtClean="0">
                <a:latin typeface="+mj-lt"/>
              </a:rPr>
              <a:t>.</a:t>
            </a:r>
          </a:p>
          <a:p>
            <a:endParaRPr lang="en-US" altLang="en-US" dirty="0">
              <a:latin typeface="+mj-lt"/>
            </a:endParaRPr>
          </a:p>
          <a:p>
            <a:r>
              <a:rPr lang="en-US" altLang="en-US" b="1" dirty="0">
                <a:latin typeface="+mj-lt"/>
              </a:rPr>
              <a:t>Curcumin: </a:t>
            </a:r>
            <a:r>
              <a:rPr lang="en-US" altLang="en-US" dirty="0">
                <a:latin typeface="+mj-lt"/>
              </a:rPr>
              <a:t>strong ability to inhibit oligomer and ﬁbril formation, amyloid aggregation of various </a:t>
            </a:r>
            <a:r>
              <a:rPr lang="en-US" altLang="en-US" dirty="0" err="1">
                <a:latin typeface="+mj-lt"/>
              </a:rPr>
              <a:t>amyloidogenic</a:t>
            </a:r>
            <a:r>
              <a:rPr lang="en-US" altLang="en-US" dirty="0">
                <a:latin typeface="+mj-lt"/>
              </a:rPr>
              <a:t> proteins (Aβ and α-</a:t>
            </a:r>
            <a:r>
              <a:rPr lang="en-US" altLang="en-US" dirty="0" err="1">
                <a:latin typeface="+mj-lt"/>
              </a:rPr>
              <a:t>synuclein</a:t>
            </a:r>
            <a:r>
              <a:rPr lang="en-US" altLang="en-US" dirty="0">
                <a:latin typeface="+mj-lt"/>
              </a:rPr>
              <a:t>), by attenuating Aβ precursor protein maturation at </a:t>
            </a:r>
            <a:r>
              <a:rPr lang="en-US" altLang="en-US" dirty="0" err="1">
                <a:latin typeface="+mj-lt"/>
              </a:rPr>
              <a:t>endoplasmatic</a:t>
            </a:r>
            <a:r>
              <a:rPr lang="en-US" altLang="en-US" dirty="0">
                <a:latin typeface="+mj-lt"/>
              </a:rPr>
              <a:t> reticulum level. At the same time, it disintegrates preformed aggregates by directly binding to plaques.</a:t>
            </a:r>
          </a:p>
          <a:p>
            <a:endParaRPr lang="en-US" altLang="en-US" dirty="0">
              <a:latin typeface="+mj-lt"/>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820" y="3906521"/>
            <a:ext cx="5644055" cy="29389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p:cNvSpPr txBox="1"/>
          <p:nvPr/>
        </p:nvSpPr>
        <p:spPr>
          <a:xfrm>
            <a:off x="246241" y="2706989"/>
            <a:ext cx="8365184" cy="1477328"/>
          </a:xfrm>
          <a:prstGeom prst="rect">
            <a:avLst/>
          </a:prstGeom>
          <a:noFill/>
        </p:spPr>
        <p:txBody>
          <a:bodyPr wrap="square" rtlCol="0">
            <a:spAutoFit/>
          </a:bodyPr>
          <a:lstStyle/>
          <a:p>
            <a:r>
              <a:rPr lang="en-US" altLang="en-US" b="1" dirty="0"/>
              <a:t>Resveratrol:</a:t>
            </a:r>
          </a:p>
          <a:p>
            <a:pPr marL="285750" indent="-285750">
              <a:buFont typeface="Arial" panose="020B0604020202020204" pitchFamily="34" charset="0"/>
              <a:buChar char="•"/>
            </a:pPr>
            <a:r>
              <a:rPr lang="en-US" altLang="en-US" dirty="0" smtClean="0"/>
              <a:t>Mainly </a:t>
            </a:r>
            <a:r>
              <a:rPr lang="en-US" altLang="en-US" dirty="0"/>
              <a:t>through the activation of </a:t>
            </a:r>
            <a:r>
              <a:rPr lang="en-US" altLang="en-US" dirty="0" err="1"/>
              <a:t>sirtuins</a:t>
            </a:r>
            <a:r>
              <a:rPr lang="en-US" altLang="en-US" dirty="0"/>
              <a:t> and counteraction in forming peptide </a:t>
            </a:r>
            <a:r>
              <a:rPr lang="en-US" altLang="en-US" dirty="0" smtClean="0"/>
              <a:t>aggregates</a:t>
            </a:r>
          </a:p>
          <a:p>
            <a:pPr marL="285750" indent="-285750">
              <a:buFont typeface="Arial" panose="020B0604020202020204" pitchFamily="34" charset="0"/>
              <a:buChar char="•"/>
            </a:pPr>
            <a:r>
              <a:rPr lang="en-US" altLang="en-US" dirty="0" smtClean="0"/>
              <a:t>Also </a:t>
            </a:r>
            <a:r>
              <a:rPr lang="en-US" altLang="en-US" dirty="0"/>
              <a:t>activates the proteasome, whose activity is signiﬁcantly reduced in the brain of Alzheimer patients</a:t>
            </a:r>
            <a:r>
              <a:rPr lang="en-US" altLang="en-US" dirty="0" smtClean="0"/>
              <a:t>.</a:t>
            </a:r>
            <a:endParaRPr lang="en-GB" dirty="0"/>
          </a:p>
        </p:txBody>
      </p:sp>
      <p:sp>
        <p:nvSpPr>
          <p:cNvPr id="3" name="CasellaDiTesto 2"/>
          <p:cNvSpPr txBox="1"/>
          <p:nvPr/>
        </p:nvSpPr>
        <p:spPr>
          <a:xfrm>
            <a:off x="246241" y="3906521"/>
            <a:ext cx="2903089" cy="2308324"/>
          </a:xfrm>
          <a:prstGeom prst="rect">
            <a:avLst/>
          </a:prstGeom>
          <a:noFill/>
        </p:spPr>
        <p:txBody>
          <a:bodyPr wrap="square" rtlCol="0">
            <a:spAutoFit/>
          </a:bodyPr>
          <a:lstStyle/>
          <a:p>
            <a:pPr marL="285750" indent="-285750">
              <a:buFont typeface="Arial" panose="020B0604020202020204" pitchFamily="34" charset="0"/>
              <a:buChar char="•"/>
            </a:pPr>
            <a:endParaRPr lang="en-US" altLang="en-US" dirty="0"/>
          </a:p>
          <a:p>
            <a:r>
              <a:rPr lang="en-US" altLang="en-US" b="1" dirty="0" err="1"/>
              <a:t>Flavanols</a:t>
            </a:r>
            <a:r>
              <a:rPr lang="en-US" altLang="en-US" b="1" dirty="0"/>
              <a:t> (EGCG)</a:t>
            </a:r>
            <a:r>
              <a:rPr lang="en-US" altLang="en-US" dirty="0"/>
              <a:t>:  can directly transform large, mature Aβ ﬁbrils into minor, non-toxic amorphous amasses of protein</a:t>
            </a:r>
          </a:p>
          <a:p>
            <a:endParaRPr lang="en-GB" dirty="0"/>
          </a:p>
          <a:p>
            <a:endParaRPr lang="en-GB" dirty="0"/>
          </a:p>
        </p:txBody>
      </p:sp>
    </p:spTree>
    <p:extLst>
      <p:ext uri="{BB962C8B-B14F-4D97-AF65-F5344CB8AC3E}">
        <p14:creationId xmlns:p14="http://schemas.microsoft.com/office/powerpoint/2010/main" val="32597968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216" y="89824"/>
            <a:ext cx="4485784" cy="2242892"/>
          </a:xfrm>
          <a:prstGeom prst="rect">
            <a:avLst/>
          </a:prstGeom>
        </p:spPr>
      </p:pic>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35</a:t>
            </a:fld>
            <a:endParaRPr lang="it-IT"/>
          </a:p>
        </p:txBody>
      </p:sp>
      <p:pic>
        <p:nvPicPr>
          <p:cNvPr id="6" name="Immagine 5"/>
          <p:cNvPicPr>
            <a:picLocks noChangeAspect="1"/>
          </p:cNvPicPr>
          <p:nvPr/>
        </p:nvPicPr>
        <p:blipFill rotWithShape="1">
          <a:blip r:embed="rId4">
            <a:extLst>
              <a:ext uri="{28A0092B-C50C-407E-A947-70E740481C1C}">
                <a14:useLocalDpi xmlns:a14="http://schemas.microsoft.com/office/drawing/2010/main" val="0"/>
              </a:ext>
            </a:extLst>
          </a:blip>
          <a:srcRect l="1783" t="15336" r="15043" b="6710"/>
          <a:stretch/>
        </p:blipFill>
        <p:spPr>
          <a:xfrm>
            <a:off x="87068" y="2332716"/>
            <a:ext cx="6074264" cy="394181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9701"/>
            <a:ext cx="3008170" cy="2009458"/>
          </a:xfrm>
          <a:prstGeom prst="rect">
            <a:avLst/>
          </a:prstGeom>
        </p:spPr>
      </p:pic>
      <p:sp>
        <p:nvSpPr>
          <p:cNvPr id="2" name="Titolo 1"/>
          <p:cNvSpPr>
            <a:spLocks noGrp="1"/>
          </p:cNvSpPr>
          <p:nvPr>
            <p:ph type="title"/>
          </p:nvPr>
        </p:nvSpPr>
        <p:spPr>
          <a:xfrm>
            <a:off x="543416" y="181582"/>
            <a:ext cx="8229600" cy="1143000"/>
          </a:xfrm>
        </p:spPr>
        <p:txBody>
          <a:bodyPr/>
          <a:lstStyle/>
          <a:p>
            <a:r>
              <a:rPr lang="en-GB" b="1" dirty="0" smtClean="0">
                <a:solidFill>
                  <a:srgbClr val="C00000"/>
                </a:solidFill>
              </a:rPr>
              <a:t>TOCOTRIENOLS</a:t>
            </a:r>
            <a:endParaRPr lang="en-GB" b="1" dirty="0">
              <a:solidFill>
                <a:srgbClr val="C00000"/>
              </a:solidFill>
            </a:endParaRPr>
          </a:p>
        </p:txBody>
      </p:sp>
      <p:sp>
        <p:nvSpPr>
          <p:cNvPr id="9" name="CasellaDiTesto 8"/>
          <p:cNvSpPr txBox="1"/>
          <p:nvPr/>
        </p:nvSpPr>
        <p:spPr>
          <a:xfrm>
            <a:off x="3560936" y="1109138"/>
            <a:ext cx="2194560" cy="430887"/>
          </a:xfrm>
          <a:prstGeom prst="rect">
            <a:avLst/>
          </a:prstGeom>
          <a:noFill/>
        </p:spPr>
        <p:txBody>
          <a:bodyPr wrap="square" rtlCol="0">
            <a:spAutoFit/>
          </a:bodyPr>
          <a:lstStyle/>
          <a:p>
            <a:r>
              <a:rPr lang="en-GB" sz="2200" dirty="0" smtClean="0"/>
              <a:t>Vitamin E family</a:t>
            </a:r>
            <a:endParaRPr lang="en-GB" sz="2200" dirty="0"/>
          </a:p>
        </p:txBody>
      </p:sp>
      <p:sp>
        <p:nvSpPr>
          <p:cNvPr id="10" name="CasellaDiTesto 9"/>
          <p:cNvSpPr txBox="1"/>
          <p:nvPr/>
        </p:nvSpPr>
        <p:spPr>
          <a:xfrm>
            <a:off x="6161332" y="5486400"/>
            <a:ext cx="2807856" cy="646331"/>
          </a:xfrm>
          <a:prstGeom prst="rect">
            <a:avLst/>
          </a:prstGeom>
          <a:noFill/>
        </p:spPr>
        <p:txBody>
          <a:bodyPr wrap="square" rtlCol="0">
            <a:spAutoFit/>
          </a:bodyPr>
          <a:lstStyle/>
          <a:p>
            <a:pPr algn="r"/>
            <a:r>
              <a:rPr lang="en-GB" dirty="0" smtClean="0">
                <a:sym typeface="Wingdings" panose="05000000000000000000" pitchFamily="2" charset="2"/>
              </a:rPr>
              <a:t> More efficient molecular structure</a:t>
            </a:r>
            <a:endParaRPr lang="en-GB" dirty="0"/>
          </a:p>
        </p:txBody>
      </p:sp>
      <p:sp>
        <p:nvSpPr>
          <p:cNvPr id="11" name="CasellaDiTesto 10"/>
          <p:cNvSpPr txBox="1"/>
          <p:nvPr/>
        </p:nvSpPr>
        <p:spPr>
          <a:xfrm>
            <a:off x="6266329" y="2774731"/>
            <a:ext cx="2702859"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smtClean="0"/>
              <a:t>Anti-oxidant activity</a:t>
            </a:r>
          </a:p>
          <a:p>
            <a:pPr marL="285750" indent="-285750">
              <a:buFont typeface="Arial" panose="020B0604020202020204" pitchFamily="34" charset="0"/>
              <a:buChar char="•"/>
            </a:pPr>
            <a:r>
              <a:rPr lang="en-GB" sz="2000" dirty="0" smtClean="0"/>
              <a:t>Damage recovery</a:t>
            </a:r>
          </a:p>
          <a:p>
            <a:pPr marL="285750" indent="-285750">
              <a:buFont typeface="Arial" panose="020B0604020202020204" pitchFamily="34" charset="0"/>
              <a:buChar char="•"/>
            </a:pPr>
            <a:r>
              <a:rPr lang="en-GB" sz="2000" dirty="0" smtClean="0"/>
              <a:t>Two complementary effects</a:t>
            </a:r>
            <a:endParaRPr lang="en-GB" sz="2000" dirty="0"/>
          </a:p>
        </p:txBody>
      </p:sp>
    </p:spTree>
    <p:extLst>
      <p:ext uri="{BB962C8B-B14F-4D97-AF65-F5344CB8AC3E}">
        <p14:creationId xmlns:p14="http://schemas.microsoft.com/office/powerpoint/2010/main" val="2497267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1" y="3207491"/>
            <a:ext cx="5747488" cy="3006379"/>
          </a:xfrm>
          <a:prstGeom prst="rect">
            <a:avLst/>
          </a:prstGeom>
        </p:spPr>
      </p:pic>
      <p:pic>
        <p:nvPicPr>
          <p:cNvPr id="10" name="Immagine 9"/>
          <p:cNvPicPr>
            <a:picLocks noChangeAspect="1"/>
          </p:cNvPicPr>
          <p:nvPr/>
        </p:nvPicPr>
        <p:blipFill rotWithShape="1">
          <a:blip r:embed="rId4">
            <a:extLst>
              <a:ext uri="{28A0092B-C50C-407E-A947-70E740481C1C}">
                <a14:useLocalDpi xmlns:a14="http://schemas.microsoft.com/office/drawing/2010/main" val="0"/>
              </a:ext>
            </a:extLst>
          </a:blip>
          <a:srcRect t="13981" b="15127"/>
          <a:stretch/>
        </p:blipFill>
        <p:spPr>
          <a:xfrm>
            <a:off x="4504765" y="1008881"/>
            <a:ext cx="4320348" cy="2450204"/>
          </a:xfrm>
          <a:prstGeom prst="rect">
            <a:avLst/>
          </a:prstGeom>
        </p:spPr>
      </p:pic>
      <p:sp>
        <p:nvSpPr>
          <p:cNvPr id="4" name="Segnaposto data 3"/>
          <p:cNvSpPr>
            <a:spLocks noGrp="1"/>
          </p:cNvSpPr>
          <p:nvPr>
            <p:ph type="dt" sz="half" idx="10"/>
          </p:nvPr>
        </p:nvSpPr>
        <p:spPr/>
        <p:txBody>
          <a:bodyPr/>
          <a:lstStyle/>
          <a:p>
            <a:r>
              <a:rPr lang="en-US" smtClean="0"/>
              <a:t>30/04/19</a:t>
            </a:r>
            <a:endParaRPr lang="it-IT"/>
          </a:p>
        </p:txBody>
      </p:sp>
      <p:sp>
        <p:nvSpPr>
          <p:cNvPr id="5" name="Segnaposto piè di pagina 4"/>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36</a:t>
            </a:fld>
            <a:endParaRPr lang="it-IT"/>
          </a:p>
        </p:txBody>
      </p:sp>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871674"/>
            <a:ext cx="3320334" cy="1891193"/>
          </a:xfrm>
          <a:prstGeom prst="rect">
            <a:avLst/>
          </a:prstGeom>
        </p:spPr>
      </p:pic>
      <p:sp>
        <p:nvSpPr>
          <p:cNvPr id="2" name="Titolo 1"/>
          <p:cNvSpPr>
            <a:spLocks noGrp="1"/>
          </p:cNvSpPr>
          <p:nvPr>
            <p:ph type="title"/>
          </p:nvPr>
        </p:nvSpPr>
        <p:spPr>
          <a:xfrm>
            <a:off x="1236137" y="261759"/>
            <a:ext cx="6935273" cy="867032"/>
          </a:xfrm>
        </p:spPr>
        <p:txBody>
          <a:bodyPr/>
          <a:lstStyle/>
          <a:p>
            <a:r>
              <a:rPr lang="en-GB" b="1" dirty="0" smtClean="0">
                <a:solidFill>
                  <a:srgbClr val="C00000"/>
                </a:solidFill>
              </a:rPr>
              <a:t>QUERCETIN</a:t>
            </a:r>
            <a:endParaRPr lang="en-GB" b="1" dirty="0">
              <a:solidFill>
                <a:srgbClr val="C00000"/>
              </a:solidFill>
            </a:endParaRPr>
          </a:p>
        </p:txBody>
      </p:sp>
      <p:sp>
        <p:nvSpPr>
          <p:cNvPr id="9" name="CasellaDiTesto 8"/>
          <p:cNvSpPr txBox="1"/>
          <p:nvPr/>
        </p:nvSpPr>
        <p:spPr>
          <a:xfrm>
            <a:off x="5266765" y="3805519"/>
            <a:ext cx="3442447"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smtClean="0"/>
              <a:t>Flavonoid group</a:t>
            </a:r>
          </a:p>
          <a:p>
            <a:pPr marL="285750" indent="-285750">
              <a:buFont typeface="Arial" panose="020B0604020202020204" pitchFamily="34" charset="0"/>
              <a:buChar char="•"/>
            </a:pPr>
            <a:r>
              <a:rPr lang="en-GB" sz="2000" dirty="0" smtClean="0"/>
              <a:t>Natural enzymatic inhibitor</a:t>
            </a:r>
          </a:p>
          <a:p>
            <a:pPr marL="285750" indent="-285750">
              <a:buFont typeface="Arial" panose="020B0604020202020204" pitchFamily="34" charset="0"/>
              <a:buChar char="•"/>
            </a:pPr>
            <a:r>
              <a:rPr lang="en-GB" sz="2000" dirty="0" smtClean="0"/>
              <a:t>Anti-oxidant (superoxide anion)</a:t>
            </a:r>
          </a:p>
          <a:p>
            <a:pPr marL="285750" indent="-285750">
              <a:buFont typeface="Arial" panose="020B0604020202020204" pitchFamily="34" charset="0"/>
              <a:buChar char="•"/>
            </a:pPr>
            <a:r>
              <a:rPr lang="en-GB" sz="2000" dirty="0" smtClean="0"/>
              <a:t>Vitamin E recovery</a:t>
            </a:r>
          </a:p>
          <a:p>
            <a:pPr marL="285750" indent="-285750">
              <a:buFont typeface="Arial" panose="020B0604020202020204" pitchFamily="34" charset="0"/>
              <a:buChar char="•"/>
            </a:pPr>
            <a:r>
              <a:rPr lang="en-GB" sz="2000" dirty="0" err="1" smtClean="0"/>
              <a:t>Senolytic</a:t>
            </a:r>
            <a:r>
              <a:rPr lang="en-GB" sz="2000" dirty="0" smtClean="0"/>
              <a:t> &amp; anti-SASP</a:t>
            </a:r>
            <a:endParaRPr lang="en-GB" sz="2000" dirty="0"/>
          </a:p>
        </p:txBody>
      </p:sp>
    </p:spTree>
    <p:extLst>
      <p:ext uri="{BB962C8B-B14F-4D97-AF65-F5344CB8AC3E}">
        <p14:creationId xmlns:p14="http://schemas.microsoft.com/office/powerpoint/2010/main" val="3593057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475" y="92057"/>
            <a:ext cx="6641869" cy="907848"/>
          </a:xfrm>
        </p:spPr>
        <p:txBody>
          <a:bodyPr/>
          <a:lstStyle/>
          <a:p>
            <a:r>
              <a:rPr lang="en-GB" b="1" dirty="0" smtClean="0">
                <a:solidFill>
                  <a:srgbClr val="C00000"/>
                </a:solidFill>
              </a:rPr>
              <a:t>PIPERLONGUMINE</a:t>
            </a:r>
            <a:endParaRPr lang="en-GB" b="1" dirty="0">
              <a:solidFill>
                <a:srgbClr val="C00000"/>
              </a:solidFill>
            </a:endParaRPr>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37</a:t>
            </a:fld>
            <a:endParaRPr lang="it-IT"/>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790" y="2909856"/>
            <a:ext cx="4237986" cy="3307136"/>
          </a:xfrm>
          <a:prstGeom prst="rect">
            <a:avLst/>
          </a:prstGeom>
        </p:spPr>
      </p:pic>
      <p:sp>
        <p:nvSpPr>
          <p:cNvPr id="7" name="CasellaDiTesto 6"/>
          <p:cNvSpPr txBox="1"/>
          <p:nvPr/>
        </p:nvSpPr>
        <p:spPr>
          <a:xfrm>
            <a:off x="906840" y="1848525"/>
            <a:ext cx="2593570" cy="430887"/>
          </a:xfrm>
          <a:prstGeom prst="rect">
            <a:avLst/>
          </a:prstGeom>
          <a:noFill/>
        </p:spPr>
        <p:txBody>
          <a:bodyPr wrap="square" rtlCol="0">
            <a:spAutoFit/>
          </a:bodyPr>
          <a:lstStyle/>
          <a:p>
            <a:pPr algn="ctr"/>
            <a:r>
              <a:rPr lang="en-GB" sz="2200" i="1" dirty="0" smtClean="0"/>
              <a:t>Piper </a:t>
            </a:r>
            <a:r>
              <a:rPr lang="en-GB" sz="2200" i="1" dirty="0" err="1" smtClean="0"/>
              <a:t>Longum</a:t>
            </a:r>
            <a:endParaRPr lang="en-GB" sz="2200" i="1" dirty="0"/>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9555" y="1041150"/>
            <a:ext cx="4796658" cy="2367067"/>
          </a:xfrm>
          <a:prstGeom prst="rect">
            <a:avLst/>
          </a:prstGeom>
        </p:spPr>
      </p:pic>
      <p:sp>
        <p:nvSpPr>
          <p:cNvPr id="10" name="CasellaDiTesto 9"/>
          <p:cNvSpPr txBox="1"/>
          <p:nvPr/>
        </p:nvSpPr>
        <p:spPr>
          <a:xfrm>
            <a:off x="179475" y="3065931"/>
            <a:ext cx="3222631"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a:t>Indian medicinal tradition</a:t>
            </a:r>
            <a:endParaRPr lang="en-GB" sz="2000" dirty="0" smtClean="0"/>
          </a:p>
          <a:p>
            <a:pPr marL="285750" indent="-285750">
              <a:buFont typeface="Arial" panose="020B0604020202020204" pitchFamily="34" charset="0"/>
              <a:buChar char="•"/>
            </a:pPr>
            <a:r>
              <a:rPr lang="en-GB" sz="2000" dirty="0" smtClean="0"/>
              <a:t>Anti-inflammatory activity (also locally)</a:t>
            </a:r>
          </a:p>
          <a:p>
            <a:pPr marL="285750" indent="-285750">
              <a:buFont typeface="Arial" panose="020B0604020202020204" pitchFamily="34" charset="0"/>
              <a:buChar char="•"/>
            </a:pPr>
            <a:r>
              <a:rPr lang="en-GB" sz="2000" dirty="0" smtClean="0"/>
              <a:t>Anticancer activity</a:t>
            </a:r>
          </a:p>
          <a:p>
            <a:pPr marL="285750" indent="-285750">
              <a:buFont typeface="Arial" panose="020B0604020202020204" pitchFamily="34" charset="0"/>
              <a:buChar char="•"/>
            </a:pPr>
            <a:r>
              <a:rPr lang="en-GB" sz="2000" dirty="0" smtClean="0"/>
              <a:t>Turmeric absorption</a:t>
            </a:r>
          </a:p>
          <a:p>
            <a:pPr marL="285750" indent="-285750">
              <a:buFont typeface="Arial" panose="020B0604020202020204" pitchFamily="34" charset="0"/>
              <a:buChar char="•"/>
            </a:pPr>
            <a:r>
              <a:rPr lang="en-GB" sz="2000" dirty="0" err="1" smtClean="0"/>
              <a:t>Senolytic</a:t>
            </a:r>
            <a:endParaRPr lang="en-GB" sz="2000" dirty="0"/>
          </a:p>
        </p:txBody>
      </p:sp>
    </p:spTree>
    <p:extLst>
      <p:ext uri="{BB962C8B-B14F-4D97-AF65-F5344CB8AC3E}">
        <p14:creationId xmlns:p14="http://schemas.microsoft.com/office/powerpoint/2010/main" val="355634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464" y="3313495"/>
            <a:ext cx="3793179" cy="2530050"/>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2284" y="841885"/>
            <a:ext cx="3149708" cy="2095987"/>
          </a:xfrm>
          <a:prstGeom prst="rect">
            <a:avLst/>
          </a:prstGeom>
        </p:spPr>
      </p:pic>
      <p:sp>
        <p:nvSpPr>
          <p:cNvPr id="2" name="Titolo 1"/>
          <p:cNvSpPr>
            <a:spLocks noGrp="1"/>
          </p:cNvSpPr>
          <p:nvPr>
            <p:ph type="title"/>
          </p:nvPr>
        </p:nvSpPr>
        <p:spPr>
          <a:xfrm>
            <a:off x="443753" y="64864"/>
            <a:ext cx="8229600" cy="1143000"/>
          </a:xfrm>
        </p:spPr>
        <p:txBody>
          <a:bodyPr/>
          <a:lstStyle/>
          <a:p>
            <a:r>
              <a:rPr lang="en-GB" b="1" dirty="0" smtClean="0">
                <a:solidFill>
                  <a:srgbClr val="C00000"/>
                </a:solidFill>
              </a:rPr>
              <a:t>VITAMIN B3 COMPLEX</a:t>
            </a:r>
            <a:endParaRPr lang="en-GB" b="1" dirty="0">
              <a:solidFill>
                <a:srgbClr val="C00000"/>
              </a:solidFill>
            </a:endParaRPr>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38</a:t>
            </a:fld>
            <a:endParaRPr lang="it-IT"/>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6" y="1465460"/>
            <a:ext cx="2683021" cy="2240323"/>
          </a:xfrm>
          <a:prstGeom prst="rect">
            <a:avLst/>
          </a:prstGeom>
        </p:spPr>
      </p:pic>
      <p:pic>
        <p:nvPicPr>
          <p:cNvPr id="8" name="Immagine 7"/>
          <p:cNvPicPr>
            <a:picLocks noChangeAspect="1"/>
          </p:cNvPicPr>
          <p:nvPr/>
        </p:nvPicPr>
        <p:blipFill rotWithShape="1">
          <a:blip r:embed="rId6">
            <a:extLst>
              <a:ext uri="{28A0092B-C50C-407E-A947-70E740481C1C}">
                <a14:useLocalDpi xmlns:a14="http://schemas.microsoft.com/office/drawing/2010/main" val="0"/>
              </a:ext>
            </a:extLst>
          </a:blip>
          <a:srcRect l="12807" r="10813" b="5548"/>
          <a:stretch/>
        </p:blipFill>
        <p:spPr>
          <a:xfrm>
            <a:off x="5409871" y="3133847"/>
            <a:ext cx="3026944" cy="2491878"/>
          </a:xfrm>
          <a:prstGeom prst="rect">
            <a:avLst/>
          </a:prstGeom>
        </p:spPr>
      </p:pic>
      <p:sp>
        <p:nvSpPr>
          <p:cNvPr id="10" name="CasellaDiTesto 9"/>
          <p:cNvSpPr txBox="1"/>
          <p:nvPr/>
        </p:nvSpPr>
        <p:spPr>
          <a:xfrm>
            <a:off x="3605899" y="1240249"/>
            <a:ext cx="2196385"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smtClean="0"/>
              <a:t>NAD precursors</a:t>
            </a:r>
          </a:p>
          <a:p>
            <a:pPr marL="285750" indent="-285750">
              <a:buFont typeface="Arial" panose="020B0604020202020204" pitchFamily="34" charset="0"/>
              <a:buChar char="•"/>
            </a:pPr>
            <a:r>
              <a:rPr lang="en-GB" sz="2000" dirty="0" smtClean="0"/>
              <a:t>Anti-SASP</a:t>
            </a:r>
          </a:p>
        </p:txBody>
      </p:sp>
      <p:sp>
        <p:nvSpPr>
          <p:cNvPr id="11" name="CasellaDiTesto 10"/>
          <p:cNvSpPr txBox="1"/>
          <p:nvPr/>
        </p:nvSpPr>
        <p:spPr>
          <a:xfrm>
            <a:off x="279764" y="3759571"/>
            <a:ext cx="1003264" cy="369332"/>
          </a:xfrm>
          <a:prstGeom prst="rect">
            <a:avLst/>
          </a:prstGeom>
          <a:noFill/>
        </p:spPr>
        <p:txBody>
          <a:bodyPr wrap="square" rtlCol="0">
            <a:spAutoFit/>
          </a:bodyPr>
          <a:lstStyle/>
          <a:p>
            <a:r>
              <a:rPr lang="en-GB" dirty="0" err="1" smtClean="0"/>
              <a:t>Niacina</a:t>
            </a:r>
            <a:r>
              <a:rPr lang="en-GB" dirty="0" smtClean="0"/>
              <a:t> </a:t>
            </a:r>
            <a:endParaRPr lang="en-GB" dirty="0"/>
          </a:p>
        </p:txBody>
      </p:sp>
    </p:spTree>
    <p:extLst>
      <p:ext uri="{BB962C8B-B14F-4D97-AF65-F5344CB8AC3E}">
        <p14:creationId xmlns:p14="http://schemas.microsoft.com/office/powerpoint/2010/main" val="2998506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13283"/>
          <a:stretch/>
        </p:blipFill>
        <p:spPr>
          <a:xfrm>
            <a:off x="4811806" y="874058"/>
            <a:ext cx="4020670" cy="3423863"/>
          </a:xfrm>
          <a:prstGeom prst="rect">
            <a:avLst/>
          </a:prstGeom>
        </p:spPr>
      </p:pic>
      <p:sp>
        <p:nvSpPr>
          <p:cNvPr id="2" name="Titolo 1"/>
          <p:cNvSpPr>
            <a:spLocks noGrp="1"/>
          </p:cNvSpPr>
          <p:nvPr>
            <p:ph type="title"/>
          </p:nvPr>
        </p:nvSpPr>
        <p:spPr>
          <a:xfrm>
            <a:off x="3751728" y="0"/>
            <a:ext cx="5392271" cy="1143000"/>
          </a:xfrm>
        </p:spPr>
        <p:txBody>
          <a:bodyPr/>
          <a:lstStyle/>
          <a:p>
            <a:r>
              <a:rPr lang="en-GB" b="1" dirty="0" smtClean="0">
                <a:solidFill>
                  <a:srgbClr val="C00000"/>
                </a:solidFill>
              </a:rPr>
              <a:t>GINSENOSIDES</a:t>
            </a:r>
            <a:endParaRPr lang="en-GB" b="1" dirty="0">
              <a:solidFill>
                <a:srgbClr val="C00000"/>
              </a:solidFill>
            </a:endParaRPr>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39</a:t>
            </a:fld>
            <a:endParaRPr lang="it-IT"/>
          </a:p>
        </p:txBody>
      </p:sp>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01" y="115644"/>
            <a:ext cx="3539612" cy="3375524"/>
          </a:xfrm>
          <a:prstGeom prst="rect">
            <a:avLst/>
          </a:prstGeom>
        </p:spPr>
      </p:pic>
      <p:sp>
        <p:nvSpPr>
          <p:cNvPr id="8" name="CasellaDiTesto 7"/>
          <p:cNvSpPr txBox="1"/>
          <p:nvPr/>
        </p:nvSpPr>
        <p:spPr>
          <a:xfrm>
            <a:off x="2832848" y="3512994"/>
            <a:ext cx="3186952"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smtClean="0"/>
              <a:t>Anti-metastatic activity</a:t>
            </a:r>
          </a:p>
          <a:p>
            <a:pPr marL="285750" indent="-285750">
              <a:buFont typeface="Arial" panose="020B0604020202020204" pitchFamily="34" charset="0"/>
              <a:buChar char="•"/>
            </a:pPr>
            <a:r>
              <a:rPr lang="en-GB" sz="2000" dirty="0" smtClean="0"/>
              <a:t>Reduce </a:t>
            </a:r>
            <a:r>
              <a:rPr lang="en-GB" sz="2000" dirty="0" err="1" smtClean="0"/>
              <a:t>malondialdehyde</a:t>
            </a:r>
            <a:r>
              <a:rPr lang="en-GB" sz="2000" dirty="0" smtClean="0"/>
              <a:t> concentrations</a:t>
            </a:r>
          </a:p>
          <a:p>
            <a:pPr marL="285750" indent="-285750">
              <a:buFont typeface="Arial" panose="020B0604020202020204" pitchFamily="34" charset="0"/>
              <a:buChar char="•"/>
            </a:pPr>
            <a:r>
              <a:rPr lang="en-GB" sz="2000" dirty="0" smtClean="0"/>
              <a:t>Increase SOD activity</a:t>
            </a:r>
          </a:p>
          <a:p>
            <a:pPr marL="285750" indent="-285750">
              <a:buFont typeface="Arial" panose="020B0604020202020204" pitchFamily="34" charset="0"/>
              <a:buChar char="•"/>
            </a:pPr>
            <a:r>
              <a:rPr lang="en-GB" sz="2000" dirty="0" smtClean="0"/>
              <a:t>Reduce </a:t>
            </a:r>
            <a:r>
              <a:rPr lang="el-GR" sz="2000" dirty="0" smtClean="0"/>
              <a:t>β</a:t>
            </a:r>
            <a:r>
              <a:rPr lang="it-IT" sz="2000" dirty="0" smtClean="0"/>
              <a:t>-</a:t>
            </a:r>
            <a:r>
              <a:rPr lang="it-IT" sz="2000" dirty="0" err="1" smtClean="0"/>
              <a:t>gal</a:t>
            </a:r>
            <a:r>
              <a:rPr lang="it-IT" sz="2000" dirty="0" smtClean="0"/>
              <a:t> </a:t>
            </a:r>
            <a:r>
              <a:rPr lang="it-IT" sz="2000" dirty="0" err="1" smtClean="0"/>
              <a:t>activity</a:t>
            </a:r>
            <a:endParaRPr lang="it-IT" sz="2000" dirty="0" smtClean="0"/>
          </a:p>
          <a:p>
            <a:pPr marL="285750" indent="-285750">
              <a:buFont typeface="Arial" panose="020B0604020202020204" pitchFamily="34" charset="0"/>
              <a:buChar char="•"/>
            </a:pPr>
            <a:r>
              <a:rPr lang="it-IT" sz="2000" dirty="0" smtClean="0"/>
              <a:t>Induce SIRT1</a:t>
            </a:r>
          </a:p>
          <a:p>
            <a:pPr marL="285750" indent="-285750">
              <a:buFont typeface="Arial" panose="020B0604020202020204" pitchFamily="34" charset="0"/>
              <a:buChar char="•"/>
            </a:pPr>
            <a:r>
              <a:rPr lang="it-IT" sz="2000" dirty="0"/>
              <a:t>Anti-SASP</a:t>
            </a:r>
            <a:endParaRPr lang="en-GB" sz="2000" dirty="0"/>
          </a:p>
          <a:p>
            <a:pPr marL="285750" indent="-285750">
              <a:buFont typeface="Arial" panose="020B0604020202020204" pitchFamily="34" charset="0"/>
              <a:buChar char="•"/>
            </a:pPr>
            <a:r>
              <a:rPr lang="it-IT" sz="2000" dirty="0" err="1" smtClean="0"/>
              <a:t>Neuroprotective</a:t>
            </a:r>
            <a:r>
              <a:rPr lang="it-IT" sz="2000" dirty="0" smtClean="0"/>
              <a:t> </a:t>
            </a:r>
            <a:r>
              <a:rPr lang="it-IT" sz="2000" dirty="0" err="1" smtClean="0"/>
              <a:t>role</a:t>
            </a:r>
            <a:r>
              <a:rPr lang="it-IT" sz="2000" dirty="0" smtClean="0"/>
              <a:t> </a:t>
            </a:r>
          </a:p>
        </p:txBody>
      </p:sp>
    </p:spTree>
    <p:extLst>
      <p:ext uri="{BB962C8B-B14F-4D97-AF65-F5344CB8AC3E}">
        <p14:creationId xmlns:p14="http://schemas.microsoft.com/office/powerpoint/2010/main" val="3333620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7396"/>
          </a:xfrm>
        </p:spPr>
        <p:txBody>
          <a:bodyPr>
            <a:normAutofit/>
          </a:bodyPr>
          <a:lstStyle/>
          <a:p>
            <a:r>
              <a:rPr lang="en-GB" dirty="0"/>
              <a:t>Cellular Senescence</a:t>
            </a:r>
          </a:p>
        </p:txBody>
      </p:sp>
      <p:sp>
        <p:nvSpPr>
          <p:cNvPr id="3" name="Segnaposto contenuto 2"/>
          <p:cNvSpPr>
            <a:spLocks noGrp="1"/>
          </p:cNvSpPr>
          <p:nvPr>
            <p:ph idx="1"/>
          </p:nvPr>
        </p:nvSpPr>
        <p:spPr>
          <a:xfrm>
            <a:off x="457200" y="1422780"/>
            <a:ext cx="8229600" cy="4287982"/>
          </a:xfrm>
        </p:spPr>
        <p:txBody>
          <a:bodyPr>
            <a:normAutofit/>
          </a:bodyPr>
          <a:lstStyle/>
          <a:p>
            <a:pPr marL="0" indent="0" algn="just">
              <a:buNone/>
            </a:pPr>
            <a:r>
              <a:rPr lang="en-GB" sz="2200" dirty="0" smtClean="0"/>
              <a:t>Cellular senescence is a process that imposes permanent proliferative arrest on cells in response to various stressors.</a:t>
            </a:r>
          </a:p>
          <a:p>
            <a:pPr marL="0" indent="0" algn="just">
              <a:buNone/>
            </a:pPr>
            <a:endParaRPr lang="en-GB" sz="2200" dirty="0" smtClean="0"/>
          </a:p>
          <a:p>
            <a:pPr algn="just"/>
            <a:r>
              <a:rPr lang="en-GB" sz="2200" dirty="0" smtClean="0"/>
              <a:t>It is a cell-autonomous anti-proliferative program reflecting the normal aging process (hallmark of aging)</a:t>
            </a:r>
          </a:p>
          <a:p>
            <a:pPr marL="0" indent="0" algn="just">
              <a:buNone/>
            </a:pPr>
            <a:endParaRPr lang="en-GB" sz="2200" dirty="0" smtClean="0"/>
          </a:p>
          <a:p>
            <a:pPr algn="just"/>
            <a:r>
              <a:rPr lang="en-GB" sz="2200" dirty="0" smtClean="0"/>
              <a:t>It also can be induced and plays an important role in restricting the propagation of damaged and defective cells.</a:t>
            </a:r>
          </a:p>
          <a:p>
            <a:pPr marL="0" indent="0">
              <a:buNone/>
            </a:pPr>
            <a:endParaRPr lang="it-IT" sz="2400" dirty="0" smtClean="0"/>
          </a:p>
        </p:txBody>
      </p:sp>
      <p:sp>
        <p:nvSpPr>
          <p:cNvPr id="4" name="Segnaposto data 3"/>
          <p:cNvSpPr>
            <a:spLocks noGrp="1"/>
          </p:cNvSpPr>
          <p:nvPr>
            <p:ph type="dt" sz="half" idx="10"/>
          </p:nvPr>
        </p:nvSpPr>
        <p:spPr/>
        <p:txBody>
          <a:bodyPr/>
          <a:lstStyle/>
          <a:p>
            <a:r>
              <a:rPr lang="en-US" smtClean="0"/>
              <a:t>30/04/19</a:t>
            </a:r>
            <a:endParaRPr lang="it-IT"/>
          </a:p>
        </p:txBody>
      </p:sp>
      <p:sp>
        <p:nvSpPr>
          <p:cNvPr id="5" name="Segnaposto piè di pagina 4"/>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4</a:t>
            </a:fld>
            <a:endParaRPr lang="it-IT"/>
          </a:p>
        </p:txBody>
      </p:sp>
    </p:spTree>
    <p:extLst>
      <p:ext uri="{BB962C8B-B14F-4D97-AF65-F5344CB8AC3E}">
        <p14:creationId xmlns:p14="http://schemas.microsoft.com/office/powerpoint/2010/main" val="3447295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33392"/>
            <a:ext cx="8229600" cy="1143000"/>
          </a:xfrm>
        </p:spPr>
        <p:txBody>
          <a:bodyPr/>
          <a:lstStyle/>
          <a:p>
            <a:r>
              <a:rPr lang="en-GB" b="1" dirty="0" smtClean="0">
                <a:solidFill>
                  <a:srgbClr val="C00000"/>
                </a:solidFill>
              </a:rPr>
              <a:t>OLEUROPEIN</a:t>
            </a:r>
            <a:endParaRPr lang="en-GB" b="1" dirty="0">
              <a:solidFill>
                <a:srgbClr val="C00000"/>
              </a:solidFill>
            </a:endParaRPr>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40</a:t>
            </a:fld>
            <a:endParaRPr lang="it-IT"/>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119977"/>
            <a:ext cx="5486400" cy="4048432"/>
          </a:xfrm>
          <a:prstGeom prst="rect">
            <a:avLst/>
          </a:prstGeom>
        </p:spPr>
      </p:pic>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9220"/>
          <a:stretch/>
        </p:blipFill>
        <p:spPr>
          <a:xfrm flipH="1">
            <a:off x="146653" y="336176"/>
            <a:ext cx="3322607" cy="4501915"/>
          </a:xfrm>
          <a:prstGeom prst="rect">
            <a:avLst/>
          </a:prstGeom>
        </p:spPr>
      </p:pic>
      <p:sp>
        <p:nvSpPr>
          <p:cNvPr id="8" name="CasellaDiTesto 7"/>
          <p:cNvSpPr txBox="1"/>
          <p:nvPr/>
        </p:nvSpPr>
        <p:spPr>
          <a:xfrm>
            <a:off x="2931459" y="1376392"/>
            <a:ext cx="4101353"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smtClean="0"/>
              <a:t>Antimicrobial, </a:t>
            </a:r>
            <a:r>
              <a:rPr lang="en-GB" sz="2000" dirty="0"/>
              <a:t>fungicidal and insecticidal </a:t>
            </a:r>
            <a:r>
              <a:rPr lang="en-GB" sz="2000" dirty="0" smtClean="0"/>
              <a:t>activity</a:t>
            </a:r>
          </a:p>
          <a:p>
            <a:pPr marL="285750" indent="-285750">
              <a:buFont typeface="Arial" panose="020B0604020202020204" pitchFamily="34" charset="0"/>
              <a:buChar char="•"/>
            </a:pPr>
            <a:r>
              <a:rPr lang="it-IT" sz="2000" dirty="0" smtClean="0"/>
              <a:t>Anti-</a:t>
            </a:r>
            <a:r>
              <a:rPr lang="it-IT" sz="2000" dirty="0" err="1" smtClean="0"/>
              <a:t>inflammatory</a:t>
            </a:r>
            <a:r>
              <a:rPr lang="it-IT" sz="2000" dirty="0" smtClean="0"/>
              <a:t>, anti-</a:t>
            </a:r>
            <a:r>
              <a:rPr lang="it-IT" sz="2000" dirty="0" err="1" smtClean="0"/>
              <a:t>oxidative</a:t>
            </a:r>
            <a:r>
              <a:rPr lang="it-IT" sz="2000" dirty="0" smtClean="0"/>
              <a:t> and anti-</a:t>
            </a:r>
            <a:r>
              <a:rPr lang="it-IT" sz="2000" dirty="0" err="1" smtClean="0"/>
              <a:t>cancer</a:t>
            </a:r>
            <a:r>
              <a:rPr lang="it-IT" sz="2000" dirty="0" smtClean="0"/>
              <a:t> </a:t>
            </a:r>
            <a:r>
              <a:rPr lang="it-IT" sz="2000" dirty="0" err="1" smtClean="0"/>
              <a:t>activity</a:t>
            </a:r>
            <a:endParaRPr lang="it-IT" sz="2000" dirty="0" smtClean="0"/>
          </a:p>
          <a:p>
            <a:pPr marL="285750" indent="-285750">
              <a:buFont typeface="Arial" panose="020B0604020202020204" pitchFamily="34" charset="0"/>
              <a:buChar char="•"/>
            </a:pPr>
            <a:r>
              <a:rPr lang="it-IT" sz="2000" dirty="0" smtClean="0"/>
              <a:t>Anti-SASP</a:t>
            </a:r>
            <a:endParaRPr lang="en-GB" sz="2000" dirty="0"/>
          </a:p>
        </p:txBody>
      </p:sp>
    </p:spTree>
    <p:extLst>
      <p:ext uri="{BB962C8B-B14F-4D97-AF65-F5344CB8AC3E}">
        <p14:creationId xmlns:p14="http://schemas.microsoft.com/office/powerpoint/2010/main" val="2818078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8344"/>
            <a:ext cx="4180136" cy="2782776"/>
          </a:xfrm>
          <a:prstGeom prst="rect">
            <a:avLst/>
          </a:prstGeom>
        </p:spPr>
      </p:pic>
      <p:sp>
        <p:nvSpPr>
          <p:cNvPr id="2" name="Titolo 1"/>
          <p:cNvSpPr>
            <a:spLocks noGrp="1"/>
          </p:cNvSpPr>
          <p:nvPr>
            <p:ph type="title"/>
          </p:nvPr>
        </p:nvSpPr>
        <p:spPr>
          <a:xfrm>
            <a:off x="914400" y="72932"/>
            <a:ext cx="8229600" cy="1143000"/>
          </a:xfrm>
        </p:spPr>
        <p:txBody>
          <a:bodyPr/>
          <a:lstStyle/>
          <a:p>
            <a:r>
              <a:rPr lang="en-GB" b="1" dirty="0" smtClean="0">
                <a:solidFill>
                  <a:srgbClr val="C00000"/>
                </a:solidFill>
              </a:rPr>
              <a:t>SPERMIDINE</a:t>
            </a:r>
            <a:endParaRPr lang="en-GB" b="1" dirty="0">
              <a:solidFill>
                <a:srgbClr val="C00000"/>
              </a:solidFill>
            </a:endParaRPr>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41</a:t>
            </a:fld>
            <a:endParaRPr lang="it-IT"/>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714" y="1120697"/>
            <a:ext cx="4089042" cy="4089042"/>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62" y="4449886"/>
            <a:ext cx="6260962" cy="1519706"/>
          </a:xfrm>
          <a:prstGeom prst="rect">
            <a:avLst/>
          </a:prstGeom>
        </p:spPr>
      </p:pic>
      <p:sp>
        <p:nvSpPr>
          <p:cNvPr id="9" name="CasellaDiTesto 8"/>
          <p:cNvSpPr txBox="1"/>
          <p:nvPr/>
        </p:nvSpPr>
        <p:spPr>
          <a:xfrm>
            <a:off x="810808" y="3126447"/>
            <a:ext cx="4101353"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err="1" smtClean="0"/>
              <a:t>Poliammine</a:t>
            </a:r>
            <a:r>
              <a:rPr lang="en-GB" sz="2000" dirty="0" smtClean="0"/>
              <a:t> class</a:t>
            </a:r>
          </a:p>
          <a:p>
            <a:pPr marL="285750" indent="-285750">
              <a:buFont typeface="Arial" panose="020B0604020202020204" pitchFamily="34" charset="0"/>
              <a:buChar char="•"/>
            </a:pPr>
            <a:r>
              <a:rPr lang="it-IT" sz="2000" dirty="0"/>
              <a:t>A</a:t>
            </a:r>
            <a:r>
              <a:rPr lang="it-IT" sz="2000" dirty="0" smtClean="0"/>
              <a:t>nti-</a:t>
            </a:r>
            <a:r>
              <a:rPr lang="it-IT" sz="2000" dirty="0" err="1" smtClean="0"/>
              <a:t>oxidant</a:t>
            </a:r>
            <a:r>
              <a:rPr lang="it-IT" sz="2000" dirty="0" smtClean="0"/>
              <a:t>, </a:t>
            </a:r>
            <a:r>
              <a:rPr lang="it-IT" sz="2000" dirty="0" err="1" smtClean="0"/>
              <a:t>cardioprotective</a:t>
            </a:r>
            <a:r>
              <a:rPr lang="it-IT" sz="2000" dirty="0" smtClean="0"/>
              <a:t> and </a:t>
            </a:r>
            <a:r>
              <a:rPr lang="it-IT" sz="2000" dirty="0" err="1" smtClean="0"/>
              <a:t>neuroprotective</a:t>
            </a:r>
            <a:endParaRPr lang="it-IT" sz="2000" dirty="0" smtClean="0"/>
          </a:p>
          <a:p>
            <a:pPr marL="285750" indent="-285750">
              <a:buFont typeface="Arial" panose="020B0604020202020204" pitchFamily="34" charset="0"/>
              <a:buChar char="•"/>
            </a:pPr>
            <a:r>
              <a:rPr lang="it-IT" sz="2000" dirty="0" smtClean="0"/>
              <a:t>Anti-SASP</a:t>
            </a:r>
            <a:endParaRPr lang="en-GB" sz="2000" dirty="0"/>
          </a:p>
        </p:txBody>
      </p:sp>
    </p:spTree>
    <p:extLst>
      <p:ext uri="{BB962C8B-B14F-4D97-AF65-F5344CB8AC3E}">
        <p14:creationId xmlns:p14="http://schemas.microsoft.com/office/powerpoint/2010/main" val="2325377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1976" y="224761"/>
            <a:ext cx="7514823" cy="910218"/>
          </a:xfrm>
        </p:spPr>
        <p:txBody>
          <a:bodyPr/>
          <a:lstStyle/>
          <a:p>
            <a:r>
              <a:rPr lang="en-GB" b="1" dirty="0" smtClean="0">
                <a:solidFill>
                  <a:srgbClr val="C00000"/>
                </a:solidFill>
              </a:rPr>
              <a:t>UROLITHINS</a:t>
            </a:r>
            <a:endParaRPr lang="en-GB" b="1" dirty="0">
              <a:solidFill>
                <a:srgbClr val="C00000"/>
              </a:solidFill>
            </a:endParaRPr>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42</a:t>
            </a:fld>
            <a:endParaRPr lang="it-IT"/>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39" y="104349"/>
            <a:ext cx="4183233" cy="2923034"/>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437" y="373015"/>
            <a:ext cx="2381755" cy="2381755"/>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4822" y="3634278"/>
            <a:ext cx="3069855" cy="2722072"/>
          </a:xfrm>
          <a:prstGeom prst="rect">
            <a:avLst/>
          </a:prstGeom>
        </p:spPr>
      </p:pic>
      <p:pic>
        <p:nvPicPr>
          <p:cNvPr id="9" name="Immagin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3879515"/>
            <a:ext cx="3378960" cy="2210297"/>
          </a:xfrm>
          <a:prstGeom prst="rect">
            <a:avLst/>
          </a:prstGeom>
        </p:spPr>
      </p:pic>
      <p:sp>
        <p:nvSpPr>
          <p:cNvPr id="10" name="CasellaDiTesto 9"/>
          <p:cNvSpPr txBox="1"/>
          <p:nvPr/>
        </p:nvSpPr>
        <p:spPr>
          <a:xfrm>
            <a:off x="4189615" y="1134979"/>
            <a:ext cx="1961803" cy="430887"/>
          </a:xfrm>
          <a:prstGeom prst="rect">
            <a:avLst/>
          </a:prstGeom>
          <a:noFill/>
        </p:spPr>
        <p:txBody>
          <a:bodyPr wrap="square" rtlCol="0">
            <a:spAutoFit/>
          </a:bodyPr>
          <a:lstStyle/>
          <a:p>
            <a:pPr algn="ctr"/>
            <a:r>
              <a:rPr lang="en-GB" sz="2200" dirty="0" err="1" smtClean="0"/>
              <a:t>Ellargitannins</a:t>
            </a:r>
            <a:r>
              <a:rPr lang="en-GB" sz="2200" dirty="0" smtClean="0"/>
              <a:t> </a:t>
            </a:r>
            <a:endParaRPr lang="en-GB" sz="2200" dirty="0"/>
          </a:p>
        </p:txBody>
      </p:sp>
      <p:sp>
        <p:nvSpPr>
          <p:cNvPr id="11" name="CasellaDiTesto 10"/>
          <p:cNvSpPr txBox="1"/>
          <p:nvPr/>
        </p:nvSpPr>
        <p:spPr>
          <a:xfrm>
            <a:off x="3457196" y="2754770"/>
            <a:ext cx="4635251"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smtClean="0"/>
              <a:t>Act against LPS-induced inflammation </a:t>
            </a:r>
          </a:p>
          <a:p>
            <a:pPr marL="285750" indent="-285750">
              <a:buFont typeface="Arial" panose="020B0604020202020204" pitchFamily="34" charset="0"/>
              <a:buChar char="•"/>
            </a:pPr>
            <a:r>
              <a:rPr lang="it-IT" sz="2000" dirty="0" err="1" smtClean="0"/>
              <a:t>Inhibitor</a:t>
            </a:r>
            <a:r>
              <a:rPr lang="it-IT" sz="2000" dirty="0" smtClean="0"/>
              <a:t> of </a:t>
            </a:r>
            <a:r>
              <a:rPr lang="it-IT" sz="2000" dirty="0" err="1" smtClean="0"/>
              <a:t>NFkB</a:t>
            </a:r>
            <a:r>
              <a:rPr lang="it-IT" sz="2000" dirty="0" smtClean="0"/>
              <a:t> </a:t>
            </a:r>
            <a:r>
              <a:rPr lang="it-IT" sz="2000" dirty="0" err="1" smtClean="0"/>
              <a:t>activity</a:t>
            </a:r>
            <a:r>
              <a:rPr lang="it-IT" sz="2000" dirty="0" smtClean="0"/>
              <a:t> </a:t>
            </a:r>
          </a:p>
          <a:p>
            <a:pPr marL="285750" indent="-285750">
              <a:buFont typeface="Arial" panose="020B0604020202020204" pitchFamily="34" charset="0"/>
              <a:buChar char="•"/>
            </a:pPr>
            <a:r>
              <a:rPr lang="it-IT" sz="2000" dirty="0" smtClean="0"/>
              <a:t>Anti-SASP</a:t>
            </a:r>
            <a:endParaRPr lang="en-GB" sz="2000" dirty="0"/>
          </a:p>
        </p:txBody>
      </p:sp>
    </p:spTree>
    <p:extLst>
      <p:ext uri="{BB962C8B-B14F-4D97-AF65-F5344CB8AC3E}">
        <p14:creationId xmlns:p14="http://schemas.microsoft.com/office/powerpoint/2010/main" val="1675130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820271" y="188258"/>
            <a:ext cx="7668409" cy="973885"/>
          </a:xfrm>
        </p:spPr>
        <p:txBody>
          <a:bodyPr>
            <a:normAutofit fontScale="90000"/>
          </a:bodyPr>
          <a:lstStyle/>
          <a:p>
            <a:r>
              <a:rPr lang="en-GB" b="1" dirty="0" smtClean="0">
                <a:solidFill>
                  <a:srgbClr val="C00000"/>
                </a:solidFill>
              </a:rPr>
              <a:t>Dietary intervention</a:t>
            </a:r>
            <a:r>
              <a:rPr lang="en-GB" dirty="0" smtClean="0">
                <a:solidFill>
                  <a:srgbClr val="C00000"/>
                </a:solidFill>
              </a:rPr>
              <a:t>: </a:t>
            </a:r>
            <a:br>
              <a:rPr lang="en-GB" dirty="0" smtClean="0">
                <a:solidFill>
                  <a:srgbClr val="C00000"/>
                </a:solidFill>
              </a:rPr>
            </a:br>
            <a:r>
              <a:rPr lang="en-GB" sz="3800" dirty="0" smtClean="0">
                <a:solidFill>
                  <a:srgbClr val="C00000"/>
                </a:solidFill>
              </a:rPr>
              <a:t>the Mediterranean Diet (MD)</a:t>
            </a:r>
            <a:endParaRPr lang="en-GB" sz="3800" dirty="0">
              <a:solidFill>
                <a:srgbClr val="C00000"/>
              </a:solidFill>
            </a:endParaRPr>
          </a:p>
        </p:txBody>
      </p:sp>
      <p:sp>
        <p:nvSpPr>
          <p:cNvPr id="9" name="Segnaposto contenuto 8"/>
          <p:cNvSpPr>
            <a:spLocks noGrp="1"/>
          </p:cNvSpPr>
          <p:nvPr>
            <p:ph idx="1"/>
          </p:nvPr>
        </p:nvSpPr>
        <p:spPr/>
        <p:txBody>
          <a:bodyPr>
            <a:normAutofit fontScale="77500" lnSpcReduction="20000"/>
          </a:bodyPr>
          <a:lstStyle/>
          <a:p>
            <a:r>
              <a:rPr lang="en-GB" dirty="0"/>
              <a:t>Experimental and epidemiological data indicate that dietary </a:t>
            </a:r>
            <a:r>
              <a:rPr lang="en-GB" dirty="0" smtClean="0"/>
              <a:t>habits, exercise</a:t>
            </a:r>
            <a:r>
              <a:rPr lang="en-GB" dirty="0"/>
              <a:t>, and genetic make-up play a central role in healthy aging</a:t>
            </a:r>
            <a:r>
              <a:rPr lang="en-GB" dirty="0" smtClean="0"/>
              <a:t>.</a:t>
            </a:r>
          </a:p>
          <a:p>
            <a:endParaRPr lang="en-GB" dirty="0" smtClean="0"/>
          </a:p>
          <a:p>
            <a:r>
              <a:rPr lang="en-GB" dirty="0" smtClean="0"/>
              <a:t>The </a:t>
            </a:r>
            <a:r>
              <a:rPr lang="en-GB" dirty="0"/>
              <a:t>Mediterranean diet (MD), which is characterized by a high quota of vegetables, fruits, whole </a:t>
            </a:r>
            <a:r>
              <a:rPr lang="en-GB" dirty="0" smtClean="0"/>
              <a:t>cereals and fish, has </a:t>
            </a:r>
            <a:r>
              <a:rPr lang="en-GB" dirty="0"/>
              <a:t>proven beneficial effects on human health and prevents a variety </a:t>
            </a:r>
            <a:r>
              <a:rPr lang="en-GB" dirty="0" smtClean="0"/>
              <a:t>of ARDs.</a:t>
            </a:r>
          </a:p>
          <a:p>
            <a:endParaRPr lang="en-GB" dirty="0" smtClean="0"/>
          </a:p>
          <a:p>
            <a:r>
              <a:rPr lang="en-GB" dirty="0" smtClean="0"/>
              <a:t>The </a:t>
            </a:r>
            <a:r>
              <a:rPr lang="en-GB" dirty="0"/>
              <a:t>inclusion of phenol-rich foods in the diet is </a:t>
            </a:r>
            <a:r>
              <a:rPr lang="en-GB" dirty="0" smtClean="0"/>
              <a:t>consistent with </a:t>
            </a:r>
            <a:r>
              <a:rPr lang="en-GB" dirty="0"/>
              <a:t>the advice to </a:t>
            </a:r>
            <a:r>
              <a:rPr lang="en-GB" dirty="0" smtClean="0"/>
              <a:t>eat 5 </a:t>
            </a:r>
            <a:r>
              <a:rPr lang="en-GB" dirty="0"/>
              <a:t>or more portions of fruit and vegetables </a:t>
            </a:r>
            <a:r>
              <a:rPr lang="en-GB" dirty="0" smtClean="0"/>
              <a:t>per day (high content of anti-aging bioactive compounds).</a:t>
            </a:r>
            <a:endParaRPr lang="en-GB" dirty="0"/>
          </a:p>
        </p:txBody>
      </p:sp>
      <p:sp>
        <p:nvSpPr>
          <p:cNvPr id="5" name="Segnaposto data 4"/>
          <p:cNvSpPr>
            <a:spLocks noGrp="1"/>
          </p:cNvSpPr>
          <p:nvPr>
            <p:ph type="dt" sz="half" idx="10"/>
          </p:nvPr>
        </p:nvSpPr>
        <p:spPr/>
        <p:txBody>
          <a:bodyPr/>
          <a:lstStyle/>
          <a:p>
            <a:r>
              <a:rPr lang="en-US" smtClean="0"/>
              <a:t>30/04/19</a:t>
            </a:r>
            <a:endParaRPr lang="it-IT"/>
          </a:p>
        </p:txBody>
      </p:sp>
      <p:sp>
        <p:nvSpPr>
          <p:cNvPr id="6" name="Segnaposto piè di pagina 5"/>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7" name="Segnaposto numero diapositiva 6"/>
          <p:cNvSpPr>
            <a:spLocks noGrp="1"/>
          </p:cNvSpPr>
          <p:nvPr>
            <p:ph type="sldNum" sz="quarter" idx="12"/>
          </p:nvPr>
        </p:nvSpPr>
        <p:spPr/>
        <p:txBody>
          <a:bodyPr/>
          <a:lstStyle/>
          <a:p>
            <a:fld id="{577E702D-DAC6-704A-BC3C-8F84ACD9D698}" type="slidenum">
              <a:rPr lang="it-IT" smtClean="0"/>
              <a:t>43</a:t>
            </a:fld>
            <a:endParaRPr lang="it-IT"/>
          </a:p>
        </p:txBody>
      </p:sp>
    </p:spTree>
    <p:extLst>
      <p:ext uri="{BB962C8B-B14F-4D97-AF65-F5344CB8AC3E}">
        <p14:creationId xmlns:p14="http://schemas.microsoft.com/office/powerpoint/2010/main" val="2737054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8631"/>
            <a:ext cx="8229600" cy="839267"/>
          </a:xfrm>
        </p:spPr>
        <p:txBody>
          <a:bodyPr/>
          <a:lstStyle/>
          <a:p>
            <a:r>
              <a:rPr lang="en-GB" b="1" dirty="0" smtClean="0"/>
              <a:t>Future perspectives</a:t>
            </a:r>
            <a:endParaRPr lang="en-GB" b="1" dirty="0"/>
          </a:p>
        </p:txBody>
      </p:sp>
      <p:sp>
        <p:nvSpPr>
          <p:cNvPr id="7" name="Segnaposto contenuto 6"/>
          <p:cNvSpPr>
            <a:spLocks noGrp="1"/>
          </p:cNvSpPr>
          <p:nvPr>
            <p:ph idx="1"/>
          </p:nvPr>
        </p:nvSpPr>
        <p:spPr>
          <a:xfrm>
            <a:off x="216131" y="847898"/>
            <a:ext cx="8628610" cy="5320146"/>
          </a:xfrm>
        </p:spPr>
        <p:txBody>
          <a:bodyPr>
            <a:noAutofit/>
          </a:bodyPr>
          <a:lstStyle/>
          <a:p>
            <a:pPr hangingPunct="0">
              <a:spcBef>
                <a:spcPts val="0"/>
              </a:spcBef>
            </a:pPr>
            <a:r>
              <a:rPr lang="en-US" sz="2000" b="1" dirty="0" smtClean="0">
                <a:ea typeface="Microsoft YaHei" pitchFamily="2"/>
                <a:cs typeface="Calibri Light" panose="020F0302020204030204" pitchFamily="34" charset="0"/>
              </a:rPr>
              <a:t>Some </a:t>
            </a:r>
            <a:r>
              <a:rPr lang="en-US" sz="2000" b="1" dirty="0">
                <a:ea typeface="Microsoft YaHei" pitchFamily="2"/>
                <a:cs typeface="Calibri Light" panose="020F0302020204030204" pitchFamily="34" charset="0"/>
              </a:rPr>
              <a:t>natural components</a:t>
            </a:r>
            <a:r>
              <a:rPr lang="en-US" sz="2000" dirty="0">
                <a:ea typeface="Microsoft YaHei" pitchFamily="2"/>
                <a:cs typeface="Calibri Light" panose="020F0302020204030204" pitchFamily="34" charset="0"/>
              </a:rPr>
              <a:t> share the </a:t>
            </a:r>
            <a:r>
              <a:rPr lang="en-US" sz="2000" b="1" dirty="0">
                <a:ea typeface="Microsoft YaHei" pitchFamily="2"/>
                <a:cs typeface="Calibri Light" panose="020F0302020204030204" pitchFamily="34" charset="0"/>
              </a:rPr>
              <a:t>same mechanism of action</a:t>
            </a:r>
            <a:r>
              <a:rPr lang="en-US" sz="2000" dirty="0">
                <a:ea typeface="Microsoft YaHei" pitchFamily="2"/>
                <a:cs typeface="Calibri Light" panose="020F0302020204030204" pitchFamily="34" charset="0"/>
              </a:rPr>
              <a:t> with conventional </a:t>
            </a:r>
            <a:r>
              <a:rPr lang="en-US" sz="2000" b="1" dirty="0">
                <a:ea typeface="Microsoft YaHei" pitchFamily="2"/>
                <a:cs typeface="Calibri Light" panose="020F0302020204030204" pitchFamily="34" charset="0"/>
              </a:rPr>
              <a:t>medications</a:t>
            </a:r>
            <a:r>
              <a:rPr lang="en-US" sz="2000" dirty="0">
                <a:ea typeface="Microsoft YaHei" pitchFamily="2"/>
                <a:cs typeface="Calibri Light" panose="020F0302020204030204" pitchFamily="34" charset="0"/>
              </a:rPr>
              <a:t>, and that natural molecules with anti-SASP and/or </a:t>
            </a:r>
            <a:r>
              <a:rPr lang="en-US" sz="2000" dirty="0" err="1">
                <a:ea typeface="Microsoft YaHei" pitchFamily="2"/>
                <a:cs typeface="Calibri Light" panose="020F0302020204030204" pitchFamily="34" charset="0"/>
              </a:rPr>
              <a:t>senolytic</a:t>
            </a:r>
            <a:r>
              <a:rPr lang="en-US" sz="2000" dirty="0">
                <a:ea typeface="Microsoft YaHei" pitchFamily="2"/>
                <a:cs typeface="Calibri Light" panose="020F0302020204030204" pitchFamily="34" charset="0"/>
              </a:rPr>
              <a:t> activity are naturally available through the </a:t>
            </a:r>
            <a:r>
              <a:rPr lang="en-US" sz="2000" b="1" dirty="0">
                <a:ea typeface="Microsoft YaHei" pitchFamily="2"/>
                <a:cs typeface="Calibri Light" panose="020F0302020204030204" pitchFamily="34" charset="0"/>
              </a:rPr>
              <a:t>diet</a:t>
            </a:r>
            <a:r>
              <a:rPr lang="en-US" sz="2000" dirty="0">
                <a:ea typeface="Microsoft YaHei" pitchFamily="2"/>
                <a:cs typeface="Calibri Light" panose="020F0302020204030204" pitchFamily="34" charset="0"/>
              </a:rPr>
              <a:t>, for instance the MD.</a:t>
            </a:r>
          </a:p>
          <a:p>
            <a:pPr marL="0" lvl="0" indent="0" hangingPunct="0">
              <a:spcBef>
                <a:spcPts val="0"/>
              </a:spcBef>
              <a:buNone/>
            </a:pPr>
            <a:endParaRPr lang="en-US" sz="2000" dirty="0">
              <a:ea typeface="Microsoft YaHei" pitchFamily="2"/>
              <a:cs typeface="Calibri Light" panose="020F0302020204030204" pitchFamily="34" charset="0"/>
            </a:endParaRPr>
          </a:p>
          <a:p>
            <a:pPr hangingPunct="0">
              <a:spcBef>
                <a:spcPts val="0"/>
              </a:spcBef>
            </a:pPr>
            <a:r>
              <a:rPr lang="en-US" sz="2000" dirty="0">
                <a:ea typeface="Microsoft YaHei" pitchFamily="2"/>
                <a:cs typeface="Calibri Light" panose="020F0302020204030204" pitchFamily="34" charset="0"/>
              </a:rPr>
              <a:t>Although considerable </a:t>
            </a:r>
            <a:r>
              <a:rPr lang="en-US" sz="2000" b="1" dirty="0">
                <a:ea typeface="Microsoft YaHei" pitchFamily="2"/>
                <a:cs typeface="Calibri Light" panose="020F0302020204030204" pitchFamily="34" charset="0"/>
              </a:rPr>
              <a:t>work</a:t>
            </a:r>
            <a:r>
              <a:rPr lang="en-US" sz="2000" dirty="0">
                <a:ea typeface="Microsoft YaHei" pitchFamily="2"/>
                <a:cs typeface="Calibri Light" panose="020F0302020204030204" pitchFamily="34" charset="0"/>
              </a:rPr>
              <a:t> is still required to explore the </a:t>
            </a:r>
            <a:r>
              <a:rPr lang="en-US" sz="2000" b="1" dirty="0">
                <a:ea typeface="Microsoft YaHei" pitchFamily="2"/>
                <a:cs typeface="Calibri Light" panose="020F0302020204030204" pitchFamily="34" charset="0"/>
              </a:rPr>
              <a:t>toxicity</a:t>
            </a:r>
            <a:r>
              <a:rPr lang="en-US" sz="2000" dirty="0">
                <a:ea typeface="Microsoft YaHei" pitchFamily="2"/>
                <a:cs typeface="Calibri Light" panose="020F0302020204030204" pitchFamily="34" charset="0"/>
              </a:rPr>
              <a:t> profile and the extent of the </a:t>
            </a:r>
            <a:r>
              <a:rPr lang="en-US" sz="2000" b="1" dirty="0">
                <a:ea typeface="Microsoft YaHei" pitchFamily="2"/>
                <a:cs typeface="Calibri Light" panose="020F0302020204030204" pitchFamily="34" charset="0"/>
              </a:rPr>
              <a:t>benefits</a:t>
            </a:r>
            <a:r>
              <a:rPr lang="en-US" sz="2000" dirty="0">
                <a:ea typeface="Microsoft YaHei" pitchFamily="2"/>
                <a:cs typeface="Calibri Light" panose="020F0302020204030204" pitchFamily="34" charset="0"/>
              </a:rPr>
              <a:t> provided by natural compounds, there is mounting evidence that nutritional approaches provide new tools to combat ARDs, including cognitive decline.</a:t>
            </a:r>
          </a:p>
          <a:p>
            <a:pPr marL="0" lvl="0" indent="0" hangingPunct="0">
              <a:spcBef>
                <a:spcPts val="0"/>
              </a:spcBef>
              <a:buNone/>
            </a:pPr>
            <a:endParaRPr lang="en-US" sz="2000" dirty="0">
              <a:ea typeface="Microsoft YaHei" pitchFamily="2"/>
              <a:cs typeface="Calibri Light" panose="020F0302020204030204" pitchFamily="34" charset="0"/>
            </a:endParaRPr>
          </a:p>
          <a:p>
            <a:pPr hangingPunct="0">
              <a:spcBef>
                <a:spcPts val="0"/>
              </a:spcBef>
            </a:pPr>
            <a:r>
              <a:rPr lang="en-US" sz="2000" dirty="0" smtClean="0">
                <a:ea typeface="Microsoft YaHei" pitchFamily="2"/>
                <a:cs typeface="Calibri Light" panose="020F0302020204030204" pitchFamily="34" charset="0"/>
              </a:rPr>
              <a:t>Human studies </a:t>
            </a:r>
            <a:r>
              <a:rPr lang="en-US" sz="2000" dirty="0">
                <a:ea typeface="Microsoft YaHei" pitchFamily="2"/>
                <a:cs typeface="Calibri Light" panose="020F0302020204030204" pitchFamily="34" charset="0"/>
              </a:rPr>
              <a:t>and </a:t>
            </a:r>
            <a:r>
              <a:rPr lang="en-US" sz="2000" b="1" dirty="0">
                <a:ea typeface="Microsoft YaHei" pitchFamily="2"/>
                <a:cs typeface="Calibri Light" panose="020F0302020204030204" pitchFamily="34" charset="0"/>
              </a:rPr>
              <a:t>clinical trials </a:t>
            </a:r>
            <a:r>
              <a:rPr lang="en-US" sz="2000" dirty="0">
                <a:ea typeface="Microsoft YaHei" pitchFamily="2"/>
                <a:cs typeface="Calibri Light" panose="020F0302020204030204" pitchFamily="34" charset="0"/>
              </a:rPr>
              <a:t>are required. More information about absorption, metabolism, how these compounds can pass through the </a:t>
            </a:r>
            <a:r>
              <a:rPr lang="en-US" sz="2000" dirty="0" smtClean="0">
                <a:ea typeface="Microsoft YaHei" pitchFamily="2"/>
                <a:cs typeface="Calibri Light" panose="020F0302020204030204" pitchFamily="34" charset="0"/>
              </a:rPr>
              <a:t>BBB </a:t>
            </a:r>
            <a:r>
              <a:rPr lang="en-US" sz="2000" dirty="0">
                <a:ea typeface="Microsoft YaHei" pitchFamily="2"/>
                <a:cs typeface="Calibri Light" panose="020F0302020204030204" pitchFamily="34" charset="0"/>
              </a:rPr>
              <a:t>and long-term effect is needed.</a:t>
            </a:r>
          </a:p>
          <a:p>
            <a:pPr marL="0" lvl="0" indent="0" hangingPunct="0">
              <a:spcBef>
                <a:spcPts val="0"/>
              </a:spcBef>
              <a:buNone/>
            </a:pPr>
            <a:endParaRPr lang="en-US" sz="2000" dirty="0">
              <a:ea typeface="Microsoft YaHei" pitchFamily="2"/>
              <a:cs typeface="Calibri Light" panose="020F0302020204030204" pitchFamily="34" charset="0"/>
            </a:endParaRPr>
          </a:p>
          <a:p>
            <a:pPr hangingPunct="0">
              <a:spcBef>
                <a:spcPts val="0"/>
              </a:spcBef>
            </a:pPr>
            <a:r>
              <a:rPr lang="en-US" sz="2000" dirty="0">
                <a:ea typeface="Microsoft YaHei" pitchFamily="2"/>
                <a:cs typeface="Calibri Light" panose="020F0302020204030204" pitchFamily="34" charset="0"/>
              </a:rPr>
              <a:t>New paradigms for testing </a:t>
            </a:r>
            <a:r>
              <a:rPr lang="en-US" sz="2000" dirty="0" err="1">
                <a:ea typeface="Microsoft YaHei" pitchFamily="2"/>
                <a:cs typeface="Calibri Light" panose="020F0302020204030204" pitchFamily="34" charset="0"/>
              </a:rPr>
              <a:t>senolytics</a:t>
            </a:r>
            <a:r>
              <a:rPr lang="en-US" sz="2000" dirty="0">
                <a:ea typeface="Microsoft YaHei" pitchFamily="2"/>
                <a:cs typeface="Calibri Light" panose="020F0302020204030204" pitchFamily="34" charset="0"/>
              </a:rPr>
              <a:t> and measuring surrogate endpoints of aging should be identified</a:t>
            </a:r>
            <a:r>
              <a:rPr lang="en-US" sz="2000" dirty="0" smtClean="0">
                <a:ea typeface="Microsoft YaHei" pitchFamily="2"/>
                <a:cs typeface="Calibri Light" panose="020F0302020204030204" pitchFamily="34" charset="0"/>
              </a:rPr>
              <a:t>.</a:t>
            </a:r>
          </a:p>
          <a:p>
            <a:pPr hangingPunct="0">
              <a:spcBef>
                <a:spcPts val="0"/>
              </a:spcBef>
            </a:pPr>
            <a:endParaRPr lang="en-US" sz="2000" dirty="0">
              <a:ea typeface="Microsoft YaHei" pitchFamily="2"/>
              <a:cs typeface="Calibri Light" panose="020F0302020204030204" pitchFamily="34" charset="0"/>
            </a:endParaRPr>
          </a:p>
          <a:p>
            <a:pPr hangingPunct="0">
              <a:spcBef>
                <a:spcPts val="0"/>
              </a:spcBef>
            </a:pPr>
            <a:r>
              <a:rPr lang="en-US" sz="2000" dirty="0" smtClean="0">
                <a:ea typeface="Microsoft YaHei" pitchFamily="2"/>
                <a:cs typeface="Calibri Light" panose="020F0302020204030204" pitchFamily="34" charset="0"/>
              </a:rPr>
              <a:t>An univocal </a:t>
            </a:r>
            <a:r>
              <a:rPr lang="en-US" sz="2000" b="1" dirty="0" smtClean="0">
                <a:ea typeface="Microsoft YaHei" pitchFamily="2"/>
                <a:cs typeface="Calibri Light" panose="020F0302020204030204" pitchFamily="34" charset="0"/>
              </a:rPr>
              <a:t>definition</a:t>
            </a:r>
            <a:r>
              <a:rPr lang="en-US" sz="2000" dirty="0" smtClean="0">
                <a:ea typeface="Microsoft YaHei" pitchFamily="2"/>
                <a:cs typeface="Calibri Light" panose="020F0302020204030204" pitchFamily="34" charset="0"/>
              </a:rPr>
              <a:t> of Nutraceuticals is required.</a:t>
            </a:r>
            <a:endParaRPr lang="en-US" sz="2000" dirty="0">
              <a:ea typeface="Microsoft YaHei" pitchFamily="2"/>
              <a:cs typeface="Calibri Light" panose="020F0302020204030204" pitchFamily="34" charset="0"/>
            </a:endParaRPr>
          </a:p>
        </p:txBody>
      </p:sp>
      <p:sp>
        <p:nvSpPr>
          <p:cNvPr id="3" name="Segnaposto data 2"/>
          <p:cNvSpPr>
            <a:spLocks noGrp="1"/>
          </p:cNvSpPr>
          <p:nvPr>
            <p:ph type="dt" sz="half" idx="10"/>
          </p:nvPr>
        </p:nvSpPr>
        <p:spPr/>
        <p:txBody>
          <a:bodyPr/>
          <a:lstStyle/>
          <a:p>
            <a:r>
              <a:rPr lang="en-US" smtClean="0"/>
              <a:t>30/04/19</a:t>
            </a:r>
            <a:endParaRPr lang="it-IT"/>
          </a:p>
        </p:txBody>
      </p:sp>
      <p:sp>
        <p:nvSpPr>
          <p:cNvPr id="4" name="Segnaposto piè di pagina 3"/>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44</a:t>
            </a:fld>
            <a:endParaRPr lang="it-IT"/>
          </a:p>
        </p:txBody>
      </p:sp>
    </p:spTree>
    <p:extLst>
      <p:ext uri="{BB962C8B-B14F-4D97-AF65-F5344CB8AC3E}">
        <p14:creationId xmlns:p14="http://schemas.microsoft.com/office/powerpoint/2010/main" val="4261994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1696910"/>
            <a:ext cx="8072295" cy="2895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342900" indent="-342900">
              <a:buSzPct val="45000"/>
              <a:buFont typeface="Arial" panose="020B0604020202020204" pitchFamily="34" charset="0"/>
              <a:buChar char="•"/>
            </a:pPr>
            <a:r>
              <a:rPr lang="en-GB" altLang="en-US" sz="2400" dirty="0" smtClean="0">
                <a:latin typeface="+mn-lt"/>
              </a:rPr>
              <a:t>Felicia </a:t>
            </a:r>
            <a:r>
              <a:rPr lang="en-GB" altLang="en-US" sz="2400" dirty="0" err="1" smtClean="0">
                <a:latin typeface="+mn-lt"/>
              </a:rPr>
              <a:t>Gurău</a:t>
            </a:r>
            <a:r>
              <a:rPr lang="en-GB" altLang="en-US" sz="2400" dirty="0" smtClean="0">
                <a:latin typeface="+mn-lt"/>
              </a:rPr>
              <a:t> et al., Anti-senescence </a:t>
            </a:r>
            <a:r>
              <a:rPr lang="en-GB" altLang="en-US" sz="2400" dirty="0">
                <a:latin typeface="+mn-lt"/>
              </a:rPr>
              <a:t>compounds: A potential nutraceutical approach to </a:t>
            </a:r>
            <a:r>
              <a:rPr lang="en-GB" altLang="en-US" sz="2400" dirty="0" smtClean="0">
                <a:latin typeface="+mn-lt"/>
              </a:rPr>
              <a:t>healthy aging (2018).</a:t>
            </a:r>
          </a:p>
          <a:p>
            <a:pPr marL="342900" indent="-342900">
              <a:buSzPct val="45000"/>
              <a:buFont typeface="Arial" panose="020B0604020202020204" pitchFamily="34" charset="0"/>
              <a:buChar char="•"/>
            </a:pPr>
            <a:endParaRPr lang="en-GB" altLang="en-US" sz="2400" dirty="0" smtClean="0">
              <a:latin typeface="+mn-lt"/>
            </a:endParaRPr>
          </a:p>
          <a:p>
            <a:pPr marL="342900" indent="-342900">
              <a:buSzPct val="45000"/>
              <a:buFont typeface="Arial" panose="020B0604020202020204" pitchFamily="34" charset="0"/>
              <a:buChar char="•"/>
            </a:pPr>
            <a:r>
              <a:rPr lang="en-GB" altLang="en-US" sz="2400" dirty="0">
                <a:latin typeface="+mn-lt"/>
              </a:rPr>
              <a:t>Antonello </a:t>
            </a:r>
            <a:r>
              <a:rPr lang="en-GB" altLang="en-US" sz="2400" dirty="0" err="1" smtClean="0">
                <a:latin typeface="+mn-lt"/>
              </a:rPr>
              <a:t>Santini</a:t>
            </a:r>
            <a:r>
              <a:rPr lang="en-GB" altLang="en-US" sz="2400" dirty="0" smtClean="0">
                <a:latin typeface="+mn-lt"/>
              </a:rPr>
              <a:t> et al., Nutraceuticals</a:t>
            </a:r>
            <a:r>
              <a:rPr lang="en-GB" altLang="en-US" sz="2400" dirty="0">
                <a:latin typeface="+mn-lt"/>
              </a:rPr>
              <a:t>: opening the debate for </a:t>
            </a:r>
            <a:r>
              <a:rPr lang="en-GB" altLang="en-US" sz="2400" dirty="0" smtClean="0">
                <a:latin typeface="+mn-lt"/>
              </a:rPr>
              <a:t>a regulatory framework (2018).</a:t>
            </a:r>
          </a:p>
          <a:p>
            <a:pPr marL="342900" indent="-342900">
              <a:buSzPct val="45000"/>
              <a:buFont typeface="Arial" panose="020B0604020202020204" pitchFamily="34" charset="0"/>
              <a:buChar char="•"/>
            </a:pPr>
            <a:endParaRPr lang="en-GB" altLang="en-US" sz="2400" dirty="0" smtClean="0">
              <a:latin typeface="+mn-lt"/>
            </a:endParaRPr>
          </a:p>
          <a:p>
            <a:pPr marL="342900" indent="-342900">
              <a:buSzPct val="45000"/>
              <a:buFont typeface="Arial" panose="020B0604020202020204" pitchFamily="34" charset="0"/>
              <a:buChar char="•"/>
            </a:pPr>
            <a:r>
              <a:rPr lang="en-GB" altLang="en-US" sz="2400" dirty="0">
                <a:latin typeface="+mn-lt"/>
              </a:rPr>
              <a:t>Silvia </a:t>
            </a:r>
            <a:r>
              <a:rPr lang="en-GB" altLang="en-US" sz="2400" dirty="0" smtClean="0">
                <a:latin typeface="+mn-lt"/>
              </a:rPr>
              <a:t>Molino et al., Polyphenols </a:t>
            </a:r>
            <a:r>
              <a:rPr lang="en-GB" altLang="en-US" sz="2400" dirty="0">
                <a:latin typeface="+mn-lt"/>
              </a:rPr>
              <a:t>in dementia: From molecular basis to clinical </a:t>
            </a:r>
            <a:r>
              <a:rPr lang="en-GB" altLang="en-US" sz="2400" dirty="0" smtClean="0">
                <a:latin typeface="+mn-lt"/>
              </a:rPr>
              <a:t>trials (2016).</a:t>
            </a:r>
          </a:p>
        </p:txBody>
      </p:sp>
      <p:sp>
        <p:nvSpPr>
          <p:cNvPr id="2" name="Titolo 1"/>
          <p:cNvSpPr>
            <a:spLocks noGrp="1"/>
          </p:cNvSpPr>
          <p:nvPr>
            <p:ph type="title"/>
          </p:nvPr>
        </p:nvSpPr>
        <p:spPr>
          <a:xfrm>
            <a:off x="457200" y="457198"/>
            <a:ext cx="8229600" cy="529403"/>
          </a:xfrm>
        </p:spPr>
        <p:txBody>
          <a:bodyPr>
            <a:normAutofit fontScale="90000"/>
          </a:bodyPr>
          <a:lstStyle/>
          <a:p>
            <a:pPr marL="285750" indent="-285750"/>
            <a:r>
              <a:rPr lang="en-US" altLang="en-US" b="1" dirty="0" smtClean="0">
                <a:solidFill>
                  <a:srgbClr val="C00000"/>
                </a:solidFill>
              </a:rPr>
              <a:t>BIBLIOGRAFIA</a:t>
            </a:r>
            <a:endParaRPr lang="en-GB" dirty="0">
              <a:solidFill>
                <a:srgbClr val="C00000"/>
              </a:solidFill>
            </a:endParaRPr>
          </a:p>
        </p:txBody>
      </p:sp>
    </p:spTree>
    <p:extLst>
      <p:ext uri="{BB962C8B-B14F-4D97-AF65-F5344CB8AC3E}">
        <p14:creationId xmlns:p14="http://schemas.microsoft.com/office/powerpoint/2010/main" val="3609986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04952" y="863790"/>
            <a:ext cx="8639503" cy="5171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a:buSzPct val="45000"/>
              <a:buFont typeface="Wingdings" panose="05000000000000000000" pitchFamily="2" charset="2"/>
              <a:buChar char=""/>
            </a:pPr>
            <a:r>
              <a:rPr lang="en-US" altLang="en-US" sz="2000" dirty="0" err="1" smtClean="0">
                <a:latin typeface="+mn-lt"/>
              </a:rPr>
              <a:t>Marro</a:t>
            </a:r>
            <a:r>
              <a:rPr lang="en-US" altLang="en-US" sz="2000" dirty="0" smtClean="0">
                <a:latin typeface="+mn-lt"/>
              </a:rPr>
              <a:t> </a:t>
            </a:r>
            <a:r>
              <a:rPr lang="en-US" altLang="en-US" sz="2000" dirty="0">
                <a:latin typeface="+mn-lt"/>
              </a:rPr>
              <a:t>PJ et al., Purine metabolism and inhibition of xanthine oxidase in severely hypoxic neonates going onto extracorporeal membrane oxygenation (1997</a:t>
            </a:r>
            <a:r>
              <a:rPr lang="en-US" altLang="en-US" sz="2000" dirty="0" smtClean="0">
                <a:latin typeface="+mn-lt"/>
              </a:rPr>
              <a:t>).</a:t>
            </a:r>
            <a:endParaRPr lang="en-US" altLang="en-US" sz="2000" dirty="0">
              <a:latin typeface="+mn-lt"/>
            </a:endParaRPr>
          </a:p>
          <a:p>
            <a:pPr>
              <a:buSzPct val="45000"/>
              <a:buFont typeface="Wingdings" panose="05000000000000000000" pitchFamily="2" charset="2"/>
              <a:buChar char=""/>
            </a:pPr>
            <a:r>
              <a:rPr lang="en-US" altLang="en-US" sz="2000" dirty="0" err="1">
                <a:latin typeface="+mn-lt"/>
              </a:rPr>
              <a:t>Rukhsana</a:t>
            </a:r>
            <a:r>
              <a:rPr lang="en-US" altLang="en-US" sz="2000" dirty="0">
                <a:latin typeface="+mn-lt"/>
              </a:rPr>
              <a:t> Sultana et al., Lipid peroxidation triggers neurodegeneration: A redox proteomics view into the Alzheimer disease brain (2013</a:t>
            </a:r>
            <a:r>
              <a:rPr lang="en-US" altLang="en-US" sz="2000" dirty="0" smtClean="0">
                <a:latin typeface="+mn-lt"/>
              </a:rPr>
              <a:t>).</a:t>
            </a:r>
            <a:endParaRPr lang="en-US" altLang="en-US" sz="2000" dirty="0">
              <a:latin typeface="+mn-lt"/>
            </a:endParaRPr>
          </a:p>
          <a:p>
            <a:pPr>
              <a:buSzPct val="45000"/>
              <a:buFont typeface="Wingdings" panose="05000000000000000000" pitchFamily="2" charset="2"/>
              <a:buChar char=""/>
            </a:pPr>
            <a:r>
              <a:rPr lang="en-US" altLang="en-US" sz="2000" dirty="0">
                <a:latin typeface="+mn-lt"/>
              </a:rPr>
              <a:t>Ting Liu et al., NF-</a:t>
            </a:r>
            <a:r>
              <a:rPr lang="en-US" altLang="en-US" sz="2000" dirty="0" err="1">
                <a:latin typeface="+mn-lt"/>
              </a:rPr>
              <a:t>κB</a:t>
            </a:r>
            <a:r>
              <a:rPr lang="en-US" altLang="en-US" sz="2000" dirty="0">
                <a:latin typeface="+mn-lt"/>
              </a:rPr>
              <a:t> signaling in inflammation (2017</a:t>
            </a:r>
            <a:r>
              <a:rPr lang="en-US" altLang="en-US" sz="2000" dirty="0" smtClean="0">
                <a:latin typeface="+mn-lt"/>
              </a:rPr>
              <a:t>).</a:t>
            </a:r>
            <a:endParaRPr lang="en-US" altLang="en-US" sz="2000" dirty="0">
              <a:latin typeface="+mn-lt"/>
            </a:endParaRPr>
          </a:p>
          <a:p>
            <a:pPr>
              <a:buSzPct val="45000"/>
              <a:buFont typeface="Wingdings" panose="05000000000000000000" pitchFamily="2" charset="2"/>
              <a:buChar char=""/>
            </a:pPr>
            <a:r>
              <a:rPr lang="en-US" altLang="en-US" sz="2000" dirty="0" err="1">
                <a:latin typeface="+mn-lt"/>
              </a:rPr>
              <a:t>Anjum</a:t>
            </a:r>
            <a:r>
              <a:rPr lang="en-US" altLang="en-US" sz="2000" dirty="0">
                <a:latin typeface="+mn-lt"/>
              </a:rPr>
              <a:t> K et al., Marine Sponges as a Drug Treasure (2016).</a:t>
            </a:r>
          </a:p>
          <a:p>
            <a:pPr>
              <a:buSzPct val="45000"/>
              <a:buFont typeface="Wingdings" panose="05000000000000000000" pitchFamily="2" charset="2"/>
              <a:buChar char=""/>
            </a:pPr>
            <a:r>
              <a:rPr lang="en-US" altLang="en-US" sz="2000" dirty="0">
                <a:latin typeface="+mn-lt"/>
              </a:rPr>
              <a:t>Araujo JA, Zhang M, Yin F, </a:t>
            </a:r>
            <a:r>
              <a:rPr lang="en-US" altLang="en-US" sz="2000" dirty="0" err="1">
                <a:latin typeface="+mn-lt"/>
              </a:rPr>
              <a:t>Heme</a:t>
            </a:r>
            <a:r>
              <a:rPr lang="en-US" altLang="en-US" sz="2000" dirty="0">
                <a:latin typeface="+mn-lt"/>
              </a:rPr>
              <a:t> oxygenase-1, oxidation, inflammation, and atherosclerosis (2012).</a:t>
            </a:r>
          </a:p>
          <a:p>
            <a:pPr>
              <a:buSzPct val="45000"/>
              <a:buFont typeface="Wingdings" panose="05000000000000000000" pitchFamily="2" charset="2"/>
              <a:buChar char=""/>
            </a:pPr>
            <a:r>
              <a:rPr lang="en-US" altLang="en-US" sz="2000" dirty="0">
                <a:latin typeface="+mn-lt"/>
              </a:rPr>
              <a:t>Eva </a:t>
            </a:r>
            <a:r>
              <a:rPr lang="en-US" altLang="en-US" sz="2000" dirty="0" err="1">
                <a:latin typeface="+mn-lt"/>
              </a:rPr>
              <a:t>Brglez</a:t>
            </a:r>
            <a:r>
              <a:rPr lang="en-US" altLang="en-US" sz="2000" dirty="0">
                <a:latin typeface="+mn-lt"/>
              </a:rPr>
              <a:t> </a:t>
            </a:r>
            <a:r>
              <a:rPr lang="en-US" altLang="en-US" sz="2000" dirty="0" err="1">
                <a:latin typeface="+mn-lt"/>
              </a:rPr>
              <a:t>Mojzer</a:t>
            </a:r>
            <a:r>
              <a:rPr lang="en-US" altLang="en-US" sz="2000" dirty="0">
                <a:latin typeface="+mn-lt"/>
              </a:rPr>
              <a:t> et al., Polyphenols: Extraction Methods, </a:t>
            </a:r>
            <a:r>
              <a:rPr lang="en-US" altLang="en-US" sz="2000" dirty="0" err="1">
                <a:latin typeface="+mn-lt"/>
              </a:rPr>
              <a:t>Antioxidative</a:t>
            </a:r>
            <a:endParaRPr lang="en-US" altLang="en-US" sz="2000" dirty="0">
              <a:latin typeface="+mn-lt"/>
            </a:endParaRPr>
          </a:p>
          <a:p>
            <a:pPr>
              <a:buSzPct val="45000"/>
              <a:buFont typeface="Wingdings" panose="05000000000000000000" pitchFamily="2" charset="2"/>
              <a:buChar char=""/>
            </a:pPr>
            <a:r>
              <a:rPr lang="en-US" altLang="en-US" sz="2000" dirty="0">
                <a:latin typeface="+mn-lt"/>
              </a:rPr>
              <a:t>Action, Bioavailability and </a:t>
            </a:r>
            <a:r>
              <a:rPr lang="en-US" altLang="en-US" sz="2000" dirty="0" err="1">
                <a:latin typeface="+mn-lt"/>
              </a:rPr>
              <a:t>Anticarcinogenic</a:t>
            </a:r>
            <a:r>
              <a:rPr lang="en-US" altLang="en-US" sz="2000" dirty="0">
                <a:latin typeface="+mn-lt"/>
              </a:rPr>
              <a:t> Effects (2016).</a:t>
            </a:r>
          </a:p>
          <a:p>
            <a:pPr>
              <a:buSzPct val="45000"/>
              <a:buFont typeface="Wingdings" panose="05000000000000000000" pitchFamily="2" charset="2"/>
              <a:buChar char=""/>
            </a:pPr>
            <a:r>
              <a:rPr lang="en-US" altLang="en-US" sz="2000" dirty="0" err="1">
                <a:latin typeface="+mn-lt"/>
              </a:rPr>
              <a:t>Inês</a:t>
            </a:r>
            <a:r>
              <a:rPr lang="en-US" altLang="en-US" sz="2000" dirty="0">
                <a:latin typeface="+mn-lt"/>
              </a:rPr>
              <a:t> </a:t>
            </a:r>
            <a:r>
              <a:rPr lang="en-US" altLang="en-US" sz="2000" dirty="0" err="1">
                <a:latin typeface="+mn-lt"/>
              </a:rPr>
              <a:t>Figueira</a:t>
            </a:r>
            <a:r>
              <a:rPr lang="en-US" altLang="en-US" sz="2000" dirty="0">
                <a:latin typeface="+mn-lt"/>
              </a:rPr>
              <a:t> et al., Polyphenols Beyond Barriers: A Glimpse into the Brain (2017).</a:t>
            </a:r>
          </a:p>
          <a:p>
            <a:pPr>
              <a:buSzPct val="45000"/>
              <a:buFont typeface="Wingdings" panose="05000000000000000000" pitchFamily="2" charset="2"/>
              <a:buChar char=""/>
            </a:pPr>
            <a:r>
              <a:rPr lang="en-US" altLang="en-US" sz="2000" dirty="0">
                <a:latin typeface="+mn-lt"/>
              </a:rPr>
              <a:t>Valle A. et al, Role of uncoupling proteins in cancer (2010</a:t>
            </a:r>
            <a:r>
              <a:rPr lang="en-US" altLang="en-US" sz="2000" dirty="0" smtClean="0">
                <a:latin typeface="+mn-lt"/>
              </a:rPr>
              <a:t>).</a:t>
            </a:r>
          </a:p>
          <a:p>
            <a:pPr>
              <a:buSzPct val="45000"/>
              <a:buFont typeface="Wingdings" panose="05000000000000000000" pitchFamily="2" charset="2"/>
              <a:buChar char=""/>
            </a:pPr>
            <a:r>
              <a:rPr lang="en-GB" altLang="en-US" sz="2000" dirty="0">
                <a:latin typeface="+mn-lt"/>
              </a:rPr>
              <a:t>Bennett G </a:t>
            </a:r>
            <a:r>
              <a:rPr lang="en-GB" altLang="en-US" sz="2000" dirty="0" smtClean="0">
                <a:latin typeface="+mn-lt"/>
              </a:rPr>
              <a:t>Childs et al., Cellular </a:t>
            </a:r>
            <a:r>
              <a:rPr lang="en-GB" altLang="en-US" sz="2000" dirty="0">
                <a:latin typeface="+mn-lt"/>
              </a:rPr>
              <a:t>senescence in aging and age-related disease: from </a:t>
            </a:r>
            <a:r>
              <a:rPr lang="en-GB" altLang="en-US" sz="2000" dirty="0" smtClean="0">
                <a:latin typeface="+mn-lt"/>
              </a:rPr>
              <a:t>mechanisms </a:t>
            </a:r>
            <a:r>
              <a:rPr lang="en-GB" altLang="en-US" sz="2000" dirty="0">
                <a:latin typeface="+mn-lt"/>
              </a:rPr>
              <a:t>to </a:t>
            </a:r>
            <a:r>
              <a:rPr lang="en-GB" altLang="en-US" sz="2000" dirty="0" smtClean="0">
                <a:latin typeface="+mn-lt"/>
              </a:rPr>
              <a:t>therapy (2015).</a:t>
            </a:r>
          </a:p>
          <a:p>
            <a:pPr>
              <a:buSzPct val="45000"/>
              <a:buFont typeface="Wingdings" panose="05000000000000000000" pitchFamily="2" charset="2"/>
              <a:buChar char=""/>
            </a:pPr>
            <a:r>
              <a:rPr lang="en-GB" altLang="en-US" sz="2000" dirty="0" err="1">
                <a:latin typeface="+mn-lt"/>
              </a:rPr>
              <a:t>Amaia</a:t>
            </a:r>
            <a:r>
              <a:rPr lang="en-GB" altLang="en-US" sz="2000" dirty="0">
                <a:latin typeface="+mn-lt"/>
              </a:rPr>
              <a:t> </a:t>
            </a:r>
            <a:r>
              <a:rPr lang="en-GB" altLang="en-US" sz="2000" dirty="0" err="1" smtClean="0">
                <a:latin typeface="+mn-lt"/>
              </a:rPr>
              <a:t>Lujambio</a:t>
            </a:r>
            <a:r>
              <a:rPr lang="en-GB" altLang="en-US" sz="2000" dirty="0" smtClean="0">
                <a:latin typeface="+mn-lt"/>
              </a:rPr>
              <a:t>, To </a:t>
            </a:r>
            <a:r>
              <a:rPr lang="en-GB" altLang="en-US" sz="2000" dirty="0">
                <a:latin typeface="+mn-lt"/>
              </a:rPr>
              <a:t>clear, or not to clear (senescent cells</a:t>
            </a:r>
            <a:r>
              <a:rPr lang="en-GB" altLang="en-US" sz="2000" dirty="0" smtClean="0">
                <a:latin typeface="+mn-lt"/>
              </a:rPr>
              <a:t>)? That </a:t>
            </a:r>
            <a:r>
              <a:rPr lang="en-GB" altLang="en-US" sz="2000" dirty="0">
                <a:latin typeface="+mn-lt"/>
              </a:rPr>
              <a:t>is the </a:t>
            </a:r>
            <a:r>
              <a:rPr lang="en-GB" altLang="en-US" sz="2000" dirty="0" smtClean="0">
                <a:latin typeface="+mn-lt"/>
              </a:rPr>
              <a:t>question (2016).</a:t>
            </a:r>
          </a:p>
          <a:p>
            <a:pPr>
              <a:buSzPct val="45000"/>
              <a:buFont typeface="Wingdings" panose="05000000000000000000" pitchFamily="2" charset="2"/>
              <a:buChar char=""/>
            </a:pPr>
            <a:r>
              <a:rPr lang="en-GB" altLang="en-US" sz="2000" dirty="0">
                <a:latin typeface="+mn-lt"/>
              </a:rPr>
              <a:t>Annika </a:t>
            </a:r>
            <a:r>
              <a:rPr lang="en-GB" altLang="en-US" sz="2000" dirty="0" err="1" smtClean="0">
                <a:latin typeface="+mn-lt"/>
              </a:rPr>
              <a:t>Höhn</a:t>
            </a:r>
            <a:r>
              <a:rPr lang="en-GB" altLang="en-US" sz="2000" dirty="0" smtClean="0">
                <a:latin typeface="+mn-lt"/>
              </a:rPr>
              <a:t> et al., Happily </a:t>
            </a:r>
            <a:r>
              <a:rPr lang="en-GB" altLang="en-US" sz="2000" dirty="0">
                <a:latin typeface="+mn-lt"/>
              </a:rPr>
              <a:t>(n)ever after: Aging in the context of oxidative stress, </a:t>
            </a:r>
            <a:r>
              <a:rPr lang="en-GB" altLang="en-US" sz="2000" dirty="0" err="1" smtClean="0">
                <a:latin typeface="+mn-lt"/>
              </a:rPr>
              <a:t>proteostasis</a:t>
            </a:r>
            <a:r>
              <a:rPr lang="en-GB" altLang="en-US" sz="2000" dirty="0" smtClean="0">
                <a:latin typeface="+mn-lt"/>
              </a:rPr>
              <a:t> loss </a:t>
            </a:r>
            <a:r>
              <a:rPr lang="en-GB" altLang="en-US" sz="2000" dirty="0">
                <a:latin typeface="+mn-lt"/>
              </a:rPr>
              <a:t>and cellular </a:t>
            </a:r>
            <a:r>
              <a:rPr lang="en-GB" altLang="en-US" sz="2000" dirty="0" smtClean="0">
                <a:latin typeface="+mn-lt"/>
              </a:rPr>
              <a:t>senescence (2017).</a:t>
            </a:r>
            <a:endParaRPr lang="en-US" altLang="en-US" sz="2000" dirty="0">
              <a:latin typeface="+mn-lt"/>
            </a:endParaRPr>
          </a:p>
        </p:txBody>
      </p:sp>
      <p:sp>
        <p:nvSpPr>
          <p:cNvPr id="2" name="Titolo 1"/>
          <p:cNvSpPr>
            <a:spLocks noGrp="1"/>
          </p:cNvSpPr>
          <p:nvPr>
            <p:ph type="title"/>
          </p:nvPr>
        </p:nvSpPr>
        <p:spPr>
          <a:xfrm>
            <a:off x="457200" y="192497"/>
            <a:ext cx="8229600" cy="529403"/>
          </a:xfrm>
        </p:spPr>
        <p:txBody>
          <a:bodyPr>
            <a:normAutofit fontScale="90000"/>
          </a:bodyPr>
          <a:lstStyle/>
          <a:p>
            <a:pPr marL="285750" indent="-285750"/>
            <a:r>
              <a:rPr lang="en-US" altLang="en-US" b="1" dirty="0" smtClean="0">
                <a:solidFill>
                  <a:srgbClr val="C00000"/>
                </a:solidFill>
              </a:rPr>
              <a:t>BIBLIOGRAFIA</a:t>
            </a:r>
            <a:endParaRPr lang="en-GB" dirty="0">
              <a:solidFill>
                <a:srgbClr val="C00000"/>
              </a:solidFill>
            </a:endParaRPr>
          </a:p>
        </p:txBody>
      </p:sp>
    </p:spTree>
    <p:extLst>
      <p:ext uri="{BB962C8B-B14F-4D97-AF65-F5344CB8AC3E}">
        <p14:creationId xmlns:p14="http://schemas.microsoft.com/office/powerpoint/2010/main" val="23588960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30/04/19</a:t>
            </a:r>
            <a:endParaRPr lang="it-IT"/>
          </a:p>
        </p:txBody>
      </p:sp>
      <p:sp>
        <p:nvSpPr>
          <p:cNvPr id="3" name="Segnaposto piè di pagina 2"/>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4" name="Segnaposto numero diapositiva 3"/>
          <p:cNvSpPr>
            <a:spLocks noGrp="1"/>
          </p:cNvSpPr>
          <p:nvPr>
            <p:ph type="sldNum" sz="quarter" idx="12"/>
          </p:nvPr>
        </p:nvSpPr>
        <p:spPr/>
        <p:txBody>
          <a:bodyPr/>
          <a:lstStyle/>
          <a:p>
            <a:fld id="{577E702D-DAC6-704A-BC3C-8F84ACD9D698}" type="slidenum">
              <a:rPr lang="it-IT" smtClean="0"/>
              <a:t>5</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76" y="29935"/>
            <a:ext cx="8413724" cy="6691540"/>
          </a:xfrm>
          <a:prstGeom prst="rect">
            <a:avLst/>
          </a:prstGeom>
        </p:spPr>
      </p:pic>
    </p:spTree>
    <p:extLst>
      <p:ext uri="{BB962C8B-B14F-4D97-AF65-F5344CB8AC3E}">
        <p14:creationId xmlns:p14="http://schemas.microsoft.com/office/powerpoint/2010/main" val="1186920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30/04/19</a:t>
            </a:r>
            <a:endParaRPr lang="it-IT"/>
          </a:p>
        </p:txBody>
      </p:sp>
      <p:sp>
        <p:nvSpPr>
          <p:cNvPr id="3" name="Segnaposto piè di pagina 2"/>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4" name="Segnaposto numero diapositiva 3"/>
          <p:cNvSpPr>
            <a:spLocks noGrp="1"/>
          </p:cNvSpPr>
          <p:nvPr>
            <p:ph type="sldNum" sz="quarter" idx="12"/>
          </p:nvPr>
        </p:nvSpPr>
        <p:spPr/>
        <p:txBody>
          <a:bodyPr/>
          <a:lstStyle/>
          <a:p>
            <a:fld id="{577E702D-DAC6-704A-BC3C-8F84ACD9D698}" type="slidenum">
              <a:rPr lang="it-IT" smtClean="0"/>
              <a:t>6</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5002"/>
            <a:ext cx="8275556" cy="5676103"/>
          </a:xfrm>
          <a:prstGeom prst="rect">
            <a:avLst/>
          </a:prstGeom>
        </p:spPr>
      </p:pic>
    </p:spTree>
    <p:extLst>
      <p:ext uri="{BB962C8B-B14F-4D97-AF65-F5344CB8AC3E}">
        <p14:creationId xmlns:p14="http://schemas.microsoft.com/office/powerpoint/2010/main" val="3778096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30/04/19</a:t>
            </a:r>
            <a:endParaRPr lang="it-IT"/>
          </a:p>
        </p:txBody>
      </p:sp>
      <p:sp>
        <p:nvSpPr>
          <p:cNvPr id="3" name="Segnaposto piè di pagina 2"/>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4" name="Segnaposto numero diapositiva 3"/>
          <p:cNvSpPr>
            <a:spLocks noGrp="1"/>
          </p:cNvSpPr>
          <p:nvPr>
            <p:ph type="sldNum" sz="quarter" idx="12"/>
          </p:nvPr>
        </p:nvSpPr>
        <p:spPr/>
        <p:txBody>
          <a:bodyPr/>
          <a:lstStyle/>
          <a:p>
            <a:fld id="{577E702D-DAC6-704A-BC3C-8F84ACD9D698}" type="slidenum">
              <a:rPr lang="it-IT" smtClean="0"/>
              <a:t>7</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63" y="84555"/>
            <a:ext cx="8788486" cy="6636920"/>
          </a:xfrm>
          <a:prstGeom prst="rect">
            <a:avLst/>
          </a:prstGeom>
        </p:spPr>
      </p:pic>
      <p:sp>
        <p:nvSpPr>
          <p:cNvPr id="7" name="Ovale 6"/>
          <p:cNvSpPr/>
          <p:nvPr/>
        </p:nvSpPr>
        <p:spPr>
          <a:xfrm>
            <a:off x="6553200" y="2761860"/>
            <a:ext cx="1993641" cy="115699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9636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818"/>
            <a:ext cx="8229600" cy="882358"/>
          </a:xfrm>
        </p:spPr>
        <p:txBody>
          <a:bodyPr/>
          <a:lstStyle/>
          <a:p>
            <a:r>
              <a:rPr lang="it-IT" b="1" dirty="0" smtClean="0"/>
              <a:t>The SASP</a:t>
            </a:r>
            <a:endParaRPr lang="en-GB" b="1" dirty="0"/>
          </a:p>
        </p:txBody>
      </p:sp>
      <p:sp>
        <p:nvSpPr>
          <p:cNvPr id="3" name="Segnaposto contenuto 2"/>
          <p:cNvSpPr>
            <a:spLocks noGrp="1"/>
          </p:cNvSpPr>
          <p:nvPr>
            <p:ph idx="1"/>
          </p:nvPr>
        </p:nvSpPr>
        <p:spPr>
          <a:xfrm>
            <a:off x="357996" y="925175"/>
            <a:ext cx="8428008" cy="4285179"/>
          </a:xfrm>
        </p:spPr>
        <p:txBody>
          <a:bodyPr>
            <a:normAutofit lnSpcReduction="10000"/>
          </a:bodyPr>
          <a:lstStyle/>
          <a:p>
            <a:pPr marL="0" indent="0">
              <a:buNone/>
            </a:pPr>
            <a:r>
              <a:rPr lang="en-GB" sz="2200" dirty="0" smtClean="0"/>
              <a:t>The senescence-associated secretory phenotype is characterized by a powerful pro-inflammatory action and participates in </a:t>
            </a:r>
            <a:r>
              <a:rPr lang="en-GB" sz="2200" dirty="0" err="1" smtClean="0"/>
              <a:t>microenvironmental</a:t>
            </a:r>
            <a:r>
              <a:rPr lang="en-GB" sz="2200" dirty="0" smtClean="0"/>
              <a:t> modulation.</a:t>
            </a:r>
            <a:endParaRPr lang="en-GB" sz="2200" dirty="0"/>
          </a:p>
          <a:p>
            <a:pPr marL="0" indent="0">
              <a:buNone/>
            </a:pPr>
            <a:endParaRPr lang="it-IT" sz="2200" dirty="0" smtClean="0"/>
          </a:p>
          <a:p>
            <a:pPr marL="0" indent="0">
              <a:buNone/>
            </a:pPr>
            <a:r>
              <a:rPr lang="it-IT" sz="2200" dirty="0" err="1" smtClean="0"/>
              <a:t>Factors</a:t>
            </a:r>
            <a:r>
              <a:rPr lang="it-IT" sz="2200" dirty="0" smtClean="0"/>
              <a:t> </a:t>
            </a:r>
            <a:r>
              <a:rPr lang="it-IT" sz="2200" dirty="0" err="1" smtClean="0"/>
              <a:t>differ</a:t>
            </a:r>
            <a:r>
              <a:rPr lang="it-IT" sz="2200" dirty="0" smtClean="0"/>
              <a:t> in relation to the </a:t>
            </a:r>
            <a:r>
              <a:rPr lang="it-IT" sz="2200" dirty="0" err="1" smtClean="0"/>
              <a:t>cell</a:t>
            </a:r>
            <a:r>
              <a:rPr lang="it-IT" sz="2200" dirty="0" smtClean="0"/>
              <a:t> </a:t>
            </a:r>
            <a:r>
              <a:rPr lang="it-IT" sz="2200" dirty="0" err="1" smtClean="0"/>
              <a:t>type</a:t>
            </a:r>
            <a:r>
              <a:rPr lang="it-IT" sz="2200" dirty="0" smtClean="0"/>
              <a:t> and </a:t>
            </a:r>
            <a:r>
              <a:rPr lang="it-IT" sz="2200" dirty="0" err="1" smtClean="0"/>
              <a:t>stressor</a:t>
            </a:r>
            <a:r>
              <a:rPr lang="it-IT" sz="2200" dirty="0" smtClean="0"/>
              <a:t> </a:t>
            </a:r>
            <a:r>
              <a:rPr lang="it-IT" sz="2200" dirty="0" err="1" smtClean="0"/>
              <a:t>involved</a:t>
            </a:r>
            <a:r>
              <a:rPr lang="it-IT" sz="2200" dirty="0" smtClean="0"/>
              <a:t>:</a:t>
            </a:r>
          </a:p>
          <a:p>
            <a:pPr marL="0" indent="0">
              <a:buNone/>
            </a:pPr>
            <a:endParaRPr lang="it-IT" sz="2200" dirty="0" smtClean="0"/>
          </a:p>
          <a:p>
            <a:pPr>
              <a:buFont typeface="Arial" panose="020B0604020202020204" pitchFamily="34" charset="0"/>
              <a:buChar char="•"/>
            </a:pPr>
            <a:r>
              <a:rPr lang="it-IT" sz="2200" dirty="0" smtClean="0"/>
              <a:t>IL-1</a:t>
            </a:r>
            <a:r>
              <a:rPr lang="el-GR" sz="2200" dirty="0" smtClean="0"/>
              <a:t>α</a:t>
            </a:r>
            <a:r>
              <a:rPr lang="it-IT" sz="2200" dirty="0" smtClean="0"/>
              <a:t>/β</a:t>
            </a:r>
          </a:p>
          <a:p>
            <a:pPr>
              <a:buFont typeface="Arial" panose="020B0604020202020204" pitchFamily="34" charset="0"/>
              <a:buChar char="•"/>
            </a:pPr>
            <a:r>
              <a:rPr lang="it-IT" sz="2200" dirty="0" smtClean="0"/>
              <a:t>IL-6</a:t>
            </a:r>
          </a:p>
          <a:p>
            <a:pPr>
              <a:buFont typeface="Arial" panose="020B0604020202020204" pitchFamily="34" charset="0"/>
              <a:buChar char="•"/>
            </a:pPr>
            <a:r>
              <a:rPr lang="it-IT" sz="2200" dirty="0" smtClean="0"/>
              <a:t>IL-8</a:t>
            </a:r>
          </a:p>
          <a:p>
            <a:pPr>
              <a:buFont typeface="Arial" panose="020B0604020202020204" pitchFamily="34" charset="0"/>
              <a:buChar char="•"/>
            </a:pPr>
            <a:r>
              <a:rPr lang="it-IT" sz="2200" dirty="0" smtClean="0"/>
              <a:t>TGF</a:t>
            </a:r>
            <a:r>
              <a:rPr lang="it-IT" sz="2200" dirty="0"/>
              <a:t>-</a:t>
            </a:r>
            <a:r>
              <a:rPr lang="it-IT" sz="2200" dirty="0" smtClean="0"/>
              <a:t>β</a:t>
            </a:r>
          </a:p>
          <a:p>
            <a:pPr>
              <a:buFont typeface="Arial" panose="020B0604020202020204" pitchFamily="34" charset="0"/>
              <a:buChar char="•"/>
            </a:pPr>
            <a:r>
              <a:rPr lang="it-IT" sz="2200" dirty="0" smtClean="0"/>
              <a:t>TNF-</a:t>
            </a:r>
            <a:r>
              <a:rPr lang="el-GR" sz="2200" dirty="0" smtClean="0"/>
              <a:t>α</a:t>
            </a:r>
            <a:endParaRPr lang="it-IT" sz="2200" dirty="0"/>
          </a:p>
        </p:txBody>
      </p:sp>
      <p:sp>
        <p:nvSpPr>
          <p:cNvPr id="4" name="Segnaposto data 3"/>
          <p:cNvSpPr>
            <a:spLocks noGrp="1"/>
          </p:cNvSpPr>
          <p:nvPr>
            <p:ph type="dt" sz="half" idx="10"/>
          </p:nvPr>
        </p:nvSpPr>
        <p:spPr/>
        <p:txBody>
          <a:bodyPr/>
          <a:lstStyle/>
          <a:p>
            <a:r>
              <a:rPr lang="en-US" smtClean="0"/>
              <a:t>30/04/19</a:t>
            </a:r>
            <a:endParaRPr lang="it-IT"/>
          </a:p>
        </p:txBody>
      </p:sp>
      <p:sp>
        <p:nvSpPr>
          <p:cNvPr id="5" name="Segnaposto piè di pagina 4"/>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8</a:t>
            </a:fld>
            <a:endParaRPr lang="it-IT"/>
          </a:p>
        </p:txBody>
      </p:sp>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l="17549" t="8706" r="19459"/>
          <a:stretch/>
        </p:blipFill>
        <p:spPr>
          <a:xfrm>
            <a:off x="2395470" y="2704165"/>
            <a:ext cx="6748530" cy="4153835"/>
          </a:xfrm>
          <a:prstGeom prst="rect">
            <a:avLst/>
          </a:prstGeom>
        </p:spPr>
      </p:pic>
      <p:sp>
        <p:nvSpPr>
          <p:cNvPr id="9" name="Rettangolo 8"/>
          <p:cNvSpPr/>
          <p:nvPr/>
        </p:nvSpPr>
        <p:spPr>
          <a:xfrm>
            <a:off x="6553200" y="4139270"/>
            <a:ext cx="772733" cy="476518"/>
          </a:xfrm>
          <a:prstGeom prst="rect">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7796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30/04/19</a:t>
            </a:r>
            <a:endParaRPr lang="it-IT"/>
          </a:p>
        </p:txBody>
      </p:sp>
      <p:sp>
        <p:nvSpPr>
          <p:cNvPr id="3" name="Segnaposto piè di pagina 2"/>
          <p:cNvSpPr>
            <a:spLocks noGrp="1"/>
          </p:cNvSpPr>
          <p:nvPr>
            <p:ph type="ftr" sz="quarter" idx="11"/>
          </p:nvPr>
        </p:nvSpPr>
        <p:spPr/>
        <p:txBody>
          <a:bodyPr/>
          <a:lstStyle/>
          <a:p>
            <a:r>
              <a:rPr lang="en-GB" smtClean="0"/>
              <a:t>Biochemistry of Age-related diseases Neuro-molecular targets of nutraceuticals</a:t>
            </a:r>
            <a:endParaRPr lang="it-IT"/>
          </a:p>
        </p:txBody>
      </p:sp>
      <p:sp>
        <p:nvSpPr>
          <p:cNvPr id="4" name="Segnaposto numero diapositiva 3"/>
          <p:cNvSpPr>
            <a:spLocks noGrp="1"/>
          </p:cNvSpPr>
          <p:nvPr>
            <p:ph type="sldNum" sz="quarter" idx="12"/>
          </p:nvPr>
        </p:nvSpPr>
        <p:spPr/>
        <p:txBody>
          <a:bodyPr/>
          <a:lstStyle/>
          <a:p>
            <a:fld id="{577E702D-DAC6-704A-BC3C-8F84ACD9D698}" type="slidenum">
              <a:rPr lang="it-IT" smtClean="0"/>
              <a:t>9</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924724"/>
            <a:ext cx="7654286" cy="3575986"/>
          </a:xfrm>
          <a:prstGeom prst="rect">
            <a:avLst/>
          </a:prstGeom>
        </p:spPr>
      </p:pic>
      <p:sp>
        <p:nvSpPr>
          <p:cNvPr id="7" name="CasellaDiTesto 6"/>
          <p:cNvSpPr txBox="1"/>
          <p:nvPr/>
        </p:nvSpPr>
        <p:spPr>
          <a:xfrm>
            <a:off x="457200" y="278393"/>
            <a:ext cx="8229600" cy="923330"/>
          </a:xfrm>
          <a:prstGeom prst="rect">
            <a:avLst/>
          </a:prstGeom>
          <a:noFill/>
        </p:spPr>
        <p:txBody>
          <a:bodyPr wrap="square" rtlCol="0">
            <a:spAutoFit/>
          </a:bodyPr>
          <a:lstStyle/>
          <a:p>
            <a:r>
              <a:rPr lang="en-GB" dirty="0"/>
              <a:t>Some of </a:t>
            </a:r>
            <a:r>
              <a:rPr lang="en-GB" dirty="0" smtClean="0"/>
              <a:t>these SASP can </a:t>
            </a:r>
            <a:r>
              <a:rPr lang="en-GB" dirty="0"/>
              <a:t>induce or reinforce the senescent </a:t>
            </a:r>
            <a:r>
              <a:rPr lang="en-GB" dirty="0" smtClean="0"/>
              <a:t>phenotype by </a:t>
            </a:r>
            <a:r>
              <a:rPr lang="en-GB" dirty="0"/>
              <a:t>acting in an </a:t>
            </a:r>
            <a:r>
              <a:rPr lang="en-GB" b="1" dirty="0" smtClean="0"/>
              <a:t>AUTOCRINE</a:t>
            </a:r>
            <a:r>
              <a:rPr lang="en-GB" dirty="0" smtClean="0"/>
              <a:t> </a:t>
            </a:r>
            <a:r>
              <a:rPr lang="en-GB" dirty="0"/>
              <a:t>and </a:t>
            </a:r>
            <a:r>
              <a:rPr lang="en-GB" b="1" dirty="0" smtClean="0"/>
              <a:t>PARACRINE</a:t>
            </a:r>
            <a:r>
              <a:rPr lang="en-GB" dirty="0" smtClean="0"/>
              <a:t> </a:t>
            </a:r>
            <a:r>
              <a:rPr lang="en-GB" dirty="0"/>
              <a:t>manner, spreading </a:t>
            </a:r>
            <a:r>
              <a:rPr lang="en-GB" dirty="0" smtClean="0"/>
              <a:t>senescence via a “BYSTANDER EFFECT”</a:t>
            </a:r>
            <a:endParaRPr lang="en-GB" dirty="0"/>
          </a:p>
        </p:txBody>
      </p:sp>
      <p:sp>
        <p:nvSpPr>
          <p:cNvPr id="6" name="CasellaDiTesto 5"/>
          <p:cNvSpPr txBox="1"/>
          <p:nvPr/>
        </p:nvSpPr>
        <p:spPr>
          <a:xfrm>
            <a:off x="320040" y="4757064"/>
            <a:ext cx="8366760" cy="1477328"/>
          </a:xfrm>
          <a:prstGeom prst="rect">
            <a:avLst/>
          </a:prstGeom>
          <a:noFill/>
        </p:spPr>
        <p:txBody>
          <a:bodyPr wrap="square" rtlCol="0" anchor="b" anchorCtr="0">
            <a:spAutoFit/>
          </a:bodyPr>
          <a:lstStyle/>
          <a:p>
            <a:pPr algn="just"/>
            <a:r>
              <a:rPr lang="en-GB" dirty="0"/>
              <a:t>The demonstration that </a:t>
            </a:r>
            <a:r>
              <a:rPr lang="en-GB" b="1" dirty="0" smtClean="0"/>
              <a:t>senescence cell (SC) </a:t>
            </a:r>
            <a:r>
              <a:rPr lang="en-GB" b="1" dirty="0"/>
              <a:t>clearance </a:t>
            </a:r>
            <a:r>
              <a:rPr lang="en-GB" dirty="0"/>
              <a:t>is sufficient to delay </a:t>
            </a:r>
            <a:r>
              <a:rPr lang="en-GB" dirty="0" smtClean="0"/>
              <a:t>ARD development </a:t>
            </a:r>
            <a:r>
              <a:rPr lang="en-GB" dirty="0"/>
              <a:t>and extend lifespan in mice has prompted intense </a:t>
            </a:r>
            <a:r>
              <a:rPr lang="en-GB" dirty="0" smtClean="0"/>
              <a:t>research into </a:t>
            </a:r>
            <a:r>
              <a:rPr lang="en-GB" dirty="0"/>
              <a:t>the pathways leading to SC build-up and the molecular </a:t>
            </a:r>
            <a:r>
              <a:rPr lang="en-GB" dirty="0" smtClean="0"/>
              <a:t>mechanism governing </a:t>
            </a:r>
            <a:r>
              <a:rPr lang="en-GB" dirty="0"/>
              <a:t>the SASP, with a view to developing new therapeutic strategies to eliminate SCs and/or attenuate the systemic and local </a:t>
            </a:r>
            <a:r>
              <a:rPr lang="en-GB" dirty="0" smtClean="0"/>
              <a:t>effects of </a:t>
            </a:r>
            <a:r>
              <a:rPr lang="en-GB" dirty="0"/>
              <a:t>the SASP</a:t>
            </a:r>
          </a:p>
        </p:txBody>
      </p:sp>
    </p:spTree>
    <p:extLst>
      <p:ext uri="{BB962C8B-B14F-4D97-AF65-F5344CB8AC3E}">
        <p14:creationId xmlns:p14="http://schemas.microsoft.com/office/powerpoint/2010/main" val="3899221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1162</TotalTime>
  <Words>7009</Words>
  <Application>Microsoft Office PowerPoint</Application>
  <PresentationFormat>Presentazione su schermo (4:3)</PresentationFormat>
  <Paragraphs>566</Paragraphs>
  <Slides>46</Slides>
  <Notes>46</Notes>
  <HiddenSlides>1</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46</vt:i4>
      </vt:variant>
    </vt:vector>
  </HeadingPairs>
  <TitlesOfParts>
    <vt:vector size="52" baseType="lpstr">
      <vt:lpstr>Microsoft YaHei</vt:lpstr>
      <vt:lpstr>Arial</vt:lpstr>
      <vt:lpstr>Calibri</vt:lpstr>
      <vt:lpstr>Calibri Light</vt:lpstr>
      <vt:lpstr>Wingdings</vt:lpstr>
      <vt:lpstr>Tema di Office</vt:lpstr>
      <vt:lpstr>Approach to aging and cellular senescence  through bioactive compounds</vt:lpstr>
      <vt:lpstr>Summary</vt:lpstr>
      <vt:lpstr>Aging</vt:lpstr>
      <vt:lpstr>Cellular Senescence</vt:lpstr>
      <vt:lpstr>Presentazione standard di PowerPoint</vt:lpstr>
      <vt:lpstr>Presentazione standard di PowerPoint</vt:lpstr>
      <vt:lpstr>Presentazione standard di PowerPoint</vt:lpstr>
      <vt:lpstr>The SASP</vt:lpstr>
      <vt:lpstr>Presentazione standard di PowerPoint</vt:lpstr>
      <vt:lpstr>The goal of promoting healthy aging</vt:lpstr>
      <vt:lpstr>Synthetic compounds</vt:lpstr>
      <vt:lpstr>Presentazione standard di PowerPoint</vt:lpstr>
      <vt:lpstr>Synthetic compounds</vt:lpstr>
      <vt:lpstr>Synthetic compounds</vt:lpstr>
      <vt:lpstr>Presentazione standard di PowerPoint</vt:lpstr>
      <vt:lpstr>Presentazione standard di PowerPoint</vt:lpstr>
      <vt:lpstr>Presentazione standard di PowerPoint</vt:lpstr>
      <vt:lpstr>Presentazione standard di PowerPoint</vt:lpstr>
      <vt:lpstr>Presentazione standard di PowerPoint</vt:lpstr>
      <vt:lpstr>Polyphenols</vt:lpstr>
      <vt:lpstr>Presentazione standard di PowerPoint</vt:lpstr>
      <vt:lpstr>Presentazione standard di PowerPoint</vt:lpstr>
      <vt:lpstr>CURCUMIN (C21H20O6)</vt:lpstr>
      <vt:lpstr>RESVERATROL (C14H12O3) </vt:lpstr>
      <vt:lpstr>FLAVANOLS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TOCOTRIENOLS</vt:lpstr>
      <vt:lpstr>QUERCETIN</vt:lpstr>
      <vt:lpstr>PIPERLONGUMINE</vt:lpstr>
      <vt:lpstr>VITAMIN B3 COMPLEX</vt:lpstr>
      <vt:lpstr>GINSENOSIDES</vt:lpstr>
      <vt:lpstr>OLEUROPEIN</vt:lpstr>
      <vt:lpstr>SPERMIDINE</vt:lpstr>
      <vt:lpstr>UROLITHINS</vt:lpstr>
      <vt:lpstr>Dietary intervention:  the Mediterranean Diet (MD)</vt:lpstr>
      <vt:lpstr>Future perspectives</vt:lpstr>
      <vt:lpstr>BIBLIOGRAFIA</vt:lpstr>
      <vt:lpstr>BIBLIOGRAFIA</vt:lpstr>
    </vt:vector>
  </TitlesOfParts>
  <Company>Univ. Trieste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your topic</dc:title>
  <dc:creator>Sabina Passamonti</dc:creator>
  <cp:lastModifiedBy>valentina tiriticco</cp:lastModifiedBy>
  <cp:revision>80</cp:revision>
  <dcterms:created xsi:type="dcterms:W3CDTF">2019-02-01T16:20:17Z</dcterms:created>
  <dcterms:modified xsi:type="dcterms:W3CDTF">2019-06-17T21:24:24Z</dcterms:modified>
</cp:coreProperties>
</file>