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overhead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4643"/>
  </p:normalViewPr>
  <p:slideViewPr>
    <p:cSldViewPr snapToGrid="0" snapToObjects="1">
      <p:cViewPr>
        <p:scale>
          <a:sx n="100" d="100"/>
          <a:sy n="100" d="100"/>
        </p:scale>
        <p:origin x="2552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19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54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16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51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81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37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00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862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03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162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05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570A1-C6E3-474C-B0C6-3D6614BE03DF}" type="datetimeFigureOut">
              <a:rPr lang="it-IT" smtClean="0"/>
              <a:t>19/08/19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1B28E-FE12-424D-89DD-6C8A0B8C07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75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AF85152-3D2D-544E-8CFC-59105CD14F08}"/>
              </a:ext>
            </a:extLst>
          </p:cNvPr>
          <p:cNvSpPr/>
          <p:nvPr/>
        </p:nvSpPr>
        <p:spPr>
          <a:xfrm>
            <a:off x="258233" y="215668"/>
            <a:ext cx="6464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err="1">
                <a:solidFill>
                  <a:srgbClr val="FF0000"/>
                </a:solidFill>
                <a:latin typeface="HelveticaNeue" panose="02000503000000020004" pitchFamily="2" charset="0"/>
              </a:rPr>
              <a:t>Deterioration</a:t>
            </a:r>
            <a:r>
              <a:rPr lang="it-IT" sz="2800" b="1" dirty="0">
                <a:solidFill>
                  <a:srgbClr val="FF0000"/>
                </a:solidFill>
                <a:latin typeface="HelveticaNeue" panose="02000503000000020004" pitchFamily="2" charset="0"/>
              </a:rPr>
              <a:t> of </a:t>
            </a:r>
            <a:r>
              <a:rPr lang="it-IT" sz="2800" b="1" dirty="0" err="1">
                <a:solidFill>
                  <a:srgbClr val="FF0000"/>
                </a:solidFill>
                <a:latin typeface="HelveticaNeue" panose="02000503000000020004" pitchFamily="2" charset="0"/>
              </a:rPr>
              <a:t>orthopedic</a:t>
            </a:r>
            <a:r>
              <a:rPr lang="it-IT" sz="2800" b="1" dirty="0">
                <a:solidFill>
                  <a:srgbClr val="FF0000"/>
                </a:solidFill>
                <a:latin typeface="HelveticaNeue" panose="02000503000000020004" pitchFamily="2" charset="0"/>
              </a:rPr>
              <a:t>-grade UHMWPE due to </a:t>
            </a:r>
            <a:r>
              <a:rPr lang="it-IT" sz="2800" b="1" dirty="0" err="1">
                <a:solidFill>
                  <a:srgbClr val="FF0000"/>
                </a:solidFill>
                <a:latin typeface="HelveticaNeue" panose="02000503000000020004" pitchFamily="2" charset="0"/>
              </a:rPr>
              <a:t>ionizing</a:t>
            </a:r>
            <a:r>
              <a:rPr lang="it-IT" sz="2800" b="1" dirty="0">
                <a:solidFill>
                  <a:srgbClr val="FF0000"/>
                </a:solidFill>
                <a:latin typeface="HelveticaNeue" panose="02000503000000020004" pitchFamily="2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HelveticaNeue" panose="02000503000000020004" pitchFamily="2" charset="0"/>
              </a:rPr>
              <a:t>radiation</a:t>
            </a:r>
            <a:r>
              <a:rPr lang="it-IT" sz="2800" b="1" dirty="0">
                <a:solidFill>
                  <a:srgbClr val="FF0000"/>
                </a:solidFill>
                <a:latin typeface="HelveticaNeue" panose="02000503000000020004" pitchFamily="2" charset="0"/>
              </a:rPr>
              <a:t>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FC62BE4-11FE-A54A-BA9F-44A747EE0618}"/>
              </a:ext>
            </a:extLst>
          </p:cNvPr>
          <p:cNvSpPr/>
          <p:nvPr/>
        </p:nvSpPr>
        <p:spPr>
          <a:xfrm>
            <a:off x="258233" y="1055514"/>
            <a:ext cx="6464299" cy="794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dirty="0" err="1">
                <a:latin typeface="Palatino Linotype" panose="02040502050505030304" pitchFamily="18" charset="0"/>
              </a:rPr>
              <a:t>One</a:t>
            </a:r>
            <a:r>
              <a:rPr lang="it-IT" dirty="0">
                <a:latin typeface="Palatino Linotype" panose="02040502050505030304" pitchFamily="18" charset="0"/>
              </a:rPr>
              <a:t> of the </a:t>
            </a:r>
            <a:r>
              <a:rPr lang="it-IT" dirty="0" err="1">
                <a:latin typeface="Palatino Linotype" panose="02040502050505030304" pitchFamily="18" charset="0"/>
              </a:rPr>
              <a:t>most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significant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challenges</a:t>
            </a:r>
            <a:r>
              <a:rPr lang="it-IT" dirty="0">
                <a:latin typeface="Palatino Linotype" panose="02040502050505030304" pitchFamily="18" charset="0"/>
              </a:rPr>
              <a:t> in </a:t>
            </a:r>
            <a:r>
              <a:rPr lang="it-IT" dirty="0" err="1">
                <a:latin typeface="Palatino Linotype" panose="02040502050505030304" pitchFamily="18" charset="0"/>
              </a:rPr>
              <a:t>orthopedics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has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been</a:t>
            </a:r>
            <a:r>
              <a:rPr lang="it-IT" dirty="0">
                <a:latin typeface="Palatino Linotype" panose="02040502050505030304" pitchFamily="18" charset="0"/>
              </a:rPr>
              <a:t> the </a:t>
            </a:r>
            <a:r>
              <a:rPr lang="it-IT" dirty="0" err="1">
                <a:latin typeface="Palatino Linotype" panose="02040502050505030304" pitchFamily="18" charset="0"/>
              </a:rPr>
              <a:t>poor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oxidation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resistance</a:t>
            </a:r>
            <a:r>
              <a:rPr lang="it-IT" dirty="0">
                <a:latin typeface="Palatino Linotype" panose="02040502050505030304" pitchFamily="18" charset="0"/>
              </a:rPr>
              <a:t> of </a:t>
            </a:r>
            <a:r>
              <a:rPr lang="it-IT" b="1" dirty="0">
                <a:latin typeface="Palatino Linotype" panose="02040502050505030304" pitchFamily="18" charset="0"/>
              </a:rPr>
              <a:t>ultra-high </a:t>
            </a:r>
            <a:r>
              <a:rPr lang="it-IT" b="1" dirty="0" err="1">
                <a:latin typeface="Palatino Linotype" panose="02040502050505030304" pitchFamily="18" charset="0"/>
              </a:rPr>
              <a:t>molecular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weight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polyethylene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dirty="0">
                <a:latin typeface="Palatino Linotype" panose="02040502050505030304" pitchFamily="18" charset="0"/>
              </a:rPr>
              <a:t>(UHMWPE) </a:t>
            </a:r>
            <a:r>
              <a:rPr lang="it-IT" dirty="0" err="1">
                <a:latin typeface="Palatino Linotype" panose="02040502050505030304" pitchFamily="18" charset="0"/>
              </a:rPr>
              <a:t>concomitant</a:t>
            </a:r>
            <a:r>
              <a:rPr lang="it-IT" dirty="0">
                <a:latin typeface="Palatino Linotype" panose="02040502050505030304" pitchFamily="18" charset="0"/>
              </a:rPr>
              <a:t> with </a:t>
            </a:r>
            <a:r>
              <a:rPr lang="it-IT" dirty="0" err="1">
                <a:latin typeface="Palatino Linotype" panose="02040502050505030304" pitchFamily="18" charset="0"/>
              </a:rPr>
              <a:t>ionizing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radiation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sterilization</a:t>
            </a:r>
            <a:r>
              <a:rPr lang="it-IT" dirty="0">
                <a:latin typeface="Palatino Linotype" panose="02040502050505030304" pitchFamily="18" charset="0"/>
              </a:rPr>
              <a:t>. </a:t>
            </a:r>
            <a:r>
              <a:rPr lang="it-IT" dirty="0" err="1">
                <a:latin typeface="Palatino Linotype" panose="02040502050505030304" pitchFamily="18" charset="0"/>
              </a:rPr>
              <a:t>This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degradation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is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associated</a:t>
            </a:r>
            <a:r>
              <a:rPr lang="it-IT" dirty="0">
                <a:latin typeface="Palatino Linotype" panose="02040502050505030304" pitchFamily="18" charset="0"/>
              </a:rPr>
              <a:t> with </a:t>
            </a:r>
            <a:r>
              <a:rPr lang="it-IT" dirty="0" err="1">
                <a:latin typeface="Palatino Linotype" panose="02040502050505030304" pitchFamily="18" charset="0"/>
              </a:rPr>
              <a:t>osteolysis</a:t>
            </a:r>
            <a:r>
              <a:rPr lang="it-IT" dirty="0">
                <a:latin typeface="Palatino Linotype" panose="02040502050505030304" pitchFamily="18" charset="0"/>
              </a:rPr>
              <a:t> (bone </a:t>
            </a:r>
            <a:r>
              <a:rPr lang="it-IT" dirty="0" err="1">
                <a:latin typeface="Palatino Linotype" panose="02040502050505030304" pitchFamily="18" charset="0"/>
              </a:rPr>
              <a:t>loss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around</a:t>
            </a:r>
            <a:r>
              <a:rPr lang="it-IT" dirty="0">
                <a:latin typeface="Palatino Linotype" panose="02040502050505030304" pitchFamily="18" charset="0"/>
              </a:rPr>
              <a:t> the </a:t>
            </a:r>
            <a:r>
              <a:rPr lang="it-IT" dirty="0" err="1">
                <a:latin typeface="Palatino Linotype" panose="02040502050505030304" pitchFamily="18" charset="0"/>
              </a:rPr>
              <a:t>implant</a:t>
            </a:r>
            <a:r>
              <a:rPr lang="it-IT" dirty="0">
                <a:latin typeface="Palatino Linotype" panose="02040502050505030304" pitchFamily="18" charset="0"/>
              </a:rPr>
              <a:t>) due to the </a:t>
            </a:r>
            <a:r>
              <a:rPr lang="it-IT" dirty="0" err="1">
                <a:latin typeface="Palatino Linotype" panose="02040502050505030304" pitchFamily="18" charset="0"/>
              </a:rPr>
              <a:t>poor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wear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resistance</a:t>
            </a:r>
            <a:r>
              <a:rPr lang="it-IT" dirty="0">
                <a:latin typeface="Palatino Linotype" panose="02040502050505030304" pitchFamily="18" charset="0"/>
              </a:rPr>
              <a:t> of </a:t>
            </a:r>
            <a:r>
              <a:rPr lang="it-IT" dirty="0" err="1">
                <a:latin typeface="Palatino Linotype" panose="02040502050505030304" pitchFamily="18" charset="0"/>
              </a:rPr>
              <a:t>oxidized</a:t>
            </a:r>
            <a:r>
              <a:rPr lang="it-IT" dirty="0">
                <a:latin typeface="Palatino Linotype" panose="02040502050505030304" pitchFamily="18" charset="0"/>
              </a:rPr>
              <a:t> UHMWPE </a:t>
            </a:r>
            <a:r>
              <a:rPr lang="it-IT" dirty="0" err="1">
                <a:latin typeface="Palatino Linotype" panose="02040502050505030304" pitchFamily="18" charset="0"/>
              </a:rPr>
              <a:t>polymer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used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as</a:t>
            </a:r>
            <a:r>
              <a:rPr lang="it-IT" dirty="0">
                <a:latin typeface="Palatino Linotype" panose="02040502050505030304" pitchFamily="18" charset="0"/>
              </a:rPr>
              <a:t> the </a:t>
            </a:r>
            <a:r>
              <a:rPr lang="it-IT" dirty="0" err="1">
                <a:latin typeface="Palatino Linotype" panose="02040502050505030304" pitchFamily="18" charset="0"/>
              </a:rPr>
              <a:t>bearing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surface</a:t>
            </a:r>
            <a:r>
              <a:rPr lang="it-IT" dirty="0">
                <a:latin typeface="Palatino Linotype" panose="02040502050505030304" pitchFamily="18" charset="0"/>
              </a:rPr>
              <a:t> in </a:t>
            </a:r>
            <a:r>
              <a:rPr lang="it-IT" dirty="0" err="1">
                <a:latin typeface="Palatino Linotype" panose="02040502050505030304" pitchFamily="18" charset="0"/>
              </a:rPr>
              <a:t>total</a:t>
            </a:r>
            <a:r>
              <a:rPr lang="it-IT" dirty="0">
                <a:latin typeface="Palatino Linotype" panose="02040502050505030304" pitchFamily="18" charset="0"/>
              </a:rPr>
              <a:t> joint </a:t>
            </a:r>
            <a:r>
              <a:rPr lang="it-IT" dirty="0" err="1">
                <a:latin typeface="Palatino Linotype" panose="02040502050505030304" pitchFamily="18" charset="0"/>
              </a:rPr>
              <a:t>replacements</a:t>
            </a:r>
            <a:r>
              <a:rPr lang="it-IT" dirty="0">
                <a:latin typeface="Palatino Linotype" panose="02040502050505030304" pitchFamily="18" charset="0"/>
              </a:rPr>
              <a:t>.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Until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about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1995, UHMWPE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was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typically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sterilized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with a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nominal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dose of 25–40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kGy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of gamma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radiation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the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presence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of air.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b="1" i="1" dirty="0">
                <a:latin typeface="Palatino Linotype" panose="02040502050505030304" pitchFamily="18" charset="0"/>
              </a:rPr>
              <a:t>By 1998, </a:t>
            </a:r>
            <a:r>
              <a:rPr lang="it-IT" b="1" i="1" dirty="0" err="1">
                <a:latin typeface="Palatino Linotype" panose="02040502050505030304" pitchFamily="18" charset="0"/>
              </a:rPr>
              <a:t>all</a:t>
            </a:r>
            <a:r>
              <a:rPr lang="it-IT" b="1" i="1" dirty="0">
                <a:latin typeface="Palatino Linotype" panose="02040502050505030304" pitchFamily="18" charset="0"/>
              </a:rPr>
              <a:t> of the major </a:t>
            </a:r>
            <a:r>
              <a:rPr lang="it-IT" b="1" i="1" dirty="0" err="1">
                <a:latin typeface="Palatino Linotype" panose="02040502050505030304" pitchFamily="18" charset="0"/>
              </a:rPr>
              <a:t>manufacturers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had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shifted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their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sterilization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method</a:t>
            </a:r>
            <a:r>
              <a:rPr lang="it-IT" b="1" i="1" dirty="0"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latin typeface="Palatino Linotype" panose="02040502050505030304" pitchFamily="18" charset="0"/>
              </a:rPr>
              <a:t>away</a:t>
            </a:r>
            <a:r>
              <a:rPr lang="it-IT" b="1" i="1" dirty="0">
                <a:latin typeface="Palatino Linotype" panose="02040502050505030304" pitchFamily="18" charset="0"/>
              </a:rPr>
              <a:t> from gamma </a:t>
            </a:r>
            <a:r>
              <a:rPr lang="it-IT" b="1" i="1" dirty="0" err="1">
                <a:latin typeface="Palatino Linotype" panose="02040502050505030304" pitchFamily="18" charset="0"/>
              </a:rPr>
              <a:t>irradiation</a:t>
            </a:r>
            <a:r>
              <a:rPr lang="it-IT" b="1" i="1" dirty="0">
                <a:latin typeface="Palatino Linotype" panose="02040502050505030304" pitchFamily="18" charset="0"/>
              </a:rPr>
              <a:t> in air </a:t>
            </a:r>
          </a:p>
          <a:p>
            <a:pPr algn="just">
              <a:lnSpc>
                <a:spcPct val="150000"/>
              </a:lnSpc>
            </a:pPr>
            <a:r>
              <a:rPr lang="it-IT" dirty="0">
                <a:latin typeface="Palatino Linotype" panose="02040502050505030304" pitchFamily="18" charset="0"/>
              </a:rPr>
              <a:t>Gamma </a:t>
            </a:r>
            <a:r>
              <a:rPr lang="it-IT" dirty="0" err="1">
                <a:latin typeface="Palatino Linotype" panose="02040502050505030304" pitchFamily="18" charset="0"/>
              </a:rPr>
              <a:t>irradiation</a:t>
            </a:r>
            <a:r>
              <a:rPr lang="it-IT" dirty="0">
                <a:latin typeface="Palatino Linotype" panose="02040502050505030304" pitchFamily="18" charset="0"/>
              </a:rPr>
              <a:t>, </a:t>
            </a:r>
            <a:r>
              <a:rPr lang="it-IT" dirty="0" err="1">
                <a:latin typeface="Palatino Linotype" panose="02040502050505030304" pitchFamily="18" charset="0"/>
              </a:rPr>
              <a:t>like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other</a:t>
            </a:r>
            <a:r>
              <a:rPr lang="it-IT" dirty="0">
                <a:latin typeface="Palatino Linotype" panose="02040502050505030304" pitchFamily="18" charset="0"/>
              </a:rPr>
              <a:t> high-</a:t>
            </a:r>
            <a:r>
              <a:rPr lang="it-IT" dirty="0" err="1">
                <a:latin typeface="Palatino Linotype" panose="02040502050505030304" pitchFamily="18" charset="0"/>
              </a:rPr>
              <a:t>energy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photons</a:t>
            </a:r>
            <a:r>
              <a:rPr lang="it-IT" dirty="0">
                <a:latin typeface="Palatino Linotype" panose="02040502050505030304" pitchFamily="18" charset="0"/>
              </a:rPr>
              <a:t>, </a:t>
            </a:r>
            <a:r>
              <a:rPr lang="it-IT" dirty="0" err="1">
                <a:latin typeface="Palatino Linotype" panose="02040502050505030304" pitchFamily="18" charset="0"/>
              </a:rPr>
              <a:t>generates</a:t>
            </a:r>
            <a:r>
              <a:rPr lang="it-IT" dirty="0">
                <a:latin typeface="Palatino Linotype" panose="02040502050505030304" pitchFamily="18" charset="0"/>
              </a:rPr>
              <a:t> free </a:t>
            </a:r>
            <a:r>
              <a:rPr lang="it-IT" dirty="0" err="1">
                <a:latin typeface="Palatino Linotype" panose="02040502050505030304" pitchFamily="18" charset="0"/>
              </a:rPr>
              <a:t>radicals</a:t>
            </a:r>
            <a:r>
              <a:rPr lang="it-IT" dirty="0">
                <a:latin typeface="Palatino Linotype" panose="02040502050505030304" pitchFamily="18" charset="0"/>
              </a:rPr>
              <a:t> in </a:t>
            </a:r>
            <a:r>
              <a:rPr lang="it-IT" dirty="0" err="1">
                <a:latin typeface="Palatino Linotype" panose="02040502050505030304" pitchFamily="18" charset="0"/>
              </a:rPr>
              <a:t>polymers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through</a:t>
            </a:r>
            <a:r>
              <a:rPr lang="it-IT" dirty="0">
                <a:latin typeface="Palatino Linotype" panose="02040502050505030304" pitchFamily="18" charset="0"/>
              </a:rPr>
              <a:t> bond </a:t>
            </a:r>
            <a:r>
              <a:rPr lang="it-IT" dirty="0" err="1">
                <a:latin typeface="Palatino Linotype" panose="02040502050505030304" pitchFamily="18" charset="0"/>
              </a:rPr>
              <a:t>cleavage</a:t>
            </a:r>
            <a:r>
              <a:rPr lang="it-IT" dirty="0">
                <a:latin typeface="Palatino Linotype" panose="02040502050505030304" pitchFamily="18" charset="0"/>
              </a:rPr>
              <a:t>. </a:t>
            </a:r>
            <a:r>
              <a:rPr lang="it-IT" b="1" dirty="0" err="1">
                <a:latin typeface="Palatino Linotype" panose="02040502050505030304" pitchFamily="18" charset="0"/>
              </a:rPr>
              <a:t>Radicals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generated</a:t>
            </a:r>
            <a:r>
              <a:rPr lang="it-IT" b="1" dirty="0">
                <a:latin typeface="Palatino Linotype" panose="02040502050505030304" pitchFamily="18" charset="0"/>
              </a:rPr>
              <a:t> in the </a:t>
            </a:r>
            <a:r>
              <a:rPr lang="it-IT" b="1" dirty="0" err="1">
                <a:latin typeface="Palatino Linotype" panose="02040502050505030304" pitchFamily="18" charset="0"/>
              </a:rPr>
              <a:t>crystalline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regions</a:t>
            </a:r>
            <a:r>
              <a:rPr lang="it-IT" b="1" dirty="0">
                <a:latin typeface="Palatino Linotype" panose="02040502050505030304" pitchFamily="18" charset="0"/>
              </a:rPr>
              <a:t> of the </a:t>
            </a:r>
            <a:r>
              <a:rPr lang="it-IT" b="1" dirty="0" err="1">
                <a:latin typeface="Palatino Linotype" panose="02040502050505030304" pitchFamily="18" charset="0"/>
              </a:rPr>
              <a:t>polymer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have</a:t>
            </a:r>
            <a:r>
              <a:rPr lang="it-IT" b="1" dirty="0">
                <a:latin typeface="Palatino Linotype" panose="02040502050505030304" pitchFamily="18" charset="0"/>
              </a:rPr>
              <a:t> long </a:t>
            </a:r>
            <a:r>
              <a:rPr lang="it-IT" b="1" dirty="0" err="1">
                <a:latin typeface="Palatino Linotype" panose="02040502050505030304" pitchFamily="18" charset="0"/>
              </a:rPr>
              <a:t>lifetimes</a:t>
            </a:r>
            <a:r>
              <a:rPr lang="it-IT" b="1" dirty="0">
                <a:latin typeface="Palatino Linotype" panose="02040502050505030304" pitchFamily="18" charset="0"/>
              </a:rPr>
              <a:t>, </a:t>
            </a:r>
            <a:r>
              <a:rPr lang="it-IT" b="1" dirty="0" err="1">
                <a:latin typeface="Palatino Linotype" panose="02040502050505030304" pitchFamily="18" charset="0"/>
              </a:rPr>
              <a:t>allowing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them</a:t>
            </a:r>
            <a:r>
              <a:rPr lang="it-IT" b="1" dirty="0">
                <a:latin typeface="Palatino Linotype" panose="02040502050505030304" pitchFamily="18" charset="0"/>
              </a:rPr>
              <a:t> to diffuse </a:t>
            </a:r>
            <a:r>
              <a:rPr lang="it-IT" b="1" dirty="0" err="1">
                <a:latin typeface="Palatino Linotype" panose="02040502050505030304" pitchFamily="18" charset="0"/>
              </a:rPr>
              <a:t>into</a:t>
            </a:r>
            <a:r>
              <a:rPr lang="it-IT" b="1" dirty="0">
                <a:latin typeface="Palatino Linotype" panose="02040502050505030304" pitchFamily="18" charset="0"/>
              </a:rPr>
              <a:t> the </a:t>
            </a:r>
            <a:r>
              <a:rPr lang="it-IT" b="1" dirty="0" err="1">
                <a:latin typeface="Palatino Linotype" panose="02040502050505030304" pitchFamily="18" charset="0"/>
              </a:rPr>
              <a:t>amorphous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regions</a:t>
            </a:r>
            <a:r>
              <a:rPr lang="it-IT" b="1" dirty="0">
                <a:latin typeface="Palatino Linotype" panose="02040502050505030304" pitchFamily="18" charset="0"/>
              </a:rPr>
              <a:t> of the </a:t>
            </a:r>
            <a:r>
              <a:rPr lang="it-IT" b="1" dirty="0" err="1">
                <a:latin typeface="Palatino Linotype" panose="02040502050505030304" pitchFamily="18" charset="0"/>
              </a:rPr>
              <a:t>polymer</a:t>
            </a:r>
            <a:r>
              <a:rPr lang="it-IT" b="1" dirty="0">
                <a:latin typeface="Palatino Linotype" panose="02040502050505030304" pitchFamily="18" charset="0"/>
              </a:rPr>
              <a:t> and </a:t>
            </a:r>
            <a:r>
              <a:rPr lang="it-IT" b="1" dirty="0" err="1">
                <a:latin typeface="Palatino Linotype" panose="02040502050505030304" pitchFamily="18" charset="0"/>
              </a:rPr>
              <a:t>undergo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oxidative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reactions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when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oxygen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is</a:t>
            </a:r>
            <a:r>
              <a:rPr lang="it-IT" b="1" dirty="0"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latin typeface="Palatino Linotype" panose="02040502050505030304" pitchFamily="18" charset="0"/>
              </a:rPr>
              <a:t>available</a:t>
            </a:r>
            <a:r>
              <a:rPr lang="it-IT" b="1" dirty="0">
                <a:latin typeface="Palatino Linotype" panose="02040502050505030304" pitchFamily="18" charset="0"/>
              </a:rPr>
              <a:t>. </a:t>
            </a:r>
            <a:r>
              <a:rPr lang="it-IT" dirty="0" err="1">
                <a:latin typeface="Palatino Linotype" panose="02040502050505030304" pitchFamily="18" charset="0"/>
              </a:rPr>
              <a:t>This</a:t>
            </a:r>
            <a:r>
              <a:rPr lang="it-IT" dirty="0">
                <a:latin typeface="Palatino Linotype" panose="02040502050505030304" pitchFamily="18" charset="0"/>
              </a:rPr>
              <a:t> time-</a:t>
            </a:r>
            <a:r>
              <a:rPr lang="it-IT" dirty="0" err="1">
                <a:latin typeface="Palatino Linotype" panose="02040502050505030304" pitchFamily="18" charset="0"/>
              </a:rPr>
              <a:t>dependent</a:t>
            </a:r>
            <a:r>
              <a:rPr lang="it-IT" dirty="0">
                <a:latin typeface="Palatino Linotype" panose="02040502050505030304" pitchFamily="18" charset="0"/>
              </a:rPr>
              <a:t> free radical </a:t>
            </a:r>
            <a:r>
              <a:rPr lang="it-IT" dirty="0" err="1">
                <a:latin typeface="Palatino Linotype" panose="02040502050505030304" pitchFamily="18" charset="0"/>
              </a:rPr>
              <a:t>reaction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mechanism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poses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serious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concern</a:t>
            </a:r>
            <a:r>
              <a:rPr lang="it-IT" dirty="0">
                <a:latin typeface="Palatino Linotype" panose="02040502050505030304" pitchFamily="18" charset="0"/>
              </a:rPr>
              <a:t> for the </a:t>
            </a:r>
            <a:r>
              <a:rPr lang="it-IT" dirty="0" err="1">
                <a:latin typeface="Palatino Linotype" panose="02040502050505030304" pitchFamily="18" charset="0"/>
              </a:rPr>
              <a:t>structural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degradation</a:t>
            </a:r>
            <a:r>
              <a:rPr lang="it-IT" dirty="0">
                <a:latin typeface="Palatino Linotype" panose="02040502050505030304" pitchFamily="18" charset="0"/>
              </a:rPr>
              <a:t> of UHMWPE </a:t>
            </a:r>
          </a:p>
        </p:txBody>
      </p:sp>
    </p:spTree>
    <p:extLst>
      <p:ext uri="{BB962C8B-B14F-4D97-AF65-F5344CB8AC3E}">
        <p14:creationId xmlns:p14="http://schemas.microsoft.com/office/powerpoint/2010/main" val="204413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953FEED-4A99-AC4D-979C-DAF922B83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17" y="273050"/>
            <a:ext cx="4737100" cy="34163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95862F42-F092-6B46-9154-56F1A0D9828F}"/>
              </a:ext>
            </a:extLst>
          </p:cNvPr>
          <p:cNvSpPr/>
          <p:nvPr/>
        </p:nvSpPr>
        <p:spPr>
          <a:xfrm>
            <a:off x="230717" y="3679114"/>
            <a:ext cx="6407150" cy="2958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Oxidation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results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</a:t>
            </a:r>
          </a:p>
          <a:p>
            <a:pPr algn="just">
              <a:lnSpc>
                <a:spcPct val="150000"/>
              </a:lnSpc>
            </a:pP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a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decrease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molecular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weight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an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increase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crystallinity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and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density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due to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chain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scission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and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loss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of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mechanical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properties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Moreover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oxidation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results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</a:t>
            </a:r>
          </a:p>
          <a:p>
            <a:pPr algn="just">
              <a:lnSpc>
                <a:spcPct val="150000"/>
              </a:lnSpc>
            </a:pP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- severe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degradation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of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fatigue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and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fracture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i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properties</a:t>
            </a:r>
            <a:r>
              <a:rPr lang="it-IT" b="1" i="1" dirty="0">
                <a:solidFill>
                  <a:srgbClr val="FF0000"/>
                </a:solidFill>
                <a:latin typeface="Palatino Linotype" panose="02040502050505030304" pitchFamily="18" charset="0"/>
              </a:rPr>
              <a:t> of the UHMWPE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82165F8-3AF9-A346-8852-2E8A3E04513E}"/>
              </a:ext>
            </a:extLst>
          </p:cNvPr>
          <p:cNvSpPr/>
          <p:nvPr/>
        </p:nvSpPr>
        <p:spPr>
          <a:xfrm>
            <a:off x="4097867" y="83172"/>
            <a:ext cx="254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Palatino Linotype" panose="02040502050505030304" pitchFamily="18" charset="0"/>
              </a:rPr>
              <a:t>Figure </a:t>
            </a:r>
            <a:r>
              <a:rPr lang="it-IT" dirty="0" err="1">
                <a:latin typeface="Palatino Linotype" panose="02040502050505030304" pitchFamily="18" charset="0"/>
              </a:rPr>
              <a:t>depicts</a:t>
            </a:r>
            <a:r>
              <a:rPr lang="it-IT" dirty="0">
                <a:latin typeface="Palatino Linotype" panose="02040502050505030304" pitchFamily="18" charset="0"/>
              </a:rPr>
              <a:t> an FTIR </a:t>
            </a:r>
            <a:r>
              <a:rPr lang="it-IT" dirty="0" err="1">
                <a:latin typeface="Palatino Linotype" panose="02040502050505030304" pitchFamily="18" charset="0"/>
              </a:rPr>
              <a:t>spectrum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showing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oxidation</a:t>
            </a:r>
            <a:r>
              <a:rPr lang="it-IT" dirty="0">
                <a:latin typeface="Palatino Linotype" panose="02040502050505030304" pitchFamily="18" charset="0"/>
              </a:rPr>
              <a:t> of an UHMWPE </a:t>
            </a:r>
            <a:r>
              <a:rPr lang="it-IT" dirty="0" err="1">
                <a:latin typeface="Palatino Linotype" panose="02040502050505030304" pitchFamily="18" charset="0"/>
              </a:rPr>
              <a:t>tibial</a:t>
            </a:r>
            <a:r>
              <a:rPr lang="it-IT" dirty="0">
                <a:latin typeface="Palatino Linotype" panose="02040502050505030304" pitchFamily="18" charset="0"/>
              </a:rPr>
              <a:t> (</a:t>
            </a:r>
            <a:r>
              <a:rPr lang="it-IT" dirty="0" err="1">
                <a:latin typeface="Palatino Linotype" panose="02040502050505030304" pitchFamily="18" charset="0"/>
              </a:rPr>
              <a:t>knee</a:t>
            </a:r>
            <a:r>
              <a:rPr lang="it-IT" dirty="0">
                <a:latin typeface="Palatino Linotype" panose="02040502050505030304" pitchFamily="18" charset="0"/>
              </a:rPr>
              <a:t>) component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that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has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shelf-aged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for 5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years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following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gamma </a:t>
            </a:r>
            <a:r>
              <a:rPr lang="it-IT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radiation</a:t>
            </a:r>
            <a:r>
              <a:rPr lang="it-IT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in air</a:t>
            </a:r>
            <a:r>
              <a:rPr lang="it-IT" dirty="0">
                <a:latin typeface="Palatino Linotype" panose="02040502050505030304" pitchFamily="18" charset="0"/>
              </a:rPr>
              <a:t>. </a:t>
            </a:r>
            <a:r>
              <a:rPr lang="it-IT" dirty="0" err="1">
                <a:latin typeface="Palatino Linotype" panose="02040502050505030304" pitchFamily="18" charset="0"/>
              </a:rPr>
              <a:t>There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is</a:t>
            </a:r>
            <a:r>
              <a:rPr lang="it-IT" dirty="0">
                <a:latin typeface="Palatino Linotype" panose="02040502050505030304" pitchFamily="18" charset="0"/>
              </a:rPr>
              <a:t> a </a:t>
            </a:r>
            <a:r>
              <a:rPr lang="it-IT" dirty="0" err="1">
                <a:latin typeface="Palatino Linotype" panose="02040502050505030304" pitchFamily="18" charset="0"/>
              </a:rPr>
              <a:t>clear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increase</a:t>
            </a:r>
            <a:r>
              <a:rPr lang="it-IT" dirty="0">
                <a:latin typeface="Palatino Linotype" panose="02040502050505030304" pitchFamily="18" charset="0"/>
              </a:rPr>
              <a:t> in the </a:t>
            </a:r>
            <a:r>
              <a:rPr lang="it-IT" dirty="0" err="1">
                <a:latin typeface="Palatino Linotype" panose="02040502050505030304" pitchFamily="18" charset="0"/>
              </a:rPr>
              <a:t>carbonyl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ketone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peak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at</a:t>
            </a:r>
            <a:r>
              <a:rPr lang="it-IT" dirty="0">
                <a:latin typeface="Palatino Linotype" panose="02040502050505030304" pitchFamily="18" charset="0"/>
              </a:rPr>
              <a:t> 1720 cm</a:t>
            </a:r>
            <a:r>
              <a:rPr lang="it-IT" sz="1600" baseline="30000" dirty="0">
                <a:effectLst/>
                <a:latin typeface="Palatino Linotype" panose="02040502050505030304" pitchFamily="18" charset="0"/>
              </a:rPr>
              <a:t>−1 </a:t>
            </a:r>
            <a:r>
              <a:rPr lang="it-IT" dirty="0" err="1">
                <a:latin typeface="Palatino Linotype" panose="02040502050505030304" pitchFamily="18" charset="0"/>
              </a:rPr>
              <a:t>indicating</a:t>
            </a:r>
            <a:r>
              <a:rPr lang="it-IT" dirty="0">
                <a:latin typeface="Palatino Linotype" panose="02040502050505030304" pitchFamily="18" charset="0"/>
              </a:rPr>
              <a:t> </a:t>
            </a:r>
            <a:r>
              <a:rPr lang="it-IT" dirty="0" err="1">
                <a:latin typeface="Palatino Linotype" panose="02040502050505030304" pitchFamily="18" charset="0"/>
              </a:rPr>
              <a:t>oxidation</a:t>
            </a:r>
            <a:endParaRPr lang="it-IT" dirty="0">
              <a:latin typeface="Palatino Linotype" panose="0204050205050503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C34EF7D-4EAB-CA46-90B6-F38DFC9731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" y="6459111"/>
            <a:ext cx="4826000" cy="251460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439CB8E4-51CF-EF46-BCFE-8F6CBA6FBA3F}"/>
              </a:ext>
            </a:extLst>
          </p:cNvPr>
          <p:cNvSpPr/>
          <p:nvPr/>
        </p:nvSpPr>
        <p:spPr>
          <a:xfrm>
            <a:off x="3342217" y="6210250"/>
            <a:ext cx="3429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dirty="0" err="1">
                <a:latin typeface="TimesNewRomanPS"/>
              </a:rPr>
              <a:t>Evidence</a:t>
            </a:r>
            <a:r>
              <a:rPr lang="it-IT" dirty="0">
                <a:latin typeface="TimesNewRomanPS"/>
              </a:rPr>
              <a:t> of </a:t>
            </a:r>
            <a:r>
              <a:rPr lang="it-IT" dirty="0" err="1">
                <a:latin typeface="TimesNewRomanPS"/>
              </a:rPr>
              <a:t>most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significant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levels</a:t>
            </a:r>
            <a:r>
              <a:rPr lang="it-IT" dirty="0">
                <a:latin typeface="TimesNewRomanPS"/>
              </a:rPr>
              <a:t> of </a:t>
            </a:r>
            <a:r>
              <a:rPr lang="it-IT" dirty="0" err="1">
                <a:latin typeface="TimesNewRomanPS"/>
              </a:rPr>
              <a:t>oxidation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occurred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beneath</a:t>
            </a:r>
            <a:r>
              <a:rPr lang="it-IT" dirty="0">
                <a:latin typeface="TimesNewRomanPS"/>
              </a:rPr>
              <a:t> the </a:t>
            </a:r>
            <a:r>
              <a:rPr lang="it-IT" dirty="0" err="1">
                <a:latin typeface="TimesNewRomanPS"/>
              </a:rPr>
              <a:t>surface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where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contact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stresses</a:t>
            </a:r>
            <a:r>
              <a:rPr lang="it-IT" dirty="0">
                <a:latin typeface="TimesNewRomanPS"/>
              </a:rPr>
              <a:t> are </a:t>
            </a:r>
            <a:r>
              <a:rPr lang="it-IT" dirty="0" err="1">
                <a:latin typeface="TimesNewRomanPS"/>
              </a:rPr>
              <a:t>highest</a:t>
            </a:r>
            <a:r>
              <a:rPr lang="it-IT" dirty="0">
                <a:latin typeface="TimesNewRomanPS"/>
              </a:rPr>
              <a:t>. </a:t>
            </a:r>
            <a:r>
              <a:rPr lang="it-IT" dirty="0" err="1">
                <a:latin typeface="TimesNewRomanPS"/>
              </a:rPr>
              <a:t>This</a:t>
            </a:r>
            <a:r>
              <a:rPr lang="it-IT" dirty="0">
                <a:latin typeface="TimesNewRomanPS"/>
              </a:rPr>
              <a:t> sub-</a:t>
            </a:r>
            <a:r>
              <a:rPr lang="it-IT" dirty="0" err="1">
                <a:latin typeface="TimesNewRomanPS"/>
              </a:rPr>
              <a:t>surface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peak</a:t>
            </a:r>
            <a:r>
              <a:rPr lang="it-IT" dirty="0">
                <a:latin typeface="TimesNewRomanPS"/>
              </a:rPr>
              <a:t> in </a:t>
            </a:r>
            <a:r>
              <a:rPr lang="it-IT" dirty="0" err="1">
                <a:latin typeface="TimesNewRomanPS"/>
              </a:rPr>
              <a:t>oxidation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is</a:t>
            </a:r>
            <a:r>
              <a:rPr lang="it-IT" dirty="0">
                <a:latin typeface="TimesNewRomanPS"/>
              </a:rPr>
              <a:t> due to the </a:t>
            </a:r>
            <a:r>
              <a:rPr lang="it-IT" dirty="0" err="1">
                <a:latin typeface="TimesNewRomanPS"/>
              </a:rPr>
              <a:t>coupled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effect</a:t>
            </a:r>
            <a:r>
              <a:rPr lang="it-IT" dirty="0">
                <a:latin typeface="TimesNewRomanPS"/>
              </a:rPr>
              <a:t> of free radical </a:t>
            </a:r>
            <a:r>
              <a:rPr lang="it-IT" dirty="0" err="1">
                <a:latin typeface="TimesNewRomanPS"/>
              </a:rPr>
              <a:t>distribution</a:t>
            </a:r>
            <a:r>
              <a:rPr lang="it-IT" dirty="0">
                <a:latin typeface="TimesNewRomanPS"/>
              </a:rPr>
              <a:t> and </a:t>
            </a:r>
            <a:r>
              <a:rPr lang="it-IT" dirty="0" err="1">
                <a:latin typeface="TimesNewRomanPS"/>
              </a:rPr>
              <a:t>oxygen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diffusion</a:t>
            </a:r>
            <a:r>
              <a:rPr lang="it-IT" dirty="0">
                <a:latin typeface="TimesNewRomanPS"/>
              </a:rPr>
              <a:t>. The </a:t>
            </a:r>
            <a:r>
              <a:rPr lang="it-IT" dirty="0" err="1">
                <a:latin typeface="TimesNewRomanPS"/>
              </a:rPr>
              <a:t>coupled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effect</a:t>
            </a:r>
            <a:r>
              <a:rPr lang="it-IT" dirty="0">
                <a:latin typeface="TimesNewRomanPS"/>
              </a:rPr>
              <a:t> of </a:t>
            </a:r>
            <a:r>
              <a:rPr lang="it-IT" dirty="0" err="1">
                <a:latin typeface="TimesNewRomanPS"/>
              </a:rPr>
              <a:t>oxidation</a:t>
            </a:r>
            <a:r>
              <a:rPr lang="it-IT" dirty="0">
                <a:latin typeface="TimesNewRomanPS"/>
              </a:rPr>
              <a:t> and </a:t>
            </a:r>
            <a:r>
              <a:rPr lang="it-IT" dirty="0" err="1">
                <a:latin typeface="TimesNewRomanPS"/>
              </a:rPr>
              <a:t>contact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stresses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is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thought</a:t>
            </a:r>
            <a:r>
              <a:rPr lang="it-IT" dirty="0">
                <a:latin typeface="TimesNewRomanPS"/>
              </a:rPr>
              <a:t> to be </a:t>
            </a:r>
            <a:r>
              <a:rPr lang="it-IT" dirty="0" err="1">
                <a:latin typeface="TimesNewRomanPS"/>
              </a:rPr>
              <a:t>linked</a:t>
            </a:r>
            <a:r>
              <a:rPr lang="it-IT" dirty="0">
                <a:latin typeface="TimesNewRomanPS"/>
              </a:rPr>
              <a:t> to </a:t>
            </a:r>
            <a:r>
              <a:rPr lang="it-IT" dirty="0" err="1">
                <a:latin typeface="TimesNewRomanPS"/>
              </a:rPr>
              <a:t>delamination</a:t>
            </a:r>
            <a:r>
              <a:rPr lang="it-IT" dirty="0">
                <a:latin typeface="TimesNewRomanPS"/>
              </a:rPr>
              <a:t> </a:t>
            </a:r>
            <a:r>
              <a:rPr lang="it-IT" dirty="0" err="1">
                <a:latin typeface="TimesNewRomanPS"/>
              </a:rPr>
              <a:t>wear</a:t>
            </a:r>
            <a:r>
              <a:rPr lang="it-IT" dirty="0">
                <a:latin typeface="TimesNewRomanPS"/>
              </a:rPr>
              <a:t> of UHMWPE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5804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317</Words>
  <Application>Microsoft Macintosh PowerPoint</Application>
  <PresentationFormat>Lucidi</PresentationFormat>
  <Paragraphs>10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HelveticaNeue</vt:lpstr>
      <vt:lpstr>Palatino Linotype</vt:lpstr>
      <vt:lpstr>TimesNewRomanPS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SBAIZERO ORFEO</dc:creator>
  <cp:lastModifiedBy>SBAIZERO ORFEO</cp:lastModifiedBy>
  <cp:revision>3</cp:revision>
  <dcterms:created xsi:type="dcterms:W3CDTF">2019-08-19T19:49:14Z</dcterms:created>
  <dcterms:modified xsi:type="dcterms:W3CDTF">2019-08-19T20:03:23Z</dcterms:modified>
</cp:coreProperties>
</file>