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overhead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 snapToGrid="0" snapToObjects="1">
      <p:cViewPr>
        <p:scale>
          <a:sx n="155" d="100"/>
          <a:sy n="155" d="100"/>
        </p:scale>
        <p:origin x="1384" y="-4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22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97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3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0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71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1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3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93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23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2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6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53B-19BF-3B49-B8AC-C14D48AB1DD7}" type="datetimeFigureOut">
              <a:rPr lang="it-IT" smtClean="0"/>
              <a:t>19/08/19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FFCA5-A0F4-9A43-8191-8123FEAFB1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82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85893F-5E0A-2C48-B2A4-82D5A6764A6C}"/>
              </a:ext>
            </a:extLst>
          </p:cNvPr>
          <p:cNvSpPr txBox="1"/>
          <p:nvPr/>
        </p:nvSpPr>
        <p:spPr>
          <a:xfrm>
            <a:off x="0" y="143435"/>
            <a:ext cx="5857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FRACTURE MECHANICS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DA31F07-D971-E845-B3EC-8FAA4B027201}"/>
              </a:ext>
            </a:extLst>
          </p:cNvPr>
          <p:cNvSpPr/>
          <p:nvPr/>
        </p:nvSpPr>
        <p:spPr>
          <a:xfrm>
            <a:off x="143435" y="1028582"/>
            <a:ext cx="6436659" cy="794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>
                <a:latin typeface="Palatino Linotype" panose="02040502050505030304" pitchFamily="18" charset="0"/>
              </a:rPr>
              <a:t>How </a:t>
            </a:r>
            <a:r>
              <a:rPr lang="it-IT" b="1" i="1" dirty="0" err="1">
                <a:latin typeface="Palatino Linotype" panose="02040502050505030304" pitchFamily="18" charset="0"/>
              </a:rPr>
              <a:t>might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implants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catastrophically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fail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when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experiencing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stresses</a:t>
            </a:r>
            <a:r>
              <a:rPr lang="it-IT" b="1" i="1" dirty="0">
                <a:latin typeface="Palatino Linotype" panose="02040502050505030304" pitchFamily="18" charset="0"/>
              </a:rPr>
              <a:t> far </a:t>
            </a:r>
            <a:r>
              <a:rPr lang="it-IT" b="1" i="1" dirty="0" err="1">
                <a:latin typeface="Palatino Linotype" panose="02040502050505030304" pitchFamily="18" charset="0"/>
              </a:rPr>
              <a:t>below</a:t>
            </a:r>
            <a:r>
              <a:rPr lang="it-IT" b="1" i="1" dirty="0">
                <a:latin typeface="Palatino Linotype" panose="02040502050505030304" pitchFamily="18" charset="0"/>
              </a:rPr>
              <a:t> the </a:t>
            </a:r>
            <a:r>
              <a:rPr lang="it-IT" b="1" i="1" dirty="0" err="1">
                <a:latin typeface="Palatino Linotype" panose="02040502050505030304" pitchFamily="18" charset="0"/>
              </a:rPr>
              <a:t>yield</a:t>
            </a:r>
            <a:r>
              <a:rPr lang="it-IT" b="1" i="1" dirty="0">
                <a:latin typeface="Palatino Linotype" panose="02040502050505030304" pitchFamily="18" charset="0"/>
              </a:rPr>
              <a:t> or ultimate tensile </a:t>
            </a:r>
            <a:r>
              <a:rPr lang="it-IT" b="1" i="1" dirty="0" err="1">
                <a:latin typeface="Palatino Linotype" panose="02040502050505030304" pitchFamily="18" charset="0"/>
              </a:rPr>
              <a:t>strength</a:t>
            </a:r>
            <a:r>
              <a:rPr lang="it-IT" b="1" i="1" dirty="0">
                <a:latin typeface="Palatino Linotype" panose="02040502050505030304" pitchFamily="18" charset="0"/>
              </a:rPr>
              <a:t>? How </a:t>
            </a:r>
            <a:r>
              <a:rPr lang="it-IT" b="1" i="1" dirty="0" err="1">
                <a:latin typeface="Palatino Linotype" panose="02040502050505030304" pitchFamily="18" charset="0"/>
              </a:rPr>
              <a:t>could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this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outcome</a:t>
            </a:r>
            <a:r>
              <a:rPr lang="it-IT" b="1" i="1" dirty="0">
                <a:latin typeface="Palatino Linotype" panose="02040502050505030304" pitchFamily="18" charset="0"/>
              </a:rPr>
              <a:t> be </a:t>
            </a:r>
            <a:r>
              <a:rPr lang="it-IT" b="1" i="1" dirty="0" err="1">
                <a:latin typeface="Palatino Linotype" panose="02040502050505030304" pitchFamily="18" charset="0"/>
              </a:rPr>
              <a:t>affected</a:t>
            </a:r>
            <a:r>
              <a:rPr lang="it-IT" b="1" i="1" dirty="0">
                <a:latin typeface="Palatino Linotype" panose="02040502050505030304" pitchFamily="18" charset="0"/>
              </a:rPr>
              <a:t> by </a:t>
            </a:r>
            <a:r>
              <a:rPr lang="it-IT" b="1" i="1" dirty="0" err="1">
                <a:latin typeface="Palatino Linotype" panose="02040502050505030304" pitchFamily="18" charset="0"/>
              </a:rPr>
              <a:t>material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behavior</a:t>
            </a:r>
            <a:r>
              <a:rPr lang="it-IT" b="1" i="1" dirty="0">
                <a:latin typeface="Palatino Linotype" panose="02040502050505030304" pitchFamily="18" charset="0"/>
              </a:rPr>
              <a:t>, manufacturing, and </a:t>
            </a:r>
            <a:r>
              <a:rPr lang="it-IT" b="1" i="1" dirty="0" err="1">
                <a:latin typeface="Palatino Linotype" panose="02040502050505030304" pitchFamily="18" charset="0"/>
              </a:rPr>
              <a:t>quality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concerns</a:t>
            </a:r>
            <a:r>
              <a:rPr lang="it-IT" b="1" i="1" dirty="0">
                <a:latin typeface="Palatino Linotype" panose="0204050205050503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it-IT" b="1" i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Components </a:t>
            </a:r>
            <a:r>
              <a:rPr lang="it-IT" dirty="0" err="1">
                <a:latin typeface="Palatino Linotype" panose="02040502050505030304" pitchFamily="18" charset="0"/>
              </a:rPr>
              <a:t>fractures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occur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when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cracks</a:t>
            </a:r>
            <a:r>
              <a:rPr lang="it-IT" dirty="0">
                <a:latin typeface="Palatino Linotype" panose="02040502050505030304" pitchFamily="18" charset="0"/>
              </a:rPr>
              <a:t> or </a:t>
            </a:r>
            <a:r>
              <a:rPr lang="it-IT" dirty="0" err="1">
                <a:latin typeface="Palatino Linotype" panose="02040502050505030304" pitchFamily="18" charset="0"/>
              </a:rPr>
              <a:t>sharp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flaws</a:t>
            </a:r>
            <a:r>
              <a:rPr lang="it-IT" dirty="0">
                <a:latin typeface="Palatino Linotype" panose="02040502050505030304" pitchFamily="18" charset="0"/>
              </a:rPr>
              <a:t> cause a </a:t>
            </a:r>
            <a:r>
              <a:rPr lang="it-IT" dirty="0" err="1">
                <a:latin typeface="Palatino Linotype" panose="02040502050505030304" pitchFamily="18" charset="0"/>
              </a:rPr>
              <a:t>local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extreme</a:t>
            </a:r>
            <a:r>
              <a:rPr lang="it-IT" dirty="0">
                <a:latin typeface="Palatino Linotype" panose="02040502050505030304" pitchFamily="18" charset="0"/>
              </a:rPr>
              <a:t> stress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causes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breakdown, </a:t>
            </a:r>
            <a:r>
              <a:rPr lang="it-IT" dirty="0" err="1">
                <a:latin typeface="Palatino Linotype" panose="02040502050505030304" pitchFamily="18" charset="0"/>
              </a:rPr>
              <a:t>even</a:t>
            </a:r>
            <a:r>
              <a:rPr lang="it-IT" dirty="0">
                <a:latin typeface="Palatino Linotype" panose="02040502050505030304" pitchFamily="18" charset="0"/>
              </a:rPr>
              <a:t> under </a:t>
            </a:r>
            <a:r>
              <a:rPr lang="it-IT" dirty="0" err="1">
                <a:latin typeface="Palatino Linotype" panose="02040502050505030304" pitchFamily="18" charset="0"/>
              </a:rPr>
              <a:t>relatively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mild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loading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conditions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Flaws</a:t>
            </a:r>
            <a:r>
              <a:rPr lang="it-IT" dirty="0">
                <a:latin typeface="Palatino Linotype" panose="02040502050505030304" pitchFamily="18" charset="0"/>
              </a:rPr>
              <a:t> or </a:t>
            </a:r>
            <a:r>
              <a:rPr lang="it-IT" dirty="0" err="1">
                <a:latin typeface="Palatino Linotype" panose="02040502050505030304" pitchFamily="18" charset="0"/>
              </a:rPr>
              <a:t>cracks</a:t>
            </a:r>
            <a:r>
              <a:rPr lang="it-IT" dirty="0">
                <a:latin typeface="Palatino Linotype" panose="02040502050505030304" pitchFamily="18" charset="0"/>
              </a:rPr>
              <a:t> can </a:t>
            </a:r>
            <a:r>
              <a:rPr lang="it-IT" dirty="0" err="1">
                <a:latin typeface="Palatino Linotype" panose="02040502050505030304" pitchFamily="18" charset="0"/>
              </a:rPr>
              <a:t>either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exist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inherently</a:t>
            </a:r>
            <a:r>
              <a:rPr lang="it-IT" dirty="0">
                <a:latin typeface="Palatino Linotype" panose="02040502050505030304" pitchFamily="18" charset="0"/>
              </a:rPr>
              <a:t> in the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or be </a:t>
            </a:r>
            <a:r>
              <a:rPr lang="it-IT" dirty="0" err="1">
                <a:latin typeface="Palatino Linotype" panose="02040502050505030304" pitchFamily="18" charset="0"/>
              </a:rPr>
              <a:t>caused</a:t>
            </a:r>
            <a:r>
              <a:rPr lang="it-IT" dirty="0">
                <a:latin typeface="Palatino Linotype" panose="02040502050505030304" pitchFamily="18" charset="0"/>
              </a:rPr>
              <a:t> by manufacturing, </a:t>
            </a:r>
            <a:r>
              <a:rPr lang="it-IT" dirty="0" err="1">
                <a:latin typeface="Palatino Linotype" panose="02040502050505030304" pitchFamily="18" charset="0"/>
              </a:rPr>
              <a:t>which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mitigated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through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inspection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dirty="0" err="1">
                <a:latin typeface="Palatino Linotype" panose="02040502050505030304" pitchFamily="18" charset="0"/>
              </a:rPr>
              <a:t>quality</a:t>
            </a:r>
            <a:r>
              <a:rPr lang="it-IT" dirty="0">
                <a:latin typeface="Palatino Linotype" panose="02040502050505030304" pitchFamily="18" charset="0"/>
              </a:rPr>
              <a:t> control. </a:t>
            </a:r>
            <a:r>
              <a:rPr lang="it-IT" dirty="0" err="1">
                <a:latin typeface="Palatino Linotype" panose="02040502050505030304" pitchFamily="18" charset="0"/>
              </a:rPr>
              <a:t>Cracks</a:t>
            </a:r>
            <a:r>
              <a:rPr lang="it-IT" dirty="0">
                <a:latin typeface="Palatino Linotype" panose="02040502050505030304" pitchFamily="18" charset="0"/>
              </a:rPr>
              <a:t> can </a:t>
            </a:r>
            <a:r>
              <a:rPr lang="it-IT" dirty="0" err="1">
                <a:latin typeface="Palatino Linotype" panose="02040502050505030304" pitchFamily="18" charset="0"/>
              </a:rPr>
              <a:t>also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form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during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loading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near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sharp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notches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designed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into</a:t>
            </a:r>
            <a:r>
              <a:rPr lang="it-IT" dirty="0">
                <a:latin typeface="Palatino Linotype" panose="02040502050505030304" pitchFamily="18" charset="0"/>
              </a:rPr>
              <a:t> the component, </a:t>
            </a:r>
            <a:r>
              <a:rPr lang="it-IT" dirty="0" err="1">
                <a:latin typeface="Palatino Linotype" panose="02040502050505030304" pitchFamily="18" charset="0"/>
              </a:rPr>
              <a:t>even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if</a:t>
            </a:r>
            <a:r>
              <a:rPr lang="it-IT" dirty="0">
                <a:latin typeface="Palatino Linotype" panose="02040502050505030304" pitchFamily="18" charset="0"/>
              </a:rPr>
              <a:t> the component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flaw</a:t>
            </a:r>
            <a:r>
              <a:rPr lang="it-IT" dirty="0">
                <a:latin typeface="Palatino Linotype" panose="02040502050505030304" pitchFamily="18" charset="0"/>
              </a:rPr>
              <a:t>-free.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failure</a:t>
            </a:r>
            <a:r>
              <a:rPr lang="it-IT" dirty="0">
                <a:latin typeface="Palatino Linotype" panose="02040502050505030304" pitchFamily="18" charset="0"/>
              </a:rPr>
              <a:t> mode </a:t>
            </a:r>
            <a:r>
              <a:rPr lang="it-IT" dirty="0" err="1">
                <a:latin typeface="Palatino Linotype" panose="02040502050505030304" pitchFamily="18" charset="0"/>
              </a:rPr>
              <a:t>distinct</a:t>
            </a:r>
            <a:r>
              <a:rPr lang="it-IT" dirty="0">
                <a:latin typeface="Palatino Linotype" panose="02040502050505030304" pitchFamily="18" charset="0"/>
              </a:rPr>
              <a:t> from the </a:t>
            </a:r>
            <a:r>
              <a:rPr lang="it-IT" dirty="0" err="1">
                <a:latin typeface="Palatino Linotype" panose="02040502050505030304" pitchFamily="18" charset="0"/>
              </a:rPr>
              <a:t>concept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strength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commonly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applied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engineering</a:t>
            </a:r>
            <a:r>
              <a:rPr lang="it-IT" dirty="0">
                <a:latin typeface="Palatino Linotype" panose="02040502050505030304" pitchFamily="18" charset="0"/>
              </a:rPr>
              <a:t> design. </a:t>
            </a:r>
            <a:r>
              <a:rPr lang="it-IT" dirty="0" err="1">
                <a:latin typeface="Palatino Linotype" panose="02040502050505030304" pitchFamily="18" charset="0"/>
              </a:rPr>
              <a:t>While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strength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thought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value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homogenous</a:t>
            </a:r>
            <a:r>
              <a:rPr lang="it-IT" dirty="0">
                <a:latin typeface="Palatino Linotype" panose="02040502050505030304" pitchFamily="18" charset="0"/>
              </a:rPr>
              <a:t> stress </a:t>
            </a:r>
            <a:r>
              <a:rPr lang="it-IT" dirty="0" err="1">
                <a:latin typeface="Palatino Linotype" panose="02040502050505030304" pitchFamily="18" charset="0"/>
              </a:rPr>
              <a:t>corresponding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failure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governed</a:t>
            </a:r>
            <a:r>
              <a:rPr lang="it-IT" dirty="0">
                <a:latin typeface="Palatino Linotype" panose="02040502050505030304" pitchFamily="18" charset="0"/>
              </a:rPr>
              <a:t> by </a:t>
            </a:r>
            <a:r>
              <a:rPr lang="it-IT" dirty="0" err="1">
                <a:latin typeface="Palatino Linotype" panose="02040502050505030304" pitchFamily="18" charset="0"/>
              </a:rPr>
              <a:t>localized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processes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occur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near</a:t>
            </a:r>
            <a:r>
              <a:rPr lang="it-IT" dirty="0">
                <a:latin typeface="Palatino Linotype" panose="02040502050505030304" pitchFamily="18" charset="0"/>
              </a:rPr>
              <a:t> the site of </a:t>
            </a:r>
            <a:r>
              <a:rPr lang="it-IT" dirty="0" err="1">
                <a:latin typeface="Palatino Linotype" panose="02040502050505030304" pitchFamily="18" charset="0"/>
              </a:rPr>
              <a:t>flaws</a:t>
            </a:r>
            <a:r>
              <a:rPr lang="it-IT">
                <a:latin typeface="Palatino Linotype" panose="02040502050505030304" pitchFamily="18" charset="0"/>
              </a:rPr>
              <a:t>. </a:t>
            </a: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C22D4E9-BD28-684B-B771-D0E65ED7CB8F}"/>
              </a:ext>
            </a:extLst>
          </p:cNvPr>
          <p:cNvSpPr/>
          <p:nvPr/>
        </p:nvSpPr>
        <p:spPr>
          <a:xfrm>
            <a:off x="172569" y="160929"/>
            <a:ext cx="6264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Superposition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of G and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relationship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to K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796BB5-6F2C-7248-B190-DF820A737385}"/>
              </a:ext>
            </a:extLst>
          </p:cNvPr>
          <p:cNvSpPr/>
          <p:nvPr/>
        </p:nvSpPr>
        <p:spPr>
          <a:xfrm>
            <a:off x="298075" y="831068"/>
            <a:ext cx="6371665" cy="21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G 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and 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K 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can be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directly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linked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and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thus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energetic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contribution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from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each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mode of 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K 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fact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can be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directly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summed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and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then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used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to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evaluate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fracture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risk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Consider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release rate for an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unbounded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center-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cracked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plate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B0B1AE-9F6F-654F-AD9E-0CFAABAD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76" y="2569085"/>
            <a:ext cx="2210174" cy="119566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FE95C50-DE08-7541-8187-8A0B43451AA5}"/>
              </a:ext>
            </a:extLst>
          </p:cNvPr>
          <p:cNvSpPr/>
          <p:nvPr/>
        </p:nvSpPr>
        <p:spPr>
          <a:xfrm>
            <a:off x="172569" y="3971836"/>
            <a:ext cx="6497171" cy="133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E</a:t>
            </a:r>
            <a:r>
              <a:rPr lang="it-IT" sz="800" dirty="0">
                <a:latin typeface="Palatino Linotype" panose="02040502050505030304" pitchFamily="18" charset="0"/>
              </a:rPr>
              <a:t>′ </a:t>
            </a:r>
            <a:r>
              <a:rPr lang="it-IT" dirty="0">
                <a:latin typeface="Palatino Linotype" panose="02040502050505030304" pitchFamily="18" charset="0"/>
              </a:rPr>
              <a:t>= </a:t>
            </a:r>
            <a:r>
              <a:rPr lang="it-IT" i="1" dirty="0">
                <a:latin typeface="Palatino Linotype" panose="02040502050505030304" pitchFamily="18" charset="0"/>
              </a:rPr>
              <a:t>E </a:t>
            </a:r>
            <a:r>
              <a:rPr lang="it-IT" dirty="0">
                <a:latin typeface="Palatino Linotype" panose="02040502050505030304" pitchFamily="18" charset="0"/>
              </a:rPr>
              <a:t>for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stress and </a:t>
            </a:r>
            <a:r>
              <a:rPr lang="it-IT" i="1" dirty="0">
                <a:latin typeface="Palatino Linotype" panose="02040502050505030304" pitchFamily="18" charset="0"/>
              </a:rPr>
              <a:t>E</a:t>
            </a:r>
            <a:r>
              <a:rPr lang="it-IT" sz="800" dirty="0">
                <a:latin typeface="Palatino Linotype" panose="02040502050505030304" pitchFamily="18" charset="0"/>
              </a:rPr>
              <a:t>′ </a:t>
            </a:r>
            <a:r>
              <a:rPr lang="it-IT" dirty="0">
                <a:latin typeface="Palatino Linotype" panose="02040502050505030304" pitchFamily="18" charset="0"/>
              </a:rPr>
              <a:t>= </a:t>
            </a:r>
            <a:r>
              <a:rPr lang="it-IT" i="1" dirty="0">
                <a:latin typeface="Palatino Linotype" panose="02040502050505030304" pitchFamily="18" charset="0"/>
              </a:rPr>
              <a:t>E</a:t>
            </a:r>
            <a:r>
              <a:rPr lang="it-IT" dirty="0">
                <a:latin typeface="Palatino Linotype" panose="02040502050505030304" pitchFamily="18" charset="0"/>
              </a:rPr>
              <a:t>/(1 − </a:t>
            </a:r>
            <a:r>
              <a:rPr lang="el-GR" dirty="0">
                <a:latin typeface="Palatino Linotype" panose="02040502050505030304" pitchFamily="18" charset="0"/>
              </a:rPr>
              <a:t>ν</a:t>
            </a:r>
            <a:r>
              <a:rPr lang="el-GR" sz="800" dirty="0">
                <a:latin typeface="Palatino Linotype" panose="02040502050505030304" pitchFamily="18" charset="0"/>
              </a:rPr>
              <a:t>2</a:t>
            </a:r>
            <a:r>
              <a:rPr lang="el-GR" dirty="0">
                <a:latin typeface="Palatino Linotype" panose="02040502050505030304" pitchFamily="18" charset="0"/>
              </a:rPr>
              <a:t>) </a:t>
            </a:r>
            <a:r>
              <a:rPr lang="it-IT" dirty="0">
                <a:latin typeface="Palatino Linotype" panose="02040502050505030304" pitchFamily="18" charset="0"/>
              </a:rPr>
              <a:t>for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strain</a:t>
            </a:r>
            <a:r>
              <a:rPr lang="it-IT" dirty="0">
                <a:latin typeface="Palatino Linotype" panose="02040502050505030304" pitchFamily="18" charset="0"/>
              </a:rPr>
              <a:t>. For an infinite </a:t>
            </a:r>
            <a:r>
              <a:rPr lang="it-IT" dirty="0" err="1">
                <a:latin typeface="Palatino Linotype" panose="02040502050505030304" pitchFamily="18" charset="0"/>
              </a:rPr>
              <a:t>plate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one</a:t>
            </a:r>
            <a:r>
              <a:rPr lang="it-IT" dirty="0">
                <a:latin typeface="Palatino Linotype" panose="02040502050505030304" pitchFamily="18" charset="0"/>
              </a:rPr>
              <a:t> can combine with the </a:t>
            </a:r>
            <a:r>
              <a:rPr lang="it-IT" dirty="0" err="1">
                <a:latin typeface="Palatino Linotype" panose="02040502050505030304" pitchFamily="18" charset="0"/>
              </a:rPr>
              <a:t>equation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Palatino Linotype" panose="02040502050505030304" pitchFamily="18" charset="0"/>
              </a:rPr>
              <a:t>K=Y </a:t>
            </a:r>
            <a:r>
              <a:rPr lang="it-IT" sz="2000" dirty="0" err="1">
                <a:latin typeface="Symbol" pitchFamily="2" charset="2"/>
              </a:rPr>
              <a:t>s</a:t>
            </a:r>
            <a:r>
              <a:rPr lang="it-IT" sz="2000" dirty="0">
                <a:latin typeface="Symbol" pitchFamily="2" charset="2"/>
              </a:rPr>
              <a:t> (</a:t>
            </a:r>
            <a:r>
              <a:rPr lang="it-IT" sz="2000" dirty="0" err="1">
                <a:latin typeface="Symbol" pitchFamily="2" charset="2"/>
              </a:rPr>
              <a:t>p</a:t>
            </a:r>
            <a:r>
              <a:rPr lang="it-IT" sz="2000" dirty="0">
                <a:latin typeface="Palatino Linotype" panose="02040502050505030304" pitchFamily="18" charset="0"/>
              </a:rPr>
              <a:t> a)1/2 </a:t>
            </a:r>
            <a:r>
              <a:rPr lang="it-IT" dirty="0">
                <a:latin typeface="Palatino Linotype" panose="02040502050505030304" pitchFamily="18" charset="0"/>
              </a:rPr>
              <a:t>and </a:t>
            </a:r>
            <a:r>
              <a:rPr lang="it-IT" dirty="0" err="1">
                <a:latin typeface="Palatino Linotype" panose="02040502050505030304" pitchFamily="18" charset="0"/>
              </a:rPr>
              <a:t>therefore</a:t>
            </a:r>
            <a:r>
              <a:rPr lang="it-IT" dirty="0">
                <a:latin typeface="Palatino Linotype" panose="02040502050505030304" pitchFamily="18" charset="0"/>
              </a:rPr>
              <a:t>  (Y=1)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1EAA96-58E4-D248-A3E5-B5156D6B8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48" y="5275046"/>
            <a:ext cx="1635855" cy="12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AA2685C-8545-AF46-8457-408E2ED48A8B}"/>
              </a:ext>
            </a:extLst>
          </p:cNvPr>
          <p:cNvSpPr/>
          <p:nvPr/>
        </p:nvSpPr>
        <p:spPr>
          <a:xfrm>
            <a:off x="244288" y="232647"/>
            <a:ext cx="5797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K</a:t>
            </a:r>
            <a:r>
              <a:rPr lang="it-IT" sz="2400" b="1" baseline="-25000" dirty="0">
                <a:solidFill>
                  <a:srgbClr val="FF0000"/>
                </a:solidFill>
                <a:latin typeface="HelveticaNeue" panose="02000503000000020004" pitchFamily="2" charset="0"/>
              </a:rPr>
              <a:t>c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G</a:t>
            </a:r>
            <a:r>
              <a:rPr lang="it-IT" sz="2400" b="1" baseline="-25000" dirty="0" err="1">
                <a:solidFill>
                  <a:srgbClr val="FF0000"/>
                </a:solidFill>
                <a:latin typeface="HelveticaNeue" panose="02000503000000020004" pitchFamily="2" charset="0"/>
              </a:rPr>
              <a:t>c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as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intrinsic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failure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criteria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C2888-0883-A74E-BC33-62AF15AC512F}"/>
              </a:ext>
            </a:extLst>
          </p:cNvPr>
          <p:cNvSpPr/>
          <p:nvPr/>
        </p:nvSpPr>
        <p:spPr>
          <a:xfrm>
            <a:off x="244288" y="897849"/>
            <a:ext cx="6371665" cy="766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both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K </a:t>
            </a:r>
            <a:r>
              <a:rPr lang="it-IT" dirty="0">
                <a:latin typeface="Palatino Linotype" panose="02040502050505030304" pitchFamily="18" charset="0"/>
              </a:rPr>
              <a:t>and </a:t>
            </a:r>
            <a:r>
              <a:rPr lang="it-IT" i="1" dirty="0">
                <a:latin typeface="Palatino Linotype" panose="02040502050505030304" pitchFamily="18" charset="0"/>
              </a:rPr>
              <a:t>G </a:t>
            </a:r>
            <a:r>
              <a:rPr lang="it-IT" dirty="0" err="1">
                <a:latin typeface="Palatino Linotype" panose="02040502050505030304" pitchFamily="18" charset="0"/>
              </a:rPr>
              <a:t>completely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characterize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local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near</a:t>
            </a:r>
            <a:r>
              <a:rPr lang="it-IT" dirty="0">
                <a:latin typeface="Palatino Linotype" panose="02040502050505030304" pitchFamily="18" charset="0"/>
              </a:rPr>
              <a:t> a crack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, and </a:t>
            </a:r>
            <a:r>
              <a:rPr lang="it-IT" dirty="0" err="1">
                <a:latin typeface="Palatino Linotype" panose="02040502050505030304" pitchFamily="18" charset="0"/>
              </a:rPr>
              <a:t>therefore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both</a:t>
            </a:r>
            <a:r>
              <a:rPr lang="it-IT" dirty="0">
                <a:latin typeface="Palatino Linotype" panose="02040502050505030304" pitchFamily="18" charset="0"/>
              </a:rPr>
              <a:t> are </a:t>
            </a:r>
            <a:r>
              <a:rPr lang="it-IT" dirty="0" err="1">
                <a:latin typeface="Palatino Linotype" panose="02040502050505030304" pitchFamily="18" charset="0"/>
              </a:rPr>
              <a:t>sufficient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indicators</a:t>
            </a:r>
            <a:r>
              <a:rPr lang="it-IT" dirty="0">
                <a:latin typeface="Palatino Linotype" panose="02040502050505030304" pitchFamily="18" charset="0"/>
              </a:rPr>
              <a:t> of the </a:t>
            </a:r>
            <a:r>
              <a:rPr lang="it-IT" dirty="0" err="1">
                <a:latin typeface="Palatino Linotype" panose="02040502050505030304" pitchFamily="18" charset="0"/>
              </a:rPr>
              <a:t>critical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results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unstable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critical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value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of 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K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called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fracture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toughness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 err="1">
                <a:latin typeface="Palatino Linotype" panose="02040502050505030304" pitchFamily="18" charset="0"/>
              </a:rPr>
              <a:t>KIc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which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property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not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dependent</a:t>
            </a:r>
            <a:r>
              <a:rPr lang="it-IT" dirty="0">
                <a:latin typeface="Palatino Linotype" panose="02040502050505030304" pitchFamily="18" charset="0"/>
              </a:rPr>
              <a:t> on the global </a:t>
            </a:r>
            <a:r>
              <a:rPr lang="it-IT" dirty="0" err="1">
                <a:latin typeface="Palatino Linotype" panose="02040502050505030304" pitchFamily="18" charset="0"/>
              </a:rPr>
              <a:t>geometry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However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K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dependent</a:t>
            </a:r>
            <a:r>
              <a:rPr lang="it-IT" dirty="0">
                <a:latin typeface="Palatino Linotype" panose="02040502050505030304" pitchFamily="18" charset="0"/>
              </a:rPr>
              <a:t> on the stress </a:t>
            </a:r>
            <a:r>
              <a:rPr lang="it-IT" dirty="0" err="1">
                <a:latin typeface="Palatino Linotype" panose="02040502050505030304" pitchFamily="18" charset="0"/>
              </a:rPr>
              <a:t>triaxiality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the crack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sensitive to the </a:t>
            </a:r>
            <a:r>
              <a:rPr lang="it-IT" dirty="0" err="1">
                <a:latin typeface="Palatino Linotype" panose="02040502050505030304" pitchFamily="18" charset="0"/>
              </a:rPr>
              <a:t>conditions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stress or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strain</a:t>
            </a:r>
            <a:r>
              <a:rPr lang="it-IT" dirty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critical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value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i="1" dirty="0">
                <a:latin typeface="Palatino Linotype" panose="02040502050505030304" pitchFamily="18" charset="0"/>
              </a:rPr>
              <a:t>K</a:t>
            </a:r>
            <a:r>
              <a:rPr lang="it-IT" sz="2400" i="1" baseline="-25000" dirty="0">
                <a:latin typeface="Palatino Linotype" panose="02040502050505030304" pitchFamily="18" charset="0"/>
              </a:rPr>
              <a:t>I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typically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much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greater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for </a:t>
            </a:r>
            <a:r>
              <a:rPr lang="it-IT" i="1" dirty="0">
                <a:latin typeface="Palatino Linotype" panose="02040502050505030304" pitchFamily="18" charset="0"/>
              </a:rPr>
              <a:t>K</a:t>
            </a:r>
            <a:r>
              <a:rPr lang="it-IT" sz="2400" i="1" baseline="-25000" dirty="0">
                <a:latin typeface="Palatino Linotype" panose="02040502050505030304" pitchFamily="18" charset="0"/>
              </a:rPr>
              <a:t>II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or </a:t>
            </a:r>
            <a:r>
              <a:rPr lang="it-IT" i="1" dirty="0">
                <a:latin typeface="Palatino Linotype" panose="02040502050505030304" pitchFamily="18" charset="0"/>
              </a:rPr>
              <a:t>K</a:t>
            </a:r>
            <a:r>
              <a:rPr lang="it-IT" sz="2400" i="1" baseline="-25000" dirty="0">
                <a:latin typeface="Palatino Linotype" panose="02040502050505030304" pitchFamily="18" charset="0"/>
              </a:rPr>
              <a:t>III</a:t>
            </a:r>
            <a:r>
              <a:rPr lang="it-IT" dirty="0">
                <a:latin typeface="Palatino Linotype" panose="02040502050505030304" pitchFamily="18" charset="0"/>
              </a:rPr>
              <a:t>, in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under </a:t>
            </a:r>
            <a:r>
              <a:rPr lang="it-IT" dirty="0" err="1">
                <a:latin typeface="Palatino Linotype" panose="02040502050505030304" pitchFamily="18" charset="0"/>
              </a:rPr>
              <a:t>Modes</a:t>
            </a:r>
            <a:r>
              <a:rPr lang="it-IT" dirty="0">
                <a:latin typeface="Palatino Linotype" panose="02040502050505030304" pitchFamily="18" charset="0"/>
              </a:rPr>
              <a:t> II and III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uncommon</a:t>
            </a:r>
            <a:r>
              <a:rPr lang="it-IT" dirty="0">
                <a:latin typeface="Palatino Linotype" panose="02040502050505030304" pitchFamily="18" charset="0"/>
              </a:rPr>
              <a:t>, and under </a:t>
            </a:r>
            <a:r>
              <a:rPr lang="it-IT" dirty="0" err="1">
                <a:latin typeface="Palatino Linotype" panose="02040502050505030304" pitchFamily="18" charset="0"/>
              </a:rPr>
              <a:t>mixed</a:t>
            </a:r>
            <a:r>
              <a:rPr lang="it-IT" dirty="0">
                <a:latin typeface="Palatino Linotype" panose="02040502050505030304" pitchFamily="18" charset="0"/>
              </a:rPr>
              <a:t>-mode </a:t>
            </a:r>
            <a:r>
              <a:rPr lang="it-IT" dirty="0" err="1">
                <a:latin typeface="Palatino Linotype" panose="02040502050505030304" pitchFamily="18" charset="0"/>
              </a:rPr>
              <a:t>loading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tends</a:t>
            </a:r>
            <a:r>
              <a:rPr lang="it-IT" dirty="0">
                <a:latin typeface="Palatino Linotype" panose="02040502050505030304" pitchFamily="18" charset="0"/>
              </a:rPr>
              <a:t> to be </a:t>
            </a:r>
            <a:r>
              <a:rPr lang="it-IT" dirty="0" err="1">
                <a:latin typeface="Palatino Linotype" panose="02040502050505030304" pitchFamily="18" charset="0"/>
              </a:rPr>
              <a:t>dominated</a:t>
            </a:r>
            <a:r>
              <a:rPr lang="it-IT" dirty="0">
                <a:latin typeface="Palatino Linotype" panose="02040502050505030304" pitchFamily="18" charset="0"/>
              </a:rPr>
              <a:t> by Mode I </a:t>
            </a:r>
            <a:r>
              <a:rPr lang="it-IT" dirty="0" err="1">
                <a:latin typeface="Palatino Linotype" panose="02040502050505030304" pitchFamily="18" charset="0"/>
              </a:rPr>
              <a:t>behavior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Thus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mixed</a:t>
            </a:r>
            <a:r>
              <a:rPr lang="it-IT" dirty="0">
                <a:latin typeface="Palatino Linotype" panose="02040502050505030304" pitchFamily="18" charset="0"/>
              </a:rPr>
              <a:t> or non-tensile </a:t>
            </a:r>
            <a:r>
              <a:rPr lang="it-IT" dirty="0" err="1">
                <a:latin typeface="Palatino Linotype" panose="02040502050505030304" pitchFamily="18" charset="0"/>
              </a:rPr>
              <a:t>modes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loading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be </a:t>
            </a:r>
            <a:r>
              <a:rPr lang="it-IT" dirty="0" err="1">
                <a:latin typeface="Palatino Linotype" panose="02040502050505030304" pitchFamily="18" charset="0"/>
              </a:rPr>
              <a:t>important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specific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applications</a:t>
            </a:r>
            <a:r>
              <a:rPr lang="it-IT" dirty="0">
                <a:latin typeface="Palatino Linotype" panose="02040502050505030304" pitchFamily="18" charset="0"/>
              </a:rPr>
              <a:t> or for </a:t>
            </a:r>
            <a:r>
              <a:rPr lang="it-IT" dirty="0" err="1">
                <a:latin typeface="Palatino Linotype" panose="02040502050505030304" pitchFamily="18" charset="0"/>
              </a:rPr>
              <a:t>incipient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but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Mode I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typically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most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critical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therefore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used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describe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failure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64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886A7E-F500-4546-B146-EA17858D5F7B}"/>
              </a:ext>
            </a:extLst>
          </p:cNvPr>
          <p:cNvSpPr/>
          <p:nvPr/>
        </p:nvSpPr>
        <p:spPr>
          <a:xfrm>
            <a:off x="170512" y="250686"/>
            <a:ext cx="6455139" cy="88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A </a:t>
            </a:r>
            <a:r>
              <a:rPr lang="it-IT" dirty="0" err="1">
                <a:latin typeface="Palatino Linotype" panose="02040502050505030304" pitchFamily="18" charset="0"/>
              </a:rPr>
              <a:t>critical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sized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flaw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defined</a:t>
            </a:r>
            <a:r>
              <a:rPr lang="it-IT" dirty="0">
                <a:latin typeface="Palatino Linotype" panose="02040502050505030304" pitchFamily="18" charset="0"/>
              </a:rPr>
              <a:t> relative to the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toughness</a:t>
            </a:r>
            <a:endParaRPr lang="it-IT" dirty="0">
              <a:latin typeface="Palatino Linotype" panose="0204050205050503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C6EC55C-1C5C-834F-ABF5-C88BDC60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27" y="691127"/>
            <a:ext cx="2670122" cy="13350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B8A692A-0A61-444C-8F6D-EBA14A1CF19B}"/>
              </a:ext>
            </a:extLst>
          </p:cNvPr>
          <p:cNvSpPr/>
          <p:nvPr/>
        </p:nvSpPr>
        <p:spPr>
          <a:xfrm>
            <a:off x="170512" y="2581766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Limitations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of LEFM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FA9DB9-26FA-EE4F-868A-88DB66B011EF}"/>
              </a:ext>
            </a:extLst>
          </p:cNvPr>
          <p:cNvSpPr/>
          <p:nvPr/>
        </p:nvSpPr>
        <p:spPr>
          <a:xfrm>
            <a:off x="170512" y="3177995"/>
            <a:ext cx="6295867" cy="545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Linear </a:t>
            </a:r>
            <a:r>
              <a:rPr lang="it-IT" dirty="0" err="1">
                <a:latin typeface="Palatino Linotype" panose="02040502050505030304" pitchFamily="18" charset="0"/>
              </a:rPr>
              <a:t>elastic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mechanics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provides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mathematically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compelling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explanation</a:t>
            </a:r>
            <a:r>
              <a:rPr lang="it-IT" dirty="0">
                <a:latin typeface="Palatino Linotype" panose="02040502050505030304" pitchFamily="18" charset="0"/>
              </a:rPr>
              <a:t> for </a:t>
            </a:r>
            <a:r>
              <a:rPr lang="it-IT" dirty="0" err="1">
                <a:latin typeface="Palatino Linotype" panose="02040502050505030304" pitchFamily="18" charset="0"/>
              </a:rPr>
              <a:t>how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sharp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flaws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bodies</a:t>
            </a:r>
            <a:r>
              <a:rPr lang="it-IT" dirty="0">
                <a:latin typeface="Palatino Linotype" panose="02040502050505030304" pitchFamily="18" charset="0"/>
              </a:rPr>
              <a:t> can produce </a:t>
            </a:r>
            <a:r>
              <a:rPr lang="it-IT" dirty="0" err="1">
                <a:latin typeface="Palatino Linotype" panose="02040502050505030304" pitchFamily="18" charset="0"/>
              </a:rPr>
              <a:t>locally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extreme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stresses</a:t>
            </a:r>
            <a:r>
              <a:rPr lang="it-IT" dirty="0">
                <a:latin typeface="Palatino Linotype" panose="02040502050505030304" pitchFamily="18" charset="0"/>
              </a:rPr>
              <a:t> under </a:t>
            </a:r>
            <a:r>
              <a:rPr lang="it-IT" dirty="0" err="1">
                <a:latin typeface="Palatino Linotype" panose="02040502050505030304" pitchFamily="18" charset="0"/>
              </a:rPr>
              <a:t>load</a:t>
            </a:r>
            <a:r>
              <a:rPr lang="it-IT" dirty="0">
                <a:latin typeface="Palatino Linotype" panose="02040502050505030304" pitchFamily="18" charset="0"/>
              </a:rPr>
              <a:t>, and </a:t>
            </a:r>
            <a:r>
              <a:rPr lang="it-IT" dirty="0" err="1">
                <a:latin typeface="Palatino Linotype" panose="02040502050505030304" pitchFamily="18" charset="0"/>
              </a:rPr>
              <a:t>result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catastrophic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failure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components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loaded</a:t>
            </a:r>
            <a:r>
              <a:rPr lang="it-IT" dirty="0">
                <a:latin typeface="Palatino Linotype" panose="02040502050505030304" pitchFamily="18" charset="0"/>
              </a:rPr>
              <a:t> far </a:t>
            </a:r>
            <a:r>
              <a:rPr lang="it-IT" dirty="0" err="1">
                <a:latin typeface="Palatino Linotype" panose="02040502050505030304" pitchFamily="18" charset="0"/>
              </a:rPr>
              <a:t>below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their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strength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>
                <a:latin typeface="Palatino Linotype" panose="02040502050505030304" pitchFamily="18" charset="0"/>
              </a:rPr>
              <a:t>An </a:t>
            </a:r>
            <a:r>
              <a:rPr lang="it-IT" b="1" dirty="0" err="1">
                <a:latin typeface="Palatino Linotype" panose="02040502050505030304" pitchFamily="18" charset="0"/>
              </a:rPr>
              <a:t>essential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assumption</a:t>
            </a:r>
            <a:r>
              <a:rPr lang="it-IT" b="1" dirty="0">
                <a:latin typeface="Palatino Linotype" panose="02040502050505030304" pitchFamily="18" charset="0"/>
              </a:rPr>
              <a:t> in </a:t>
            </a:r>
            <a:r>
              <a:rPr lang="it-IT" b="1" dirty="0" err="1">
                <a:latin typeface="Palatino Linotype" panose="02040502050505030304" pitchFamily="18" charset="0"/>
              </a:rPr>
              <a:t>this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analysis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was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that</a:t>
            </a:r>
            <a:r>
              <a:rPr lang="it-IT" b="1" dirty="0"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latin typeface="Palatino Linotype" panose="02040502050505030304" pitchFamily="18" charset="0"/>
              </a:rPr>
              <a:t>local</a:t>
            </a:r>
            <a:r>
              <a:rPr lang="it-IT" b="1" dirty="0">
                <a:latin typeface="Palatino Linotype" panose="02040502050505030304" pitchFamily="18" charset="0"/>
              </a:rPr>
              <a:t> breakdown of </a:t>
            </a:r>
            <a:r>
              <a:rPr lang="it-IT" b="1" dirty="0" err="1">
                <a:latin typeface="Palatino Linotype" panose="02040502050505030304" pitchFamily="18" charset="0"/>
              </a:rPr>
              <a:t>material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at</a:t>
            </a:r>
            <a:r>
              <a:rPr lang="it-IT" b="1" dirty="0">
                <a:latin typeface="Palatino Linotype" panose="02040502050505030304" pitchFamily="18" charset="0"/>
              </a:rPr>
              <a:t> the crack </a:t>
            </a:r>
            <a:r>
              <a:rPr lang="it-IT" b="1" dirty="0" err="1">
                <a:latin typeface="Palatino Linotype" panose="02040502050505030304" pitchFamily="18" charset="0"/>
              </a:rPr>
              <a:t>tip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does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not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substantially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affect</a:t>
            </a:r>
            <a:r>
              <a:rPr lang="it-IT" b="1" dirty="0"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latin typeface="Palatino Linotype" panose="02040502050505030304" pitchFamily="18" charset="0"/>
              </a:rPr>
              <a:t>local</a:t>
            </a:r>
            <a:r>
              <a:rPr lang="it-IT" b="1" dirty="0">
                <a:latin typeface="Palatino Linotype" panose="02040502050505030304" pitchFamily="18" charset="0"/>
              </a:rPr>
              <a:t> stress </a:t>
            </a:r>
            <a:r>
              <a:rPr lang="it-IT" b="1" dirty="0" err="1">
                <a:latin typeface="Palatino Linotype" panose="02040502050505030304" pitchFamily="18" charset="0"/>
              </a:rPr>
              <a:t>field</a:t>
            </a:r>
            <a:r>
              <a:rPr lang="it-IT" b="1" dirty="0">
                <a:latin typeface="Palatino Linotype" panose="02040502050505030304" pitchFamily="18" charset="0"/>
              </a:rPr>
              <a:t> and </a:t>
            </a:r>
            <a:r>
              <a:rPr lang="it-IT" b="1" dirty="0" err="1">
                <a:latin typeface="Palatino Linotype" panose="02040502050505030304" pitchFamily="18" charset="0"/>
              </a:rPr>
              <a:t>that</a:t>
            </a:r>
            <a:r>
              <a:rPr lang="it-IT" b="1" dirty="0"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latin typeface="Palatino Linotype" panose="02040502050505030304" pitchFamily="18" charset="0"/>
              </a:rPr>
              <a:t>energy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required</a:t>
            </a:r>
            <a:r>
              <a:rPr lang="it-IT" b="1" dirty="0">
                <a:latin typeface="Palatino Linotype" panose="02040502050505030304" pitchFamily="18" charset="0"/>
              </a:rPr>
              <a:t> to </a:t>
            </a:r>
            <a:r>
              <a:rPr lang="it-IT" b="1" dirty="0" err="1">
                <a:latin typeface="Palatino Linotype" panose="02040502050505030304" pitchFamily="18" charset="0"/>
              </a:rPr>
              <a:t>extend</a:t>
            </a:r>
            <a:r>
              <a:rPr lang="it-IT" b="1" dirty="0">
                <a:latin typeface="Palatino Linotype" panose="02040502050505030304" pitchFamily="18" charset="0"/>
              </a:rPr>
              <a:t> a crack in an </a:t>
            </a:r>
            <a:r>
              <a:rPr lang="it-IT" b="1" dirty="0" err="1">
                <a:latin typeface="Palatino Linotype" panose="02040502050505030304" pitchFamily="18" charset="0"/>
              </a:rPr>
              <a:t>elastic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material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is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dominated</a:t>
            </a:r>
            <a:r>
              <a:rPr lang="it-IT" b="1" dirty="0">
                <a:latin typeface="Palatino Linotype" panose="02040502050505030304" pitchFamily="18" charset="0"/>
              </a:rPr>
              <a:t> by work </a:t>
            </a:r>
            <a:r>
              <a:rPr lang="it-IT" b="1" dirty="0" err="1">
                <a:latin typeface="Palatino Linotype" panose="02040502050505030304" pitchFamily="18" charset="0"/>
              </a:rPr>
              <a:t>required</a:t>
            </a:r>
            <a:r>
              <a:rPr lang="it-IT" b="1" dirty="0">
                <a:latin typeface="Palatino Linotype" panose="02040502050505030304" pitchFamily="18" charset="0"/>
              </a:rPr>
              <a:t> to </a:t>
            </a:r>
            <a:r>
              <a:rPr lang="it-IT" b="1" dirty="0" err="1">
                <a:latin typeface="Palatino Linotype" panose="02040502050505030304" pitchFamily="18" charset="0"/>
              </a:rPr>
              <a:t>sever</a:t>
            </a:r>
            <a:r>
              <a:rPr lang="it-IT" b="1" dirty="0">
                <a:latin typeface="Palatino Linotype" panose="02040502050505030304" pitchFamily="18" charset="0"/>
              </a:rPr>
              <a:t> bonds </a:t>
            </a:r>
            <a:r>
              <a:rPr lang="it-IT" b="1" dirty="0" err="1">
                <a:latin typeface="Palatino Linotype" panose="02040502050505030304" pitchFamily="18" charset="0"/>
              </a:rPr>
              <a:t>near</a:t>
            </a:r>
            <a:r>
              <a:rPr lang="it-IT" b="1" dirty="0">
                <a:latin typeface="Palatino Linotype" panose="02040502050505030304" pitchFamily="18" charset="0"/>
              </a:rPr>
              <a:t> the crack </a:t>
            </a:r>
            <a:r>
              <a:rPr lang="it-IT" b="1" dirty="0" err="1">
                <a:latin typeface="Palatino Linotype" panose="02040502050505030304" pitchFamily="18" charset="0"/>
              </a:rPr>
              <a:t>tip</a:t>
            </a:r>
            <a:r>
              <a:rPr lang="it-IT" b="1" dirty="0">
                <a:latin typeface="Palatino Linotype" panose="02040502050505030304" pitchFamily="18" charset="0"/>
              </a:rPr>
              <a:t> (and </a:t>
            </a:r>
            <a:r>
              <a:rPr lang="it-IT" b="1" dirty="0" err="1">
                <a:latin typeface="Palatino Linotype" panose="02040502050505030304" pitchFamily="18" charset="0"/>
              </a:rPr>
              <a:t>not</a:t>
            </a:r>
            <a:r>
              <a:rPr lang="it-IT" b="1" dirty="0">
                <a:latin typeface="Palatino Linotype" panose="02040502050505030304" pitchFamily="18" charset="0"/>
              </a:rPr>
              <a:t> due to </a:t>
            </a:r>
            <a:r>
              <a:rPr lang="it-IT" b="1" dirty="0" err="1">
                <a:latin typeface="Palatino Linotype" panose="02040502050505030304" pitchFamily="18" charset="0"/>
              </a:rPr>
              <a:t>other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modes</a:t>
            </a:r>
            <a:r>
              <a:rPr lang="it-IT" b="1" dirty="0">
                <a:latin typeface="Palatino Linotype" panose="02040502050505030304" pitchFamily="18" charset="0"/>
              </a:rPr>
              <a:t> of </a:t>
            </a:r>
            <a:r>
              <a:rPr lang="it-IT" b="1" dirty="0" err="1">
                <a:latin typeface="Palatino Linotype" panose="02040502050505030304" pitchFamily="18" charset="0"/>
              </a:rPr>
              <a:t>energy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dissipation</a:t>
            </a:r>
            <a:r>
              <a:rPr lang="it-IT" b="1" dirty="0">
                <a:latin typeface="Palatino Linotype" panose="02040502050505030304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4D0687-064D-7C41-97FD-DDB12A561C71}"/>
              </a:ext>
            </a:extLst>
          </p:cNvPr>
          <p:cNvSpPr/>
          <p:nvPr/>
        </p:nvSpPr>
        <p:spPr>
          <a:xfrm>
            <a:off x="208287" y="384960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Small-scale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plasticity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978CD47-ECDF-694A-99FC-938C7CEA2A04}"/>
              </a:ext>
            </a:extLst>
          </p:cNvPr>
          <p:cNvSpPr/>
          <p:nvPr/>
        </p:nvSpPr>
        <p:spPr>
          <a:xfrm>
            <a:off x="278911" y="846625"/>
            <a:ext cx="6229724" cy="462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In LEFM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assumed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extent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breakdown </a:t>
            </a:r>
            <a:r>
              <a:rPr lang="it-IT" dirty="0" err="1">
                <a:latin typeface="Palatino Linotype" panose="02040502050505030304" pitchFamily="18" charset="0"/>
              </a:rPr>
              <a:t>near</a:t>
            </a:r>
            <a:r>
              <a:rPr lang="it-IT" dirty="0">
                <a:latin typeface="Palatino Linotype" panose="02040502050505030304" pitchFamily="18" charset="0"/>
              </a:rPr>
              <a:t> the crack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insignificant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compared</a:t>
            </a:r>
            <a:r>
              <a:rPr lang="it-IT" dirty="0">
                <a:latin typeface="Palatino Linotype" panose="02040502050505030304" pitchFamily="18" charset="0"/>
              </a:rPr>
              <a:t> to the </a:t>
            </a:r>
            <a:r>
              <a:rPr lang="it-IT" dirty="0" err="1">
                <a:latin typeface="Palatino Linotype" panose="02040502050505030304" pitchFamily="18" charset="0"/>
              </a:rPr>
              <a:t>region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dominated</a:t>
            </a:r>
            <a:r>
              <a:rPr lang="it-IT" dirty="0">
                <a:latin typeface="Palatino Linotype" panose="02040502050505030304" pitchFamily="18" charset="0"/>
              </a:rPr>
              <a:t> by the stress </a:t>
            </a:r>
            <a:r>
              <a:rPr lang="it-IT" dirty="0" err="1">
                <a:latin typeface="Palatino Linotype" panose="02040502050505030304" pitchFamily="18" charset="0"/>
              </a:rPr>
              <a:t>singularity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All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will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deform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inelastically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this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region</a:t>
            </a:r>
            <a:r>
              <a:rPr lang="it-IT" dirty="0">
                <a:latin typeface="Palatino Linotype" panose="02040502050505030304" pitchFamily="18" charset="0"/>
              </a:rPr>
              <a:t>, and in </a:t>
            </a:r>
            <a:r>
              <a:rPr lang="it-IT" dirty="0" err="1">
                <a:latin typeface="Palatino Linotype" panose="02040502050505030304" pitchFamily="18" charset="0"/>
              </a:rPr>
              <a:t>materials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can </a:t>
            </a:r>
            <a:r>
              <a:rPr lang="it-IT" dirty="0" err="1">
                <a:latin typeface="Palatino Linotype" panose="02040502050505030304" pitchFamily="18" charset="0"/>
              </a:rPr>
              <a:t>deform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plastically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do </a:t>
            </a:r>
            <a:r>
              <a:rPr lang="it-IT" dirty="0" err="1">
                <a:latin typeface="Palatino Linotype" panose="02040502050505030304" pitchFamily="18" charset="0"/>
              </a:rPr>
              <a:t>metals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this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inelastic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region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fact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engulf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singularity</a:t>
            </a:r>
            <a:r>
              <a:rPr lang="it-IT" dirty="0">
                <a:latin typeface="Palatino Linotype" panose="02040502050505030304" pitchFamily="18" charset="0"/>
              </a:rPr>
              <a:t> zone and </a:t>
            </a:r>
            <a:r>
              <a:rPr lang="it-IT" dirty="0" err="1">
                <a:latin typeface="Palatino Linotype" panose="02040502050505030304" pitchFamily="18" charset="0"/>
              </a:rPr>
              <a:t>nullify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validity</a:t>
            </a:r>
            <a:r>
              <a:rPr lang="it-IT" dirty="0">
                <a:latin typeface="Palatino Linotype" panose="02040502050505030304" pitchFamily="18" charset="0"/>
              </a:rPr>
              <a:t> of LEFM. 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situations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where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inelastic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region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(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called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plastic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zone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hereafter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)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limited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in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extent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LEFM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still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valid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and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we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denote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this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condition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small-scale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plasticity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(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also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called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small-scale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yielding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). 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EC9A88-9861-0240-974A-E5777EB7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4" y="5359353"/>
            <a:ext cx="4854782" cy="33005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DA6211-2287-B342-8F32-045ED05B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16" y="5464428"/>
            <a:ext cx="4105571" cy="183284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6ECA426-CF4B-F248-BBA2-E31C343FD016}"/>
              </a:ext>
            </a:extLst>
          </p:cNvPr>
          <p:cNvSpPr/>
          <p:nvPr/>
        </p:nvSpPr>
        <p:spPr>
          <a:xfrm>
            <a:off x="2495676" y="8041813"/>
            <a:ext cx="4362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latin typeface="TimesNewRomanPS"/>
              </a:rPr>
              <a:t>Thus</a:t>
            </a:r>
            <a:r>
              <a:rPr lang="it-IT" dirty="0">
                <a:latin typeface="TimesNewRomanPS"/>
              </a:rPr>
              <a:t>, the </a:t>
            </a:r>
            <a:r>
              <a:rPr lang="it-IT" dirty="0" err="1">
                <a:latin typeface="TimesNewRomanPS"/>
              </a:rPr>
              <a:t>correction</a:t>
            </a:r>
            <a:r>
              <a:rPr lang="it-IT" dirty="0">
                <a:latin typeface="TimesNewRomanPS"/>
              </a:rPr>
              <a:t> of the </a:t>
            </a:r>
            <a:r>
              <a:rPr lang="it-IT" dirty="0" err="1">
                <a:latin typeface="TimesNewRomanPS"/>
              </a:rPr>
              <a:t>plastic</a:t>
            </a:r>
            <a:r>
              <a:rPr lang="it-IT" dirty="0">
                <a:latin typeface="TimesNewRomanPS"/>
              </a:rPr>
              <a:t> zone </a:t>
            </a:r>
            <a:r>
              <a:rPr lang="it-IT" dirty="0" err="1">
                <a:latin typeface="TimesNewRomanPS"/>
              </a:rPr>
              <a:t>size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results</a:t>
            </a:r>
            <a:r>
              <a:rPr lang="it-IT" dirty="0">
                <a:latin typeface="TimesNewRomanPS"/>
              </a:rPr>
              <a:t> in an </a:t>
            </a:r>
            <a:r>
              <a:rPr lang="it-IT" dirty="0" err="1">
                <a:latin typeface="TimesNewRomanPS"/>
              </a:rPr>
              <a:t>effective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increase</a:t>
            </a:r>
            <a:r>
              <a:rPr lang="it-IT" dirty="0">
                <a:latin typeface="TimesNewRomanPS"/>
              </a:rPr>
              <a:t> in crack </a:t>
            </a:r>
            <a:endParaRPr lang="it-IT" dirty="0"/>
          </a:p>
          <a:p>
            <a:r>
              <a:rPr lang="it-IT" dirty="0" err="1">
                <a:latin typeface="TimesNewRomanPS"/>
              </a:rPr>
              <a:t>length</a:t>
            </a:r>
            <a:r>
              <a:rPr lang="it-IT" dirty="0">
                <a:latin typeface="TimesNewRomanPS"/>
              </a:rPr>
              <a:t>, 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38BCDF1-56AB-3F48-9125-7E235A9B7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601" y="8382242"/>
            <a:ext cx="3108800" cy="9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EB44462-2B99-AE44-8A86-1A36229E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70369"/>
            <a:ext cx="5295900" cy="56896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1C14F6C-A7A7-014A-AAC6-DB135BE0980E}"/>
              </a:ext>
            </a:extLst>
          </p:cNvPr>
          <p:cNvSpPr/>
          <p:nvPr/>
        </p:nvSpPr>
        <p:spPr>
          <a:xfrm>
            <a:off x="171450" y="6348336"/>
            <a:ext cx="6534150" cy="254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This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however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should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not</a:t>
            </a:r>
            <a:r>
              <a:rPr lang="it-IT" dirty="0">
                <a:latin typeface="Palatino Linotype" panose="02040502050505030304" pitchFamily="18" charset="0"/>
              </a:rPr>
              <a:t> be </a:t>
            </a:r>
            <a:r>
              <a:rPr lang="it-IT" dirty="0" err="1">
                <a:latin typeface="Palatino Linotype" panose="02040502050505030304" pitchFamily="18" charset="0"/>
              </a:rPr>
              <a:t>interpreted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challenging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validity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i="1" dirty="0">
                <a:latin typeface="Palatino Linotype" panose="02040502050505030304" pitchFamily="18" charset="0"/>
              </a:rPr>
              <a:t>K </a:t>
            </a:r>
            <a:r>
              <a:rPr lang="it-IT" dirty="0">
                <a:latin typeface="Palatino Linotype" panose="02040502050505030304" pitchFamily="18" charset="0"/>
              </a:rPr>
              <a:t>under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stress </a:t>
            </a:r>
            <a:r>
              <a:rPr lang="it-IT" dirty="0" err="1">
                <a:latin typeface="Palatino Linotype" panose="02040502050505030304" pitchFamily="18" charset="0"/>
              </a:rPr>
              <a:t>conditions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Rather</a:t>
            </a:r>
            <a:r>
              <a:rPr lang="it-IT" dirty="0">
                <a:latin typeface="Palatino Linotype" panose="02040502050505030304" pitchFamily="18" charset="0"/>
              </a:rPr>
              <a:t>, the </a:t>
            </a:r>
            <a:r>
              <a:rPr lang="it-IT" dirty="0" err="1">
                <a:latin typeface="Palatino Linotype" panose="02040502050505030304" pitchFamily="18" charset="0"/>
              </a:rPr>
              <a:t>mechanisms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locally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governing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critical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typically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depend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directly</a:t>
            </a:r>
            <a:r>
              <a:rPr lang="it-IT" dirty="0">
                <a:latin typeface="Palatino Linotype" panose="02040502050505030304" pitchFamily="18" charset="0"/>
              </a:rPr>
              <a:t> on stress </a:t>
            </a:r>
            <a:r>
              <a:rPr lang="it-IT" dirty="0" err="1">
                <a:latin typeface="Palatino Linotype" panose="02040502050505030304" pitchFamily="18" charset="0"/>
              </a:rPr>
              <a:t>triaxiality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mentioned</a:t>
            </a:r>
            <a:r>
              <a:rPr lang="it-IT" dirty="0">
                <a:latin typeface="Palatino Linotype" panose="02040502050505030304" pitchFamily="18" charset="0"/>
              </a:rPr>
              <a:t> for the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curve </a:t>
            </a:r>
            <a:r>
              <a:rPr lang="it-IT" dirty="0" err="1">
                <a:latin typeface="Palatino Linotype" panose="02040502050505030304" pitchFamily="18" charset="0"/>
              </a:rPr>
              <a:t>above</a:t>
            </a:r>
            <a:r>
              <a:rPr lang="it-IT" dirty="0">
                <a:latin typeface="Palatino Linotype" panose="02040502050505030304" pitchFamily="18" charset="0"/>
              </a:rPr>
              <a:t>), and </a:t>
            </a:r>
            <a:r>
              <a:rPr lang="it-IT" dirty="0" err="1">
                <a:latin typeface="Palatino Linotype" panose="02040502050505030304" pitchFamily="18" charset="0"/>
              </a:rPr>
              <a:t>therefore</a:t>
            </a:r>
            <a:r>
              <a:rPr lang="it-IT" dirty="0">
                <a:latin typeface="Palatino Linotype" panose="02040502050505030304" pitchFamily="18" charset="0"/>
              </a:rPr>
              <a:t> so must the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toughness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K</a:t>
            </a:r>
            <a:r>
              <a:rPr lang="it-IT" sz="800" i="1" dirty="0">
                <a:latin typeface="Palatino Linotype" panose="02040502050505030304" pitchFamily="18" charset="0"/>
              </a:rPr>
              <a:t>c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C347075-5FC0-B744-A04A-851EE732A28A}"/>
              </a:ext>
            </a:extLst>
          </p:cNvPr>
          <p:cNvSpPr/>
          <p:nvPr/>
        </p:nvSpPr>
        <p:spPr>
          <a:xfrm>
            <a:off x="3130924" y="156499"/>
            <a:ext cx="3429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relaxation</a:t>
            </a:r>
            <a:r>
              <a:rPr lang="it-IT" dirty="0">
                <a:latin typeface="Palatino Linotype" panose="02040502050505030304" pitchFamily="18" charset="0"/>
              </a:rPr>
              <a:t> of stress </a:t>
            </a:r>
            <a:r>
              <a:rPr lang="it-IT" dirty="0" err="1">
                <a:latin typeface="Palatino Linotype" panose="02040502050505030304" pitchFamily="18" charset="0"/>
              </a:rPr>
              <a:t>triaxiality</a:t>
            </a:r>
            <a:r>
              <a:rPr lang="it-IT" dirty="0">
                <a:latin typeface="Palatino Linotype" panose="02040502050505030304" pitchFamily="18" charset="0"/>
              </a:rPr>
              <a:t> from the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strain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commonly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results</a:t>
            </a:r>
            <a:r>
              <a:rPr lang="it-IT" dirty="0">
                <a:latin typeface="Palatino Linotype" panose="02040502050505030304" pitchFamily="18" charset="0"/>
              </a:rPr>
              <a:t> in a </a:t>
            </a:r>
            <a:r>
              <a:rPr lang="it-IT" dirty="0" err="1">
                <a:latin typeface="Palatino Linotype" panose="02040502050505030304" pitchFamily="18" charset="0"/>
              </a:rPr>
              <a:t>suppression</a:t>
            </a:r>
            <a:r>
              <a:rPr lang="it-IT" dirty="0">
                <a:latin typeface="Palatino Linotype" panose="02040502050505030304" pitchFamily="18" charset="0"/>
              </a:rPr>
              <a:t> of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phenomena</a:t>
            </a:r>
            <a:r>
              <a:rPr lang="it-IT" dirty="0">
                <a:latin typeface="Palatino Linotype" panose="02040502050505030304" pitchFamily="18" charset="0"/>
              </a:rPr>
              <a:t> and an </a:t>
            </a:r>
            <a:r>
              <a:rPr lang="it-IT" dirty="0" err="1">
                <a:latin typeface="Palatino Linotype" panose="02040502050505030304" pitchFamily="18" charset="0"/>
              </a:rPr>
              <a:t>apparent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improvement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toughness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K</a:t>
            </a:r>
            <a:r>
              <a:rPr lang="it-IT" sz="800" i="1" dirty="0">
                <a:latin typeface="Palatino Linotype" panose="02040502050505030304" pitchFamily="18" charset="0"/>
              </a:rPr>
              <a:t>c</a:t>
            </a:r>
            <a:r>
              <a:rPr lang="it-IT" dirty="0">
                <a:latin typeface="Palatino Linotype" panose="02040502050505030304" pitchFamily="18" charset="0"/>
              </a:rPr>
              <a:t>. Figure shows </a:t>
            </a:r>
            <a:r>
              <a:rPr lang="it-IT" dirty="0" err="1">
                <a:latin typeface="Palatino Linotype" panose="02040502050505030304" pitchFamily="18" charset="0"/>
              </a:rPr>
              <a:t>how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K</a:t>
            </a:r>
            <a:r>
              <a:rPr lang="it-IT" sz="800" i="1" dirty="0">
                <a:latin typeface="Palatino Linotype" panose="02040502050505030304" pitchFamily="18" charset="0"/>
              </a:rPr>
              <a:t>c </a:t>
            </a:r>
            <a:r>
              <a:rPr lang="it-IT" dirty="0" err="1">
                <a:latin typeface="Palatino Linotype" panose="02040502050505030304" pitchFamily="18" charset="0"/>
              </a:rPr>
              <a:t>drops</a:t>
            </a:r>
            <a:r>
              <a:rPr lang="it-IT" dirty="0">
                <a:latin typeface="Palatino Linotype" panose="02040502050505030304" pitchFamily="18" charset="0"/>
              </a:rPr>
              <a:t> from a </a:t>
            </a:r>
            <a:r>
              <a:rPr lang="it-IT" dirty="0" err="1">
                <a:latin typeface="Palatino Linotype" panose="02040502050505030304" pitchFamily="18" charset="0"/>
              </a:rPr>
              <a:t>peak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value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stress to an </a:t>
            </a:r>
            <a:r>
              <a:rPr lang="it-IT" dirty="0" err="1">
                <a:latin typeface="Palatino Linotype" panose="02040502050505030304" pitchFamily="18" charset="0"/>
              </a:rPr>
              <a:t>asymptote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strain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contributions</a:t>
            </a:r>
            <a:r>
              <a:rPr lang="it-IT" dirty="0">
                <a:latin typeface="Palatino Linotype" panose="02040502050505030304" pitchFamily="18" charset="0"/>
              </a:rPr>
              <a:t> of the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stress </a:t>
            </a:r>
            <a:r>
              <a:rPr lang="it-IT" dirty="0" err="1">
                <a:latin typeface="Palatino Linotype" panose="02040502050505030304" pitchFamily="18" charset="0"/>
              </a:rPr>
              <a:t>zones</a:t>
            </a:r>
            <a:r>
              <a:rPr lang="it-IT" dirty="0">
                <a:latin typeface="Palatino Linotype" panose="02040502050505030304" pitchFamily="18" charset="0"/>
              </a:rPr>
              <a:t> on the </a:t>
            </a:r>
            <a:r>
              <a:rPr lang="it-IT" dirty="0" err="1">
                <a:latin typeface="Palatino Linotype" panose="02040502050505030304" pitchFamily="18" charset="0"/>
              </a:rPr>
              <a:t>surface</a:t>
            </a:r>
            <a:r>
              <a:rPr lang="it-IT" dirty="0">
                <a:latin typeface="Palatino Linotype" panose="02040502050505030304" pitchFamily="18" charset="0"/>
              </a:rPr>
              <a:t> of the body are </a:t>
            </a:r>
            <a:r>
              <a:rPr lang="it-IT" dirty="0" err="1">
                <a:latin typeface="Palatino Linotype" panose="02040502050505030304" pitchFamily="18" charset="0"/>
              </a:rPr>
              <a:t>negligible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E970999-125C-7045-BD13-C9488F4108CE}"/>
              </a:ext>
            </a:extLst>
          </p:cNvPr>
          <p:cNvSpPr/>
          <p:nvPr/>
        </p:nvSpPr>
        <p:spPr>
          <a:xfrm>
            <a:off x="2819400" y="4038185"/>
            <a:ext cx="3550023" cy="171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imesNewRomanPS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asymptotic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value</a:t>
            </a:r>
            <a:r>
              <a:rPr lang="it-IT" dirty="0">
                <a:latin typeface="TimesNewRomanPS"/>
              </a:rPr>
              <a:t> of </a:t>
            </a:r>
            <a:r>
              <a:rPr lang="it-IT" i="1" dirty="0">
                <a:latin typeface="TimesNewRomanPS"/>
              </a:rPr>
              <a:t>K</a:t>
            </a:r>
            <a:r>
              <a:rPr lang="it-IT" sz="800" i="1" dirty="0">
                <a:latin typeface="TimesNewRomanPS"/>
              </a:rPr>
              <a:t>c </a:t>
            </a:r>
            <a:r>
              <a:rPr lang="it-IT" dirty="0">
                <a:latin typeface="TimesNewRomanPS"/>
              </a:rPr>
              <a:t>in </a:t>
            </a:r>
            <a:r>
              <a:rPr lang="it-IT" dirty="0" err="1">
                <a:latin typeface="TimesNewRomanPS"/>
              </a:rPr>
              <a:t>plane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strain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is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denoted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as</a:t>
            </a:r>
            <a:r>
              <a:rPr lang="it-IT" dirty="0">
                <a:latin typeface="TimesNewRomanPS"/>
              </a:rPr>
              <a:t> </a:t>
            </a:r>
            <a:r>
              <a:rPr lang="it-IT" i="1" dirty="0" err="1">
                <a:latin typeface="TimesNewRomanPS"/>
              </a:rPr>
              <a:t>K</a:t>
            </a:r>
            <a:r>
              <a:rPr lang="it-IT" sz="800" i="1" dirty="0" err="1">
                <a:latin typeface="TimesNewRomanPS"/>
              </a:rPr>
              <a:t>Ic</a:t>
            </a:r>
            <a:r>
              <a:rPr lang="it-IT" sz="800" i="1" dirty="0">
                <a:latin typeface="TimesNewRomanPS"/>
              </a:rPr>
              <a:t> </a:t>
            </a:r>
            <a:r>
              <a:rPr lang="it-IT" dirty="0">
                <a:latin typeface="TimesNewRomanPS"/>
              </a:rPr>
              <a:t>and </a:t>
            </a:r>
            <a:r>
              <a:rPr lang="it-IT" dirty="0" err="1">
                <a:latin typeface="TimesNewRomanPS"/>
              </a:rPr>
              <a:t>is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also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known</a:t>
            </a:r>
            <a:r>
              <a:rPr lang="it-IT" dirty="0">
                <a:latin typeface="TimesNewRomanPS"/>
              </a:rPr>
              <a:t> </a:t>
            </a:r>
            <a:r>
              <a:rPr lang="it-IT" dirty="0" err="1">
                <a:latin typeface="TimesNewRomanPS"/>
              </a:rPr>
              <a:t>as</a:t>
            </a:r>
            <a:r>
              <a:rPr lang="it-IT" dirty="0">
                <a:latin typeface="TimesNewRomanPS"/>
              </a:rPr>
              <a:t> the </a:t>
            </a:r>
            <a:r>
              <a:rPr lang="it-IT" b="1" dirty="0" err="1">
                <a:latin typeface="TimesNewRomanPS"/>
              </a:rPr>
              <a:t>plane</a:t>
            </a:r>
            <a:r>
              <a:rPr lang="it-IT" b="1" dirty="0">
                <a:latin typeface="TimesNewRomanPS"/>
              </a:rPr>
              <a:t> </a:t>
            </a:r>
            <a:r>
              <a:rPr lang="it-IT" b="1" dirty="0" err="1">
                <a:latin typeface="TimesNewRomanPS"/>
              </a:rPr>
              <a:t>strain</a:t>
            </a:r>
            <a:r>
              <a:rPr lang="it-IT" b="1" dirty="0">
                <a:latin typeface="TimesNewRomanPS"/>
              </a:rPr>
              <a:t> </a:t>
            </a:r>
            <a:r>
              <a:rPr lang="it-IT" b="1" dirty="0" err="1">
                <a:latin typeface="TimesNewRomanPS"/>
              </a:rPr>
              <a:t>fracture</a:t>
            </a:r>
            <a:r>
              <a:rPr lang="it-IT" b="1" dirty="0">
                <a:latin typeface="TimesNewRomanPS"/>
              </a:rPr>
              <a:t> </a:t>
            </a:r>
            <a:r>
              <a:rPr lang="it-IT" b="1" dirty="0" err="1">
                <a:latin typeface="TimesNewRomanPS"/>
              </a:rPr>
              <a:t>toughness</a:t>
            </a:r>
            <a:r>
              <a:rPr lang="it-IT" dirty="0">
                <a:latin typeface="TimesNewRomanPS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63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80346A8-BAF1-BF40-B2FA-3636D06832B5}"/>
              </a:ext>
            </a:extLst>
          </p:cNvPr>
          <p:cNvSpPr/>
          <p:nvPr/>
        </p:nvSpPr>
        <p:spPr>
          <a:xfrm>
            <a:off x="298076" y="208473"/>
            <a:ext cx="6156512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In </a:t>
            </a:r>
            <a:r>
              <a:rPr lang="it-IT" dirty="0" err="1">
                <a:latin typeface="Palatino Linotype" panose="02040502050505030304" pitchFamily="18" charset="0"/>
              </a:rPr>
              <a:t>order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obtain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credible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measure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i="1" dirty="0" err="1">
                <a:latin typeface="Palatino Linotype" panose="02040502050505030304" pitchFamily="18" charset="0"/>
              </a:rPr>
              <a:t>K</a:t>
            </a:r>
            <a:r>
              <a:rPr lang="it-IT" sz="800" i="1" dirty="0" err="1">
                <a:latin typeface="Palatino Linotype" panose="02040502050505030304" pitchFamily="18" charset="0"/>
              </a:rPr>
              <a:t>Ic</a:t>
            </a:r>
            <a:r>
              <a:rPr lang="it-IT" dirty="0">
                <a:latin typeface="Palatino Linotype" panose="02040502050505030304" pitchFamily="18" charset="0"/>
              </a:rPr>
              <a:t>, the </a:t>
            </a:r>
            <a:r>
              <a:rPr lang="it-IT" dirty="0" err="1">
                <a:latin typeface="Palatino Linotype" panose="02040502050505030304" pitchFamily="18" charset="0"/>
              </a:rPr>
              <a:t>dimensions</a:t>
            </a:r>
            <a:r>
              <a:rPr lang="it-IT" dirty="0">
                <a:latin typeface="Palatino Linotype" panose="02040502050505030304" pitchFamily="18" charset="0"/>
              </a:rPr>
              <a:t> of a test specimen  must be </a:t>
            </a:r>
            <a:r>
              <a:rPr lang="it-IT" dirty="0" err="1">
                <a:latin typeface="Palatino Linotype" panose="02040502050505030304" pitchFamily="18" charset="0"/>
              </a:rPr>
              <a:t>substantially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greater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every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extent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than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plastic</a:t>
            </a:r>
            <a:r>
              <a:rPr lang="it-IT" dirty="0">
                <a:latin typeface="Palatino Linotype" panose="02040502050505030304" pitchFamily="18" charset="0"/>
              </a:rPr>
              <a:t> zone </a:t>
            </a:r>
            <a:r>
              <a:rPr lang="it-IT" dirty="0" err="1">
                <a:latin typeface="Palatino Linotype" panose="02040502050505030304" pitchFamily="18" charset="0"/>
              </a:rPr>
              <a:t>size</a:t>
            </a:r>
            <a:r>
              <a:rPr lang="it-IT" dirty="0">
                <a:latin typeface="Palatino Linotype" panose="02040502050505030304" pitchFamily="18" charset="0"/>
              </a:rPr>
              <a:t>. ASTM E1820 </a:t>
            </a:r>
            <a:r>
              <a:rPr lang="it-IT" dirty="0" err="1">
                <a:latin typeface="Palatino Linotype" panose="02040502050505030304" pitchFamily="18" charset="0"/>
              </a:rPr>
              <a:t>requires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the specimen </a:t>
            </a:r>
            <a:r>
              <a:rPr lang="it-IT" dirty="0" err="1">
                <a:latin typeface="Palatino Linotype" panose="02040502050505030304" pitchFamily="18" charset="0"/>
              </a:rPr>
              <a:t>thickness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i="1" dirty="0">
                <a:latin typeface="Palatino Linotype" panose="02040502050505030304" pitchFamily="18" charset="0"/>
              </a:rPr>
              <a:t>B</a:t>
            </a:r>
            <a:r>
              <a:rPr lang="it-IT" dirty="0">
                <a:latin typeface="Palatino Linotype" panose="02040502050505030304" pitchFamily="18" charset="0"/>
              </a:rPr>
              <a:t>), crack </a:t>
            </a:r>
            <a:r>
              <a:rPr lang="it-IT" dirty="0" err="1">
                <a:latin typeface="Palatino Linotype" panose="02040502050505030304" pitchFamily="18" charset="0"/>
              </a:rPr>
              <a:t>length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), and </a:t>
            </a:r>
            <a:r>
              <a:rPr lang="it-IT" dirty="0" err="1">
                <a:latin typeface="Palatino Linotype" panose="02040502050505030304" pitchFamily="18" charset="0"/>
              </a:rPr>
              <a:t>ligament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ahead</a:t>
            </a:r>
            <a:r>
              <a:rPr lang="it-IT" dirty="0">
                <a:latin typeface="Palatino Linotype" panose="02040502050505030304" pitchFamily="18" charset="0"/>
              </a:rPr>
              <a:t> of the crack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i="1" dirty="0">
                <a:latin typeface="Palatino Linotype" panose="02040502050505030304" pitchFamily="18" charset="0"/>
              </a:rPr>
              <a:t>b</a:t>
            </a:r>
            <a:r>
              <a:rPr lang="it-IT" dirty="0">
                <a:latin typeface="Palatino Linotype" panose="02040502050505030304" pitchFamily="18" charset="0"/>
              </a:rPr>
              <a:t>) </a:t>
            </a:r>
            <a:r>
              <a:rPr lang="it-IT" dirty="0" err="1">
                <a:latin typeface="Palatino Linotype" panose="02040502050505030304" pitchFamily="18" charset="0"/>
              </a:rPr>
              <a:t>all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exceed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approximately</a:t>
            </a:r>
            <a:r>
              <a:rPr lang="it-IT" dirty="0">
                <a:latin typeface="Palatino Linotype" panose="02040502050505030304" pitchFamily="18" charset="0"/>
              </a:rPr>
              <a:t> 25 </a:t>
            </a:r>
            <a:r>
              <a:rPr lang="it-IT" dirty="0" err="1">
                <a:latin typeface="Palatino Linotype" panose="02040502050505030304" pitchFamily="18" charset="0"/>
              </a:rPr>
              <a:t>times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corrected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strain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plastic</a:t>
            </a:r>
            <a:r>
              <a:rPr lang="it-IT" dirty="0">
                <a:latin typeface="Palatino Linotype" panose="02040502050505030304" pitchFamily="18" charset="0"/>
              </a:rPr>
              <a:t> zone </a:t>
            </a:r>
            <a:r>
              <a:rPr lang="it-IT" dirty="0" err="1">
                <a:latin typeface="Palatino Linotype" panose="02040502050505030304" pitchFamily="18" charset="0"/>
              </a:rPr>
              <a:t>size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B92A65E-D616-374D-9FBB-EF613AA0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45" y="2438399"/>
            <a:ext cx="3705493" cy="138579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F7A14AE-AE4C-F245-A868-CF997A4ABD8B}"/>
              </a:ext>
            </a:extLst>
          </p:cNvPr>
          <p:cNvSpPr/>
          <p:nvPr/>
        </p:nvSpPr>
        <p:spPr>
          <a:xfrm>
            <a:off x="298076" y="3584139"/>
            <a:ext cx="62999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Specimen </a:t>
            </a:r>
            <a:r>
              <a:rPr lang="it-IT" sz="24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configuration</a:t>
            </a:r>
            <a:r>
              <a:rPr lang="it-IT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requirements</a:t>
            </a:r>
            <a:r>
              <a:rPr lang="it-IT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for </a:t>
            </a:r>
            <a:r>
              <a:rPr lang="it-IT" sz="24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four</a:t>
            </a:r>
            <a:r>
              <a:rPr lang="it-IT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biomaterials</a:t>
            </a:r>
            <a:r>
              <a:rPr lang="it-IT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it-IT" dirty="0" err="1">
                <a:latin typeface="Palatino Linotype" panose="02040502050505030304" pitchFamily="18" charset="0"/>
              </a:rPr>
              <a:t>Given</a:t>
            </a:r>
            <a:r>
              <a:rPr lang="it-IT" dirty="0">
                <a:latin typeface="Palatino Linotype" panose="02040502050505030304" pitchFamily="18" charset="0"/>
              </a:rPr>
              <a:t> the specimen </a:t>
            </a:r>
            <a:r>
              <a:rPr lang="it-IT" dirty="0" err="1">
                <a:latin typeface="Palatino Linotype" panose="02040502050505030304" pitchFamily="18" charset="0"/>
              </a:rPr>
              <a:t>configuration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requirements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determine</a:t>
            </a:r>
            <a:r>
              <a:rPr lang="it-IT" dirty="0">
                <a:latin typeface="Palatino Linotype" panose="02040502050505030304" pitchFamily="18" charset="0"/>
              </a:rPr>
              <a:t> the minimum specimen </a:t>
            </a:r>
            <a:r>
              <a:rPr lang="it-IT" dirty="0" err="1">
                <a:latin typeface="Palatino Linotype" panose="02040502050505030304" pitchFamily="18" charset="0"/>
              </a:rPr>
              <a:t>dimension</a:t>
            </a:r>
            <a:r>
              <a:rPr lang="it-IT" dirty="0">
                <a:latin typeface="Palatino Linotype" panose="02040502050505030304" pitchFamily="18" charset="0"/>
              </a:rPr>
              <a:t> for a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toughness</a:t>
            </a:r>
            <a:r>
              <a:rPr lang="it-IT" dirty="0">
                <a:latin typeface="Palatino Linotype" panose="02040502050505030304" pitchFamily="18" charset="0"/>
              </a:rPr>
              <a:t> test for </a:t>
            </a:r>
            <a:r>
              <a:rPr lang="it-IT" dirty="0" err="1">
                <a:latin typeface="Palatino Linotype" panose="02040502050505030304" pitchFamily="18" charset="0"/>
              </a:rPr>
              <a:t>each</a:t>
            </a:r>
            <a:r>
              <a:rPr lang="it-IT" dirty="0">
                <a:latin typeface="Palatino Linotype" panose="02040502050505030304" pitchFamily="18" charset="0"/>
              </a:rPr>
              <a:t> of the </a:t>
            </a:r>
            <a:r>
              <a:rPr lang="it-IT" dirty="0" err="1">
                <a:latin typeface="Palatino Linotype" panose="02040502050505030304" pitchFamily="18" charset="0"/>
              </a:rPr>
              <a:t>following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materials</a:t>
            </a:r>
            <a:r>
              <a:rPr lang="it-IT" dirty="0">
                <a:latin typeface="Palatino Linotype" panose="02040502050505030304" pitchFamily="18" charset="0"/>
              </a:rPr>
              <a:t>: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115C48-12CA-8A4A-AAA6-03021C5D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5" y="5249492"/>
            <a:ext cx="6204687" cy="130734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7BDC093-5F29-3841-BE8F-C6D428FFE301}"/>
              </a:ext>
            </a:extLst>
          </p:cNvPr>
          <p:cNvSpPr/>
          <p:nvPr/>
        </p:nvSpPr>
        <p:spPr>
          <a:xfrm>
            <a:off x="209539" y="6598024"/>
            <a:ext cx="6520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Palatino Linotype" panose="02040502050505030304" pitchFamily="18" charset="0"/>
              </a:rPr>
              <a:t>(a) 9.9 mm, (b) 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490 mm</a:t>
            </a:r>
            <a:r>
              <a:rPr lang="it-IT" dirty="0">
                <a:latin typeface="Palatino Linotype" panose="02040502050505030304" pitchFamily="18" charset="0"/>
              </a:rPr>
              <a:t>, (c) 32.2 mm, and (d) 0.122 mm.</a:t>
            </a:r>
          </a:p>
          <a:p>
            <a:pPr algn="just"/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titanium</a:t>
            </a:r>
            <a:r>
              <a:rPr lang="it-IT" dirty="0">
                <a:latin typeface="Palatino Linotype" panose="02040502050505030304" pitchFamily="18" charset="0"/>
              </a:rPr>
              <a:t> specimen </a:t>
            </a:r>
            <a:r>
              <a:rPr lang="it-IT" dirty="0" err="1">
                <a:latin typeface="Palatino Linotype" panose="02040502050505030304" pitchFamily="18" charset="0"/>
              </a:rPr>
              <a:t>width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reasonable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However</a:t>
            </a:r>
            <a:r>
              <a:rPr lang="it-IT" dirty="0">
                <a:latin typeface="Palatino Linotype" panose="02040502050505030304" pitchFamily="18" charset="0"/>
              </a:rPr>
              <a:t>, the </a:t>
            </a:r>
            <a:r>
              <a:rPr lang="it-IT" dirty="0" err="1">
                <a:latin typeface="Palatino Linotype" panose="02040502050505030304" pitchFamily="18" charset="0"/>
              </a:rPr>
              <a:t>necessary</a:t>
            </a:r>
            <a:r>
              <a:rPr lang="it-IT" dirty="0">
                <a:latin typeface="Palatino Linotype" panose="02040502050505030304" pitchFamily="18" charset="0"/>
              </a:rPr>
              <a:t> specimen </a:t>
            </a:r>
            <a:r>
              <a:rPr lang="it-IT" dirty="0" err="1">
                <a:latin typeface="Palatino Linotype" panose="02040502050505030304" pitchFamily="18" charset="0"/>
              </a:rPr>
              <a:t>width</a:t>
            </a:r>
            <a:r>
              <a:rPr lang="it-IT" dirty="0">
                <a:latin typeface="Palatino Linotype" panose="02040502050505030304" pitchFamily="18" charset="0"/>
              </a:rPr>
              <a:t> for the </a:t>
            </a:r>
            <a:r>
              <a:rPr lang="it-IT" dirty="0" err="1">
                <a:latin typeface="Palatino Linotype" panose="02040502050505030304" pitchFamily="18" charset="0"/>
              </a:rPr>
              <a:t>CoCr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alloy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excessive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billets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this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size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be </a:t>
            </a:r>
            <a:r>
              <a:rPr lang="it-IT" dirty="0" err="1">
                <a:latin typeface="Palatino Linotype" panose="02040502050505030304" pitchFamily="18" charset="0"/>
              </a:rPr>
              <a:t>difficult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obtain</a:t>
            </a:r>
            <a:r>
              <a:rPr lang="it-IT" dirty="0">
                <a:latin typeface="Palatino Linotype" panose="02040502050505030304" pitchFamily="18" charset="0"/>
              </a:rPr>
              <a:t>, and force </a:t>
            </a:r>
            <a:r>
              <a:rPr lang="it-IT" dirty="0" err="1">
                <a:latin typeface="Palatino Linotype" panose="02040502050505030304" pitchFamily="18" charset="0"/>
              </a:rPr>
              <a:t>necessary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conduct</a:t>
            </a:r>
            <a:r>
              <a:rPr lang="it-IT" dirty="0">
                <a:latin typeface="Palatino Linotype" panose="02040502050505030304" pitchFamily="18" charset="0"/>
              </a:rPr>
              <a:t> the test </a:t>
            </a:r>
            <a:r>
              <a:rPr lang="it-IT" dirty="0" err="1">
                <a:latin typeface="Palatino Linotype" panose="02040502050505030304" pitchFamily="18" charset="0"/>
              </a:rPr>
              <a:t>would</a:t>
            </a:r>
            <a:r>
              <a:rPr lang="it-IT" dirty="0">
                <a:latin typeface="Palatino Linotype" panose="02040502050505030304" pitchFamily="18" charset="0"/>
              </a:rPr>
              <a:t> be </a:t>
            </a:r>
            <a:r>
              <a:rPr lang="it-IT" dirty="0" err="1">
                <a:latin typeface="Palatino Linotype" panose="02040502050505030304" pitchFamily="18" charset="0"/>
              </a:rPr>
              <a:t>extremely</a:t>
            </a:r>
            <a:r>
              <a:rPr lang="it-IT" dirty="0">
                <a:latin typeface="Palatino Linotype" panose="02040502050505030304" pitchFamily="18" charset="0"/>
              </a:rPr>
              <a:t> high. For </a:t>
            </a:r>
            <a:r>
              <a:rPr lang="it-IT" dirty="0" err="1">
                <a:latin typeface="Palatino Linotype" panose="02040502050505030304" pitchFamily="18" charset="0"/>
              </a:rPr>
              <a:t>such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elastic-plastic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mechanics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methodologies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be </a:t>
            </a:r>
            <a:r>
              <a:rPr lang="it-IT" dirty="0" err="1">
                <a:latin typeface="Palatino Linotype" panose="02040502050505030304" pitchFamily="18" charset="0"/>
              </a:rPr>
              <a:t>required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most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components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would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likely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become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fully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plastic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prior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260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0C926BD-7976-DF47-B5AD-3F49339B14D4}"/>
              </a:ext>
            </a:extLst>
          </p:cNvPr>
          <p:cNvSpPr/>
          <p:nvPr/>
        </p:nvSpPr>
        <p:spPr>
          <a:xfrm>
            <a:off x="154642" y="232647"/>
            <a:ext cx="6479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Linear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elastic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fracture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mechanics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(LEFM)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1694D75-84CD-5D42-B433-FA4EBA1A949D}"/>
              </a:ext>
            </a:extLst>
          </p:cNvPr>
          <p:cNvSpPr/>
          <p:nvPr/>
        </p:nvSpPr>
        <p:spPr>
          <a:xfrm>
            <a:off x="154642" y="1008547"/>
            <a:ext cx="6299946" cy="88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Griffith </a:t>
            </a:r>
            <a:r>
              <a:rPr lang="it-IT" dirty="0" err="1">
                <a:latin typeface="Palatino Linotype" panose="02040502050505030304" pitchFamily="18" charset="0"/>
              </a:rPr>
              <a:t>derived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actual</a:t>
            </a:r>
            <a:r>
              <a:rPr lang="it-IT" dirty="0">
                <a:latin typeface="Palatino Linotype" panose="02040502050505030304" pitchFamily="18" charset="0"/>
              </a:rPr>
              <a:t> tensile </a:t>
            </a:r>
            <a:r>
              <a:rPr lang="it-IT" dirty="0" err="1">
                <a:latin typeface="Palatino Linotype" panose="02040502050505030304" pitchFamily="18" charset="0"/>
              </a:rPr>
              <a:t>strength</a:t>
            </a:r>
            <a:r>
              <a:rPr lang="it-IT" dirty="0">
                <a:latin typeface="Palatino Linotype" panose="02040502050505030304" pitchFamily="18" charset="0"/>
              </a:rPr>
              <a:t> of a </a:t>
            </a:r>
            <a:r>
              <a:rPr lang="it-IT" dirty="0" err="1">
                <a:latin typeface="Palatino Linotype" panose="02040502050505030304" pitchFamily="18" charset="0"/>
              </a:rPr>
              <a:t>brittle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containing</a:t>
            </a:r>
            <a:r>
              <a:rPr lang="it-IT" dirty="0">
                <a:latin typeface="Palatino Linotype" panose="02040502050505030304" pitchFamily="18" charset="0"/>
              </a:rPr>
              <a:t> crack-</a:t>
            </a:r>
            <a:r>
              <a:rPr lang="it-IT" dirty="0" err="1">
                <a:latin typeface="Palatino Linotype" panose="02040502050505030304" pitchFamily="18" charset="0"/>
              </a:rPr>
              <a:t>like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flaws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ED91BB-135B-134A-AEC2-31BB3C8F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028" y="1663708"/>
            <a:ext cx="2286854" cy="109145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5EC3621-D338-6944-9DF8-350D36A80CA0}"/>
              </a:ext>
            </a:extLst>
          </p:cNvPr>
          <p:cNvSpPr/>
          <p:nvPr/>
        </p:nvSpPr>
        <p:spPr>
          <a:xfrm>
            <a:off x="154641" y="1895200"/>
            <a:ext cx="3970829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the stress to cause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now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also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dependent</a:t>
            </a:r>
            <a:r>
              <a:rPr lang="it-IT" dirty="0">
                <a:latin typeface="Palatino Linotype" panose="02040502050505030304" pitchFamily="18" charset="0"/>
              </a:rPr>
              <a:t> on the crack </a:t>
            </a:r>
            <a:r>
              <a:rPr lang="it-IT" dirty="0" err="1">
                <a:latin typeface="Palatino Linotype" panose="02040502050505030304" pitchFamily="18" charset="0"/>
              </a:rPr>
              <a:t>size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, and the </a:t>
            </a:r>
            <a:r>
              <a:rPr lang="it-IT" dirty="0" err="1">
                <a:latin typeface="Palatino Linotype" panose="02040502050505030304" pitchFamily="18" charset="0"/>
              </a:rPr>
              <a:t>surface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el-GR" dirty="0">
                <a:latin typeface="Palatino Linotype" panose="02040502050505030304" pitchFamily="18" charset="0"/>
              </a:rPr>
              <a:t>γ .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B22A4A-8E4C-7F46-9D80-B2BDC15CAE76}"/>
              </a:ext>
            </a:extLst>
          </p:cNvPr>
          <p:cNvSpPr/>
          <p:nvPr/>
        </p:nvSpPr>
        <p:spPr>
          <a:xfrm>
            <a:off x="154641" y="3641814"/>
            <a:ext cx="6299947" cy="295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>
                <a:latin typeface="Palatino Linotype" panose="02040502050505030304" pitchFamily="18" charset="0"/>
              </a:rPr>
              <a:t>In a more </a:t>
            </a:r>
            <a:r>
              <a:rPr lang="it-IT" b="1" i="1" dirty="0" err="1">
                <a:latin typeface="Palatino Linotype" panose="02040502050505030304" pitchFamily="18" charset="0"/>
              </a:rPr>
              <a:t>extreme</a:t>
            </a:r>
            <a:r>
              <a:rPr lang="it-IT" b="1" i="1" dirty="0">
                <a:latin typeface="Palatino Linotype" panose="02040502050505030304" pitchFamily="18" charset="0"/>
              </a:rPr>
              <a:t> case, </a:t>
            </a:r>
            <a:r>
              <a:rPr lang="it-IT" b="1" i="1" dirty="0" err="1">
                <a:latin typeface="Palatino Linotype" panose="02040502050505030304" pitchFamily="18" charset="0"/>
              </a:rPr>
              <a:t>mussel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shells</a:t>
            </a:r>
            <a:r>
              <a:rPr lang="it-IT" b="1" i="1" dirty="0">
                <a:latin typeface="Palatino Linotype" panose="02040502050505030304" pitchFamily="18" charset="0"/>
              </a:rPr>
              <a:t> are 95% </a:t>
            </a:r>
            <a:r>
              <a:rPr lang="it-IT" b="1" i="1" dirty="0" err="1">
                <a:latin typeface="Palatino Linotype" panose="02040502050505030304" pitchFamily="18" charset="0"/>
              </a:rPr>
              <a:t>microscopic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calcium</a:t>
            </a:r>
            <a:r>
              <a:rPr lang="it-IT" b="1" i="1" dirty="0">
                <a:latin typeface="Palatino Linotype" panose="02040502050505030304" pitchFamily="18" charset="0"/>
              </a:rPr>
              <a:t> carbonate </a:t>
            </a:r>
            <a:r>
              <a:rPr lang="it-IT" b="1" i="1" dirty="0" err="1">
                <a:latin typeface="Palatino Linotype" panose="02040502050505030304" pitchFamily="18" charset="0"/>
              </a:rPr>
              <a:t>platelets</a:t>
            </a:r>
            <a:r>
              <a:rPr lang="it-IT" b="1" i="1" dirty="0">
                <a:latin typeface="Palatino Linotype" panose="02040502050505030304" pitchFamily="18" charset="0"/>
              </a:rPr>
              <a:t>, </a:t>
            </a:r>
            <a:r>
              <a:rPr lang="it-IT" b="1" i="1" dirty="0" err="1">
                <a:latin typeface="Palatino Linotype" panose="02040502050505030304" pitchFamily="18" charset="0"/>
              </a:rPr>
              <a:t>but</a:t>
            </a:r>
            <a:r>
              <a:rPr lang="it-IT" b="1" i="1" dirty="0">
                <a:latin typeface="Palatino Linotype" panose="02040502050505030304" pitchFamily="18" charset="0"/>
              </a:rPr>
              <a:t> the 5% of </a:t>
            </a:r>
            <a:r>
              <a:rPr lang="it-IT" b="1" i="1" dirty="0" err="1">
                <a:latin typeface="Palatino Linotype" panose="02040502050505030304" pitchFamily="18" charset="0"/>
              </a:rPr>
              <a:t>organic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material</a:t>
            </a:r>
            <a:r>
              <a:rPr lang="it-IT" b="1" i="1" dirty="0">
                <a:latin typeface="Palatino Linotype" panose="02040502050505030304" pitchFamily="18" charset="0"/>
              </a:rPr>
              <a:t> and the </a:t>
            </a:r>
            <a:r>
              <a:rPr lang="it-IT" b="1" i="1" dirty="0" err="1">
                <a:latin typeface="Palatino Linotype" panose="02040502050505030304" pitchFamily="18" charset="0"/>
              </a:rPr>
              <a:t>material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microstructure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boosts</a:t>
            </a:r>
            <a:r>
              <a:rPr lang="it-IT" b="1" i="1" dirty="0">
                <a:latin typeface="Palatino Linotype" panose="02040502050505030304" pitchFamily="18" charset="0"/>
              </a:rPr>
              <a:t> the </a:t>
            </a:r>
            <a:r>
              <a:rPr lang="it-IT" b="1" i="1" dirty="0" err="1">
                <a:latin typeface="Palatino Linotype" panose="02040502050505030304" pitchFamily="18" charset="0"/>
              </a:rPr>
              <a:t>toughness</a:t>
            </a:r>
            <a:r>
              <a:rPr lang="it-IT" b="1" i="1" dirty="0">
                <a:latin typeface="Palatino Linotype" panose="02040502050505030304" pitchFamily="18" charset="0"/>
              </a:rPr>
              <a:t> from a </a:t>
            </a:r>
            <a:r>
              <a:rPr lang="it-IT" b="1" i="1" dirty="0" err="1">
                <a:latin typeface="Palatino Linotype" panose="02040502050505030304" pitchFamily="18" charset="0"/>
              </a:rPr>
              <a:t>value</a:t>
            </a:r>
            <a:r>
              <a:rPr lang="it-IT" b="1" i="1" dirty="0">
                <a:latin typeface="Palatino Linotype" panose="02040502050505030304" pitchFamily="18" charset="0"/>
              </a:rPr>
              <a:t> of ∼2 </a:t>
            </a:r>
            <a:r>
              <a:rPr lang="it-IT" b="1" i="1" dirty="0" err="1">
                <a:latin typeface="Palatino Linotype" panose="02040502050505030304" pitchFamily="18" charset="0"/>
              </a:rPr>
              <a:t>J</a:t>
            </a:r>
            <a:r>
              <a:rPr lang="it-IT" b="1" i="1" dirty="0">
                <a:latin typeface="Palatino Linotype" panose="02040502050505030304" pitchFamily="18" charset="0"/>
              </a:rPr>
              <a:t>/m</a:t>
            </a:r>
            <a:r>
              <a:rPr lang="it-IT" sz="1600" b="1" i="1" baseline="30000" dirty="0">
                <a:latin typeface="Palatino Linotype" panose="02040502050505030304" pitchFamily="18" charset="0"/>
              </a:rPr>
              <a:t>2</a:t>
            </a:r>
            <a:r>
              <a:rPr lang="it-IT" sz="800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>
                <a:latin typeface="Palatino Linotype" panose="02040502050505030304" pitchFamily="18" charset="0"/>
              </a:rPr>
              <a:t>for pure </a:t>
            </a:r>
            <a:r>
              <a:rPr lang="it-IT" b="1" i="1" dirty="0" err="1">
                <a:latin typeface="Palatino Linotype" panose="02040502050505030304" pitchFamily="18" charset="0"/>
              </a:rPr>
              <a:t>calcium</a:t>
            </a:r>
            <a:r>
              <a:rPr lang="it-IT" b="1" i="1" dirty="0">
                <a:latin typeface="Palatino Linotype" panose="02040502050505030304" pitchFamily="18" charset="0"/>
              </a:rPr>
              <a:t> carbonate to 1500 </a:t>
            </a:r>
            <a:r>
              <a:rPr lang="it-IT" b="1" i="1" dirty="0" err="1">
                <a:latin typeface="Palatino Linotype" panose="02040502050505030304" pitchFamily="18" charset="0"/>
              </a:rPr>
              <a:t>J</a:t>
            </a:r>
            <a:r>
              <a:rPr lang="it-IT" b="1" i="1" dirty="0">
                <a:latin typeface="Palatino Linotype" panose="02040502050505030304" pitchFamily="18" charset="0"/>
              </a:rPr>
              <a:t>/m</a:t>
            </a:r>
            <a:r>
              <a:rPr lang="it-IT" sz="1600" b="1" i="1" baseline="30000" dirty="0">
                <a:latin typeface="Palatino Linotype" panose="02040502050505030304" pitchFamily="18" charset="0"/>
              </a:rPr>
              <a:t>2</a:t>
            </a:r>
            <a:r>
              <a:rPr lang="it-IT" sz="800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>
                <a:latin typeface="Palatino Linotype" panose="02040502050505030304" pitchFamily="18" charset="0"/>
              </a:rPr>
              <a:t>. The </a:t>
            </a:r>
            <a:r>
              <a:rPr lang="it-IT" b="1" i="1" dirty="0" err="1">
                <a:latin typeface="Palatino Linotype" panose="02040502050505030304" pitchFamily="18" charset="0"/>
              </a:rPr>
              <a:t>latter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is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also</a:t>
            </a:r>
            <a:r>
              <a:rPr lang="it-IT" b="1" i="1" dirty="0">
                <a:latin typeface="Palatino Linotype" panose="02040502050505030304" pitchFamily="18" charset="0"/>
              </a:rPr>
              <a:t> a </a:t>
            </a:r>
            <a:r>
              <a:rPr lang="it-IT" b="1" i="1" dirty="0" err="1">
                <a:latin typeface="Palatino Linotype" panose="02040502050505030304" pitchFamily="18" charset="0"/>
              </a:rPr>
              <a:t>good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example</a:t>
            </a:r>
            <a:r>
              <a:rPr lang="it-IT" b="1" i="1" dirty="0">
                <a:latin typeface="Palatino Linotype" panose="02040502050505030304" pitchFamily="18" charset="0"/>
              </a:rPr>
              <a:t> of </a:t>
            </a:r>
            <a:r>
              <a:rPr lang="it-IT" b="1" i="1" dirty="0" err="1">
                <a:latin typeface="Palatino Linotype" panose="02040502050505030304" pitchFamily="18" charset="0"/>
              </a:rPr>
              <a:t>how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energy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dissipation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beyond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surface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energy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contributions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is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important</a:t>
            </a:r>
            <a:r>
              <a:rPr lang="it-IT" b="1" i="1" dirty="0">
                <a:latin typeface="Palatino Linotype" panose="02040502050505030304" pitchFamily="18" charset="0"/>
              </a:rPr>
              <a:t> in the </a:t>
            </a:r>
            <a:r>
              <a:rPr lang="it-IT" b="1" i="1" dirty="0" err="1">
                <a:latin typeface="Palatino Linotype" panose="02040502050505030304" pitchFamily="18" charset="0"/>
              </a:rPr>
              <a:t>fracture</a:t>
            </a:r>
            <a:r>
              <a:rPr lang="it-IT" b="1" i="1" dirty="0">
                <a:latin typeface="Palatino Linotype" panose="02040502050505030304" pitchFamily="18" charset="0"/>
              </a:rPr>
              <a:t> of </a:t>
            </a:r>
            <a:r>
              <a:rPr lang="it-IT" b="1" i="1" dirty="0" err="1">
                <a:latin typeface="Palatino Linotype" panose="02040502050505030304" pitchFamily="18" charset="0"/>
              </a:rPr>
              <a:t>many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materials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140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F44593A-77E1-1249-93AE-DDB76EE96D5E}"/>
              </a:ext>
            </a:extLst>
          </p:cNvPr>
          <p:cNvSpPr/>
          <p:nvPr/>
        </p:nvSpPr>
        <p:spPr>
          <a:xfrm>
            <a:off x="159078" y="119896"/>
            <a:ext cx="6058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HelveticaNeue" panose="02000503000000020004" pitchFamily="2" charset="0"/>
              </a:rPr>
              <a:t>Cracks</a:t>
            </a:r>
            <a:r>
              <a:rPr lang="it-IT" sz="2400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HelveticaNeue" panose="02000503000000020004" pitchFamily="2" charset="0"/>
              </a:rPr>
              <a:t>as</a:t>
            </a:r>
            <a:r>
              <a:rPr lang="it-IT" sz="2400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HelveticaNeue" panose="02000503000000020004" pitchFamily="2" charset="0"/>
              </a:rPr>
              <a:t>extreme</a:t>
            </a:r>
            <a:r>
              <a:rPr lang="it-IT" sz="2400" dirty="0">
                <a:solidFill>
                  <a:srgbClr val="FF0000"/>
                </a:solidFill>
                <a:latin typeface="HelveticaNeue" panose="02000503000000020004" pitchFamily="2" charset="0"/>
              </a:rPr>
              <a:t> stress </a:t>
            </a:r>
            <a:r>
              <a:rPr lang="it-IT" sz="2400" dirty="0" err="1">
                <a:solidFill>
                  <a:srgbClr val="FF0000"/>
                </a:solidFill>
                <a:latin typeface="HelveticaNeue" panose="02000503000000020004" pitchFamily="2" charset="0"/>
              </a:rPr>
              <a:t>concentrators</a:t>
            </a:r>
            <a:r>
              <a:rPr lang="it-IT" sz="2400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B5F8456-3952-6741-AFC9-82AD2F81AD4D}"/>
              </a:ext>
            </a:extLst>
          </p:cNvPr>
          <p:cNvSpPr/>
          <p:nvPr/>
        </p:nvSpPr>
        <p:spPr>
          <a:xfrm>
            <a:off x="159078" y="525969"/>
            <a:ext cx="6524526" cy="171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mechanics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concerned</a:t>
            </a:r>
            <a:r>
              <a:rPr lang="it-IT" dirty="0">
                <a:latin typeface="Palatino Linotype" panose="02040502050505030304" pitchFamily="18" charset="0"/>
              </a:rPr>
              <a:t> with the </a:t>
            </a:r>
            <a:r>
              <a:rPr lang="it-IT" dirty="0" err="1">
                <a:latin typeface="Palatino Linotype" panose="02040502050505030304" pitchFamily="18" charset="0"/>
              </a:rPr>
              <a:t>locally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extreme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stresses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occur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near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of a crack or </a:t>
            </a:r>
            <a:r>
              <a:rPr lang="it-IT" dirty="0" err="1">
                <a:latin typeface="Palatino Linotype" panose="02040502050505030304" pitchFamily="18" charset="0"/>
              </a:rPr>
              <a:t>flaw</a:t>
            </a:r>
            <a:r>
              <a:rPr lang="it-IT" dirty="0">
                <a:latin typeface="Palatino Linotype" panose="02040502050505030304" pitchFamily="18" charset="0"/>
              </a:rPr>
              <a:t> under stress, </a:t>
            </a:r>
            <a:r>
              <a:rPr lang="it-IT" b="1" i="1" dirty="0" err="1">
                <a:latin typeface="Palatino Linotype" panose="02040502050505030304" pitchFamily="18" charset="0"/>
              </a:rPr>
              <a:t>which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is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typically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much</a:t>
            </a:r>
            <a:r>
              <a:rPr lang="it-IT" b="1" i="1" dirty="0">
                <a:latin typeface="Palatino Linotype" panose="02040502050505030304" pitchFamily="18" charset="0"/>
              </a:rPr>
              <a:t> more severe </a:t>
            </a:r>
            <a:r>
              <a:rPr lang="it-IT" b="1" i="1" dirty="0" err="1">
                <a:latin typeface="Palatino Linotype" panose="02040502050505030304" pitchFamily="18" charset="0"/>
              </a:rPr>
              <a:t>than</a:t>
            </a:r>
            <a:r>
              <a:rPr lang="it-IT" b="1" i="1" dirty="0">
                <a:latin typeface="Palatino Linotype" panose="02040502050505030304" pitchFamily="18" charset="0"/>
              </a:rPr>
              <a:t> the stress </a:t>
            </a:r>
            <a:r>
              <a:rPr lang="it-IT" b="1" i="1" dirty="0" err="1">
                <a:latin typeface="Palatino Linotype" panose="02040502050505030304" pitchFamily="18" charset="0"/>
              </a:rPr>
              <a:t>experienced</a:t>
            </a:r>
            <a:r>
              <a:rPr lang="it-IT" b="1" i="1" dirty="0">
                <a:latin typeface="Palatino Linotype" panose="02040502050505030304" pitchFamily="18" charset="0"/>
              </a:rPr>
              <a:t> by </a:t>
            </a:r>
            <a:r>
              <a:rPr lang="it-IT" b="1" i="1" dirty="0" err="1">
                <a:latin typeface="Palatino Linotype" panose="02040502050505030304" pitchFamily="18" charset="0"/>
              </a:rPr>
              <a:t>material</a:t>
            </a:r>
            <a:r>
              <a:rPr lang="it-IT" b="1" i="1" dirty="0">
                <a:latin typeface="Palatino Linotype" panose="02040502050505030304" pitchFamily="18" charset="0"/>
              </a:rPr>
              <a:t> remote from the </a:t>
            </a:r>
            <a:r>
              <a:rPr lang="it-IT" b="1" i="1" dirty="0" err="1">
                <a:latin typeface="Palatino Linotype" panose="02040502050505030304" pitchFamily="18" charset="0"/>
              </a:rPr>
              <a:t>flaw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42F9703-243A-8244-860E-28F9272D66F7}"/>
              </a:ext>
            </a:extLst>
          </p:cNvPr>
          <p:cNvSpPr/>
          <p:nvPr/>
        </p:nvSpPr>
        <p:spPr>
          <a:xfrm>
            <a:off x="159078" y="2404111"/>
            <a:ext cx="6524526" cy="628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Stress </a:t>
            </a:r>
            <a:r>
              <a:rPr lang="it-IT" dirty="0" err="1">
                <a:latin typeface="Palatino Linotype" panose="02040502050505030304" pitchFamily="18" charset="0"/>
              </a:rPr>
              <a:t>concentrations</a:t>
            </a:r>
            <a:r>
              <a:rPr lang="it-IT" dirty="0">
                <a:latin typeface="Palatino Linotype" panose="02040502050505030304" pitchFamily="18" charset="0"/>
              </a:rPr>
              <a:t> can </a:t>
            </a:r>
            <a:r>
              <a:rPr lang="it-IT" dirty="0" err="1">
                <a:latin typeface="Palatino Linotype" panose="02040502050505030304" pitchFamily="18" charset="0"/>
              </a:rPr>
              <a:t>occur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screw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threads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geometric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reductions</a:t>
            </a:r>
            <a:r>
              <a:rPr lang="it-IT" dirty="0">
                <a:latin typeface="Palatino Linotype" panose="02040502050505030304" pitchFamily="18" charset="0"/>
              </a:rPr>
              <a:t> of cross-</a:t>
            </a:r>
            <a:r>
              <a:rPr lang="it-IT" dirty="0" err="1">
                <a:latin typeface="Palatino Linotype" panose="02040502050505030304" pitchFamily="18" charset="0"/>
              </a:rPr>
              <a:t>sectional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areas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rivets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holes</a:t>
            </a:r>
            <a:r>
              <a:rPr lang="it-IT" dirty="0">
                <a:latin typeface="Palatino Linotype" panose="02040502050505030304" pitchFamily="18" charset="0"/>
              </a:rPr>
              <a:t>, and </a:t>
            </a:r>
            <a:r>
              <a:rPr lang="it-IT" dirty="0" err="1">
                <a:latin typeface="Palatino Linotype" panose="02040502050505030304" pitchFamily="18" charset="0"/>
              </a:rPr>
              <a:t>notches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These</a:t>
            </a:r>
            <a:r>
              <a:rPr lang="it-IT" dirty="0">
                <a:latin typeface="Palatino Linotype" panose="02040502050505030304" pitchFamily="18" charset="0"/>
              </a:rPr>
              <a:t> stress </a:t>
            </a:r>
            <a:r>
              <a:rPr lang="it-IT" dirty="0" err="1">
                <a:latin typeface="Palatino Linotype" panose="02040502050505030304" pitchFamily="18" charset="0"/>
              </a:rPr>
              <a:t>concentrations</a:t>
            </a:r>
            <a:r>
              <a:rPr lang="it-IT" dirty="0">
                <a:latin typeface="Palatino Linotype" panose="02040502050505030304" pitchFamily="18" charset="0"/>
              </a:rPr>
              <a:t> serve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considerable</a:t>
            </a:r>
            <a:r>
              <a:rPr lang="it-IT" dirty="0">
                <a:latin typeface="Palatino Linotype" panose="02040502050505030304" pitchFamily="18" charset="0"/>
              </a:rPr>
              <a:t> design </a:t>
            </a:r>
            <a:r>
              <a:rPr lang="it-IT" dirty="0" err="1">
                <a:latin typeface="Palatino Linotype" panose="02040502050505030304" pitchFamily="18" charset="0"/>
              </a:rPr>
              <a:t>challenges</a:t>
            </a:r>
            <a:r>
              <a:rPr lang="it-IT" dirty="0">
                <a:latin typeface="Palatino Linotype" panose="02040502050505030304" pitchFamily="18" charset="0"/>
              </a:rPr>
              <a:t> for </a:t>
            </a:r>
            <a:r>
              <a:rPr lang="it-IT" dirty="0" err="1">
                <a:latin typeface="Palatino Linotype" panose="02040502050505030304" pitchFamily="18" charset="0"/>
              </a:rPr>
              <a:t>engineers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such</a:t>
            </a:r>
            <a:r>
              <a:rPr lang="it-IT" dirty="0">
                <a:latin typeface="Palatino Linotype" panose="02040502050505030304" pitchFamily="18" charset="0"/>
              </a:rPr>
              <a:t> design </a:t>
            </a:r>
            <a:r>
              <a:rPr lang="it-IT" dirty="0" err="1">
                <a:latin typeface="Palatino Linotype" panose="02040502050505030304" pitchFamily="18" charset="0"/>
              </a:rPr>
              <a:t>features</a:t>
            </a:r>
            <a:r>
              <a:rPr lang="it-IT" dirty="0">
                <a:latin typeface="Palatino Linotype" panose="02040502050505030304" pitchFamily="18" charset="0"/>
              </a:rPr>
              <a:t> are </a:t>
            </a:r>
            <a:r>
              <a:rPr lang="it-IT" dirty="0" err="1">
                <a:latin typeface="Palatino Linotype" panose="02040502050505030304" pitchFamily="18" charset="0"/>
              </a:rPr>
              <a:t>often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necessary</a:t>
            </a:r>
            <a:r>
              <a:rPr lang="it-IT" dirty="0">
                <a:latin typeface="Palatino Linotype" panose="02040502050505030304" pitchFamily="18" charset="0"/>
              </a:rPr>
              <a:t>. A </a:t>
            </a:r>
            <a:r>
              <a:rPr lang="it-IT" dirty="0" err="1">
                <a:latin typeface="Palatino Linotype" panose="02040502050505030304" pitchFamily="18" charset="0"/>
              </a:rPr>
              <a:t>geometric</a:t>
            </a:r>
            <a:r>
              <a:rPr lang="it-IT" dirty="0">
                <a:latin typeface="Palatino Linotype" panose="02040502050505030304" pitchFamily="18" charset="0"/>
              </a:rPr>
              <a:t> or </a:t>
            </a:r>
            <a:r>
              <a:rPr lang="it-IT" b="1" dirty="0">
                <a:latin typeface="Palatino Linotype" panose="02040502050505030304" pitchFamily="18" charset="0"/>
              </a:rPr>
              <a:t>stress </a:t>
            </a:r>
            <a:r>
              <a:rPr lang="it-IT" b="1" dirty="0" err="1">
                <a:latin typeface="Palatino Linotype" panose="02040502050505030304" pitchFamily="18" charset="0"/>
              </a:rPr>
              <a:t>concentration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factor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 err="1">
                <a:latin typeface="Palatino Linotype" panose="02040502050505030304" pitchFamily="18" charset="0"/>
              </a:rPr>
              <a:t>K</a:t>
            </a:r>
            <a:r>
              <a:rPr lang="it-IT" sz="2400" i="1" baseline="-25000" dirty="0" err="1">
                <a:latin typeface="Palatino Linotype" panose="02040502050505030304" pitchFamily="18" charset="0"/>
              </a:rPr>
              <a:t>t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used</a:t>
            </a:r>
            <a:r>
              <a:rPr lang="it-IT" dirty="0">
                <a:latin typeface="Palatino Linotype" panose="02040502050505030304" pitchFamily="18" charset="0"/>
              </a:rPr>
              <a:t> to relate the </a:t>
            </a:r>
            <a:r>
              <a:rPr lang="it-IT" dirty="0" err="1">
                <a:latin typeface="Palatino Linotype" panose="02040502050505030304" pitchFamily="18" charset="0"/>
              </a:rPr>
              <a:t>local</a:t>
            </a:r>
            <a:r>
              <a:rPr lang="it-IT" dirty="0">
                <a:latin typeface="Palatino Linotype" panose="02040502050505030304" pitchFamily="18" charset="0"/>
              </a:rPr>
              <a:t> stress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discontinuity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el-GR" dirty="0">
                <a:latin typeface="Palatino Linotype" panose="02040502050505030304" pitchFamily="18" charset="0"/>
              </a:rPr>
              <a:t>σ</a:t>
            </a:r>
            <a:r>
              <a:rPr lang="it-IT" sz="2000" i="1" baseline="-25000" dirty="0" err="1">
                <a:latin typeface="Palatino Linotype" panose="02040502050505030304" pitchFamily="18" charset="0"/>
              </a:rPr>
              <a:t>loc</a:t>
            </a:r>
            <a:r>
              <a:rPr lang="it-IT" dirty="0">
                <a:latin typeface="Palatino Linotype" panose="02040502050505030304" pitchFamily="18" charset="0"/>
              </a:rPr>
              <a:t>, to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of the stress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applied</a:t>
            </a:r>
            <a:r>
              <a:rPr lang="it-IT" dirty="0">
                <a:latin typeface="Palatino Linotype" panose="02040502050505030304" pitchFamily="18" charset="0"/>
              </a:rPr>
              <a:t> far-</a:t>
            </a:r>
            <a:r>
              <a:rPr lang="it-IT" dirty="0" err="1">
                <a:latin typeface="Palatino Linotype" panose="02040502050505030304" pitchFamily="18" charset="0"/>
              </a:rPr>
              <a:t>field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el-GR" dirty="0">
                <a:latin typeface="Palatino Linotype" panose="02040502050505030304" pitchFamily="18" charset="0"/>
              </a:rPr>
              <a:t>σ</a:t>
            </a:r>
            <a:r>
              <a:rPr lang="el-GR" sz="2000" baseline="30000" dirty="0">
                <a:latin typeface="Palatino Linotype" panose="02040502050505030304" pitchFamily="18" charset="0"/>
              </a:rPr>
              <a:t>∞</a:t>
            </a:r>
            <a:r>
              <a:rPr lang="el-GR" dirty="0">
                <a:latin typeface="Palatino Linotype" panose="02040502050505030304" pitchFamily="18" charset="0"/>
              </a:rPr>
              <a:t>, </a:t>
            </a:r>
            <a:r>
              <a:rPr lang="it-IT" dirty="0">
                <a:latin typeface="Palatino Linotype" panose="02040502050505030304" pitchFamily="18" charset="0"/>
              </a:rPr>
              <a:t>and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defined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follows</a:t>
            </a: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One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geometry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solved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numerically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case of an </a:t>
            </a:r>
            <a:r>
              <a:rPr lang="it-IT" dirty="0" err="1">
                <a:latin typeface="Palatino Linotype" panose="02040502050505030304" pitchFamily="18" charset="0"/>
              </a:rPr>
              <a:t>embedded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ellipse</a:t>
            </a:r>
            <a:r>
              <a:rPr lang="it-IT" dirty="0">
                <a:latin typeface="Palatino Linotype" panose="02040502050505030304" pitchFamily="18" charset="0"/>
              </a:rPr>
              <a:t> in an infinite </a:t>
            </a:r>
            <a:r>
              <a:rPr lang="it-IT" dirty="0" err="1">
                <a:latin typeface="Palatino Linotype" panose="02040502050505030304" pitchFamily="18" charset="0"/>
              </a:rPr>
              <a:t>plate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dirty="0" err="1">
                <a:latin typeface="Palatino Linotype" panose="02040502050505030304" pitchFamily="18" charset="0"/>
              </a:rPr>
              <a:t>Inglis</a:t>
            </a:r>
            <a:r>
              <a:rPr lang="it-IT" dirty="0">
                <a:latin typeface="Palatino Linotype" panose="02040502050505030304" pitchFamily="18" charset="0"/>
              </a:rPr>
              <a:t> 1913)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b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half-width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dirty="0" err="1">
                <a:latin typeface="Palatino Linotype" panose="02040502050505030304" pitchFamily="18" charset="0"/>
              </a:rPr>
              <a:t>half</a:t>
            </a:r>
            <a:r>
              <a:rPr lang="it-IT" dirty="0">
                <a:latin typeface="Palatino Linotype" panose="02040502050505030304" pitchFamily="18" charset="0"/>
              </a:rPr>
              <a:t> of the long </a:t>
            </a:r>
            <a:r>
              <a:rPr lang="it-IT" dirty="0" err="1">
                <a:latin typeface="Palatino Linotype" panose="02040502050505030304" pitchFamily="18" charset="0"/>
              </a:rPr>
              <a:t>axis</a:t>
            </a:r>
            <a:r>
              <a:rPr lang="it-IT" dirty="0">
                <a:latin typeface="Palatino Linotype" panose="02040502050505030304" pitchFamily="18" charset="0"/>
              </a:rPr>
              <a:t>) of the </a:t>
            </a:r>
            <a:r>
              <a:rPr lang="it-IT" dirty="0" err="1">
                <a:latin typeface="Palatino Linotype" panose="02040502050505030304" pitchFamily="18" charset="0"/>
              </a:rPr>
              <a:t>ellipse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i="1" dirty="0">
                <a:latin typeface="Palatino Linotype" panose="02040502050505030304" pitchFamily="18" charset="0"/>
              </a:rPr>
              <a:t>a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half-height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it-IT" dirty="0" err="1">
                <a:latin typeface="Palatino Linotype" panose="02040502050505030304" pitchFamily="18" charset="0"/>
              </a:rPr>
              <a:t>half</a:t>
            </a:r>
            <a:r>
              <a:rPr lang="it-IT" dirty="0">
                <a:latin typeface="Palatino Linotype" panose="02040502050505030304" pitchFamily="18" charset="0"/>
              </a:rPr>
              <a:t> of the short </a:t>
            </a:r>
            <a:r>
              <a:rPr lang="it-IT" dirty="0" err="1">
                <a:latin typeface="Palatino Linotype" panose="02040502050505030304" pitchFamily="18" charset="0"/>
              </a:rPr>
              <a:t>axis</a:t>
            </a:r>
            <a:r>
              <a:rPr lang="it-IT" dirty="0">
                <a:latin typeface="Palatino Linotype" panose="02040502050505030304" pitchFamily="18" charset="0"/>
              </a:rPr>
              <a:t>).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D3D652-B4CC-F549-8EA5-5CF8CB159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09" y="5046554"/>
            <a:ext cx="1974196" cy="13409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1AD635-6136-3F4E-B988-ACBA7CD7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96" y="7102314"/>
            <a:ext cx="1686808" cy="8032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E5DD46-9B22-204C-97DB-EAE2A75AC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41" y="8172450"/>
            <a:ext cx="1890633" cy="9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1DCA0F7-0954-D640-A593-A67D91F8A32E}"/>
              </a:ext>
            </a:extLst>
          </p:cNvPr>
          <p:cNvSpPr/>
          <p:nvPr/>
        </p:nvSpPr>
        <p:spPr>
          <a:xfrm>
            <a:off x="136054" y="318254"/>
            <a:ext cx="554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The stress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intensity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factor</a:t>
            </a:r>
            <a:r>
              <a:rPr lang="it-IT" sz="2400" b="1" dirty="0">
                <a:solidFill>
                  <a:srgbClr val="FF0000"/>
                </a:solidFill>
                <a:latin typeface="HelveticaNeue" panose="02000503000000020004" pitchFamily="2" charset="0"/>
              </a:rPr>
              <a:t>, K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5EC4D-ACD9-FD4D-AAA5-DE2E3D2D97A3}"/>
              </a:ext>
            </a:extLst>
          </p:cNvPr>
          <p:cNvSpPr/>
          <p:nvPr/>
        </p:nvSpPr>
        <p:spPr>
          <a:xfrm>
            <a:off x="136054" y="881718"/>
            <a:ext cx="6504776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From the </a:t>
            </a:r>
            <a:r>
              <a:rPr lang="it-IT" dirty="0" err="1">
                <a:latin typeface="Palatino Linotype" panose="02040502050505030304" pitchFamily="18" charset="0"/>
              </a:rPr>
              <a:t>mathematical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theory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elasticity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shown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the stress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of the crack in linear </a:t>
            </a:r>
            <a:r>
              <a:rPr lang="it-IT" dirty="0" err="1">
                <a:latin typeface="Palatino Linotype" panose="02040502050505030304" pitchFamily="18" charset="0"/>
              </a:rPr>
              <a:t>elastic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isotropic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decays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a strong </a:t>
            </a:r>
            <a:r>
              <a:rPr lang="it-IT" dirty="0" err="1">
                <a:latin typeface="Palatino Linotype" panose="02040502050505030304" pitchFamily="18" charset="0"/>
              </a:rPr>
              <a:t>function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distance</a:t>
            </a:r>
            <a:r>
              <a:rPr lang="it-IT" dirty="0">
                <a:latin typeface="Palatino Linotype" panose="02040502050505030304" pitchFamily="18" charset="0"/>
              </a:rPr>
              <a:t> from the crack,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dirty="0">
                <a:latin typeface="Palatino Linotype" panose="02040502050505030304" pitchFamily="18" charset="0"/>
              </a:rPr>
              <a:t>, (in </a:t>
            </a:r>
            <a:r>
              <a:rPr lang="it-IT" dirty="0" err="1">
                <a:latin typeface="Palatino Linotype" panose="02040502050505030304" pitchFamily="18" charset="0"/>
              </a:rPr>
              <a:t>polar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coordinates</a:t>
            </a:r>
            <a:r>
              <a:rPr lang="it-IT" dirty="0">
                <a:latin typeface="Palatino Linotype" panose="02040502050505030304" pitchFamily="18" charset="0"/>
              </a:rPr>
              <a:t>),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1E8DFA-965A-3E4F-8829-0C2FBDD5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39" y="2593662"/>
            <a:ext cx="4560570" cy="96012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3DAFEBE-7E3D-6A4E-AC9E-778160B41DBC}"/>
              </a:ext>
            </a:extLst>
          </p:cNvPr>
          <p:cNvSpPr/>
          <p:nvPr/>
        </p:nvSpPr>
        <p:spPr>
          <a:xfrm>
            <a:off x="136054" y="3556338"/>
            <a:ext cx="6504776" cy="503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f</a:t>
            </a:r>
            <a:r>
              <a:rPr lang="it-IT" sz="1600" i="1" baseline="-25000" dirty="0" err="1">
                <a:latin typeface="Palatino Linotype" panose="02040502050505030304" pitchFamily="18" charset="0"/>
              </a:rPr>
              <a:t>ij</a:t>
            </a:r>
            <a:r>
              <a:rPr lang="it-IT" sz="1600" i="1" baseline="-25000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and </a:t>
            </a:r>
            <a:r>
              <a:rPr lang="it-IT" i="1" dirty="0" err="1">
                <a:latin typeface="Palatino Linotype" panose="02040502050505030304" pitchFamily="18" charset="0"/>
              </a:rPr>
              <a:t>g</a:t>
            </a:r>
            <a:r>
              <a:rPr lang="it-IT" sz="1600" i="1" baseline="-25000" dirty="0" err="1">
                <a:latin typeface="Palatino Linotype" panose="02040502050505030304" pitchFamily="18" charset="0"/>
              </a:rPr>
              <a:t>ij</a:t>
            </a:r>
            <a:r>
              <a:rPr lang="it-IT" sz="1600" i="1" baseline="-25000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m</a:t>
            </a:r>
            <a:r>
              <a:rPr lang="it-IT" dirty="0">
                <a:latin typeface="Palatino Linotype" panose="02040502050505030304" pitchFamily="18" charset="0"/>
              </a:rPr>
              <a:t>) are </a:t>
            </a:r>
            <a:r>
              <a:rPr lang="it-IT" dirty="0" err="1">
                <a:latin typeface="Palatino Linotype" panose="02040502050505030304" pitchFamily="18" charset="0"/>
              </a:rPr>
              <a:t>dimensionless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functions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giving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angular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distribution</a:t>
            </a:r>
            <a:r>
              <a:rPr lang="it-IT" dirty="0">
                <a:latin typeface="Palatino Linotype" panose="02040502050505030304" pitchFamily="18" charset="0"/>
              </a:rPr>
              <a:t> (out of the crack </a:t>
            </a:r>
            <a:r>
              <a:rPr lang="it-IT" dirty="0" err="1">
                <a:latin typeface="Palatino Linotype" panose="02040502050505030304" pitchFamily="18" charset="0"/>
              </a:rPr>
              <a:t>plane</a:t>
            </a:r>
            <a:r>
              <a:rPr lang="it-IT" dirty="0">
                <a:latin typeface="Palatino Linotype" panose="02040502050505030304" pitchFamily="18" charset="0"/>
              </a:rPr>
              <a:t>) of the stress, and </a:t>
            </a:r>
            <a:r>
              <a:rPr lang="it-IT" i="1" dirty="0">
                <a:latin typeface="Palatino Linotype" panose="02040502050505030304" pitchFamily="18" charset="0"/>
              </a:rPr>
              <a:t>A </a:t>
            </a:r>
            <a:r>
              <a:rPr lang="it-IT" dirty="0">
                <a:latin typeface="Palatino Linotype" panose="02040502050505030304" pitchFamily="18" charset="0"/>
              </a:rPr>
              <a:t>and </a:t>
            </a:r>
            <a:r>
              <a:rPr lang="it-IT" i="1" dirty="0" err="1">
                <a:latin typeface="Palatino Linotype" panose="02040502050505030304" pitchFamily="18" charset="0"/>
              </a:rPr>
              <a:t>A</a:t>
            </a:r>
            <a:r>
              <a:rPr lang="it-IT" sz="1600" i="1" dirty="0" err="1">
                <a:latin typeface="Palatino Linotype" panose="02040502050505030304" pitchFamily="18" charset="0"/>
              </a:rPr>
              <a:t>m</a:t>
            </a:r>
            <a:r>
              <a:rPr lang="it-IT" sz="1600" i="1" dirty="0">
                <a:latin typeface="Palatino Linotype" panose="02040502050505030304" pitchFamily="18" charset="0"/>
              </a:rPr>
              <a:t> </a:t>
            </a:r>
            <a:r>
              <a:rPr lang="it-IT" sz="800" i="1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are </a:t>
            </a:r>
            <a:r>
              <a:rPr lang="it-IT" dirty="0" err="1">
                <a:latin typeface="Palatino Linotype" panose="02040502050505030304" pitchFamily="18" charset="0"/>
              </a:rPr>
              <a:t>coefficients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amplifying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magnitude</a:t>
            </a:r>
            <a:r>
              <a:rPr lang="it-IT" dirty="0">
                <a:latin typeface="Palatino Linotype" panose="02040502050505030304" pitchFamily="18" charset="0"/>
              </a:rPr>
              <a:t> of stress </a:t>
            </a:r>
            <a:r>
              <a:rPr lang="it-IT" dirty="0" err="1">
                <a:latin typeface="Palatino Linotype" panose="02040502050505030304" pitchFamily="18" charset="0"/>
              </a:rPr>
              <a:t>resulting</a:t>
            </a:r>
            <a:r>
              <a:rPr lang="it-IT" dirty="0">
                <a:latin typeface="Palatino Linotype" panose="02040502050505030304" pitchFamily="18" charset="0"/>
              </a:rPr>
              <a:t> from </a:t>
            </a:r>
            <a:r>
              <a:rPr lang="it-IT" dirty="0" err="1">
                <a:latin typeface="Palatino Linotype" panose="02040502050505030304" pitchFamily="18" charset="0"/>
              </a:rPr>
              <a:t>each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term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leading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term</a:t>
            </a:r>
            <a:r>
              <a:rPr lang="it-IT" dirty="0">
                <a:latin typeface="Palatino Linotype" panose="02040502050505030304" pitchFamily="18" charset="0"/>
              </a:rPr>
              <a:t> in Equation </a:t>
            </a:r>
            <a:r>
              <a:rPr lang="it-IT" dirty="0" err="1">
                <a:latin typeface="Palatino Linotype" panose="02040502050505030304" pitchFamily="18" charset="0"/>
              </a:rPr>
              <a:t>becomes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singular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approaches</a:t>
            </a:r>
            <a:r>
              <a:rPr lang="it-IT" dirty="0">
                <a:latin typeface="Palatino Linotype" panose="02040502050505030304" pitchFamily="18" charset="0"/>
              </a:rPr>
              <a:t> zero and the </a:t>
            </a:r>
            <a:r>
              <a:rPr lang="it-IT" dirty="0" err="1">
                <a:latin typeface="Palatino Linotype" panose="02040502050505030304" pitchFamily="18" charset="0"/>
              </a:rPr>
              <a:t>higher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order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terms</a:t>
            </a:r>
            <a:r>
              <a:rPr lang="it-IT" dirty="0">
                <a:latin typeface="Palatino Linotype" panose="02040502050505030304" pitchFamily="18" charset="0"/>
              </a:rPr>
              <a:t> are </a:t>
            </a:r>
            <a:r>
              <a:rPr lang="it-IT" dirty="0" err="1">
                <a:latin typeface="Palatino Linotype" panose="02040502050505030304" pitchFamily="18" charset="0"/>
              </a:rPr>
              <a:t>vanishingly</a:t>
            </a:r>
            <a:r>
              <a:rPr lang="it-IT" dirty="0">
                <a:latin typeface="Palatino Linotype" panose="02040502050505030304" pitchFamily="18" charset="0"/>
              </a:rPr>
              <a:t> small in </a:t>
            </a:r>
            <a:r>
              <a:rPr lang="it-IT" dirty="0" err="1">
                <a:latin typeface="Palatino Linotype" panose="02040502050505030304" pitchFamily="18" charset="0"/>
              </a:rPr>
              <a:t>comparison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Thus</a:t>
            </a:r>
            <a:r>
              <a:rPr lang="it-IT" dirty="0">
                <a:latin typeface="Palatino Linotype" panose="02040502050505030304" pitchFamily="18" charset="0"/>
              </a:rPr>
              <a:t>, in LEFM,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typically</a:t>
            </a:r>
            <a:r>
              <a:rPr lang="it-IT" dirty="0">
                <a:latin typeface="Palatino Linotype" panose="02040502050505030304" pitchFamily="18" charset="0"/>
              </a:rPr>
              <a:t> just the first </a:t>
            </a:r>
            <a:r>
              <a:rPr lang="it-IT" dirty="0" err="1">
                <a:latin typeface="Palatino Linotype" panose="02040502050505030304" pitchFamily="18" charset="0"/>
              </a:rPr>
              <a:t>term</a:t>
            </a:r>
            <a:r>
              <a:rPr lang="it-IT" dirty="0">
                <a:latin typeface="Palatino Linotype" panose="02040502050505030304" pitchFamily="18" charset="0"/>
              </a:rPr>
              <a:t> of Equation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we</a:t>
            </a:r>
            <a:r>
              <a:rPr lang="it-IT" dirty="0">
                <a:latin typeface="Palatino Linotype" panose="02040502050505030304" pitchFamily="18" charset="0"/>
              </a:rPr>
              <a:t> use to </a:t>
            </a:r>
            <a:r>
              <a:rPr lang="it-IT" dirty="0" err="1">
                <a:latin typeface="Palatino Linotype" panose="02040502050505030304" pitchFamily="18" charset="0"/>
              </a:rPr>
              <a:t>describe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distribution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stresses</a:t>
            </a:r>
            <a:r>
              <a:rPr lang="it-IT" dirty="0">
                <a:latin typeface="Palatino Linotype" panose="02040502050505030304" pitchFamily="18" charset="0"/>
              </a:rPr>
              <a:t> in the </a:t>
            </a:r>
            <a:r>
              <a:rPr lang="it-IT" dirty="0" err="1">
                <a:latin typeface="Palatino Linotype" panose="02040502050505030304" pitchFamily="18" charset="0"/>
              </a:rPr>
              <a:t>singularity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region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predicted</a:t>
            </a:r>
            <a:r>
              <a:rPr lang="it-IT" dirty="0">
                <a:latin typeface="Palatino Linotype" panose="02040502050505030304" pitchFamily="18" charset="0"/>
              </a:rPr>
              <a:t> in Equation (9.4) to </a:t>
            </a:r>
            <a:r>
              <a:rPr lang="it-IT" dirty="0" err="1">
                <a:latin typeface="Palatino Linotype" panose="02040502050505030304" pitchFamily="18" charset="0"/>
              </a:rPr>
              <a:t>exist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of a </a:t>
            </a:r>
            <a:r>
              <a:rPr lang="it-IT" dirty="0" err="1">
                <a:latin typeface="Palatino Linotype" panose="02040502050505030304" pitchFamily="18" charset="0"/>
              </a:rPr>
              <a:t>sharp</a:t>
            </a:r>
            <a:r>
              <a:rPr lang="it-IT" dirty="0">
                <a:latin typeface="Palatino Linotype" panose="02040502050505030304" pitchFamily="18" charset="0"/>
              </a:rPr>
              <a:t> crack,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coefficient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K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called</a:t>
            </a: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b="1" dirty="0">
                <a:latin typeface="Palatino Linotype" panose="02040502050505030304" pitchFamily="18" charset="0"/>
              </a:rPr>
              <a:t>stress </a:t>
            </a:r>
            <a:r>
              <a:rPr lang="it-IT" b="1" dirty="0" err="1">
                <a:latin typeface="Palatino Linotype" panose="02040502050505030304" pitchFamily="18" charset="0"/>
              </a:rPr>
              <a:t>intensity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factor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65CCAE-1898-3543-9DDC-1EA8C9FC6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9" y="7363904"/>
            <a:ext cx="1970237" cy="8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CCE0EAE-C013-FD47-AF16-7BFBFE9D3564}"/>
              </a:ext>
            </a:extLst>
          </p:cNvPr>
          <p:cNvSpPr/>
          <p:nvPr/>
        </p:nvSpPr>
        <p:spPr>
          <a:xfrm>
            <a:off x="194310" y="137428"/>
            <a:ext cx="6480810" cy="21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Inspecting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previous</a:t>
            </a:r>
            <a:r>
              <a:rPr lang="it-IT" dirty="0">
                <a:latin typeface="Palatino Linotype" panose="02040502050505030304" pitchFamily="18" charset="0"/>
              </a:rPr>
              <a:t> Equation </a:t>
            </a:r>
            <a:r>
              <a:rPr lang="it-IT" dirty="0" err="1">
                <a:latin typeface="Palatino Linotype" panose="02040502050505030304" pitchFamily="18" charset="0"/>
              </a:rPr>
              <a:t>one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sees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the stress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sharp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(</a:t>
            </a:r>
            <a:r>
              <a:rPr lang="el-GR" dirty="0">
                <a:latin typeface="Palatino Linotype" panose="02040502050505030304" pitchFamily="18" charset="0"/>
              </a:rPr>
              <a:t>ρ ≪ 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)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proportional</a:t>
            </a:r>
            <a:r>
              <a:rPr lang="it-IT" dirty="0">
                <a:latin typeface="Palatino Linotype" panose="02040502050505030304" pitchFamily="18" charset="0"/>
              </a:rPr>
              <a:t> to the global stress and the </a:t>
            </a:r>
            <a:r>
              <a:rPr lang="it-IT" dirty="0" err="1">
                <a:latin typeface="Palatino Linotype" panose="02040502050505030304" pitchFamily="18" charset="0"/>
              </a:rPr>
              <a:t>square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root</a:t>
            </a:r>
            <a:r>
              <a:rPr lang="it-IT" dirty="0">
                <a:latin typeface="Palatino Linotype" panose="02040502050505030304" pitchFamily="18" charset="0"/>
              </a:rPr>
              <a:t> of crack </a:t>
            </a:r>
            <a:r>
              <a:rPr lang="it-IT" dirty="0" err="1">
                <a:latin typeface="Palatino Linotype" panose="02040502050505030304" pitchFamily="18" charset="0"/>
              </a:rPr>
              <a:t>length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shown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K </a:t>
            </a:r>
            <a:r>
              <a:rPr lang="it-IT" dirty="0" err="1">
                <a:latin typeface="Palatino Linotype" panose="02040502050505030304" pitchFamily="18" charset="0"/>
              </a:rPr>
              <a:t>follows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exactly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same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dependence</a:t>
            </a:r>
            <a:r>
              <a:rPr lang="it-IT" dirty="0">
                <a:latin typeface="Palatino Linotype" panose="02040502050505030304" pitchFamily="18" charset="0"/>
              </a:rPr>
              <a:t> on global stress and crack </a:t>
            </a:r>
            <a:r>
              <a:rPr lang="it-IT" dirty="0" err="1">
                <a:latin typeface="Palatino Linotype" panose="02040502050505030304" pitchFamily="18" charset="0"/>
              </a:rPr>
              <a:t>length</a:t>
            </a:r>
            <a:r>
              <a:rPr lang="it-IT" dirty="0">
                <a:latin typeface="Palatino Linotype" panose="02040502050505030304" pitchFamily="18" charset="0"/>
              </a:rPr>
              <a:t>, i.e.,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CEFB51-E660-2242-92DB-D09A9FA0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28" y="1830465"/>
            <a:ext cx="2445173" cy="86868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B4FE4C5-1A62-0944-B62E-5F7FF4FF2D64}"/>
              </a:ext>
            </a:extLst>
          </p:cNvPr>
          <p:cNvSpPr/>
          <p:nvPr/>
        </p:nvSpPr>
        <p:spPr>
          <a:xfrm>
            <a:off x="194308" y="2587466"/>
            <a:ext cx="6377941" cy="420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stress </a:t>
            </a:r>
            <a:r>
              <a:rPr lang="it-IT" dirty="0" err="1">
                <a:latin typeface="Palatino Linotype" panose="02040502050505030304" pitchFamily="18" charset="0"/>
              </a:rPr>
              <a:t>intensity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factor</a:t>
            </a:r>
            <a:r>
              <a:rPr lang="it-IT" dirty="0">
                <a:latin typeface="Palatino Linotype" panose="02040502050505030304" pitchFamily="18" charset="0"/>
              </a:rPr>
              <a:t> formula in Equation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often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compiled</a:t>
            </a:r>
            <a:r>
              <a:rPr lang="it-IT" dirty="0">
                <a:latin typeface="Palatino Linotype" panose="02040502050505030304" pitchFamily="18" charset="0"/>
              </a:rPr>
              <a:t> in tabular </a:t>
            </a:r>
            <a:r>
              <a:rPr lang="it-IT" dirty="0" err="1">
                <a:latin typeface="Palatino Linotype" panose="02040502050505030304" pitchFamily="18" charset="0"/>
              </a:rPr>
              <a:t>form</a:t>
            </a:r>
            <a:r>
              <a:rPr lang="it-IT" dirty="0">
                <a:latin typeface="Palatino Linotype" panose="02040502050505030304" pitchFamily="18" charset="0"/>
              </a:rPr>
              <a:t> for </a:t>
            </a:r>
            <a:r>
              <a:rPr lang="it-IT" dirty="0" err="1">
                <a:latin typeface="Palatino Linotype" panose="02040502050505030304" pitchFamily="18" charset="0"/>
              </a:rPr>
              <a:t>experimental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specimens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using</a:t>
            </a:r>
            <a:r>
              <a:rPr lang="it-IT" dirty="0">
                <a:latin typeface="Palatino Linotype" panose="02040502050505030304" pitchFamily="18" charset="0"/>
              </a:rPr>
              <a:t> an alternative </a:t>
            </a:r>
            <a:r>
              <a:rPr lang="it-IT" dirty="0" err="1">
                <a:latin typeface="Palatino Linotype" panose="02040502050505030304" pitchFamily="18" charset="0"/>
              </a:rPr>
              <a:t>expression</a:t>
            </a:r>
            <a:r>
              <a:rPr lang="it-IT" dirty="0">
                <a:latin typeface="Palatino Linotype" panose="0204050205050503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P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applied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load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>
                <a:latin typeface="Palatino Linotype" panose="02040502050505030304" pitchFamily="18" charset="0"/>
              </a:rPr>
              <a:t>B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specimen </a:t>
            </a:r>
            <a:r>
              <a:rPr lang="it-IT" dirty="0" err="1">
                <a:latin typeface="Palatino Linotype" panose="02040502050505030304" pitchFamily="18" charset="0"/>
              </a:rPr>
              <a:t>thickness</a:t>
            </a:r>
            <a:r>
              <a:rPr lang="it-IT" dirty="0">
                <a:latin typeface="Palatino Linotype" panose="02040502050505030304" pitchFamily="18" charset="0"/>
              </a:rPr>
              <a:t>, and </a:t>
            </a:r>
            <a:r>
              <a:rPr lang="it-IT" i="1" dirty="0" err="1">
                <a:latin typeface="Palatino Linotype" panose="02040502050505030304" pitchFamily="18" charset="0"/>
              </a:rPr>
              <a:t>W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effective</a:t>
            </a:r>
            <a:r>
              <a:rPr lang="it-IT" dirty="0">
                <a:latin typeface="Palatino Linotype" panose="02040502050505030304" pitchFamily="18" charset="0"/>
              </a:rPr>
              <a:t> specimen </a:t>
            </a:r>
            <a:r>
              <a:rPr lang="it-IT" dirty="0" err="1">
                <a:latin typeface="Palatino Linotype" panose="02040502050505030304" pitchFamily="18" charset="0"/>
              </a:rPr>
              <a:t>length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polynomial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F</a:t>
            </a:r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/</a:t>
            </a:r>
            <a:r>
              <a:rPr lang="it-IT" i="1" dirty="0" err="1">
                <a:latin typeface="Palatino Linotype" panose="02040502050505030304" pitchFamily="18" charset="0"/>
              </a:rPr>
              <a:t>W</a:t>
            </a:r>
            <a:r>
              <a:rPr lang="it-IT" dirty="0">
                <a:latin typeface="Palatino Linotype" panose="02040502050505030304" pitchFamily="18" charset="0"/>
              </a:rPr>
              <a:t>) for the compact </a:t>
            </a:r>
            <a:r>
              <a:rPr lang="it-IT" dirty="0" err="1">
                <a:latin typeface="Palatino Linotype" panose="02040502050505030304" pitchFamily="18" charset="0"/>
              </a:rPr>
              <a:t>tension</a:t>
            </a:r>
            <a:r>
              <a:rPr lang="it-IT" dirty="0">
                <a:latin typeface="Palatino Linotype" panose="02040502050505030304" pitchFamily="18" charset="0"/>
              </a:rPr>
              <a:t> (CT) specimen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88A698-A6DB-034A-BC30-EA37B1F2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70" y="3413012"/>
            <a:ext cx="3335020" cy="10896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5E8934-8154-EB4F-89BC-3B3D54FEC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5" y="6194663"/>
            <a:ext cx="5961745" cy="12267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5F04EA-6BA8-4A4B-B709-6CFAD864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546" y="6734729"/>
            <a:ext cx="23368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4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46B0B2E-9F54-A346-873A-E7DCA06376B2}"/>
              </a:ext>
            </a:extLst>
          </p:cNvPr>
          <p:cNvSpPr/>
          <p:nvPr/>
        </p:nvSpPr>
        <p:spPr>
          <a:xfrm>
            <a:off x="102870" y="145465"/>
            <a:ext cx="6755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Energetic</a:t>
            </a:r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methods</a:t>
            </a:r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 in </a:t>
            </a:r>
            <a:r>
              <a:rPr lang="it-IT" sz="28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fracture</a:t>
            </a:r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mechanics</a:t>
            </a:r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B2532A7-576D-C547-97C3-1C9B025C8B18}"/>
              </a:ext>
            </a:extLst>
          </p:cNvPr>
          <p:cNvSpPr/>
          <p:nvPr/>
        </p:nvSpPr>
        <p:spPr>
          <a:xfrm>
            <a:off x="102870" y="908596"/>
            <a:ext cx="6606540" cy="7944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dissipated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through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creation</a:t>
            </a:r>
            <a:r>
              <a:rPr lang="it-IT" dirty="0">
                <a:latin typeface="Palatino Linotype" panose="02040502050505030304" pitchFamily="18" charset="0"/>
              </a:rPr>
              <a:t> of new crack </a:t>
            </a:r>
            <a:r>
              <a:rPr lang="it-IT" dirty="0" err="1">
                <a:latin typeface="Palatino Linotype" panose="02040502050505030304" pitchFamily="18" charset="0"/>
              </a:rPr>
              <a:t>surface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makes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an </a:t>
            </a:r>
            <a:r>
              <a:rPr lang="it-IT" dirty="0" err="1">
                <a:latin typeface="Palatino Linotype" panose="02040502050505030304" pitchFamily="18" charset="0"/>
              </a:rPr>
              <a:t>attractive</a:t>
            </a:r>
            <a:r>
              <a:rPr lang="it-IT" dirty="0">
                <a:latin typeface="Palatino Linotype" panose="02040502050505030304" pitchFamily="18" charset="0"/>
              </a:rPr>
              <a:t> alternative </a:t>
            </a:r>
            <a:r>
              <a:rPr lang="it-IT" dirty="0" err="1">
                <a:latin typeface="Palatino Linotype" panose="02040502050505030304" pitchFamily="18" charset="0"/>
              </a:rPr>
              <a:t>measure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localized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phenomena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Such</a:t>
            </a:r>
            <a:r>
              <a:rPr lang="it-IT" dirty="0">
                <a:latin typeface="Palatino Linotype" panose="02040502050505030304" pitchFamily="18" charset="0"/>
              </a:rPr>
              <a:t> an </a:t>
            </a:r>
            <a:r>
              <a:rPr lang="it-IT" dirty="0" err="1">
                <a:latin typeface="Palatino Linotype" panose="02040502050505030304" pitchFamily="18" charset="0"/>
              </a:rPr>
              <a:t>observation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served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motivation</a:t>
            </a:r>
            <a:r>
              <a:rPr lang="it-IT" dirty="0">
                <a:latin typeface="Palatino Linotype" panose="02040502050505030304" pitchFamily="18" charset="0"/>
              </a:rPr>
              <a:t> for Griffith to </a:t>
            </a:r>
            <a:r>
              <a:rPr lang="it-IT" dirty="0" err="1">
                <a:latin typeface="Palatino Linotype" panose="02040502050505030304" pitchFamily="18" charset="0"/>
              </a:rPr>
              <a:t>describe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mechanics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through</a:t>
            </a:r>
            <a:r>
              <a:rPr lang="it-IT" dirty="0">
                <a:latin typeface="Palatino Linotype" panose="02040502050505030304" pitchFamily="18" charset="0"/>
              </a:rPr>
              <a:t> an </a:t>
            </a:r>
            <a:r>
              <a:rPr lang="it-IT" dirty="0" err="1">
                <a:latin typeface="Palatino Linotype" panose="02040502050505030304" pitchFamily="18" charset="0"/>
              </a:rPr>
              <a:t>energetic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equilibrium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approach</a:t>
            </a: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where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increment</a:t>
            </a:r>
            <a:r>
              <a:rPr lang="it-IT" dirty="0">
                <a:latin typeface="Palatino Linotype" panose="02040502050505030304" pitchFamily="18" charset="0"/>
              </a:rPr>
              <a:t> in work </a:t>
            </a:r>
            <a:r>
              <a:rPr lang="it-IT" dirty="0" err="1">
                <a:latin typeface="Palatino Linotype" panose="02040502050505030304" pitchFamily="18" charset="0"/>
              </a:rPr>
              <a:t>required</a:t>
            </a:r>
            <a:r>
              <a:rPr lang="it-IT" dirty="0">
                <a:latin typeface="Palatino Linotype" panose="02040502050505030304" pitchFamily="18" charset="0"/>
              </a:rPr>
              <a:t> to create new crack </a:t>
            </a:r>
            <a:r>
              <a:rPr lang="it-IT" dirty="0" err="1">
                <a:latin typeface="Palatino Linotype" panose="02040502050505030304" pitchFamily="18" charset="0"/>
              </a:rPr>
              <a:t>surface</a:t>
            </a:r>
            <a:r>
              <a:rPr lang="it-IT" dirty="0">
                <a:latin typeface="Palatino Linotype" panose="02040502050505030304" pitchFamily="18" charset="0"/>
              </a:rPr>
              <a:t> area </a:t>
            </a:r>
            <a:r>
              <a:rPr lang="it-IT" i="1" dirty="0" err="1">
                <a:latin typeface="Palatino Linotype" panose="02040502050505030304" pitchFamily="18" charset="0"/>
              </a:rPr>
              <a:t>dW</a:t>
            </a:r>
            <a:r>
              <a:rPr lang="it-IT" i="1" baseline="-25000" dirty="0" err="1">
                <a:latin typeface="Palatino Linotype" panose="02040502050505030304" pitchFamily="18" charset="0"/>
              </a:rPr>
              <a:t>S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then</a:t>
            </a:r>
            <a:r>
              <a:rPr lang="it-IT" dirty="0">
                <a:latin typeface="Palatino Linotype" panose="02040502050505030304" pitchFamily="18" charset="0"/>
              </a:rPr>
              <a:t> must be </a:t>
            </a:r>
            <a:r>
              <a:rPr lang="it-IT" dirty="0" err="1">
                <a:latin typeface="Palatino Linotype" panose="02040502050505030304" pitchFamily="18" charset="0"/>
              </a:rPr>
              <a:t>balanced</a:t>
            </a:r>
            <a:r>
              <a:rPr lang="it-IT" dirty="0">
                <a:latin typeface="Palatino Linotype" panose="02040502050505030304" pitchFamily="18" charset="0"/>
              </a:rPr>
              <a:t> by a </a:t>
            </a:r>
            <a:r>
              <a:rPr lang="it-IT" dirty="0" err="1">
                <a:latin typeface="Palatino Linotype" panose="02040502050505030304" pitchFamily="18" charset="0"/>
              </a:rPr>
              <a:t>change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potential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i="1" dirty="0" err="1">
                <a:latin typeface="Palatino Linotype" panose="02040502050505030304" pitchFamily="18" charset="0"/>
              </a:rPr>
              <a:t>dE</a:t>
            </a:r>
            <a:r>
              <a:rPr lang="it-IT" i="1" baseline="-25000" dirty="0" err="1">
                <a:latin typeface="Palatino Linotype" panose="02040502050505030304" pitchFamily="18" charset="0"/>
              </a:rPr>
              <a:t>P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which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supplied</a:t>
            </a:r>
            <a:r>
              <a:rPr lang="it-IT" dirty="0">
                <a:latin typeface="Palatino Linotype" panose="02040502050505030304" pitchFamily="18" charset="0"/>
              </a:rPr>
              <a:t> by </a:t>
            </a:r>
            <a:r>
              <a:rPr lang="it-IT" dirty="0" err="1">
                <a:latin typeface="Palatino Linotype" panose="02040502050505030304" pitchFamily="18" charset="0"/>
              </a:rPr>
              <a:t>internal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dirty="0" err="1">
                <a:latin typeface="Palatino Linotype" panose="02040502050505030304" pitchFamily="18" charset="0"/>
              </a:rPr>
              <a:t>external</a:t>
            </a:r>
            <a:r>
              <a:rPr lang="it-IT" dirty="0">
                <a:latin typeface="Palatino Linotype" panose="02040502050505030304" pitchFamily="18" charset="0"/>
              </a:rPr>
              <a:t> work </a:t>
            </a:r>
            <a:r>
              <a:rPr lang="it-IT" dirty="0" err="1">
                <a:latin typeface="Palatino Linotype" panose="02040502050505030304" pitchFamily="18" charset="0"/>
              </a:rPr>
              <a:t>done</a:t>
            </a:r>
            <a:r>
              <a:rPr lang="it-IT" dirty="0">
                <a:latin typeface="Palatino Linotype" panose="02040502050505030304" pitchFamily="18" charset="0"/>
              </a:rPr>
              <a:t> on the body </a:t>
            </a: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Following</a:t>
            </a:r>
            <a:r>
              <a:rPr lang="it-IT" dirty="0">
                <a:latin typeface="Palatino Linotype" panose="02040502050505030304" pitchFamily="18" charset="0"/>
              </a:rPr>
              <a:t> the nomenclature </a:t>
            </a:r>
            <a:r>
              <a:rPr lang="it-IT" dirty="0" err="1">
                <a:latin typeface="Palatino Linotype" panose="02040502050505030304" pitchFamily="18" charset="0"/>
              </a:rPr>
              <a:t>developed</a:t>
            </a:r>
            <a:r>
              <a:rPr lang="it-IT" dirty="0">
                <a:latin typeface="Palatino Linotype" panose="02040502050505030304" pitchFamily="18" charset="0"/>
              </a:rPr>
              <a:t> by Irwin (Irwin, 1956) </a:t>
            </a:r>
          </a:p>
          <a:p>
            <a:pPr algn="just">
              <a:lnSpc>
                <a:spcPct val="150000"/>
              </a:lnSpc>
            </a:pPr>
            <a:r>
              <a:rPr lang="it-IT" i="1" dirty="0" err="1">
                <a:latin typeface="Palatino Linotype" panose="02040502050505030304" pitchFamily="18" charset="0"/>
              </a:rPr>
              <a:t>dE</a:t>
            </a:r>
            <a:r>
              <a:rPr lang="it-IT" sz="2000" i="1" baseline="-25000" dirty="0" err="1">
                <a:latin typeface="Palatino Linotype" panose="02040502050505030304" pitchFamily="18" charset="0"/>
              </a:rPr>
              <a:t>P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denotes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change</a:t>
            </a:r>
            <a:r>
              <a:rPr lang="it-IT" dirty="0">
                <a:latin typeface="Palatino Linotype" panose="02040502050505030304" pitchFamily="18" charset="0"/>
              </a:rPr>
              <a:t> in </a:t>
            </a:r>
            <a:r>
              <a:rPr lang="it-IT" dirty="0" err="1">
                <a:latin typeface="Palatino Linotype" panose="02040502050505030304" pitchFamily="18" charset="0"/>
              </a:rPr>
              <a:t>potential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, the </a:t>
            </a:r>
            <a:r>
              <a:rPr lang="it-IT" b="1" dirty="0" err="1">
                <a:latin typeface="Palatino Linotype" panose="02040502050505030304" pitchFamily="18" charset="0"/>
              </a:rPr>
              <a:t>energy</a:t>
            </a:r>
            <a:r>
              <a:rPr lang="it-IT" b="1" dirty="0">
                <a:latin typeface="Palatino Linotype" panose="02040502050505030304" pitchFamily="18" charset="0"/>
              </a:rPr>
              <a:t> release rate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b="1" i="1" dirty="0">
                <a:latin typeface="Palatino Linotype" panose="02040502050505030304" pitchFamily="18" charset="0"/>
              </a:rPr>
              <a:t>G</a:t>
            </a:r>
            <a:r>
              <a:rPr lang="it-IT" dirty="0">
                <a:latin typeface="Palatino Linotype" panose="0204050205050503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which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available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internal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supplied</a:t>
            </a:r>
            <a:r>
              <a:rPr lang="it-IT" dirty="0">
                <a:latin typeface="Palatino Linotype" panose="02040502050505030304" pitchFamily="18" charset="0"/>
              </a:rPr>
              <a:t> to produce a new crack </a:t>
            </a:r>
            <a:r>
              <a:rPr lang="it-IT" dirty="0" err="1">
                <a:latin typeface="Palatino Linotype" panose="02040502050505030304" pitchFamily="18" charset="0"/>
              </a:rPr>
              <a:t>surface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                                                   </a:t>
            </a:r>
            <a:r>
              <a:rPr lang="it-IT" dirty="0" err="1">
                <a:latin typeface="Palatino Linotype" panose="02040502050505030304" pitchFamily="18" charset="0"/>
              </a:rPr>
              <a:t>Therefore</a:t>
            </a: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Thus</a:t>
            </a:r>
            <a:r>
              <a:rPr lang="it-IT" dirty="0">
                <a:solidFill>
                  <a:srgbClr val="FF0000"/>
                </a:solidFill>
                <a:latin typeface="Palatino Linotype" panose="02040502050505030304" pitchFamily="18" charset="0"/>
              </a:rPr>
              <a:t>, the </a:t>
            </a:r>
            <a:r>
              <a:rPr lang="it-IT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dirty="0">
                <a:solidFill>
                  <a:srgbClr val="FF0000"/>
                </a:solidFill>
                <a:latin typeface="Palatino Linotype" panose="02040502050505030304" pitchFamily="18" charset="0"/>
              </a:rPr>
              <a:t> release rate 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G </a:t>
            </a:r>
            <a:r>
              <a:rPr lang="it-IT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dirty="0">
                <a:solidFill>
                  <a:srgbClr val="FF0000"/>
                </a:solidFill>
                <a:latin typeface="Palatino Linotype" panose="02040502050505030304" pitchFamily="18" charset="0"/>
              </a:rPr>
              <a:t> a crack </a:t>
            </a:r>
            <a:r>
              <a:rPr lang="it-IT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growth</a:t>
            </a:r>
            <a:r>
              <a:rPr lang="it-IT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driving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force</a:t>
            </a:r>
            <a:r>
              <a:rPr lang="it-IT" dirty="0"/>
              <a:t>. 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1F48EB-A78E-4B46-8230-ABC419C3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399" y="2642869"/>
            <a:ext cx="3191095" cy="10142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66FA59-8412-DB44-AFD2-B69D8D9C6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52" y="6256020"/>
            <a:ext cx="1535174" cy="10606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AFAC3DD-0B30-1B47-A0C4-C30852D0D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45" y="7522101"/>
            <a:ext cx="1766401" cy="9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F5A9F61-74B7-9141-B66D-C4E2DF3AD1A1}"/>
              </a:ext>
            </a:extLst>
          </p:cNvPr>
          <p:cNvSpPr/>
          <p:nvPr/>
        </p:nvSpPr>
        <p:spPr>
          <a:xfrm>
            <a:off x="158457" y="175632"/>
            <a:ext cx="4889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Crack </a:t>
            </a:r>
            <a:r>
              <a:rPr lang="it-IT" sz="28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growth</a:t>
            </a:r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  <a:latin typeface="HelveticaNeue" panose="02000503000000020004" pitchFamily="2" charset="0"/>
              </a:rPr>
              <a:t>resistance</a:t>
            </a:r>
            <a:r>
              <a:rPr lang="it-IT" sz="2800" b="1" dirty="0">
                <a:solidFill>
                  <a:srgbClr val="FF0000"/>
                </a:solidFill>
                <a:latin typeface="HelveticaNeue" panose="02000503000000020004" pitchFamily="2" charset="0"/>
              </a:rPr>
              <a:t>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0DDAF2F-B3DD-CA42-B651-8CA733EA6BBE}"/>
              </a:ext>
            </a:extLst>
          </p:cNvPr>
          <p:cNvSpPr/>
          <p:nvPr/>
        </p:nvSpPr>
        <p:spPr>
          <a:xfrm>
            <a:off x="277264" y="3407404"/>
            <a:ext cx="6123537" cy="171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Palatino Linotype" panose="02040502050505030304" pitchFamily="18" charset="0"/>
              </a:rPr>
              <a:t>The </a:t>
            </a:r>
            <a:r>
              <a:rPr lang="it-IT" dirty="0" err="1">
                <a:latin typeface="Palatino Linotype" panose="02040502050505030304" pitchFamily="18" charset="0"/>
              </a:rPr>
              <a:t>energetic</a:t>
            </a:r>
            <a:r>
              <a:rPr lang="it-IT" dirty="0">
                <a:latin typeface="Palatino Linotype" panose="02040502050505030304" pitchFamily="18" charset="0"/>
              </a:rPr>
              <a:t> treatment </a:t>
            </a:r>
            <a:r>
              <a:rPr lang="it-IT" dirty="0" err="1">
                <a:latin typeface="Palatino Linotype" panose="02040502050505030304" pitchFamily="18" charset="0"/>
              </a:rPr>
              <a:t>revealed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certain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value</a:t>
            </a:r>
            <a:r>
              <a:rPr lang="it-IT" dirty="0">
                <a:latin typeface="Palatino Linotype" panose="02040502050505030304" pitchFamily="18" charset="0"/>
              </a:rPr>
              <a:t> of crack </a:t>
            </a:r>
            <a:r>
              <a:rPr lang="it-IT" dirty="0" err="1">
                <a:latin typeface="Palatino Linotype" panose="02040502050505030304" pitchFamily="18" charset="0"/>
              </a:rPr>
              <a:t>driving</a:t>
            </a:r>
            <a:r>
              <a:rPr lang="it-IT" dirty="0">
                <a:latin typeface="Palatino Linotype" panose="02040502050505030304" pitchFamily="18" charset="0"/>
              </a:rPr>
              <a:t> force must be </a:t>
            </a:r>
            <a:r>
              <a:rPr lang="it-IT" dirty="0" err="1">
                <a:latin typeface="Palatino Linotype" panose="02040502050505030304" pitchFamily="18" charset="0"/>
              </a:rPr>
              <a:t>overcome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extend</a:t>
            </a:r>
            <a:r>
              <a:rPr lang="it-IT" dirty="0">
                <a:latin typeface="Palatino Linotype" panose="02040502050505030304" pitchFamily="18" charset="0"/>
              </a:rPr>
              <a:t> a crack under </a:t>
            </a:r>
            <a:r>
              <a:rPr lang="it-IT" dirty="0" err="1">
                <a:latin typeface="Palatino Linotype" panose="02040502050505030304" pitchFamily="18" charset="0"/>
              </a:rPr>
              <a:t>equilibrium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conditions</a:t>
            </a:r>
            <a:r>
              <a:rPr lang="it-IT" dirty="0">
                <a:latin typeface="Palatino Linotype" panose="02040502050505030304" pitchFamily="18" charset="0"/>
              </a:rPr>
              <a:t>. The </a:t>
            </a:r>
            <a:r>
              <a:rPr lang="it-IT" dirty="0" err="1">
                <a:latin typeface="Palatino Linotype" panose="02040502050505030304" pitchFamily="18" charset="0"/>
              </a:rPr>
              <a:t>equilibrium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 in Equation can be </a:t>
            </a:r>
            <a:r>
              <a:rPr lang="it-IT" dirty="0" err="1">
                <a:latin typeface="Palatino Linotype" panose="02040502050505030304" pitchFamily="18" charset="0"/>
              </a:rPr>
              <a:t>rewritten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A35F07-5CB2-7E4A-9C1D-7F219CD6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5" y="4322750"/>
            <a:ext cx="2082800" cy="113607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B592DB6-A878-814F-AD70-9A16944568D3}"/>
              </a:ext>
            </a:extLst>
          </p:cNvPr>
          <p:cNvSpPr/>
          <p:nvPr/>
        </p:nvSpPr>
        <p:spPr>
          <a:xfrm>
            <a:off x="158457" y="5073587"/>
            <a:ext cx="6545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where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material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resistance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to crack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growth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denoted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endParaRPr lang="it-IT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E5B5845-4B83-A641-AE4B-D89EE89C0158}"/>
              </a:ext>
            </a:extLst>
          </p:cNvPr>
          <p:cNvSpPr/>
          <p:nvPr/>
        </p:nvSpPr>
        <p:spPr>
          <a:xfrm>
            <a:off x="315684" y="5575234"/>
            <a:ext cx="6388715" cy="337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However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this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only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describes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incipient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without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determining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whether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process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stable</a:t>
            </a:r>
            <a:r>
              <a:rPr lang="it-IT" dirty="0">
                <a:latin typeface="Palatino Linotype" panose="02040502050505030304" pitchFamily="18" charset="0"/>
              </a:rPr>
              <a:t> or </a:t>
            </a:r>
            <a:r>
              <a:rPr lang="it-IT" dirty="0" err="1">
                <a:latin typeface="Palatino Linotype" panose="02040502050505030304" pitchFamily="18" charset="0"/>
              </a:rPr>
              <a:t>unstable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If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we</a:t>
            </a:r>
            <a:r>
              <a:rPr lang="it-IT" dirty="0">
                <a:latin typeface="Palatino Linotype" panose="02040502050505030304" pitchFamily="18" charset="0"/>
              </a:rPr>
              <a:t> take a derivative of the </a:t>
            </a:r>
            <a:r>
              <a:rPr lang="it-IT" dirty="0" err="1">
                <a:latin typeface="Palatino Linotype" panose="02040502050505030304" pitchFamily="18" charset="0"/>
              </a:rPr>
              <a:t>equation</a:t>
            </a:r>
            <a:r>
              <a:rPr lang="it-IT" dirty="0">
                <a:latin typeface="Palatino Linotype" panose="02040502050505030304" pitchFamily="18" charset="0"/>
              </a:rPr>
              <a:t> with </a:t>
            </a:r>
            <a:r>
              <a:rPr lang="it-IT" dirty="0" err="1">
                <a:latin typeface="Palatino Linotype" panose="02040502050505030304" pitchFamily="18" charset="0"/>
              </a:rPr>
              <a:t>respect</a:t>
            </a:r>
            <a:r>
              <a:rPr lang="it-IT" dirty="0">
                <a:latin typeface="Palatino Linotype" panose="02040502050505030304" pitchFamily="18" charset="0"/>
              </a:rPr>
              <a:t> to crack </a:t>
            </a:r>
            <a:r>
              <a:rPr lang="it-IT" dirty="0" err="1">
                <a:latin typeface="Palatino Linotype" panose="02040502050505030304" pitchFamily="18" charset="0"/>
              </a:rPr>
              <a:t>length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we</a:t>
            </a:r>
            <a:r>
              <a:rPr lang="it-IT" dirty="0">
                <a:latin typeface="Palatino Linotype" panose="02040502050505030304" pitchFamily="18" charset="0"/>
              </a:rPr>
              <a:t> can </a:t>
            </a:r>
            <a:r>
              <a:rPr lang="it-IT" dirty="0" err="1">
                <a:latin typeface="Palatino Linotype" panose="02040502050505030304" pitchFamily="18" charset="0"/>
              </a:rPr>
              <a:t>evaluate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stability</a:t>
            </a:r>
            <a:r>
              <a:rPr lang="it-IT" dirty="0">
                <a:latin typeface="Palatino Linotype" panose="02040502050505030304" pitchFamily="18" charset="0"/>
              </a:rPr>
              <a:t> of crack </a:t>
            </a:r>
            <a:r>
              <a:rPr lang="it-IT" dirty="0" err="1">
                <a:latin typeface="Palatino Linotype" panose="02040502050505030304" pitchFamily="18" charset="0"/>
              </a:rPr>
              <a:t>equilibrium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If</a:t>
            </a:r>
            <a:r>
              <a:rPr lang="it-IT" dirty="0">
                <a:latin typeface="Palatino Linotype" panose="02040502050505030304" pitchFamily="18" charset="0"/>
              </a:rPr>
              <a:t> the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resistance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increases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at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greater</a:t>
            </a:r>
            <a:r>
              <a:rPr lang="it-IT" dirty="0">
                <a:latin typeface="Palatino Linotype" panose="02040502050505030304" pitchFamily="18" charset="0"/>
              </a:rPr>
              <a:t> rate </a:t>
            </a:r>
            <a:r>
              <a:rPr lang="it-IT" dirty="0" err="1">
                <a:latin typeface="Palatino Linotype" panose="02040502050505030304" pitchFamily="18" charset="0"/>
              </a:rPr>
              <a:t>than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driving</a:t>
            </a:r>
            <a:r>
              <a:rPr lang="it-IT" dirty="0">
                <a:latin typeface="Palatino Linotype" panose="02040502050505030304" pitchFamily="18" charset="0"/>
              </a:rPr>
              <a:t> force, </a:t>
            </a:r>
            <a:r>
              <a:rPr lang="it-IT" dirty="0" err="1">
                <a:latin typeface="Palatino Linotype" panose="02040502050505030304" pitchFamily="18" charset="0"/>
              </a:rPr>
              <a:t>we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have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stable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equilibrium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0F78EF-5AA5-184A-9DA3-0CAA3ACE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08" y="7980435"/>
            <a:ext cx="1878152" cy="11009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2F7679-2FCB-184D-9375-8041E8611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83" y="723445"/>
            <a:ext cx="5081069" cy="28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8040A72-C6AF-4044-B8B0-3038DD93C746}"/>
              </a:ext>
            </a:extLst>
          </p:cNvPr>
          <p:cNvSpPr/>
          <p:nvPr/>
        </p:nvSpPr>
        <p:spPr>
          <a:xfrm>
            <a:off x="143432" y="174934"/>
            <a:ext cx="6454588" cy="877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If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stored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in the body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sufficient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to start a crack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propagating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so long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it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continues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to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exceed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crack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growth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resistance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crack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will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continue to propagate,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driven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solely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by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stored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potential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in the body. </a:t>
            </a:r>
            <a:r>
              <a:rPr lang="it-IT" dirty="0">
                <a:latin typeface="Palatino Linotype" panose="02040502050505030304" pitchFamily="18" charset="0"/>
              </a:rPr>
              <a:t>Put </a:t>
            </a:r>
            <a:r>
              <a:rPr lang="it-IT" dirty="0" err="1">
                <a:latin typeface="Palatino Linotype" panose="02040502050505030304" pitchFamily="18" charset="0"/>
              </a:rPr>
              <a:t>another</a:t>
            </a:r>
            <a:r>
              <a:rPr lang="it-IT" dirty="0">
                <a:latin typeface="Palatino Linotype" panose="02040502050505030304" pitchFamily="18" charset="0"/>
              </a:rPr>
              <a:t> way, the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dissipated</a:t>
            </a:r>
            <a:r>
              <a:rPr lang="it-IT" dirty="0">
                <a:latin typeface="Palatino Linotype" panose="02040502050505030304" pitchFamily="18" charset="0"/>
              </a:rPr>
              <a:t> by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comes</a:t>
            </a:r>
            <a:r>
              <a:rPr lang="it-IT" dirty="0">
                <a:latin typeface="Palatino Linotype" panose="02040502050505030304" pitchFamily="18" charset="0"/>
              </a:rPr>
              <a:t> from </a:t>
            </a:r>
            <a:r>
              <a:rPr lang="it-IT" dirty="0" err="1">
                <a:latin typeface="Palatino Linotype" panose="02040502050505030304" pitchFamily="18" charset="0"/>
              </a:rPr>
              <a:t>stored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has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already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been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provided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prior</a:t>
            </a:r>
            <a:r>
              <a:rPr lang="it-IT" dirty="0">
                <a:latin typeface="Palatino Linotype" panose="02040502050505030304" pitchFamily="18" charset="0"/>
              </a:rPr>
              <a:t> to the </a:t>
            </a:r>
            <a:r>
              <a:rPr lang="it-IT" dirty="0" err="1">
                <a:latin typeface="Palatino Linotype" panose="02040502050505030304" pitchFamily="18" charset="0"/>
              </a:rPr>
              <a:t>onset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propagation</a:t>
            </a:r>
            <a:r>
              <a:rPr lang="it-IT" dirty="0">
                <a:latin typeface="Palatino Linotype" panose="02040502050505030304" pitchFamily="18" charset="0"/>
              </a:rPr>
              <a:t>, and the </a:t>
            </a:r>
            <a:r>
              <a:rPr lang="it-IT" dirty="0" err="1">
                <a:latin typeface="Palatino Linotype" panose="02040502050505030304" pitchFamily="18" charset="0"/>
              </a:rPr>
              <a:t>remaining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potential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 in the </a:t>
            </a:r>
            <a:r>
              <a:rPr lang="it-IT" dirty="0" err="1">
                <a:latin typeface="Palatino Linotype" panose="02040502050505030304" pitchFamily="18" charset="0"/>
              </a:rPr>
              <a:t>system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exceed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required</a:t>
            </a:r>
            <a:r>
              <a:rPr lang="it-IT" dirty="0">
                <a:latin typeface="Palatino Linotype" panose="02040502050505030304" pitchFamily="18" charset="0"/>
              </a:rPr>
              <a:t> for </a:t>
            </a:r>
            <a:r>
              <a:rPr lang="it-IT" dirty="0" err="1">
                <a:latin typeface="Palatino Linotype" panose="02040502050505030304" pitchFamily="18" charset="0"/>
              </a:rPr>
              <a:t>catastrophic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fracture</a:t>
            </a:r>
            <a:r>
              <a:rPr lang="it-IT" dirty="0">
                <a:latin typeface="Palatino Linotype" panose="02040502050505030304" pitchFamily="18" charset="0"/>
              </a:rPr>
              <a:t>. In </a:t>
            </a:r>
            <a:r>
              <a:rPr lang="it-IT" dirty="0" err="1">
                <a:latin typeface="Palatino Linotype" panose="02040502050505030304" pitchFamily="18" charset="0"/>
              </a:rPr>
              <a:t>this</a:t>
            </a:r>
            <a:r>
              <a:rPr lang="it-IT" dirty="0">
                <a:latin typeface="Palatino Linotype" panose="02040502050505030304" pitchFamily="18" charset="0"/>
              </a:rPr>
              <a:t> way, large </a:t>
            </a:r>
            <a:r>
              <a:rPr lang="it-IT" dirty="0" err="1">
                <a:latin typeface="Palatino Linotype" panose="02040502050505030304" pitchFamily="18" charset="0"/>
              </a:rPr>
              <a:t>bodies</a:t>
            </a:r>
            <a:r>
              <a:rPr lang="it-IT" dirty="0">
                <a:latin typeface="Palatino Linotype" panose="02040502050505030304" pitchFamily="18" charset="0"/>
              </a:rPr>
              <a:t> with small </a:t>
            </a:r>
            <a:r>
              <a:rPr lang="it-IT" dirty="0" err="1">
                <a:latin typeface="Palatino Linotype" panose="02040502050505030304" pitchFamily="18" charset="0"/>
              </a:rPr>
              <a:t>cracks</a:t>
            </a:r>
            <a:r>
              <a:rPr lang="it-IT" dirty="0">
                <a:latin typeface="Palatino Linotype" panose="02040502050505030304" pitchFamily="18" charset="0"/>
              </a:rPr>
              <a:t> can </a:t>
            </a:r>
            <a:r>
              <a:rPr lang="it-IT" dirty="0" err="1">
                <a:latin typeface="Palatino Linotype" panose="02040502050505030304" pitchFamily="18" charset="0"/>
              </a:rPr>
              <a:t>supply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all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energy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sustain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failure</a:t>
            </a:r>
            <a:r>
              <a:rPr lang="it-IT" dirty="0">
                <a:latin typeface="Palatino Linotype" panose="02040502050505030304" pitchFamily="18" charset="0"/>
              </a:rPr>
              <a:t>, in a way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not</a:t>
            </a:r>
            <a:r>
              <a:rPr lang="it-IT" dirty="0">
                <a:latin typeface="Palatino Linotype" panose="02040502050505030304" pitchFamily="18" charset="0"/>
              </a:rPr>
              <a:t> the </a:t>
            </a:r>
            <a:r>
              <a:rPr lang="it-IT" dirty="0" err="1">
                <a:latin typeface="Palatino Linotype" panose="02040502050505030304" pitchFamily="18" charset="0"/>
              </a:rPr>
              <a:t>least</a:t>
            </a:r>
            <a:r>
              <a:rPr lang="it-IT" dirty="0">
                <a:latin typeface="Palatino Linotype" panose="02040502050505030304" pitchFamily="18" charset="0"/>
              </a:rPr>
              <a:t> bit </a:t>
            </a:r>
            <a:r>
              <a:rPr lang="it-IT" dirty="0" err="1">
                <a:latin typeface="Palatino Linotype" panose="02040502050505030304" pitchFamily="18" charset="0"/>
              </a:rPr>
              <a:t>improved</a:t>
            </a:r>
            <a:r>
              <a:rPr lang="it-IT" dirty="0">
                <a:latin typeface="Palatino Linotype" panose="02040502050505030304" pitchFamily="18" charset="0"/>
              </a:rPr>
              <a:t> by </a:t>
            </a:r>
            <a:r>
              <a:rPr lang="it-IT" dirty="0" err="1">
                <a:latin typeface="Palatino Linotype" panose="02040502050505030304" pitchFamily="18" charset="0"/>
              </a:rPr>
              <a:t>their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extent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even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if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they</a:t>
            </a:r>
            <a:r>
              <a:rPr lang="it-IT" dirty="0">
                <a:latin typeface="Palatino Linotype" panose="02040502050505030304" pitchFamily="18" charset="0"/>
              </a:rPr>
              <a:t> are </a:t>
            </a:r>
            <a:r>
              <a:rPr lang="it-IT" dirty="0" err="1">
                <a:latin typeface="Palatino Linotype" panose="02040502050505030304" pitchFamily="18" charset="0"/>
              </a:rPr>
              <a:t>stressed</a:t>
            </a:r>
            <a:r>
              <a:rPr lang="it-IT" dirty="0">
                <a:latin typeface="Palatino Linotype" panose="02040502050505030304" pitchFamily="18" charset="0"/>
              </a:rPr>
              <a:t> far </a:t>
            </a:r>
            <a:r>
              <a:rPr lang="it-IT" dirty="0" err="1">
                <a:latin typeface="Palatino Linotype" panose="02040502050505030304" pitchFamily="18" charset="0"/>
              </a:rPr>
              <a:t>below</a:t>
            </a:r>
            <a:r>
              <a:rPr lang="it-IT" dirty="0">
                <a:latin typeface="Palatino Linotype" panose="02040502050505030304" pitchFamily="18" charset="0"/>
              </a:rPr>
              <a:t> the ultimate </a:t>
            </a:r>
            <a:r>
              <a:rPr lang="it-IT" dirty="0" err="1">
                <a:latin typeface="Palatino Linotype" panose="02040502050505030304" pitchFamily="18" charset="0"/>
              </a:rPr>
              <a:t>strength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can be </a:t>
            </a:r>
            <a:r>
              <a:rPr lang="it-IT" dirty="0" err="1">
                <a:latin typeface="Palatino Linotype" panose="02040502050505030304" pitchFamily="18" charset="0"/>
              </a:rPr>
              <a:t>seen</a:t>
            </a:r>
            <a:r>
              <a:rPr lang="it-IT" dirty="0">
                <a:latin typeface="Palatino Linotype" panose="02040502050505030304" pitchFamily="18" charset="0"/>
              </a:rPr>
              <a:t> in the </a:t>
            </a:r>
            <a:r>
              <a:rPr lang="it-IT" dirty="0" err="1">
                <a:latin typeface="Palatino Linotype" panose="02040502050505030304" pitchFamily="18" charset="0"/>
              </a:rPr>
              <a:t>previous</a:t>
            </a:r>
            <a:r>
              <a:rPr lang="it-IT" dirty="0">
                <a:latin typeface="Palatino Linotype" panose="02040502050505030304" pitchFamily="18" charset="0"/>
              </a:rPr>
              <a:t> Figure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with a </a:t>
            </a:r>
            <a:r>
              <a:rPr lang="it-IT" dirty="0" err="1">
                <a:latin typeface="Palatino Linotype" panose="02040502050505030304" pitchFamily="18" charset="0"/>
              </a:rPr>
              <a:t>constant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resistance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immediately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becomes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unstable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when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G </a:t>
            </a:r>
            <a:r>
              <a:rPr lang="it-IT" dirty="0">
                <a:latin typeface="Palatino Linotype" panose="02040502050505030304" pitchFamily="18" charset="0"/>
              </a:rPr>
              <a:t>=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dirty="0">
                <a:latin typeface="Palatino Linotype" panose="02040502050505030304" pitchFamily="18" charset="0"/>
              </a:rPr>
              <a:t>, </a:t>
            </a:r>
            <a:r>
              <a:rPr lang="it-IT" dirty="0" err="1">
                <a:latin typeface="Palatino Linotype" panose="02040502050505030304" pitchFamily="18" charset="0"/>
              </a:rPr>
              <a:t>if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>
                <a:latin typeface="Palatino Linotype" panose="02040502050505030304" pitchFamily="18" charset="0"/>
              </a:rPr>
              <a:t>G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an </a:t>
            </a:r>
            <a:r>
              <a:rPr lang="it-IT" dirty="0" err="1">
                <a:latin typeface="Palatino Linotype" panose="02040502050505030304" pitchFamily="18" charset="0"/>
              </a:rPr>
              <a:t>increasing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function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. For </a:t>
            </a:r>
            <a:r>
              <a:rPr lang="it-IT" dirty="0" err="1">
                <a:latin typeface="Palatino Linotype" panose="02040502050505030304" pitchFamily="18" charset="0"/>
              </a:rPr>
              <a:t>another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material</a:t>
            </a:r>
            <a:r>
              <a:rPr lang="it-IT" dirty="0">
                <a:latin typeface="Palatino Linotype" panose="02040502050505030304" pitchFamily="18" charset="0"/>
              </a:rPr>
              <a:t> with the </a:t>
            </a:r>
            <a:r>
              <a:rPr lang="it-IT" dirty="0" err="1">
                <a:latin typeface="Palatino Linotype" panose="02040502050505030304" pitchFamily="18" charset="0"/>
              </a:rPr>
              <a:t>same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load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applied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but</a:t>
            </a:r>
            <a:r>
              <a:rPr lang="it-IT" dirty="0">
                <a:latin typeface="Palatino Linotype" panose="02040502050505030304" pitchFamily="18" charset="0"/>
              </a:rPr>
              <a:t> an </a:t>
            </a:r>
            <a:r>
              <a:rPr lang="it-IT" dirty="0" err="1">
                <a:latin typeface="Palatino Linotype" panose="02040502050505030304" pitchFamily="18" charset="0"/>
              </a:rPr>
              <a:t>increasing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curve, </a:t>
            </a:r>
            <a:r>
              <a:rPr lang="it-IT" dirty="0" err="1">
                <a:latin typeface="Palatino Linotype" panose="02040502050505030304" pitchFamily="18" charset="0"/>
              </a:rPr>
              <a:t>we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see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will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arrest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after</a:t>
            </a:r>
            <a:r>
              <a:rPr lang="it-IT" dirty="0">
                <a:latin typeface="Palatino Linotype" panose="02040502050505030304" pitchFamily="18" charset="0"/>
              </a:rPr>
              <a:t> a </a:t>
            </a:r>
            <a:r>
              <a:rPr lang="it-IT" dirty="0" err="1">
                <a:latin typeface="Palatino Linotype" panose="02040502050505030304" pitchFamily="18" charset="0"/>
              </a:rPr>
              <a:t>stable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extension</a:t>
            </a:r>
            <a:r>
              <a:rPr lang="it-IT" dirty="0">
                <a:latin typeface="Palatino Linotype" panose="02040502050505030304" pitchFamily="18" charset="0"/>
              </a:rPr>
              <a:t> of the crack. </a:t>
            </a:r>
            <a:r>
              <a:rPr lang="it-IT" dirty="0" err="1">
                <a:latin typeface="Palatino Linotype" panose="02040502050505030304" pitchFamily="18" charset="0"/>
              </a:rPr>
              <a:t>After</a:t>
            </a:r>
            <a:r>
              <a:rPr lang="it-IT" dirty="0">
                <a:latin typeface="Palatino Linotype" panose="02040502050505030304" pitchFamily="18" charset="0"/>
              </a:rPr>
              <a:t> some </a:t>
            </a:r>
            <a:r>
              <a:rPr lang="it-IT" dirty="0" err="1">
                <a:latin typeface="Palatino Linotype" panose="02040502050505030304" pitchFamily="18" charset="0"/>
              </a:rPr>
              <a:t>increasing</a:t>
            </a:r>
            <a:r>
              <a:rPr lang="it-IT" dirty="0">
                <a:latin typeface="Palatino Linotype" panose="02040502050505030304" pitchFamily="18" charset="0"/>
              </a:rPr>
              <a:t> of the </a:t>
            </a:r>
            <a:r>
              <a:rPr lang="it-IT" dirty="0" err="1">
                <a:latin typeface="Palatino Linotype" panose="02040502050505030304" pitchFamily="18" charset="0"/>
              </a:rPr>
              <a:t>load</a:t>
            </a:r>
            <a:r>
              <a:rPr lang="it-IT" dirty="0">
                <a:latin typeface="Palatino Linotype" panose="02040502050505030304" pitchFamily="18" charset="0"/>
              </a:rPr>
              <a:t>, the </a:t>
            </a:r>
            <a:r>
              <a:rPr lang="it-IT" dirty="0" err="1">
                <a:latin typeface="Palatino Linotype" panose="02040502050505030304" pitchFamily="18" charset="0"/>
              </a:rPr>
              <a:t>instability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met</a:t>
            </a:r>
            <a:r>
              <a:rPr lang="it-IT" dirty="0">
                <a:latin typeface="Palatino Linotype" panose="02040502050505030304" pitchFamily="18" charset="0"/>
              </a:rPr>
              <a:t> and the crack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driven</a:t>
            </a:r>
            <a:r>
              <a:rPr lang="it-IT" dirty="0">
                <a:latin typeface="Palatino Linotype" panose="02040502050505030304" pitchFamily="18" charset="0"/>
              </a:rPr>
              <a:t> to </a:t>
            </a:r>
            <a:r>
              <a:rPr lang="it-IT" dirty="0" err="1">
                <a:latin typeface="Palatino Linotype" panose="02040502050505030304" pitchFamily="18" charset="0"/>
              </a:rPr>
              <a:t>unbounded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150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AB7BE00-7AC6-564F-8AE4-0E532DDD7614}"/>
              </a:ext>
            </a:extLst>
          </p:cNvPr>
          <p:cNvSpPr/>
          <p:nvPr/>
        </p:nvSpPr>
        <p:spPr>
          <a:xfrm>
            <a:off x="280146" y="141420"/>
            <a:ext cx="6389595" cy="7944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flat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curve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reflects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perfectly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brittle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fracture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assumed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to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occur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by Griffith,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where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consumed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derived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from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surface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of the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material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, and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is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therefore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a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material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constant</a:t>
            </a:r>
            <a:r>
              <a:rPr lang="it-IT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dirty="0" err="1">
                <a:latin typeface="Palatino Linotype" panose="02040502050505030304" pitchFamily="18" charset="0"/>
              </a:rPr>
              <a:t>Increasing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curves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reflect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either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intrinsic</a:t>
            </a:r>
            <a:r>
              <a:rPr lang="it-IT" dirty="0">
                <a:latin typeface="Palatino Linotype" panose="02040502050505030304" pitchFamily="18" charset="0"/>
              </a:rPr>
              <a:t> or </a:t>
            </a:r>
            <a:r>
              <a:rPr lang="it-IT" dirty="0" err="1">
                <a:latin typeface="Palatino Linotype" panose="02040502050505030304" pitchFamily="18" charset="0"/>
              </a:rPr>
              <a:t>extrinsic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toughening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mechanisms</a:t>
            </a:r>
            <a:r>
              <a:rPr lang="it-IT" dirty="0">
                <a:latin typeface="Palatino Linotype" panose="02040502050505030304" pitchFamily="18" charset="0"/>
              </a:rPr>
              <a:t> (e.g., </a:t>
            </a:r>
            <a:r>
              <a:rPr lang="it-IT" dirty="0" err="1">
                <a:latin typeface="Palatino Linotype" panose="02040502050505030304" pitchFamily="18" charset="0"/>
              </a:rPr>
              <a:t>plastic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hardening</a:t>
            </a:r>
            <a:r>
              <a:rPr lang="it-IT" dirty="0">
                <a:latin typeface="Palatino Linotype" panose="02040502050505030304" pitchFamily="18" charset="0"/>
              </a:rPr>
              <a:t>, crack </a:t>
            </a:r>
            <a:r>
              <a:rPr lang="it-IT" dirty="0" err="1">
                <a:latin typeface="Palatino Linotype" panose="02040502050505030304" pitchFamily="18" charset="0"/>
              </a:rPr>
              <a:t>closing</a:t>
            </a:r>
            <a:r>
              <a:rPr lang="it-IT" dirty="0">
                <a:latin typeface="Palatino Linotype" panose="02040502050505030304" pitchFamily="18" charset="0"/>
              </a:rPr>
              <a:t>, crack </a:t>
            </a:r>
            <a:r>
              <a:rPr lang="it-IT" dirty="0" err="1">
                <a:latin typeface="Palatino Linotype" panose="02040502050505030304" pitchFamily="18" charset="0"/>
              </a:rPr>
              <a:t>tip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bridging</a:t>
            </a:r>
            <a:r>
              <a:rPr lang="it-IT" dirty="0">
                <a:latin typeface="Palatino Linotype" panose="02040502050505030304" pitchFamily="18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instability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condition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shown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in Figure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corresponds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to a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critical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value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of the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energy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release rate,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denoted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Gc</a:t>
            </a:r>
            <a:r>
              <a:rPr lang="it-IT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It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apparent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that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Gc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or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not</a:t>
            </a:r>
            <a:r>
              <a:rPr lang="it-IT" dirty="0">
                <a:latin typeface="Palatino Linotype" panose="02040502050505030304" pitchFamily="18" charset="0"/>
              </a:rPr>
              <a:t> be </a:t>
            </a:r>
            <a:r>
              <a:rPr lang="it-IT" dirty="0" err="1">
                <a:latin typeface="Palatino Linotype" panose="02040502050505030304" pitchFamily="18" charset="0"/>
              </a:rPr>
              <a:t>preceded</a:t>
            </a:r>
            <a:r>
              <a:rPr lang="it-IT" dirty="0">
                <a:latin typeface="Palatino Linotype" panose="02040502050505030304" pitchFamily="18" charset="0"/>
              </a:rPr>
              <a:t> by an </a:t>
            </a:r>
            <a:r>
              <a:rPr lang="it-IT" dirty="0" err="1">
                <a:latin typeface="Palatino Linotype" panose="02040502050505030304" pitchFamily="18" charset="0"/>
              </a:rPr>
              <a:t>amount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dirty="0" err="1">
                <a:latin typeface="Palatino Linotype" panose="02040502050505030304" pitchFamily="18" charset="0"/>
              </a:rPr>
              <a:t>stable</a:t>
            </a:r>
            <a:r>
              <a:rPr lang="it-IT" dirty="0">
                <a:latin typeface="Palatino Linotype" panose="02040502050505030304" pitchFamily="18" charset="0"/>
              </a:rPr>
              <a:t> crack </a:t>
            </a:r>
            <a:r>
              <a:rPr lang="it-IT" dirty="0" err="1">
                <a:latin typeface="Palatino Linotype" panose="02040502050505030304" pitchFamily="18" charset="0"/>
              </a:rPr>
              <a:t>growth</a:t>
            </a:r>
            <a:r>
              <a:rPr lang="it-IT" dirty="0">
                <a:latin typeface="Palatino Linotype" panose="02040502050505030304" pitchFamily="18" charset="0"/>
              </a:rPr>
              <a:t>. </a:t>
            </a:r>
            <a:r>
              <a:rPr lang="it-IT" dirty="0" err="1">
                <a:latin typeface="Palatino Linotype" panose="02040502050505030304" pitchFamily="18" charset="0"/>
              </a:rPr>
              <a:t>However</a:t>
            </a:r>
            <a:r>
              <a:rPr lang="it-IT" dirty="0">
                <a:latin typeface="Palatino Linotype" panose="02040502050505030304" pitchFamily="18" charset="0"/>
              </a:rPr>
              <a:t>, the </a:t>
            </a:r>
            <a:r>
              <a:rPr lang="it-IT" dirty="0" err="1">
                <a:latin typeface="Palatino Linotype" panose="02040502050505030304" pitchFamily="18" charset="0"/>
              </a:rPr>
              <a:t>value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i="1" dirty="0" err="1">
                <a:latin typeface="Palatino Linotype" panose="02040502050505030304" pitchFamily="18" charset="0"/>
              </a:rPr>
              <a:t>Gc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may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vary</a:t>
            </a:r>
            <a:r>
              <a:rPr lang="it-IT" dirty="0">
                <a:latin typeface="Palatino Linotype" panose="02040502050505030304" pitchFamily="18" charset="0"/>
              </a:rPr>
              <a:t> for a </a:t>
            </a:r>
            <a:r>
              <a:rPr lang="it-IT" dirty="0" err="1">
                <a:latin typeface="Palatino Linotype" panose="02040502050505030304" pitchFamily="18" charset="0"/>
              </a:rPr>
              <a:t>given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increasing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i="1" dirty="0" err="1">
                <a:latin typeface="Palatino Linotype" panose="02040502050505030304" pitchFamily="18" charset="0"/>
              </a:rPr>
              <a:t>R</a:t>
            </a:r>
            <a:r>
              <a:rPr lang="it-IT" i="1" dirty="0">
                <a:latin typeface="Palatino Linotype" panose="02040502050505030304" pitchFamily="18" charset="0"/>
              </a:rPr>
              <a:t> </a:t>
            </a:r>
            <a:r>
              <a:rPr lang="it-IT" dirty="0">
                <a:latin typeface="Palatino Linotype" panose="02040502050505030304" pitchFamily="18" charset="0"/>
              </a:rPr>
              <a:t>curve, </a:t>
            </a:r>
            <a:r>
              <a:rPr lang="it-IT" dirty="0" err="1">
                <a:latin typeface="Palatino Linotype" panose="02040502050505030304" pitchFamily="18" charset="0"/>
              </a:rPr>
              <a:t>depending</a:t>
            </a:r>
            <a:r>
              <a:rPr lang="it-IT" dirty="0">
                <a:latin typeface="Palatino Linotype" panose="02040502050505030304" pitchFamily="18" charset="0"/>
              </a:rPr>
              <a:t> on the </a:t>
            </a:r>
            <a:r>
              <a:rPr lang="it-IT" dirty="0" err="1">
                <a:latin typeface="Palatino Linotype" panose="02040502050505030304" pitchFamily="18" charset="0"/>
              </a:rPr>
              <a:t>functional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form</a:t>
            </a:r>
            <a:r>
              <a:rPr lang="it-IT" dirty="0">
                <a:latin typeface="Palatino Linotype" panose="02040502050505030304" pitchFamily="18" charset="0"/>
              </a:rPr>
              <a:t> of </a:t>
            </a:r>
            <a:r>
              <a:rPr lang="it-IT" i="1" dirty="0">
                <a:latin typeface="Palatino Linotype" panose="02040502050505030304" pitchFamily="18" charset="0"/>
              </a:rPr>
              <a:t>G</a:t>
            </a:r>
            <a:r>
              <a:rPr lang="it-IT" dirty="0">
                <a:latin typeface="Palatino Linotype" panose="02040502050505030304" pitchFamily="18" charset="0"/>
              </a:rPr>
              <a:t>(</a:t>
            </a:r>
            <a:r>
              <a:rPr lang="it-IT" i="1" dirty="0">
                <a:latin typeface="Palatino Linotype" panose="02040502050505030304" pitchFamily="18" charset="0"/>
              </a:rPr>
              <a:t>a</a:t>
            </a:r>
            <a:r>
              <a:rPr lang="it-IT" dirty="0">
                <a:latin typeface="Palatino Linotype" panose="02040502050505030304" pitchFamily="18" charset="0"/>
              </a:rPr>
              <a:t>), </a:t>
            </a:r>
            <a:r>
              <a:rPr lang="it-IT" dirty="0" err="1">
                <a:latin typeface="Palatino Linotype" panose="02040502050505030304" pitchFamily="18" charset="0"/>
              </a:rPr>
              <a:t>which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is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dependent</a:t>
            </a:r>
            <a:r>
              <a:rPr lang="it-IT" dirty="0">
                <a:latin typeface="Palatino Linotype" panose="02040502050505030304" pitchFamily="18" charset="0"/>
              </a:rPr>
              <a:t> on the </a:t>
            </a:r>
            <a:r>
              <a:rPr lang="it-IT" dirty="0" err="1">
                <a:latin typeface="Palatino Linotype" panose="02040502050505030304" pitchFamily="18" charset="0"/>
              </a:rPr>
              <a:t>geometry</a:t>
            </a:r>
            <a:r>
              <a:rPr lang="it-IT" dirty="0">
                <a:latin typeface="Palatino Linotype" panose="02040502050505030304" pitchFamily="18" charset="0"/>
              </a:rPr>
              <a:t> and </a:t>
            </a:r>
            <a:r>
              <a:rPr lang="it-IT" dirty="0" err="1">
                <a:latin typeface="Palatino Linotype" panose="02040502050505030304" pitchFamily="18" charset="0"/>
              </a:rPr>
              <a:t>boundary</a:t>
            </a:r>
            <a:r>
              <a:rPr lang="it-IT" dirty="0">
                <a:latin typeface="Palatino Linotype" panose="02040502050505030304" pitchFamily="18" charset="0"/>
              </a:rPr>
              <a:t> </a:t>
            </a:r>
            <a:r>
              <a:rPr lang="it-IT" dirty="0" err="1">
                <a:latin typeface="Palatino Linotype" panose="02040502050505030304" pitchFamily="18" charset="0"/>
              </a:rPr>
              <a:t>conditions</a:t>
            </a:r>
            <a:r>
              <a:rPr lang="it-IT" dirty="0">
                <a:latin typeface="Palatino Linotype" panose="02040502050505030304" pitchFamily="18" charset="0"/>
              </a:rPr>
              <a:t> of the </a:t>
            </a:r>
            <a:r>
              <a:rPr lang="it-IT" dirty="0" err="1">
                <a:latin typeface="Palatino Linotype" panose="02040502050505030304" pitchFamily="18" charset="0"/>
              </a:rPr>
              <a:t>loaded</a:t>
            </a:r>
            <a:r>
              <a:rPr lang="it-IT" dirty="0">
                <a:latin typeface="Palatino Linotype" panose="02040502050505030304" pitchFamily="18" charset="0"/>
              </a:rPr>
              <a:t> body. </a:t>
            </a:r>
          </a:p>
          <a:p>
            <a:pPr algn="just">
              <a:lnSpc>
                <a:spcPct val="150000"/>
              </a:lnSpc>
            </a:pPr>
            <a:endParaRPr lang="it-IT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dirty="0" err="1">
                <a:latin typeface="Palatino Linotype" panose="02040502050505030304" pitchFamily="18" charset="0"/>
              </a:rPr>
              <a:t>Thus</a:t>
            </a:r>
            <a:r>
              <a:rPr lang="it-IT" b="1" dirty="0">
                <a:latin typeface="Palatino Linotype" panose="02040502050505030304" pitchFamily="18" charset="0"/>
              </a:rPr>
              <a:t>, the </a:t>
            </a:r>
            <a:r>
              <a:rPr lang="it-IT" b="1" i="1" dirty="0" err="1">
                <a:latin typeface="Palatino Linotype" panose="02040502050505030304" pitchFamily="18" charset="0"/>
              </a:rPr>
              <a:t>R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dirty="0">
                <a:latin typeface="Palatino Linotype" panose="02040502050505030304" pitchFamily="18" charset="0"/>
              </a:rPr>
              <a:t>curve </a:t>
            </a:r>
            <a:r>
              <a:rPr lang="it-IT" b="1" dirty="0" err="1">
                <a:latin typeface="Palatino Linotype" panose="02040502050505030304" pitchFamily="18" charset="0"/>
              </a:rPr>
              <a:t>is</a:t>
            </a:r>
            <a:r>
              <a:rPr lang="it-IT" b="1" dirty="0">
                <a:latin typeface="Palatino Linotype" panose="02040502050505030304" pitchFamily="18" charset="0"/>
              </a:rPr>
              <a:t> a </a:t>
            </a:r>
            <a:r>
              <a:rPr lang="it-IT" b="1" dirty="0" err="1">
                <a:latin typeface="Palatino Linotype" panose="02040502050505030304" pitchFamily="18" charset="0"/>
              </a:rPr>
              <a:t>material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property</a:t>
            </a:r>
            <a:r>
              <a:rPr lang="it-IT" b="1" dirty="0">
                <a:latin typeface="Palatino Linotype" panose="02040502050505030304" pitchFamily="18" charset="0"/>
              </a:rPr>
              <a:t>, </a:t>
            </a:r>
            <a:r>
              <a:rPr lang="it-IT" b="1" dirty="0" err="1">
                <a:latin typeface="Palatino Linotype" panose="02040502050505030304" pitchFamily="18" charset="0"/>
              </a:rPr>
              <a:t>but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i="1" dirty="0" err="1">
                <a:latin typeface="Palatino Linotype" panose="02040502050505030304" pitchFamily="18" charset="0"/>
              </a:rPr>
              <a:t>Gc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is</a:t>
            </a:r>
            <a:r>
              <a:rPr lang="it-IT" b="1" dirty="0">
                <a:latin typeface="Palatino Linotype" panose="02040502050505030304" pitchFamily="18" charset="0"/>
              </a:rPr>
              <a:t> in general </a:t>
            </a:r>
            <a:r>
              <a:rPr lang="it-IT" b="1" dirty="0" err="1">
                <a:latin typeface="Palatino Linotype" panose="02040502050505030304" pitchFamily="18" charset="0"/>
              </a:rPr>
              <a:t>not</a:t>
            </a:r>
            <a:r>
              <a:rPr lang="it-IT" b="1" dirty="0">
                <a:latin typeface="Palatino Linotype" panose="02040502050505030304" pitchFamily="18" charset="0"/>
              </a:rPr>
              <a:t>, </a:t>
            </a:r>
            <a:r>
              <a:rPr lang="it-IT" b="1" dirty="0" err="1">
                <a:latin typeface="Palatino Linotype" panose="02040502050505030304" pitchFamily="18" charset="0"/>
              </a:rPr>
              <a:t>though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it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should</a:t>
            </a:r>
            <a:r>
              <a:rPr lang="it-IT" b="1" dirty="0">
                <a:latin typeface="Palatino Linotype" panose="02040502050505030304" pitchFamily="18" charset="0"/>
              </a:rPr>
              <a:t> be </a:t>
            </a:r>
            <a:r>
              <a:rPr lang="it-IT" b="1" dirty="0" err="1">
                <a:latin typeface="Palatino Linotype" panose="02040502050505030304" pitchFamily="18" charset="0"/>
              </a:rPr>
              <a:t>noted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that</a:t>
            </a:r>
            <a:r>
              <a:rPr lang="it-IT" b="1" dirty="0">
                <a:latin typeface="Palatino Linotype" panose="02040502050505030304" pitchFamily="18" charset="0"/>
              </a:rPr>
              <a:t> the </a:t>
            </a:r>
            <a:r>
              <a:rPr lang="it-IT" b="1" i="1" dirty="0" err="1">
                <a:latin typeface="Palatino Linotype" panose="02040502050505030304" pitchFamily="18" charset="0"/>
              </a:rPr>
              <a:t>R</a:t>
            </a:r>
            <a:r>
              <a:rPr lang="it-IT" b="1" i="1" dirty="0">
                <a:latin typeface="Palatino Linotype" panose="02040502050505030304" pitchFamily="18" charset="0"/>
              </a:rPr>
              <a:t> </a:t>
            </a:r>
            <a:r>
              <a:rPr lang="it-IT" b="1" dirty="0">
                <a:latin typeface="Palatino Linotype" panose="02040502050505030304" pitchFamily="18" charset="0"/>
              </a:rPr>
              <a:t>curve </a:t>
            </a:r>
            <a:r>
              <a:rPr lang="it-IT" b="1" dirty="0" err="1">
                <a:latin typeface="Palatino Linotype" panose="02040502050505030304" pitchFamily="18" charset="0"/>
              </a:rPr>
              <a:t>shape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is</a:t>
            </a:r>
            <a:r>
              <a:rPr lang="it-IT" b="1" dirty="0">
                <a:latin typeface="Palatino Linotype" panose="02040502050505030304" pitchFamily="18" charset="0"/>
              </a:rPr>
              <a:t> sensitive to stress </a:t>
            </a:r>
            <a:r>
              <a:rPr lang="it-IT" b="1" dirty="0" err="1">
                <a:latin typeface="Palatino Linotype" panose="02040502050505030304" pitchFamily="18" charset="0"/>
              </a:rPr>
              <a:t>triaxiality</a:t>
            </a:r>
            <a:r>
              <a:rPr lang="it-IT" b="1" dirty="0">
                <a:latin typeface="Palatino Linotype" panose="02040502050505030304" pitchFamily="18" charset="0"/>
              </a:rPr>
              <a:t> (i.e., </a:t>
            </a:r>
            <a:r>
              <a:rPr lang="it-IT" b="1" dirty="0" err="1">
                <a:latin typeface="Palatino Linotype" panose="02040502050505030304" pitchFamily="18" charset="0"/>
              </a:rPr>
              <a:t>plane</a:t>
            </a:r>
            <a:r>
              <a:rPr lang="it-IT" b="1" dirty="0">
                <a:latin typeface="Palatino Linotype" panose="02040502050505030304" pitchFamily="18" charset="0"/>
              </a:rPr>
              <a:t> stress vs. </a:t>
            </a:r>
            <a:r>
              <a:rPr lang="it-IT" b="1" dirty="0" err="1">
                <a:latin typeface="Palatino Linotype" panose="02040502050505030304" pitchFamily="18" charset="0"/>
              </a:rPr>
              <a:t>plane</a:t>
            </a:r>
            <a:r>
              <a:rPr lang="it-IT" b="1" dirty="0">
                <a:latin typeface="Palatino Linotype" panose="02040502050505030304" pitchFamily="18" charset="0"/>
              </a:rPr>
              <a:t> </a:t>
            </a:r>
            <a:r>
              <a:rPr lang="it-IT" b="1" dirty="0" err="1">
                <a:latin typeface="Palatino Linotype" panose="02040502050505030304" pitchFamily="18" charset="0"/>
              </a:rPr>
              <a:t>strain</a:t>
            </a:r>
            <a:r>
              <a:rPr lang="it-IT" b="1" dirty="0">
                <a:latin typeface="Palatino Linotype" panose="02040502050505030304" pitchFamily="18" charset="0"/>
              </a:rPr>
              <a:t>). </a:t>
            </a:r>
            <a:endParaRPr lang="it-I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10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2220</Words>
  <Application>Microsoft Macintosh PowerPoint</Application>
  <PresentationFormat>Lucidi</PresentationFormat>
  <Paragraphs>82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HelveticaNeue</vt:lpstr>
      <vt:lpstr>Palatino Linotype</vt:lpstr>
      <vt:lpstr>Symbol</vt:lpstr>
      <vt:lpstr>TimesNewRomanPS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SBAIZERO ORFEO</dc:creator>
  <cp:lastModifiedBy>SBAIZERO ORFEO</cp:lastModifiedBy>
  <cp:revision>22</cp:revision>
  <dcterms:created xsi:type="dcterms:W3CDTF">2019-08-13T22:58:40Z</dcterms:created>
  <dcterms:modified xsi:type="dcterms:W3CDTF">2019-08-19T19:40:02Z</dcterms:modified>
</cp:coreProperties>
</file>