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6858000" cy="9144000" type="overhead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6"/>
    <p:restoredTop sz="94643"/>
  </p:normalViewPr>
  <p:slideViewPr>
    <p:cSldViewPr snapToGrid="0" snapToObjects="1">
      <p:cViewPr>
        <p:scale>
          <a:sx n="100" d="100"/>
          <a:sy n="100" d="100"/>
        </p:scale>
        <p:origin x="1352" y="-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279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83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3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0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28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83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31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66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55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30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61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A877B-92E9-6944-8DF0-E90CED65C77B}" type="datetimeFigureOut">
              <a:rPr lang="it-IT" smtClean="0"/>
              <a:t>21/08/19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6C803-C127-9344-866B-5436A31585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9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093893E-DD34-F246-BBC5-34723E374C88}"/>
              </a:ext>
            </a:extLst>
          </p:cNvPr>
          <p:cNvSpPr/>
          <p:nvPr/>
        </p:nvSpPr>
        <p:spPr>
          <a:xfrm>
            <a:off x="165173" y="137068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Polymers</a:t>
            </a:r>
            <a:r>
              <a:rPr lang="it-IT" sz="28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C4D167-5323-2146-A07E-590B53109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876800"/>
            <a:ext cx="5715000" cy="42672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2FCF490-8A51-794E-B1CC-D241B73091E8}"/>
              </a:ext>
            </a:extLst>
          </p:cNvPr>
          <p:cNvSpPr/>
          <p:nvPr/>
        </p:nvSpPr>
        <p:spPr>
          <a:xfrm>
            <a:off x="231929" y="677223"/>
            <a:ext cx="6253537" cy="42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TimesNewRomanPS"/>
              </a:rPr>
              <a:t>One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primary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advantage</a:t>
            </a:r>
            <a:r>
              <a:rPr lang="it-IT" dirty="0">
                <a:latin typeface="TimesNewRomanPS"/>
              </a:rPr>
              <a:t> of </a:t>
            </a:r>
            <a:r>
              <a:rPr lang="it-IT" dirty="0" err="1">
                <a:latin typeface="TimesNewRomanPS"/>
              </a:rPr>
              <a:t>polymeric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materials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is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that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their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macromolecular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structure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provides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many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structural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properties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that</a:t>
            </a:r>
            <a:r>
              <a:rPr lang="it-IT" dirty="0">
                <a:latin typeface="TimesNewRomanPS"/>
              </a:rPr>
              <a:t> can be </a:t>
            </a:r>
            <a:r>
              <a:rPr lang="it-IT" dirty="0" err="1">
                <a:latin typeface="TimesNewRomanPS"/>
              </a:rPr>
              <a:t>utilized</a:t>
            </a:r>
            <a:r>
              <a:rPr lang="it-IT" dirty="0">
                <a:latin typeface="TimesNewRomanPS"/>
              </a:rPr>
              <a:t> in the body. The </a:t>
            </a:r>
            <a:r>
              <a:rPr lang="it-IT" dirty="0" err="1">
                <a:latin typeface="TimesNewRomanPS"/>
              </a:rPr>
              <a:t>elastic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modulus</a:t>
            </a:r>
            <a:r>
              <a:rPr lang="it-IT" dirty="0">
                <a:latin typeface="TimesNewRomanPS"/>
              </a:rPr>
              <a:t> and </a:t>
            </a:r>
            <a:r>
              <a:rPr lang="it-IT" dirty="0" err="1">
                <a:latin typeface="TimesNewRomanPS"/>
              </a:rPr>
              <a:t>strength</a:t>
            </a:r>
            <a:r>
              <a:rPr lang="it-IT" dirty="0">
                <a:latin typeface="TimesNewRomanPS"/>
              </a:rPr>
              <a:t> of a </a:t>
            </a:r>
            <a:r>
              <a:rPr lang="it-IT" dirty="0" err="1">
                <a:latin typeface="TimesNewRomanPS"/>
              </a:rPr>
              <a:t>polymer</a:t>
            </a:r>
            <a:r>
              <a:rPr lang="it-IT" dirty="0">
                <a:latin typeface="TimesNewRomanPS"/>
              </a:rPr>
              <a:t> can be </a:t>
            </a:r>
            <a:r>
              <a:rPr lang="it-IT" dirty="0" err="1">
                <a:latin typeface="TimesNewRomanPS"/>
              </a:rPr>
              <a:t>tailored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through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chemistry</a:t>
            </a:r>
            <a:r>
              <a:rPr lang="it-IT" dirty="0">
                <a:latin typeface="TimesNewRomanPS"/>
              </a:rPr>
              <a:t> and processing to </a:t>
            </a:r>
            <a:r>
              <a:rPr lang="it-IT" dirty="0" err="1">
                <a:latin typeface="TimesNewRomanPS"/>
              </a:rPr>
              <a:t>provide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values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that</a:t>
            </a:r>
            <a:r>
              <a:rPr lang="it-IT" dirty="0">
                <a:latin typeface="TimesNewRomanPS"/>
              </a:rPr>
              <a:t> are </a:t>
            </a:r>
            <a:r>
              <a:rPr lang="it-IT" dirty="0" err="1">
                <a:latin typeface="TimesNewRomanPS"/>
              </a:rPr>
              <a:t>bounded</a:t>
            </a:r>
            <a:r>
              <a:rPr lang="it-IT" dirty="0">
                <a:latin typeface="TimesNewRomanPS"/>
              </a:rPr>
              <a:t> by </a:t>
            </a:r>
            <a:r>
              <a:rPr lang="it-IT" dirty="0" err="1">
                <a:latin typeface="TimesNewRomanPS"/>
              </a:rPr>
              <a:t>those</a:t>
            </a:r>
            <a:r>
              <a:rPr lang="it-IT" dirty="0">
                <a:latin typeface="TimesNewRomanPS"/>
              </a:rPr>
              <a:t> of hard and soft </a:t>
            </a:r>
            <a:r>
              <a:rPr lang="it-IT" dirty="0" err="1">
                <a:latin typeface="TimesNewRomanPS"/>
              </a:rPr>
              <a:t>biological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materials</a:t>
            </a:r>
            <a:r>
              <a:rPr lang="it-IT" dirty="0">
                <a:latin typeface="TimesNewRomanPS"/>
              </a:rPr>
              <a:t>. </a:t>
            </a:r>
            <a:r>
              <a:rPr lang="it-IT" dirty="0" err="1">
                <a:latin typeface="TimesNewRomanPS"/>
              </a:rPr>
              <a:t>This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feature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enables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polymers</a:t>
            </a:r>
            <a:r>
              <a:rPr lang="it-IT" dirty="0">
                <a:latin typeface="TimesNewRomanPS"/>
              </a:rPr>
              <a:t> to be </a:t>
            </a:r>
            <a:r>
              <a:rPr lang="it-IT" dirty="0" err="1">
                <a:latin typeface="TimesNewRomanPS"/>
              </a:rPr>
              <a:t>utilized</a:t>
            </a:r>
            <a:r>
              <a:rPr lang="it-IT" dirty="0">
                <a:latin typeface="TimesNewRomanPS"/>
              </a:rPr>
              <a:t> in a way </a:t>
            </a:r>
            <a:r>
              <a:rPr lang="it-IT" dirty="0" err="1">
                <a:latin typeface="TimesNewRomanPS"/>
              </a:rPr>
              <a:t>that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optimizes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compliance</a:t>
            </a:r>
            <a:r>
              <a:rPr lang="it-IT" dirty="0">
                <a:latin typeface="TimesNewRomanPS"/>
              </a:rPr>
              <a:t> match with </a:t>
            </a:r>
            <a:r>
              <a:rPr lang="it-IT" dirty="0" err="1">
                <a:latin typeface="TimesNewRomanPS"/>
              </a:rPr>
              <a:t>many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tissues</a:t>
            </a:r>
            <a:r>
              <a:rPr lang="it-IT" dirty="0">
                <a:latin typeface="TimesNewRomanPS"/>
              </a:rPr>
              <a:t> and </a:t>
            </a:r>
            <a:r>
              <a:rPr lang="it-IT" dirty="0" err="1">
                <a:latin typeface="TimesNewRomanPS"/>
              </a:rPr>
              <a:t>enables</a:t>
            </a:r>
            <a:r>
              <a:rPr lang="it-IT" dirty="0">
                <a:latin typeface="TimesNewRomanPS"/>
              </a:rPr>
              <a:t> appropriate </a:t>
            </a:r>
            <a:r>
              <a:rPr lang="it-IT" dirty="0" err="1">
                <a:latin typeface="TimesNewRomanPS"/>
              </a:rPr>
              <a:t>load</a:t>
            </a:r>
            <a:r>
              <a:rPr lang="it-IT" dirty="0">
                <a:latin typeface="TimesNewRomanPS"/>
              </a:rPr>
              <a:t> transfer </a:t>
            </a:r>
            <a:r>
              <a:rPr lang="it-IT" dirty="0" err="1">
                <a:latin typeface="TimesNewRomanPS"/>
              </a:rPr>
              <a:t>between</a:t>
            </a:r>
            <a:r>
              <a:rPr lang="it-IT" dirty="0">
                <a:latin typeface="TimesNewRomanPS"/>
              </a:rPr>
              <a:t> the </a:t>
            </a:r>
            <a:r>
              <a:rPr lang="it-IT" dirty="0" err="1">
                <a:latin typeface="TimesNewRomanPS"/>
              </a:rPr>
              <a:t>implant</a:t>
            </a:r>
            <a:r>
              <a:rPr lang="it-IT" dirty="0">
                <a:latin typeface="TimesNewRomanPS"/>
              </a:rPr>
              <a:t> and the </a:t>
            </a:r>
            <a:r>
              <a:rPr lang="it-IT" dirty="0" err="1">
                <a:latin typeface="TimesNewRomanPS"/>
              </a:rPr>
              <a:t>adjacent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tissue</a:t>
            </a:r>
            <a:r>
              <a:rPr lang="it-IT" dirty="0">
                <a:latin typeface="TimesNewRomanPS"/>
              </a:rPr>
              <a:t>. </a:t>
            </a:r>
            <a:r>
              <a:rPr lang="it-IT" dirty="0" err="1">
                <a:latin typeface="TimesNewRomanPS"/>
              </a:rPr>
              <a:t>Further</a:t>
            </a:r>
            <a:r>
              <a:rPr lang="it-IT" dirty="0">
                <a:latin typeface="TimesNewRomanPS"/>
              </a:rPr>
              <a:t>, </a:t>
            </a:r>
            <a:r>
              <a:rPr lang="it-IT" dirty="0" err="1">
                <a:latin typeface="TimesNewRomanPS"/>
              </a:rPr>
              <a:t>polymers</a:t>
            </a:r>
            <a:r>
              <a:rPr lang="it-IT" dirty="0">
                <a:latin typeface="TimesNewRomanPS"/>
              </a:rPr>
              <a:t>, </a:t>
            </a:r>
            <a:r>
              <a:rPr lang="it-IT" dirty="0" err="1">
                <a:latin typeface="TimesNewRomanPS"/>
              </a:rPr>
              <a:t>like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ceramics</a:t>
            </a:r>
            <a:r>
              <a:rPr lang="it-IT" dirty="0">
                <a:latin typeface="TimesNewRomanPS"/>
              </a:rPr>
              <a:t>, </a:t>
            </a:r>
            <a:r>
              <a:rPr lang="it-IT" dirty="0" err="1">
                <a:latin typeface="TimesNewRomanPS"/>
              </a:rPr>
              <a:t>offer</a:t>
            </a:r>
            <a:r>
              <a:rPr lang="it-IT" dirty="0">
                <a:latin typeface="TimesNewRomanPS"/>
              </a:rPr>
              <a:t> a </a:t>
            </a:r>
            <a:r>
              <a:rPr lang="it-IT" dirty="0" err="1">
                <a:latin typeface="TimesNewRomanPS"/>
              </a:rPr>
              <a:t>range</a:t>
            </a:r>
            <a:r>
              <a:rPr lang="it-IT" dirty="0">
                <a:latin typeface="TimesNewRomanPS"/>
              </a:rPr>
              <a:t> of </a:t>
            </a:r>
            <a:r>
              <a:rPr lang="it-IT" dirty="0" err="1">
                <a:latin typeface="TimesNewRomanPS"/>
              </a:rPr>
              <a:t>bioreactivity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that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spans</a:t>
            </a:r>
            <a:r>
              <a:rPr lang="it-IT" dirty="0">
                <a:latin typeface="TimesNewRomanPS"/>
              </a:rPr>
              <a:t> from </a:t>
            </a:r>
            <a:r>
              <a:rPr lang="it-IT" dirty="0" err="1">
                <a:latin typeface="TimesNewRomanPS"/>
              </a:rPr>
              <a:t>inert</a:t>
            </a:r>
            <a:r>
              <a:rPr lang="it-IT" dirty="0">
                <a:latin typeface="TimesNewRomanPS"/>
              </a:rPr>
              <a:t> to </a:t>
            </a:r>
            <a:r>
              <a:rPr lang="it-IT" dirty="0" err="1">
                <a:latin typeface="TimesNewRomanPS"/>
              </a:rPr>
              <a:t>fully</a:t>
            </a:r>
            <a:r>
              <a:rPr lang="it-IT" dirty="0">
                <a:latin typeface="TimesNewRomanPS"/>
              </a:rPr>
              <a:t> </a:t>
            </a:r>
            <a:r>
              <a:rPr lang="it-IT" dirty="0" err="1">
                <a:latin typeface="TimesNewRomanPS"/>
              </a:rPr>
              <a:t>resorbable</a:t>
            </a:r>
            <a:r>
              <a:rPr lang="it-IT" dirty="0">
                <a:latin typeface="TimesNewRomanPS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6166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59B111D-8039-F447-B335-65527AB6316F}"/>
              </a:ext>
            </a:extLst>
          </p:cNvPr>
          <p:cNvSpPr/>
          <p:nvPr/>
        </p:nvSpPr>
        <p:spPr>
          <a:xfrm>
            <a:off x="118534" y="176243"/>
            <a:ext cx="6400800" cy="752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crystallinity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system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directly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affects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mechanical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properties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hence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important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understand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nature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crystallite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development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systems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several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factors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indicate </a:t>
            </a:r>
            <a:r>
              <a:rPr lang="it-IT" dirty="0" err="1">
                <a:latin typeface="Palatino Linotype" panose="02040502050505030304" pitchFamily="18" charset="0"/>
              </a:rPr>
              <a:t>whether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will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likely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high </a:t>
            </a:r>
            <a:r>
              <a:rPr lang="it-IT" dirty="0" err="1">
                <a:latin typeface="Palatino Linotype" panose="02040502050505030304" pitchFamily="18" charset="0"/>
              </a:rPr>
              <a:t>degree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include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linear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symmetric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chains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small side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groups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lower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smaller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chain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lengths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pack more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efficiently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), and slow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cooling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from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melt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enables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crystal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formation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). </a:t>
            </a:r>
          </a:p>
          <a:p>
            <a:pPr algn="just">
              <a:lnSpc>
                <a:spcPct val="150000"/>
              </a:lnSpc>
            </a:pP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>
                <a:latin typeface="Palatino Linotype" panose="02040502050505030304" pitchFamily="18" charset="0"/>
              </a:rPr>
              <a:t>In </a:t>
            </a:r>
            <a:r>
              <a:rPr lang="it-IT" b="1" dirty="0" err="1">
                <a:latin typeface="Palatino Linotype" panose="02040502050505030304" pitchFamily="18" charset="0"/>
              </a:rPr>
              <a:t>contrast</a:t>
            </a:r>
            <a:r>
              <a:rPr lang="it-IT" b="1" dirty="0">
                <a:latin typeface="Palatino Linotype" panose="02040502050505030304" pitchFamily="18" charset="0"/>
              </a:rPr>
              <a:t> to semi-</a:t>
            </a:r>
            <a:r>
              <a:rPr lang="it-IT" b="1" dirty="0" err="1">
                <a:latin typeface="Palatino Linotype" panose="02040502050505030304" pitchFamily="18" charset="0"/>
              </a:rPr>
              <a:t>crystalline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b="1" dirty="0">
                <a:latin typeface="Palatino Linotype" panose="02040502050505030304" pitchFamily="18" charset="0"/>
              </a:rPr>
              <a:t>, an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amorphous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comprises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randomly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ordered</a:t>
            </a:r>
            <a:r>
              <a:rPr lang="it-IT" b="1" dirty="0"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latin typeface="Palatino Linotype" panose="02040502050505030304" pitchFamily="18" charset="0"/>
              </a:rPr>
              <a:t>entangled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throughout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its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structure</a:t>
            </a:r>
            <a:r>
              <a:rPr lang="it-IT" b="1" dirty="0">
                <a:latin typeface="Palatino Linotype" panose="02040502050505030304" pitchFamily="18" charset="0"/>
              </a:rPr>
              <a:t>. A large side </a:t>
            </a:r>
            <a:r>
              <a:rPr lang="it-IT" b="1" dirty="0" err="1">
                <a:latin typeface="Palatino Linotype" panose="02040502050505030304" pitchFamily="18" charset="0"/>
              </a:rPr>
              <a:t>group</a:t>
            </a:r>
            <a:r>
              <a:rPr lang="it-IT" b="1" dirty="0">
                <a:latin typeface="Palatino Linotype" panose="02040502050505030304" pitchFamily="18" charset="0"/>
              </a:rPr>
              <a:t> (-</a:t>
            </a:r>
            <a:r>
              <a:rPr lang="it-IT" b="1" dirty="0" err="1">
                <a:latin typeface="Palatino Linotype" panose="02040502050505030304" pitchFamily="18" charset="0"/>
              </a:rPr>
              <a:t>R</a:t>
            </a:r>
            <a:r>
              <a:rPr lang="it-IT" b="1" dirty="0">
                <a:latin typeface="Palatino Linotype" panose="02040502050505030304" pitchFamily="18" charset="0"/>
              </a:rPr>
              <a:t>) on the </a:t>
            </a:r>
            <a:r>
              <a:rPr lang="it-IT" b="1" dirty="0" err="1">
                <a:latin typeface="Palatino Linotype" panose="02040502050505030304" pitchFamily="18" charset="0"/>
              </a:rPr>
              <a:t>vinyl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b="1" dirty="0">
                <a:latin typeface="Palatino Linotype" panose="02040502050505030304" pitchFamily="18" charset="0"/>
              </a:rPr>
              <a:t> (-CH2-CH-R-) or </a:t>
            </a:r>
            <a:r>
              <a:rPr lang="it-IT" b="1" dirty="0" err="1">
                <a:latin typeface="Palatino Linotype" panose="02040502050505030304" pitchFamily="18" charset="0"/>
              </a:rPr>
              <a:t>other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steric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hindrance</a:t>
            </a:r>
            <a:r>
              <a:rPr lang="it-IT" b="1" dirty="0">
                <a:latin typeface="Palatino Linotype" panose="02040502050505030304" pitchFamily="18" charset="0"/>
              </a:rPr>
              <a:t> on the </a:t>
            </a:r>
            <a:r>
              <a:rPr lang="it-IT" b="1" dirty="0" err="1">
                <a:latin typeface="Palatino Linotype" panose="02040502050505030304" pitchFamily="18" charset="0"/>
              </a:rPr>
              <a:t>backbone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</a:t>
            </a:r>
            <a:r>
              <a:rPr lang="it-IT" b="1" dirty="0">
                <a:latin typeface="Palatino Linotype" panose="02040502050505030304" pitchFamily="18" charset="0"/>
              </a:rPr>
              <a:t> can </a:t>
            </a:r>
            <a:r>
              <a:rPr lang="it-IT" b="1" dirty="0" err="1">
                <a:latin typeface="Palatino Linotype" panose="02040502050505030304" pitchFamily="18" charset="0"/>
              </a:rPr>
              <a:t>prevent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crystallization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  <a:r>
              <a:rPr lang="it-IT" dirty="0">
                <a:latin typeface="Palatino Linotype" panose="02040502050505030304" pitchFamily="18" charset="0"/>
              </a:rPr>
              <a:t>In a case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polystyrene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benzene ring, the </a:t>
            </a:r>
            <a:r>
              <a:rPr lang="it-IT" dirty="0" err="1">
                <a:latin typeface="Palatino Linotype" panose="02040502050505030304" pitchFamily="18" charset="0"/>
              </a:rPr>
              <a:t>result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fully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randomly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organized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4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C5F6E28-CFF4-9B41-8603-6DE64EBB0FBF}"/>
              </a:ext>
            </a:extLst>
          </p:cNvPr>
          <p:cNvSpPr/>
          <p:nvPr/>
        </p:nvSpPr>
        <p:spPr>
          <a:xfrm>
            <a:off x="169333" y="202521"/>
            <a:ext cx="6468534" cy="8359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characterizing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feature</a:t>
            </a:r>
            <a:r>
              <a:rPr lang="it-IT" dirty="0">
                <a:latin typeface="Palatino Linotype" panose="02040502050505030304" pitchFamily="18" charset="0"/>
              </a:rPr>
              <a:t> of an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amorphous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or the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phase</a:t>
            </a:r>
            <a:r>
              <a:rPr lang="it-IT" dirty="0">
                <a:latin typeface="Palatino Linotype" panose="02040502050505030304" pitchFamily="18" charset="0"/>
              </a:rPr>
              <a:t> of a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glass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transition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temperature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Tg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temperature </a:t>
            </a: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transitions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glassy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behavior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rubbery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behavior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represents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large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motions</a:t>
            </a:r>
            <a:r>
              <a:rPr lang="it-IT" dirty="0">
                <a:latin typeface="Palatino Linotype" panose="02040502050505030304" pitchFamily="18" charset="0"/>
              </a:rPr>
              <a:t> and small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motions</a:t>
            </a:r>
            <a:r>
              <a:rPr lang="it-IT" dirty="0">
                <a:latin typeface="Palatino Linotype" panose="02040502050505030304" pitchFamily="18" charset="0"/>
              </a:rPr>
              <a:t> in a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so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above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i="1" dirty="0">
                <a:latin typeface="Palatino Linotype" panose="02040502050505030304" pitchFamily="18" charset="0"/>
              </a:rPr>
              <a:t>Tg </a:t>
            </a:r>
            <a:r>
              <a:rPr lang="it-IT" b="1" dirty="0">
                <a:latin typeface="Palatino Linotype" panose="02040502050505030304" pitchFamily="18" charset="0"/>
              </a:rPr>
              <a:t>large </a:t>
            </a:r>
            <a:r>
              <a:rPr lang="it-IT" b="1" dirty="0" err="1">
                <a:latin typeface="Palatino Linotype" panose="02040502050505030304" pitchFamily="18" charset="0"/>
              </a:rPr>
              <a:t>chain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mobility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sliding</a:t>
            </a:r>
            <a:r>
              <a:rPr lang="it-IT" b="1" dirty="0"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latin typeface="Palatino Linotype" panose="02040502050505030304" pitchFamily="18" charset="0"/>
              </a:rPr>
              <a:t>readily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available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whereas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below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i="1" dirty="0">
                <a:latin typeface="Palatino Linotype" panose="02040502050505030304" pitchFamily="18" charset="0"/>
              </a:rPr>
              <a:t>Tg </a:t>
            </a:r>
            <a:r>
              <a:rPr lang="it-IT" b="1" dirty="0" err="1">
                <a:latin typeface="Palatino Linotype" panose="02040502050505030304" pitchFamily="18" charset="0"/>
              </a:rPr>
              <a:t>chain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mobility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sliding</a:t>
            </a:r>
            <a:r>
              <a:rPr lang="it-IT" b="1" dirty="0"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latin typeface="Palatino Linotype" panose="02040502050505030304" pitchFamily="18" charset="0"/>
              </a:rPr>
              <a:t>quite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limited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b="1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If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a high </a:t>
            </a:r>
            <a:r>
              <a:rPr lang="it-IT" b="1" dirty="0" err="1">
                <a:latin typeface="Palatino Linotype" panose="02040502050505030304" pitchFamily="18" charset="0"/>
              </a:rPr>
              <a:t>degree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chain</a:t>
            </a:r>
            <a:r>
              <a:rPr lang="it-IT" b="1" dirty="0">
                <a:latin typeface="Palatino Linotype" panose="02040502050505030304" pitchFamily="18" charset="0"/>
              </a:rPr>
              <a:t> branching, </a:t>
            </a:r>
            <a:r>
              <a:rPr lang="it-IT" b="1" dirty="0" err="1">
                <a:latin typeface="Palatino Linotype" panose="02040502050505030304" pitchFamily="18" charset="0"/>
              </a:rPr>
              <a:t>entanglements</a:t>
            </a:r>
            <a:r>
              <a:rPr lang="it-IT" b="1" dirty="0">
                <a:latin typeface="Palatino Linotype" panose="02040502050505030304" pitchFamily="18" charset="0"/>
              </a:rPr>
              <a:t>, or large side </a:t>
            </a:r>
            <a:r>
              <a:rPr lang="it-IT" b="1" dirty="0" err="1">
                <a:latin typeface="Palatino Linotype" panose="02040502050505030304" pitchFamily="18" charset="0"/>
              </a:rPr>
              <a:t>groups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then</a:t>
            </a:r>
            <a:r>
              <a:rPr lang="it-IT" b="1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mobility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limited</a:t>
            </a:r>
            <a:r>
              <a:rPr lang="it-IT" b="1" dirty="0"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latin typeface="Palatino Linotype" panose="02040502050505030304" pitchFamily="18" charset="0"/>
              </a:rPr>
              <a:t>restricted</a:t>
            </a:r>
            <a:r>
              <a:rPr lang="it-IT" b="1" dirty="0">
                <a:latin typeface="Palatino Linotype" panose="02040502050505030304" pitchFamily="18" charset="0"/>
              </a:rPr>
              <a:t>, and </a:t>
            </a:r>
            <a:r>
              <a:rPr lang="it-IT" b="1" i="1" dirty="0">
                <a:latin typeface="Palatino Linotype" panose="02040502050505030304" pitchFamily="18" charset="0"/>
              </a:rPr>
              <a:t>Tg </a:t>
            </a:r>
            <a:r>
              <a:rPr lang="it-IT" b="1" dirty="0" err="1">
                <a:latin typeface="Palatino Linotype" panose="02040502050505030304" pitchFamily="18" charset="0"/>
              </a:rPr>
              <a:t>will</a:t>
            </a:r>
            <a:r>
              <a:rPr lang="it-IT" b="1" dirty="0">
                <a:latin typeface="Palatino Linotype" panose="02040502050505030304" pitchFamily="18" charset="0"/>
              </a:rPr>
              <a:t> be </a:t>
            </a:r>
            <a:r>
              <a:rPr lang="it-IT" b="1" dirty="0" err="1">
                <a:latin typeface="Palatino Linotype" panose="02040502050505030304" pitchFamily="18" charset="0"/>
              </a:rPr>
              <a:t>much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higher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than</a:t>
            </a:r>
            <a:r>
              <a:rPr lang="it-IT" b="1" dirty="0">
                <a:latin typeface="Palatino Linotype" panose="02040502050505030304" pitchFamily="18" charset="0"/>
              </a:rPr>
              <a:t> for </a:t>
            </a:r>
            <a:r>
              <a:rPr lang="it-IT" b="1" dirty="0" err="1">
                <a:latin typeface="Palatino Linotype" panose="02040502050505030304" pitchFamily="18" charset="0"/>
              </a:rPr>
              <a:t>other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systems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with high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 (on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100 C or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) are </a:t>
            </a:r>
            <a:r>
              <a:rPr lang="it-IT" dirty="0" err="1">
                <a:latin typeface="Palatino Linotype" panose="02040502050505030304" pitchFamily="18" charset="0"/>
              </a:rPr>
              <a:t>known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glassy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If</a:t>
            </a:r>
            <a:r>
              <a:rPr lang="it-IT" b="1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are linear and </a:t>
            </a:r>
            <a:r>
              <a:rPr lang="it-IT" b="1" dirty="0" err="1">
                <a:latin typeface="Palatino Linotype" panose="02040502050505030304" pitchFamily="18" charset="0"/>
              </a:rPr>
              <a:t>without</a:t>
            </a:r>
            <a:r>
              <a:rPr lang="it-IT" b="1" dirty="0">
                <a:latin typeface="Palatino Linotype" panose="02040502050505030304" pitchFamily="18" charset="0"/>
              </a:rPr>
              <a:t> large side </a:t>
            </a:r>
            <a:r>
              <a:rPr lang="it-IT" b="1" dirty="0" err="1">
                <a:latin typeface="Palatino Linotype" panose="02040502050505030304" pitchFamily="18" charset="0"/>
              </a:rPr>
              <a:t>groups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then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mobility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easier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i="1" dirty="0">
                <a:latin typeface="Palatino Linotype" panose="02040502050505030304" pitchFamily="18" charset="0"/>
              </a:rPr>
              <a:t>Tg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typically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quite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4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2598445-6939-6143-8714-857116B4BA7C}"/>
              </a:ext>
            </a:extLst>
          </p:cNvPr>
          <p:cNvSpPr/>
          <p:nvPr/>
        </p:nvSpPr>
        <p:spPr>
          <a:xfrm>
            <a:off x="152399" y="22069"/>
            <a:ext cx="6434667" cy="91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Below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i="1" dirty="0">
                <a:latin typeface="Palatino Linotype" panose="02040502050505030304" pitchFamily="18" charset="0"/>
              </a:rPr>
              <a:t>Tg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amorphous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exhibit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little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useful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applications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the component </a:t>
            </a:r>
            <a:r>
              <a:rPr lang="it-IT" dirty="0" err="1">
                <a:latin typeface="Palatino Linotype" panose="02040502050505030304" pitchFamily="18" charset="0"/>
              </a:rPr>
              <a:t>needs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high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modulus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little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deformability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polymethylmethacrylates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acrylic</a:t>
            </a:r>
            <a:r>
              <a:rPr lang="it-IT" dirty="0">
                <a:latin typeface="Palatino Linotype" panose="02040502050505030304" pitchFamily="18" charset="0"/>
              </a:rPr>
              <a:t> bone </a:t>
            </a:r>
            <a:r>
              <a:rPr lang="it-IT" dirty="0" err="1">
                <a:latin typeface="Palatino Linotype" panose="02040502050505030304" pitchFamily="18" charset="0"/>
              </a:rPr>
              <a:t>cements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Glassy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tend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offer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modulus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optical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clarity</a:t>
            </a:r>
            <a:r>
              <a:rPr lang="it-IT" dirty="0">
                <a:latin typeface="Palatino Linotype" panose="02040502050505030304" pitchFamily="18" charset="0"/>
              </a:rPr>
              <a:t> (in the </a:t>
            </a:r>
            <a:r>
              <a:rPr lang="it-IT" dirty="0" err="1">
                <a:latin typeface="Palatino Linotype" panose="02040502050505030304" pitchFamily="18" charset="0"/>
              </a:rPr>
              <a:t>absence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additives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scattering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particles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offer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limited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toughness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strain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certain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applications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a high </a:t>
            </a:r>
            <a:r>
              <a:rPr lang="it-IT" dirty="0" err="1">
                <a:latin typeface="Palatino Linotype" panose="02040502050505030304" pitchFamily="18" charset="0"/>
              </a:rPr>
              <a:t>degree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resilience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toughness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required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optical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clarity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needed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use in </a:t>
            </a:r>
            <a:r>
              <a:rPr lang="it-IT" dirty="0" err="1">
                <a:latin typeface="Palatino Linotype" panose="02040502050505030304" pitchFamily="18" charset="0"/>
              </a:rPr>
              <a:t>ophthalmologic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Rubbery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, on the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hand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exhibit</a:t>
            </a:r>
            <a:r>
              <a:rPr lang="it-IT" dirty="0">
                <a:latin typeface="Palatino Linotype" panose="02040502050505030304" pitchFamily="18" charset="0"/>
              </a:rPr>
              <a:t> large </a:t>
            </a:r>
            <a:r>
              <a:rPr lang="it-IT" dirty="0" err="1">
                <a:latin typeface="Palatino Linotype" panose="02040502050505030304" pitchFamily="18" charset="0"/>
              </a:rPr>
              <a:t>recoverable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tend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temperatures</a:t>
            </a:r>
            <a:r>
              <a:rPr lang="it-IT" dirty="0">
                <a:latin typeface="Palatino Linotype" panose="02040502050505030304" pitchFamily="18" charset="0"/>
              </a:rPr>
              <a:t>. A </a:t>
            </a:r>
            <a:r>
              <a:rPr lang="it-IT" dirty="0" err="1">
                <a:latin typeface="Palatino Linotype" panose="02040502050505030304" pitchFamily="18" charset="0"/>
              </a:rPr>
              <a:t>classic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rubber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lightly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crosslinked</a:t>
            </a:r>
            <a:r>
              <a:rPr lang="it-IT" dirty="0">
                <a:latin typeface="Palatino Linotype" panose="02040502050505030304" pitchFamily="18" charset="0"/>
              </a:rPr>
              <a:t> long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well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above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i="1" dirty="0">
                <a:latin typeface="Palatino Linotype" panose="02040502050505030304" pitchFamily="18" charset="0"/>
              </a:rPr>
              <a:t>Tg</a:t>
            </a:r>
            <a:r>
              <a:rPr lang="it-IT" dirty="0">
                <a:latin typeface="Palatino Linotype" panose="02040502050505030304" pitchFamily="18" charset="0"/>
              </a:rPr>
              <a:t>. Large </a:t>
            </a:r>
            <a:r>
              <a:rPr lang="it-IT" dirty="0" err="1">
                <a:latin typeface="Palatino Linotype" panose="02040502050505030304" pitchFamily="18" charset="0"/>
              </a:rPr>
              <a:t>motions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available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elevated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temperatures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facilitates</a:t>
            </a:r>
            <a:r>
              <a:rPr lang="it-IT" dirty="0">
                <a:latin typeface="Palatino Linotype" panose="02040502050505030304" pitchFamily="18" charset="0"/>
              </a:rPr>
              <a:t> large </a:t>
            </a:r>
            <a:r>
              <a:rPr lang="it-IT" dirty="0" err="1">
                <a:latin typeface="Palatino Linotype" panose="02040502050505030304" pitchFamily="18" charset="0"/>
              </a:rPr>
              <a:t>recoverable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crosslinks</a:t>
            </a:r>
            <a:r>
              <a:rPr lang="it-IT" dirty="0">
                <a:latin typeface="Palatino Linotype" panose="02040502050505030304" pitchFamily="18" charset="0"/>
              </a:rPr>
              <a:t> (and </a:t>
            </a:r>
            <a:r>
              <a:rPr lang="it-IT" dirty="0" err="1">
                <a:latin typeface="Palatino Linotype" panose="02040502050505030304" pitchFamily="18" charset="0"/>
              </a:rPr>
              <a:t>equivalently</a:t>
            </a:r>
            <a:r>
              <a:rPr lang="it-IT" dirty="0">
                <a:latin typeface="Palatino Linotype" panose="02040502050505030304" pitchFamily="18" charset="0"/>
              </a:rPr>
              <a:t> hard </a:t>
            </a:r>
            <a:r>
              <a:rPr lang="it-IT" dirty="0" err="1">
                <a:latin typeface="Palatino Linotype" panose="02040502050505030304" pitchFamily="18" charset="0"/>
              </a:rPr>
              <a:t>phases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i="1" dirty="0">
                <a:latin typeface="Palatino Linotype" panose="02040502050505030304" pitchFamily="18" charset="0"/>
              </a:rPr>
              <a:t>Tg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provide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intrinsic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memory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throughout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extension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20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D37B136-A295-CE47-B8E8-ECD999305E59}"/>
              </a:ext>
            </a:extLst>
          </p:cNvPr>
          <p:cNvSpPr/>
          <p:nvPr/>
        </p:nvSpPr>
        <p:spPr>
          <a:xfrm>
            <a:off x="152399" y="125443"/>
            <a:ext cx="6383867" cy="7944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degree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crosslinking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interesting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effect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 of a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latin typeface="Palatino Linotype" panose="02040502050505030304" pitchFamily="18" charset="0"/>
              </a:rPr>
              <a:t>At </a:t>
            </a:r>
            <a:r>
              <a:rPr lang="it-IT" b="1" dirty="0" err="1">
                <a:latin typeface="Palatino Linotype" panose="02040502050505030304" pitchFamily="18" charset="0"/>
              </a:rPr>
              <a:t>low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levels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crosslinking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covalent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ties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facilitate </a:t>
            </a:r>
            <a:r>
              <a:rPr lang="it-IT" dirty="0" err="1">
                <a:latin typeface="Palatino Linotype" panose="02040502050505030304" pitchFamily="18" charset="0"/>
              </a:rPr>
              <a:t>recoverable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under large </a:t>
            </a:r>
            <a:r>
              <a:rPr lang="it-IT" dirty="0" err="1">
                <a:latin typeface="Palatino Linotype" panose="02040502050505030304" pitchFamily="18" charset="0"/>
              </a:rPr>
              <a:t>extension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T</a:t>
            </a:r>
            <a:r>
              <a:rPr lang="it-IT" sz="16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g</a:t>
            </a:r>
            <a:r>
              <a:rPr lang="it-IT" sz="8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of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system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low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coiling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uncoiling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hindered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However</a:t>
            </a:r>
            <a:r>
              <a:rPr lang="it-IT" dirty="0">
                <a:latin typeface="Palatino Linotype" panose="02040502050505030304" pitchFamily="18" charset="0"/>
              </a:rPr>
              <a:t>, with </a:t>
            </a:r>
            <a:r>
              <a:rPr lang="it-IT" b="1" dirty="0" err="1">
                <a:latin typeface="Palatino Linotype" panose="02040502050505030304" pitchFamily="18" charset="0"/>
              </a:rPr>
              <a:t>extensive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crosslinking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extensive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prevented</a:t>
            </a:r>
            <a:r>
              <a:rPr lang="it-IT" dirty="0">
                <a:latin typeface="Palatino Linotype" panose="02040502050505030304" pitchFamily="18" charset="0"/>
              </a:rPr>
              <a:t> by the </a:t>
            </a:r>
            <a:r>
              <a:rPr lang="it-IT" dirty="0" err="1">
                <a:latin typeface="Palatino Linotype" panose="02040502050505030304" pitchFamily="18" charset="0"/>
              </a:rPr>
              <a:t>covalent</a:t>
            </a:r>
            <a:r>
              <a:rPr lang="it-IT" dirty="0">
                <a:latin typeface="Palatino Linotype" panose="02040502050505030304" pitchFamily="18" charset="0"/>
              </a:rPr>
              <a:t> bonds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system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behaves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like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glassy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with a high 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T</a:t>
            </a:r>
            <a:r>
              <a:rPr lang="it-IT" sz="16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like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crosslinking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affects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of a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system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effect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predicted</a:t>
            </a:r>
            <a:r>
              <a:rPr lang="it-IT" dirty="0">
                <a:latin typeface="Palatino Linotype" panose="02040502050505030304" pitchFamily="18" charset="0"/>
              </a:rPr>
              <a:t> from the Fox and </a:t>
            </a:r>
            <a:r>
              <a:rPr lang="it-IT" dirty="0" err="1">
                <a:latin typeface="Palatino Linotype" panose="02040502050505030304" pitchFamily="18" charset="0"/>
              </a:rPr>
              <a:t>Flory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equation</a:t>
            </a: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i="1" dirty="0">
                <a:latin typeface="Palatino Linotype" panose="02040502050505030304" pitchFamily="18" charset="0"/>
              </a:rPr>
              <a:t>Tg</a:t>
            </a:r>
            <a:r>
              <a:rPr lang="it-IT" sz="2000" baseline="30000" dirty="0">
                <a:latin typeface="Palatino Linotype" panose="02040502050505030304" pitchFamily="18" charset="0"/>
              </a:rPr>
              <a:t>∞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infinite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i="1" dirty="0">
                <a:latin typeface="Palatino Linotype" panose="02040502050505030304" pitchFamily="18" charset="0"/>
              </a:rPr>
              <a:t>K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constant</a:t>
            </a:r>
            <a:r>
              <a:rPr lang="it-IT" dirty="0">
                <a:latin typeface="Palatino Linotype" panose="02040502050505030304" pitchFamily="18" charset="0"/>
              </a:rPr>
              <a:t> for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i="1" dirty="0">
                <a:latin typeface="Palatino Linotype" panose="02040502050505030304" pitchFamily="18" charset="0"/>
              </a:rPr>
              <a:t>M</a:t>
            </a:r>
            <a:r>
              <a:rPr lang="it-IT" sz="2000" i="1" baseline="-25000" dirty="0">
                <a:latin typeface="Palatino Linotype" panose="02040502050505030304" pitchFamily="18" charset="0"/>
              </a:rPr>
              <a:t>n</a:t>
            </a:r>
            <a:r>
              <a:rPr lang="it-IT" i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latin typeface="Palatino Linotype" panose="02040502050505030304" pitchFamily="18" charset="0"/>
              </a:rPr>
              <a:t>equation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predicts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that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increasing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weight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increases</a:t>
            </a:r>
            <a:r>
              <a:rPr lang="it-IT" b="1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glass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transition</a:t>
            </a:r>
            <a:r>
              <a:rPr lang="it-IT" b="1" dirty="0">
                <a:latin typeface="Palatino Linotype" panose="02040502050505030304" pitchFamily="18" charset="0"/>
              </a:rPr>
              <a:t> temperature of the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0CAED3-0FBB-7041-B224-D52135501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5435600"/>
            <a:ext cx="14859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9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9CDCB0-6206-A043-87A3-1B25DA370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778" y="1013790"/>
            <a:ext cx="6913778" cy="73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5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5D73BD9-B507-F846-8C85-67462A634D34}"/>
              </a:ext>
            </a:extLst>
          </p:cNvPr>
          <p:cNvSpPr/>
          <p:nvPr/>
        </p:nvSpPr>
        <p:spPr>
          <a:xfrm>
            <a:off x="159026" y="805580"/>
            <a:ext cx="6380922" cy="8359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result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basic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synthesis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contains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many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hence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distribution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lengths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individual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termination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sequences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polymerization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Because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variability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size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averaged</a:t>
            </a:r>
            <a:r>
              <a:rPr lang="it-IT" dirty="0">
                <a:latin typeface="Palatino Linotype" panose="02040502050505030304" pitchFamily="18" charset="0"/>
              </a:rPr>
              <a:t> and can be </a:t>
            </a:r>
            <a:r>
              <a:rPr lang="it-IT" dirty="0" err="1">
                <a:latin typeface="Palatino Linotype" panose="02040502050505030304" pitchFamily="18" charset="0"/>
              </a:rPr>
              <a:t>done</a:t>
            </a:r>
            <a:r>
              <a:rPr lang="it-IT" dirty="0">
                <a:latin typeface="Palatino Linotype" panose="02040502050505030304" pitchFamily="18" charset="0"/>
              </a:rPr>
              <a:t> on a </a:t>
            </a:r>
            <a:r>
              <a:rPr lang="it-IT" dirty="0" err="1">
                <a:latin typeface="Palatino Linotype" panose="02040502050505030304" pitchFamily="18" charset="0"/>
              </a:rPr>
              <a:t>number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basis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number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average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it-IT" sz="16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average</a:t>
            </a:r>
            <a:r>
              <a:rPr lang="it-IT" dirty="0">
                <a:latin typeface="Palatino Linotype" panose="02040502050505030304" pitchFamily="18" charset="0"/>
              </a:rPr>
              <a:t> over the </a:t>
            </a:r>
            <a:r>
              <a:rPr lang="it-IT" dirty="0" err="1">
                <a:latin typeface="Palatino Linotype" panose="02040502050505030304" pitchFamily="18" charset="0"/>
              </a:rPr>
              <a:t>number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molecules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given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size</a:t>
            </a:r>
            <a:r>
              <a:rPr lang="it-IT" dirty="0">
                <a:latin typeface="Palatino Linotype" panose="0204050205050503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i="1" dirty="0">
                <a:latin typeface="Palatino Linotype" panose="02040502050505030304" pitchFamily="18" charset="0"/>
              </a:rPr>
              <a:t>n</a:t>
            </a:r>
            <a:r>
              <a:rPr lang="it-IT" i="1" baseline="-25000" dirty="0">
                <a:latin typeface="Palatino Linotype" panose="02040502050505030304" pitchFamily="18" charset="0"/>
              </a:rPr>
              <a:t>i</a:t>
            </a:r>
            <a:r>
              <a:rPr lang="it-IT" i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number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moles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i="1" dirty="0">
                <a:latin typeface="Palatino Linotype" panose="02040502050505030304" pitchFamily="18" charset="0"/>
              </a:rPr>
              <a:t>M</a:t>
            </a:r>
            <a:r>
              <a:rPr lang="it-IT" i="1" baseline="-25000" dirty="0">
                <a:latin typeface="Palatino Linotype" panose="02040502050505030304" pitchFamily="18" charset="0"/>
              </a:rPr>
              <a:t>i</a:t>
            </a:r>
            <a:r>
              <a:rPr lang="it-IT" i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mer</a:t>
            </a:r>
            <a:r>
              <a:rPr lang="it-IT" dirty="0">
                <a:latin typeface="Palatino Linotype" panose="02040502050505030304" pitchFamily="18" charset="0"/>
              </a:rPr>
              <a:t>-</a:t>
            </a:r>
            <a:r>
              <a:rPr lang="it-IT" i="1" dirty="0">
                <a:latin typeface="Palatino Linotype" panose="02040502050505030304" pitchFamily="18" charset="0"/>
              </a:rPr>
              <a:t>i </a:t>
            </a:r>
            <a:r>
              <a:rPr lang="it-IT" dirty="0">
                <a:latin typeface="Palatino Linotype" panose="02040502050505030304" pitchFamily="18" charset="0"/>
              </a:rPr>
              <a:t>and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known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first moment of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Similarly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average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based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distribution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</a:t>
            </a:r>
            <a:r>
              <a:rPr lang="it-IT" i="1" dirty="0" err="1">
                <a:latin typeface="Palatino Linotype" panose="02040502050505030304" pitchFamily="18" charset="0"/>
              </a:rPr>
              <a:t>i</a:t>
            </a:r>
            <a:r>
              <a:rPr lang="it-IT" i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fraction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i="1" dirty="0">
                <a:latin typeface="Palatino Linotype" panose="02040502050505030304" pitchFamily="18" charset="0"/>
              </a:rPr>
              <a:t>Mi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mer</a:t>
            </a:r>
            <a:r>
              <a:rPr lang="it-IT" dirty="0">
                <a:latin typeface="Palatino Linotype" panose="02040502050505030304" pitchFamily="18" charset="0"/>
              </a:rPr>
              <a:t>-</a:t>
            </a:r>
            <a:r>
              <a:rPr lang="it-IT" i="1" dirty="0">
                <a:latin typeface="Palatino Linotype" panose="02040502050505030304" pitchFamily="18" charset="0"/>
              </a:rPr>
              <a:t>i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average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always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equal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i="1" dirty="0">
                <a:latin typeface="Palatino Linotype" panose="02040502050505030304" pitchFamily="18" charset="0"/>
              </a:rPr>
              <a:t>Mn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F94BE8D-B957-BA4B-AC1D-4DA899FFDCB4}"/>
              </a:ext>
            </a:extLst>
          </p:cNvPr>
          <p:cNvSpPr/>
          <p:nvPr/>
        </p:nvSpPr>
        <p:spPr>
          <a:xfrm>
            <a:off x="159026" y="278517"/>
            <a:ext cx="6380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Molecular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weight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distribution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in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polymers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31E1F8-AA6F-3746-A107-BCD254C05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4215420"/>
            <a:ext cx="1655536" cy="9636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609A8DD-353F-0541-9AAC-A42E45CA0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7189107"/>
            <a:ext cx="2584132" cy="7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1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C0F7731-8559-0C4B-B855-9629EC09B07D}"/>
              </a:ext>
            </a:extLst>
          </p:cNvPr>
          <p:cNvSpPr/>
          <p:nvPr/>
        </p:nvSpPr>
        <p:spPr>
          <a:xfrm>
            <a:off x="243509" y="115169"/>
            <a:ext cx="6409082" cy="877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distribution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molecule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size</a:t>
            </a:r>
            <a:r>
              <a:rPr lang="it-IT" dirty="0">
                <a:latin typeface="Palatino Linotype" panose="02040502050505030304" pitchFamily="18" charset="0"/>
              </a:rPr>
              <a:t> for a </a:t>
            </a:r>
            <a:r>
              <a:rPr lang="it-IT" dirty="0" err="1">
                <a:latin typeface="Palatino Linotype" panose="02040502050505030304" pitchFamily="18" charset="0"/>
              </a:rPr>
              <a:t>given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chemistry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makes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vastly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different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metals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ceramics</a:t>
            </a:r>
            <a:r>
              <a:rPr lang="it-IT" dirty="0">
                <a:latin typeface="Palatino Linotype" panose="02040502050505030304" pitchFamily="18" charset="0"/>
              </a:rPr>
              <a:t>; </a:t>
            </a:r>
            <a:r>
              <a:rPr lang="it-IT" dirty="0" err="1">
                <a:latin typeface="Palatino Linotype" panose="02040502050505030304" pitchFamily="18" charset="0"/>
              </a:rPr>
              <a:t>while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limits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ability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classify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solely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chemistry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enables</a:t>
            </a:r>
            <a:r>
              <a:rPr lang="it-IT" dirty="0">
                <a:latin typeface="Palatino Linotype" panose="02040502050505030304" pitchFamily="18" charset="0"/>
              </a:rPr>
              <a:t> a wide </a:t>
            </a:r>
            <a:r>
              <a:rPr lang="it-IT" dirty="0" err="1">
                <a:latin typeface="Palatino Linotype" panose="02040502050505030304" pitchFamily="18" charset="0"/>
              </a:rPr>
              <a:t>range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to be </a:t>
            </a:r>
            <a:r>
              <a:rPr lang="it-IT" dirty="0" err="1">
                <a:latin typeface="Palatino Linotype" panose="02040502050505030304" pitchFamily="18" charset="0"/>
              </a:rPr>
              <a:t>tailored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processing.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latin typeface="Palatino Linotype" panose="02040502050505030304" pitchFamily="18" charset="0"/>
              </a:rPr>
              <a:t>increased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length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improves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strength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but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reduces</a:t>
            </a:r>
            <a:r>
              <a:rPr lang="it-IT" b="1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mobility</a:t>
            </a:r>
            <a:r>
              <a:rPr lang="it-IT" b="1" dirty="0">
                <a:latin typeface="Palatino Linotype" panose="02040502050505030304" pitchFamily="18" charset="0"/>
              </a:rPr>
              <a:t> of the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and can </a:t>
            </a:r>
            <a:r>
              <a:rPr lang="it-IT" b="1" dirty="0" err="1">
                <a:latin typeface="Palatino Linotype" panose="02040502050505030304" pitchFamily="18" charset="0"/>
              </a:rPr>
              <a:t>limit</a:t>
            </a:r>
            <a:r>
              <a:rPr lang="it-IT" b="1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methods</a:t>
            </a:r>
            <a:r>
              <a:rPr lang="it-IT" b="1" dirty="0">
                <a:latin typeface="Palatino Linotype" panose="02040502050505030304" pitchFamily="18" charset="0"/>
              </a:rPr>
              <a:t> by </a:t>
            </a:r>
            <a:r>
              <a:rPr lang="it-IT" b="1" dirty="0" err="1">
                <a:latin typeface="Palatino Linotype" panose="02040502050505030304" pitchFamily="18" charset="0"/>
              </a:rPr>
              <a:t>which</a:t>
            </a:r>
            <a:r>
              <a:rPr lang="it-IT" b="1" dirty="0"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processed</a:t>
            </a:r>
            <a:r>
              <a:rPr lang="it-IT" dirty="0">
                <a:latin typeface="Palatino Linotype" panose="02040502050505030304" pitchFamily="18" charset="0"/>
              </a:rPr>
              <a:t>. For </a:t>
            </a:r>
            <a:r>
              <a:rPr lang="it-IT" dirty="0" err="1">
                <a:latin typeface="Palatino Linotype" panose="02040502050505030304" pitchFamily="18" charset="0"/>
              </a:rPr>
              <a:t>example</a:t>
            </a:r>
            <a:r>
              <a:rPr lang="it-IT" dirty="0">
                <a:latin typeface="Palatino Linotype" panose="02040502050505030304" pitchFamily="18" charset="0"/>
              </a:rPr>
              <a:t>, a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able</a:t>
            </a:r>
            <a:r>
              <a:rPr lang="it-IT" dirty="0">
                <a:latin typeface="Palatino Linotype" panose="02040502050505030304" pitchFamily="18" charset="0"/>
              </a:rPr>
              <a:t> to be </a:t>
            </a:r>
            <a:r>
              <a:rPr lang="it-IT" dirty="0" err="1">
                <a:latin typeface="Palatino Linotype" panose="02040502050505030304" pitchFamily="18" charset="0"/>
              </a:rPr>
              <a:t>injection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if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melt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viscosity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too</a:t>
            </a:r>
            <a:r>
              <a:rPr lang="it-IT" dirty="0">
                <a:latin typeface="Palatino Linotype" panose="02040502050505030304" pitchFamily="18" charset="0"/>
              </a:rPr>
              <a:t> high and </a:t>
            </a:r>
            <a:r>
              <a:rPr lang="it-IT" dirty="0" err="1">
                <a:latin typeface="Palatino Linotype" panose="02040502050505030304" pitchFamily="18" charset="0"/>
              </a:rPr>
              <a:t>will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limited</a:t>
            </a:r>
            <a:r>
              <a:rPr lang="it-IT" dirty="0">
                <a:latin typeface="Palatino Linotype" panose="02040502050505030304" pitchFamily="18" charset="0"/>
              </a:rPr>
              <a:t> to a </a:t>
            </a:r>
            <a:r>
              <a:rPr lang="it-IT" dirty="0" err="1">
                <a:latin typeface="Palatino Linotype" panose="02040502050505030304" pitchFamily="18" charset="0"/>
              </a:rPr>
              <a:t>sintering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type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process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coupled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molding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machining</a:t>
            </a:r>
            <a:r>
              <a:rPr lang="it-IT" dirty="0">
                <a:latin typeface="Palatino Linotype" panose="02040502050505030304" pitchFamily="18" charset="0"/>
              </a:rPr>
              <a:t>, or </a:t>
            </a:r>
            <a:r>
              <a:rPr lang="it-IT" dirty="0" err="1">
                <a:latin typeface="Palatino Linotype" panose="02040502050505030304" pitchFamily="18" charset="0"/>
              </a:rPr>
              <a:t>extrusion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length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affects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entanglement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latin typeface="Palatino Linotype" panose="02040502050505030304" pitchFamily="18" charset="0"/>
              </a:rPr>
              <a:t>As</a:t>
            </a:r>
            <a:r>
              <a:rPr lang="it-IT" b="1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molecules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become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larger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they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latin typeface="Palatino Linotype" panose="02040502050505030304" pitchFamily="18" charset="0"/>
              </a:rPr>
              <a:t>greater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likelihood</a:t>
            </a:r>
            <a:r>
              <a:rPr lang="it-IT" b="1" dirty="0">
                <a:latin typeface="Palatino Linotype" panose="02040502050505030304" pitchFamily="18" charset="0"/>
              </a:rPr>
              <a:t> for </a:t>
            </a:r>
            <a:r>
              <a:rPr lang="it-IT" b="1" dirty="0" err="1">
                <a:latin typeface="Palatino Linotype" panose="02040502050505030304" pitchFamily="18" charset="0"/>
              </a:rPr>
              <a:t>entanglement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entanglements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act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physical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crosslinks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different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entanglements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will</a:t>
            </a:r>
            <a:r>
              <a:rPr lang="it-IT" dirty="0">
                <a:latin typeface="Palatino Linotype" panose="02040502050505030304" pitchFamily="18" charset="0"/>
              </a:rPr>
              <a:t> dissipate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elevated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temperatures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sufficient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length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scales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loading</a:t>
            </a: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46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C61D86A-55F3-0B47-A2A4-BA2260C4DED2}"/>
              </a:ext>
            </a:extLst>
          </p:cNvPr>
          <p:cNvSpPr/>
          <p:nvPr/>
        </p:nvSpPr>
        <p:spPr>
          <a:xfrm>
            <a:off x="177246" y="0"/>
            <a:ext cx="6554857" cy="295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crosslinks</a:t>
            </a:r>
            <a:r>
              <a:rPr lang="it-IT" dirty="0">
                <a:latin typeface="Palatino Linotype" panose="02040502050505030304" pitchFamily="18" charset="0"/>
              </a:rPr>
              <a:t>, on the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hand</a:t>
            </a:r>
            <a:r>
              <a:rPr lang="it-IT" dirty="0">
                <a:latin typeface="Palatino Linotype" panose="02040502050505030304" pitchFamily="18" charset="0"/>
              </a:rPr>
              <a:t>, are </a:t>
            </a:r>
            <a:r>
              <a:rPr lang="it-IT" dirty="0" err="1">
                <a:latin typeface="Palatino Linotype" panose="02040502050505030304" pitchFamily="18" charset="0"/>
              </a:rPr>
              <a:t>often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created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energetic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chemical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means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result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permanent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covalent</a:t>
            </a:r>
            <a:r>
              <a:rPr lang="it-IT" dirty="0">
                <a:latin typeface="Palatino Linotype" panose="02040502050505030304" pitchFamily="18" charset="0"/>
              </a:rPr>
              <a:t> bonds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With </a:t>
            </a:r>
            <a:r>
              <a:rPr lang="it-IT" dirty="0" err="1">
                <a:latin typeface="Palatino Linotype" panose="02040502050505030304" pitchFamily="18" charset="0"/>
              </a:rPr>
              <a:t>sufficient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crosslink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crosslinks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decreased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nonlinear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rubber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elasticity</a:t>
            </a:r>
            <a:r>
              <a:rPr lang="it-IT" dirty="0">
                <a:latin typeface="Palatino Linotype" panose="02040502050505030304" pitchFamily="18" charset="0"/>
              </a:rPr>
              <a:t>) or time-</a:t>
            </a:r>
            <a:r>
              <a:rPr lang="it-IT" dirty="0" err="1">
                <a:latin typeface="Palatino Linotype" panose="02040502050505030304" pitchFamily="18" charset="0"/>
              </a:rPr>
              <a:t>dependent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strain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viscoelasticity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severely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limited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6886AAF-5954-7441-8474-1C4BE61D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60" y="3138832"/>
            <a:ext cx="5467628" cy="48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1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418FDB-AF2E-394B-AAD8-1840AE874805}"/>
              </a:ext>
            </a:extLst>
          </p:cNvPr>
          <p:cNvSpPr/>
          <p:nvPr/>
        </p:nvSpPr>
        <p:spPr>
          <a:xfrm>
            <a:off x="183874" y="295512"/>
            <a:ext cx="6515100" cy="5774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Determination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of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molecular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weight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</a:p>
          <a:p>
            <a:endParaRPr lang="it-IT" sz="2400" b="1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Consider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linear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MDPE and HDPE, </a:t>
            </a:r>
            <a:r>
              <a:rPr lang="it-IT" dirty="0" err="1">
                <a:latin typeface="Palatino Linotype" panose="02040502050505030304" pitchFamily="18" charset="0"/>
              </a:rPr>
              <a:t>which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combined</a:t>
            </a:r>
            <a:r>
              <a:rPr lang="it-IT" dirty="0">
                <a:latin typeface="Palatino Linotype" panose="02040502050505030304" pitchFamily="18" charset="0"/>
              </a:rPr>
              <a:t> to create </a:t>
            </a:r>
            <a:r>
              <a:rPr lang="it-IT" dirty="0" err="1">
                <a:latin typeface="Palatino Linotype" panose="02040502050505030304" pitchFamily="18" charset="0"/>
              </a:rPr>
              <a:t>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. Assume </a:t>
            </a:r>
            <a:r>
              <a:rPr lang="it-IT" dirty="0" err="1">
                <a:latin typeface="Palatino Linotype" panose="02040502050505030304" pitchFamily="18" charset="0"/>
              </a:rPr>
              <a:t>both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monodisperse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b="1" dirty="0">
                <a:latin typeface="Palatino Linotype" panose="02040502050505030304" pitchFamily="18" charset="0"/>
              </a:rPr>
              <a:t>PDI = 1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of the MDPE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100,000 g/</a:t>
            </a:r>
            <a:r>
              <a:rPr lang="it-IT" dirty="0" err="1">
                <a:latin typeface="Palatino Linotype" panose="02040502050505030304" pitchFamily="18" charset="0"/>
              </a:rPr>
              <a:t>mol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of the HDPE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400,000 g/</a:t>
            </a:r>
            <a:r>
              <a:rPr lang="it-IT" dirty="0" err="1">
                <a:latin typeface="Palatino Linotype" panose="02040502050505030304" pitchFamily="18" charset="0"/>
              </a:rPr>
              <a:t>mol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Consider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mixture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one</a:t>
            </a:r>
            <a:r>
              <a:rPr lang="it-IT" dirty="0">
                <a:latin typeface="Palatino Linotype" panose="02040502050505030304" pitchFamily="18" charset="0"/>
              </a:rPr>
              <a:t> part by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MDPE and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parts</a:t>
            </a:r>
            <a:r>
              <a:rPr lang="it-IT" dirty="0">
                <a:latin typeface="Palatino Linotype" panose="02040502050505030304" pitchFamily="18" charset="0"/>
              </a:rPr>
              <a:t> by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HDPE.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Determine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number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average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and PDI for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mixture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/>
              <a:t>The </a:t>
            </a:r>
            <a:r>
              <a:rPr lang="it-IT" b="1" dirty="0" err="1"/>
              <a:t>polydisperity</a:t>
            </a:r>
            <a:r>
              <a:rPr lang="it-IT" b="1" dirty="0"/>
              <a:t> </a:t>
            </a:r>
            <a:r>
              <a:rPr lang="it-IT" b="1" dirty="0" err="1"/>
              <a:t>index</a:t>
            </a:r>
            <a:r>
              <a:rPr lang="it-IT" b="1" dirty="0"/>
              <a:t> </a:t>
            </a:r>
            <a:r>
              <a:rPr lang="it-IT" dirty="0"/>
              <a:t>(PDI) </a:t>
            </a:r>
            <a:r>
              <a:rPr lang="it-IT" dirty="0" err="1"/>
              <a:t>is</a:t>
            </a:r>
            <a:r>
              <a:rPr lang="it-IT" dirty="0"/>
              <a:t> the ratio of </a:t>
            </a:r>
            <a:r>
              <a:rPr lang="it-IT" i="1" dirty="0" err="1"/>
              <a:t>M</a:t>
            </a:r>
            <a:r>
              <a:rPr lang="it-IT" dirty="0" err="1"/>
              <a:t>w</a:t>
            </a:r>
            <a:r>
              <a:rPr lang="it-IT" dirty="0"/>
              <a:t>/</a:t>
            </a:r>
            <a:r>
              <a:rPr lang="it-IT" i="1" dirty="0"/>
              <a:t>Mn</a:t>
            </a:r>
            <a:r>
              <a:rPr lang="it-IT" dirty="0"/>
              <a:t>, 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always</a:t>
            </a:r>
            <a:r>
              <a:rPr lang="it-IT" dirty="0"/>
              <a:t>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or </a:t>
            </a:r>
            <a:r>
              <a:rPr lang="it-IT" dirty="0" err="1"/>
              <a:t>equal</a:t>
            </a:r>
            <a:r>
              <a:rPr lang="it-IT" dirty="0"/>
              <a:t> to </a:t>
            </a:r>
            <a:r>
              <a:rPr lang="it-IT" dirty="0" err="1"/>
              <a:t>one</a:t>
            </a:r>
            <a:r>
              <a:rPr lang="it-IT" dirty="0"/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94FAE9-F8C5-7B46-A5AE-0230D4DC8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80" y="6069529"/>
            <a:ext cx="5928415" cy="1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E4E10D-4888-A24D-B988-40476DA6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12" y="291548"/>
            <a:ext cx="6519547" cy="27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1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AAB9191-5219-FD44-8EB7-A2BD6F0A2752}"/>
              </a:ext>
            </a:extLst>
          </p:cNvPr>
          <p:cNvSpPr/>
          <p:nvPr/>
        </p:nvSpPr>
        <p:spPr>
          <a:xfrm>
            <a:off x="270933" y="304885"/>
            <a:ext cx="6350000" cy="835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Polymeric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utilize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covalent</a:t>
            </a:r>
            <a:r>
              <a:rPr lang="it-IT" dirty="0">
                <a:latin typeface="Palatino Linotype" panose="02040502050505030304" pitchFamily="18" charset="0"/>
              </a:rPr>
              <a:t> bonds and </a:t>
            </a:r>
            <a:r>
              <a:rPr lang="it-IT" dirty="0" err="1">
                <a:latin typeface="Palatino Linotype" panose="02040502050505030304" pitchFamily="18" charset="0"/>
              </a:rPr>
              <a:t>secondary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interactions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establish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basic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consist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repeated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units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termed</a:t>
            </a:r>
            <a:r>
              <a:rPr lang="it-IT" dirty="0">
                <a:latin typeface="Palatino Linotype" panose="02040502050505030304" pitchFamily="18" charset="0"/>
              </a:rPr>
              <a:t> “</a:t>
            </a:r>
            <a:r>
              <a:rPr lang="it-IT" dirty="0" err="1">
                <a:latin typeface="Palatino Linotype" panose="02040502050505030304" pitchFamily="18" charset="0"/>
              </a:rPr>
              <a:t>mers</a:t>
            </a:r>
            <a:r>
              <a:rPr lang="it-IT" dirty="0">
                <a:latin typeface="Palatino Linotype" panose="02040502050505030304" pitchFamily="18" charset="0"/>
              </a:rPr>
              <a:t>.”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Homopolymers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created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mer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monomer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i="1" dirty="0">
                <a:latin typeface="Palatino Linotype" panose="02040502050505030304" pitchFamily="18" charset="0"/>
              </a:rPr>
              <a:t>A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reacts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itself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yield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comprising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mers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i="1" dirty="0">
                <a:latin typeface="Palatino Linotype" panose="02040502050505030304" pitchFamily="18" charset="0"/>
              </a:rPr>
              <a:t>-A-A-A-A-A-A-</a:t>
            </a:r>
            <a:r>
              <a:rPr lang="it-IT" dirty="0">
                <a:latin typeface="Palatino Linotype" panose="02040502050505030304" pitchFamily="18" charset="0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Co-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utilize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monomers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i="1" dirty="0">
                <a:latin typeface="Palatino Linotype" panose="02040502050505030304" pitchFamily="18" charset="0"/>
              </a:rPr>
              <a:t>A </a:t>
            </a:r>
            <a:r>
              <a:rPr lang="it-IT" dirty="0">
                <a:latin typeface="Palatino Linotype" panose="02040502050505030304" pitchFamily="18" charset="0"/>
              </a:rPr>
              <a:t>and </a:t>
            </a:r>
            <a:r>
              <a:rPr lang="it-IT" i="1" dirty="0">
                <a:latin typeface="Palatino Linotype" panose="02040502050505030304" pitchFamily="18" charset="0"/>
              </a:rPr>
              <a:t>B</a:t>
            </a:r>
            <a:r>
              <a:rPr lang="it-IT" dirty="0">
                <a:latin typeface="Palatino Linotype" panose="02040502050505030304" pitchFamily="18" charset="0"/>
              </a:rPr>
              <a:t>) and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monomers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many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react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themselves</a:t>
            </a:r>
            <a:r>
              <a:rPr lang="it-IT" dirty="0">
                <a:latin typeface="Palatino Linotype" panose="02040502050505030304" pitchFamily="18" charset="0"/>
              </a:rPr>
              <a:t> or with </a:t>
            </a:r>
            <a:r>
              <a:rPr lang="it-IT" dirty="0" err="1">
                <a:latin typeface="Palatino Linotype" panose="02040502050505030304" pitchFamily="18" charset="0"/>
              </a:rPr>
              <a:t>each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i="1" dirty="0">
                <a:latin typeface="Palatino Linotype" panose="02040502050505030304" pitchFamily="18" charset="0"/>
              </a:rPr>
              <a:t>-A-B-A-B-A-B- </a:t>
            </a:r>
            <a:r>
              <a:rPr lang="it-IT" dirty="0">
                <a:latin typeface="Palatino Linotype" panose="02040502050505030304" pitchFamily="18" charset="0"/>
              </a:rPr>
              <a:t>or </a:t>
            </a:r>
            <a:r>
              <a:rPr lang="it-IT" i="1" dirty="0">
                <a:latin typeface="Palatino Linotype" panose="02040502050505030304" pitchFamily="18" charset="0"/>
              </a:rPr>
              <a:t>-A-A-B-B-A-A-B-B-</a:t>
            </a:r>
            <a:r>
              <a:rPr lang="it-IT" dirty="0">
                <a:latin typeface="Palatino Linotype" panose="02040502050505030304" pitchFamily="18" charset="0"/>
              </a:rPr>
              <a:t>). </a:t>
            </a:r>
            <a:r>
              <a:rPr lang="it-IT" b="1" dirty="0">
                <a:latin typeface="Palatino Linotype" panose="02040502050505030304" pitchFamily="18" charset="0"/>
              </a:rPr>
              <a:t>The way in </a:t>
            </a:r>
            <a:r>
              <a:rPr lang="it-IT" b="1" dirty="0" err="1">
                <a:latin typeface="Palatino Linotype" panose="02040502050505030304" pitchFamily="18" charset="0"/>
              </a:rPr>
              <a:t>which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molecules</a:t>
            </a:r>
            <a:r>
              <a:rPr lang="it-IT" b="1" dirty="0">
                <a:latin typeface="Palatino Linotype" panose="02040502050505030304" pitchFamily="18" charset="0"/>
              </a:rPr>
              <a:t> pack </a:t>
            </a:r>
            <a:r>
              <a:rPr lang="it-IT" b="1" dirty="0" err="1">
                <a:latin typeface="Palatino Linotype" panose="02040502050505030304" pitchFamily="18" charset="0"/>
              </a:rPr>
              <a:t>together</a:t>
            </a:r>
            <a:r>
              <a:rPr lang="it-IT" b="1" dirty="0">
                <a:latin typeface="Palatino Linotype" panose="02040502050505030304" pitchFamily="18" charset="0"/>
              </a:rPr>
              <a:t> in a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important</a:t>
            </a:r>
            <a:r>
              <a:rPr lang="it-IT" b="1" dirty="0"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latin typeface="Palatino Linotype" panose="02040502050505030304" pitchFamily="18" charset="0"/>
              </a:rPr>
              <a:t>dictating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its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properties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its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chemical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constitution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differ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primarily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metals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ceramics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repeated</a:t>
            </a:r>
            <a:r>
              <a:rPr lang="it-IT" dirty="0">
                <a:latin typeface="Palatino Linotype" panose="02040502050505030304" pitchFamily="18" charset="0"/>
              </a:rPr>
              <a:t> “</a:t>
            </a:r>
            <a:r>
              <a:rPr lang="it-IT" dirty="0" err="1">
                <a:latin typeface="Palatino Linotype" panose="02040502050505030304" pitchFamily="18" charset="0"/>
              </a:rPr>
              <a:t>mers</a:t>
            </a:r>
            <a:r>
              <a:rPr lang="it-IT" dirty="0">
                <a:latin typeface="Palatino Linotype" panose="02040502050505030304" pitchFamily="18" charset="0"/>
              </a:rPr>
              <a:t>” are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or macro-</a:t>
            </a:r>
            <a:r>
              <a:rPr lang="it-IT" dirty="0" err="1">
                <a:latin typeface="Palatino Linotype" panose="02040502050505030304" pitchFamily="18" charset="0"/>
              </a:rPr>
              <a:t>molecules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rather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lattice </a:t>
            </a:r>
            <a:r>
              <a:rPr lang="it-IT" dirty="0" err="1">
                <a:latin typeface="Palatino Linotype" panose="02040502050505030304" pitchFamily="18" charset="0"/>
              </a:rPr>
              <a:t>structures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macromolecules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tend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utilize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covalent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bonds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along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backbone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chain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but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only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use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weak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secondary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forces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such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hydrogen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bonds or van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Waals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forces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for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cohesion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between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chains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foundation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element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most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carbon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utilizes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i="1" dirty="0">
                <a:latin typeface="Palatino Linotype" panose="02040502050505030304" pitchFamily="18" charset="0"/>
              </a:rPr>
              <a:t>sp</a:t>
            </a:r>
            <a:r>
              <a:rPr lang="it-IT" sz="800" dirty="0">
                <a:effectLst/>
                <a:latin typeface="Palatino Linotype" panose="02040502050505030304" pitchFamily="18" charset="0"/>
              </a:rPr>
              <a:t>3 </a:t>
            </a:r>
            <a:r>
              <a:rPr lang="it-IT" dirty="0" err="1">
                <a:latin typeface="Palatino Linotype" panose="02040502050505030304" pitchFamily="18" charset="0"/>
              </a:rPr>
              <a:t>hybridization</a:t>
            </a:r>
            <a:r>
              <a:rPr lang="it-IT" dirty="0">
                <a:latin typeface="Palatino Linotype" panose="02040502050505030304" pitchFamily="18" charset="0"/>
              </a:rPr>
              <a:t> to facilitate </a:t>
            </a:r>
            <a:r>
              <a:rPr lang="it-IT" dirty="0" err="1">
                <a:latin typeface="Palatino Linotype" panose="02040502050505030304" pitchFamily="18" charset="0"/>
              </a:rPr>
              <a:t>four</a:t>
            </a:r>
            <a:r>
              <a:rPr lang="it-IT" dirty="0">
                <a:latin typeface="Palatino Linotype" panose="02040502050505030304" pitchFamily="18" charset="0"/>
              </a:rPr>
              <a:t> bonds and </a:t>
            </a:r>
            <a:r>
              <a:rPr lang="it-IT" dirty="0" err="1">
                <a:latin typeface="Palatino Linotype" panose="02040502050505030304" pitchFamily="18" charset="0"/>
              </a:rPr>
              <a:t>serves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basis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covalent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bonding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along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830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3F8195C-7548-8A45-9BE5-C4FA5840C9DB}"/>
              </a:ext>
            </a:extLst>
          </p:cNvPr>
          <p:cNvSpPr/>
          <p:nvPr/>
        </p:nvSpPr>
        <p:spPr>
          <a:xfrm>
            <a:off x="124239" y="167165"/>
            <a:ext cx="6051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Mechanical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behavior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of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polymers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19D2644-A964-FF48-A4C4-6CA43FC0DD7A}"/>
              </a:ext>
            </a:extLst>
          </p:cNvPr>
          <p:cNvSpPr/>
          <p:nvPr/>
        </p:nvSpPr>
        <p:spPr>
          <a:xfrm>
            <a:off x="124239" y="1033174"/>
            <a:ext cx="6453809" cy="7113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complicated</a:t>
            </a:r>
            <a:r>
              <a:rPr lang="it-IT" dirty="0">
                <a:latin typeface="Palatino Linotype" panose="02040502050505030304" pitchFamily="18" charset="0"/>
              </a:rPr>
              <a:t> by the </a:t>
            </a:r>
            <a:r>
              <a:rPr lang="it-IT" dirty="0" err="1">
                <a:latin typeface="Palatino Linotype" panose="02040502050505030304" pitchFamily="18" charset="0"/>
              </a:rPr>
              <a:t>role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various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variables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backbone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chemistry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crystallinity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crosslinking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chain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entanglement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density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behavior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strongly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affected</a:t>
            </a:r>
            <a:r>
              <a:rPr lang="it-IT" dirty="0">
                <a:latin typeface="Palatino Linotype" panose="02040502050505030304" pitchFamily="18" charset="0"/>
              </a:rPr>
              <a:t> by </a:t>
            </a:r>
            <a:r>
              <a:rPr lang="it-IT" dirty="0" err="1">
                <a:latin typeface="Palatino Linotype" panose="02040502050505030304" pitchFamily="18" charset="0"/>
              </a:rPr>
              <a:t>both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temperature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strain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rate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elastically</a:t>
            </a:r>
            <a:r>
              <a:rPr lang="it-IT" dirty="0">
                <a:latin typeface="Palatino Linotype" panose="02040502050505030304" pitchFamily="18" charset="0"/>
              </a:rPr>
              <a:t> under small </a:t>
            </a:r>
            <a:r>
              <a:rPr lang="it-IT" dirty="0" err="1">
                <a:latin typeface="Palatino Linotype" panose="02040502050505030304" pitchFamily="18" charset="0"/>
              </a:rPr>
              <a:t>stresses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similar</a:t>
            </a:r>
            <a:r>
              <a:rPr lang="it-IT" dirty="0">
                <a:latin typeface="Palatino Linotype" panose="02040502050505030304" pitchFamily="18" charset="0"/>
              </a:rPr>
              <a:t> to an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of a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metal or </a:t>
            </a:r>
            <a:r>
              <a:rPr lang="it-IT" dirty="0" err="1">
                <a:latin typeface="Palatino Linotype" panose="02040502050505030304" pitchFamily="18" charset="0"/>
              </a:rPr>
              <a:t>ceramic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except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addition</a:t>
            </a:r>
            <a:r>
              <a:rPr lang="it-IT" dirty="0">
                <a:latin typeface="Palatino Linotype" panose="02040502050505030304" pitchFamily="18" charset="0"/>
              </a:rPr>
              <a:t> to bond stretching </a:t>
            </a: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accommodated</a:t>
            </a:r>
            <a:r>
              <a:rPr lang="it-IT" dirty="0">
                <a:latin typeface="Palatino Linotype" panose="02040502050505030304" pitchFamily="18" charset="0"/>
              </a:rPr>
              <a:t> by </a:t>
            </a:r>
            <a:r>
              <a:rPr lang="it-IT" dirty="0" err="1">
                <a:latin typeface="Palatino Linotype" panose="02040502050505030304" pitchFamily="18" charset="0"/>
              </a:rPr>
              <a:t>angular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changes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rotational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changes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results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 for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above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temperatures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Typical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limits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elastic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strains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high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2% for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but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limited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0.2% for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metals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0.1% for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ceramics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04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D3C677C-A008-A74E-B7A4-C6BAB1A511FA}"/>
              </a:ext>
            </a:extLst>
          </p:cNvPr>
          <p:cNvSpPr/>
          <p:nvPr/>
        </p:nvSpPr>
        <p:spPr>
          <a:xfrm>
            <a:off x="132520" y="180133"/>
            <a:ext cx="6467061" cy="2542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In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rubbery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state</a:t>
            </a:r>
            <a:r>
              <a:rPr lang="it-IT" dirty="0">
                <a:latin typeface="Palatino Linotype" panose="02040502050505030304" pitchFamily="18" charset="0"/>
              </a:rPr>
              <a:t>, the full </a:t>
            </a:r>
            <a:r>
              <a:rPr lang="it-IT" dirty="0" err="1">
                <a:latin typeface="Palatino Linotype" panose="02040502050505030304" pitchFamily="18" charset="0"/>
              </a:rPr>
              <a:t>coiling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uncoiling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effect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activated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like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of an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band.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enables</a:t>
            </a:r>
            <a:r>
              <a:rPr lang="it-IT" dirty="0">
                <a:latin typeface="Palatino Linotype" panose="02040502050505030304" pitchFamily="18" charset="0"/>
              </a:rPr>
              <a:t> large </a:t>
            </a:r>
            <a:r>
              <a:rPr lang="it-IT" dirty="0" err="1">
                <a:latin typeface="Palatino Linotype" panose="02040502050505030304" pitchFamily="18" charset="0"/>
              </a:rPr>
              <a:t>amounts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occur</a:t>
            </a:r>
            <a:r>
              <a:rPr lang="it-IT" dirty="0">
                <a:latin typeface="Palatino Linotype" panose="02040502050505030304" pitchFamily="18" charset="0"/>
              </a:rPr>
              <a:t> (up to </a:t>
            </a:r>
            <a:r>
              <a:rPr lang="it-IT" dirty="0" err="1">
                <a:latin typeface="Palatino Linotype" panose="02040502050505030304" pitchFamily="18" charset="0"/>
              </a:rPr>
              <a:t>several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hundred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percent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strain</a:t>
            </a:r>
            <a:r>
              <a:rPr lang="it-IT" dirty="0">
                <a:latin typeface="Palatino Linotype" panose="02040502050505030304" pitchFamily="18" charset="0"/>
              </a:rPr>
              <a:t> in some </a:t>
            </a:r>
            <a:r>
              <a:rPr lang="it-IT" dirty="0" err="1">
                <a:latin typeface="Palatino Linotype" panose="02040502050505030304" pitchFamily="18" charset="0"/>
              </a:rPr>
              <a:t>elastomers</a:t>
            </a:r>
            <a:r>
              <a:rPr lang="it-IT" dirty="0">
                <a:latin typeface="Palatino Linotype" panose="02040502050505030304" pitchFamily="18" charset="0"/>
              </a:rPr>
              <a:t>) and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energy</a:t>
            </a:r>
            <a:r>
              <a:rPr lang="it-IT" dirty="0">
                <a:latin typeface="Palatino Linotype" panose="02040502050505030304" pitchFamily="18" charset="0"/>
              </a:rPr>
              <a:t> to be </a:t>
            </a:r>
            <a:r>
              <a:rPr lang="it-IT" dirty="0" err="1">
                <a:latin typeface="Palatino Linotype" panose="02040502050505030304" pitchFamily="18" charset="0"/>
              </a:rPr>
              <a:t>stored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when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above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temperature.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1E84B-CCFB-0345-858D-FFE77AED5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22880"/>
            <a:ext cx="6777053" cy="49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95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1E3E046-7202-014E-8200-223D39CD7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0" y="5274365"/>
            <a:ext cx="6576473" cy="386963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6D64C9F-D524-DC4D-904B-0E65070D1760}"/>
              </a:ext>
            </a:extLst>
          </p:cNvPr>
          <p:cNvSpPr/>
          <p:nvPr/>
        </p:nvSpPr>
        <p:spPr>
          <a:xfrm>
            <a:off x="119268" y="22406"/>
            <a:ext cx="6493565" cy="5451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crystallinity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crosslinking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density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increase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becomes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more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solid-like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susceptible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viscous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mechanisms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Specifically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becomes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fully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crosslinked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behaves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like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solid</a:t>
            </a:r>
            <a:r>
              <a:rPr lang="it-IT" dirty="0">
                <a:latin typeface="Palatino Linotype" panose="02040502050505030304" pitchFamily="18" charset="0"/>
              </a:rPr>
              <a:t> with an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modulus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time </a:t>
            </a:r>
            <a:r>
              <a:rPr lang="it-IT" dirty="0" err="1">
                <a:latin typeface="Palatino Linotype" panose="02040502050505030304" pitchFamily="18" charset="0"/>
              </a:rPr>
              <a:t>dependent</a:t>
            </a:r>
            <a:r>
              <a:rPr lang="it-IT" dirty="0">
                <a:latin typeface="Palatino Linotype" panose="02040502050505030304" pitchFamily="18" charset="0"/>
              </a:rPr>
              <a:t> and a </a:t>
            </a:r>
            <a:r>
              <a:rPr lang="it-IT" dirty="0" err="1">
                <a:latin typeface="Palatino Linotype" panose="02040502050505030304" pitchFamily="18" charset="0"/>
              </a:rPr>
              <a:t>yield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independent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strain</a:t>
            </a:r>
            <a:r>
              <a:rPr lang="it-IT" dirty="0">
                <a:latin typeface="Palatino Linotype" panose="02040502050505030304" pitchFamily="18" charset="0"/>
              </a:rPr>
              <a:t> rate.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lightly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crosslinked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system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will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behave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like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rubber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system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will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demonstrate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upper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bound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modulus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glassy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)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below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glass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transition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temperature or over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very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short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length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scales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lower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bound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modulus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rubbery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)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above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glass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transition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or over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very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long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length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scales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affects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onset</a:t>
            </a:r>
            <a:r>
              <a:rPr lang="it-IT" dirty="0">
                <a:latin typeface="Palatino Linotype" panose="02040502050505030304" pitchFamily="18" charset="0"/>
              </a:rPr>
              <a:t> of flow and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infinitely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values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system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behaves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like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fully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crosslinked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6453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26171B7-5D9E-0841-B418-E4324E19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23" y="844550"/>
            <a:ext cx="5791200" cy="38989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7FF91C8-5481-EF45-BE3C-558A3725970D}"/>
              </a:ext>
            </a:extLst>
          </p:cNvPr>
          <p:cNvSpPr/>
          <p:nvPr/>
        </p:nvSpPr>
        <p:spPr>
          <a:xfrm>
            <a:off x="160156" y="212899"/>
            <a:ext cx="5206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Polymers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in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medical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implants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EC2540F-8ECE-8E4F-A27D-27F7C20A588F}"/>
              </a:ext>
            </a:extLst>
          </p:cNvPr>
          <p:cNvSpPr/>
          <p:nvPr/>
        </p:nvSpPr>
        <p:spPr>
          <a:xfrm>
            <a:off x="160156" y="5132400"/>
            <a:ext cx="2178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Polyethylenes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4621285-EE45-E842-9449-F0B7AD145672}"/>
              </a:ext>
            </a:extLst>
          </p:cNvPr>
          <p:cNvSpPr/>
          <p:nvPr/>
        </p:nvSpPr>
        <p:spPr>
          <a:xfrm>
            <a:off x="160156" y="5594065"/>
            <a:ext cx="6282266" cy="3373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Polyethylenes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commonly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biomaterials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</a:t>
            </a:r>
            <a:r>
              <a:rPr lang="it-IT" dirty="0">
                <a:latin typeface="Palatino Linotype" panose="02040502050505030304" pitchFamily="18" charset="0"/>
              </a:rPr>
              <a:t>- </a:t>
            </a:r>
            <a:r>
              <a:rPr lang="it-IT" dirty="0" err="1">
                <a:latin typeface="Palatino Linotype" panose="02040502050505030304" pitchFamily="18" charset="0"/>
              </a:rPr>
              <a:t>erties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catheter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tubes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facial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artificial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tendons</a:t>
            </a:r>
            <a:r>
              <a:rPr lang="it-IT" dirty="0">
                <a:latin typeface="Palatino Linotype" panose="02040502050505030304" pitchFamily="18" charset="0"/>
              </a:rPr>
              <a:t>, or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components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total</a:t>
            </a:r>
            <a:r>
              <a:rPr lang="it-IT" dirty="0">
                <a:latin typeface="Palatino Linotype" panose="02040502050505030304" pitchFamily="18" charset="0"/>
              </a:rPr>
              <a:t> joint </a:t>
            </a:r>
            <a:r>
              <a:rPr lang="it-IT" dirty="0" err="1">
                <a:latin typeface="Palatino Linotype" panose="02040502050505030304" pitchFamily="18" charset="0"/>
              </a:rPr>
              <a:t>replacements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made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addition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polymerization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reaction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utilizes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ethylene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monomer</a:t>
            </a:r>
            <a:r>
              <a:rPr lang="it-IT" dirty="0">
                <a:latin typeface="Palatino Linotype" panose="02040502050505030304" pitchFamily="18" charset="0"/>
              </a:rPr>
              <a:t> (-C</a:t>
            </a:r>
            <a:r>
              <a:rPr lang="it-IT" sz="800" dirty="0">
                <a:latin typeface="Palatino Linotype" panose="02040502050505030304" pitchFamily="18" charset="0"/>
              </a:rPr>
              <a:t>2</a:t>
            </a:r>
            <a:r>
              <a:rPr lang="it-IT" dirty="0">
                <a:latin typeface="Palatino Linotype" panose="02040502050505030304" pitchFamily="18" charset="0"/>
              </a:rPr>
              <a:t>H</a:t>
            </a:r>
            <a:r>
              <a:rPr lang="it-IT" sz="800" dirty="0">
                <a:latin typeface="Palatino Linotype" panose="02040502050505030304" pitchFamily="18" charset="0"/>
              </a:rPr>
              <a:t>4</a:t>
            </a:r>
            <a:r>
              <a:rPr lang="it-IT" dirty="0">
                <a:latin typeface="Palatino Linotype" panose="02040502050505030304" pitchFamily="18" charset="0"/>
              </a:rPr>
              <a:t>-) </a:t>
            </a:r>
            <a:r>
              <a:rPr lang="it-IT" dirty="0" err="1">
                <a:latin typeface="Palatino Linotype" panose="02040502050505030304" pitchFamily="18" charset="0"/>
              </a:rPr>
              <a:t>repeated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along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generally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semi-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crystalline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with a 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T</a:t>
            </a:r>
            <a:r>
              <a:rPr lang="it-IT" sz="1600" b="1" i="1" baseline="-25000" dirty="0">
                <a:solidFill>
                  <a:srgbClr val="FF0000"/>
                </a:solidFill>
                <a:latin typeface="Palatino Linotype" panose="02040502050505030304" pitchFamily="18" charset="0"/>
              </a:rPr>
              <a:t>g</a:t>
            </a:r>
            <a:r>
              <a:rPr lang="it-IT" sz="8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of −80</a:t>
            </a:r>
            <a:r>
              <a:rPr lang="it-IT" sz="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 and a 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T</a:t>
            </a:r>
            <a:r>
              <a:rPr lang="it-IT" sz="1600" b="1" i="1" baseline="-25000" dirty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it-IT" sz="8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of 125–135</a:t>
            </a:r>
            <a:r>
              <a:rPr lang="it-IT" sz="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◦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C.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65B08C-95F4-B241-9230-B99B8F90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827" y="4622720"/>
            <a:ext cx="1222218" cy="11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07F8E53-8885-A349-9626-966D711F924E}"/>
              </a:ext>
            </a:extLst>
          </p:cNvPr>
          <p:cNvSpPr/>
          <p:nvPr/>
        </p:nvSpPr>
        <p:spPr>
          <a:xfrm>
            <a:off x="279838" y="179293"/>
            <a:ext cx="6247085" cy="337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branched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known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low-density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polyethylene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(LDPE). </a:t>
            </a:r>
            <a:r>
              <a:rPr lang="it-IT" dirty="0" err="1">
                <a:latin typeface="Palatino Linotype" panose="02040502050505030304" pitchFamily="18" charset="0"/>
              </a:rPr>
              <a:t>If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linearly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maintained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catalysts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during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polymerization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result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linear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low-density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polyethylene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(LLDPE). High-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density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polyethylene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(HDPE)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linear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little</a:t>
            </a:r>
            <a:r>
              <a:rPr lang="it-IT" dirty="0">
                <a:latin typeface="Palatino Linotype" panose="02040502050505030304" pitchFamily="18" charset="0"/>
              </a:rPr>
              <a:t> or no branching </a:t>
            </a:r>
            <a:r>
              <a:rPr lang="it-IT" dirty="0" err="1">
                <a:latin typeface="Palatino Linotype" panose="02040502050505030304" pitchFamily="18" charset="0"/>
              </a:rPr>
              <a:t>along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extended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lengths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C7423F-8071-E24D-A256-48B51AAAA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7" y="3459652"/>
            <a:ext cx="6050237" cy="389082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DD9AF20-01F6-CB46-BAD9-616556EDFF31}"/>
              </a:ext>
            </a:extLst>
          </p:cNvPr>
          <p:cNvSpPr/>
          <p:nvPr/>
        </p:nvSpPr>
        <p:spPr>
          <a:xfrm>
            <a:off x="161377" y="7318949"/>
            <a:ext cx="6538968" cy="171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For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reason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subcategorized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low-density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(LDPE), medium-</a:t>
            </a:r>
            <a:r>
              <a:rPr lang="it-IT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(MDPE), high-</a:t>
            </a:r>
            <a:r>
              <a:rPr lang="it-IT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(HDPE), or ultra-high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(UHMWPE).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86C98A4-26DD-6D4E-914E-D383FBE1E457}"/>
              </a:ext>
            </a:extLst>
          </p:cNvPr>
          <p:cNvSpPr/>
          <p:nvPr/>
        </p:nvSpPr>
        <p:spPr>
          <a:xfrm>
            <a:off x="4441935" y="3664606"/>
            <a:ext cx="2416065" cy="337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weight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of </a:t>
            </a:r>
            <a:r>
              <a:rPr lang="it-IT" dirty="0" err="1">
                <a:latin typeface="Palatino Linotype" panose="02040502050505030304" pitchFamily="18" charset="0"/>
              </a:rPr>
              <a:t>polyethylene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vary</a:t>
            </a:r>
            <a:r>
              <a:rPr lang="it-IT" dirty="0">
                <a:latin typeface="Palatino Linotype" panose="02040502050505030304" pitchFamily="18" charset="0"/>
              </a:rPr>
              <a:t> from 30,000–6,000,000 g/</a:t>
            </a:r>
            <a:r>
              <a:rPr lang="it-IT" dirty="0" err="1">
                <a:latin typeface="Palatino Linotype" panose="02040502050505030304" pitchFamily="18" charset="0"/>
              </a:rPr>
              <a:t>mol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range</a:t>
            </a:r>
            <a:r>
              <a:rPr lang="it-IT" dirty="0">
                <a:latin typeface="Palatino Linotype" panose="02040502050505030304" pitchFamily="18" charset="0"/>
              </a:rPr>
              <a:t> from 0.91–0.98 g/cc, and </a:t>
            </a:r>
            <a:r>
              <a:rPr lang="it-IT" b="1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span</a:t>
            </a:r>
            <a:r>
              <a:rPr lang="it-IT" dirty="0">
                <a:latin typeface="Palatino Linotype" panose="02040502050505030304" pitchFamily="18" charset="0"/>
              </a:rPr>
              <a:t> 30–90%.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7114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C7E3056-67E3-ED40-9C69-16302189FA53}"/>
              </a:ext>
            </a:extLst>
          </p:cNvPr>
          <p:cNvSpPr/>
          <p:nvPr/>
        </p:nvSpPr>
        <p:spPr>
          <a:xfrm>
            <a:off x="141890" y="198782"/>
            <a:ext cx="6448097" cy="7944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most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widely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used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studied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polyethylene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material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medical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grade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ultra-high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polyethylene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(UHMWPE) 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and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typically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has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about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4–6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million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g/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mol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, an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elastic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modulus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on the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order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of 1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GPa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, and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crystallinities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about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50–60%.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In UHMWPE,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themselves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lamellae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plate-like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structures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dispersed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phases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Within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lamellae</a:t>
            </a:r>
            <a:r>
              <a:rPr lang="it-IT" dirty="0">
                <a:latin typeface="Palatino Linotype" panose="02040502050505030304" pitchFamily="18" charset="0"/>
              </a:rPr>
              <a:t>, UHMWPE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exceptional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energetic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toughness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(</a:t>
            </a:r>
            <a:r>
              <a:rPr lang="it-IT" dirty="0" err="1">
                <a:latin typeface="Palatino Linotype" panose="02040502050505030304" pitchFamily="18" charset="0"/>
              </a:rPr>
              <a:t>ability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absorb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energy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owing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entanglement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Additionally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surface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energy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and </a:t>
            </a:r>
            <a:r>
              <a:rPr lang="it-IT" b="1" dirty="0" err="1">
                <a:latin typeface="Palatino Linotype" panose="02040502050505030304" pitchFamily="18" charset="0"/>
              </a:rPr>
              <a:t>coefficient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friction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enable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perform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well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against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CoCr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ceramic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counter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bearings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hips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knees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shoulders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joint </a:t>
            </a:r>
            <a:r>
              <a:rPr lang="it-IT" dirty="0" err="1">
                <a:latin typeface="Palatino Linotype" panose="02040502050505030304" pitchFamily="18" charset="0"/>
              </a:rPr>
              <a:t>replacements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A </a:t>
            </a:r>
            <a:r>
              <a:rPr lang="it-IT" dirty="0" err="1">
                <a:latin typeface="Palatino Linotype" panose="02040502050505030304" pitchFamily="18" charset="0"/>
              </a:rPr>
              <a:t>typical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total</a:t>
            </a:r>
            <a:r>
              <a:rPr lang="it-IT" dirty="0">
                <a:latin typeface="Palatino Linotype" panose="02040502050505030304" pitchFamily="18" charset="0"/>
              </a:rPr>
              <a:t> hip </a:t>
            </a:r>
            <a:r>
              <a:rPr lang="it-IT" dirty="0" err="1">
                <a:latin typeface="Palatino Linotype" panose="02040502050505030304" pitchFamily="18" charset="0"/>
              </a:rPr>
              <a:t>replacement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utilizing</a:t>
            </a:r>
            <a:r>
              <a:rPr lang="it-IT" dirty="0">
                <a:latin typeface="Palatino Linotype" panose="02040502050505030304" pitchFamily="18" charset="0"/>
              </a:rPr>
              <a:t> an UHMWPE </a:t>
            </a:r>
            <a:r>
              <a:rPr lang="it-IT" dirty="0" err="1">
                <a:latin typeface="Palatino Linotype" panose="02040502050505030304" pitchFamily="18" charset="0"/>
              </a:rPr>
              <a:t>acetabular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cup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articulates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against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CoCr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femoral</a:t>
            </a:r>
            <a:r>
              <a:rPr lang="it-IT" dirty="0">
                <a:latin typeface="Palatino Linotype" panose="02040502050505030304" pitchFamily="18" charset="0"/>
              </a:rPr>
              <a:t> head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designs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survivorship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rates</a:t>
            </a:r>
            <a:r>
              <a:rPr lang="it-IT" dirty="0">
                <a:latin typeface="Palatino Linotype" panose="02040502050505030304" pitchFamily="18" charset="0"/>
              </a:rPr>
              <a:t> of up to 90% </a:t>
            </a:r>
            <a:r>
              <a:rPr lang="it-IT" dirty="0" err="1">
                <a:latin typeface="Palatino Linotype" panose="02040502050505030304" pitchFamily="18" charset="0"/>
              </a:rPr>
              <a:t>after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decades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i="1" dirty="0">
                <a:latin typeface="Palatino Linotype" panose="02040502050505030304" pitchFamily="18" charset="0"/>
              </a:rPr>
              <a:t>in vivo </a:t>
            </a:r>
            <a:r>
              <a:rPr lang="it-IT" dirty="0">
                <a:latin typeface="Palatino Linotype" panose="02040502050505030304" pitchFamily="18" charset="0"/>
              </a:rPr>
              <a:t>service. </a:t>
            </a:r>
          </a:p>
        </p:txBody>
      </p:sp>
    </p:spTree>
    <p:extLst>
      <p:ext uri="{BB962C8B-B14F-4D97-AF65-F5344CB8AC3E}">
        <p14:creationId xmlns:p14="http://schemas.microsoft.com/office/powerpoint/2010/main" val="3486657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ED223BA-7C5E-7F48-AF42-8919CF9AC903}"/>
              </a:ext>
            </a:extLst>
          </p:cNvPr>
          <p:cNvSpPr/>
          <p:nvPr/>
        </p:nvSpPr>
        <p:spPr>
          <a:xfrm>
            <a:off x="153057" y="177941"/>
            <a:ext cx="371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Polymethylmethacrylates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3D7B79A-7D76-6745-919B-27ECA07DE564}"/>
              </a:ext>
            </a:extLst>
          </p:cNvPr>
          <p:cNvSpPr/>
          <p:nvPr/>
        </p:nvSpPr>
        <p:spPr>
          <a:xfrm>
            <a:off x="373774" y="2825922"/>
            <a:ext cx="6484226" cy="5866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with a </a:t>
            </a:r>
            <a:r>
              <a:rPr lang="it-IT" i="1" dirty="0">
                <a:latin typeface="Palatino Linotype" panose="02040502050505030304" pitchFamily="18" charset="0"/>
              </a:rPr>
              <a:t>T</a:t>
            </a:r>
            <a:r>
              <a:rPr lang="it-IT" sz="1600" i="1" dirty="0">
                <a:latin typeface="Palatino Linotype" panose="02040502050505030304" pitchFamily="18" charset="0"/>
              </a:rPr>
              <a:t>g </a:t>
            </a:r>
            <a:r>
              <a:rPr lang="it-IT" dirty="0">
                <a:latin typeface="Palatino Linotype" panose="02040502050505030304" pitchFamily="18" charset="0"/>
              </a:rPr>
              <a:t>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100</a:t>
            </a:r>
            <a:r>
              <a:rPr lang="it-IT" sz="800" dirty="0">
                <a:latin typeface="Palatino Linotype" panose="02040502050505030304" pitchFamily="18" charset="0"/>
              </a:rPr>
              <a:t>◦</a:t>
            </a:r>
            <a:r>
              <a:rPr lang="it-IT" dirty="0">
                <a:latin typeface="Palatino Linotype" panose="02040502050505030304" pitchFamily="18" charset="0"/>
              </a:rPr>
              <a:t>C. </a:t>
            </a:r>
            <a:r>
              <a:rPr lang="it-IT" b="1" dirty="0">
                <a:latin typeface="Palatino Linotype" panose="02040502050505030304" pitchFamily="18" charset="0"/>
              </a:rPr>
              <a:t>In general, </a:t>
            </a:r>
            <a:r>
              <a:rPr lang="it-IT" b="1" dirty="0" err="1">
                <a:latin typeface="Palatino Linotype" panose="02040502050505030304" pitchFamily="18" charset="0"/>
              </a:rPr>
              <a:t>this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resilient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but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has</a:t>
            </a:r>
            <a:r>
              <a:rPr lang="it-IT" b="1" dirty="0"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latin typeface="Palatino Linotype" panose="02040502050505030304" pitchFamily="18" charset="0"/>
              </a:rPr>
              <a:t>limited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amount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ductility</a:t>
            </a:r>
            <a:r>
              <a:rPr lang="it-IT" dirty="0">
                <a:latin typeface="Palatino Linotype" panose="02040502050505030304" pitchFamily="18" charset="0"/>
              </a:rPr>
              <a:t>. PMMA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elastic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modulus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3–4 </a:t>
            </a:r>
            <a:r>
              <a:rPr lang="it-IT" dirty="0" err="1">
                <a:latin typeface="Palatino Linotype" panose="02040502050505030304" pitchFamily="18" charset="0"/>
              </a:rPr>
              <a:t>GPa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vary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200,000–700,000 g/</a:t>
            </a:r>
            <a:r>
              <a:rPr lang="it-IT" dirty="0" err="1">
                <a:latin typeface="Palatino Linotype" panose="02040502050505030304" pitchFamily="18" charset="0"/>
              </a:rPr>
              <a:t>mol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on processing </a:t>
            </a:r>
            <a:r>
              <a:rPr lang="it-IT" dirty="0" err="1">
                <a:latin typeface="Palatino Linotype" panose="02040502050505030304" pitchFamily="18" charset="0"/>
              </a:rPr>
              <a:t>conditions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PMMA in general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known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glassy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Without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any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additives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material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known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have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excellent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transparency</a:t>
            </a:r>
            <a:r>
              <a:rPr lang="it-IT" dirty="0">
                <a:latin typeface="Palatino Linotype" panose="02040502050505030304" pitchFamily="18" charset="0"/>
              </a:rPr>
              <a:t>. For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reason</a:t>
            </a:r>
            <a:r>
              <a:rPr lang="it-IT" dirty="0">
                <a:latin typeface="Palatino Linotype" panose="02040502050505030304" pitchFamily="18" charset="0"/>
              </a:rPr>
              <a:t> PMMA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ocular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although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best </a:t>
            </a:r>
            <a:r>
              <a:rPr lang="it-IT" dirty="0" err="1">
                <a:latin typeface="Palatino Linotype" panose="02040502050505030304" pitchFamily="18" charset="0"/>
              </a:rPr>
              <a:t>known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application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dental</a:t>
            </a:r>
            <a:r>
              <a:rPr lang="it-IT" dirty="0">
                <a:latin typeface="Palatino Linotype" panose="02040502050505030304" pitchFamily="18" charset="0"/>
              </a:rPr>
              <a:t> or bone </a:t>
            </a:r>
            <a:r>
              <a:rPr lang="it-IT" dirty="0" err="1">
                <a:latin typeface="Palatino Linotype" panose="02040502050505030304" pitchFamily="18" charset="0"/>
              </a:rPr>
              <a:t>cement</a:t>
            </a:r>
            <a:r>
              <a:rPr lang="it-IT" dirty="0">
                <a:latin typeface="Palatino Linotype" panose="02040502050505030304" pitchFamily="18" charset="0"/>
              </a:rPr>
              <a:t>. An </a:t>
            </a:r>
            <a:r>
              <a:rPr lang="it-IT" dirty="0" err="1">
                <a:latin typeface="Palatino Linotype" panose="02040502050505030304" pitchFamily="18" charset="0"/>
              </a:rPr>
              <a:t>example</a:t>
            </a:r>
            <a:r>
              <a:rPr lang="it-IT" dirty="0">
                <a:latin typeface="Palatino Linotype" panose="02040502050505030304" pitchFamily="18" charset="0"/>
              </a:rPr>
              <a:t> of PMMA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orthopedic</a:t>
            </a:r>
            <a:r>
              <a:rPr lang="it-IT" dirty="0">
                <a:latin typeface="Palatino Linotype" panose="02040502050505030304" pitchFamily="18" charset="0"/>
              </a:rPr>
              <a:t> bone </a:t>
            </a:r>
            <a:r>
              <a:rPr lang="it-IT" dirty="0" err="1">
                <a:latin typeface="Palatino Linotype" panose="02040502050505030304" pitchFamily="18" charset="0"/>
              </a:rPr>
              <a:t>cement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providing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load</a:t>
            </a:r>
            <a:r>
              <a:rPr lang="it-IT" dirty="0">
                <a:latin typeface="Palatino Linotype" panose="02040502050505030304" pitchFamily="18" charset="0"/>
              </a:rPr>
              <a:t> transfer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stem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adjacent</a:t>
            </a:r>
            <a:r>
              <a:rPr lang="it-IT" dirty="0">
                <a:latin typeface="Palatino Linotype" panose="02040502050505030304" pitchFamily="18" charset="0"/>
              </a:rPr>
              <a:t> bone in a </a:t>
            </a:r>
            <a:r>
              <a:rPr lang="it-IT" dirty="0" err="1">
                <a:latin typeface="Palatino Linotype" panose="02040502050505030304" pitchFamily="18" charset="0"/>
              </a:rPr>
              <a:t>cemented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total</a:t>
            </a:r>
            <a:r>
              <a:rPr lang="it-IT" dirty="0">
                <a:latin typeface="Palatino Linotype" panose="02040502050505030304" pitchFamily="18" charset="0"/>
              </a:rPr>
              <a:t> hip </a:t>
            </a:r>
            <a:r>
              <a:rPr lang="it-IT" dirty="0" err="1">
                <a:latin typeface="Palatino Linotype" panose="02040502050505030304" pitchFamily="18" charset="0"/>
              </a:rPr>
              <a:t>replacement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CCF902-9099-3848-8BDF-F550B542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791" y="64741"/>
            <a:ext cx="1998527" cy="29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19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2CB4E80-D2A8-BD45-8BAE-2C9D9C09188F}"/>
              </a:ext>
            </a:extLst>
          </p:cNvPr>
          <p:cNvSpPr/>
          <p:nvPr/>
        </p:nvSpPr>
        <p:spPr>
          <a:xfrm>
            <a:off x="172493" y="4513"/>
            <a:ext cx="3450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Fluorocarbon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polymers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434F36-C7C9-F940-8C88-E6FAC49AA46E}"/>
              </a:ext>
            </a:extLst>
          </p:cNvPr>
          <p:cNvSpPr/>
          <p:nvPr/>
        </p:nvSpPr>
        <p:spPr>
          <a:xfrm>
            <a:off x="194373" y="740543"/>
            <a:ext cx="6379847" cy="8359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Fluorocarbon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flexible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polyolefin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commonly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vascular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facial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, or </a:t>
            </a:r>
            <a:r>
              <a:rPr lang="it-IT" dirty="0" err="1">
                <a:latin typeface="Palatino Linotype" panose="02040502050505030304" pitchFamily="18" charset="0"/>
              </a:rPr>
              <a:t>artificial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tendons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fluorocarbon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made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addition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polymerization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reaction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utilizes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fluoroethylene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monomer</a:t>
            </a:r>
            <a:r>
              <a:rPr lang="it-IT" dirty="0">
                <a:latin typeface="Palatino Linotype" panose="02040502050505030304" pitchFamily="18" charset="0"/>
              </a:rPr>
              <a:t> (-C2F4-) </a:t>
            </a:r>
            <a:r>
              <a:rPr lang="it-IT" dirty="0" err="1">
                <a:latin typeface="Palatino Linotype" panose="02040502050505030304" pitchFamily="18" charset="0"/>
              </a:rPr>
              <a:t>repeated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along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a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with a </a:t>
            </a:r>
            <a:r>
              <a:rPr lang="it-IT" i="1" dirty="0">
                <a:latin typeface="Palatino Linotype" panose="02040502050505030304" pitchFamily="18" charset="0"/>
              </a:rPr>
              <a:t>Tg </a:t>
            </a:r>
            <a:r>
              <a:rPr lang="it-IT" dirty="0">
                <a:latin typeface="Palatino Linotype" panose="02040502050505030304" pitchFamily="18" charset="0"/>
              </a:rPr>
              <a:t>of −70 C and a </a:t>
            </a:r>
            <a:r>
              <a:rPr lang="it-IT" i="1" dirty="0">
                <a:latin typeface="Palatino Linotype" panose="02040502050505030304" pitchFamily="18" charset="0"/>
              </a:rPr>
              <a:t>Tm </a:t>
            </a:r>
            <a:r>
              <a:rPr lang="it-IT" dirty="0">
                <a:latin typeface="Palatino Linotype" panose="02040502050505030304" pitchFamily="18" charset="0"/>
              </a:rPr>
              <a:t>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300–340◦C.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provide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excep</a:t>
            </a:r>
            <a:r>
              <a:rPr lang="it-IT" dirty="0">
                <a:latin typeface="Palatino Linotype" panose="02040502050505030304" pitchFamily="18" charset="0"/>
              </a:rPr>
              <a:t>- </a:t>
            </a:r>
            <a:r>
              <a:rPr lang="it-IT" dirty="0" err="1">
                <a:latin typeface="Palatino Linotype" panose="02040502050505030304" pitchFamily="18" charset="0"/>
              </a:rPr>
              <a:t>tional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chemical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inertness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integrity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lubricity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owed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highly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electronegative</a:t>
            </a:r>
            <a:r>
              <a:rPr lang="it-IT" dirty="0">
                <a:latin typeface="Palatino Linotype" panose="02040502050505030304" pitchFamily="18" charset="0"/>
              </a:rPr>
              <a:t> fluorine </a:t>
            </a:r>
            <a:r>
              <a:rPr lang="it-IT" dirty="0" err="1">
                <a:latin typeface="Palatino Linotype" panose="02040502050505030304" pitchFamily="18" charset="0"/>
              </a:rPr>
              <a:t>sheath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protects</a:t>
            </a:r>
            <a:r>
              <a:rPr lang="it-IT" dirty="0">
                <a:latin typeface="Palatino Linotype" panose="02040502050505030304" pitchFamily="18" charset="0"/>
              </a:rPr>
              <a:t> the carbon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chemical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attack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results</a:t>
            </a:r>
            <a:r>
              <a:rPr lang="it-IT" dirty="0">
                <a:latin typeface="Palatino Linotype" panose="02040502050505030304" pitchFamily="18" charset="0"/>
              </a:rPr>
              <a:t> in a </a:t>
            </a:r>
            <a:r>
              <a:rPr lang="it-IT" dirty="0" err="1">
                <a:latin typeface="Palatino Linotype" panose="02040502050505030304" pitchFamily="18" charset="0"/>
              </a:rPr>
              <a:t>hydrophobic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energy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primary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fluoropolymer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biomedical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applications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predominantly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based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expanded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polytetrafluoroethylene</a:t>
            </a:r>
            <a:r>
              <a:rPr lang="it-IT" dirty="0">
                <a:latin typeface="Palatino Linotype" panose="02040502050505030304" pitchFamily="18" charset="0"/>
              </a:rPr>
              <a:t> (e-PTFE). The success of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biomaterial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results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microporous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allows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bio-integration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fixation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provides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integrity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predominant</a:t>
            </a:r>
            <a:r>
              <a:rPr lang="it-IT" dirty="0">
                <a:latin typeface="Palatino Linotype" panose="02040502050505030304" pitchFamily="18" charset="0"/>
              </a:rPr>
              <a:t> success of e-PTFE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biomaterial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owed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microporous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allows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bio-integration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fixation</a:t>
            </a:r>
            <a:r>
              <a:rPr lang="it-IT" dirty="0">
                <a:latin typeface="Palatino Linotype" panose="02040502050505030304" pitchFamily="18" charset="0"/>
              </a:rPr>
              <a:t> and long-</a:t>
            </a:r>
            <a:r>
              <a:rPr lang="it-IT" dirty="0" err="1">
                <a:latin typeface="Palatino Linotype" panose="02040502050505030304" pitchFamily="18" charset="0"/>
              </a:rPr>
              <a:t>term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stability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i="1" dirty="0">
                <a:latin typeface="Palatino Linotype" panose="02040502050505030304" pitchFamily="18" charset="0"/>
              </a:rPr>
              <a:t>in vivo</a:t>
            </a:r>
            <a:endParaRPr lang="it-IT" dirty="0">
              <a:latin typeface="Palatino Linotype" panose="0204050205050503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1A45C0-278F-984B-B1F5-4182A32BA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36" y="4514"/>
            <a:ext cx="1644791" cy="92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0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613C3B2-D63E-E74D-B47E-DB036EB52722}"/>
              </a:ext>
            </a:extLst>
          </p:cNvPr>
          <p:cNvSpPr/>
          <p:nvPr/>
        </p:nvSpPr>
        <p:spPr>
          <a:xfrm>
            <a:off x="36533" y="146410"/>
            <a:ext cx="2384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Polypropylenes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B3DD53D-ED84-794B-8CD0-58EF734F94A8}"/>
              </a:ext>
            </a:extLst>
          </p:cNvPr>
          <p:cNvSpPr/>
          <p:nvPr/>
        </p:nvSpPr>
        <p:spPr>
          <a:xfrm>
            <a:off x="116045" y="1918910"/>
            <a:ext cx="6454088" cy="711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Polypropylenes</a:t>
            </a:r>
            <a:r>
              <a:rPr lang="it-IT" b="1" dirty="0">
                <a:latin typeface="Palatino Linotype" panose="02040502050505030304" pitchFamily="18" charset="0"/>
              </a:rPr>
              <a:t> (PP)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commonly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finger joint </a:t>
            </a:r>
            <a:r>
              <a:rPr lang="it-IT" dirty="0" err="1">
                <a:latin typeface="Palatino Linotype" panose="02040502050505030304" pitchFamily="18" charset="0"/>
              </a:rPr>
              <a:t>prostheses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sutures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polyolefins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generated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addition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polymerization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repeat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mer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-(CH2CH CH3)-. The </a:t>
            </a:r>
            <a:r>
              <a:rPr lang="it-IT" dirty="0" err="1">
                <a:latin typeface="Palatino Linotype" panose="02040502050505030304" pitchFamily="18" charset="0"/>
              </a:rPr>
              <a:t>methyl</a:t>
            </a:r>
            <a:r>
              <a:rPr lang="it-IT" dirty="0">
                <a:latin typeface="Palatino Linotype" panose="02040502050505030304" pitchFamily="18" charset="0"/>
              </a:rPr>
              <a:t> side </a:t>
            </a:r>
            <a:r>
              <a:rPr lang="it-IT" dirty="0" err="1">
                <a:latin typeface="Palatino Linotype" panose="02040502050505030304" pitchFamily="18" charset="0"/>
              </a:rPr>
              <a:t>group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affect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arrangement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melting</a:t>
            </a:r>
            <a:r>
              <a:rPr lang="it-IT" dirty="0">
                <a:latin typeface="Palatino Linotype" panose="02040502050505030304" pitchFamily="18" charset="0"/>
              </a:rPr>
              <a:t> temperature </a:t>
            </a:r>
            <a:r>
              <a:rPr lang="it-IT" dirty="0" err="1">
                <a:latin typeface="Palatino Linotype" panose="02040502050505030304" pitchFamily="18" charset="0"/>
              </a:rPr>
              <a:t>spans</a:t>
            </a:r>
            <a:r>
              <a:rPr lang="it-IT" dirty="0">
                <a:latin typeface="Palatino Linotype" panose="02040502050505030304" pitchFamily="18" charset="0"/>
              </a:rPr>
              <a:t> 125–167◦C and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−10 C.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ranges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200,000–700,000 g/</a:t>
            </a:r>
            <a:r>
              <a:rPr lang="it-IT" dirty="0" err="1">
                <a:latin typeface="Palatino Linotype" panose="02040502050505030304" pitchFamily="18" charset="0"/>
              </a:rPr>
              <a:t>mol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bounded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0.85–0.98 g/cc.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exceptional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fatigue</a:t>
            </a:r>
            <a:r>
              <a:rPr lang="it-IT" dirty="0">
                <a:latin typeface="Palatino Linotype" panose="02040502050505030304" pitchFamily="18" charset="0"/>
              </a:rPr>
              <a:t> life in </a:t>
            </a:r>
            <a:r>
              <a:rPr lang="it-IT" dirty="0" err="1">
                <a:latin typeface="Palatino Linotype" panose="02040502050505030304" pitchFamily="18" charset="0"/>
              </a:rPr>
              <a:t>flexion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reason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PP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small joint </a:t>
            </a:r>
            <a:r>
              <a:rPr lang="it-IT" dirty="0" err="1">
                <a:latin typeface="Palatino Linotype" panose="02040502050505030304" pitchFamily="18" charset="0"/>
              </a:rPr>
              <a:t>reconstruction</a:t>
            </a:r>
            <a:r>
              <a:rPr lang="it-IT" dirty="0">
                <a:latin typeface="Palatino Linotype" panose="02040502050505030304" pitchFamily="18" charset="0"/>
              </a:rPr>
              <a:t>. The high tensile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serves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good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choice</a:t>
            </a:r>
            <a:r>
              <a:rPr lang="it-IT" dirty="0">
                <a:latin typeface="Palatino Linotype" panose="02040502050505030304" pitchFamily="18" charset="0"/>
              </a:rPr>
              <a:t> for non-</a:t>
            </a:r>
            <a:r>
              <a:rPr lang="it-IT" dirty="0" err="1">
                <a:latin typeface="Palatino Linotype" panose="02040502050505030304" pitchFamily="18" charset="0"/>
              </a:rPr>
              <a:t>resorbable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sutures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4CC475-1927-DD4C-A3B1-209D30E2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22" y="231001"/>
            <a:ext cx="4591878" cy="128572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450A9E9-87AF-A643-A37F-892C1B8C5971}"/>
              </a:ext>
            </a:extLst>
          </p:cNvPr>
          <p:cNvSpPr/>
          <p:nvPr/>
        </p:nvSpPr>
        <p:spPr>
          <a:xfrm>
            <a:off x="377687" y="1448941"/>
            <a:ext cx="6480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Polipropilene isotattico (in alto) 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e sindiotattico (in basso).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8F0B812-D2C8-F44D-BDAF-3D62F8FE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" y="646573"/>
            <a:ext cx="1544713" cy="7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14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FFD5FAF-76ED-4045-97E8-7215044E5B51}"/>
              </a:ext>
            </a:extLst>
          </p:cNvPr>
          <p:cNvSpPr/>
          <p:nvPr/>
        </p:nvSpPr>
        <p:spPr>
          <a:xfrm>
            <a:off x="0" y="81734"/>
            <a:ext cx="162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Polyesters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3D7555-8A77-4043-9B67-BDF71CC4C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00" y="656300"/>
            <a:ext cx="3175000" cy="1092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2AF1B3-23B6-3841-B908-652EF6027C92}"/>
              </a:ext>
            </a:extLst>
          </p:cNvPr>
          <p:cNvSpPr txBox="1"/>
          <p:nvPr/>
        </p:nvSpPr>
        <p:spPr>
          <a:xfrm>
            <a:off x="86400" y="764300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PET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987B967-8A01-A549-8BED-19450227059C}"/>
              </a:ext>
            </a:extLst>
          </p:cNvPr>
          <p:cNvSpPr/>
          <p:nvPr/>
        </p:nvSpPr>
        <p:spPr>
          <a:xfrm>
            <a:off x="86400" y="1748500"/>
            <a:ext cx="6494743" cy="5866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annual</a:t>
            </a:r>
            <a:r>
              <a:rPr lang="it-IT" dirty="0">
                <a:latin typeface="Palatino Linotype" panose="02040502050505030304" pitchFamily="18" charset="0"/>
              </a:rPr>
              <a:t> world wide production of PET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approximately</a:t>
            </a:r>
            <a:r>
              <a:rPr lang="it-IT" dirty="0">
                <a:latin typeface="Palatino Linotype" panose="02040502050505030304" pitchFamily="18" charset="0"/>
              </a:rPr>
              <a:t> 40 </a:t>
            </a:r>
            <a:r>
              <a:rPr lang="it-IT" dirty="0" err="1">
                <a:latin typeface="Palatino Linotype" panose="02040502050505030304" pitchFamily="18" charset="0"/>
              </a:rPr>
              <a:t>million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tonnes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growing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 </a:t>
            </a:r>
            <a:r>
              <a:rPr lang="it-IT" i="1" dirty="0" err="1">
                <a:latin typeface="Palatino Linotype" panose="02040502050505030304" pitchFamily="18" charset="0"/>
              </a:rPr>
              <a:t>ca</a:t>
            </a:r>
            <a:r>
              <a:rPr lang="it-IT" dirty="0">
                <a:latin typeface="Palatino Linotype" panose="02040502050505030304" pitchFamily="18" charset="0"/>
              </a:rPr>
              <a:t> 7% per </a:t>
            </a:r>
            <a:r>
              <a:rPr lang="it-IT" dirty="0" err="1">
                <a:latin typeface="Palatino Linotype" panose="02040502050505030304" pitchFamily="18" charset="0"/>
              </a:rPr>
              <a:t>year</a:t>
            </a:r>
            <a:r>
              <a:rPr lang="it-IT" dirty="0">
                <a:latin typeface="Palatino Linotype" panose="02040502050505030304" pitchFamily="18" charset="0"/>
              </a:rPr>
              <a:t>.  Of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about</a:t>
            </a:r>
            <a:r>
              <a:rPr lang="it-IT" dirty="0">
                <a:latin typeface="Palatino Linotype" panose="02040502050505030304" pitchFamily="18" charset="0"/>
              </a:rPr>
              <a:t> 65%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make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fibres</a:t>
            </a:r>
            <a:r>
              <a:rPr lang="it-IT" dirty="0">
                <a:latin typeface="Palatino Linotype" panose="02040502050505030304" pitchFamily="18" charset="0"/>
              </a:rPr>
              <a:t>, 5% for film and 30% for packaging.</a:t>
            </a:r>
            <a:endParaRPr lang="it-IT" b="1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Polyesters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utilized</a:t>
            </a:r>
            <a:r>
              <a:rPr lang="it-IT" dirty="0">
                <a:latin typeface="Palatino Linotype" panose="02040502050505030304" pitchFamily="18" charset="0"/>
              </a:rPr>
              <a:t> in non-</a:t>
            </a:r>
            <a:r>
              <a:rPr lang="it-IT" dirty="0" err="1">
                <a:latin typeface="Palatino Linotype" panose="02040502050505030304" pitchFamily="18" charset="0"/>
              </a:rPr>
              <a:t>resorbable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sutures</a:t>
            </a:r>
            <a:r>
              <a:rPr lang="it-IT" dirty="0">
                <a:latin typeface="Palatino Linotype" panose="02040502050505030304" pitchFamily="18" charset="0"/>
              </a:rPr>
              <a:t> and are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vascular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graft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owing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>
                <a:latin typeface="Palatino Linotype" panose="02040502050505030304" pitchFamily="18" charset="0"/>
              </a:rPr>
              <a:t>non-</a:t>
            </a:r>
            <a:r>
              <a:rPr lang="it-IT" b="1" dirty="0" err="1">
                <a:latin typeface="Palatino Linotype" panose="02040502050505030304" pitchFamily="18" charset="0"/>
              </a:rPr>
              <a:t>thrombogenic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Polyesters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characteristic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ester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linkage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-(RC=OOR</a:t>
            </a:r>
            <a:r>
              <a:rPr lang="it-IT" sz="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′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)-</a:t>
            </a:r>
            <a:r>
              <a:rPr lang="it-IT" dirty="0">
                <a:latin typeface="Palatino Linotype" panose="02040502050505030304" pitchFamily="18" charset="0"/>
              </a:rPr>
              <a:t>, in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and include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polyethylene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terephthalate</a:t>
            </a:r>
            <a:r>
              <a:rPr lang="it-IT" b="1" dirty="0">
                <a:latin typeface="Palatino Linotype" panose="02040502050505030304" pitchFamily="18" charset="0"/>
              </a:rPr>
              <a:t> (PET) </a:t>
            </a:r>
            <a:r>
              <a:rPr lang="it-IT" dirty="0">
                <a:latin typeface="Palatino Linotype" panose="02040502050505030304" pitchFamily="18" charset="0"/>
              </a:rPr>
              <a:t>and </a:t>
            </a:r>
            <a:r>
              <a:rPr lang="it-IT" b="1" dirty="0" err="1">
                <a:latin typeface="Palatino Linotype" panose="02040502050505030304" pitchFamily="18" charset="0"/>
              </a:rPr>
              <a:t>Dacron</a:t>
            </a:r>
            <a:r>
              <a:rPr lang="it-IT" sz="800" dirty="0">
                <a:latin typeface="Palatino Linotype" panose="02040502050505030304" pitchFamily="18" charset="0"/>
              </a:rPr>
              <a:t>⃝ </a:t>
            </a:r>
            <a:r>
              <a:rPr lang="it-IT" dirty="0" err="1">
                <a:latin typeface="Palatino Linotype" panose="02040502050505030304" pitchFamily="18" charset="0"/>
              </a:rPr>
              <a:t>fibers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systems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melting</a:t>
            </a:r>
            <a:r>
              <a:rPr lang="it-IT" dirty="0">
                <a:latin typeface="Palatino Linotype" panose="02040502050505030304" pitchFamily="18" charset="0"/>
              </a:rPr>
              <a:t> temperature </a:t>
            </a:r>
            <a:r>
              <a:rPr lang="it-IT" dirty="0" err="1">
                <a:latin typeface="Palatino Linotype" panose="02040502050505030304" pitchFamily="18" charset="0"/>
              </a:rPr>
              <a:t>spans</a:t>
            </a:r>
            <a:r>
              <a:rPr lang="it-IT" dirty="0">
                <a:latin typeface="Palatino Linotype" panose="02040502050505030304" pitchFamily="18" charset="0"/>
              </a:rPr>
              <a:t> 250–260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C and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50–70</a:t>
            </a:r>
            <a:r>
              <a:rPr lang="it-IT" sz="800" dirty="0">
                <a:latin typeface="Palatino Linotype" panose="02040502050505030304" pitchFamily="18" charset="0"/>
              </a:rPr>
              <a:t>◦</a:t>
            </a:r>
            <a:r>
              <a:rPr lang="it-IT" dirty="0">
                <a:latin typeface="Palatino Linotype" panose="02040502050505030304" pitchFamily="18" charset="0"/>
              </a:rPr>
              <a:t>C.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highly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flexible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fabric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enables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good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tissue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integration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596EB9-F2B0-7E4F-A385-EBAF09863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121" y="340964"/>
            <a:ext cx="1651000" cy="127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87D8D7-A7D7-5147-929B-D3110DC4EC9C}"/>
              </a:ext>
            </a:extLst>
          </p:cNvPr>
          <p:cNvSpPr txBox="1"/>
          <p:nvPr/>
        </p:nvSpPr>
        <p:spPr>
          <a:xfrm>
            <a:off x="5022318" y="172327"/>
            <a:ext cx="176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alatino Linotype" panose="02040502050505030304" pitchFamily="18" charset="0"/>
              </a:rPr>
              <a:t>ESTER GROUP</a:t>
            </a:r>
          </a:p>
        </p:txBody>
      </p:sp>
    </p:spTree>
    <p:extLst>
      <p:ext uri="{BB962C8B-B14F-4D97-AF65-F5344CB8AC3E}">
        <p14:creationId xmlns:p14="http://schemas.microsoft.com/office/powerpoint/2010/main" val="239423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C2C6739-54C5-9C47-A4B6-4F12F91902AD}"/>
              </a:ext>
            </a:extLst>
          </p:cNvPr>
          <p:cNvSpPr/>
          <p:nvPr/>
        </p:nvSpPr>
        <p:spPr>
          <a:xfrm>
            <a:off x="203199" y="271778"/>
            <a:ext cx="6417734" cy="752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covalent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bonding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along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provides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molecules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while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secondary</a:t>
            </a:r>
            <a:r>
              <a:rPr lang="it-IT" dirty="0">
                <a:latin typeface="Palatino Linotype" panose="02040502050505030304" pitchFamily="18" charset="0"/>
              </a:rPr>
              <a:t> van </a:t>
            </a:r>
            <a:r>
              <a:rPr lang="it-IT" dirty="0" err="1">
                <a:latin typeface="Palatino Linotype" panose="02040502050505030304" pitchFamily="18" charset="0"/>
              </a:rPr>
              <a:t>der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attractive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contribute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basic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facilitate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melting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points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ease</a:t>
            </a:r>
            <a:r>
              <a:rPr lang="it-IT" dirty="0">
                <a:latin typeface="Palatino Linotype" panose="02040502050505030304" pitchFamily="18" charset="0"/>
              </a:rPr>
              <a:t> of processing.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folded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ordered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structures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they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randomly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grouped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together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i="1" dirty="0" err="1">
                <a:latin typeface="Palatino Linotype" panose="02040502050505030304" pitchFamily="18" charset="0"/>
              </a:rPr>
              <a:t>If</a:t>
            </a:r>
            <a:r>
              <a:rPr lang="it-IT" b="1" i="1" dirty="0">
                <a:latin typeface="Palatino Linotype" panose="02040502050505030304" pitchFamily="18" charset="0"/>
              </a:rPr>
              <a:t> the </a:t>
            </a:r>
            <a:r>
              <a:rPr lang="it-IT" b="1" i="1" dirty="0" err="1">
                <a:latin typeface="Palatino Linotype" panose="02040502050505030304" pitchFamily="18" charset="0"/>
              </a:rPr>
              <a:t>chains</a:t>
            </a:r>
            <a:r>
              <a:rPr lang="it-IT" b="1" i="1" dirty="0">
                <a:latin typeface="Palatino Linotype" panose="02040502050505030304" pitchFamily="18" charset="0"/>
              </a:rPr>
              <a:t> are </a:t>
            </a:r>
            <a:r>
              <a:rPr lang="it-IT" b="1" i="1" dirty="0" err="1">
                <a:latin typeface="Palatino Linotype" panose="02040502050505030304" pitchFamily="18" charset="0"/>
              </a:rPr>
              <a:t>sufficiently</a:t>
            </a:r>
            <a:r>
              <a:rPr lang="it-IT" b="1" i="1" dirty="0">
                <a:latin typeface="Palatino Linotype" panose="02040502050505030304" pitchFamily="18" charset="0"/>
              </a:rPr>
              <a:t> long, </a:t>
            </a:r>
            <a:r>
              <a:rPr lang="it-IT" b="1" i="1" dirty="0" err="1">
                <a:latin typeface="Palatino Linotype" panose="02040502050505030304" pitchFamily="18" charset="0"/>
              </a:rPr>
              <a:t>they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may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become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entangled</a:t>
            </a:r>
            <a:r>
              <a:rPr lang="it-IT" b="1" i="1" dirty="0">
                <a:latin typeface="Palatino Linotype" panose="02040502050505030304" pitchFamily="18" charset="0"/>
              </a:rPr>
              <a:t> and the </a:t>
            </a:r>
            <a:r>
              <a:rPr lang="it-IT" b="1" i="1" dirty="0" err="1">
                <a:latin typeface="Palatino Linotype" panose="02040502050505030304" pitchFamily="18" charset="0"/>
              </a:rPr>
              <a:t>mechanical</a:t>
            </a:r>
            <a:r>
              <a:rPr lang="it-IT" b="1" i="1" dirty="0">
                <a:latin typeface="Palatino Linotype" panose="02040502050505030304" pitchFamily="18" charset="0"/>
              </a:rPr>
              <a:t> drag or </a:t>
            </a:r>
            <a:r>
              <a:rPr lang="it-IT" b="1" i="1" dirty="0" err="1">
                <a:latin typeface="Palatino Linotype" panose="02040502050505030304" pitchFamily="18" charset="0"/>
              </a:rPr>
              <a:t>friction</a:t>
            </a:r>
            <a:r>
              <a:rPr lang="it-IT" b="1" i="1" dirty="0">
                <a:latin typeface="Palatino Linotype" panose="02040502050505030304" pitchFamily="18" charset="0"/>
              </a:rPr>
              <a:t> in </a:t>
            </a:r>
            <a:r>
              <a:rPr lang="it-IT" b="1" i="1" dirty="0" err="1">
                <a:latin typeface="Palatino Linotype" panose="02040502050505030304" pitchFamily="18" charset="0"/>
              </a:rPr>
              <a:t>moving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these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chains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past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each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other</a:t>
            </a:r>
            <a:r>
              <a:rPr lang="it-IT" b="1" i="1" dirty="0">
                <a:latin typeface="Palatino Linotype" panose="02040502050505030304" pitchFamily="18" charset="0"/>
              </a:rPr>
              <a:t> (</a:t>
            </a:r>
            <a:r>
              <a:rPr lang="it-IT" b="1" i="1" dirty="0" err="1">
                <a:latin typeface="Palatino Linotype" panose="02040502050505030304" pitchFamily="18" charset="0"/>
              </a:rPr>
              <a:t>owing</a:t>
            </a:r>
            <a:r>
              <a:rPr lang="it-IT" b="1" i="1" dirty="0">
                <a:latin typeface="Palatino Linotype" panose="02040502050505030304" pitchFamily="18" charset="0"/>
              </a:rPr>
              <a:t> to the </a:t>
            </a:r>
            <a:r>
              <a:rPr lang="it-IT" b="1" i="1" dirty="0" err="1">
                <a:latin typeface="Palatino Linotype" panose="02040502050505030304" pitchFamily="18" charset="0"/>
              </a:rPr>
              <a:t>secondary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forces</a:t>
            </a:r>
            <a:r>
              <a:rPr lang="it-IT" b="1" i="1" dirty="0">
                <a:latin typeface="Palatino Linotype" panose="02040502050505030304" pitchFamily="18" charset="0"/>
              </a:rPr>
              <a:t>) can </a:t>
            </a:r>
            <a:r>
              <a:rPr lang="it-IT" b="1" i="1" dirty="0" err="1">
                <a:latin typeface="Palatino Linotype" panose="02040502050505030304" pitchFamily="18" charset="0"/>
              </a:rPr>
              <a:t>offer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further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structural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integrity</a:t>
            </a:r>
            <a:r>
              <a:rPr lang="it-IT" b="1" i="1" dirty="0">
                <a:latin typeface="Palatino Linotype" panose="02040502050505030304" pitchFamily="18" charset="0"/>
              </a:rPr>
              <a:t> to the </a:t>
            </a:r>
            <a:r>
              <a:rPr lang="it-IT" b="1" i="1" dirty="0" err="1">
                <a:latin typeface="Palatino Linotype" panose="02040502050505030304" pitchFamily="18" charset="0"/>
              </a:rPr>
              <a:t>polymer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system</a:t>
            </a:r>
            <a:r>
              <a:rPr lang="it-IT" b="1" i="1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b="1" i="1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structural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depend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many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variables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including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organized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space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can </a:t>
            </a:r>
            <a:r>
              <a:rPr lang="it-IT" b="1" dirty="0" err="1">
                <a:latin typeface="Palatino Linotype" panose="02040502050505030304" pitchFamily="18" charset="0"/>
              </a:rPr>
              <a:t>order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themselves</a:t>
            </a:r>
            <a:r>
              <a:rPr lang="it-IT" b="1" dirty="0"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latin typeface="Palatino Linotype" panose="02040502050505030304" pitchFamily="18" charset="0"/>
              </a:rPr>
              <a:t>three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dimensions</a:t>
            </a:r>
            <a:r>
              <a:rPr lang="it-IT" b="1" dirty="0">
                <a:latin typeface="Palatino Linotype" panose="02040502050505030304" pitchFamily="18" charset="0"/>
              </a:rPr>
              <a:t> (network), </a:t>
            </a:r>
            <a:r>
              <a:rPr lang="it-IT" b="1" dirty="0" err="1">
                <a:latin typeface="Palatino Linotype" panose="02040502050505030304" pitchFamily="18" charset="0"/>
              </a:rPr>
              <a:t>two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dimensions</a:t>
            </a:r>
            <a:r>
              <a:rPr lang="it-IT" b="1" dirty="0">
                <a:latin typeface="Palatino Linotype" panose="02040502050505030304" pitchFamily="18" charset="0"/>
              </a:rPr>
              <a:t> (planar), or in </a:t>
            </a:r>
            <a:r>
              <a:rPr lang="it-IT" b="1" dirty="0" err="1">
                <a:latin typeface="Palatino Linotype" panose="02040502050505030304" pitchFamily="18" charset="0"/>
              </a:rPr>
              <a:t>one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dimension</a:t>
            </a:r>
            <a:r>
              <a:rPr lang="it-IT" b="1" dirty="0"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). 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42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04F746E-37EA-E448-BECC-B262C2CCEAFC}"/>
              </a:ext>
            </a:extLst>
          </p:cNvPr>
          <p:cNvSpPr/>
          <p:nvPr/>
        </p:nvSpPr>
        <p:spPr>
          <a:xfrm>
            <a:off x="185057" y="1755845"/>
            <a:ext cx="6455229" cy="586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Another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group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condensation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includes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polyamides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or </a:t>
            </a:r>
            <a:r>
              <a:rPr lang="it-IT" b="1" dirty="0" err="1">
                <a:latin typeface="Palatino Linotype" panose="02040502050505030304" pitchFamily="18" charset="0"/>
              </a:rPr>
              <a:t>nylons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repeat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mer</a:t>
            </a:r>
            <a:r>
              <a:rPr lang="it-IT" dirty="0">
                <a:latin typeface="Palatino Linotype" panose="02040502050505030304" pitchFamily="18" charset="0"/>
              </a:rPr>
              <a:t> with the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-(NHCO(CH2)</a:t>
            </a:r>
            <a:r>
              <a:rPr lang="it-IT" sz="800" dirty="0">
                <a:latin typeface="Palatino Linotype" panose="02040502050505030304" pitchFamily="18" charset="0"/>
              </a:rPr>
              <a:t>4</a:t>
            </a:r>
            <a:r>
              <a:rPr lang="it-IT" dirty="0">
                <a:latin typeface="Palatino Linotype" panose="02040502050505030304" pitchFamily="18" charset="0"/>
              </a:rPr>
              <a:t>CONH(CH</a:t>
            </a:r>
            <a:r>
              <a:rPr lang="it-IT" sz="800" dirty="0">
                <a:latin typeface="Palatino Linotype" panose="02040502050505030304" pitchFamily="18" charset="0"/>
              </a:rPr>
              <a:t>2</a:t>
            </a:r>
            <a:r>
              <a:rPr lang="it-IT" dirty="0">
                <a:latin typeface="Palatino Linotype" panose="02040502050505030304" pitchFamily="18" charset="0"/>
              </a:rPr>
              <a:t>)</a:t>
            </a:r>
            <a:r>
              <a:rPr lang="it-IT" sz="800" dirty="0">
                <a:latin typeface="Palatino Linotype" panose="02040502050505030304" pitchFamily="18" charset="0"/>
              </a:rPr>
              <a:t>6</a:t>
            </a:r>
            <a:r>
              <a:rPr lang="it-IT" dirty="0">
                <a:latin typeface="Palatino Linotype" panose="02040502050505030304" pitchFamily="18" charset="0"/>
              </a:rPr>
              <a:t>)-. </a:t>
            </a:r>
            <a:r>
              <a:rPr lang="it-IT" dirty="0" err="1">
                <a:latin typeface="Palatino Linotype" panose="02040502050505030304" pitchFamily="18" charset="0"/>
              </a:rPr>
              <a:t>Nylons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or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process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conditions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Polyamides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 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50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C and a </a:t>
            </a:r>
            <a:r>
              <a:rPr lang="it-IT" dirty="0" err="1">
                <a:latin typeface="Palatino Linotype" panose="02040502050505030304" pitchFamily="18" charset="0"/>
              </a:rPr>
              <a:t>melting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range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200–300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C.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Nylons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susceptible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swelling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aqueous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solutions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often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in short-</a:t>
            </a:r>
            <a:r>
              <a:rPr lang="it-IT" dirty="0" err="1">
                <a:latin typeface="Palatino Linotype" panose="02040502050505030304" pitchFamily="18" charset="0"/>
              </a:rPr>
              <a:t>term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medical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device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applications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outer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layer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cardiovascular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catheters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balloon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deployment</a:t>
            </a:r>
            <a:r>
              <a:rPr lang="it-IT" dirty="0">
                <a:latin typeface="Palatino Linotype" panose="02040502050505030304" pitchFamily="18" charset="0"/>
              </a:rPr>
              <a:t> of a </a:t>
            </a:r>
            <a:r>
              <a:rPr lang="it-IT" dirty="0" err="1">
                <a:latin typeface="Palatino Linotype" panose="02040502050505030304" pitchFamily="18" charset="0"/>
              </a:rPr>
              <a:t>stent</a:t>
            </a:r>
            <a:r>
              <a:rPr lang="it-IT" dirty="0">
                <a:latin typeface="Palatino Linotype" panose="02040502050505030304" pitchFamily="18" charset="0"/>
              </a:rPr>
              <a:t> or the </a:t>
            </a:r>
            <a:r>
              <a:rPr lang="it-IT" dirty="0" err="1">
                <a:latin typeface="Palatino Linotype" panose="02040502050505030304" pitchFamily="18" charset="0"/>
              </a:rPr>
              <a:t>expansion</a:t>
            </a:r>
            <a:r>
              <a:rPr lang="it-IT" dirty="0">
                <a:latin typeface="Palatino Linotype" panose="02040502050505030304" pitchFamily="18" charset="0"/>
              </a:rPr>
              <a:t> of an </a:t>
            </a:r>
            <a:r>
              <a:rPr lang="it-IT" dirty="0" err="1">
                <a:latin typeface="Palatino Linotype" panose="02040502050505030304" pitchFamily="18" charset="0"/>
              </a:rPr>
              <a:t>occluded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artery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Nylons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offer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stiffness</a:t>
            </a:r>
            <a:r>
              <a:rPr lang="it-IT" dirty="0">
                <a:latin typeface="Palatino Linotype" panose="02040502050505030304" pitchFamily="18" charset="0"/>
              </a:rPr>
              <a:t> to balloon </a:t>
            </a:r>
            <a:r>
              <a:rPr lang="it-IT" dirty="0" err="1">
                <a:latin typeface="Palatino Linotype" panose="02040502050505030304" pitchFamily="18" charset="0"/>
              </a:rPr>
              <a:t>angioplasty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systems</a:t>
            </a: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C79B834-6E13-214F-B196-EBA43F7B49A1}"/>
              </a:ext>
            </a:extLst>
          </p:cNvPr>
          <p:cNvSpPr/>
          <p:nvPr/>
        </p:nvSpPr>
        <p:spPr>
          <a:xfrm>
            <a:off x="26236" y="0"/>
            <a:ext cx="184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Polyamides</a:t>
            </a:r>
            <a:r>
              <a:rPr lang="it-IT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343902-3AA7-EF4B-9A35-E3C0E93BB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314" y="131020"/>
            <a:ext cx="1270000" cy="1181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477BE0-8E3F-D645-A636-65B6E596274D}"/>
              </a:ext>
            </a:extLst>
          </p:cNvPr>
          <p:cNvSpPr txBox="1"/>
          <p:nvPr/>
        </p:nvSpPr>
        <p:spPr>
          <a:xfrm>
            <a:off x="4354285" y="131020"/>
            <a:ext cx="139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Amide </a:t>
            </a:r>
            <a:r>
              <a:rPr lang="it-IT" dirty="0" err="1"/>
              <a:t>group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C671E6F-4B3D-D148-BB48-2E485665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30" y="228598"/>
            <a:ext cx="2532656" cy="15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32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241EAD5-F3EB-CA4B-989A-203632B0F304}"/>
              </a:ext>
            </a:extLst>
          </p:cNvPr>
          <p:cNvSpPr/>
          <p:nvPr/>
        </p:nvSpPr>
        <p:spPr>
          <a:xfrm>
            <a:off x="0" y="87477"/>
            <a:ext cx="2224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Polyurethanes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EA427F-5D7E-574E-BBB2-2D85BCA56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85" y="117342"/>
            <a:ext cx="3454400" cy="8636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0EA1D84-CCB6-D644-AD4A-98354F3B394D}"/>
              </a:ext>
            </a:extLst>
          </p:cNvPr>
          <p:cNvSpPr/>
          <p:nvPr/>
        </p:nvSpPr>
        <p:spPr>
          <a:xfrm>
            <a:off x="196515" y="3394221"/>
            <a:ext cx="6509085" cy="5451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Polyurethanes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the </a:t>
            </a:r>
            <a:r>
              <a:rPr lang="it-IT" dirty="0" err="1">
                <a:latin typeface="Palatino Linotype" panose="02040502050505030304" pitchFamily="18" charset="0"/>
              </a:rPr>
              <a:t>broadest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classification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and are </a:t>
            </a:r>
            <a:r>
              <a:rPr lang="it-IT" dirty="0" err="1">
                <a:latin typeface="Palatino Linotype" panose="02040502050505030304" pitchFamily="18" charset="0"/>
              </a:rPr>
              <a:t>generated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step-growth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polymerization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combines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monomer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comprising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least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isocyanate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functional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groups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another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containing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least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hydroxyl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alcohol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groups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urethane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links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build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chemical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formulation</a:t>
            </a:r>
            <a:r>
              <a:rPr lang="it-IT" dirty="0">
                <a:latin typeface="Palatino Linotype" panose="02040502050505030304" pitchFamily="18" charset="0"/>
              </a:rPr>
              <a:t> (R</a:t>
            </a:r>
            <a:r>
              <a:rPr lang="it-IT" sz="800" dirty="0">
                <a:latin typeface="Palatino Linotype" panose="02040502050505030304" pitchFamily="18" charset="0"/>
              </a:rPr>
              <a:t>1</a:t>
            </a:r>
            <a:r>
              <a:rPr lang="it-IT" dirty="0">
                <a:latin typeface="Palatino Linotype" panose="02040502050505030304" pitchFamily="18" charset="0"/>
              </a:rPr>
              <a:t>-O- C=ONR</a:t>
            </a:r>
            <a:r>
              <a:rPr lang="it-IT" sz="800" dirty="0">
                <a:latin typeface="Palatino Linotype" panose="02040502050505030304" pitchFamily="18" charset="0"/>
              </a:rPr>
              <a:t>2</a:t>
            </a:r>
            <a:r>
              <a:rPr lang="it-IT" dirty="0">
                <a:latin typeface="Palatino Linotype" panose="02040502050505030304" pitchFamily="18" charset="0"/>
              </a:rPr>
              <a:t>R</a:t>
            </a:r>
            <a:r>
              <a:rPr lang="it-IT" sz="800" dirty="0">
                <a:latin typeface="Palatino Linotype" panose="02040502050505030304" pitchFamily="18" charset="0"/>
              </a:rPr>
              <a:t>3</a:t>
            </a:r>
            <a:r>
              <a:rPr lang="it-IT" dirty="0">
                <a:latin typeface="Palatino Linotype" panose="02040502050505030304" pitchFamily="18" charset="0"/>
              </a:rPr>
              <a:t>). </a:t>
            </a:r>
            <a:r>
              <a:rPr lang="it-IT" dirty="0" err="1">
                <a:latin typeface="Palatino Linotype" panose="02040502050505030304" pitchFamily="18" charset="0"/>
              </a:rPr>
              <a:t>Polyurethanes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processed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hard and soft </a:t>
            </a:r>
            <a:r>
              <a:rPr lang="it-IT" dirty="0" err="1">
                <a:latin typeface="Palatino Linotype" panose="02040502050505030304" pitchFamily="18" charset="0"/>
              </a:rPr>
              <a:t>segments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varying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temperatures</a:t>
            </a:r>
            <a:r>
              <a:rPr lang="it-IT" dirty="0">
                <a:latin typeface="Palatino Linotype" panose="02040502050505030304" pitchFamily="18" charset="0"/>
              </a:rPr>
              <a:t> and can </a:t>
            </a:r>
            <a:r>
              <a:rPr lang="it-IT" dirty="0" err="1">
                <a:latin typeface="Palatino Linotype" panose="02040502050505030304" pitchFamily="18" charset="0"/>
              </a:rPr>
              <a:t>span</a:t>
            </a:r>
            <a:r>
              <a:rPr lang="it-IT" dirty="0">
                <a:latin typeface="Palatino Linotype" panose="02040502050505030304" pitchFamily="18" charset="0"/>
              </a:rPr>
              <a:t> a full </a:t>
            </a:r>
            <a:r>
              <a:rPr lang="it-IT" dirty="0" err="1">
                <a:latin typeface="Palatino Linotype" panose="02040502050505030304" pitchFamily="18" charset="0"/>
              </a:rPr>
              <a:t>range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structural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ranging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elastomeric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glassy</a:t>
            </a:r>
            <a:r>
              <a:rPr lang="it-IT" dirty="0">
                <a:latin typeface="Palatino Linotype" panose="02040502050505030304" pitchFamily="18" charset="0"/>
              </a:rPr>
              <a:t> (the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temperature can </a:t>
            </a:r>
            <a:r>
              <a:rPr lang="it-IT" dirty="0" err="1">
                <a:latin typeface="Palatino Linotype" panose="02040502050505030304" pitchFamily="18" charset="0"/>
              </a:rPr>
              <a:t>range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−80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C and 140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C).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biomaterial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polyurethanes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for a wide </a:t>
            </a:r>
            <a:r>
              <a:rPr lang="it-IT" dirty="0" err="1">
                <a:latin typeface="Palatino Linotype" panose="02040502050505030304" pitchFamily="18" charset="0"/>
              </a:rPr>
              <a:t>range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applications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including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and soft </a:t>
            </a:r>
            <a:r>
              <a:rPr lang="it-IT" dirty="0" err="1">
                <a:latin typeface="Palatino Linotype" panose="02040502050505030304" pitchFamily="18" charset="0"/>
              </a:rPr>
              <a:t>tissue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reconstruction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218893-EBAB-8F4C-B6C3-7C2F68A4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6" y="1057963"/>
            <a:ext cx="2430570" cy="12912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620B05-36C3-AF4E-8E74-A630491B3A27}"/>
              </a:ext>
            </a:extLst>
          </p:cNvPr>
          <p:cNvSpPr txBox="1"/>
          <p:nvPr/>
        </p:nvSpPr>
        <p:spPr>
          <a:xfrm>
            <a:off x="218745" y="2056892"/>
            <a:ext cx="178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Isocyanate</a:t>
            </a:r>
            <a:r>
              <a:rPr lang="it-IT" dirty="0"/>
              <a:t> </a:t>
            </a:r>
            <a:r>
              <a:rPr lang="it-IT" dirty="0" err="1"/>
              <a:t>group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1BAD82-D47F-D44C-87F7-A4135DC14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184" y="1284483"/>
            <a:ext cx="3083679" cy="92932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D9B2088-D2F3-524E-B796-9B615F41B44F}"/>
              </a:ext>
            </a:extLst>
          </p:cNvPr>
          <p:cNvSpPr/>
          <p:nvPr/>
        </p:nvSpPr>
        <p:spPr>
          <a:xfrm>
            <a:off x="3950593" y="2434684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alatino Linotype" panose="02040502050505030304" pitchFamily="18" charset="0"/>
              </a:rPr>
              <a:t>alcohol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groups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2398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BBA1F4F-4542-0A4D-B525-2A485E13FD5D}"/>
              </a:ext>
            </a:extLst>
          </p:cNvPr>
          <p:cNvSpPr/>
          <p:nvPr/>
        </p:nvSpPr>
        <p:spPr>
          <a:xfrm>
            <a:off x="242519" y="280554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Silicones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BB16144-927D-9147-B430-376C97D9360F}"/>
              </a:ext>
            </a:extLst>
          </p:cNvPr>
          <p:cNvSpPr/>
          <p:nvPr/>
        </p:nvSpPr>
        <p:spPr>
          <a:xfrm>
            <a:off x="242519" y="1497068"/>
            <a:ext cx="6366828" cy="6046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 err="1">
                <a:latin typeface="Palatino Linotype" panose="02040502050505030304" pitchFamily="18" charset="0"/>
              </a:rPr>
              <a:t>Silicones</a:t>
            </a:r>
            <a:r>
              <a:rPr lang="it-IT" sz="2000" dirty="0">
                <a:latin typeface="Palatino Linotype" panose="02040502050505030304" pitchFamily="18" charset="0"/>
              </a:rPr>
              <a:t> are a </a:t>
            </a:r>
            <a:r>
              <a:rPr lang="it-IT" sz="2000" dirty="0" err="1">
                <a:latin typeface="Palatino Linotype" panose="02040502050505030304" pitchFamily="18" charset="0"/>
              </a:rPr>
              <a:t>broad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class</a:t>
            </a:r>
            <a:r>
              <a:rPr lang="it-IT" sz="2000" dirty="0">
                <a:latin typeface="Palatino Linotype" panose="02040502050505030304" pitchFamily="18" charset="0"/>
              </a:rPr>
              <a:t> of </a:t>
            </a:r>
            <a:r>
              <a:rPr lang="it-IT" sz="2000" dirty="0" err="1">
                <a:latin typeface="Palatino Linotype" panose="02040502050505030304" pitchFamily="18" charset="0"/>
              </a:rPr>
              <a:t>polymers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also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known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siloxanes</a:t>
            </a:r>
            <a:r>
              <a:rPr lang="it-IT" sz="2000" dirty="0">
                <a:latin typeface="Palatino Linotype" panose="02040502050505030304" pitchFamily="18" charset="0"/>
              </a:rPr>
              <a:t>. </a:t>
            </a:r>
            <a:r>
              <a:rPr lang="it-IT" sz="2000" dirty="0" err="1">
                <a:latin typeface="Palatino Linotype" panose="02040502050505030304" pitchFamily="18" charset="0"/>
              </a:rPr>
              <a:t>These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amorphous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polymers</a:t>
            </a:r>
            <a:r>
              <a:rPr lang="it-IT" sz="2000" dirty="0">
                <a:latin typeface="Palatino Linotype" panose="02040502050505030304" pitchFamily="18" charset="0"/>
              </a:rPr>
              <a:t> are </a:t>
            </a:r>
            <a:r>
              <a:rPr lang="it-IT" sz="2000" dirty="0" err="1">
                <a:latin typeface="Palatino Linotype" panose="02040502050505030304" pitchFamily="18" charset="0"/>
              </a:rPr>
              <a:t>composed</a:t>
            </a:r>
            <a:r>
              <a:rPr lang="it-IT" sz="2000" dirty="0">
                <a:latin typeface="Palatino Linotype" panose="02040502050505030304" pitchFamily="18" charset="0"/>
              </a:rPr>
              <a:t> of -(OSiR2)- on </a:t>
            </a:r>
            <a:r>
              <a:rPr lang="it-IT" sz="2000" dirty="0" err="1">
                <a:latin typeface="Palatino Linotype" panose="02040502050505030304" pitchFamily="18" charset="0"/>
              </a:rPr>
              <a:t>their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backbones</a:t>
            </a:r>
            <a:r>
              <a:rPr lang="it-IT" sz="2000" dirty="0">
                <a:latin typeface="Palatino Linotype" panose="02040502050505030304" pitchFamily="18" charset="0"/>
              </a:rPr>
              <a:t>, </a:t>
            </a:r>
            <a:r>
              <a:rPr lang="it-IT" sz="2000" dirty="0" err="1">
                <a:latin typeface="Palatino Linotype" panose="02040502050505030304" pitchFamily="18" charset="0"/>
              </a:rPr>
              <a:t>have</a:t>
            </a:r>
            <a:r>
              <a:rPr lang="it-IT" sz="2000" dirty="0">
                <a:latin typeface="Palatino Linotype" panose="02040502050505030304" pitchFamily="18" charset="0"/>
              </a:rPr>
              <a:t> a </a:t>
            </a:r>
            <a:r>
              <a:rPr lang="it-IT" sz="2000" dirty="0" err="1">
                <a:latin typeface="Palatino Linotype" panose="02040502050505030304" pitchFamily="18" charset="0"/>
              </a:rPr>
              <a:t>glass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transition</a:t>
            </a:r>
            <a:r>
              <a:rPr lang="it-IT" sz="2000" dirty="0">
                <a:latin typeface="Palatino Linotype" panose="02040502050505030304" pitchFamily="18" charset="0"/>
              </a:rPr>
              <a:t> on the </a:t>
            </a:r>
            <a:r>
              <a:rPr lang="it-IT" sz="2000" dirty="0" err="1">
                <a:latin typeface="Palatino Linotype" panose="02040502050505030304" pitchFamily="18" charset="0"/>
              </a:rPr>
              <a:t>order</a:t>
            </a:r>
            <a:r>
              <a:rPr lang="it-IT" sz="2000" dirty="0">
                <a:latin typeface="Palatino Linotype" panose="02040502050505030304" pitchFamily="18" charset="0"/>
              </a:rPr>
              <a:t> of −127 C, and a </a:t>
            </a:r>
            <a:r>
              <a:rPr lang="it-IT" sz="2000" dirty="0" err="1">
                <a:latin typeface="Palatino Linotype" panose="02040502050505030304" pitchFamily="18" charset="0"/>
              </a:rPr>
              <a:t>melting</a:t>
            </a:r>
            <a:r>
              <a:rPr lang="it-IT" sz="2000" dirty="0">
                <a:latin typeface="Palatino Linotype" panose="02040502050505030304" pitchFamily="18" charset="0"/>
              </a:rPr>
              <a:t> temperature in the </a:t>
            </a:r>
            <a:r>
              <a:rPr lang="it-IT" sz="2000" dirty="0" err="1">
                <a:latin typeface="Palatino Linotype" panose="02040502050505030304" pitchFamily="18" charset="0"/>
              </a:rPr>
              <a:t>range</a:t>
            </a:r>
            <a:r>
              <a:rPr lang="it-IT" sz="2000" dirty="0">
                <a:latin typeface="Palatino Linotype" panose="02040502050505030304" pitchFamily="18" charset="0"/>
              </a:rPr>
              <a:t> of 300 C. </a:t>
            </a:r>
            <a:r>
              <a:rPr lang="it-IT" sz="2000" dirty="0" err="1">
                <a:latin typeface="Palatino Linotype" panose="02040502050505030304" pitchFamily="18" charset="0"/>
              </a:rPr>
              <a:t>Silicones</a:t>
            </a:r>
            <a:r>
              <a:rPr lang="it-IT" sz="2000" dirty="0">
                <a:latin typeface="Palatino Linotype" panose="02040502050505030304" pitchFamily="18" charset="0"/>
              </a:rPr>
              <a:t> are </a:t>
            </a:r>
            <a:r>
              <a:rPr lang="it-IT" sz="2000" dirty="0" err="1">
                <a:latin typeface="Palatino Linotype" panose="02040502050505030304" pitchFamily="18" charset="0"/>
              </a:rPr>
              <a:t>known</a:t>
            </a:r>
            <a:r>
              <a:rPr lang="it-IT" sz="2000" dirty="0">
                <a:latin typeface="Palatino Linotype" panose="02040502050505030304" pitchFamily="18" charset="0"/>
              </a:rPr>
              <a:t> best for </a:t>
            </a:r>
            <a:r>
              <a:rPr lang="it-IT" sz="2000" dirty="0" err="1">
                <a:latin typeface="Palatino Linotype" panose="02040502050505030304" pitchFamily="18" charset="0"/>
              </a:rPr>
              <a:t>their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elastomeric-viscoelastic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properties</a:t>
            </a:r>
            <a:r>
              <a:rPr lang="it-IT" sz="2000" dirty="0">
                <a:latin typeface="Palatino Linotype" panose="02040502050505030304" pitchFamily="18" charset="0"/>
              </a:rPr>
              <a:t>. A </a:t>
            </a:r>
            <a:r>
              <a:rPr lang="it-IT" sz="2000" dirty="0" err="1">
                <a:latin typeface="Palatino Linotype" panose="02040502050505030304" pitchFamily="18" charset="0"/>
              </a:rPr>
              <a:t>well-known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subclassification</a:t>
            </a:r>
            <a:r>
              <a:rPr lang="it-IT" sz="2000" dirty="0">
                <a:latin typeface="Palatino Linotype" panose="02040502050505030304" pitchFamily="18" charset="0"/>
              </a:rPr>
              <a:t> of silicone </a:t>
            </a:r>
            <a:r>
              <a:rPr lang="it-IT" sz="2000" dirty="0" err="1">
                <a:latin typeface="Palatino Linotype" panose="02040502050505030304" pitchFamily="18" charset="0"/>
              </a:rPr>
              <a:t>is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polydimethylsiloxane</a:t>
            </a:r>
            <a:r>
              <a:rPr lang="it-IT" sz="2000" dirty="0">
                <a:latin typeface="Palatino Linotype" panose="02040502050505030304" pitchFamily="18" charset="0"/>
              </a:rPr>
              <a:t> (PDMS) </a:t>
            </a:r>
            <a:r>
              <a:rPr lang="it-IT" sz="2000" dirty="0" err="1">
                <a:latin typeface="Palatino Linotype" panose="02040502050505030304" pitchFamily="18" charset="0"/>
              </a:rPr>
              <a:t>that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was</a:t>
            </a:r>
            <a:r>
              <a:rPr lang="it-IT" sz="2000" dirty="0">
                <a:latin typeface="Palatino Linotype" panose="02040502050505030304" pitchFamily="18" charset="0"/>
              </a:rPr>
              <a:t> once </a:t>
            </a:r>
            <a:r>
              <a:rPr lang="it-IT" sz="2000" dirty="0" err="1">
                <a:latin typeface="Palatino Linotype" panose="02040502050505030304" pitchFamily="18" charset="0"/>
              </a:rPr>
              <a:t>used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as</a:t>
            </a:r>
            <a:r>
              <a:rPr lang="it-IT" sz="2000" dirty="0">
                <a:latin typeface="Palatino Linotype" panose="02040502050505030304" pitchFamily="18" charset="0"/>
              </a:rPr>
              <a:t> the </a:t>
            </a:r>
            <a:r>
              <a:rPr lang="it-IT" sz="2000" dirty="0" err="1">
                <a:latin typeface="Palatino Linotype" panose="02040502050505030304" pitchFamily="18" charset="0"/>
              </a:rPr>
              <a:t>fluid</a:t>
            </a:r>
            <a:r>
              <a:rPr lang="it-IT" sz="2000" dirty="0">
                <a:latin typeface="Palatino Linotype" panose="02040502050505030304" pitchFamily="18" charset="0"/>
              </a:rPr>
              <a:t> filler in silicone </a:t>
            </a:r>
            <a:r>
              <a:rPr lang="it-IT" sz="2000" dirty="0" err="1">
                <a:latin typeface="Palatino Linotype" panose="02040502050505030304" pitchFamily="18" charset="0"/>
              </a:rPr>
              <a:t>breast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implants</a:t>
            </a:r>
            <a:r>
              <a:rPr lang="it-IT" sz="2000" dirty="0">
                <a:latin typeface="Palatino Linotype" panose="02040502050505030304" pitchFamily="18" charset="0"/>
              </a:rPr>
              <a:t>, </a:t>
            </a:r>
            <a:r>
              <a:rPr lang="it-IT" sz="2000" dirty="0" err="1">
                <a:latin typeface="Palatino Linotype" panose="02040502050505030304" pitchFamily="18" charset="0"/>
              </a:rPr>
              <a:t>but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this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technology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was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terminated</a:t>
            </a:r>
            <a:r>
              <a:rPr lang="it-IT" sz="2000" dirty="0">
                <a:latin typeface="Palatino Linotype" panose="02040502050505030304" pitchFamily="18" charset="0"/>
              </a:rPr>
              <a:t> due to </a:t>
            </a:r>
            <a:r>
              <a:rPr lang="it-IT" sz="2000" dirty="0" err="1">
                <a:latin typeface="Palatino Linotype" panose="02040502050505030304" pitchFamily="18" charset="0"/>
              </a:rPr>
              <a:t>concerns</a:t>
            </a:r>
            <a:r>
              <a:rPr lang="it-IT" sz="2000" dirty="0">
                <a:latin typeface="Palatino Linotype" panose="02040502050505030304" pitchFamily="18" charset="0"/>
              </a:rPr>
              <a:t> of </a:t>
            </a:r>
            <a:r>
              <a:rPr lang="it-IT" sz="2000" dirty="0" err="1">
                <a:latin typeface="Palatino Linotype" panose="02040502050505030304" pitchFamily="18" charset="0"/>
              </a:rPr>
              <a:t>leaking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Modern</a:t>
            </a:r>
            <a:r>
              <a:rPr lang="it-IT" sz="2000" dirty="0">
                <a:latin typeface="Palatino Linotype" panose="02040502050505030304" pitchFamily="18" charset="0"/>
              </a:rPr>
              <a:t> silicone </a:t>
            </a:r>
            <a:r>
              <a:rPr lang="it-IT" sz="2000" dirty="0" err="1">
                <a:latin typeface="Palatino Linotype" panose="02040502050505030304" pitchFamily="18" charset="0"/>
              </a:rPr>
              <a:t>breast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implants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utilize</a:t>
            </a:r>
            <a:r>
              <a:rPr lang="it-IT" sz="2000" dirty="0">
                <a:latin typeface="Palatino Linotype" panose="02040502050505030304" pitchFamily="18" charset="0"/>
              </a:rPr>
              <a:t> a </a:t>
            </a:r>
            <a:r>
              <a:rPr lang="it-IT" sz="2000" dirty="0" err="1">
                <a:latin typeface="Palatino Linotype" panose="02040502050505030304" pitchFamily="18" charset="0"/>
              </a:rPr>
              <a:t>crosslinked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form</a:t>
            </a:r>
            <a:r>
              <a:rPr lang="it-IT" sz="2000" dirty="0">
                <a:latin typeface="Palatino Linotype" panose="02040502050505030304" pitchFamily="18" charset="0"/>
              </a:rPr>
              <a:t> of silicone </a:t>
            </a:r>
            <a:r>
              <a:rPr lang="it-IT" sz="2000" dirty="0" err="1">
                <a:latin typeface="Palatino Linotype" panose="02040502050505030304" pitchFamily="18" charset="0"/>
              </a:rPr>
              <a:t>that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is</a:t>
            </a:r>
            <a:r>
              <a:rPr lang="it-IT" sz="2000" dirty="0">
                <a:latin typeface="Palatino Linotype" panose="02040502050505030304" pitchFamily="18" charset="0"/>
              </a:rPr>
              <a:t> a soft </a:t>
            </a:r>
            <a:r>
              <a:rPr lang="it-IT" sz="2000" dirty="0" err="1">
                <a:latin typeface="Palatino Linotype" panose="02040502050505030304" pitchFamily="18" charset="0"/>
              </a:rPr>
              <a:t>solid</a:t>
            </a:r>
            <a:r>
              <a:rPr lang="it-IT" sz="2000" dirty="0">
                <a:latin typeface="Palatino Linotype" panose="02040502050505030304" pitchFamily="18" charset="0"/>
              </a:rPr>
              <a:t> and </a:t>
            </a:r>
            <a:r>
              <a:rPr lang="it-IT" sz="2000" dirty="0" err="1">
                <a:latin typeface="Palatino Linotype" panose="02040502050505030304" pitchFamily="18" charset="0"/>
              </a:rPr>
              <a:t>elastomeric</a:t>
            </a:r>
            <a:r>
              <a:rPr lang="it-IT" sz="2000" dirty="0">
                <a:latin typeface="Palatino Linotype" panose="02040502050505030304" pitchFamily="18" charset="0"/>
              </a:rPr>
              <a:t> in nature. </a:t>
            </a:r>
          </a:p>
          <a:p>
            <a:pPr algn="just">
              <a:lnSpc>
                <a:spcPct val="150000"/>
              </a:lnSpc>
            </a:pPr>
            <a:endParaRPr lang="it-IT" sz="2000" dirty="0">
              <a:latin typeface="Palatino Linotype" panose="0204050205050503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A769E1-C9B4-F340-9C08-7F77097CB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10" y="275428"/>
            <a:ext cx="203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24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A91F30D-49A8-E84D-827F-C458B8A3F6FC}"/>
              </a:ext>
            </a:extLst>
          </p:cNvPr>
          <p:cNvSpPr/>
          <p:nvPr/>
        </p:nvSpPr>
        <p:spPr>
          <a:xfrm>
            <a:off x="300942" y="248470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PEEK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5E8C9A7-4831-5E49-A564-80C64E9D1B2A}"/>
              </a:ext>
            </a:extLst>
          </p:cNvPr>
          <p:cNvSpPr/>
          <p:nvPr/>
        </p:nvSpPr>
        <p:spPr>
          <a:xfrm>
            <a:off x="198003" y="1896758"/>
            <a:ext cx="6468829" cy="628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PEEK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semicrystalline</a:t>
            </a:r>
            <a:r>
              <a:rPr lang="it-IT" dirty="0">
                <a:latin typeface="Palatino Linotype" panose="02040502050505030304" pitchFamily="18" charset="0"/>
              </a:rPr>
              <a:t> thermoplastic with </a:t>
            </a:r>
            <a:r>
              <a:rPr lang="it-IT" dirty="0" err="1">
                <a:latin typeface="Palatino Linotype" panose="02040502050505030304" pitchFamily="18" charset="0"/>
              </a:rPr>
              <a:t>excellent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chemical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resistance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retained</a:t>
            </a:r>
            <a:r>
              <a:rPr lang="it-IT" dirty="0">
                <a:latin typeface="Palatino Linotype" panose="02040502050505030304" pitchFamily="18" charset="0"/>
              </a:rPr>
              <a:t> to high </a:t>
            </a:r>
            <a:r>
              <a:rPr lang="it-IT" dirty="0" err="1">
                <a:latin typeface="Palatino Linotype" panose="02040502050505030304" pitchFamily="18" charset="0"/>
              </a:rPr>
              <a:t>temperatures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 Young's modulus 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3.6 </a:t>
            </a:r>
            <a:r>
              <a:rPr lang="it-IT" dirty="0" err="1">
                <a:latin typeface="Palatino Linotype" panose="02040502050505030304" pitchFamily="18" charset="0"/>
              </a:rPr>
              <a:t>GPa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tensile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90 to 100 </a:t>
            </a:r>
            <a:r>
              <a:rPr lang="it-IT" dirty="0" err="1">
                <a:latin typeface="Palatino Linotype" panose="02040502050505030304" pitchFamily="18" charset="0"/>
              </a:rPr>
              <a:t>MPa</a:t>
            </a:r>
            <a:r>
              <a:rPr lang="it-IT" dirty="0">
                <a:latin typeface="Palatino Linotype" panose="02040502050505030304" pitchFamily="18" charset="0"/>
              </a:rPr>
              <a:t>. PEEK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a glass transition temperature of </a:t>
            </a:r>
            <a:r>
              <a:rPr lang="it-IT" dirty="0" err="1">
                <a:latin typeface="Palatino Linotype" panose="02040502050505030304" pitchFamily="18" charset="0"/>
              </a:rPr>
              <a:t>around</a:t>
            </a:r>
            <a:r>
              <a:rPr lang="it-IT" dirty="0">
                <a:latin typeface="Palatino Linotype" panose="02040502050505030304" pitchFamily="18" charset="0"/>
              </a:rPr>
              <a:t> 143 C and </a:t>
            </a:r>
            <a:r>
              <a:rPr lang="it-IT" dirty="0" err="1">
                <a:latin typeface="Palatino Linotype" panose="02040502050505030304" pitchFamily="18" charset="0"/>
              </a:rPr>
              <a:t>melts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around</a:t>
            </a:r>
            <a:r>
              <a:rPr lang="it-IT" dirty="0">
                <a:latin typeface="Palatino Linotype" panose="02040502050505030304" pitchFamily="18" charset="0"/>
              </a:rPr>
              <a:t> 343 C. Some </a:t>
            </a:r>
            <a:r>
              <a:rPr lang="it-IT" dirty="0" err="1">
                <a:latin typeface="Palatino Linotype" panose="02040502050505030304" pitchFamily="18" charset="0"/>
              </a:rPr>
              <a:t>grades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useful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operating</a:t>
            </a:r>
            <a:r>
              <a:rPr lang="it-IT" dirty="0">
                <a:latin typeface="Palatino Linotype" panose="02040502050505030304" pitchFamily="18" charset="0"/>
              </a:rPr>
              <a:t> temperature of up to 250 C.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highly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resistant</a:t>
            </a:r>
            <a:r>
              <a:rPr lang="it-IT" dirty="0">
                <a:latin typeface="Palatino Linotype" panose="02040502050505030304" pitchFamily="18" charset="0"/>
              </a:rPr>
              <a:t> to thermal degradation, 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well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attack</a:t>
            </a:r>
            <a:r>
              <a:rPr lang="it-IT" dirty="0">
                <a:latin typeface="Palatino Linotype" panose="02040502050505030304" pitchFamily="18" charset="0"/>
              </a:rPr>
              <a:t> by </a:t>
            </a:r>
            <a:r>
              <a:rPr lang="it-IT" dirty="0" err="1">
                <a:latin typeface="Palatino Linotype" panose="02040502050505030304" pitchFamily="18" charset="0"/>
              </a:rPr>
              <a:t>both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organic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aqueous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environments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Polyetheretherketone</a:t>
            </a:r>
            <a:r>
              <a:rPr lang="it-IT" dirty="0">
                <a:latin typeface="Palatino Linotype" panose="02040502050505030304" pitchFamily="18" charset="0"/>
              </a:rPr>
              <a:t> (PEEK)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spinal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cages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suture </a:t>
            </a:r>
            <a:r>
              <a:rPr lang="it-IT" dirty="0" err="1">
                <a:latin typeface="Palatino Linotype" panose="02040502050505030304" pitchFamily="18" charset="0"/>
              </a:rPr>
              <a:t>anchors</a:t>
            </a:r>
            <a:r>
              <a:rPr lang="it-IT" dirty="0">
                <a:latin typeface="Palatino Linotype" panose="02040502050505030304" pitchFamily="18" charset="0"/>
              </a:rPr>
              <a:t> in soft </a:t>
            </a:r>
            <a:r>
              <a:rPr lang="it-IT" dirty="0" err="1">
                <a:latin typeface="Palatino Linotype" panose="02040502050505030304" pitchFamily="18" charset="0"/>
              </a:rPr>
              <a:t>tissue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repair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 of PEEK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(-C6H4-O-C6H4-O-C6H4-CO-)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macromolecule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provides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resistance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. Suture </a:t>
            </a:r>
            <a:r>
              <a:rPr lang="it-IT" dirty="0" err="1">
                <a:latin typeface="Palatino Linotype" panose="02040502050505030304" pitchFamily="18" charset="0"/>
              </a:rPr>
              <a:t>anchors</a:t>
            </a:r>
            <a:r>
              <a:rPr lang="it-IT" dirty="0">
                <a:latin typeface="Palatino Linotype" panose="02040502050505030304" pitchFamily="18" charset="0"/>
              </a:rPr>
              <a:t> must </a:t>
            </a:r>
            <a:r>
              <a:rPr lang="it-IT" dirty="0" err="1">
                <a:latin typeface="Palatino Linotype" panose="02040502050505030304" pitchFamily="18" charset="0"/>
              </a:rPr>
              <a:t>maintain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anchoring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point</a:t>
            </a:r>
            <a:r>
              <a:rPr lang="it-IT" dirty="0">
                <a:latin typeface="Palatino Linotype" panose="02040502050505030304" pitchFamily="18" charset="0"/>
              </a:rPr>
              <a:t> in bone to </a:t>
            </a:r>
            <a:r>
              <a:rPr lang="it-IT" dirty="0" err="1">
                <a:latin typeface="Palatino Linotype" panose="02040502050505030304" pitchFamily="18" charset="0"/>
              </a:rPr>
              <a:t>securely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fasten</a:t>
            </a:r>
            <a:r>
              <a:rPr lang="it-IT" dirty="0">
                <a:latin typeface="Palatino Linotype" panose="02040502050505030304" pitchFamily="18" charset="0"/>
              </a:rPr>
              <a:t> a suture and are </a:t>
            </a:r>
            <a:r>
              <a:rPr lang="it-IT" dirty="0" err="1">
                <a:latin typeface="Palatino Linotype" panose="02040502050505030304" pitchFamily="18" charset="0"/>
              </a:rPr>
              <a:t>often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shoulder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arthroplasty</a:t>
            </a:r>
            <a:endParaRPr lang="it-IT" dirty="0">
              <a:latin typeface="Palatino Linotype" panose="0204050205050503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48651F-6614-1749-BE55-B74708EBF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830" y="128336"/>
            <a:ext cx="3343911" cy="16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9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A37A5ED-FDCF-9849-A061-FE2FB4512940}"/>
              </a:ext>
            </a:extLst>
          </p:cNvPr>
          <p:cNvSpPr/>
          <p:nvPr/>
        </p:nvSpPr>
        <p:spPr>
          <a:xfrm>
            <a:off x="142689" y="196334"/>
            <a:ext cx="2577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Poly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(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lactic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) </a:t>
            </a:r>
            <a:r>
              <a:rPr lang="it-IT" sz="24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acids</a:t>
            </a:r>
            <a:r>
              <a:rPr lang="it-IT" sz="24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D2AA93-62A5-DA49-9DDE-39D6156FA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71" t="73319"/>
          <a:stretch/>
        </p:blipFill>
        <p:spPr>
          <a:xfrm>
            <a:off x="3149600" y="-33904"/>
            <a:ext cx="3708400" cy="138380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498F2D7-D26A-3049-9478-72F65DCCD143}"/>
              </a:ext>
            </a:extLst>
          </p:cNvPr>
          <p:cNvSpPr/>
          <p:nvPr/>
        </p:nvSpPr>
        <p:spPr>
          <a:xfrm>
            <a:off x="142689" y="1180743"/>
            <a:ext cx="649941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Poly</a:t>
            </a:r>
            <a:r>
              <a:rPr lang="it-IT" b="1" dirty="0">
                <a:latin typeface="Palatino Linotype" panose="02040502050505030304" pitchFamily="18" charset="0"/>
              </a:rPr>
              <a:t>(</a:t>
            </a:r>
            <a:r>
              <a:rPr lang="it-IT" b="1" dirty="0" err="1">
                <a:latin typeface="Palatino Linotype" panose="02040502050505030304" pitchFamily="18" charset="0"/>
              </a:rPr>
              <a:t>lactic</a:t>
            </a:r>
            <a:r>
              <a:rPr lang="it-IT" b="1" dirty="0">
                <a:latin typeface="Palatino Linotype" panose="02040502050505030304" pitchFamily="18" charset="0"/>
              </a:rPr>
              <a:t> acid) (PLA) </a:t>
            </a:r>
            <a:r>
              <a:rPr lang="it-IT" dirty="0">
                <a:latin typeface="Palatino Linotype" panose="02040502050505030304" pitchFamily="18" charset="0"/>
              </a:rPr>
              <a:t>and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derivatives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bioresorbable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polyesters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designed</a:t>
            </a:r>
            <a:r>
              <a:rPr lang="it-IT" dirty="0">
                <a:latin typeface="Palatino Linotype" panose="02040502050505030304" pitchFamily="18" charset="0"/>
              </a:rPr>
              <a:t> to break down in the body.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bioresorbable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sutures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tissue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engineering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meshes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temporary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fixation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components</a:t>
            </a:r>
            <a:r>
              <a:rPr lang="it-IT" dirty="0">
                <a:latin typeface="Palatino Linotype" panose="02040502050505030304" pitchFamily="18" charset="0"/>
              </a:rPr>
              <a:t>. PLA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glass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transition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50–80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C and a </a:t>
            </a:r>
            <a:r>
              <a:rPr lang="it-IT" dirty="0" err="1">
                <a:latin typeface="Palatino Linotype" panose="02040502050505030304" pitchFamily="18" charset="0"/>
              </a:rPr>
              <a:t>melting</a:t>
            </a:r>
            <a:r>
              <a:rPr lang="it-IT" dirty="0">
                <a:latin typeface="Palatino Linotype" panose="02040502050505030304" pitchFamily="18" charset="0"/>
              </a:rPr>
              <a:t> temperature of 165–175</a:t>
            </a:r>
            <a:r>
              <a:rPr lang="it-IT" sz="800" dirty="0">
                <a:latin typeface="Palatino Linotype" panose="02040502050505030304" pitchFamily="18" charset="0"/>
              </a:rPr>
              <a:t>◦</a:t>
            </a:r>
            <a:r>
              <a:rPr lang="it-IT" dirty="0">
                <a:latin typeface="Palatino Linotype" panose="02040502050505030304" pitchFamily="18" charset="0"/>
              </a:rPr>
              <a:t>C. The </a:t>
            </a:r>
            <a:r>
              <a:rPr lang="it-IT" dirty="0" err="1">
                <a:latin typeface="Palatino Linotype" panose="02040502050505030304" pitchFamily="18" charset="0"/>
              </a:rPr>
              <a:t>chemical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formulation</a:t>
            </a:r>
            <a:r>
              <a:rPr lang="it-IT" dirty="0">
                <a:latin typeface="Palatino Linotype" panose="02040502050505030304" pitchFamily="18" charset="0"/>
              </a:rPr>
              <a:t> of PLA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(-O-CH (CH3)–C(=O)-)</a:t>
            </a:r>
            <a:r>
              <a:rPr lang="it-IT" sz="800" dirty="0" err="1">
                <a:latin typeface="Palatino Linotype" panose="02040502050505030304" pitchFamily="18" charset="0"/>
              </a:rPr>
              <a:t>n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and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found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or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on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conformation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polymers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blended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or co-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polymerized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achieve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tailored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resorption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rate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that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controlled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primarily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through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its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crystallinity</a:t>
            </a:r>
            <a:r>
              <a:rPr lang="it-IT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it-IT" dirty="0">
                <a:latin typeface="Palatino Linotype" panose="02040502050505030304" pitchFamily="18" charset="0"/>
              </a:rPr>
              <a:t>PLA </a:t>
            </a:r>
            <a:r>
              <a:rPr lang="it-IT" dirty="0" err="1">
                <a:latin typeface="Palatino Linotype" panose="02040502050505030304" pitchFamily="18" charset="0"/>
              </a:rPr>
              <a:t>degradation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due to 3 </a:t>
            </a:r>
            <a:r>
              <a:rPr lang="it-IT" dirty="0" err="1">
                <a:latin typeface="Palatino Linotype" panose="02040502050505030304" pitchFamily="18" charset="0"/>
              </a:rPr>
              <a:t>mechanisms</a:t>
            </a:r>
            <a:r>
              <a:rPr lang="it-IT" dirty="0">
                <a:latin typeface="Palatino Linotype" panose="02040502050505030304" pitchFamily="18" charset="0"/>
              </a:rPr>
              <a:t>:</a:t>
            </a:r>
          </a:p>
          <a:p>
            <a:pPr algn="just"/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Hydrolysis</a:t>
            </a:r>
            <a:r>
              <a:rPr lang="it-IT" dirty="0">
                <a:latin typeface="Palatino Linotype" panose="02040502050505030304" pitchFamily="18" charset="0"/>
              </a:rPr>
              <a:t>: The </a:t>
            </a:r>
            <a:r>
              <a:rPr lang="it-IT" dirty="0" err="1">
                <a:latin typeface="Palatino Linotype" panose="02040502050505030304" pitchFamily="18" charset="0"/>
              </a:rPr>
              <a:t>ester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groups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main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cleaved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dividing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molecule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parts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thus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reducing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.</a:t>
            </a:r>
          </a:p>
          <a:p>
            <a:pPr algn="just"/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Thermal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degradation</a:t>
            </a:r>
            <a:r>
              <a:rPr lang="it-IT" dirty="0">
                <a:latin typeface="Palatino Linotype" panose="02040502050505030304" pitchFamily="18" charset="0"/>
              </a:rPr>
              <a:t>: A </a:t>
            </a:r>
            <a:r>
              <a:rPr lang="it-IT" dirty="0" err="1">
                <a:latin typeface="Palatino Linotype" panose="02040502050505030304" pitchFamily="18" charset="0"/>
              </a:rPr>
              <a:t>complex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phenomenon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leading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appearance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different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compounds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lighter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molecules</a:t>
            </a:r>
            <a:r>
              <a:rPr lang="it-IT" dirty="0">
                <a:latin typeface="Palatino Linotype" panose="02040502050505030304" pitchFamily="18" charset="0"/>
              </a:rPr>
              <a:t> and linear and </a:t>
            </a:r>
            <a:r>
              <a:rPr lang="it-IT" dirty="0" err="1">
                <a:latin typeface="Palatino Linotype" panose="02040502050505030304" pitchFamily="18" charset="0"/>
              </a:rPr>
              <a:t>cyclic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oligomers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different</a:t>
            </a:r>
            <a:r>
              <a:rPr lang="it-IT" dirty="0">
                <a:latin typeface="Palatino Linotype" panose="02040502050505030304" pitchFamily="18" charset="0"/>
              </a:rPr>
              <a:t> </a:t>
            </a:r>
            <a:r>
              <a:rPr lang="it-IT" i="1" dirty="0" err="1">
                <a:latin typeface="Palatino Linotype" panose="02040502050505030304" pitchFamily="18" charset="0"/>
              </a:rPr>
              <a:t>Mw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lactide</a:t>
            </a:r>
            <a:r>
              <a:rPr lang="it-IT" dirty="0">
                <a:latin typeface="Palatino Linotype" panose="02040502050505030304" pitchFamily="18" charset="0"/>
              </a:rPr>
              <a:t>.</a:t>
            </a:r>
          </a:p>
          <a:p>
            <a:pPr algn="just"/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Photodegradation</a:t>
            </a:r>
            <a:r>
              <a:rPr lang="it-IT" dirty="0">
                <a:latin typeface="Palatino Linotype" panose="02040502050505030304" pitchFamily="18" charset="0"/>
              </a:rPr>
              <a:t>: </a:t>
            </a:r>
            <a:r>
              <a:rPr lang="it-IT" dirty="0" err="1">
                <a:latin typeface="Palatino Linotype" panose="02040502050505030304" pitchFamily="18" charset="0"/>
              </a:rPr>
              <a:t>Sunlight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induces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degradation</a:t>
            </a:r>
            <a:r>
              <a:rPr lang="it-IT" dirty="0">
                <a:latin typeface="Palatino Linotype" panose="02040502050505030304" pitchFamily="18" charset="0"/>
              </a:rPr>
              <a:t> due to </a:t>
            </a:r>
            <a:r>
              <a:rPr lang="it-IT" dirty="0" err="1">
                <a:latin typeface="Palatino Linotype" panose="02040502050505030304" pitchFamily="18" charset="0"/>
              </a:rPr>
              <a:t>low-wavelength</a:t>
            </a:r>
            <a:r>
              <a:rPr lang="it-IT" dirty="0">
                <a:latin typeface="Palatino Linotype" panose="02040502050505030304" pitchFamily="18" charset="0"/>
              </a:rPr>
              <a:t> and high-</a:t>
            </a:r>
            <a:r>
              <a:rPr lang="it-IT" dirty="0" err="1">
                <a:latin typeface="Palatino Linotype" panose="02040502050505030304" pitchFamily="18" charset="0"/>
              </a:rPr>
              <a:t>energy</a:t>
            </a:r>
            <a:r>
              <a:rPr lang="it-IT" dirty="0">
                <a:latin typeface="Palatino Linotype" panose="02040502050505030304" pitchFamily="18" charset="0"/>
              </a:rPr>
              <a:t> UV </a:t>
            </a:r>
            <a:r>
              <a:rPr lang="it-IT" dirty="0" err="1">
                <a:latin typeface="Palatino Linotype" panose="02040502050505030304" pitchFamily="18" charset="0"/>
              </a:rPr>
              <a:t>radiation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8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EE365E-3BF8-C747-9EA6-D42FFCA1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4733"/>
            <a:ext cx="6316133" cy="88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FC84D71-8AA9-F44B-A44A-2DB4C9256CAF}"/>
              </a:ext>
            </a:extLst>
          </p:cNvPr>
          <p:cNvSpPr/>
          <p:nvPr/>
        </p:nvSpPr>
        <p:spPr>
          <a:xfrm>
            <a:off x="220134" y="3"/>
            <a:ext cx="6383866" cy="91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Most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three-dimensional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networks are </a:t>
            </a:r>
            <a:r>
              <a:rPr lang="it-IT" b="1" dirty="0" err="1">
                <a:latin typeface="Palatino Linotype" panose="02040502050505030304" pitchFamily="18" charset="0"/>
              </a:rPr>
              <a:t>highly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crosslinked</a:t>
            </a:r>
            <a:r>
              <a:rPr lang="it-IT" b="1" dirty="0"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latin typeface="Palatino Linotype" panose="02040502050505030304" pitchFamily="18" charset="0"/>
              </a:rPr>
              <a:t>covalently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bonded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between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) </a:t>
            </a:r>
            <a:r>
              <a:rPr lang="it-IT" b="1" dirty="0" err="1">
                <a:latin typeface="Palatino Linotype" panose="02040502050505030304" pitchFamily="18" charset="0"/>
              </a:rPr>
              <a:t>but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no long-</a:t>
            </a:r>
            <a:r>
              <a:rPr lang="it-IT" b="1" dirty="0" err="1">
                <a:latin typeface="Palatino Linotype" panose="02040502050505030304" pitchFamily="18" charset="0"/>
              </a:rPr>
              <a:t>range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order</a:t>
            </a:r>
            <a:r>
              <a:rPr lang="it-IT" b="1" dirty="0">
                <a:latin typeface="Palatino Linotype" panose="02040502050505030304" pitchFamily="18" charset="0"/>
              </a:rPr>
              <a:t> or lattice </a:t>
            </a:r>
            <a:r>
              <a:rPr lang="it-IT" b="1" dirty="0" err="1">
                <a:latin typeface="Palatino Linotype" panose="02040502050505030304" pitchFamily="18" charset="0"/>
              </a:rPr>
              <a:t>structure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latin typeface="Palatino Linotype" panose="02040502050505030304" pitchFamily="18" charset="0"/>
              </a:rPr>
              <a:t>Such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materials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little</a:t>
            </a:r>
            <a:r>
              <a:rPr lang="it-IT" b="1" dirty="0">
                <a:latin typeface="Palatino Linotype" panose="02040502050505030304" pitchFamily="18" charset="0"/>
              </a:rPr>
              <a:t> or no </a:t>
            </a:r>
            <a:r>
              <a:rPr lang="it-IT" b="1" dirty="0" err="1">
                <a:latin typeface="Palatino Linotype" panose="02040502050505030304" pitchFamily="18" charset="0"/>
              </a:rPr>
              <a:t>crystallinity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offer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relatively</a:t>
            </a:r>
            <a:r>
              <a:rPr lang="it-IT" b="1" dirty="0">
                <a:latin typeface="Palatino Linotype" panose="02040502050505030304" pitchFamily="18" charset="0"/>
              </a:rPr>
              <a:t> high </a:t>
            </a:r>
            <a:r>
              <a:rPr lang="it-IT" b="1" dirty="0" err="1">
                <a:latin typeface="Palatino Linotype" panose="02040502050505030304" pitchFamily="18" charset="0"/>
              </a:rPr>
              <a:t>hardness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strength</a:t>
            </a:r>
            <a:r>
              <a:rPr lang="it-IT" b="1" dirty="0">
                <a:latin typeface="Palatino Linotype" panose="02040502050505030304" pitchFamily="18" charset="0"/>
              </a:rPr>
              <a:t>, and </a:t>
            </a:r>
            <a:r>
              <a:rPr lang="it-IT" b="1" dirty="0" err="1">
                <a:latin typeface="Palatino Linotype" panose="02040502050505030304" pitchFamily="18" charset="0"/>
              </a:rPr>
              <a:t>modulus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but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provide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little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ductility</a:t>
            </a:r>
            <a:r>
              <a:rPr lang="it-IT" b="1" dirty="0"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latin typeface="Palatino Linotype" panose="02040502050505030304" pitchFamily="18" charset="0"/>
              </a:rPr>
              <a:t>strain</a:t>
            </a:r>
            <a:r>
              <a:rPr lang="it-IT" b="1" dirty="0"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latin typeface="Palatino Linotype" panose="02040502050505030304" pitchFamily="18" charset="0"/>
              </a:rPr>
              <a:t>failure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Two-dimensional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systems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covalent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bonding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ordering</a:t>
            </a:r>
            <a:r>
              <a:rPr lang="it-IT" b="1" dirty="0">
                <a:latin typeface="Palatino Linotype" panose="02040502050505030304" pitchFamily="18" charset="0"/>
              </a:rPr>
              <a:t> in the planar </a:t>
            </a:r>
            <a:r>
              <a:rPr lang="it-IT" b="1" dirty="0" err="1">
                <a:latin typeface="Palatino Linotype" panose="02040502050505030304" pitchFamily="18" charset="0"/>
              </a:rPr>
              <a:t>layer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but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only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weak</a:t>
            </a:r>
            <a:r>
              <a:rPr lang="it-IT" b="1" dirty="0">
                <a:latin typeface="Palatino Linotype" panose="02040502050505030304" pitchFamily="18" charset="0"/>
              </a:rPr>
              <a:t> van </a:t>
            </a:r>
            <a:r>
              <a:rPr lang="it-IT" b="1" dirty="0" err="1">
                <a:latin typeface="Palatino Linotype" panose="02040502050505030304" pitchFamily="18" charset="0"/>
              </a:rPr>
              <a:t>der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Waals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forces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between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layers</a:t>
            </a:r>
            <a:r>
              <a:rPr lang="it-IT" b="1" dirty="0">
                <a:latin typeface="Palatino Linotype" panose="02040502050505030304" pitchFamily="18" charset="0"/>
              </a:rPr>
              <a:t>. The </a:t>
            </a:r>
            <a:r>
              <a:rPr lang="it-IT" b="1" dirty="0" err="1">
                <a:latin typeface="Palatino Linotype" panose="02040502050505030304" pitchFamily="18" charset="0"/>
              </a:rPr>
              <a:t>two-dimensional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structure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provides</a:t>
            </a:r>
            <a:r>
              <a:rPr lang="it-IT" b="1" dirty="0"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latin typeface="Palatino Linotype" panose="02040502050505030304" pitchFamily="18" charset="0"/>
              </a:rPr>
              <a:t>lower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hardness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low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shear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strength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that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facilitates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latin typeface="Palatino Linotype" panose="02040502050505030304" pitchFamily="18" charset="0"/>
              </a:rPr>
              <a:t> transfer under </a:t>
            </a:r>
            <a:r>
              <a:rPr lang="it-IT" b="1" dirty="0" err="1">
                <a:latin typeface="Palatino Linotype" panose="02040502050505030304" pitchFamily="18" charset="0"/>
              </a:rPr>
              <a:t>shear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loading</a:t>
            </a:r>
            <a:r>
              <a:rPr lang="it-IT" b="1" dirty="0"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latin typeface="Palatino Linotype" panose="02040502050505030304" pitchFamily="18" charset="0"/>
              </a:rPr>
              <a:t>such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attributes</a:t>
            </a:r>
            <a:r>
              <a:rPr lang="it-IT" b="1" dirty="0"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latin typeface="Palatino Linotype" panose="02040502050505030304" pitchFamily="18" charset="0"/>
              </a:rPr>
              <a:t>necessary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when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writing</a:t>
            </a:r>
            <a:r>
              <a:rPr lang="it-IT" b="1" dirty="0">
                <a:latin typeface="Palatino Linotype" panose="02040502050505030304" pitchFamily="18" charset="0"/>
              </a:rPr>
              <a:t> with a </a:t>
            </a:r>
            <a:r>
              <a:rPr lang="it-IT" b="1" dirty="0" err="1">
                <a:latin typeface="Palatino Linotype" panose="02040502050505030304" pitchFamily="18" charset="0"/>
              </a:rPr>
              <a:t>pencil</a:t>
            </a:r>
            <a:r>
              <a:rPr lang="it-IT" b="1" dirty="0">
                <a:latin typeface="Palatino Linotype" panose="02040502050505030304" pitchFamily="18" charset="0"/>
              </a:rPr>
              <a:t> or in the generation of </a:t>
            </a:r>
            <a:r>
              <a:rPr lang="it-IT" b="1" dirty="0" err="1">
                <a:latin typeface="Palatino Linotype" panose="02040502050505030304" pitchFamily="18" charset="0"/>
              </a:rPr>
              <a:t>solid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lubricants</a:t>
            </a:r>
            <a:r>
              <a:rPr lang="it-IT" b="1" dirty="0">
                <a:latin typeface="Palatino Linotype" panose="02040502050505030304" pitchFamily="18" charset="0"/>
              </a:rPr>
              <a:t>). </a:t>
            </a:r>
          </a:p>
          <a:p>
            <a:pPr algn="just">
              <a:lnSpc>
                <a:spcPct val="150000"/>
              </a:lnSpc>
            </a:pPr>
            <a:endParaRPr lang="it-IT" b="1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One-dimensional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systems</a:t>
            </a:r>
            <a:r>
              <a:rPr lang="it-IT" b="1" dirty="0">
                <a:latin typeface="Palatino Linotype" panose="02040502050505030304" pitchFamily="18" charset="0"/>
              </a:rPr>
              <a:t> (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) are the </a:t>
            </a:r>
            <a:r>
              <a:rPr lang="it-IT" b="1" dirty="0" err="1">
                <a:latin typeface="Palatino Linotype" panose="02040502050505030304" pitchFamily="18" charset="0"/>
              </a:rPr>
              <a:t>most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prevalent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architectural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group</a:t>
            </a:r>
            <a:r>
              <a:rPr lang="it-IT" b="1" dirty="0"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latin typeface="Palatino Linotype" panose="02040502050505030304" pitchFamily="18" charset="0"/>
              </a:rPr>
              <a:t>polymers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latin typeface="Palatino Linotype" panose="02040502050505030304" pitchFamily="18" charset="0"/>
              </a:rPr>
              <a:t>These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systems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utilize</a:t>
            </a:r>
            <a:r>
              <a:rPr lang="it-IT" b="1" dirty="0">
                <a:latin typeface="Palatino Linotype" panose="02040502050505030304" pitchFamily="18" charset="0"/>
              </a:rPr>
              <a:t>  </a:t>
            </a:r>
            <a:r>
              <a:rPr lang="it-IT" b="1" dirty="0" err="1">
                <a:latin typeface="Palatino Linotype" panose="02040502050505030304" pitchFamily="18" charset="0"/>
              </a:rPr>
              <a:t>covalent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bonding</a:t>
            </a:r>
            <a:r>
              <a:rPr lang="it-IT" b="1" dirty="0">
                <a:latin typeface="Palatino Linotype" panose="02040502050505030304" pitchFamily="18" charset="0"/>
              </a:rPr>
              <a:t> on the </a:t>
            </a:r>
            <a:r>
              <a:rPr lang="it-IT" b="1" dirty="0" err="1">
                <a:latin typeface="Palatino Linotype" panose="02040502050505030304" pitchFamily="18" charset="0"/>
              </a:rPr>
              <a:t>backbone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but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weak</a:t>
            </a:r>
            <a:r>
              <a:rPr lang="it-IT" b="1" dirty="0">
                <a:latin typeface="Palatino Linotype" panose="02040502050505030304" pitchFamily="18" charset="0"/>
              </a:rPr>
              <a:t> van </a:t>
            </a:r>
            <a:r>
              <a:rPr lang="it-IT" b="1" dirty="0" err="1">
                <a:latin typeface="Palatino Linotype" panose="02040502050505030304" pitchFamily="18" charset="0"/>
              </a:rPr>
              <a:t>der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Waals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interactions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between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achieve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structural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integrity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through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packing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entanglements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latin typeface="Palatino Linotype" panose="02040502050505030304" pitchFamily="18" charset="0"/>
              </a:rPr>
              <a:t>These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systems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may</a:t>
            </a:r>
            <a:r>
              <a:rPr lang="it-IT" b="1" dirty="0">
                <a:latin typeface="Palatino Linotype" panose="02040502050505030304" pitchFamily="18" charset="0"/>
              </a:rPr>
              <a:t> be </a:t>
            </a:r>
            <a:r>
              <a:rPr lang="it-IT" b="1" dirty="0" err="1">
                <a:latin typeface="Palatino Linotype" panose="02040502050505030304" pitchFamily="18" charset="0"/>
              </a:rPr>
              <a:t>crystalline</a:t>
            </a:r>
            <a:r>
              <a:rPr lang="it-IT" b="1" dirty="0"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latin typeface="Palatino Linotype" panose="02040502050505030304" pitchFamily="18" charset="0"/>
              </a:rPr>
              <a:t>amorphous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48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1E1166-02AE-0242-AE3C-C5922DEC9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05" y="67735"/>
            <a:ext cx="5589639" cy="36576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A7C05C4-FB46-4541-8C3E-34D2102D57C4}"/>
              </a:ext>
            </a:extLst>
          </p:cNvPr>
          <p:cNvSpPr/>
          <p:nvPr/>
        </p:nvSpPr>
        <p:spPr>
          <a:xfrm>
            <a:off x="144411" y="3708403"/>
            <a:ext cx="6472289" cy="503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ability</a:t>
            </a:r>
            <a:r>
              <a:rPr lang="it-IT" dirty="0">
                <a:latin typeface="Palatino Linotype" panose="02040502050505030304" pitchFamily="18" charset="0"/>
              </a:rPr>
              <a:t> to pack </a:t>
            </a:r>
            <a:r>
              <a:rPr lang="it-IT" dirty="0" err="1">
                <a:latin typeface="Palatino Linotype" panose="02040502050505030304" pitchFamily="18" charset="0"/>
              </a:rPr>
              <a:t>into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domains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usually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consequence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architecture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backbone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chemistry</a:t>
            </a:r>
            <a:r>
              <a:rPr lang="it-IT" dirty="0">
                <a:latin typeface="Palatino Linotype" panose="02040502050505030304" pitchFamily="18" charset="0"/>
              </a:rPr>
              <a:t>, or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If</a:t>
            </a:r>
            <a:r>
              <a:rPr lang="it-IT" dirty="0">
                <a:latin typeface="Palatino Linotype" panose="02040502050505030304" pitchFamily="18" charset="0"/>
              </a:rPr>
              <a:t> the long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pack </a:t>
            </a:r>
            <a:r>
              <a:rPr lang="it-IT" dirty="0" err="1">
                <a:latin typeface="Palatino Linotype" panose="02040502050505030304" pitchFamily="18" charset="0"/>
              </a:rPr>
              <a:t>regularly</a:t>
            </a:r>
            <a:r>
              <a:rPr lang="it-IT" dirty="0">
                <a:latin typeface="Palatino Linotype" panose="02040502050505030304" pitchFamily="18" charset="0"/>
              </a:rPr>
              <a:t>, side-by- side, </a:t>
            </a:r>
            <a:r>
              <a:rPr lang="it-IT" dirty="0" err="1">
                <a:latin typeface="Palatino Linotype" panose="02040502050505030304" pitchFamily="18" charset="0"/>
              </a:rPr>
              <a:t>they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tend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domains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latin typeface="Palatino Linotype" panose="02040502050505030304" pitchFamily="18" charset="0"/>
              </a:rPr>
              <a:t>If</a:t>
            </a:r>
            <a:r>
              <a:rPr lang="it-IT" b="1" dirty="0">
                <a:latin typeface="Palatino Linotype" panose="02040502050505030304" pitchFamily="18" charset="0"/>
              </a:rPr>
              <a:t> the long </a:t>
            </a:r>
            <a:r>
              <a:rPr lang="it-IT" b="1" dirty="0" err="1">
                <a:latin typeface="Palatino Linotype" panose="02040502050505030304" pitchFamily="18" charset="0"/>
              </a:rPr>
              <a:t>chain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molecules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large side </a:t>
            </a:r>
            <a:r>
              <a:rPr lang="it-IT" b="1" dirty="0" err="1">
                <a:latin typeface="Palatino Linotype" panose="02040502050505030304" pitchFamily="18" charset="0"/>
              </a:rPr>
              <a:t>groups</a:t>
            </a:r>
            <a:r>
              <a:rPr lang="it-IT" b="1" dirty="0"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latin typeface="Palatino Linotype" panose="02040502050505030304" pitchFamily="18" charset="0"/>
              </a:rPr>
              <a:t>extensive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chain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length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they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may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become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irregularly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tangled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they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will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tend</a:t>
            </a:r>
            <a:r>
              <a:rPr lang="it-IT" b="1" dirty="0">
                <a:latin typeface="Palatino Linotype" panose="02040502050505030304" pitchFamily="18" charset="0"/>
              </a:rPr>
              <a:t> to be </a:t>
            </a:r>
            <a:r>
              <a:rPr lang="it-IT" b="1" dirty="0" err="1">
                <a:latin typeface="Palatino Linotype" panose="02040502050505030304" pitchFamily="18" charset="0"/>
              </a:rPr>
              <a:t>amorphous</a:t>
            </a:r>
            <a:r>
              <a:rPr lang="it-IT" b="1" dirty="0">
                <a:latin typeface="Palatino Linotype" panose="02040502050505030304" pitchFamily="18" charset="0"/>
              </a:rPr>
              <a:t> (no long-</a:t>
            </a:r>
            <a:r>
              <a:rPr lang="it-IT" b="1" dirty="0" err="1">
                <a:latin typeface="Palatino Linotype" panose="02040502050505030304" pitchFamily="18" charset="0"/>
              </a:rPr>
              <a:t>range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order</a:t>
            </a:r>
            <a:r>
              <a:rPr lang="it-IT" b="1" dirty="0">
                <a:latin typeface="Palatino Linotype" panose="02040502050505030304" pitchFamily="18" charset="0"/>
              </a:rPr>
              <a:t>).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comprises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uniform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stacking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domains</a:t>
            </a:r>
            <a:r>
              <a:rPr lang="it-IT" dirty="0">
                <a:latin typeface="Palatino Linotype" panose="02040502050505030304" pitchFamily="18" charset="0"/>
              </a:rPr>
              <a:t>,. In the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lamellae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folded</a:t>
            </a:r>
            <a:r>
              <a:rPr lang="it-IT" dirty="0">
                <a:latin typeface="Palatino Linotype" panose="02040502050505030304" pitchFamily="18" charset="0"/>
              </a:rPr>
              <a:t> back and </a:t>
            </a:r>
            <a:r>
              <a:rPr lang="it-IT" dirty="0" err="1">
                <a:latin typeface="Palatino Linotype" panose="02040502050505030304" pitchFamily="18" charset="0"/>
              </a:rPr>
              <a:t>forth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symmetry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while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adjacent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regions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entangled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no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DF26AF1-92A4-B44F-8820-7D6959EB6C99}"/>
              </a:ext>
            </a:extLst>
          </p:cNvPr>
          <p:cNvSpPr/>
          <p:nvPr/>
        </p:nvSpPr>
        <p:spPr>
          <a:xfrm>
            <a:off x="3429000" y="400672"/>
            <a:ext cx="3429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 err="1">
                <a:latin typeface="Palatino Linotype" panose="02040502050505030304" pitchFamily="18" charset="0"/>
              </a:rPr>
              <a:t>Another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factor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contributing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of a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extremely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difficult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achieve</a:t>
            </a:r>
            <a:r>
              <a:rPr lang="it-IT" dirty="0">
                <a:latin typeface="Palatino Linotype" panose="02040502050505030304" pitchFamily="18" charset="0"/>
              </a:rPr>
              <a:t> full </a:t>
            </a:r>
            <a:r>
              <a:rPr lang="it-IT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 in a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- </a:t>
            </a:r>
            <a:r>
              <a:rPr lang="it-IT" dirty="0" err="1">
                <a:latin typeface="Palatino Linotype" panose="02040502050505030304" pitchFamily="18" charset="0"/>
              </a:rPr>
              <a:t>fore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classified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latin typeface="Palatino Linotype" panose="02040502050505030304" pitchFamily="18" charset="0"/>
              </a:rPr>
              <a:t>amorphous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216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E814E67-6C3B-8149-AC2F-F0414B1DC1BE}"/>
              </a:ext>
            </a:extLst>
          </p:cNvPr>
          <p:cNvSpPr/>
          <p:nvPr/>
        </p:nvSpPr>
        <p:spPr>
          <a:xfrm>
            <a:off x="135467" y="242206"/>
            <a:ext cx="6451600" cy="9190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TimesNewRomanPS"/>
              </a:rPr>
              <a:t>Molecular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characteristics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such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as</a:t>
            </a:r>
            <a:r>
              <a:rPr lang="it-IT" b="1" dirty="0">
                <a:latin typeface="TimesNewRomanPS"/>
              </a:rPr>
              <a:t> branching of the </a:t>
            </a:r>
            <a:r>
              <a:rPr lang="it-IT" b="1" dirty="0" err="1">
                <a:latin typeface="TimesNewRomanPS"/>
              </a:rPr>
              <a:t>backbone</a:t>
            </a:r>
            <a:r>
              <a:rPr lang="it-IT" b="1" dirty="0">
                <a:latin typeface="TimesNewRomanPS"/>
              </a:rPr>
              <a:t>, </a:t>
            </a:r>
            <a:r>
              <a:rPr lang="it-IT" b="1" dirty="0" err="1">
                <a:latin typeface="TimesNewRomanPS"/>
              </a:rPr>
              <a:t>bulky</a:t>
            </a:r>
            <a:r>
              <a:rPr lang="it-IT" b="1" dirty="0">
                <a:latin typeface="TimesNewRomanPS"/>
              </a:rPr>
              <a:t> side </a:t>
            </a:r>
            <a:r>
              <a:rPr lang="it-IT" b="1" dirty="0" err="1">
                <a:latin typeface="TimesNewRomanPS"/>
              </a:rPr>
              <a:t>groups</a:t>
            </a:r>
            <a:r>
              <a:rPr lang="it-IT" b="1" dirty="0">
                <a:latin typeface="TimesNewRomanPS"/>
              </a:rPr>
              <a:t>, </a:t>
            </a:r>
            <a:r>
              <a:rPr lang="it-IT" b="1" dirty="0" err="1">
                <a:latin typeface="TimesNewRomanPS"/>
              </a:rPr>
              <a:t>chain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length</a:t>
            </a:r>
            <a:r>
              <a:rPr lang="it-IT" b="1" dirty="0">
                <a:latin typeface="TimesNewRomanPS"/>
              </a:rPr>
              <a:t>, and </a:t>
            </a:r>
            <a:r>
              <a:rPr lang="it-IT" b="1" dirty="0" err="1">
                <a:latin typeface="TimesNewRomanPS"/>
              </a:rPr>
              <a:t>crosslinking</a:t>
            </a:r>
            <a:r>
              <a:rPr lang="it-IT" b="1" dirty="0">
                <a:latin typeface="TimesNewRomanPS"/>
              </a:rPr>
              <a:t> (</a:t>
            </a:r>
            <a:r>
              <a:rPr lang="it-IT" b="1" dirty="0" err="1">
                <a:latin typeface="TimesNewRomanPS"/>
              </a:rPr>
              <a:t>covalent</a:t>
            </a:r>
            <a:r>
              <a:rPr lang="it-IT" b="1" dirty="0">
                <a:latin typeface="TimesNewRomanPS"/>
              </a:rPr>
              <a:t> bonds </a:t>
            </a:r>
            <a:r>
              <a:rPr lang="it-IT" b="1" dirty="0" err="1">
                <a:latin typeface="TimesNewRomanPS"/>
              </a:rPr>
              <a:t>between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chains</a:t>
            </a:r>
            <a:r>
              <a:rPr lang="it-IT" b="1" dirty="0">
                <a:latin typeface="TimesNewRomanPS"/>
              </a:rPr>
              <a:t>) can </a:t>
            </a:r>
            <a:r>
              <a:rPr lang="it-IT" b="1" dirty="0" err="1">
                <a:latin typeface="TimesNewRomanPS"/>
              </a:rPr>
              <a:t>limit</a:t>
            </a:r>
            <a:r>
              <a:rPr lang="it-IT" b="1" dirty="0">
                <a:latin typeface="TimesNewRomanPS"/>
              </a:rPr>
              <a:t> the </a:t>
            </a:r>
            <a:r>
              <a:rPr lang="it-IT" b="1" dirty="0" err="1">
                <a:latin typeface="TimesNewRomanPS"/>
              </a:rPr>
              <a:t>ability</a:t>
            </a:r>
            <a:r>
              <a:rPr lang="it-IT" b="1" dirty="0">
                <a:latin typeface="TimesNewRomanPS"/>
              </a:rPr>
              <a:t> of a </a:t>
            </a:r>
            <a:r>
              <a:rPr lang="it-IT" b="1" dirty="0" err="1">
                <a:latin typeface="TimesNewRomanPS"/>
              </a:rPr>
              <a:t>polymer</a:t>
            </a:r>
            <a:r>
              <a:rPr lang="it-IT" b="1" dirty="0">
                <a:latin typeface="TimesNewRomanPS"/>
              </a:rPr>
              <a:t> to </a:t>
            </a:r>
            <a:r>
              <a:rPr lang="it-IT" b="1" dirty="0" err="1">
                <a:latin typeface="TimesNewRomanPS"/>
              </a:rPr>
              <a:t>form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crystalline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structures</a:t>
            </a:r>
            <a:r>
              <a:rPr lang="it-IT" b="1" dirty="0">
                <a:latin typeface="TimesNewRomanPS"/>
              </a:rPr>
              <a:t>. For </a:t>
            </a:r>
            <a:r>
              <a:rPr lang="it-IT" b="1" dirty="0" err="1">
                <a:latin typeface="TimesNewRomanPS"/>
              </a:rPr>
              <a:t>example</a:t>
            </a:r>
            <a:r>
              <a:rPr lang="it-IT" b="1" dirty="0">
                <a:latin typeface="TimesNewRomanPS"/>
              </a:rPr>
              <a:t>, </a:t>
            </a:r>
            <a:r>
              <a:rPr lang="it-IT" b="1" dirty="0" err="1">
                <a:latin typeface="TimesNewRomanPS"/>
              </a:rPr>
              <a:t>chain</a:t>
            </a:r>
            <a:r>
              <a:rPr lang="it-IT" b="1" dirty="0">
                <a:latin typeface="TimesNewRomanPS"/>
              </a:rPr>
              <a:t> branching </a:t>
            </a:r>
            <a:r>
              <a:rPr lang="it-IT" b="1" dirty="0" err="1">
                <a:latin typeface="TimesNewRomanPS"/>
              </a:rPr>
              <a:t>prevents</a:t>
            </a:r>
            <a:r>
              <a:rPr lang="it-IT" b="1" dirty="0">
                <a:latin typeface="TimesNewRomanPS"/>
              </a:rPr>
              <a:t> regular </a:t>
            </a:r>
            <a:r>
              <a:rPr lang="it-IT" b="1" dirty="0" err="1">
                <a:latin typeface="TimesNewRomanPS"/>
              </a:rPr>
              <a:t>organization</a:t>
            </a:r>
            <a:r>
              <a:rPr lang="it-IT" b="1" dirty="0">
                <a:latin typeface="TimesNewRomanPS"/>
              </a:rPr>
              <a:t> of the </a:t>
            </a:r>
            <a:r>
              <a:rPr lang="it-IT" b="1" dirty="0" err="1">
                <a:latin typeface="TimesNewRomanPS"/>
              </a:rPr>
              <a:t>backbone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chain</a:t>
            </a:r>
            <a:r>
              <a:rPr lang="it-IT" b="1" dirty="0">
                <a:latin typeface="TimesNewRomanPS"/>
              </a:rPr>
              <a:t> and </a:t>
            </a:r>
            <a:r>
              <a:rPr lang="it-IT" b="1" dirty="0" err="1">
                <a:latin typeface="TimesNewRomanPS"/>
              </a:rPr>
              <a:t>generally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limits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crystallinity</a:t>
            </a:r>
            <a:r>
              <a:rPr lang="it-IT" b="1" dirty="0">
                <a:latin typeface="TimesNewRomanPS"/>
              </a:rPr>
              <a:t> to </a:t>
            </a:r>
            <a:r>
              <a:rPr lang="it-IT" b="1" dirty="0" err="1">
                <a:latin typeface="TimesNewRomanPS"/>
              </a:rPr>
              <a:t>less</a:t>
            </a:r>
            <a:r>
              <a:rPr lang="it-IT" b="1" dirty="0">
                <a:latin typeface="TimesNewRomanPS"/>
              </a:rPr>
              <a:t> </a:t>
            </a:r>
            <a:r>
              <a:rPr lang="it-IT" b="1" dirty="0" err="1">
                <a:latin typeface="TimesNewRomanPS"/>
              </a:rPr>
              <a:t>than</a:t>
            </a:r>
            <a:r>
              <a:rPr lang="it-IT" b="1" dirty="0">
                <a:latin typeface="TimesNewRomanPS"/>
              </a:rPr>
              <a:t> 30</a:t>
            </a:r>
            <a:r>
              <a:rPr lang="it-IT" b="1" dirty="0">
                <a:latin typeface="Palatino Linotype" panose="02040502050505030304" pitchFamily="18" charset="0"/>
              </a:rPr>
              <a:t>% in the </a:t>
            </a:r>
            <a:r>
              <a:rPr lang="it-IT" b="1" dirty="0" err="1">
                <a:latin typeface="Palatino Linotype" panose="02040502050505030304" pitchFamily="18" charset="0"/>
              </a:rPr>
              <a:t>polymer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as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the case with </a:t>
            </a:r>
            <a:r>
              <a:rPr lang="it-IT" b="1" dirty="0" err="1">
                <a:latin typeface="Palatino Linotype" panose="02040502050505030304" pitchFamily="18" charset="0"/>
              </a:rPr>
              <a:t>low-density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polyethylene</a:t>
            </a:r>
            <a:r>
              <a:rPr lang="it-IT" b="1" dirty="0">
                <a:latin typeface="Palatino Linotype" panose="02040502050505030304" pitchFamily="18" charset="0"/>
              </a:rPr>
              <a:t> (LDPE). </a:t>
            </a:r>
            <a:r>
              <a:rPr lang="it-IT" b="1" dirty="0" err="1">
                <a:latin typeface="Palatino Linotype" panose="02040502050505030304" pitchFamily="18" charset="0"/>
              </a:rPr>
              <a:t>Similarly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bulky</a:t>
            </a:r>
            <a:r>
              <a:rPr lang="it-IT" b="1" dirty="0">
                <a:latin typeface="Palatino Linotype" panose="02040502050505030304" pitchFamily="18" charset="0"/>
              </a:rPr>
              <a:t> side </a:t>
            </a:r>
            <a:r>
              <a:rPr lang="it-IT" b="1" dirty="0" err="1">
                <a:latin typeface="Palatino Linotype" panose="02040502050505030304" pitchFamily="18" charset="0"/>
              </a:rPr>
              <a:t>groups</a:t>
            </a:r>
            <a:r>
              <a:rPr lang="it-IT" b="1" dirty="0">
                <a:latin typeface="Palatino Linotype" panose="02040502050505030304" pitchFamily="18" charset="0"/>
              </a:rPr>
              <a:t> can </a:t>
            </a:r>
            <a:r>
              <a:rPr lang="it-IT" b="1" dirty="0" err="1">
                <a:latin typeface="Palatino Linotype" panose="02040502050505030304" pitchFamily="18" charset="0"/>
              </a:rPr>
              <a:t>prevent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packing</a:t>
            </a:r>
            <a:r>
              <a:rPr lang="it-IT" b="1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latin typeface="Palatino Linotype" panose="02040502050505030304" pitchFamily="18" charset="0"/>
              </a:rPr>
              <a:t>chains</a:t>
            </a:r>
            <a:r>
              <a:rPr lang="it-IT" b="1" dirty="0">
                <a:latin typeface="Palatino Linotype" panose="02040502050505030304" pitchFamily="18" charset="0"/>
              </a:rPr>
              <a:t> with </a:t>
            </a:r>
            <a:r>
              <a:rPr lang="it-IT" b="1" dirty="0" err="1">
                <a:latin typeface="Palatino Linotype" panose="02040502050505030304" pitchFamily="18" charset="0"/>
              </a:rPr>
              <a:t>any</a:t>
            </a:r>
            <a:r>
              <a:rPr lang="it-IT" b="1" dirty="0">
                <a:latin typeface="Palatino Linotype" panose="02040502050505030304" pitchFamily="18" charset="0"/>
              </a:rPr>
              <a:t> long-</a:t>
            </a:r>
            <a:r>
              <a:rPr lang="it-IT" b="1" dirty="0" err="1">
                <a:latin typeface="Palatino Linotype" panose="02040502050505030304" pitchFamily="18" charset="0"/>
              </a:rPr>
              <a:t>range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order</a:t>
            </a:r>
            <a:r>
              <a:rPr lang="it-IT" b="1" dirty="0"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latin typeface="Palatino Linotype" panose="02040502050505030304" pitchFamily="18" charset="0"/>
              </a:rPr>
              <a:t>may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result</a:t>
            </a:r>
            <a:r>
              <a:rPr lang="it-IT" b="1" dirty="0"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latin typeface="Palatino Linotype" panose="02040502050505030304" pitchFamily="18" charset="0"/>
              </a:rPr>
              <a:t>fully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amorphous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structures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as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the case with </a:t>
            </a:r>
            <a:r>
              <a:rPr lang="it-IT" b="1" dirty="0" err="1">
                <a:latin typeface="Palatino Linotype" panose="02040502050505030304" pitchFamily="18" charset="0"/>
              </a:rPr>
              <a:t>polystyrene</a:t>
            </a:r>
            <a:r>
              <a:rPr lang="it-IT" b="1" dirty="0">
                <a:latin typeface="Palatino Linotype" panose="02040502050505030304" pitchFamily="18" charset="0"/>
              </a:rPr>
              <a:t> (PS).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Another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factor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impede</a:t>
            </a:r>
            <a:r>
              <a:rPr lang="it-IT" dirty="0">
                <a:latin typeface="Palatino Linotype" panose="02040502050505030304" pitchFamily="18" charset="0"/>
              </a:rPr>
              <a:t> long-</a:t>
            </a:r>
            <a:r>
              <a:rPr lang="it-IT" dirty="0" err="1">
                <a:latin typeface="Palatino Linotype" panose="02040502050505030304" pitchFamily="18" charset="0"/>
              </a:rPr>
              <a:t>range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ordering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molecular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weight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or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length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If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become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extremely</a:t>
            </a:r>
            <a:r>
              <a:rPr lang="it-IT" dirty="0">
                <a:latin typeface="Palatino Linotype" panose="02040502050505030304" pitchFamily="18" charset="0"/>
              </a:rPr>
              <a:t> long,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they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become</a:t>
            </a:r>
            <a:r>
              <a:rPr lang="it-IT" dirty="0">
                <a:latin typeface="Palatino Linotype" panose="02040502050505030304" pitchFamily="18" charset="0"/>
              </a:rPr>
              <a:t> more prone to </a:t>
            </a:r>
            <a:r>
              <a:rPr lang="it-IT" dirty="0" err="1">
                <a:latin typeface="Palatino Linotype" panose="02040502050505030304" pitchFamily="18" charset="0"/>
              </a:rPr>
              <a:t>entanglement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rather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crystallization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i="1" dirty="0">
                <a:latin typeface="Palatino Linotype" panose="02040502050505030304" pitchFamily="18" charset="0"/>
              </a:rPr>
              <a:t>An </a:t>
            </a:r>
            <a:r>
              <a:rPr lang="it-IT" b="1" i="1" dirty="0" err="1">
                <a:latin typeface="Palatino Linotype" panose="02040502050505030304" pitchFamily="18" charset="0"/>
              </a:rPr>
              <a:t>interesting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result</a:t>
            </a:r>
            <a:r>
              <a:rPr lang="it-IT" b="1" i="1" dirty="0">
                <a:latin typeface="Palatino Linotype" panose="02040502050505030304" pitchFamily="18" charset="0"/>
              </a:rPr>
              <a:t> of </a:t>
            </a:r>
            <a:r>
              <a:rPr lang="it-IT" b="1" i="1" dirty="0" err="1">
                <a:latin typeface="Palatino Linotype" panose="02040502050505030304" pitchFamily="18" charset="0"/>
              </a:rPr>
              <a:t>such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factors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is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that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polymers</a:t>
            </a:r>
            <a:r>
              <a:rPr lang="it-IT" b="1" i="1" dirty="0">
                <a:latin typeface="Palatino Linotype" panose="02040502050505030304" pitchFamily="18" charset="0"/>
              </a:rPr>
              <a:t> with the </a:t>
            </a:r>
            <a:r>
              <a:rPr lang="it-IT" b="1" i="1" dirty="0" err="1">
                <a:latin typeface="Palatino Linotype" panose="02040502050505030304" pitchFamily="18" charset="0"/>
              </a:rPr>
              <a:t>same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chemistry</a:t>
            </a:r>
            <a:r>
              <a:rPr lang="it-IT" b="1" i="1" dirty="0">
                <a:latin typeface="Palatino Linotype" panose="02040502050505030304" pitchFamily="18" charset="0"/>
              </a:rPr>
              <a:t> can </a:t>
            </a:r>
            <a:r>
              <a:rPr lang="it-IT" b="1" i="1" dirty="0" err="1">
                <a:latin typeface="Palatino Linotype" panose="02040502050505030304" pitchFamily="18" charset="0"/>
              </a:rPr>
              <a:t>vary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greatly</a:t>
            </a:r>
            <a:r>
              <a:rPr lang="it-IT" b="1" i="1" dirty="0">
                <a:latin typeface="Palatino Linotype" panose="02040502050505030304" pitchFamily="18" charset="0"/>
              </a:rPr>
              <a:t> in </a:t>
            </a:r>
            <a:r>
              <a:rPr lang="it-IT" b="1" i="1" dirty="0" err="1">
                <a:latin typeface="Palatino Linotype" panose="02040502050505030304" pitchFamily="18" charset="0"/>
              </a:rPr>
              <a:t>molecular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weight</a:t>
            </a:r>
            <a:r>
              <a:rPr lang="it-IT" b="1" i="1" dirty="0">
                <a:latin typeface="Palatino Linotype" panose="02040502050505030304" pitchFamily="18" charset="0"/>
              </a:rPr>
              <a:t>, </a:t>
            </a:r>
            <a:r>
              <a:rPr lang="it-IT" b="1" i="1" dirty="0" err="1">
                <a:latin typeface="Palatino Linotype" panose="02040502050505030304" pitchFamily="18" charset="0"/>
              </a:rPr>
              <a:t>crystallinity</a:t>
            </a:r>
            <a:r>
              <a:rPr lang="it-IT" b="1" i="1" dirty="0">
                <a:latin typeface="Palatino Linotype" panose="02040502050505030304" pitchFamily="18" charset="0"/>
              </a:rPr>
              <a:t>, and </a:t>
            </a:r>
            <a:r>
              <a:rPr lang="it-IT" b="1" i="1" dirty="0" err="1">
                <a:latin typeface="Palatino Linotype" panose="02040502050505030304" pitchFamily="18" charset="0"/>
              </a:rPr>
              <a:t>density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along</a:t>
            </a:r>
            <a:r>
              <a:rPr lang="it-IT" b="1" i="1" dirty="0">
                <a:latin typeface="Palatino Linotype" panose="02040502050505030304" pitchFamily="18" charset="0"/>
              </a:rPr>
              <a:t> with </a:t>
            </a:r>
            <a:r>
              <a:rPr lang="it-IT" b="1" i="1" dirty="0" err="1">
                <a:latin typeface="Palatino Linotype" panose="02040502050505030304" pitchFamily="18" charset="0"/>
              </a:rPr>
              <a:t>concomitant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mechanical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properties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Linear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facilitate </a:t>
            </a:r>
            <a:r>
              <a:rPr lang="it-IT" dirty="0" err="1">
                <a:latin typeface="Palatino Linotype" panose="02040502050505030304" pitchFamily="18" charset="0"/>
              </a:rPr>
              <a:t>efficient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packing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molecules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thus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system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higher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 (up to 90%) and </a:t>
            </a:r>
            <a:r>
              <a:rPr lang="it-IT" dirty="0" err="1">
                <a:latin typeface="Palatino Linotype" panose="02040502050505030304" pitchFamily="18" charset="0"/>
              </a:rPr>
              <a:t>density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b="1" i="1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6890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68480D8-EA95-BF46-9912-88DF47CF0FE5}"/>
              </a:ext>
            </a:extLst>
          </p:cNvPr>
          <p:cNvSpPr/>
          <p:nvPr/>
        </p:nvSpPr>
        <p:spPr>
          <a:xfrm>
            <a:off x="0" y="16934"/>
            <a:ext cx="6688667" cy="3789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crystallinity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facilitated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folding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during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growth</a:t>
            </a:r>
            <a:r>
              <a:rPr lang="it-IT" dirty="0">
                <a:latin typeface="Palatino Linotype" panose="02040502050505030304" pitchFamily="18" charset="0"/>
              </a:rPr>
              <a:t>. The linear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minimize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energy</a:t>
            </a:r>
            <a:r>
              <a:rPr lang="it-IT" dirty="0">
                <a:latin typeface="Palatino Linotype" panose="02040502050505030304" pitchFamily="18" charset="0"/>
              </a:rPr>
              <a:t> with appropriate </a:t>
            </a:r>
            <a:r>
              <a:rPr lang="it-IT" dirty="0" err="1">
                <a:latin typeface="Palatino Linotype" panose="02040502050505030304" pitchFamily="18" charset="0"/>
              </a:rPr>
              <a:t>fold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lengths</a:t>
            </a:r>
            <a:r>
              <a:rPr lang="it-IT" dirty="0">
                <a:latin typeface="Palatino Linotype" panose="02040502050505030304" pitchFamily="18" charset="0"/>
              </a:rPr>
              <a:t>. In </a:t>
            </a:r>
            <a:r>
              <a:rPr lang="it-IT" dirty="0" err="1">
                <a:latin typeface="Palatino Linotype" panose="02040502050505030304" pitchFamily="18" charset="0"/>
              </a:rPr>
              <a:t>many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highly</a:t>
            </a:r>
            <a:r>
              <a:rPr lang="it-IT" dirty="0">
                <a:latin typeface="Palatino Linotype" panose="02040502050505030304" pitchFamily="18" charset="0"/>
              </a:rPr>
              <a:t> linear </a:t>
            </a:r>
            <a:r>
              <a:rPr lang="it-IT" dirty="0" err="1">
                <a:latin typeface="Palatino Linotype" panose="02040502050505030304" pitchFamily="18" charset="0"/>
              </a:rPr>
              <a:t>systems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domains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tend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grow</a:t>
            </a:r>
            <a:r>
              <a:rPr lang="it-IT" dirty="0">
                <a:latin typeface="Palatino Linotype" panose="02040502050505030304" pitchFamily="18" charset="0"/>
              </a:rPr>
              <a:t> from a </a:t>
            </a:r>
            <a:r>
              <a:rPr lang="it-IT" dirty="0" err="1">
                <a:latin typeface="Palatino Linotype" panose="02040502050505030304" pitchFamily="18" charset="0"/>
              </a:rPr>
              <a:t>nucleation</a:t>
            </a:r>
            <a:r>
              <a:rPr lang="it-IT" dirty="0">
                <a:latin typeface="Palatino Linotype" panose="02040502050505030304" pitchFamily="18" charset="0"/>
              </a:rPr>
              <a:t> site and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domains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termed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spherulites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Spherulites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structurally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similar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grains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represent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limit</a:t>
            </a:r>
            <a:r>
              <a:rPr lang="it-IT" dirty="0">
                <a:latin typeface="Palatino Linotype" panose="02040502050505030304" pitchFamily="18" charset="0"/>
              </a:rPr>
              <a:t> of a </a:t>
            </a:r>
            <a:r>
              <a:rPr lang="it-IT" dirty="0" err="1">
                <a:latin typeface="Palatino Linotype" panose="02040502050505030304" pitchFamily="18" charset="0"/>
              </a:rPr>
              <a:t>specific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orientation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crystal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growth</a:t>
            </a:r>
            <a:r>
              <a:rPr lang="it-IT" dirty="0">
                <a:latin typeface="Palatino Linotype" panose="02040502050505030304" pitchFamily="18" charset="0"/>
              </a:rPr>
              <a:t> and serve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boundary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resist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contribute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E94319-383B-744B-A488-C2AAF37A6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3" y="3774011"/>
            <a:ext cx="4994991" cy="53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9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5B2CEA-BFD6-F042-9138-7F5335169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2" y="62825"/>
            <a:ext cx="4893735" cy="570730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19F321C-73D2-704B-BDC1-E212496DC257}"/>
              </a:ext>
            </a:extLst>
          </p:cNvPr>
          <p:cNvSpPr/>
          <p:nvPr/>
        </p:nvSpPr>
        <p:spPr>
          <a:xfrm>
            <a:off x="213783" y="5770128"/>
            <a:ext cx="6350000" cy="337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If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polymerization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allowed</a:t>
            </a:r>
            <a:r>
              <a:rPr lang="it-IT" dirty="0">
                <a:latin typeface="Palatino Linotype" panose="02040502050505030304" pitchFamily="18" charset="0"/>
              </a:rPr>
              <a:t> to continue so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the linear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get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long, the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weights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become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large. The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molecular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weight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interesting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effect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, and due to the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propensity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entanglement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long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ability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crystallize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much</a:t>
            </a:r>
            <a:r>
              <a:rPr lang="it-IT" dirty="0">
                <a:latin typeface="Palatino Linotype" panose="02040502050505030304" pitchFamily="18" charset="0"/>
              </a:rPr>
              <a:t> more </a:t>
            </a:r>
            <a:r>
              <a:rPr lang="it-IT" dirty="0" err="1">
                <a:latin typeface="Palatino Linotype" panose="02040502050505030304" pitchFamily="18" charset="0"/>
              </a:rPr>
              <a:t>limited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chains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fold</a:t>
            </a:r>
            <a:r>
              <a:rPr lang="it-IT" dirty="0">
                <a:latin typeface="Palatino Linotype" panose="02040502050505030304" pitchFamily="18" charset="0"/>
              </a:rPr>
              <a:t> back and </a:t>
            </a:r>
            <a:r>
              <a:rPr lang="it-IT" dirty="0" err="1">
                <a:latin typeface="Palatino Linotype" panose="02040502050505030304" pitchFamily="18" charset="0"/>
              </a:rPr>
              <a:t>forth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regularly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irregularly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latter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characterized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switchboard</a:t>
            </a:r>
            <a:r>
              <a:rPr lang="it-IT" dirty="0">
                <a:latin typeface="Palatino Linotype" panose="02040502050505030304" pitchFamily="18" charset="0"/>
              </a:rPr>
              <a:t> model </a:t>
            </a:r>
          </a:p>
        </p:txBody>
      </p:sp>
    </p:spTree>
    <p:extLst>
      <p:ext uri="{BB962C8B-B14F-4D97-AF65-F5344CB8AC3E}">
        <p14:creationId xmlns:p14="http://schemas.microsoft.com/office/powerpoint/2010/main" val="4087909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3963</Words>
  <Application>Microsoft Macintosh PowerPoint</Application>
  <PresentationFormat>Lucidi</PresentationFormat>
  <Paragraphs>124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HelveticaNeue</vt:lpstr>
      <vt:lpstr>Palatino Linotype</vt:lpstr>
      <vt:lpstr>TimesNewRomanPS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SBAIZERO ORFEO</dc:creator>
  <cp:lastModifiedBy>SBAIZERO ORFEO</cp:lastModifiedBy>
  <cp:revision>37</cp:revision>
  <dcterms:created xsi:type="dcterms:W3CDTF">2019-08-19T20:03:30Z</dcterms:created>
  <dcterms:modified xsi:type="dcterms:W3CDTF">2019-08-21T17:04:33Z</dcterms:modified>
</cp:coreProperties>
</file>