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</p:sldIdLst>
  <p:sldSz cx="6858000" cy="9144000" type="overhead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2"/>
    <p:restoredTop sz="94643"/>
  </p:normalViewPr>
  <p:slideViewPr>
    <p:cSldViewPr snapToGrid="0" snapToObjects="1">
      <p:cViewPr varScale="1">
        <p:scale>
          <a:sx n="76" d="100"/>
          <a:sy n="76" d="100"/>
        </p:scale>
        <p:origin x="3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53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69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1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65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26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73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26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8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75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9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86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78717-2449-684A-9DBD-EC2B97DF24ED}" type="datetimeFigureOut">
              <a:rPr lang="it-IT" smtClean="0"/>
              <a:t>13/08/19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49B15-E60B-9D48-BC62-3FD1A0AFB0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96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27DEC30-BA25-5242-B3EC-7F82108870D0}"/>
              </a:ext>
            </a:extLst>
          </p:cNvPr>
          <p:cNvSpPr/>
          <p:nvPr/>
        </p:nvSpPr>
        <p:spPr>
          <a:xfrm>
            <a:off x="323462" y="255601"/>
            <a:ext cx="5150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Regulatory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affairs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testing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5E76D80-D233-EC45-B0D8-6B34FA738932}"/>
              </a:ext>
            </a:extLst>
          </p:cNvPr>
          <p:cNvSpPr/>
          <p:nvPr/>
        </p:nvSpPr>
        <p:spPr>
          <a:xfrm>
            <a:off x="323462" y="965538"/>
            <a:ext cx="5994400" cy="1891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i="1" dirty="0">
                <a:latin typeface="Palatino Linotype" panose="02040502050505030304" pitchFamily="18" charset="0"/>
              </a:rPr>
              <a:t>A </a:t>
            </a:r>
            <a:r>
              <a:rPr lang="it-IT" sz="2000" i="1" dirty="0" err="1">
                <a:latin typeface="Palatino Linotype" panose="02040502050505030304" pitchFamily="18" charset="0"/>
              </a:rPr>
              <a:t>medical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device</a:t>
            </a:r>
            <a:r>
              <a:rPr lang="it-IT" sz="2000" i="1" dirty="0">
                <a:latin typeface="Palatino Linotype" panose="02040502050505030304" pitchFamily="18" charset="0"/>
              </a:rPr>
              <a:t> company </a:t>
            </a:r>
            <a:r>
              <a:rPr lang="it-IT" sz="2000" i="1" dirty="0" err="1">
                <a:latin typeface="Palatino Linotype" panose="02040502050505030304" pitchFamily="18" charset="0"/>
              </a:rPr>
              <a:t>is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developing</a:t>
            </a:r>
            <a:r>
              <a:rPr lang="it-IT" sz="2000" i="1" dirty="0">
                <a:latin typeface="Palatino Linotype" panose="02040502050505030304" pitchFamily="18" charset="0"/>
              </a:rPr>
              <a:t> a </a:t>
            </a:r>
            <a:r>
              <a:rPr lang="it-IT" sz="2000" i="1" dirty="0" err="1">
                <a:latin typeface="Palatino Linotype" panose="02040502050505030304" pitchFamily="18" charset="0"/>
              </a:rPr>
              <a:t>material</a:t>
            </a:r>
            <a:r>
              <a:rPr lang="it-IT" sz="2000" i="1" dirty="0">
                <a:latin typeface="Palatino Linotype" panose="02040502050505030304" pitchFamily="18" charset="0"/>
              </a:rPr>
              <a:t> for use in </a:t>
            </a:r>
            <a:r>
              <a:rPr lang="it-IT" sz="2000" i="1" dirty="0" err="1">
                <a:latin typeface="Palatino Linotype" panose="02040502050505030304" pitchFamily="18" charset="0"/>
              </a:rPr>
              <a:t>vascular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grafts</a:t>
            </a:r>
            <a:r>
              <a:rPr lang="it-IT" sz="2000" i="1" dirty="0">
                <a:latin typeface="Palatino Linotype" panose="02040502050505030304" pitchFamily="18" charset="0"/>
              </a:rPr>
              <a:t>. </a:t>
            </a:r>
            <a:r>
              <a:rPr lang="it-IT" sz="2000" i="1" dirty="0" err="1">
                <a:latin typeface="Palatino Linotype" panose="02040502050505030304" pitchFamily="18" charset="0"/>
              </a:rPr>
              <a:t>What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should</a:t>
            </a:r>
            <a:r>
              <a:rPr lang="it-IT" sz="2000" i="1" dirty="0">
                <a:latin typeface="Palatino Linotype" panose="02040502050505030304" pitchFamily="18" charset="0"/>
              </a:rPr>
              <a:t> the designers </a:t>
            </a:r>
            <a:r>
              <a:rPr lang="it-IT" sz="2000" i="1" dirty="0" err="1">
                <a:latin typeface="Palatino Linotype" panose="02040502050505030304" pitchFamily="18" charset="0"/>
              </a:rPr>
              <a:t>keep</a:t>
            </a:r>
            <a:r>
              <a:rPr lang="it-IT" sz="2000" i="1" dirty="0">
                <a:latin typeface="Palatino Linotype" panose="02040502050505030304" pitchFamily="18" charset="0"/>
              </a:rPr>
              <a:t> in </a:t>
            </a:r>
            <a:r>
              <a:rPr lang="it-IT" sz="2000" i="1" dirty="0" err="1">
                <a:latin typeface="Palatino Linotype" panose="02040502050505030304" pitchFamily="18" charset="0"/>
              </a:rPr>
              <a:t>mind</a:t>
            </a:r>
            <a:r>
              <a:rPr lang="it-IT" sz="2000" i="1" dirty="0">
                <a:latin typeface="Palatino Linotype" panose="02040502050505030304" pitchFamily="18" charset="0"/>
              </a:rPr>
              <a:t> from a </a:t>
            </a:r>
            <a:r>
              <a:rPr lang="it-IT" sz="2000" i="1" dirty="0" err="1">
                <a:latin typeface="Palatino Linotype" panose="02040502050505030304" pitchFamily="18" charset="0"/>
              </a:rPr>
              <a:t>regulatory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standpoint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as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they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move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toward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developing</a:t>
            </a:r>
            <a:r>
              <a:rPr lang="it-IT" sz="2000" i="1" dirty="0">
                <a:latin typeface="Palatino Linotype" panose="02040502050505030304" pitchFamily="18" charset="0"/>
              </a:rPr>
              <a:t> a </a:t>
            </a:r>
            <a:r>
              <a:rPr lang="it-IT" sz="2000" i="1" dirty="0" err="1">
                <a:latin typeface="Palatino Linotype" panose="02040502050505030304" pitchFamily="18" charset="0"/>
              </a:rPr>
              <a:t>prototype</a:t>
            </a:r>
            <a:r>
              <a:rPr lang="it-IT" sz="2000" i="1" dirty="0">
                <a:latin typeface="Palatino Linotype" panose="02040502050505030304" pitchFamily="18" charset="0"/>
              </a:rPr>
              <a:t> </a:t>
            </a:r>
            <a:r>
              <a:rPr lang="it-IT" sz="2000" i="1" dirty="0" err="1">
                <a:latin typeface="Palatino Linotype" panose="02040502050505030304" pitchFamily="18" charset="0"/>
              </a:rPr>
              <a:t>implant</a:t>
            </a:r>
            <a:r>
              <a:rPr lang="it-IT" sz="2000" i="1" dirty="0">
                <a:latin typeface="Palatino Linotype" panose="02040502050505030304" pitchFamily="18" charset="0"/>
              </a:rPr>
              <a:t>?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4F59314-5557-264D-BBED-2B372BECB96E}"/>
              </a:ext>
            </a:extLst>
          </p:cNvPr>
          <p:cNvSpPr/>
          <p:nvPr/>
        </p:nvSpPr>
        <p:spPr>
          <a:xfrm>
            <a:off x="197326" y="3044120"/>
            <a:ext cx="6246671" cy="462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This</a:t>
            </a:r>
            <a:r>
              <a:rPr lang="it-IT" b="1" dirty="0">
                <a:latin typeface="Palatino Linotype" panose="02040502050505030304" pitchFamily="18" charset="0"/>
              </a:rPr>
              <a:t> company </a:t>
            </a:r>
            <a:r>
              <a:rPr lang="it-IT" b="1" dirty="0" err="1">
                <a:latin typeface="Palatino Linotype" panose="02040502050505030304" pitchFamily="18" charset="0"/>
              </a:rPr>
              <a:t>will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want</a:t>
            </a:r>
            <a:r>
              <a:rPr lang="it-IT" b="1" dirty="0">
                <a:latin typeface="Palatino Linotype" panose="02040502050505030304" pitchFamily="18" charset="0"/>
              </a:rPr>
              <a:t> to decide </a:t>
            </a:r>
            <a:r>
              <a:rPr lang="it-IT" b="1" dirty="0" err="1">
                <a:latin typeface="Palatino Linotype" panose="02040502050505030304" pitchFamily="18" charset="0"/>
              </a:rPr>
              <a:t>if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planning to market the </a:t>
            </a:r>
            <a:r>
              <a:rPr lang="it-IT" b="1" dirty="0" err="1">
                <a:latin typeface="Palatino Linotype" panose="02040502050505030304" pitchFamily="18" charset="0"/>
              </a:rPr>
              <a:t>device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itself</a:t>
            </a:r>
            <a:r>
              <a:rPr lang="it-IT" b="1" dirty="0">
                <a:latin typeface="Palatino Linotype" panose="02040502050505030304" pitchFamily="18" charset="0"/>
              </a:rPr>
              <a:t>, or </a:t>
            </a:r>
            <a:r>
              <a:rPr lang="it-IT" b="1" dirty="0" err="1">
                <a:latin typeface="Palatino Linotype" panose="02040502050505030304" pitchFamily="18" charset="0"/>
              </a:rPr>
              <a:t>merely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supply</a:t>
            </a:r>
            <a:r>
              <a:rPr lang="it-IT" b="1" dirty="0"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latin typeface="Palatino Linotype" panose="02040502050505030304" pitchFamily="18" charset="0"/>
              </a:rPr>
              <a:t>material</a:t>
            </a:r>
            <a:r>
              <a:rPr lang="it-IT" b="1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another</a:t>
            </a:r>
            <a:r>
              <a:rPr lang="it-IT" b="1" dirty="0">
                <a:latin typeface="Palatino Linotype" panose="02040502050505030304" pitchFamily="18" charset="0"/>
              </a:rPr>
              <a:t> company </a:t>
            </a:r>
            <a:r>
              <a:rPr lang="it-IT" b="1" dirty="0" err="1">
                <a:latin typeface="Palatino Linotype" panose="02040502050505030304" pitchFamily="18" charset="0"/>
              </a:rPr>
              <a:t>that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will</a:t>
            </a:r>
            <a:r>
              <a:rPr lang="it-IT" b="1" dirty="0">
                <a:latin typeface="Palatino Linotype" panose="02040502050505030304" pitchFamily="18" charset="0"/>
              </a:rPr>
              <a:t> be the </a:t>
            </a:r>
            <a:r>
              <a:rPr lang="it-IT" b="1" dirty="0" err="1">
                <a:latin typeface="Palatino Linotype" panose="02040502050505030304" pitchFamily="18" charset="0"/>
              </a:rPr>
              <a:t>primary</a:t>
            </a:r>
            <a:r>
              <a:rPr lang="it-IT" b="1" dirty="0">
                <a:latin typeface="Palatino Linotype" panose="02040502050505030304" pitchFamily="18" charset="0"/>
              </a:rPr>
              <a:t> distributor of the </a:t>
            </a:r>
            <a:r>
              <a:rPr lang="it-IT" b="1" dirty="0" err="1">
                <a:latin typeface="Palatino Linotype" panose="02040502050505030304" pitchFamily="18" charset="0"/>
              </a:rPr>
              <a:t>implant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Palatino Linotype" panose="02040502050505030304" pitchFamily="18" charset="0"/>
              </a:rPr>
              <a:t>Second, the company </a:t>
            </a:r>
            <a:r>
              <a:rPr lang="it-IT" b="1" dirty="0" err="1">
                <a:latin typeface="Palatino Linotype" panose="02040502050505030304" pitchFamily="18" charset="0"/>
              </a:rPr>
              <a:t>might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want</a:t>
            </a:r>
            <a:r>
              <a:rPr lang="it-IT" b="1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check</a:t>
            </a:r>
            <a:r>
              <a:rPr lang="it-IT" b="1" dirty="0">
                <a:latin typeface="Palatino Linotype" panose="02040502050505030304" pitchFamily="18" charset="0"/>
              </a:rPr>
              <a:t> the FDA database to </a:t>
            </a:r>
            <a:r>
              <a:rPr lang="it-IT" b="1" dirty="0" err="1">
                <a:latin typeface="Palatino Linotype" panose="02040502050505030304" pitchFamily="18" charset="0"/>
              </a:rPr>
              <a:t>see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what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guidance</a:t>
            </a:r>
            <a:r>
              <a:rPr lang="it-IT" b="1" dirty="0">
                <a:latin typeface="Palatino Linotype" panose="02040502050505030304" pitchFamily="18" charset="0"/>
              </a:rPr>
              <a:t> the FDA </a:t>
            </a:r>
            <a:r>
              <a:rPr lang="it-IT" b="1" dirty="0" err="1">
                <a:latin typeface="Palatino Linotype" panose="02040502050505030304" pitchFamily="18" charset="0"/>
              </a:rPr>
              <a:t>may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provide</a:t>
            </a:r>
            <a:r>
              <a:rPr lang="it-IT" b="1" dirty="0">
                <a:latin typeface="Palatino Linotype" panose="02040502050505030304" pitchFamily="18" charset="0"/>
              </a:rPr>
              <a:t> for </a:t>
            </a:r>
            <a:r>
              <a:rPr lang="it-IT" b="1" dirty="0" err="1">
                <a:latin typeface="Palatino Linotype" panose="02040502050505030304" pitchFamily="18" charset="0"/>
              </a:rPr>
              <a:t>these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implants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latin typeface="Palatino Linotype" panose="02040502050505030304" pitchFamily="18" charset="0"/>
              </a:rPr>
              <a:t>Third, the company </a:t>
            </a:r>
            <a:r>
              <a:rPr lang="it-IT" b="1" dirty="0" err="1">
                <a:latin typeface="Palatino Linotype" panose="02040502050505030304" pitchFamily="18" charset="0"/>
              </a:rPr>
              <a:t>will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need</a:t>
            </a:r>
            <a:r>
              <a:rPr lang="it-IT" b="1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determine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whether</a:t>
            </a:r>
            <a:r>
              <a:rPr lang="it-IT" b="1" dirty="0"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latin typeface="Palatino Linotype" panose="02040502050505030304" pitchFamily="18" charset="0"/>
              </a:rPr>
              <a:t>device</a:t>
            </a:r>
            <a:r>
              <a:rPr lang="it-IT" b="1" dirty="0">
                <a:latin typeface="Palatino Linotype" panose="02040502050505030304" pitchFamily="18" charset="0"/>
              </a:rPr>
              <a:t> made from </a:t>
            </a:r>
            <a:r>
              <a:rPr lang="it-IT" b="1" dirty="0" err="1">
                <a:latin typeface="Palatino Linotype" panose="02040502050505030304" pitchFamily="18" charset="0"/>
              </a:rPr>
              <a:t>this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material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going</a:t>
            </a:r>
            <a:r>
              <a:rPr lang="it-IT" b="1" dirty="0">
                <a:latin typeface="Palatino Linotype" panose="02040502050505030304" pitchFamily="18" charset="0"/>
              </a:rPr>
              <a:t> to be </a:t>
            </a:r>
            <a:r>
              <a:rPr lang="it-IT" b="1" dirty="0" err="1">
                <a:latin typeface="Palatino Linotype" panose="02040502050505030304" pitchFamily="18" charset="0"/>
              </a:rPr>
              <a:t>entirely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novel</a:t>
            </a:r>
            <a:r>
              <a:rPr lang="it-IT" b="1" dirty="0">
                <a:latin typeface="Palatino Linotype" panose="02040502050505030304" pitchFamily="18" charset="0"/>
              </a:rPr>
              <a:t>, or </a:t>
            </a:r>
            <a:r>
              <a:rPr lang="it-IT" b="1" dirty="0" err="1">
                <a:latin typeface="Palatino Linotype" panose="02040502050505030304" pitchFamily="18" charset="0"/>
              </a:rPr>
              <a:t>whether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it</a:t>
            </a:r>
            <a:r>
              <a:rPr lang="it-IT" b="1" dirty="0">
                <a:latin typeface="Palatino Linotype" panose="02040502050505030304" pitchFamily="18" charset="0"/>
              </a:rPr>
              <a:t> can be </a:t>
            </a:r>
            <a:r>
              <a:rPr lang="it-IT" b="1" dirty="0" err="1">
                <a:latin typeface="Palatino Linotype" panose="02040502050505030304" pitchFamily="18" charset="0"/>
              </a:rPr>
              <a:t>classified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substantially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equivalent</a:t>
            </a:r>
            <a:r>
              <a:rPr lang="it-IT" b="1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currently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approved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devices</a:t>
            </a:r>
            <a:r>
              <a:rPr lang="it-IT" b="1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32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430DB68-1973-EB4B-9DD1-DA17DA6927FB}"/>
              </a:ext>
            </a:extLst>
          </p:cNvPr>
          <p:cNvSpPr/>
          <p:nvPr/>
        </p:nvSpPr>
        <p:spPr>
          <a:xfrm>
            <a:off x="226723" y="238667"/>
            <a:ext cx="2900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Spinal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implants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it-IT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453C8C4-AFC2-FA41-86F3-BBDC12C0AFF4}"/>
              </a:ext>
            </a:extLst>
          </p:cNvPr>
          <p:cNvSpPr/>
          <p:nvPr/>
        </p:nvSpPr>
        <p:spPr>
          <a:xfrm>
            <a:off x="226723" y="923836"/>
            <a:ext cx="6461944" cy="129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primary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categories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medical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the spine, and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includes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spinal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fixation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disk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replacement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329188-AEFC-7743-8EB0-8A386E60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3" y="2382166"/>
            <a:ext cx="4620451" cy="149556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EF8EBD6-B04D-FF48-BF61-723E1EC62864}"/>
              </a:ext>
            </a:extLst>
          </p:cNvPr>
          <p:cNvSpPr/>
          <p:nvPr/>
        </p:nvSpPr>
        <p:spPr>
          <a:xfrm>
            <a:off x="3657600" y="1837287"/>
            <a:ext cx="3200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motivation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using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replace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dirty="0" err="1">
                <a:latin typeface="Palatino Linotype" panose="02040502050505030304" pitchFamily="18" charset="0"/>
              </a:rPr>
              <a:t>intervetebral</a:t>
            </a:r>
            <a:r>
              <a:rPr lang="it-IT" dirty="0">
                <a:latin typeface="Palatino Linotype" panose="02040502050505030304" pitchFamily="18" charset="0"/>
              </a:rPr>
              <a:t> disk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remove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damaged</a:t>
            </a:r>
            <a:r>
              <a:rPr lang="it-IT" dirty="0">
                <a:latin typeface="Palatino Linotype" panose="02040502050505030304" pitchFamily="18" charset="0"/>
              </a:rPr>
              <a:t> disk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preserving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motion</a:t>
            </a:r>
            <a:r>
              <a:rPr lang="it-IT" dirty="0">
                <a:latin typeface="Palatino Linotype" panose="02040502050505030304" pitchFamily="18" charset="0"/>
              </a:rPr>
              <a:t> in the spine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7CA2B3F-931C-DE4A-8DAE-89AB35786C78}"/>
              </a:ext>
            </a:extLst>
          </p:cNvPr>
          <p:cNvSpPr/>
          <p:nvPr/>
        </p:nvSpPr>
        <p:spPr>
          <a:xfrm>
            <a:off x="54095" y="3877733"/>
            <a:ext cx="6736172" cy="503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However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the long-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term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clinical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success of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spinal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arthroplasty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remains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uncertain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An </a:t>
            </a:r>
            <a:r>
              <a:rPr lang="it-IT" dirty="0" err="1">
                <a:latin typeface="Palatino Linotype" panose="02040502050505030304" pitchFamily="18" charset="0"/>
              </a:rPr>
              <a:t>anatomical</a:t>
            </a:r>
            <a:r>
              <a:rPr lang="it-IT" dirty="0">
                <a:latin typeface="Palatino Linotype" panose="02040502050505030304" pitchFamily="18" charset="0"/>
              </a:rPr>
              <a:t> disk </a:t>
            </a:r>
            <a:r>
              <a:rPr lang="it-IT" dirty="0" err="1">
                <a:latin typeface="Palatino Linotype" panose="02040502050505030304" pitchFamily="18" charset="0"/>
              </a:rPr>
              <a:t>replacement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seems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like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logical</a:t>
            </a:r>
            <a:r>
              <a:rPr lang="it-IT" dirty="0">
                <a:latin typeface="Palatino Linotype" panose="02040502050505030304" pitchFamily="18" charset="0"/>
              </a:rPr>
              <a:t> design; </a:t>
            </a:r>
            <a:r>
              <a:rPr lang="it-IT" dirty="0" err="1">
                <a:latin typeface="Palatino Linotype" panose="02040502050505030304" pitchFamily="18" charset="0"/>
              </a:rPr>
              <a:t>however</a:t>
            </a:r>
            <a:r>
              <a:rPr lang="it-IT" dirty="0">
                <a:latin typeface="Palatino Linotype" panose="02040502050505030304" pitchFamily="18" charset="0"/>
              </a:rPr>
              <a:t>, in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for the </a:t>
            </a:r>
            <a:r>
              <a:rPr lang="it-IT" dirty="0" err="1">
                <a:latin typeface="Palatino Linotype" panose="02040502050505030304" pitchFamily="18" charset="0"/>
              </a:rPr>
              <a:t>rubber</a:t>
            </a:r>
            <a:r>
              <a:rPr lang="it-IT" dirty="0">
                <a:latin typeface="Palatino Linotype" panose="02040502050505030304" pitchFamily="18" charset="0"/>
              </a:rPr>
              <a:t> core to be </a:t>
            </a:r>
            <a:r>
              <a:rPr lang="it-IT" dirty="0" err="1">
                <a:latin typeface="Palatino Linotype" panose="02040502050505030304" pitchFamily="18" charset="0"/>
              </a:rPr>
              <a:t>mounted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necessary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vulcanize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titanium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plates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titanium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endplate-rubber</a:t>
            </a:r>
            <a:r>
              <a:rPr lang="it-IT" dirty="0">
                <a:latin typeface="Palatino Linotype" panose="02040502050505030304" pitchFamily="18" charset="0"/>
              </a:rPr>
              <a:t> core </a:t>
            </a:r>
            <a:r>
              <a:rPr lang="it-IT" dirty="0" err="1">
                <a:latin typeface="Palatino Linotype" panose="02040502050505030304" pitchFamily="18" charset="0"/>
              </a:rPr>
              <a:t>interface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failures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occurred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owing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repetitive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shear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induced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physiological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loading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kinematics</a:t>
            </a:r>
            <a:r>
              <a:rPr lang="it-IT" dirty="0">
                <a:latin typeface="Palatino Linotype" panose="02040502050505030304" pitchFamily="18" charset="0"/>
              </a:rPr>
              <a:t> of the spine. An </a:t>
            </a:r>
            <a:r>
              <a:rPr lang="it-IT" dirty="0" err="1">
                <a:latin typeface="Palatino Linotype" panose="02040502050505030304" pitchFamily="18" charset="0"/>
              </a:rPr>
              <a:t>additional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complication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rubber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the generation of </a:t>
            </a:r>
            <a:r>
              <a:rPr lang="it-IT" dirty="0" err="1">
                <a:latin typeface="Palatino Linotype" panose="02040502050505030304" pitchFamily="18" charset="0"/>
              </a:rPr>
              <a:t>particulate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debris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resulted</a:t>
            </a:r>
            <a:r>
              <a:rPr lang="it-IT" dirty="0">
                <a:latin typeface="Palatino Linotype" panose="02040502050505030304" pitchFamily="18" charset="0"/>
              </a:rPr>
              <a:t> in an </a:t>
            </a:r>
            <a:r>
              <a:rPr lang="it-IT" dirty="0" err="1">
                <a:latin typeface="Palatino Linotype" panose="02040502050505030304" pitchFamily="18" charset="0"/>
              </a:rPr>
              <a:t>inflammatory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response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propensity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osteolysis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patients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it-IT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6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B77186B-5B6C-C04C-88E5-632678CF74FF}"/>
              </a:ext>
            </a:extLst>
          </p:cNvPr>
          <p:cNvSpPr/>
          <p:nvPr/>
        </p:nvSpPr>
        <p:spPr>
          <a:xfrm>
            <a:off x="152399" y="225779"/>
            <a:ext cx="6434667" cy="503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After</a:t>
            </a:r>
            <a:r>
              <a:rPr lang="it-IT" dirty="0">
                <a:latin typeface="Palatino Linotype" panose="02040502050505030304" pitchFamily="18" charset="0"/>
              </a:rPr>
              <a:t> a short time on the market, </a:t>
            </a:r>
            <a:r>
              <a:rPr lang="it-IT" dirty="0" err="1">
                <a:latin typeface="Palatino Linotype" panose="02040502050505030304" pitchFamily="18" charset="0"/>
              </a:rPr>
              <a:t>AcroFlex</a:t>
            </a:r>
            <a:r>
              <a:rPr lang="it-IT" sz="800" dirty="0" err="1">
                <a:latin typeface="Palatino Linotype" panose="02040502050505030304" pitchFamily="18" charset="0"/>
              </a:rPr>
              <a:t>TM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recalled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revised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 silicone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elastomer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in </a:t>
            </a:r>
            <a:r>
              <a:rPr lang="it-IT" dirty="0" err="1">
                <a:latin typeface="Palatino Linotype" panose="02040502050505030304" pitchFamily="18" charset="0"/>
              </a:rPr>
              <a:t>place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rubber</a:t>
            </a:r>
            <a:r>
              <a:rPr lang="it-IT" dirty="0">
                <a:latin typeface="Palatino Linotype" panose="02040502050505030304" pitchFamily="18" charset="0"/>
              </a:rPr>
              <a:t> core. The </a:t>
            </a:r>
            <a:r>
              <a:rPr lang="it-IT" dirty="0" err="1">
                <a:latin typeface="Palatino Linotype" panose="02040502050505030304" pitchFamily="18" charset="0"/>
              </a:rPr>
              <a:t>modified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received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criticism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use of silicone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a time </a:t>
            </a:r>
            <a:r>
              <a:rPr lang="it-IT" dirty="0" err="1">
                <a:latin typeface="Palatino Linotype" panose="02040502050505030304" pitchFamily="18" charset="0"/>
              </a:rPr>
              <a:t>when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under </a:t>
            </a:r>
            <a:r>
              <a:rPr lang="it-IT" dirty="0" err="1">
                <a:latin typeface="Palatino Linotype" panose="02040502050505030304" pitchFamily="18" charset="0"/>
              </a:rPr>
              <a:t>scrutiny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during</a:t>
            </a:r>
            <a:r>
              <a:rPr lang="it-IT" dirty="0">
                <a:latin typeface="Palatino Linotype" panose="02040502050505030304" pitchFamily="18" charset="0"/>
              </a:rPr>
              <a:t> the Dow </a:t>
            </a:r>
            <a:r>
              <a:rPr lang="it-IT" dirty="0" err="1">
                <a:latin typeface="Palatino Linotype" panose="02040502050505030304" pitchFamily="18" charset="0"/>
              </a:rPr>
              <a:t>Corning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litigation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involving</a:t>
            </a:r>
            <a:r>
              <a:rPr lang="it-IT" dirty="0">
                <a:latin typeface="Palatino Linotype" panose="02040502050505030304" pitchFamily="18" charset="0"/>
              </a:rPr>
              <a:t> silicone </a:t>
            </a:r>
            <a:r>
              <a:rPr lang="it-IT" dirty="0" err="1">
                <a:latin typeface="Palatino Linotype" panose="02040502050505030304" pitchFamily="18" charset="0"/>
              </a:rPr>
              <a:t>breast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, and the </a:t>
            </a:r>
            <a:r>
              <a:rPr lang="it-IT" dirty="0" err="1">
                <a:latin typeface="Palatino Linotype" panose="02040502050505030304" pitchFamily="18" charset="0"/>
              </a:rPr>
              <a:t>revised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AcroFlex</a:t>
            </a:r>
            <a:r>
              <a:rPr lang="it-IT" sz="800" dirty="0" err="1">
                <a:latin typeface="Palatino Linotype" panose="02040502050505030304" pitchFamily="18" charset="0"/>
              </a:rPr>
              <a:t>TM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never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implemented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clinical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practice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clinically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successful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provided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spinal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community with a </a:t>
            </a:r>
            <a:r>
              <a:rPr lang="it-IT" dirty="0" err="1">
                <a:latin typeface="Palatino Linotype" panose="02040502050505030304" pitchFamily="18" charset="0"/>
              </a:rPr>
              <a:t>foundation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knowledge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would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development</a:t>
            </a:r>
            <a:r>
              <a:rPr lang="it-IT" dirty="0">
                <a:latin typeface="Palatino Linotype" panose="02040502050505030304" pitchFamily="18" charset="0"/>
              </a:rPr>
              <a:t> of disk </a:t>
            </a:r>
            <a:r>
              <a:rPr lang="it-IT" dirty="0" err="1">
                <a:latin typeface="Palatino Linotype" panose="02040502050505030304" pitchFamily="18" charset="0"/>
              </a:rPr>
              <a:t>replacements</a:t>
            </a:r>
            <a:r>
              <a:rPr lang="it-IT" dirty="0">
                <a:latin typeface="Palatino Linotype" panose="02040502050505030304" pitchFamily="18" charset="0"/>
              </a:rPr>
              <a:t> with multiple </a:t>
            </a:r>
            <a:r>
              <a:rPr lang="it-IT" dirty="0" err="1">
                <a:latin typeface="Palatino Linotype" panose="02040502050505030304" pitchFamily="18" charset="0"/>
              </a:rPr>
              <a:t>components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allow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motion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without</a:t>
            </a:r>
            <a:r>
              <a:rPr lang="it-IT" dirty="0">
                <a:latin typeface="Palatino Linotype" panose="02040502050505030304" pitchFamily="18" charset="0"/>
              </a:rPr>
              <a:t> large </a:t>
            </a:r>
            <a:r>
              <a:rPr lang="it-IT" dirty="0" err="1">
                <a:latin typeface="Palatino Linotype" panose="02040502050505030304" pitchFamily="18" charset="0"/>
              </a:rPr>
              <a:t>deformation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13C263-0670-F24A-9E8F-3D427363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5494867"/>
            <a:ext cx="2705100" cy="3403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75326B9-A3CD-D248-B9D0-25086741A2EB}"/>
              </a:ext>
            </a:extLst>
          </p:cNvPr>
          <p:cNvSpPr/>
          <p:nvPr/>
        </p:nvSpPr>
        <p:spPr>
          <a:xfrm>
            <a:off x="2079956" y="5359401"/>
            <a:ext cx="25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Spinal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designs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03ADA32-CDC5-D941-99F8-6EAC94C94BB9}"/>
              </a:ext>
            </a:extLst>
          </p:cNvPr>
          <p:cNvSpPr/>
          <p:nvPr/>
        </p:nvSpPr>
        <p:spPr>
          <a:xfrm>
            <a:off x="2079955" y="5728733"/>
            <a:ext cx="4507109" cy="295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Charite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intervertebral</a:t>
            </a:r>
            <a:r>
              <a:rPr lang="it-IT" dirty="0">
                <a:latin typeface="Palatino Linotype" panose="02040502050505030304" pitchFamily="18" charset="0"/>
              </a:rPr>
              <a:t> disk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most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widely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lumbar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interbody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currently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available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design </a:t>
            </a:r>
            <a:r>
              <a:rPr lang="it-IT" dirty="0" err="1">
                <a:latin typeface="Palatino Linotype" panose="02040502050505030304" pitchFamily="18" charset="0"/>
              </a:rPr>
              <a:t>utilizes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biconvex</a:t>
            </a:r>
            <a:r>
              <a:rPr lang="it-IT" dirty="0">
                <a:latin typeface="Palatino Linotype" panose="02040502050505030304" pitchFamily="18" charset="0"/>
              </a:rPr>
              <a:t> UHMWPE </a:t>
            </a:r>
            <a:r>
              <a:rPr lang="it-IT" dirty="0" err="1">
                <a:latin typeface="Palatino Linotype" panose="02040502050505030304" pitchFamily="18" charset="0"/>
              </a:rPr>
              <a:t>insert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acts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mobile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endplates</a:t>
            </a:r>
            <a:r>
              <a:rPr lang="it-IT" dirty="0">
                <a:latin typeface="Palatino Linotype" panose="02040502050505030304" pitchFamily="18" charset="0"/>
              </a:rPr>
              <a:t> made of a </a:t>
            </a:r>
            <a:r>
              <a:rPr lang="it-IT" dirty="0" err="1">
                <a:latin typeface="Palatino Linotype" panose="02040502050505030304" pitchFamily="18" charset="0"/>
              </a:rPr>
              <a:t>cobalt-chromium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4924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2D3E10-6433-274B-953C-9CA4171F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3" y="260350"/>
            <a:ext cx="3007784" cy="40137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2D5AD2C-62BB-B147-8FD4-C72424965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46" y="6721312"/>
            <a:ext cx="3741706" cy="242268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2926C63-A86C-4B4B-A09A-7153D19E04E5}"/>
              </a:ext>
            </a:extLst>
          </p:cNvPr>
          <p:cNvSpPr/>
          <p:nvPr/>
        </p:nvSpPr>
        <p:spPr>
          <a:xfrm>
            <a:off x="3053946" y="1119200"/>
            <a:ext cx="3357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Charite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intervertebral</a:t>
            </a:r>
            <a:r>
              <a:rPr lang="it-IT" dirty="0">
                <a:latin typeface="Palatino Linotype" panose="02040502050505030304" pitchFamily="18" charset="0"/>
              </a:rPr>
              <a:t> disk 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09EE524-5692-7A4F-93D0-727F6DAD52A5}"/>
              </a:ext>
            </a:extLst>
          </p:cNvPr>
          <p:cNvSpPr/>
          <p:nvPr/>
        </p:nvSpPr>
        <p:spPr>
          <a:xfrm>
            <a:off x="0" y="5066692"/>
            <a:ext cx="6671733" cy="226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Maverick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intervertebral</a:t>
            </a:r>
            <a:r>
              <a:rPr lang="it-IT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disk </a:t>
            </a: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utilizes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CoCr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articulation</a:t>
            </a:r>
            <a:r>
              <a:rPr lang="it-IT" dirty="0">
                <a:latin typeface="Palatino Linotype" panose="02040502050505030304" pitchFamily="18" charset="0"/>
              </a:rPr>
              <a:t> with a </a:t>
            </a:r>
            <a:r>
              <a:rPr lang="it-IT" dirty="0" err="1">
                <a:latin typeface="Palatino Linotype" panose="02040502050505030304" pitchFamily="18" charset="0"/>
              </a:rPr>
              <a:t>fixed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posterior</a:t>
            </a:r>
            <a:r>
              <a:rPr lang="it-IT" dirty="0">
                <a:latin typeface="Palatino Linotype" panose="02040502050505030304" pitchFamily="18" charset="0"/>
              </a:rPr>
              <a:t> center of </a:t>
            </a:r>
            <a:r>
              <a:rPr lang="it-IT" dirty="0" err="1">
                <a:latin typeface="Palatino Linotype" panose="02040502050505030304" pitchFamily="18" charset="0"/>
              </a:rPr>
              <a:t>rotation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better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mimic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kinematics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intervertebral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segment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larger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endplates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enhance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stability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610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158930-E680-814C-B655-7F39D3A9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465667"/>
            <a:ext cx="3175000" cy="20828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CC0BEA-74D0-4242-A0C9-E0946DB2433A}"/>
              </a:ext>
            </a:extLst>
          </p:cNvPr>
          <p:cNvSpPr/>
          <p:nvPr/>
        </p:nvSpPr>
        <p:spPr>
          <a:xfrm>
            <a:off x="3627967" y="465667"/>
            <a:ext cx="3043766" cy="88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Flexicore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intervertebral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 disk 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27CE769-F1CD-3245-9E51-26FE2405BE63}"/>
              </a:ext>
            </a:extLst>
          </p:cNvPr>
          <p:cNvSpPr/>
          <p:nvPr/>
        </p:nvSpPr>
        <p:spPr>
          <a:xfrm>
            <a:off x="317499" y="2724835"/>
            <a:ext cx="6354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Flexicore</a:t>
            </a:r>
            <a:r>
              <a:rPr lang="it-IT" sz="800" dirty="0" err="1">
                <a:latin typeface="Palatino Linotype" panose="02040502050505030304" pitchFamily="18" charset="0"/>
              </a:rPr>
              <a:t>TM</a:t>
            </a:r>
            <a:r>
              <a:rPr lang="it-IT" sz="800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under </a:t>
            </a:r>
            <a:r>
              <a:rPr lang="it-IT" dirty="0" err="1">
                <a:latin typeface="Palatino Linotype" panose="02040502050505030304" pitchFamily="18" charset="0"/>
              </a:rPr>
              <a:t>evaluation</a:t>
            </a:r>
            <a:r>
              <a:rPr lang="it-IT" dirty="0">
                <a:latin typeface="Palatino Linotype" panose="02040502050505030304" pitchFamily="18" charset="0"/>
              </a:rPr>
              <a:t> in a multi-center </a:t>
            </a:r>
            <a:r>
              <a:rPr lang="it-IT" dirty="0" err="1">
                <a:latin typeface="Palatino Linotype" panose="02040502050505030304" pitchFamily="18" charset="0"/>
              </a:rPr>
              <a:t>clinical</a:t>
            </a:r>
            <a:r>
              <a:rPr lang="it-IT" dirty="0">
                <a:latin typeface="Palatino Linotype" panose="02040502050505030304" pitchFamily="18" charset="0"/>
              </a:rPr>
              <a:t> trial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614F3BF-F728-9D49-B3E8-8CDA0F5E6A98}"/>
              </a:ext>
            </a:extLst>
          </p:cNvPr>
          <p:cNvSpPr/>
          <p:nvPr/>
        </p:nvSpPr>
        <p:spPr>
          <a:xfrm>
            <a:off x="198966" y="3966054"/>
            <a:ext cx="6472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Corrosion-induced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fracture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a double modular hip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prosthesis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(design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failure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8D8318A-61DA-B546-A0DE-408D59BBC187}"/>
              </a:ext>
            </a:extLst>
          </p:cNvPr>
          <p:cNvCxnSpPr/>
          <p:nvPr/>
        </p:nvCxnSpPr>
        <p:spPr>
          <a:xfrm>
            <a:off x="135467" y="3810000"/>
            <a:ext cx="63669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676775C6-B2C8-7948-9169-E2EC8A64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66" y="5075767"/>
            <a:ext cx="4724400" cy="28194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CB67F91-DE97-3442-B32B-4952F4BC6DFB}"/>
              </a:ext>
            </a:extLst>
          </p:cNvPr>
          <p:cNvSpPr/>
          <p:nvPr/>
        </p:nvSpPr>
        <p:spPr>
          <a:xfrm>
            <a:off x="4787900" y="4809751"/>
            <a:ext cx="1883831" cy="337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A </a:t>
            </a:r>
            <a:r>
              <a:rPr lang="it-IT" dirty="0" err="1">
                <a:latin typeface="Palatino Linotype" panose="02040502050505030304" pitchFamily="18" charset="0"/>
              </a:rPr>
              <a:t>cementless</a:t>
            </a:r>
            <a:r>
              <a:rPr lang="it-IT" dirty="0">
                <a:latin typeface="Palatino Linotype" panose="02040502050505030304" pitchFamily="18" charset="0"/>
              </a:rPr>
              <a:t> hip </a:t>
            </a:r>
            <a:r>
              <a:rPr lang="it-IT" dirty="0" err="1">
                <a:latin typeface="Palatino Linotype" panose="02040502050505030304" pitchFamily="18" charset="0"/>
              </a:rPr>
              <a:t>stem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ceramic</a:t>
            </a:r>
            <a:r>
              <a:rPr lang="it-IT" dirty="0">
                <a:latin typeface="Palatino Linotype" panose="02040502050505030304" pitchFamily="18" charset="0"/>
              </a:rPr>
              <a:t>-on-</a:t>
            </a:r>
            <a:r>
              <a:rPr lang="it-IT" dirty="0" err="1">
                <a:latin typeface="Palatino Linotype" panose="02040502050505030304" pitchFamily="18" charset="0"/>
              </a:rPr>
              <a:t>ceramic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articulation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implanted</a:t>
            </a:r>
            <a:r>
              <a:rPr lang="it-IT" dirty="0">
                <a:latin typeface="Palatino Linotype" panose="02040502050505030304" pitchFamily="18" charset="0"/>
              </a:rPr>
              <a:t> in a 30-year-old man </a:t>
            </a:r>
            <a:r>
              <a:rPr lang="it-IT" dirty="0">
                <a:solidFill>
                  <a:srgbClr val="FF0000"/>
                </a:solidFill>
                <a:latin typeface="Palatino Linotype" panose="02040502050505030304" pitchFamily="18" charset="0"/>
              </a:rPr>
              <a:t>with a BMI of 29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AA5A1D6-65BF-1D40-B016-6B86EC15F708}"/>
              </a:ext>
            </a:extLst>
          </p:cNvPr>
          <p:cNvSpPr/>
          <p:nvPr/>
        </p:nvSpPr>
        <p:spPr>
          <a:xfrm>
            <a:off x="226482" y="8369795"/>
            <a:ext cx="6184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fractured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after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two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years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 vivo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due to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fall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right hip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53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F9A3B5-494F-6840-ADAE-E7D325DE53AD}"/>
              </a:ext>
            </a:extLst>
          </p:cNvPr>
          <p:cNvSpPr/>
          <p:nvPr/>
        </p:nvSpPr>
        <p:spPr>
          <a:xfrm>
            <a:off x="156633" y="155772"/>
            <a:ext cx="6481234" cy="6282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neck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both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manufactured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from an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orthopedic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Ti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alloy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and are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offered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range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sizes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accommodate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range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length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femoral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adjustments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Stem-neck</a:t>
            </a:r>
            <a:r>
              <a:rPr lang="it-IT" dirty="0">
                <a:latin typeface="Palatino Linotype" panose="02040502050505030304" pitchFamily="18" charset="0"/>
              </a:rPr>
              <a:t> design (</a:t>
            </a:r>
            <a:r>
              <a:rPr lang="it-IT" dirty="0" err="1">
                <a:latin typeface="Palatino Linotype" panose="02040502050505030304" pitchFamily="18" charset="0"/>
              </a:rPr>
              <a:t>modularity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contribute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susceptibility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corrosion-induced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Ti6Al4V </a:t>
            </a:r>
            <a:r>
              <a:rPr lang="it-IT" dirty="0" err="1">
                <a:latin typeface="Palatino Linotype" panose="02040502050505030304" pitchFamily="18" charset="0"/>
              </a:rPr>
              <a:t>alloys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protected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against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corrosion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i="1" dirty="0">
                <a:latin typeface="Palatino Linotype" panose="02040502050505030304" pitchFamily="18" charset="0"/>
              </a:rPr>
              <a:t>in vivo </a:t>
            </a:r>
            <a:r>
              <a:rPr lang="it-IT" dirty="0">
                <a:latin typeface="Palatino Linotype" panose="02040502050505030304" pitchFamily="18" charset="0"/>
              </a:rPr>
              <a:t>by a passive </a:t>
            </a:r>
            <a:r>
              <a:rPr lang="it-IT" dirty="0" err="1">
                <a:latin typeface="Palatino Linotype" panose="02040502050505030304" pitchFamily="18" charset="0"/>
              </a:rPr>
              <a:t>oxide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layer</a:t>
            </a:r>
            <a:r>
              <a:rPr lang="it-IT" dirty="0">
                <a:latin typeface="Palatino Linotype" panose="02040502050505030304" pitchFamily="18" charset="0"/>
              </a:rPr>
              <a:t> on the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; </a:t>
            </a:r>
            <a:r>
              <a:rPr lang="it-IT" dirty="0" err="1">
                <a:latin typeface="Palatino Linotype" panose="02040502050505030304" pitchFamily="18" charset="0"/>
              </a:rPr>
              <a:t>however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fretting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occurred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the modular </a:t>
            </a:r>
            <a:r>
              <a:rPr lang="it-IT" dirty="0" err="1">
                <a:latin typeface="Palatino Linotype" panose="02040502050505030304" pitchFamily="18" charset="0"/>
              </a:rPr>
              <a:t>junction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crevice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neck-stem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interface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wore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away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protective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oxide</a:t>
            </a:r>
            <a:r>
              <a:rPr lang="it-IT" dirty="0">
                <a:latin typeface="Palatino Linotype" panose="02040502050505030304" pitchFamily="18" charset="0"/>
              </a:rPr>
              <a:t> film.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design </a:t>
            </a:r>
            <a:r>
              <a:rPr lang="it-IT" dirty="0" err="1">
                <a:latin typeface="Palatino Linotype" panose="02040502050505030304" pitchFamily="18" charset="0"/>
              </a:rPr>
              <a:t>exacerbated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corrosion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process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resulting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pitting</a:t>
            </a:r>
            <a:r>
              <a:rPr lang="it-IT" dirty="0">
                <a:latin typeface="Palatino Linotype" panose="02040502050505030304" pitchFamily="18" charset="0"/>
              </a:rPr>
              <a:t> and crack </a:t>
            </a:r>
            <a:r>
              <a:rPr lang="it-IT" dirty="0" err="1">
                <a:latin typeface="Palatino Linotype" panose="02040502050505030304" pitchFamily="18" charset="0"/>
              </a:rPr>
              <a:t>nucleation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site. The bending </a:t>
            </a:r>
            <a:r>
              <a:rPr lang="it-IT" dirty="0" err="1">
                <a:latin typeface="Palatino Linotype" panose="02040502050505030304" pitchFamily="18" charset="0"/>
              </a:rPr>
              <a:t>stresses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likelihood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longer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neck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designs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because</a:t>
            </a:r>
            <a:r>
              <a:rPr lang="it-IT" dirty="0">
                <a:latin typeface="Palatino Linotype" panose="02040502050505030304" pitchFamily="18" charset="0"/>
              </a:rPr>
              <a:t> the force </a:t>
            </a:r>
            <a:r>
              <a:rPr lang="it-IT" dirty="0" err="1">
                <a:latin typeface="Palatino Linotype" panose="02040502050505030304" pitchFamily="18" charset="0"/>
              </a:rPr>
              <a:t>scales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neck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length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903042-5A86-D641-AA91-03CBB0200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5913968"/>
            <a:ext cx="4978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00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E7A1305-C234-404F-A235-B10BFA10A0B4}"/>
              </a:ext>
            </a:extLst>
          </p:cNvPr>
          <p:cNvSpPr/>
          <p:nvPr/>
        </p:nvSpPr>
        <p:spPr>
          <a:xfrm>
            <a:off x="224367" y="244728"/>
            <a:ext cx="6311900" cy="88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progression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events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leading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illustrated</a:t>
            </a:r>
            <a:r>
              <a:rPr lang="it-IT" dirty="0">
                <a:latin typeface="Palatino Linotype" panose="02040502050505030304" pitchFamily="18" charset="0"/>
              </a:rPr>
              <a:t> in Figure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704C92-6D24-C343-B073-FA5D0F80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" y="1405465"/>
            <a:ext cx="6754128" cy="34544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7AD60EA-4CBF-654B-9DB9-872E5FB98460}"/>
              </a:ext>
            </a:extLst>
          </p:cNvPr>
          <p:cNvSpPr/>
          <p:nvPr/>
        </p:nvSpPr>
        <p:spPr>
          <a:xfrm>
            <a:off x="271913" y="5008308"/>
            <a:ext cx="6311900" cy="3789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modular </a:t>
            </a:r>
            <a:r>
              <a:rPr lang="it-IT" dirty="0" err="1">
                <a:latin typeface="Palatino Linotype" panose="02040502050505030304" pitchFamily="18" charset="0"/>
              </a:rPr>
              <a:t>neck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representative</a:t>
            </a:r>
            <a:r>
              <a:rPr lang="it-IT" dirty="0">
                <a:latin typeface="Palatino Linotype" panose="02040502050505030304" pitchFamily="18" charset="0"/>
              </a:rPr>
              <a:t> case of the </a:t>
            </a:r>
            <a:r>
              <a:rPr lang="it-IT" dirty="0" err="1">
                <a:latin typeface="Palatino Linotype" panose="02040502050505030304" pitchFamily="18" charset="0"/>
              </a:rPr>
              <a:t>trade</a:t>
            </a:r>
            <a:r>
              <a:rPr lang="it-IT" dirty="0">
                <a:latin typeface="Palatino Linotype" panose="02040502050505030304" pitchFamily="18" charset="0"/>
              </a:rPr>
              <a:t>-off in modular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design: </a:t>
            </a:r>
            <a:r>
              <a:rPr lang="it-IT" dirty="0" err="1">
                <a:latin typeface="Palatino Linotype" panose="02040502050505030304" pitchFamily="18" charset="0"/>
              </a:rPr>
              <a:t>modularity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enables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surgeon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better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optimize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patient’s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biomechanics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anatomy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additional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junctions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lead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corrosion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processes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resulting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case shows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there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risk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fracture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stem-neck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junction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when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using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double modular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devices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particularly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with long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neck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lengths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heavy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patients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6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54EF152-7995-F84B-8A54-8967B2761F69}"/>
              </a:ext>
            </a:extLst>
          </p:cNvPr>
          <p:cNvSpPr/>
          <p:nvPr/>
        </p:nvSpPr>
        <p:spPr>
          <a:xfrm>
            <a:off x="190499" y="83237"/>
            <a:ext cx="6328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Sulzer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recall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(manufacturing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failure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  <a:endParaRPr lang="it-IT" sz="2800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5F61532-62CB-E240-9CF6-038F4047EFDB}"/>
              </a:ext>
            </a:extLst>
          </p:cNvPr>
          <p:cNvSpPr/>
          <p:nvPr/>
        </p:nvSpPr>
        <p:spPr>
          <a:xfrm>
            <a:off x="190499" y="677676"/>
            <a:ext cx="6498168" cy="8359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In </a:t>
            </a:r>
            <a:r>
              <a:rPr lang="it-IT" dirty="0" err="1">
                <a:latin typeface="Palatino Linotype" panose="02040502050505030304" pitchFamily="18" charset="0"/>
              </a:rPr>
              <a:t>September</a:t>
            </a:r>
            <a:r>
              <a:rPr lang="it-IT" dirty="0">
                <a:latin typeface="Palatino Linotype" panose="02040502050505030304" pitchFamily="18" charset="0"/>
              </a:rPr>
              <a:t> 2000, </a:t>
            </a:r>
            <a:r>
              <a:rPr lang="it-IT" dirty="0" err="1">
                <a:latin typeface="Palatino Linotype" panose="02040502050505030304" pitchFamily="18" charset="0"/>
              </a:rPr>
              <a:t>Sulzer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Orthopedics</a:t>
            </a:r>
            <a:r>
              <a:rPr lang="it-IT" dirty="0">
                <a:latin typeface="Palatino Linotype" panose="02040502050505030304" pitchFamily="18" charset="0"/>
              </a:rPr>
              <a:t> (Austin, Texas) </a:t>
            </a:r>
            <a:r>
              <a:rPr lang="it-IT" dirty="0" err="1">
                <a:latin typeface="Palatino Linotype" panose="02040502050505030304" pitchFamily="18" charset="0"/>
              </a:rPr>
              <a:t>began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receiving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adverse</a:t>
            </a:r>
            <a:r>
              <a:rPr lang="it-IT" dirty="0">
                <a:latin typeface="Palatino Linotype" panose="02040502050505030304" pitchFamily="18" charset="0"/>
              </a:rPr>
              <a:t> reports from </a:t>
            </a:r>
            <a:r>
              <a:rPr lang="it-IT" dirty="0" err="1">
                <a:latin typeface="Palatino Linotype" panose="02040502050505030304" pitchFamily="18" charset="0"/>
              </a:rPr>
              <a:t>surgeons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getting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complaints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leg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pain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patients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recovering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recent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total</a:t>
            </a:r>
            <a:r>
              <a:rPr lang="it-IT" dirty="0">
                <a:latin typeface="Palatino Linotype" panose="02040502050505030304" pitchFamily="18" charset="0"/>
              </a:rPr>
              <a:t> hip </a:t>
            </a:r>
            <a:r>
              <a:rPr lang="it-IT" dirty="0" err="1">
                <a:latin typeface="Palatino Linotype" panose="02040502050505030304" pitchFamily="18" charset="0"/>
              </a:rPr>
              <a:t>replacements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procedures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effectLst/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31,000 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acetabular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shells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manufactured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1997 and 1999, 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were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recalled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back to the company.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17,500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already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determined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a small </a:t>
            </a:r>
            <a:r>
              <a:rPr lang="it-IT" dirty="0" err="1">
                <a:latin typeface="Palatino Linotype" panose="02040502050505030304" pitchFamily="18" charset="0"/>
              </a:rPr>
              <a:t>amount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mineral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oil-based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lubricant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leaked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into</a:t>
            </a:r>
            <a:r>
              <a:rPr lang="it-IT" dirty="0">
                <a:latin typeface="Palatino Linotype" panose="02040502050505030304" pitchFamily="18" charset="0"/>
              </a:rPr>
              <a:t> the machine </a:t>
            </a:r>
            <a:r>
              <a:rPr lang="it-IT" dirty="0" err="1">
                <a:latin typeface="Palatino Linotype" panose="02040502050505030304" pitchFamily="18" charset="0"/>
              </a:rPr>
              <a:t>coolant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during</a:t>
            </a:r>
            <a:r>
              <a:rPr lang="it-IT" dirty="0">
                <a:latin typeface="Palatino Linotype" panose="02040502050505030304" pitchFamily="18" charset="0"/>
              </a:rPr>
              <a:t> the manufacturing </a:t>
            </a:r>
            <a:r>
              <a:rPr lang="it-IT" dirty="0" err="1">
                <a:latin typeface="Palatino Linotype" panose="02040502050505030304" pitchFamily="18" charset="0"/>
              </a:rPr>
              <a:t>process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lubricant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remained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residue on the </a:t>
            </a:r>
            <a:r>
              <a:rPr lang="it-IT" dirty="0" err="1">
                <a:latin typeface="Palatino Linotype" panose="02040502050505030304" pitchFamily="18" charset="0"/>
              </a:rPr>
              <a:t>shell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This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retained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oily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residue on 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defective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implants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inhibited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osseointegration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necessary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for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fixating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shell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in the bone of 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pelvis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Only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2,400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were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removed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revised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2005.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Sulzer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agreed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$1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billion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settlement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class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action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lawsuit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filed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2002.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Patients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who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undergone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revision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surgery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were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awarded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$160,000.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After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lawsuit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settled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Sulzer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Orthopedics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changed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its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name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Centerpulse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Orthopedics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801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9F10280-F219-F64E-8E83-82081A30FEE9}"/>
              </a:ext>
            </a:extLst>
          </p:cNvPr>
          <p:cNvSpPr/>
          <p:nvPr/>
        </p:nvSpPr>
        <p:spPr>
          <a:xfrm>
            <a:off x="329644" y="86268"/>
            <a:ext cx="4605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Cardiovascular</a:t>
            </a:r>
            <a:r>
              <a:rPr lang="it-IT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devices</a:t>
            </a:r>
            <a:r>
              <a:rPr lang="it-IT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C0F04AC-5705-BC4E-A3B5-69EBE1372D16}"/>
              </a:ext>
            </a:extLst>
          </p:cNvPr>
          <p:cNvSpPr/>
          <p:nvPr/>
        </p:nvSpPr>
        <p:spPr>
          <a:xfrm>
            <a:off x="329644" y="645068"/>
            <a:ext cx="2637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Vascular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grafts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D49E62B-55B3-134E-A4BE-2EF173BA1809}"/>
              </a:ext>
            </a:extLst>
          </p:cNvPr>
          <p:cNvSpPr/>
          <p:nvPr/>
        </p:nvSpPr>
        <p:spPr>
          <a:xfrm>
            <a:off x="203200" y="1260483"/>
            <a:ext cx="6434667" cy="503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Vascular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needed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when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patient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suffering</a:t>
            </a:r>
            <a:r>
              <a:rPr lang="it-IT" dirty="0">
                <a:latin typeface="Palatino Linotype" panose="02040502050505030304" pitchFamily="18" charset="0"/>
              </a:rPr>
              <a:t> from severe </a:t>
            </a:r>
            <a:r>
              <a:rPr lang="it-IT" dirty="0" err="1">
                <a:latin typeface="Palatino Linotype" panose="02040502050505030304" pitchFamily="18" charset="0"/>
              </a:rPr>
              <a:t>atherosclerosis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whose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effects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cannot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relieved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balloon </a:t>
            </a:r>
            <a:r>
              <a:rPr lang="it-IT" dirty="0" err="1">
                <a:latin typeface="Palatino Linotype" panose="02040502050505030304" pitchFamily="18" charset="0"/>
              </a:rPr>
              <a:t>angioplasty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stenting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condition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angina and the </a:t>
            </a:r>
            <a:r>
              <a:rPr lang="it-IT" dirty="0" err="1">
                <a:latin typeface="Palatino Linotype" panose="02040502050505030304" pitchFamily="18" charset="0"/>
              </a:rPr>
              <a:t>resulting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surgery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called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coronary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artery</a:t>
            </a:r>
            <a:r>
              <a:rPr lang="it-IT" b="1" dirty="0">
                <a:latin typeface="Palatino Linotype" panose="02040502050505030304" pitchFamily="18" charset="0"/>
              </a:rPr>
              <a:t> bypass </a:t>
            </a:r>
            <a:r>
              <a:rPr lang="it-IT" b="1" dirty="0" err="1">
                <a:latin typeface="Palatino Linotype" panose="02040502050505030304" pitchFamily="18" charset="0"/>
              </a:rPr>
              <a:t>graft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(CABG) </a:t>
            </a:r>
            <a:r>
              <a:rPr lang="it-IT" dirty="0" err="1">
                <a:latin typeface="Palatino Linotype" panose="02040502050505030304" pitchFamily="18" charset="0"/>
              </a:rPr>
              <a:t>surgery</a:t>
            </a:r>
            <a:r>
              <a:rPr lang="it-IT" dirty="0">
                <a:latin typeface="Palatino Linotype" panose="02040502050505030304" pitchFamily="18" charset="0"/>
              </a:rPr>
              <a:t>. A </a:t>
            </a:r>
            <a:r>
              <a:rPr lang="it-IT" dirty="0" err="1">
                <a:latin typeface="Palatino Linotype" panose="02040502050505030304" pitchFamily="18" charset="0"/>
              </a:rPr>
              <a:t>person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multiple bypass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 in a single </a:t>
            </a:r>
            <a:r>
              <a:rPr lang="it-IT" dirty="0" err="1">
                <a:latin typeface="Palatino Linotype" panose="02040502050505030304" pitchFamily="18" charset="0"/>
              </a:rPr>
              <a:t>surgery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when</a:t>
            </a:r>
            <a:r>
              <a:rPr lang="it-IT" dirty="0">
                <a:latin typeface="Palatino Linotype" panose="02040502050505030304" pitchFamily="18" charset="0"/>
              </a:rPr>
              <a:t> an </a:t>
            </a:r>
            <a:r>
              <a:rPr lang="it-IT" b="1" dirty="0" err="1">
                <a:latin typeface="Palatino Linotype" panose="02040502050505030304" pitchFamily="18" charset="0"/>
              </a:rPr>
              <a:t>aneurysm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occurs</a:t>
            </a:r>
            <a:r>
              <a:rPr lang="it-IT" dirty="0">
                <a:latin typeface="Palatino Linotype" panose="02040502050505030304" pitchFamily="18" charset="0"/>
              </a:rPr>
              <a:t>. An </a:t>
            </a:r>
            <a:r>
              <a:rPr lang="it-IT" dirty="0" err="1">
                <a:latin typeface="Palatino Linotype" panose="02040502050505030304" pitchFamily="18" charset="0"/>
              </a:rPr>
              <a:t>aneurysm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bulge</a:t>
            </a:r>
            <a:r>
              <a:rPr lang="it-IT" dirty="0">
                <a:latin typeface="Palatino Linotype" panose="02040502050505030304" pitchFamily="18" charset="0"/>
              </a:rPr>
              <a:t> in a </a:t>
            </a:r>
            <a:r>
              <a:rPr lang="it-IT" dirty="0" err="1">
                <a:latin typeface="Palatino Linotype" panose="02040502050505030304" pitchFamily="18" charset="0"/>
              </a:rPr>
              <a:t>blood</a:t>
            </a:r>
            <a:r>
              <a:rPr lang="it-IT" dirty="0">
                <a:latin typeface="Palatino Linotype" panose="02040502050505030304" pitchFamily="18" charset="0"/>
              </a:rPr>
              <a:t> vessel due to </a:t>
            </a:r>
            <a:r>
              <a:rPr lang="it-IT" dirty="0" err="1">
                <a:latin typeface="Palatino Linotype" panose="02040502050505030304" pitchFamily="18" charset="0"/>
              </a:rPr>
              <a:t>thinning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weakening</a:t>
            </a:r>
            <a:r>
              <a:rPr lang="it-IT" dirty="0">
                <a:latin typeface="Palatino Linotype" panose="02040502050505030304" pitchFamily="18" charset="0"/>
              </a:rPr>
              <a:t> of the vessel </a:t>
            </a:r>
            <a:r>
              <a:rPr lang="it-IT" dirty="0" err="1">
                <a:latin typeface="Palatino Linotype" panose="02040502050505030304" pitchFamily="18" charset="0"/>
              </a:rPr>
              <a:t>wall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occur</a:t>
            </a:r>
            <a:r>
              <a:rPr lang="it-IT" dirty="0">
                <a:latin typeface="Palatino Linotype" panose="02040502050505030304" pitchFamily="18" charset="0"/>
              </a:rPr>
              <a:t> in the aorta and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the base of the brain. In the aorta, an </a:t>
            </a:r>
            <a:r>
              <a:rPr lang="it-IT" dirty="0" err="1">
                <a:latin typeface="Palatino Linotype" panose="02040502050505030304" pitchFamily="18" charset="0"/>
              </a:rPr>
              <a:t>endovascular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stent-graft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implanted</a:t>
            </a:r>
            <a:r>
              <a:rPr lang="it-IT" dirty="0">
                <a:latin typeface="Palatino Linotype" panose="02040502050505030304" pitchFamily="18" charset="0"/>
              </a:rPr>
              <a:t> to serve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an alternative </a:t>
            </a:r>
            <a:r>
              <a:rPr lang="it-IT" dirty="0" err="1">
                <a:latin typeface="Palatino Linotype" panose="02040502050505030304" pitchFamily="18" charset="0"/>
              </a:rPr>
              <a:t>conduit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blood</a:t>
            </a:r>
            <a:r>
              <a:rPr lang="it-IT" dirty="0">
                <a:latin typeface="Palatino Linotype" panose="02040502050505030304" pitchFamily="18" charset="0"/>
              </a:rPr>
              <a:t> flow.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0669A2-0E40-A645-9331-A0A252BF0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67" y="5604933"/>
            <a:ext cx="3822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7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3ECAF4D-83C0-294B-B91A-3984CD46DF0D}"/>
              </a:ext>
            </a:extLst>
          </p:cNvPr>
          <p:cNvSpPr/>
          <p:nvPr/>
        </p:nvSpPr>
        <p:spPr>
          <a:xfrm>
            <a:off x="314960" y="0"/>
            <a:ext cx="6248400" cy="91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Current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available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vascular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 can be </a:t>
            </a:r>
            <a:r>
              <a:rPr lang="it-IT" dirty="0" err="1">
                <a:latin typeface="Palatino Linotype" panose="02040502050505030304" pitchFamily="18" charset="0"/>
              </a:rPr>
              <a:t>divided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natural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syntheti</a:t>
            </a:r>
            <a:r>
              <a:rPr lang="it-IT" dirty="0" err="1">
                <a:latin typeface="Palatino Linotype" panose="02040502050505030304" pitchFamily="18" charset="0"/>
              </a:rPr>
              <a:t>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options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Natural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options</a:t>
            </a:r>
            <a:r>
              <a:rPr lang="it-IT" dirty="0">
                <a:latin typeface="Palatino Linotype" panose="02040502050505030304" pitchFamily="18" charset="0"/>
              </a:rPr>
              <a:t> include the </a:t>
            </a:r>
            <a:r>
              <a:rPr lang="it-IT" dirty="0" err="1">
                <a:latin typeface="Palatino Linotype" panose="02040502050505030304" pitchFamily="18" charset="0"/>
              </a:rPr>
              <a:t>saphenous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vein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umbilical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vein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sometimes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enclosed</a:t>
            </a:r>
            <a:r>
              <a:rPr lang="it-IT" dirty="0">
                <a:latin typeface="Palatino Linotype" panose="02040502050505030304" pitchFamily="18" charset="0"/>
              </a:rPr>
              <a:t> in a </a:t>
            </a:r>
            <a:r>
              <a:rPr lang="it-IT" dirty="0" err="1">
                <a:latin typeface="Palatino Linotype" panose="02040502050505030304" pitchFamily="18" charset="0"/>
              </a:rPr>
              <a:t>polyester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mesh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increase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wall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i="1" dirty="0" err="1">
                <a:latin typeface="Palatino Linotype" panose="02040502050505030304" pitchFamily="18" charset="0"/>
              </a:rPr>
              <a:t>These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grafts</a:t>
            </a:r>
            <a:r>
              <a:rPr lang="it-IT" b="1" i="1" dirty="0">
                <a:latin typeface="Palatino Linotype" panose="02040502050505030304" pitchFamily="18" charset="0"/>
              </a:rPr>
              <a:t> show </a:t>
            </a:r>
            <a:r>
              <a:rPr lang="it-IT" b="1" i="1" dirty="0" err="1">
                <a:latin typeface="Palatino Linotype" panose="02040502050505030304" pitchFamily="18" charset="0"/>
              </a:rPr>
              <a:t>good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durability</a:t>
            </a:r>
            <a:r>
              <a:rPr lang="it-IT" b="1" i="1" dirty="0">
                <a:latin typeface="Palatino Linotype" panose="02040502050505030304" pitchFamily="18" charset="0"/>
              </a:rPr>
              <a:t> and a </a:t>
            </a:r>
            <a:r>
              <a:rPr lang="it-IT" b="1" i="1" dirty="0" err="1">
                <a:latin typeface="Palatino Linotype" panose="02040502050505030304" pitchFamily="18" charset="0"/>
              </a:rPr>
              <a:t>lack</a:t>
            </a:r>
            <a:r>
              <a:rPr lang="it-IT" b="1" i="1" dirty="0">
                <a:latin typeface="Palatino Linotype" panose="02040502050505030304" pitchFamily="18" charset="0"/>
              </a:rPr>
              <a:t> of </a:t>
            </a:r>
            <a:r>
              <a:rPr lang="it-IT" b="1" i="1" dirty="0" err="1">
                <a:latin typeface="Palatino Linotype" panose="02040502050505030304" pitchFamily="18" charset="0"/>
              </a:rPr>
              <a:t>surgical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complications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Unfortunately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20–30% of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patients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requiring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graft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do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not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have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suitable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saphenous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vein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for the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transplantation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process</a:t>
            </a:r>
            <a:r>
              <a:rPr lang="it-IT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fact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combined</a:t>
            </a:r>
            <a:r>
              <a:rPr lang="it-IT" dirty="0">
                <a:latin typeface="Palatino Linotype" panose="02040502050505030304" pitchFamily="18" charset="0"/>
              </a:rPr>
              <a:t> with a </a:t>
            </a:r>
            <a:r>
              <a:rPr lang="it-IT" dirty="0" err="1">
                <a:latin typeface="Palatino Linotype" panose="02040502050505030304" pitchFamily="18" charset="0"/>
              </a:rPr>
              <a:t>need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larger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diameter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replacements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for the aorta, </a:t>
            </a:r>
            <a:r>
              <a:rPr lang="it-IT" dirty="0" err="1">
                <a:latin typeface="Palatino Linotype" panose="02040502050505030304" pitchFamily="18" charset="0"/>
              </a:rPr>
              <a:t>drives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development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synthetic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, made of </a:t>
            </a:r>
            <a:r>
              <a:rPr lang="it-IT" dirty="0" err="1">
                <a:latin typeface="Palatino Linotype" panose="02040502050505030304" pitchFamily="18" charset="0"/>
              </a:rPr>
              <a:t>Dacron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expanded</a:t>
            </a:r>
            <a:r>
              <a:rPr lang="it-IT" dirty="0">
                <a:latin typeface="Palatino Linotype" panose="02040502050505030304" pitchFamily="18" charset="0"/>
              </a:rPr>
              <a:t> PTFE (</a:t>
            </a:r>
            <a:r>
              <a:rPr lang="it-IT" dirty="0" err="1">
                <a:latin typeface="Palatino Linotype" panose="02040502050505030304" pitchFamily="18" charset="0"/>
              </a:rPr>
              <a:t>ePTFE</a:t>
            </a:r>
            <a:r>
              <a:rPr lang="it-IT" dirty="0">
                <a:latin typeface="Palatino Linotype" panose="02040502050505030304" pitchFamily="18" charset="0"/>
              </a:rPr>
              <a:t>), can be </a:t>
            </a:r>
            <a:r>
              <a:rPr lang="it-IT" dirty="0" err="1">
                <a:latin typeface="Palatino Linotype" panose="02040502050505030304" pitchFamily="18" charset="0"/>
              </a:rPr>
              <a:t>knitted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crimped</a:t>
            </a:r>
            <a:r>
              <a:rPr lang="it-IT" dirty="0">
                <a:latin typeface="Palatino Linotype" panose="02040502050505030304" pitchFamily="18" charset="0"/>
              </a:rPr>
              <a:t>, or </a:t>
            </a:r>
            <a:r>
              <a:rPr lang="it-IT" dirty="0" err="1">
                <a:latin typeface="Palatino Linotype" panose="02040502050505030304" pitchFamily="18" charset="0"/>
              </a:rPr>
              <a:t>otherwise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processed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maintain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structure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ePTFE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necessary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perform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well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application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shown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occlusion</a:t>
            </a:r>
            <a:r>
              <a:rPr lang="it-IT" dirty="0">
                <a:latin typeface="Palatino Linotype" panose="02040502050505030304" pitchFamily="18" charset="0"/>
              </a:rPr>
              <a:t> due to </a:t>
            </a:r>
            <a:r>
              <a:rPr lang="it-IT" dirty="0" err="1">
                <a:latin typeface="Palatino Linotype" panose="02040502050505030304" pitchFamily="18" charset="0"/>
              </a:rPr>
              <a:t>thrombosis</a:t>
            </a:r>
            <a:r>
              <a:rPr lang="it-IT" dirty="0">
                <a:latin typeface="Palatino Linotype" panose="02040502050505030304" pitchFamily="18" charset="0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PET </a:t>
            </a:r>
            <a:r>
              <a:rPr lang="it-IT" dirty="0" err="1">
                <a:latin typeface="Palatino Linotype" panose="02040502050505030304" pitchFamily="18" charset="0"/>
              </a:rPr>
              <a:t>fabrics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stiffness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extensibility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Woven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fabrics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lower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porosity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than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knitted</a:t>
            </a:r>
            <a:r>
              <a:rPr lang="it-IT" b="1" dirty="0">
                <a:latin typeface="Palatino Linotype" panose="02040502050505030304" pitchFamily="18" charset="0"/>
              </a:rPr>
              <a:t> and do </a:t>
            </a:r>
            <a:r>
              <a:rPr lang="it-IT" b="1" dirty="0" err="1">
                <a:latin typeface="Palatino Linotype" panose="02040502050505030304" pitchFamily="18" charset="0"/>
              </a:rPr>
              <a:t>not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require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pre-clotting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while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knitted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grafts</a:t>
            </a:r>
            <a:r>
              <a:rPr lang="it-IT" b="1" dirty="0">
                <a:latin typeface="Palatino Linotype" panose="02040502050505030304" pitchFamily="18" charset="0"/>
              </a:rPr>
              <a:t> with </a:t>
            </a:r>
            <a:r>
              <a:rPr lang="it-IT" b="1" dirty="0" err="1">
                <a:latin typeface="Palatino Linotype" panose="02040502050505030304" pitchFamily="18" charset="0"/>
              </a:rPr>
              <a:t>velour</a:t>
            </a:r>
            <a:r>
              <a:rPr lang="it-IT" b="1" dirty="0">
                <a:latin typeface="Palatino Linotype" panose="02040502050505030304" pitchFamily="18" charset="0"/>
              </a:rPr>
              <a:t> are </a:t>
            </a:r>
            <a:r>
              <a:rPr lang="it-IT" b="1" dirty="0" err="1">
                <a:latin typeface="Palatino Linotype" panose="02040502050505030304" pitchFamily="18" charset="0"/>
              </a:rPr>
              <a:t>believed</a:t>
            </a:r>
            <a:r>
              <a:rPr lang="it-IT" b="1" dirty="0"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latin typeface="Palatino Linotype" panose="02040502050505030304" pitchFamily="18" charset="0"/>
              </a:rPr>
              <a:t>have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better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tissue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integration</a:t>
            </a:r>
            <a:r>
              <a:rPr lang="it-IT" b="1" dirty="0">
                <a:latin typeface="Palatino Linotype" panose="02040502050505030304" pitchFamily="18" charset="0"/>
              </a:rPr>
              <a:t> and to </a:t>
            </a:r>
            <a:r>
              <a:rPr lang="it-IT" b="1" dirty="0" err="1">
                <a:latin typeface="Palatino Linotype" panose="02040502050505030304" pitchFamily="18" charset="0"/>
              </a:rPr>
              <a:t>enhance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endothelialization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7324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9E2D25-F4E9-5B40-9D4D-5DCB5B1F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0" y="6789420"/>
            <a:ext cx="6589310" cy="235458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145A9A6-E5EA-1C46-8DC3-8D8EEF18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6" y="99470"/>
            <a:ext cx="4692674" cy="36326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DA1362-1271-0543-B7F2-FA43BB58A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091" y="2791032"/>
            <a:ext cx="3648629" cy="385360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061B62A-7E83-014E-9345-485D23F099C6}"/>
              </a:ext>
            </a:extLst>
          </p:cNvPr>
          <p:cNvSpPr/>
          <p:nvPr/>
        </p:nvSpPr>
        <p:spPr>
          <a:xfrm>
            <a:off x="2190282" y="5054014"/>
            <a:ext cx="1875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>
                <a:latin typeface="Times" pitchFamily="2" charset="0"/>
              </a:rPr>
              <a:t>knitted</a:t>
            </a:r>
            <a:endParaRPr lang="it-IT" sz="2800" dirty="0">
              <a:effectLst/>
              <a:latin typeface="Times" pitchFamily="2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5BD0748-8E7F-F740-A7F7-F44A07F65D29}"/>
              </a:ext>
            </a:extLst>
          </p:cNvPr>
          <p:cNvSpPr/>
          <p:nvPr/>
        </p:nvSpPr>
        <p:spPr>
          <a:xfrm>
            <a:off x="4952405" y="1183641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latin typeface="Times" pitchFamily="2" charset="0"/>
              </a:rPr>
              <a:t>woven</a:t>
            </a:r>
            <a:endParaRPr lang="it-IT" sz="2800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5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D481DA-C041-5C49-8FEB-FD73A561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231900"/>
            <a:ext cx="4930615" cy="31877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EEF1890-C40F-E84E-873E-8FFE36420FA3}"/>
              </a:ext>
            </a:extLst>
          </p:cNvPr>
          <p:cNvSpPr/>
          <p:nvPr/>
        </p:nvSpPr>
        <p:spPr>
          <a:xfrm>
            <a:off x="298271" y="306401"/>
            <a:ext cx="3837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Total hip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arthroplasty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4793E56-24D2-D74F-884B-9F86A6A189F0}"/>
              </a:ext>
            </a:extLst>
          </p:cNvPr>
          <p:cNvSpPr/>
          <p:nvPr/>
        </p:nvSpPr>
        <p:spPr>
          <a:xfrm>
            <a:off x="298271" y="4419600"/>
            <a:ext cx="6373462" cy="420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ball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socket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mechanism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results</a:t>
            </a:r>
            <a:r>
              <a:rPr lang="it-IT" dirty="0">
                <a:latin typeface="Palatino Linotype" panose="02040502050505030304" pitchFamily="18" charset="0"/>
              </a:rPr>
              <a:t> in high </a:t>
            </a:r>
            <a:r>
              <a:rPr lang="it-IT" dirty="0" err="1">
                <a:latin typeface="Palatino Linotype" panose="02040502050505030304" pitchFamily="18" charset="0"/>
              </a:rPr>
              <a:t>conformity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articulating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 of the hip </a:t>
            </a:r>
            <a:r>
              <a:rPr lang="it-IT" dirty="0" err="1">
                <a:latin typeface="Palatino Linotype" panose="02040502050505030304" pitchFamily="18" charset="0"/>
              </a:rPr>
              <a:t>replacement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experiences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relatively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contact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stresses</a:t>
            </a:r>
            <a:r>
              <a:rPr lang="it-IT" dirty="0">
                <a:latin typeface="Palatino Linotype" panose="02040502050505030304" pitchFamily="18" charset="0"/>
              </a:rPr>
              <a:t> (2–5 </a:t>
            </a:r>
            <a:r>
              <a:rPr lang="it-IT" dirty="0" err="1">
                <a:latin typeface="Palatino Linotype" panose="02040502050505030304" pitchFamily="18" charset="0"/>
              </a:rPr>
              <a:t>MPa</a:t>
            </a:r>
            <a:r>
              <a:rPr lang="it-IT" dirty="0">
                <a:latin typeface="Palatino Linotype" panose="02040502050505030304" pitchFamily="18" charset="0"/>
              </a:rPr>
              <a:t>). </a:t>
            </a:r>
            <a:r>
              <a:rPr lang="it-IT" dirty="0" err="1">
                <a:latin typeface="Palatino Linotype" panose="02040502050505030304" pitchFamily="18" charset="0"/>
              </a:rPr>
              <a:t>Nevertheless</a:t>
            </a:r>
            <a:r>
              <a:rPr lang="it-IT" dirty="0">
                <a:latin typeface="Palatino Linotype" panose="02040502050505030304" pitchFamily="18" charset="0"/>
              </a:rPr>
              <a:t>, a large </a:t>
            </a:r>
            <a:r>
              <a:rPr lang="it-IT" dirty="0" err="1">
                <a:latin typeface="Palatino Linotype" panose="02040502050505030304" pitchFamily="18" charset="0"/>
              </a:rPr>
              <a:t>contact</a:t>
            </a:r>
            <a:r>
              <a:rPr lang="it-IT" dirty="0">
                <a:latin typeface="Palatino Linotype" panose="02040502050505030304" pitchFamily="18" charset="0"/>
              </a:rPr>
              <a:t> area and cross-</a:t>
            </a:r>
            <a:r>
              <a:rPr lang="it-IT" dirty="0" err="1">
                <a:latin typeface="Palatino Linotype" panose="02040502050505030304" pitchFamily="18" charset="0"/>
              </a:rPr>
              <a:t>shearing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exist</a:t>
            </a:r>
            <a:r>
              <a:rPr lang="it-IT" dirty="0">
                <a:latin typeface="Palatino Linotype" panose="02040502050505030304" pitchFamily="18" charset="0"/>
              </a:rPr>
              <a:t> in the hip joint.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A </a:t>
            </a:r>
            <a:r>
              <a:rPr lang="it-IT" dirty="0" err="1">
                <a:latin typeface="Palatino Linotype" panose="02040502050505030304" pitchFamily="18" charset="0"/>
              </a:rPr>
              <a:t>mechanism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damage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associated</a:t>
            </a:r>
            <a:r>
              <a:rPr lang="it-IT" dirty="0">
                <a:latin typeface="Palatino Linotype" panose="02040502050505030304" pitchFamily="18" charset="0"/>
              </a:rPr>
              <a:t> with the </a:t>
            </a:r>
            <a:r>
              <a:rPr lang="it-IT" dirty="0" err="1">
                <a:latin typeface="Palatino Linotype" panose="02040502050505030304" pitchFamily="18" charset="0"/>
              </a:rPr>
              <a:t>wear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process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generation of a </a:t>
            </a:r>
            <a:r>
              <a:rPr lang="it-IT" dirty="0" err="1">
                <a:latin typeface="Palatino Linotype" panose="02040502050505030304" pitchFamily="18" charset="0"/>
              </a:rPr>
              <a:t>plasticity-induced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damage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layer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articulating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leads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lamellar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alignment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loss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structural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integrity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undergoes</a:t>
            </a:r>
            <a:r>
              <a:rPr lang="it-IT" dirty="0">
                <a:latin typeface="Palatino Linotype" panose="02040502050505030304" pitchFamily="18" charset="0"/>
              </a:rPr>
              <a:t> a cross-</a:t>
            </a:r>
            <a:r>
              <a:rPr lang="it-IT" dirty="0" err="1">
                <a:latin typeface="Palatino Linotype" panose="02040502050505030304" pitchFamily="18" charset="0"/>
              </a:rPr>
              <a:t>shear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articu</a:t>
            </a:r>
            <a:r>
              <a:rPr lang="it-IT" dirty="0">
                <a:latin typeface="Palatino Linotype" panose="02040502050505030304" pitchFamily="18" charset="0"/>
              </a:rPr>
              <a:t>- </a:t>
            </a:r>
            <a:r>
              <a:rPr lang="it-IT" dirty="0" err="1">
                <a:latin typeface="Palatino Linotype" panose="02040502050505030304" pitchFamily="18" charset="0"/>
              </a:rPr>
              <a:t>lation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469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E858B9A-EBF6-AC40-9F25-BEDC006715EA}"/>
              </a:ext>
            </a:extLst>
          </p:cNvPr>
          <p:cNvSpPr/>
          <p:nvPr/>
        </p:nvSpPr>
        <p:spPr>
          <a:xfrm>
            <a:off x="312420" y="196056"/>
            <a:ext cx="6332220" cy="129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Thrombosis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occurs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readily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synthetic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grafts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diameters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6 mm, and so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below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knee</a:t>
            </a:r>
            <a:r>
              <a:rPr lang="it-IT" dirty="0">
                <a:latin typeface="Palatino Linotype" panose="02040502050505030304" pitchFamily="18" charset="0"/>
              </a:rPr>
              <a:t> or in CABG </a:t>
            </a:r>
            <a:r>
              <a:rPr lang="it-IT" dirty="0" err="1">
                <a:latin typeface="Palatino Linotype" panose="02040502050505030304" pitchFamily="18" charset="0"/>
              </a:rPr>
              <a:t>surgery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A3791D-51A6-D747-8371-FF0360CF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20" y="1666240"/>
            <a:ext cx="6042019" cy="459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6C27480-D5E0-0E4D-A56E-5C62ECB0FD59}"/>
              </a:ext>
            </a:extLst>
          </p:cNvPr>
          <p:cNvSpPr/>
          <p:nvPr/>
        </p:nvSpPr>
        <p:spPr>
          <a:xfrm>
            <a:off x="365760" y="1894344"/>
            <a:ext cx="6238240" cy="462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total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artificial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hearts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approved</a:t>
            </a:r>
            <a:r>
              <a:rPr lang="it-IT" dirty="0">
                <a:latin typeface="Palatino Linotype" panose="02040502050505030304" pitchFamily="18" charset="0"/>
              </a:rPr>
              <a:t> for use by the FDA. The </a:t>
            </a:r>
            <a:r>
              <a:rPr lang="it-IT" dirty="0" err="1">
                <a:latin typeface="Palatino Linotype" panose="02040502050505030304" pitchFamily="18" charset="0"/>
              </a:rPr>
              <a:t>Syncardia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temporary</a:t>
            </a:r>
            <a:r>
              <a:rPr lang="it-IT" dirty="0">
                <a:latin typeface="Palatino Linotype" panose="02040502050505030304" pitchFamily="18" charset="0"/>
              </a:rPr>
              <a:t> Total </a:t>
            </a:r>
            <a:r>
              <a:rPr lang="it-IT" dirty="0" err="1">
                <a:latin typeface="Palatino Linotype" panose="02040502050505030304" pitchFamily="18" charset="0"/>
              </a:rPr>
              <a:t>Artificial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Heart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Syncardia</a:t>
            </a:r>
            <a:r>
              <a:rPr lang="it-IT" dirty="0">
                <a:latin typeface="Palatino Linotype" panose="02040502050505030304" pitchFamily="18" charset="0"/>
              </a:rPr>
              <a:t> Systems, </a:t>
            </a:r>
            <a:r>
              <a:rPr lang="it-IT" dirty="0" err="1">
                <a:latin typeface="Palatino Linotype" panose="02040502050505030304" pitchFamily="18" charset="0"/>
              </a:rPr>
              <a:t>Inc</a:t>
            </a:r>
            <a:r>
              <a:rPr lang="it-IT" dirty="0">
                <a:latin typeface="Palatino Linotype" panose="02040502050505030304" pitchFamily="18" charset="0"/>
              </a:rPr>
              <a:t>., Tucson, Arizona)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approved</a:t>
            </a:r>
            <a:r>
              <a:rPr lang="it-IT" dirty="0">
                <a:latin typeface="Palatino Linotype" panose="02040502050505030304" pitchFamily="18" charset="0"/>
              </a:rPr>
              <a:t> in 2004 and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bridge-to-</a:t>
            </a:r>
            <a:r>
              <a:rPr lang="it-IT" dirty="0" err="1">
                <a:latin typeface="Palatino Linotype" panose="02040502050505030304" pitchFamily="18" charset="0"/>
              </a:rPr>
              <a:t>transplant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AbioCor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Replacement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Heart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AbioMed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Inc</a:t>
            </a:r>
            <a:r>
              <a:rPr lang="it-IT" dirty="0">
                <a:latin typeface="Palatino Linotype" panose="02040502050505030304" pitchFamily="18" charset="0"/>
              </a:rPr>
              <a:t>., </a:t>
            </a:r>
            <a:r>
              <a:rPr lang="it-IT" dirty="0" err="1">
                <a:latin typeface="Palatino Linotype" panose="02040502050505030304" pitchFamily="18" charset="0"/>
              </a:rPr>
              <a:t>Danvers</a:t>
            </a:r>
            <a:r>
              <a:rPr lang="it-IT" dirty="0">
                <a:latin typeface="Palatino Linotype" panose="02040502050505030304" pitchFamily="18" charset="0"/>
              </a:rPr>
              <a:t>, Massachusetts)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approved</a:t>
            </a:r>
            <a:r>
              <a:rPr lang="it-IT" dirty="0">
                <a:latin typeface="Palatino Linotype" panose="02040502050505030304" pitchFamily="18" charset="0"/>
              </a:rPr>
              <a:t> under a </a:t>
            </a:r>
            <a:r>
              <a:rPr lang="it-IT" dirty="0" err="1">
                <a:latin typeface="Palatino Linotype" panose="02040502050505030304" pitchFamily="18" charset="0"/>
              </a:rPr>
              <a:t>Humanitarian</a:t>
            </a:r>
            <a:r>
              <a:rPr lang="it-IT" dirty="0">
                <a:latin typeface="Palatino Linotype" panose="02040502050505030304" pitchFamily="18" charset="0"/>
              </a:rPr>
              <a:t> Device </a:t>
            </a:r>
            <a:r>
              <a:rPr lang="it-IT" dirty="0" err="1">
                <a:latin typeface="Palatino Linotype" panose="02040502050505030304" pitchFamily="18" charset="0"/>
              </a:rPr>
              <a:t>Exemption</a:t>
            </a:r>
            <a:r>
              <a:rPr lang="it-IT" dirty="0">
                <a:latin typeface="Palatino Linotype" panose="02040502050505030304" pitchFamily="18" charset="0"/>
              </a:rPr>
              <a:t> in 2006 and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only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patients</a:t>
            </a:r>
            <a:r>
              <a:rPr lang="it-IT" dirty="0">
                <a:latin typeface="Palatino Linotype" panose="02040502050505030304" pitchFamily="18" charset="0"/>
              </a:rPr>
              <a:t> with severe end-stage </a:t>
            </a:r>
            <a:r>
              <a:rPr lang="it-IT" dirty="0" err="1">
                <a:latin typeface="Palatino Linotype" panose="02040502050505030304" pitchFamily="18" charset="0"/>
              </a:rPr>
              <a:t>heart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disease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who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eligible</a:t>
            </a:r>
            <a:r>
              <a:rPr lang="it-IT" dirty="0">
                <a:latin typeface="Palatino Linotype" panose="02040502050505030304" pitchFamily="18" charset="0"/>
              </a:rPr>
              <a:t> for a </a:t>
            </a:r>
            <a:r>
              <a:rPr lang="it-IT" dirty="0" err="1">
                <a:latin typeface="Palatino Linotype" panose="02040502050505030304" pitchFamily="18" charset="0"/>
              </a:rPr>
              <a:t>heart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transplant</a:t>
            </a:r>
            <a:r>
              <a:rPr lang="it-IT" dirty="0">
                <a:latin typeface="Palatino Linotype" panose="02040502050505030304" pitchFamily="18" charset="0"/>
              </a:rPr>
              <a:t>. For more information on </a:t>
            </a:r>
            <a:r>
              <a:rPr lang="it-IT" dirty="0" err="1">
                <a:latin typeface="Palatino Linotype" panose="02040502050505030304" pitchFamily="18" charset="0"/>
              </a:rPr>
              <a:t>TAHs</a:t>
            </a:r>
            <a:r>
              <a:rPr lang="it-IT" dirty="0">
                <a:latin typeface="Palatino Linotype" panose="02040502050505030304" pitchFamily="18" charset="0"/>
              </a:rPr>
              <a:t>, Blitz and </a:t>
            </a:r>
            <a:r>
              <a:rPr lang="it-IT" dirty="0" err="1">
                <a:latin typeface="Palatino Linotype" panose="02040502050505030304" pitchFamily="18" charset="0"/>
              </a:rPr>
              <a:t>Fang</a:t>
            </a:r>
            <a:r>
              <a:rPr lang="it-IT" dirty="0">
                <a:latin typeface="Palatino Linotype" panose="02040502050505030304" pitchFamily="18" charset="0"/>
              </a:rPr>
              <a:t> (2010) </a:t>
            </a:r>
            <a:r>
              <a:rPr lang="it-IT" dirty="0" err="1">
                <a:latin typeface="Palatino Linotype" panose="02040502050505030304" pitchFamily="18" charset="0"/>
              </a:rPr>
              <a:t>provide</a:t>
            </a:r>
            <a:r>
              <a:rPr lang="it-IT" dirty="0">
                <a:latin typeface="Palatino Linotype" panose="02040502050505030304" pitchFamily="18" charset="0"/>
              </a:rPr>
              <a:t> a strong </a:t>
            </a:r>
            <a:r>
              <a:rPr lang="it-IT" dirty="0" err="1">
                <a:latin typeface="Palatino Linotype" panose="02040502050505030304" pitchFamily="18" charset="0"/>
              </a:rPr>
              <a:t>overview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Syncardia</a:t>
            </a:r>
            <a:r>
              <a:rPr lang="it-IT" dirty="0">
                <a:latin typeface="Palatino Linotype" panose="02040502050505030304" pitchFamily="18" charset="0"/>
              </a:rPr>
              <a:t> TAH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shown</a:t>
            </a:r>
            <a:r>
              <a:rPr lang="it-IT" dirty="0">
                <a:latin typeface="Palatino Linotype" panose="02040502050505030304" pitchFamily="18" charset="0"/>
              </a:rPr>
              <a:t> in Figure 14.16.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5662BF-D652-474D-8022-A587077DD0DF}"/>
              </a:ext>
            </a:extLst>
          </p:cNvPr>
          <p:cNvSpPr/>
          <p:nvPr/>
        </p:nvSpPr>
        <p:spPr>
          <a:xfrm>
            <a:off x="365760" y="323334"/>
            <a:ext cx="5317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TOTAL ARTIFICIAL HEARTS </a:t>
            </a:r>
          </a:p>
        </p:txBody>
      </p:sp>
    </p:spTree>
    <p:extLst>
      <p:ext uri="{BB962C8B-B14F-4D97-AF65-F5344CB8AC3E}">
        <p14:creationId xmlns:p14="http://schemas.microsoft.com/office/powerpoint/2010/main" val="2587825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F5D28AC-6A23-DE49-92CF-1668C93D0108}"/>
              </a:ext>
            </a:extLst>
          </p:cNvPr>
          <p:cNvSpPr/>
          <p:nvPr/>
        </p:nvSpPr>
        <p:spPr>
          <a:xfrm>
            <a:off x="231140" y="266115"/>
            <a:ext cx="6393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Nitinol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stent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strut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failure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structural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failure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ACFA46-ED33-094F-963F-13155EBE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1402080"/>
            <a:ext cx="3733800" cy="42672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71774FB-C11E-F549-A85D-311F7FBD751F}"/>
              </a:ext>
            </a:extLst>
          </p:cNvPr>
          <p:cNvSpPr/>
          <p:nvPr/>
        </p:nvSpPr>
        <p:spPr>
          <a:xfrm>
            <a:off x="2458720" y="1402080"/>
            <a:ext cx="4165600" cy="337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In </a:t>
            </a:r>
            <a:r>
              <a:rPr lang="it-IT" dirty="0" err="1">
                <a:latin typeface="Palatino Linotype" panose="02040502050505030304" pitchFamily="18" charset="0"/>
              </a:rPr>
              <a:t>current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practice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common to use </a:t>
            </a:r>
            <a:r>
              <a:rPr lang="it-IT" dirty="0" err="1">
                <a:latin typeface="Palatino Linotype" panose="02040502050505030304" pitchFamily="18" charset="0"/>
              </a:rPr>
              <a:t>flat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plane</a:t>
            </a:r>
            <a:r>
              <a:rPr lang="it-IT" dirty="0">
                <a:latin typeface="Palatino Linotype" panose="02040502050505030304" pitchFamily="18" charset="0"/>
              </a:rPr>
              <a:t> X-</a:t>
            </a:r>
            <a:r>
              <a:rPr lang="it-IT" dirty="0" err="1">
                <a:latin typeface="Palatino Linotype" panose="02040502050505030304" pitchFamily="18" charset="0"/>
              </a:rPr>
              <a:t>ray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detection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latin typeface="Palatino Linotype" panose="02040502050505030304" pitchFamily="18" charset="0"/>
              </a:rPr>
              <a:t>fluoroscopy</a:t>
            </a:r>
            <a:r>
              <a:rPr lang="it-IT" dirty="0">
                <a:latin typeface="Palatino Linotype" panose="02040502050505030304" pitchFamily="18" charset="0"/>
              </a:rPr>
              <a:t>, a </a:t>
            </a:r>
            <a:r>
              <a:rPr lang="it-IT" dirty="0" err="1">
                <a:latin typeface="Palatino Linotype" panose="02040502050505030304" pitchFamily="18" charset="0"/>
              </a:rPr>
              <a:t>technique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uses</a:t>
            </a:r>
            <a:r>
              <a:rPr lang="it-IT" dirty="0">
                <a:latin typeface="Palatino Linotype" panose="02040502050505030304" pitchFamily="18" charset="0"/>
              </a:rPr>
              <a:t> X-</a:t>
            </a:r>
            <a:r>
              <a:rPr lang="it-IT" dirty="0" err="1">
                <a:latin typeface="Palatino Linotype" panose="02040502050505030304" pitchFamily="18" charset="0"/>
              </a:rPr>
              <a:t>rays</a:t>
            </a:r>
            <a:r>
              <a:rPr lang="it-IT" dirty="0">
                <a:latin typeface="Palatino Linotype" panose="02040502050505030304" pitchFamily="18" charset="0"/>
              </a:rPr>
              <a:t> to create a </a:t>
            </a:r>
            <a:r>
              <a:rPr lang="it-IT" dirty="0" err="1">
                <a:latin typeface="Palatino Linotype" panose="02040502050505030304" pitchFamily="18" charset="0"/>
              </a:rPr>
              <a:t>continuous</a:t>
            </a:r>
            <a:r>
              <a:rPr lang="it-IT" dirty="0">
                <a:latin typeface="Palatino Linotype" panose="02040502050505030304" pitchFamily="18" charset="0"/>
              </a:rPr>
              <a:t>, real-time image.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techniques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angiography</a:t>
            </a:r>
            <a:r>
              <a:rPr lang="it-IT" dirty="0">
                <a:latin typeface="Palatino Linotype" panose="02040502050505030304" pitchFamily="18" charset="0"/>
              </a:rPr>
              <a:t> or CT </a:t>
            </a:r>
            <a:r>
              <a:rPr lang="it-IT" dirty="0" err="1">
                <a:latin typeface="Palatino Linotype" panose="02040502050505030304" pitchFamily="18" charset="0"/>
              </a:rPr>
              <a:t>angiography</a:t>
            </a:r>
            <a:r>
              <a:rPr lang="it-IT" dirty="0">
                <a:latin typeface="Palatino Linotype" panose="02040502050505030304" pitchFamily="18" charset="0"/>
              </a:rPr>
              <a:t>, are </a:t>
            </a:r>
            <a:r>
              <a:rPr lang="it-IT" dirty="0" err="1">
                <a:latin typeface="Palatino Linotype" panose="02040502050505030304" pitchFamily="18" charset="0"/>
              </a:rPr>
              <a:t>further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variants</a:t>
            </a:r>
            <a:r>
              <a:rPr lang="it-IT" dirty="0">
                <a:latin typeface="Palatino Linotype" panose="02040502050505030304" pitchFamily="18" charset="0"/>
              </a:rPr>
              <a:t> of X-</a:t>
            </a:r>
            <a:r>
              <a:rPr lang="it-IT" dirty="0" err="1">
                <a:latin typeface="Palatino Linotype" panose="02040502050505030304" pitchFamily="18" charset="0"/>
              </a:rPr>
              <a:t>ray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fluoroscopy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C31DBA0-38B0-854C-861B-0B9A5D27D50F}"/>
              </a:ext>
            </a:extLst>
          </p:cNvPr>
          <p:cNvSpPr/>
          <p:nvPr/>
        </p:nvSpPr>
        <p:spPr>
          <a:xfrm>
            <a:off x="383540" y="5851138"/>
            <a:ext cx="6240780" cy="88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found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in 65.4% of </a:t>
            </a:r>
            <a:r>
              <a:rPr lang="it-IT" dirty="0" err="1">
                <a:latin typeface="Palatino Linotype" panose="02040502050505030304" pitchFamily="18" charset="0"/>
              </a:rPr>
              <a:t>nitinol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stents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mainly</a:t>
            </a:r>
            <a:r>
              <a:rPr lang="it-IT" dirty="0">
                <a:latin typeface="Palatino Linotype" panose="02040502050505030304" pitchFamily="18" charset="0"/>
              </a:rPr>
              <a:t> non-coil </a:t>
            </a:r>
            <a:r>
              <a:rPr lang="it-IT" dirty="0" err="1">
                <a:latin typeface="Palatino Linotype" panose="02040502050505030304" pitchFamily="18" charset="0"/>
              </a:rPr>
              <a:t>designs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still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associated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restenosis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258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ACFEBA1-D893-0548-AFE7-7F9BC8B0294E}"/>
              </a:ext>
            </a:extLst>
          </p:cNvPr>
          <p:cNvSpPr/>
          <p:nvPr/>
        </p:nvSpPr>
        <p:spPr>
          <a:xfrm>
            <a:off x="349736" y="221734"/>
            <a:ext cx="5253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Oral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maxillofacial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devices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461F71-F058-7141-9D6A-6393CB75A5CD}"/>
              </a:ext>
            </a:extLst>
          </p:cNvPr>
          <p:cNvSpPr/>
          <p:nvPr/>
        </p:nvSpPr>
        <p:spPr>
          <a:xfrm>
            <a:off x="349736" y="963768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Dental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implants</a:t>
            </a:r>
            <a:b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endParaRPr lang="it-IT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55E9E0-508B-1B46-86A1-83388FE95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6" y="1499682"/>
            <a:ext cx="4373033" cy="441834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1FAB99F-3292-3644-A129-0615B0B19D9A}"/>
              </a:ext>
            </a:extLst>
          </p:cNvPr>
          <p:cNvSpPr/>
          <p:nvPr/>
        </p:nvSpPr>
        <p:spPr>
          <a:xfrm>
            <a:off x="3640667" y="3838317"/>
            <a:ext cx="3429000" cy="880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Three </a:t>
            </a:r>
            <a:r>
              <a:rPr lang="it-IT" dirty="0" err="1">
                <a:latin typeface="Palatino Linotype" panose="02040502050505030304" pitchFamily="18" charset="0"/>
              </a:rPr>
              <a:t>types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dental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utilized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modern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dentistry</a:t>
            </a:r>
            <a:endParaRPr lang="it-IT" dirty="0">
              <a:latin typeface="Palatino Linotype" panose="0204050205050503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856C5A0-625D-6C43-95EC-FDF165CB01F2}"/>
              </a:ext>
            </a:extLst>
          </p:cNvPr>
          <p:cNvSpPr/>
          <p:nvPr/>
        </p:nvSpPr>
        <p:spPr>
          <a:xfrm>
            <a:off x="224366" y="5918031"/>
            <a:ext cx="6328833" cy="2542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– </a:t>
            </a:r>
            <a:r>
              <a:rPr lang="it-IT" b="1" dirty="0" err="1">
                <a:latin typeface="Palatino Linotype" panose="02040502050505030304" pitchFamily="18" charset="0"/>
              </a:rPr>
              <a:t>subperiosteal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blade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plate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b="1" dirty="0" err="1">
                <a:latin typeface="Palatino Linotype" panose="02040502050505030304" pitchFamily="18" charset="0"/>
              </a:rPr>
              <a:t>endosteal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root-form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endosteal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All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three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composed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parts</a:t>
            </a:r>
            <a:r>
              <a:rPr lang="it-IT" dirty="0">
                <a:latin typeface="Palatino Linotype" panose="02040502050505030304" pitchFamily="18" charset="0"/>
              </a:rPr>
              <a:t> –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body,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portion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placed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within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atop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alveolar</a:t>
            </a:r>
            <a:r>
              <a:rPr lang="it-IT" dirty="0">
                <a:latin typeface="Palatino Linotype" panose="02040502050505030304" pitchFamily="18" charset="0"/>
              </a:rPr>
              <a:t> bone, and the </a:t>
            </a:r>
            <a:r>
              <a:rPr lang="it-IT" dirty="0" err="1">
                <a:latin typeface="Palatino Linotype" panose="02040502050505030304" pitchFamily="18" charset="0"/>
              </a:rPr>
              <a:t>abutment</a:t>
            </a:r>
            <a:r>
              <a:rPr lang="it-IT" dirty="0">
                <a:latin typeface="Palatino Linotype" panose="02040502050505030304" pitchFamily="18" charset="0"/>
              </a:rPr>
              <a:t>(</a:t>
            </a:r>
            <a:r>
              <a:rPr lang="it-IT" dirty="0" err="1">
                <a:latin typeface="Palatino Linotype" panose="02040502050505030304" pitchFamily="18" charset="0"/>
              </a:rPr>
              <a:t>s</a:t>
            </a:r>
            <a:r>
              <a:rPr lang="it-IT" dirty="0">
                <a:latin typeface="Palatino Linotype" panose="02040502050505030304" pitchFamily="18" charset="0"/>
              </a:rPr>
              <a:t>),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attach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body and are </a:t>
            </a:r>
            <a:r>
              <a:rPr lang="it-IT" b="1" dirty="0" err="1">
                <a:latin typeface="Palatino Linotype" panose="02040502050505030304" pitchFamily="18" charset="0"/>
              </a:rPr>
              <a:t>transmucosal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extending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gingiva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9206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04C0ACD-6F89-9845-8273-7B9B80CC7643}"/>
              </a:ext>
            </a:extLst>
          </p:cNvPr>
          <p:cNvSpPr/>
          <p:nvPr/>
        </p:nvSpPr>
        <p:spPr>
          <a:xfrm>
            <a:off x="2510367" y="191406"/>
            <a:ext cx="4161366" cy="3789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Endosteal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body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embedded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within</a:t>
            </a:r>
            <a:r>
              <a:rPr lang="it-IT" dirty="0">
                <a:latin typeface="Palatino Linotype" panose="02040502050505030304" pitchFamily="18" charset="0"/>
              </a:rPr>
              <a:t> bone. In </a:t>
            </a:r>
            <a:r>
              <a:rPr lang="it-IT" dirty="0" err="1">
                <a:latin typeface="Palatino Linotype" panose="02040502050505030304" pitchFamily="18" charset="0"/>
              </a:rPr>
              <a:t>blade-form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endosteal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body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thin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blade-like</a:t>
            </a:r>
            <a:r>
              <a:rPr lang="it-IT" dirty="0">
                <a:latin typeface="Palatino Linotype" panose="02040502050505030304" pitchFamily="18" charset="0"/>
              </a:rPr>
              <a:t> metal </a:t>
            </a:r>
            <a:r>
              <a:rPr lang="it-IT" dirty="0" err="1">
                <a:latin typeface="Palatino Linotype" panose="02040502050505030304" pitchFamily="18" charset="0"/>
              </a:rPr>
              <a:t>framework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forms</a:t>
            </a:r>
            <a:r>
              <a:rPr lang="it-IT" dirty="0">
                <a:latin typeface="Palatino Linotype" panose="02040502050505030304" pitchFamily="18" charset="0"/>
              </a:rPr>
              <a:t> a single </a:t>
            </a:r>
            <a:r>
              <a:rPr lang="it-IT" dirty="0" err="1">
                <a:latin typeface="Palatino Linotype" panose="02040502050505030304" pitchFamily="18" charset="0"/>
              </a:rPr>
              <a:t>piece</a:t>
            </a:r>
            <a:r>
              <a:rPr lang="it-IT" dirty="0">
                <a:latin typeface="Palatino Linotype" panose="02040502050505030304" pitchFamily="18" charset="0"/>
              </a:rPr>
              <a:t> with the </a:t>
            </a:r>
            <a:r>
              <a:rPr lang="it-IT" dirty="0" err="1">
                <a:latin typeface="Palatino Linotype" panose="02040502050505030304" pitchFamily="18" charset="0"/>
              </a:rPr>
              <a:t>abutments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Blade-form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healthy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mild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moderately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atrophied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alveolar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53FBFDD-FF67-0D49-8877-8A3391D4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3" y="353482"/>
            <a:ext cx="2330602" cy="305011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25E199-CA2E-7940-A593-239EA5AC1338}"/>
              </a:ext>
            </a:extLst>
          </p:cNvPr>
          <p:cNvSpPr/>
          <p:nvPr/>
        </p:nvSpPr>
        <p:spPr>
          <a:xfrm>
            <a:off x="213783" y="4142853"/>
            <a:ext cx="6457950" cy="171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On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other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hand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body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modern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root-form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either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cylinder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or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screw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resembles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natural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tooth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root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screw-type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implant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body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further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comprised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an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apex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body, and 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crest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module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EE5AA0-A997-994C-994B-2DCC8F5C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35" y="6016873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DB876D0-C528-BD4C-9B57-87B7D9459384}"/>
              </a:ext>
            </a:extLst>
          </p:cNvPr>
          <p:cNvSpPr/>
          <p:nvPr/>
        </p:nvSpPr>
        <p:spPr>
          <a:xfrm>
            <a:off x="321732" y="168156"/>
            <a:ext cx="6316133" cy="7528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Masticatory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which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concentrated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posterior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region</a:t>
            </a:r>
            <a:r>
              <a:rPr lang="it-IT" dirty="0">
                <a:latin typeface="Palatino Linotype" panose="02040502050505030304" pitchFamily="18" charset="0"/>
              </a:rPr>
              <a:t>, are </a:t>
            </a:r>
            <a:r>
              <a:rPr lang="it-IT" dirty="0" err="1">
                <a:latin typeface="Palatino Linotype" panose="02040502050505030304" pitchFamily="18" charset="0"/>
              </a:rPr>
              <a:t>primarily</a:t>
            </a:r>
            <a:r>
              <a:rPr lang="it-IT" dirty="0">
                <a:latin typeface="Palatino Linotype" panose="02040502050505030304" pitchFamily="18" charset="0"/>
              </a:rPr>
              <a:t> compressive and </a:t>
            </a:r>
            <a:r>
              <a:rPr lang="it-IT" dirty="0" err="1">
                <a:latin typeface="Palatino Linotype" panose="02040502050505030304" pitchFamily="18" charset="0"/>
              </a:rPr>
              <a:t>applied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along</a:t>
            </a:r>
            <a:r>
              <a:rPr lang="it-IT" dirty="0">
                <a:latin typeface="Palatino Linotype" panose="02040502050505030304" pitchFamily="18" charset="0"/>
              </a:rPr>
              <a:t> the long </a:t>
            </a:r>
            <a:r>
              <a:rPr lang="it-IT" dirty="0" err="1">
                <a:latin typeface="Palatino Linotype" panose="02040502050505030304" pitchFamily="18" charset="0"/>
              </a:rPr>
              <a:t>axis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tooth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orthogonal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occlusal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plane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vary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type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food</a:t>
            </a:r>
            <a:r>
              <a:rPr lang="it-IT" dirty="0">
                <a:latin typeface="Palatino Linotype" panose="02040502050505030304" pitchFamily="18" charset="0"/>
              </a:rPr>
              <a:t>, and,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upon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device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measure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them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typically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range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100–250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molars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40–150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premolars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50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incisors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it-IT" dirty="0">
                <a:latin typeface="Palatino Linotype" panose="02040502050505030304" pitchFamily="18" charset="0"/>
              </a:rPr>
              <a:t>The maximum </a:t>
            </a:r>
            <a:r>
              <a:rPr lang="it-IT" dirty="0" err="1">
                <a:latin typeface="Palatino Linotype" panose="02040502050505030304" pitchFamily="18" charset="0"/>
              </a:rPr>
              <a:t>bite</a:t>
            </a:r>
            <a:r>
              <a:rPr lang="it-IT" dirty="0">
                <a:latin typeface="Palatino Linotype" panose="02040502050505030304" pitchFamily="18" charset="0"/>
              </a:rPr>
              <a:t> force (MBF), </a:t>
            </a:r>
            <a:r>
              <a:rPr lang="it-IT" dirty="0" err="1">
                <a:latin typeface="Palatino Linotype" panose="02040502050505030304" pitchFamily="18" charset="0"/>
              </a:rPr>
              <a:t>measured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maximum force </a:t>
            </a:r>
            <a:r>
              <a:rPr lang="it-IT" dirty="0" err="1">
                <a:latin typeface="Palatino Linotype" panose="02040502050505030304" pitchFamily="18" charset="0"/>
              </a:rPr>
              <a:t>generated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direct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contact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maxillary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mandibular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dentition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significantly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. Like </a:t>
            </a:r>
            <a:r>
              <a:rPr lang="it-IT" dirty="0" err="1">
                <a:latin typeface="Palatino Linotype" panose="02040502050505030304" pitchFamily="18" charset="0"/>
              </a:rPr>
              <a:t>masticatory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forces</a:t>
            </a:r>
            <a:r>
              <a:rPr lang="it-IT" dirty="0">
                <a:latin typeface="Palatino Linotype" panose="02040502050505030304" pitchFamily="18" charset="0"/>
              </a:rPr>
              <a:t>, the MBF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highest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posterior</a:t>
            </a:r>
            <a:r>
              <a:rPr lang="it-IT" dirty="0">
                <a:latin typeface="Palatino Linotype" panose="02040502050505030304" pitchFamily="18" charset="0"/>
              </a:rPr>
              <a:t> molar </a:t>
            </a:r>
            <a:r>
              <a:rPr lang="it-IT" dirty="0" err="1">
                <a:latin typeface="Palatino Linotype" panose="02040502050505030304" pitchFamily="18" charset="0"/>
              </a:rPr>
              <a:t>region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decreases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progressively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further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anterior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teeth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However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much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more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variable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masticatory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forces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measured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range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300–1000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for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molars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with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only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30%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those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loads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observed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incisal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region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it-IT" dirty="0">
                <a:latin typeface="Palatino Linotype" panose="02040502050505030304" pitchFamily="18" charset="0"/>
              </a:rPr>
              <a:t>Supra-</a:t>
            </a:r>
            <a:r>
              <a:rPr lang="it-IT" dirty="0" err="1">
                <a:latin typeface="Palatino Linotype" panose="02040502050505030304" pitchFamily="18" charset="0"/>
              </a:rPr>
              <a:t>physiologic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high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the MBF </a:t>
            </a:r>
            <a:r>
              <a:rPr lang="it-IT" dirty="0" err="1">
                <a:latin typeface="Palatino Linotype" panose="02040502050505030304" pitchFamily="18" charset="0"/>
              </a:rPr>
              <a:t>occur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rarely</a:t>
            </a:r>
            <a:r>
              <a:rPr lang="it-IT" dirty="0">
                <a:latin typeface="Palatino Linotype" panose="02040502050505030304" pitchFamily="18" charset="0"/>
              </a:rPr>
              <a:t>, and account for </a:t>
            </a:r>
            <a:r>
              <a:rPr lang="it-IT" dirty="0" err="1">
                <a:latin typeface="Palatino Linotype" panose="02040502050505030304" pitchFamily="18" charset="0"/>
              </a:rPr>
              <a:t>negligible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percentage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loading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experienced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teeth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both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natural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artificial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373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58F17FB-22EF-4E47-A697-50CBC44911C4}"/>
              </a:ext>
            </a:extLst>
          </p:cNvPr>
          <p:cNvSpPr/>
          <p:nvPr/>
        </p:nvSpPr>
        <p:spPr>
          <a:xfrm>
            <a:off x="173567" y="178769"/>
            <a:ext cx="6515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FDA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recall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Proplast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-Teflon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temporomandibular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joint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replacements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(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regulatory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materials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failure</a:t>
            </a:r>
            <a:r>
              <a:rPr lang="it-IT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)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A58AD2C-E22F-D343-9E16-D7B323B209D0}"/>
              </a:ext>
            </a:extLst>
          </p:cNvPr>
          <p:cNvSpPr/>
          <p:nvPr/>
        </p:nvSpPr>
        <p:spPr>
          <a:xfrm>
            <a:off x="0" y="1809171"/>
            <a:ext cx="6515100" cy="711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massive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Vitek</a:t>
            </a:r>
            <a:r>
              <a:rPr lang="it-IT" dirty="0">
                <a:latin typeface="Palatino Linotype" panose="02040502050505030304" pitchFamily="18" charset="0"/>
              </a:rPr>
              <a:t>-Kent TMJ </a:t>
            </a:r>
            <a:r>
              <a:rPr lang="it-IT" dirty="0" err="1">
                <a:latin typeface="Palatino Linotype" panose="02040502050505030304" pitchFamily="18" charset="0"/>
              </a:rPr>
              <a:t>prosthesis</a:t>
            </a:r>
            <a:r>
              <a:rPr lang="it-IT" dirty="0">
                <a:latin typeface="Palatino Linotype" panose="02040502050505030304" pitchFamily="18" charset="0"/>
              </a:rPr>
              <a:t> in the mid-1980s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dubbed</a:t>
            </a:r>
            <a:r>
              <a:rPr lang="it-IT" dirty="0">
                <a:latin typeface="Palatino Linotype" panose="02040502050505030304" pitchFamily="18" charset="0"/>
              </a:rPr>
              <a:t> by </a:t>
            </a:r>
            <a:r>
              <a:rPr lang="it-IT" dirty="0" err="1">
                <a:latin typeface="Palatino Linotype" panose="02040502050505030304" pitchFamily="18" charset="0"/>
              </a:rPr>
              <a:t>many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one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greatest</a:t>
            </a:r>
            <a:r>
              <a:rPr lang="it-IT" dirty="0">
                <a:latin typeface="Palatino Linotype" panose="02040502050505030304" pitchFamily="18" charset="0"/>
              </a:rPr>
              <a:t> American </a:t>
            </a:r>
            <a:r>
              <a:rPr lang="it-IT" dirty="0" err="1">
                <a:latin typeface="Palatino Linotype" panose="02040502050505030304" pitchFamily="18" charset="0"/>
              </a:rPr>
              <a:t>medical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disasters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history</a:t>
            </a: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For </a:t>
            </a:r>
            <a:r>
              <a:rPr lang="it-IT" dirty="0" err="1">
                <a:latin typeface="Palatino Linotype" panose="02040502050505030304" pitchFamily="18" charset="0"/>
              </a:rPr>
              <a:t>many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decades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controversy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surrounded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question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whether</a:t>
            </a:r>
            <a:r>
              <a:rPr lang="it-IT" dirty="0">
                <a:latin typeface="Palatino Linotype" panose="02040502050505030304" pitchFamily="18" charset="0"/>
              </a:rPr>
              <a:t> the TMJ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weight-bearing</a:t>
            </a:r>
            <a:r>
              <a:rPr lang="it-IT" dirty="0">
                <a:latin typeface="Palatino Linotype" panose="02040502050505030304" pitchFamily="18" charset="0"/>
              </a:rPr>
              <a:t> joint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In light of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coefficient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friction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growing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interest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using</a:t>
            </a:r>
            <a:r>
              <a:rPr lang="it-IT" dirty="0">
                <a:latin typeface="Palatino Linotype" panose="02040502050505030304" pitchFamily="18" charset="0"/>
              </a:rPr>
              <a:t> Teflon, </a:t>
            </a:r>
            <a:r>
              <a:rPr lang="it-IT" dirty="0" err="1">
                <a:latin typeface="Palatino Linotype" panose="02040502050505030304" pitchFamily="18" charset="0"/>
              </a:rPr>
              <a:t>Dupont’s</a:t>
            </a:r>
            <a:r>
              <a:rPr lang="it-IT" dirty="0">
                <a:latin typeface="Palatino Linotype" panose="02040502050505030304" pitchFamily="18" charset="0"/>
              </a:rPr>
              <a:t> trademark for </a:t>
            </a:r>
            <a:r>
              <a:rPr lang="it-IT" dirty="0" err="1">
                <a:latin typeface="Palatino Linotype" panose="02040502050505030304" pitchFamily="18" charset="0"/>
              </a:rPr>
              <a:t>polytetrafluoroethyelene</a:t>
            </a:r>
            <a:r>
              <a:rPr lang="it-IT" dirty="0">
                <a:latin typeface="Palatino Linotype" panose="02040502050505030304" pitchFamily="18" charset="0"/>
              </a:rPr>
              <a:t> (PTFE), in </a:t>
            </a:r>
            <a:r>
              <a:rPr lang="it-IT" dirty="0" err="1">
                <a:latin typeface="Palatino Linotype" panose="02040502050505030304" pitchFamily="18" charset="0"/>
              </a:rPr>
              <a:t>biomedical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applications</a:t>
            </a:r>
            <a:r>
              <a:rPr lang="it-IT" dirty="0">
                <a:latin typeface="Palatino Linotype" panose="02040502050505030304" pitchFamily="18" charset="0"/>
              </a:rPr>
              <a:t> in the 1960s.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Dupont </a:t>
            </a:r>
            <a:r>
              <a:rPr lang="it-IT" dirty="0" err="1">
                <a:latin typeface="Palatino Linotype" panose="02040502050505030304" pitchFamily="18" charset="0"/>
              </a:rPr>
              <a:t>issued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warning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device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manufacturers</a:t>
            </a:r>
            <a:r>
              <a:rPr lang="it-IT" dirty="0">
                <a:latin typeface="Palatino Linotype" panose="02040502050505030304" pitchFamily="18" charset="0"/>
              </a:rPr>
              <a:t> in 1968, </a:t>
            </a:r>
            <a:r>
              <a:rPr lang="it-IT" dirty="0" err="1">
                <a:latin typeface="Palatino Linotype" panose="02040502050505030304" pitchFamily="18" charset="0"/>
              </a:rPr>
              <a:t>stating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Teflon </a:t>
            </a:r>
            <a:r>
              <a:rPr lang="it-IT" dirty="0" err="1">
                <a:latin typeface="Palatino Linotype" panose="02040502050505030304" pitchFamily="18" charset="0"/>
              </a:rPr>
              <a:t>products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possessed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, and, in 1966, </a:t>
            </a:r>
            <a:r>
              <a:rPr lang="it-IT" dirty="0" err="1">
                <a:latin typeface="Palatino Linotype" panose="02040502050505030304" pitchFamily="18" charset="0"/>
              </a:rPr>
              <a:t>Charnley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written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letter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emphasizing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poor</a:t>
            </a:r>
            <a:r>
              <a:rPr lang="it-IT" dirty="0">
                <a:latin typeface="Palatino Linotype" panose="02040502050505030304" pitchFamily="18" charset="0"/>
              </a:rPr>
              <a:t> performance of Teflon in </a:t>
            </a:r>
            <a:r>
              <a:rPr lang="it-IT" dirty="0" err="1">
                <a:latin typeface="Palatino Linotype" panose="02040502050505030304" pitchFamily="18" charset="0"/>
              </a:rPr>
              <a:t>total</a:t>
            </a:r>
            <a:r>
              <a:rPr lang="it-IT" dirty="0">
                <a:latin typeface="Palatino Linotype" panose="02040502050505030304" pitchFamily="18" charset="0"/>
              </a:rPr>
              <a:t> hip </a:t>
            </a:r>
            <a:r>
              <a:rPr lang="it-IT" dirty="0" err="1">
                <a:latin typeface="Palatino Linotype" panose="02040502050505030304" pitchFamily="18" charset="0"/>
              </a:rPr>
              <a:t>replacements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695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841050-F7E2-7E47-A25B-4D2952EB25A1}"/>
              </a:ext>
            </a:extLst>
          </p:cNvPr>
          <p:cNvSpPr/>
          <p:nvPr/>
        </p:nvSpPr>
        <p:spPr>
          <a:xfrm>
            <a:off x="190500" y="189637"/>
            <a:ext cx="6464300" cy="628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Despite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warnings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Vitek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pressed</a:t>
            </a:r>
            <a:r>
              <a:rPr lang="it-IT" dirty="0">
                <a:latin typeface="Palatino Linotype" panose="02040502050505030304" pitchFamily="18" charset="0"/>
              </a:rPr>
              <a:t> on with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Proplast</a:t>
            </a:r>
            <a:r>
              <a:rPr lang="it-IT" dirty="0">
                <a:latin typeface="Palatino Linotype" panose="02040502050505030304" pitchFamily="18" charset="0"/>
              </a:rPr>
              <a:t>-Teflon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taking</a:t>
            </a:r>
            <a:r>
              <a:rPr lang="it-IT" dirty="0">
                <a:latin typeface="Palatino Linotype" panose="02040502050505030304" pitchFamily="18" charset="0"/>
              </a:rPr>
              <a:t> the position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the TMJ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either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unloaded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minimally</a:t>
            </a:r>
            <a:r>
              <a:rPr lang="it-IT" dirty="0">
                <a:latin typeface="Palatino Linotype" panose="02040502050505030304" pitchFamily="18" charset="0"/>
              </a:rPr>
              <a:t> so, </a:t>
            </a:r>
            <a:r>
              <a:rPr lang="it-IT" dirty="0" err="1">
                <a:latin typeface="Palatino Linotype" panose="02040502050505030304" pitchFamily="18" charset="0"/>
              </a:rPr>
              <a:t>even</a:t>
            </a:r>
            <a:r>
              <a:rPr lang="it-IT" dirty="0">
                <a:latin typeface="Palatino Linotype" panose="02040502050505030304" pitchFamily="18" charset="0"/>
              </a:rPr>
              <a:t> under degenerative </a:t>
            </a:r>
            <a:r>
              <a:rPr lang="it-IT" dirty="0" err="1">
                <a:latin typeface="Palatino Linotype" panose="02040502050505030304" pitchFamily="18" charset="0"/>
              </a:rPr>
              <a:t>conditions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Whereas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clinicians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Vitek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failed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scientific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responsibilities</a:t>
            </a:r>
            <a:r>
              <a:rPr lang="it-IT" dirty="0">
                <a:latin typeface="Palatino Linotype" panose="02040502050505030304" pitchFamily="18" charset="0"/>
              </a:rPr>
              <a:t>, the FDA </a:t>
            </a:r>
            <a:r>
              <a:rPr lang="it-IT" dirty="0" err="1">
                <a:latin typeface="Palatino Linotype" panose="02040502050505030304" pitchFamily="18" charset="0"/>
              </a:rPr>
              <a:t>did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uphold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regulatory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duties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Though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Silastic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Proplast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were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both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polymers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materials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possessed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very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distinct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physicochemical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 – </a:t>
            </a:r>
            <a:r>
              <a:rPr lang="it-IT" dirty="0" err="1">
                <a:latin typeface="Palatino Linotype" panose="02040502050505030304" pitchFamily="18" charset="0"/>
              </a:rPr>
              <a:t>Silastic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rubber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Proplast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 semi-</a:t>
            </a:r>
            <a:r>
              <a:rPr lang="it-IT" dirty="0" err="1">
                <a:latin typeface="Palatino Linotype" panose="02040502050505030304" pitchFamily="18" charset="0"/>
              </a:rPr>
              <a:t>crystalline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composite. </a:t>
            </a:r>
            <a:r>
              <a:rPr lang="it-IT" dirty="0" err="1">
                <a:latin typeface="Palatino Linotype" panose="02040502050505030304" pitchFamily="18" charset="0"/>
              </a:rPr>
              <a:t>Hence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claims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substantial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equivalence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should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rejected</a:t>
            </a:r>
            <a:r>
              <a:rPr lang="it-IT" dirty="0">
                <a:latin typeface="Palatino Linotype" panose="02040502050505030304" pitchFamily="18" charset="0"/>
              </a:rPr>
              <a:t>, and a full PMA </a:t>
            </a:r>
            <a:r>
              <a:rPr lang="it-IT" dirty="0" err="1">
                <a:latin typeface="Palatino Linotype" panose="02040502050505030304" pitchFamily="18" charset="0"/>
              </a:rPr>
              <a:t>should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requested</a:t>
            </a:r>
            <a:r>
              <a:rPr lang="it-IT" dirty="0">
                <a:latin typeface="Palatino Linotype" panose="02040502050505030304" pitchFamily="18" charset="0"/>
              </a:rPr>
              <a:t> from </a:t>
            </a:r>
            <a:r>
              <a:rPr lang="it-IT" dirty="0" err="1">
                <a:latin typeface="Palatino Linotype" panose="02040502050505030304" pitchFamily="18" charset="0"/>
              </a:rPr>
              <a:t>Vitek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TMJ </a:t>
            </a:r>
            <a:r>
              <a:rPr lang="it-IT" dirty="0" err="1">
                <a:latin typeface="Palatino Linotype" panose="02040502050505030304" pitchFamily="18" charset="0"/>
              </a:rPr>
              <a:t>prosthesis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4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67E746-CBB7-5343-8BD4-DC8766274B1B}"/>
              </a:ext>
            </a:extLst>
          </p:cNvPr>
          <p:cNvSpPr/>
          <p:nvPr/>
        </p:nvSpPr>
        <p:spPr>
          <a:xfrm>
            <a:off x="235766" y="272534"/>
            <a:ext cx="4264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Soft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tissue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replacements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AC93189-2FBC-7E42-AEBF-C290476E3DD6}"/>
              </a:ext>
            </a:extLst>
          </p:cNvPr>
          <p:cNvSpPr/>
          <p:nvPr/>
        </p:nvSpPr>
        <p:spPr>
          <a:xfrm>
            <a:off x="235766" y="1017601"/>
            <a:ext cx="2919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Synthetic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ligament</a:t>
            </a:r>
            <a:r>
              <a:rPr lang="it-IT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it-IT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366E4E6-DF51-5740-892D-1C5A8BD19FD1}"/>
              </a:ext>
            </a:extLst>
          </p:cNvPr>
          <p:cNvSpPr/>
          <p:nvPr/>
        </p:nvSpPr>
        <p:spPr>
          <a:xfrm>
            <a:off x="235766" y="1548600"/>
            <a:ext cx="6469834" cy="6970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i="1" dirty="0" err="1">
                <a:latin typeface="Palatino Linotype" panose="02040502050505030304" pitchFamily="18" charset="0"/>
              </a:rPr>
              <a:t>Ligaments</a:t>
            </a:r>
            <a:r>
              <a:rPr lang="it-IT" sz="2000" b="1" i="1" dirty="0">
                <a:latin typeface="Palatino Linotype" panose="02040502050505030304" pitchFamily="18" charset="0"/>
              </a:rPr>
              <a:t> </a:t>
            </a:r>
            <a:r>
              <a:rPr lang="it-IT" sz="2000" b="1" i="1" dirty="0" err="1">
                <a:latin typeface="Palatino Linotype" panose="02040502050505030304" pitchFamily="18" charset="0"/>
              </a:rPr>
              <a:t>attach</a:t>
            </a:r>
            <a:r>
              <a:rPr lang="it-IT" sz="2000" b="1" i="1" dirty="0">
                <a:latin typeface="Palatino Linotype" panose="02040502050505030304" pitchFamily="18" charset="0"/>
              </a:rPr>
              <a:t> bone to bone and are </a:t>
            </a:r>
            <a:r>
              <a:rPr lang="it-IT" sz="2000" b="1" i="1" dirty="0" err="1">
                <a:latin typeface="Palatino Linotype" panose="02040502050505030304" pitchFamily="18" charset="0"/>
              </a:rPr>
              <a:t>generally</a:t>
            </a:r>
            <a:r>
              <a:rPr lang="it-IT" sz="2000" b="1" i="1" dirty="0">
                <a:latin typeface="Palatino Linotype" panose="02040502050505030304" pitchFamily="18" charset="0"/>
              </a:rPr>
              <a:t> </a:t>
            </a:r>
            <a:r>
              <a:rPr lang="it-IT" sz="2000" b="1" i="1" dirty="0" err="1">
                <a:latin typeface="Palatino Linotype" panose="02040502050505030304" pitchFamily="18" charset="0"/>
              </a:rPr>
              <a:t>responsible</a:t>
            </a:r>
            <a:r>
              <a:rPr lang="it-IT" sz="2000" b="1" i="1" dirty="0">
                <a:latin typeface="Palatino Linotype" panose="02040502050505030304" pitchFamily="18" charset="0"/>
              </a:rPr>
              <a:t> for </a:t>
            </a:r>
            <a:r>
              <a:rPr lang="it-IT" sz="2000" b="1" i="1" dirty="0" err="1">
                <a:latin typeface="Palatino Linotype" panose="02040502050505030304" pitchFamily="18" charset="0"/>
              </a:rPr>
              <a:t>restraining</a:t>
            </a:r>
            <a:r>
              <a:rPr lang="it-IT" sz="2000" b="1" i="1" dirty="0">
                <a:latin typeface="Palatino Linotype" panose="02040502050505030304" pitchFamily="18" charset="0"/>
              </a:rPr>
              <a:t> </a:t>
            </a:r>
            <a:r>
              <a:rPr lang="it-IT" sz="2000" b="1" i="1" dirty="0" err="1">
                <a:latin typeface="Palatino Linotype" panose="02040502050505030304" pitchFamily="18" charset="0"/>
              </a:rPr>
              <a:t>motion</a:t>
            </a:r>
            <a:r>
              <a:rPr lang="it-IT" sz="2000" b="1" i="1" dirty="0">
                <a:latin typeface="Palatino Linotype" panose="02040502050505030304" pitchFamily="18" charset="0"/>
              </a:rPr>
              <a:t> and for </a:t>
            </a:r>
            <a:r>
              <a:rPr lang="it-IT" sz="2000" b="1" i="1" dirty="0" err="1">
                <a:latin typeface="Palatino Linotype" panose="02040502050505030304" pitchFamily="18" charset="0"/>
              </a:rPr>
              <a:t>transferring</a:t>
            </a:r>
            <a:r>
              <a:rPr lang="it-IT" sz="2000" b="1" i="1" dirty="0">
                <a:latin typeface="Palatino Linotype" panose="02040502050505030304" pitchFamily="18" charset="0"/>
              </a:rPr>
              <a:t> </a:t>
            </a:r>
            <a:r>
              <a:rPr lang="it-IT" sz="2000" b="1" i="1" dirty="0" err="1">
                <a:latin typeface="Palatino Linotype" panose="02040502050505030304" pitchFamily="18" charset="0"/>
              </a:rPr>
              <a:t>load</a:t>
            </a:r>
            <a:r>
              <a:rPr lang="it-IT" sz="2000" b="1" i="1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sz="2000" dirty="0" err="1">
                <a:latin typeface="Palatino Linotype" panose="02040502050505030304" pitchFamily="18" charset="0"/>
              </a:rPr>
              <a:t>Although</a:t>
            </a:r>
            <a:r>
              <a:rPr lang="it-IT" sz="2000" dirty="0">
                <a:latin typeface="Palatino Linotype" panose="02040502050505030304" pitchFamily="18" charset="0"/>
              </a:rPr>
              <a:t> the </a:t>
            </a:r>
            <a:r>
              <a:rPr lang="it-IT" sz="2000" dirty="0" err="1">
                <a:latin typeface="Palatino Linotype" panose="02040502050505030304" pitchFamily="18" charset="0"/>
              </a:rPr>
              <a:t>geometry</a:t>
            </a:r>
            <a:r>
              <a:rPr lang="it-IT" sz="2000" dirty="0">
                <a:latin typeface="Palatino Linotype" panose="02040502050505030304" pitchFamily="18" charset="0"/>
              </a:rPr>
              <a:t> of a </a:t>
            </a:r>
            <a:r>
              <a:rPr lang="it-IT" sz="2000" dirty="0" err="1">
                <a:latin typeface="Palatino Linotype" panose="02040502050505030304" pitchFamily="18" charset="0"/>
              </a:rPr>
              <a:t>ligament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seems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quite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simple</a:t>
            </a:r>
            <a:r>
              <a:rPr lang="it-IT" sz="2000" dirty="0">
                <a:latin typeface="Palatino Linotype" panose="02040502050505030304" pitchFamily="18" charset="0"/>
              </a:rPr>
              <a:t>, the </a:t>
            </a:r>
            <a:r>
              <a:rPr lang="it-IT" sz="2000" dirty="0" err="1">
                <a:latin typeface="Palatino Linotype" panose="02040502050505030304" pitchFamily="18" charset="0"/>
              </a:rPr>
              <a:t>search</a:t>
            </a:r>
            <a:r>
              <a:rPr lang="it-IT" sz="2000" dirty="0">
                <a:latin typeface="Palatino Linotype" panose="02040502050505030304" pitchFamily="18" charset="0"/>
              </a:rPr>
              <a:t> for a </a:t>
            </a:r>
            <a:r>
              <a:rPr lang="it-IT" sz="2000" dirty="0" err="1">
                <a:latin typeface="Palatino Linotype" panose="02040502050505030304" pitchFamily="18" charset="0"/>
              </a:rPr>
              <a:t>replacement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has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not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yet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managed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combine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resistance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torsion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abrasion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and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cyclic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loading</a:t>
            </a:r>
            <a:r>
              <a:rPr lang="it-IT" sz="2000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000" dirty="0">
                <a:latin typeface="Palatino Linotype" panose="02040502050505030304" pitchFamily="18" charset="0"/>
              </a:rPr>
              <a:t>A </a:t>
            </a:r>
            <a:r>
              <a:rPr lang="it-IT" sz="2000" dirty="0" err="1">
                <a:latin typeface="Palatino Linotype" panose="02040502050505030304" pitchFamily="18" charset="0"/>
              </a:rPr>
              <a:t>healthy</a:t>
            </a:r>
            <a:r>
              <a:rPr lang="it-IT" sz="2000" dirty="0">
                <a:latin typeface="Palatino Linotype" panose="02040502050505030304" pitchFamily="18" charset="0"/>
              </a:rPr>
              <a:t> ACL </a:t>
            </a:r>
            <a:r>
              <a:rPr lang="it-IT" sz="2000" dirty="0" err="1">
                <a:latin typeface="Palatino Linotype" panose="02040502050505030304" pitchFamily="18" charset="0"/>
              </a:rPr>
              <a:t>will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undergo</a:t>
            </a:r>
            <a:r>
              <a:rPr lang="it-IT" sz="2000" dirty="0">
                <a:latin typeface="Palatino Linotype" panose="02040502050505030304" pitchFamily="18" charset="0"/>
              </a:rPr>
              <a:t> 1–2 </a:t>
            </a:r>
            <a:r>
              <a:rPr lang="it-IT" sz="2000" dirty="0" err="1">
                <a:latin typeface="Palatino Linotype" panose="02040502050505030304" pitchFamily="18" charset="0"/>
              </a:rPr>
              <a:t>million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cycles</a:t>
            </a:r>
            <a:r>
              <a:rPr lang="it-IT" sz="2000" dirty="0">
                <a:latin typeface="Palatino Linotype" panose="02040502050505030304" pitchFamily="18" charset="0"/>
              </a:rPr>
              <a:t> per </a:t>
            </a:r>
            <a:r>
              <a:rPr lang="it-IT" sz="2000" dirty="0" err="1">
                <a:latin typeface="Palatino Linotype" panose="02040502050505030304" pitchFamily="18" charset="0"/>
              </a:rPr>
              <a:t>year</a:t>
            </a:r>
            <a:r>
              <a:rPr lang="it-IT" sz="2000" dirty="0">
                <a:latin typeface="Palatino Linotype" panose="02040502050505030304" pitchFamily="18" charset="0"/>
              </a:rPr>
              <a:t> with an </a:t>
            </a:r>
            <a:r>
              <a:rPr lang="it-IT" sz="2000" dirty="0" err="1">
                <a:latin typeface="Palatino Linotype" panose="02040502050505030304" pitchFamily="18" charset="0"/>
              </a:rPr>
              <a:t>average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peak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load</a:t>
            </a:r>
            <a:r>
              <a:rPr lang="it-IT" sz="2000" dirty="0">
                <a:latin typeface="Palatino Linotype" panose="02040502050505030304" pitchFamily="18" charset="0"/>
              </a:rPr>
              <a:t> of 400 </a:t>
            </a:r>
            <a:r>
              <a:rPr lang="it-IT" sz="2000" dirty="0" err="1">
                <a:latin typeface="Palatino Linotype" panose="02040502050505030304" pitchFamily="18" charset="0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, </a:t>
            </a:r>
            <a:r>
              <a:rPr lang="it-IT" sz="2000" dirty="0" err="1">
                <a:latin typeface="Palatino Linotype" panose="02040502050505030304" pitchFamily="18" charset="0"/>
              </a:rPr>
              <a:t>although</a:t>
            </a:r>
            <a:r>
              <a:rPr lang="it-IT" sz="2000" dirty="0">
                <a:latin typeface="Palatino Linotype" panose="02040502050505030304" pitchFamily="18" charset="0"/>
              </a:rPr>
              <a:t> the </a:t>
            </a:r>
            <a:r>
              <a:rPr lang="it-IT" sz="2000" dirty="0" err="1">
                <a:latin typeface="Palatino Linotype" panose="02040502050505030304" pitchFamily="18" charset="0"/>
              </a:rPr>
              <a:t>load</a:t>
            </a:r>
            <a:r>
              <a:rPr lang="it-IT" sz="2000" dirty="0">
                <a:latin typeface="Palatino Linotype" panose="02040502050505030304" pitchFamily="18" charset="0"/>
              </a:rPr>
              <a:t> in the ACL can be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high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630 </a:t>
            </a:r>
            <a:r>
              <a:rPr lang="it-IT" sz="2000" dirty="0" err="1">
                <a:latin typeface="Palatino Linotype" panose="02040502050505030304" pitchFamily="18" charset="0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during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activities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such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running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sz="2000" dirty="0" err="1">
                <a:latin typeface="Palatino Linotype" panose="02040502050505030304" pitchFamily="18" charset="0"/>
              </a:rPr>
              <a:t>Research</a:t>
            </a:r>
            <a:r>
              <a:rPr lang="it-IT" sz="2000" dirty="0">
                <a:latin typeface="Palatino Linotype" panose="02040502050505030304" pitchFamily="18" charset="0"/>
              </a:rPr>
              <a:t> shows </a:t>
            </a:r>
            <a:r>
              <a:rPr lang="it-IT" sz="2000" dirty="0" err="1">
                <a:latin typeface="Palatino Linotype" panose="02040502050505030304" pitchFamily="18" charset="0"/>
              </a:rPr>
              <a:t>that</a:t>
            </a:r>
            <a:r>
              <a:rPr lang="it-IT" sz="2000" dirty="0">
                <a:latin typeface="Palatino Linotype" panose="02040502050505030304" pitchFamily="18" charset="0"/>
              </a:rPr>
              <a:t> the ACL can </a:t>
            </a:r>
            <a:r>
              <a:rPr lang="it-IT" sz="2000" dirty="0" err="1">
                <a:latin typeface="Palatino Linotype" panose="02040502050505030304" pitchFamily="18" charset="0"/>
              </a:rPr>
              <a:t>withstand</a:t>
            </a:r>
            <a:r>
              <a:rPr lang="it-IT" sz="2000" dirty="0">
                <a:latin typeface="Palatino Linotype" panose="02040502050505030304" pitchFamily="18" charset="0"/>
              </a:rPr>
              <a:t> a maximum </a:t>
            </a:r>
            <a:r>
              <a:rPr lang="it-IT" sz="2000" dirty="0" err="1">
                <a:latin typeface="Palatino Linotype" panose="02040502050505030304" pitchFamily="18" charset="0"/>
              </a:rPr>
              <a:t>load</a:t>
            </a:r>
            <a:r>
              <a:rPr lang="it-IT" sz="2000" dirty="0">
                <a:latin typeface="Palatino Linotype" panose="02040502050505030304" pitchFamily="18" charset="0"/>
              </a:rPr>
              <a:t> of 1716–2160 </a:t>
            </a:r>
            <a:r>
              <a:rPr lang="it-IT" sz="2000" dirty="0" err="1">
                <a:latin typeface="Palatino Linotype" panose="02040502050505030304" pitchFamily="18" charset="0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 and </a:t>
            </a:r>
            <a:r>
              <a:rPr lang="it-IT" sz="2000" dirty="0" err="1">
                <a:latin typeface="Palatino Linotype" panose="02040502050505030304" pitchFamily="18" charset="0"/>
              </a:rPr>
              <a:t>has</a:t>
            </a:r>
            <a:r>
              <a:rPr lang="it-IT" sz="2000" dirty="0">
                <a:latin typeface="Palatino Linotype" panose="02040502050505030304" pitchFamily="18" charset="0"/>
              </a:rPr>
              <a:t> a </a:t>
            </a:r>
            <a:r>
              <a:rPr lang="it-IT" sz="2000" dirty="0" err="1">
                <a:latin typeface="Palatino Linotype" panose="02040502050505030304" pitchFamily="18" charset="0"/>
              </a:rPr>
              <a:t>stiffness</a:t>
            </a:r>
            <a:r>
              <a:rPr lang="it-IT" sz="2000" dirty="0">
                <a:latin typeface="Palatino Linotype" panose="02040502050505030304" pitchFamily="18" charset="0"/>
              </a:rPr>
              <a:t> of 182–322 </a:t>
            </a:r>
            <a:r>
              <a:rPr lang="it-IT" sz="2000" dirty="0" err="1">
                <a:latin typeface="Palatino Linotype" panose="02040502050505030304" pitchFamily="18" charset="0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/m </a:t>
            </a:r>
          </a:p>
          <a:p>
            <a:pPr algn="just">
              <a:lnSpc>
                <a:spcPct val="150000"/>
              </a:lnSpc>
            </a:pPr>
            <a:r>
              <a:rPr lang="it-IT" sz="2000" dirty="0" err="1">
                <a:latin typeface="Palatino Linotype" panose="02040502050505030304" pitchFamily="18" charset="0"/>
              </a:rPr>
              <a:t>Synthetic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ligaments</a:t>
            </a:r>
            <a:r>
              <a:rPr lang="it-IT" sz="2000" dirty="0">
                <a:latin typeface="Palatino Linotype" panose="02040502050505030304" pitchFamily="18" charset="0"/>
              </a:rPr>
              <a:t> are Class III </a:t>
            </a:r>
            <a:r>
              <a:rPr lang="it-IT" sz="2000">
                <a:latin typeface="Palatino Linotype" panose="02040502050505030304" pitchFamily="18" charset="0"/>
              </a:rPr>
              <a:t>devices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62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916B90C-96CA-C64D-91D5-A215DF6705AA}"/>
              </a:ext>
            </a:extLst>
          </p:cNvPr>
          <p:cNvSpPr/>
          <p:nvPr/>
        </p:nvSpPr>
        <p:spPr>
          <a:xfrm>
            <a:off x="321734" y="907909"/>
            <a:ext cx="6350000" cy="558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 err="1">
                <a:latin typeface="Palatino Linotype" panose="02040502050505030304" pitchFamily="18" charset="0"/>
              </a:rPr>
              <a:t>Early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failed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replacements</a:t>
            </a:r>
            <a:r>
              <a:rPr lang="it-IT" sz="2000" dirty="0">
                <a:latin typeface="Palatino Linotype" panose="02040502050505030304" pitchFamily="18" charset="0"/>
              </a:rPr>
              <a:t> include a PTFE/carbon composite </a:t>
            </a:r>
            <a:r>
              <a:rPr lang="it-IT" sz="2000" dirty="0" err="1">
                <a:latin typeface="Palatino Linotype" panose="02040502050505030304" pitchFamily="18" charset="0"/>
              </a:rPr>
              <a:t>called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Proplast</a:t>
            </a:r>
            <a:r>
              <a:rPr lang="it-IT" sz="2000" dirty="0">
                <a:latin typeface="Palatino Linotype" panose="02040502050505030304" pitchFamily="18" charset="0"/>
              </a:rPr>
              <a:t> (</a:t>
            </a:r>
            <a:r>
              <a:rPr lang="it-IT" sz="2000" dirty="0" err="1">
                <a:latin typeface="Palatino Linotype" panose="02040502050505030304" pitchFamily="18" charset="0"/>
              </a:rPr>
              <a:t>Vitex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Inc</a:t>
            </a:r>
            <a:r>
              <a:rPr lang="it-IT" sz="2000" dirty="0">
                <a:latin typeface="Palatino Linotype" panose="02040502050505030304" pitchFamily="18" charset="0"/>
              </a:rPr>
              <a:t>., Houston, Texas) and the PP </a:t>
            </a:r>
            <a:r>
              <a:rPr lang="it-IT" sz="2000" dirty="0" err="1">
                <a:latin typeface="Palatino Linotype" panose="02040502050505030304" pitchFamily="18" charset="0"/>
              </a:rPr>
              <a:t>Polyflex</a:t>
            </a:r>
            <a:r>
              <a:rPr lang="it-IT" sz="2000" dirty="0">
                <a:latin typeface="Palatino Linotype" panose="02040502050505030304" pitchFamily="18" charset="0"/>
              </a:rPr>
              <a:t> (Richard, Memphis, Tennessee), </a:t>
            </a:r>
            <a:r>
              <a:rPr lang="it-IT" sz="2000" dirty="0" err="1">
                <a:latin typeface="Palatino Linotype" panose="02040502050505030304" pitchFamily="18" charset="0"/>
              </a:rPr>
              <a:t>both</a:t>
            </a:r>
            <a:r>
              <a:rPr lang="it-IT" sz="2000" dirty="0">
                <a:latin typeface="Palatino Linotype" panose="02040502050505030304" pitchFamily="18" charset="0"/>
              </a:rPr>
              <a:t> of </a:t>
            </a:r>
            <a:r>
              <a:rPr lang="it-IT" sz="2000" dirty="0" err="1">
                <a:latin typeface="Palatino Linotype" panose="02040502050505030304" pitchFamily="18" charset="0"/>
              </a:rPr>
              <a:t>which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were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withdrawn</a:t>
            </a:r>
            <a:r>
              <a:rPr lang="it-IT" sz="2000" dirty="0">
                <a:latin typeface="Palatino Linotype" panose="02040502050505030304" pitchFamily="18" charset="0"/>
              </a:rPr>
              <a:t> from the market due to </a:t>
            </a:r>
            <a:r>
              <a:rPr lang="it-IT" sz="2000" dirty="0" err="1">
                <a:latin typeface="Palatino Linotype" panose="02040502050505030304" pitchFamily="18" charset="0"/>
              </a:rPr>
              <a:t>rupture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problems</a:t>
            </a:r>
            <a:r>
              <a:rPr lang="it-IT" sz="2000" dirty="0">
                <a:latin typeface="Palatino Linotype" panose="02040502050505030304" pitchFamily="18" charset="0"/>
              </a:rPr>
              <a:t> and </a:t>
            </a:r>
            <a:r>
              <a:rPr lang="it-IT" sz="2000" dirty="0" err="1">
                <a:latin typeface="Palatino Linotype" panose="02040502050505030304" pitchFamily="18" charset="0"/>
              </a:rPr>
              <a:t>inflammatory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reactions</a:t>
            </a:r>
            <a:r>
              <a:rPr lang="it-IT" sz="2000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2000" dirty="0">
                <a:latin typeface="Palatino Linotype" panose="02040502050505030304" pitchFamily="18" charset="0"/>
              </a:rPr>
              <a:t>In 2004, </a:t>
            </a:r>
            <a:r>
              <a:rPr lang="it-IT" sz="2000" dirty="0" err="1">
                <a:latin typeface="Palatino Linotype" panose="02040502050505030304" pitchFamily="18" charset="0"/>
              </a:rPr>
              <a:t>there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were</a:t>
            </a:r>
            <a:r>
              <a:rPr lang="it-IT" sz="2000" dirty="0">
                <a:latin typeface="Palatino Linotype" panose="02040502050505030304" pitchFamily="18" charset="0"/>
              </a:rPr>
              <a:t> 200,000 ACL </a:t>
            </a:r>
            <a:r>
              <a:rPr lang="it-IT" sz="2000" dirty="0" err="1">
                <a:latin typeface="Palatino Linotype" panose="02040502050505030304" pitchFamily="18" charset="0"/>
              </a:rPr>
              <a:t>reconstructive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surgeries</a:t>
            </a:r>
            <a:r>
              <a:rPr lang="it-IT" sz="2000" dirty="0">
                <a:latin typeface="Palatino Linotype" panose="02040502050505030304" pitchFamily="18" charset="0"/>
              </a:rPr>
              <a:t> in the </a:t>
            </a:r>
            <a:r>
              <a:rPr lang="it-IT" sz="2000" dirty="0" err="1">
                <a:latin typeface="Palatino Linotype" panose="02040502050505030304" pitchFamily="18" charset="0"/>
              </a:rPr>
              <a:t>United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States</a:t>
            </a:r>
            <a:r>
              <a:rPr lang="it-IT" sz="2000" dirty="0">
                <a:latin typeface="Palatino Linotype" panose="02040502050505030304" pitchFamily="18" charset="0"/>
              </a:rPr>
              <a:t>. The </a:t>
            </a:r>
            <a:r>
              <a:rPr lang="it-IT" sz="2000" dirty="0" err="1">
                <a:latin typeface="Palatino Linotype" panose="02040502050505030304" pitchFamily="18" charset="0"/>
              </a:rPr>
              <a:t>traditional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method</a:t>
            </a:r>
            <a:r>
              <a:rPr lang="it-IT" sz="2000" dirty="0">
                <a:latin typeface="Palatino Linotype" panose="02040502050505030304" pitchFamily="18" charset="0"/>
              </a:rPr>
              <a:t> for </a:t>
            </a:r>
            <a:r>
              <a:rPr lang="it-IT" sz="2000" dirty="0" err="1">
                <a:latin typeface="Palatino Linotype" panose="02040502050505030304" pitchFamily="18" charset="0"/>
              </a:rPr>
              <a:t>replacement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is</a:t>
            </a:r>
            <a:r>
              <a:rPr lang="it-IT" sz="2000" dirty="0">
                <a:latin typeface="Palatino Linotype" panose="02040502050505030304" pitchFamily="18" charset="0"/>
              </a:rPr>
              <a:t> to use a </a:t>
            </a:r>
            <a:r>
              <a:rPr lang="it-IT" sz="2000" dirty="0" err="1">
                <a:latin typeface="Palatino Linotype" panose="02040502050505030304" pitchFamily="18" charset="0"/>
              </a:rPr>
              <a:t>donor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graft</a:t>
            </a:r>
            <a:r>
              <a:rPr lang="it-IT" sz="2000" dirty="0">
                <a:latin typeface="Palatino Linotype" panose="02040502050505030304" pitchFamily="18" charset="0"/>
              </a:rPr>
              <a:t> from </a:t>
            </a:r>
            <a:r>
              <a:rPr lang="it-IT" sz="2000" dirty="0" err="1">
                <a:latin typeface="Palatino Linotype" panose="02040502050505030304" pitchFamily="18" charset="0"/>
              </a:rPr>
              <a:t>another</a:t>
            </a:r>
            <a:r>
              <a:rPr lang="it-IT" sz="2000" dirty="0">
                <a:latin typeface="Palatino Linotype" panose="02040502050505030304" pitchFamily="18" charset="0"/>
              </a:rPr>
              <a:t> location, </a:t>
            </a:r>
            <a:r>
              <a:rPr lang="it-IT" sz="2000" dirty="0" err="1">
                <a:latin typeface="Palatino Linotype" panose="02040502050505030304" pitchFamily="18" charset="0"/>
              </a:rPr>
              <a:t>such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as</a:t>
            </a:r>
            <a:r>
              <a:rPr lang="it-IT" sz="2000" dirty="0">
                <a:latin typeface="Palatino Linotype" panose="02040502050505030304" pitchFamily="18" charset="0"/>
              </a:rPr>
              <a:t> the </a:t>
            </a:r>
            <a:r>
              <a:rPr lang="it-IT" sz="2000" dirty="0" err="1">
                <a:latin typeface="Palatino Linotype" panose="02040502050505030304" pitchFamily="18" charset="0"/>
              </a:rPr>
              <a:t>patellar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tendon</a:t>
            </a:r>
            <a:r>
              <a:rPr lang="it-IT" sz="2000" dirty="0">
                <a:latin typeface="Palatino Linotype" panose="02040502050505030304" pitchFamily="18" charset="0"/>
              </a:rPr>
              <a:t>. </a:t>
            </a:r>
            <a:r>
              <a:rPr lang="it-IT" sz="2000" dirty="0" err="1">
                <a:latin typeface="Palatino Linotype" panose="02040502050505030304" pitchFamily="18" charset="0"/>
              </a:rPr>
              <a:t>This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technique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has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certain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drawbacks</a:t>
            </a:r>
            <a:r>
              <a:rPr lang="it-IT" sz="2000" dirty="0">
                <a:latin typeface="Palatino Linotype" panose="02040502050505030304" pitchFamily="18" charset="0"/>
              </a:rPr>
              <a:t>, </a:t>
            </a:r>
            <a:r>
              <a:rPr lang="it-IT" sz="2000" dirty="0" err="1">
                <a:latin typeface="Palatino Linotype" panose="02040502050505030304" pitchFamily="18" charset="0"/>
              </a:rPr>
              <a:t>including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limited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graft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size</a:t>
            </a:r>
            <a:r>
              <a:rPr lang="it-IT" sz="2000" dirty="0">
                <a:latin typeface="Palatino Linotype" panose="02040502050505030304" pitchFamily="18" charset="0"/>
              </a:rPr>
              <a:t>, </a:t>
            </a:r>
            <a:r>
              <a:rPr lang="it-IT" sz="2000" b="1" dirty="0" err="1">
                <a:latin typeface="Palatino Linotype" panose="02040502050505030304" pitchFamily="18" charset="0"/>
              </a:rPr>
              <a:t>morbidity</a:t>
            </a:r>
            <a:r>
              <a:rPr lang="it-IT" sz="2000" b="1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at</a:t>
            </a:r>
            <a:r>
              <a:rPr lang="it-IT" sz="2000" dirty="0">
                <a:latin typeface="Palatino Linotype" panose="02040502050505030304" pitchFamily="18" charset="0"/>
              </a:rPr>
              <a:t> the </a:t>
            </a:r>
            <a:r>
              <a:rPr lang="it-IT" sz="2000" dirty="0" err="1">
                <a:latin typeface="Palatino Linotype" panose="02040502050505030304" pitchFamily="18" charset="0"/>
              </a:rPr>
              <a:t>donor</a:t>
            </a:r>
            <a:r>
              <a:rPr lang="it-IT" sz="2000" dirty="0">
                <a:latin typeface="Palatino Linotype" panose="02040502050505030304" pitchFamily="18" charset="0"/>
              </a:rPr>
              <a:t> site, and a long </a:t>
            </a:r>
            <a:r>
              <a:rPr lang="it-IT" sz="2000" dirty="0" err="1">
                <a:latin typeface="Palatino Linotype" panose="02040502050505030304" pitchFamily="18" charset="0"/>
              </a:rPr>
              <a:t>rehabilitation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period</a:t>
            </a:r>
            <a:r>
              <a:rPr lang="it-IT" sz="2000" dirty="0">
                <a:latin typeface="Palatino Linotype" panose="02040502050505030304" pitchFamily="18" charset="0"/>
              </a:rPr>
              <a:t> for the </a:t>
            </a:r>
            <a:r>
              <a:rPr lang="it-IT" sz="2000" dirty="0" err="1">
                <a:latin typeface="Palatino Linotype" panose="02040502050505030304" pitchFamily="18" charset="0"/>
              </a:rPr>
              <a:t>patient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after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surgery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1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7A7ED90-8846-0F44-BFEE-DCB569BE0A13}"/>
              </a:ext>
            </a:extLst>
          </p:cNvPr>
          <p:cNvSpPr/>
          <p:nvPr/>
        </p:nvSpPr>
        <p:spPr>
          <a:xfrm>
            <a:off x="224367" y="325104"/>
            <a:ext cx="6362700" cy="462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In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overcome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clinical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challenge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osteolysis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associated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wear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b="1" dirty="0">
                <a:latin typeface="Palatino Linotype" panose="02040502050505030304" pitchFamily="18" charset="0"/>
              </a:rPr>
              <a:t>, the </a:t>
            </a:r>
            <a:r>
              <a:rPr lang="it-IT" b="1" dirty="0" err="1">
                <a:latin typeface="Palatino Linotype" panose="02040502050505030304" pitchFamily="18" charset="0"/>
              </a:rPr>
              <a:t>orthopedics</a:t>
            </a:r>
            <a:r>
              <a:rPr lang="it-IT" b="1" dirty="0">
                <a:latin typeface="Palatino Linotype" panose="02040502050505030304" pitchFamily="18" charset="0"/>
              </a:rPr>
              <a:t> community </a:t>
            </a:r>
            <a:r>
              <a:rPr lang="it-IT" b="1" dirty="0" err="1">
                <a:latin typeface="Palatino Linotype" panose="02040502050505030304" pitchFamily="18" charset="0"/>
              </a:rPr>
              <a:t>has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moved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toward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highly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crosslinked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forms</a:t>
            </a:r>
            <a:r>
              <a:rPr lang="it-IT" b="1" dirty="0">
                <a:latin typeface="Palatino Linotype" panose="02040502050505030304" pitchFamily="18" charset="0"/>
              </a:rPr>
              <a:t>  of UHMWPE </a:t>
            </a:r>
            <a:r>
              <a:rPr lang="it-IT" b="1" dirty="0" err="1">
                <a:latin typeface="Palatino Linotype" panose="02040502050505030304" pitchFamily="18" charset="0"/>
              </a:rPr>
              <a:t>that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offer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exceptional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wear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resistance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Crosslinking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achieved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radiation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subsequent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thermal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treatments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annihilate</a:t>
            </a:r>
            <a:r>
              <a:rPr lang="it-IT" dirty="0">
                <a:latin typeface="Palatino Linotype" panose="02040502050505030304" pitchFamily="18" charset="0"/>
              </a:rPr>
              <a:t> free </a:t>
            </a:r>
            <a:r>
              <a:rPr lang="it-IT" dirty="0" err="1">
                <a:latin typeface="Palatino Linotype" panose="02040502050505030304" pitchFamily="18" charset="0"/>
              </a:rPr>
              <a:t>radicals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could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otherwise</a:t>
            </a:r>
            <a:r>
              <a:rPr lang="it-IT" dirty="0">
                <a:latin typeface="Palatino Linotype" panose="02040502050505030304" pitchFamily="18" charset="0"/>
              </a:rPr>
              <a:t> render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susceptible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oxidation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challenge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for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orthopedic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manufacturers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however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crosslinking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comes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expense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fatigue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fracture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resistance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FACED9-DFFA-D643-9E9F-E107C7C87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7" y="4618567"/>
            <a:ext cx="5803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33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A27A660-E381-5A4B-BED0-19A1E748E360}"/>
              </a:ext>
            </a:extLst>
          </p:cNvPr>
          <p:cNvSpPr/>
          <p:nvPr/>
        </p:nvSpPr>
        <p:spPr>
          <a:xfrm>
            <a:off x="461432" y="282139"/>
            <a:ext cx="6142567" cy="8359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Sterilization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allografts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achieved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gamma </a:t>
            </a:r>
            <a:r>
              <a:rPr lang="it-IT" dirty="0" err="1">
                <a:latin typeface="Palatino Linotype" panose="02040502050505030304" pitchFamily="18" charset="0"/>
              </a:rPr>
              <a:t>irradiation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EtO</a:t>
            </a:r>
            <a:r>
              <a:rPr lang="it-IT" dirty="0">
                <a:latin typeface="Palatino Linotype" panose="02040502050505030304" pitchFamily="18" charset="0"/>
              </a:rPr>
              <a:t> gas </a:t>
            </a:r>
            <a:r>
              <a:rPr lang="it-IT" dirty="0" err="1">
                <a:latin typeface="Palatino Linotype" panose="02040502050505030304" pitchFamily="18" charset="0"/>
              </a:rPr>
              <a:t>exposure</a:t>
            </a:r>
            <a:r>
              <a:rPr lang="it-IT" dirty="0">
                <a:latin typeface="Palatino Linotype" panose="02040502050505030304" pitchFamily="18" charset="0"/>
              </a:rPr>
              <a:t>, can </a:t>
            </a:r>
            <a:r>
              <a:rPr lang="it-IT" dirty="0" err="1">
                <a:latin typeface="Palatino Linotype" panose="02040502050505030304" pitchFamily="18" charset="0"/>
              </a:rPr>
              <a:t>change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properties</a:t>
            </a:r>
            <a:r>
              <a:rPr lang="it-IT" dirty="0">
                <a:latin typeface="Palatino Linotype" panose="02040502050505030304" pitchFamily="18" charset="0"/>
              </a:rPr>
              <a:t>, and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known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weaken</a:t>
            </a:r>
            <a:r>
              <a:rPr lang="it-IT" dirty="0">
                <a:latin typeface="Palatino Linotype" panose="02040502050505030304" pitchFamily="18" charset="0"/>
              </a:rPr>
              <a:t> 2 weeks to 4 </a:t>
            </a:r>
            <a:r>
              <a:rPr lang="it-IT" dirty="0" err="1">
                <a:latin typeface="Palatino Linotype" panose="02040502050505030304" pitchFamily="18" charset="0"/>
              </a:rPr>
              <a:t>months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after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Permanent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replacements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require</a:t>
            </a:r>
            <a:r>
              <a:rPr lang="it-IT" b="1" dirty="0">
                <a:latin typeface="Palatino Linotype" panose="02040502050505030304" pitchFamily="18" charset="0"/>
              </a:rPr>
              <a:t> high-</a:t>
            </a:r>
            <a:r>
              <a:rPr lang="it-IT" b="1" dirty="0" err="1">
                <a:latin typeface="Palatino Linotype" panose="02040502050505030304" pitchFamily="18" charset="0"/>
              </a:rPr>
              <a:t>strength</a:t>
            </a:r>
            <a:r>
              <a:rPr lang="it-IT" b="1" dirty="0">
                <a:latin typeface="Palatino Linotype" panose="02040502050505030304" pitchFamily="18" charset="0"/>
              </a:rPr>
              <a:t>, </a:t>
            </a:r>
            <a:r>
              <a:rPr lang="it-IT" b="1" dirty="0" err="1">
                <a:latin typeface="Palatino Linotype" panose="02040502050505030304" pitchFamily="18" charset="0"/>
              </a:rPr>
              <a:t>highly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fatigue-resistant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materials</a:t>
            </a:r>
            <a:r>
              <a:rPr lang="it-IT" b="1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examples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are the Gore-Tex Cruciate </a:t>
            </a:r>
            <a:r>
              <a:rPr lang="it-IT" dirty="0" err="1">
                <a:latin typeface="Palatino Linotype" panose="02040502050505030304" pitchFamily="18" charset="0"/>
              </a:rPr>
              <a:t>Ligament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Prosthesis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Styker-Dacron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. The Gore-Tex </a:t>
            </a:r>
            <a:r>
              <a:rPr lang="it-IT" dirty="0" err="1">
                <a:latin typeface="Palatino Linotype" panose="02040502050505030304" pitchFamily="18" charset="0"/>
              </a:rPr>
              <a:t>replacement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made of a single PTFE </a:t>
            </a:r>
            <a:r>
              <a:rPr lang="it-IT" dirty="0" err="1">
                <a:latin typeface="Palatino Linotype" panose="02040502050505030304" pitchFamily="18" charset="0"/>
              </a:rPr>
              <a:t>fiber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arranged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loops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had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</a:t>
            </a:r>
            <a:r>
              <a:rPr lang="it-IT" dirty="0">
                <a:latin typeface="Palatino Linotype" panose="02040502050505030304" pitchFamily="18" charset="0"/>
              </a:rPr>
              <a:t> of 4800–5300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 and a </a:t>
            </a:r>
            <a:r>
              <a:rPr lang="it-IT" dirty="0" err="1">
                <a:latin typeface="Palatino Linotype" panose="02040502050505030304" pitchFamily="18" charset="0"/>
              </a:rPr>
              <a:t>stiffness</a:t>
            </a:r>
            <a:r>
              <a:rPr lang="it-IT" dirty="0">
                <a:latin typeface="Palatino Linotype" panose="02040502050505030304" pitchFamily="18" charset="0"/>
              </a:rPr>
              <a:t> of 322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/m.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introduced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early</a:t>
            </a:r>
            <a:r>
              <a:rPr lang="it-IT" dirty="0">
                <a:latin typeface="Palatino Linotype" panose="02040502050505030304" pitchFamily="18" charset="0"/>
              </a:rPr>
              <a:t> 1980s and </a:t>
            </a:r>
            <a:r>
              <a:rPr lang="it-IT" dirty="0" err="1">
                <a:latin typeface="Palatino Linotype" panose="02040502050505030304" pitchFamily="18" charset="0"/>
              </a:rPr>
              <a:t>approved</a:t>
            </a:r>
            <a:r>
              <a:rPr lang="it-IT" dirty="0">
                <a:latin typeface="Palatino Linotype" panose="02040502050505030304" pitchFamily="18" charset="0"/>
              </a:rPr>
              <a:t> by the FDA in 1986; </a:t>
            </a:r>
            <a:r>
              <a:rPr lang="it-IT" dirty="0" err="1">
                <a:latin typeface="Palatino Linotype" panose="02040502050505030304" pitchFamily="18" charset="0"/>
              </a:rPr>
              <a:t>however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withdrawn</a:t>
            </a:r>
            <a:r>
              <a:rPr lang="it-IT" dirty="0">
                <a:latin typeface="Palatino Linotype" panose="02040502050505030304" pitchFamily="18" charset="0"/>
              </a:rPr>
              <a:t> in 1993 due to </a:t>
            </a:r>
            <a:r>
              <a:rPr lang="it-IT" dirty="0" err="1">
                <a:latin typeface="Palatino Linotype" panose="02040502050505030304" pitchFamily="18" charset="0"/>
              </a:rPr>
              <a:t>problems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rupture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local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inflammatory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reaction</a:t>
            </a:r>
            <a:r>
              <a:rPr lang="it-IT" dirty="0">
                <a:latin typeface="Palatino Linotype" panose="02040502050505030304" pitchFamily="18" charset="0"/>
              </a:rPr>
              <a:t> (FDA, 1993). The </a:t>
            </a:r>
            <a:r>
              <a:rPr lang="it-IT" dirty="0" err="1">
                <a:latin typeface="Palatino Linotype" panose="02040502050505030304" pitchFamily="18" charset="0"/>
              </a:rPr>
              <a:t>Stryker-Dacron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prosthesis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woven</a:t>
            </a:r>
            <a:r>
              <a:rPr lang="it-IT" dirty="0">
                <a:latin typeface="Palatino Linotype" panose="02040502050505030304" pitchFamily="18" charset="0"/>
              </a:rPr>
              <a:t> PET </a:t>
            </a:r>
            <a:r>
              <a:rPr lang="it-IT" dirty="0" err="1">
                <a:latin typeface="Palatino Linotype" panose="02040502050505030304" pitchFamily="18" charset="0"/>
              </a:rPr>
              <a:t>cable</a:t>
            </a:r>
            <a:r>
              <a:rPr lang="it-IT" dirty="0">
                <a:latin typeface="Palatino Linotype" panose="02040502050505030304" pitchFamily="18" charset="0"/>
              </a:rPr>
              <a:t> with a </a:t>
            </a:r>
            <a:r>
              <a:rPr lang="it-IT" dirty="0" err="1">
                <a:latin typeface="Palatino Linotype" panose="02040502050505030304" pitchFamily="18" charset="0"/>
              </a:rPr>
              <a:t>velour</a:t>
            </a:r>
            <a:r>
              <a:rPr lang="it-IT" dirty="0">
                <a:latin typeface="Palatino Linotype" panose="02040502050505030304" pitchFamily="18" charset="0"/>
              </a:rPr>
              <a:t> tube </a:t>
            </a:r>
            <a:r>
              <a:rPr lang="it-IT" dirty="0" err="1">
                <a:latin typeface="Palatino Linotype" panose="02040502050505030304" pitchFamily="18" charset="0"/>
              </a:rPr>
              <a:t>covering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had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</a:t>
            </a:r>
            <a:r>
              <a:rPr lang="it-IT" dirty="0">
                <a:latin typeface="Palatino Linotype" panose="02040502050505030304" pitchFamily="18" charset="0"/>
              </a:rPr>
              <a:t> of 3631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 and a </a:t>
            </a:r>
            <a:r>
              <a:rPr lang="it-IT" dirty="0" err="1">
                <a:latin typeface="Palatino Linotype" panose="02040502050505030304" pitchFamily="18" charset="0"/>
              </a:rPr>
              <a:t>stiffness</a:t>
            </a:r>
            <a:r>
              <a:rPr lang="it-IT" dirty="0">
                <a:latin typeface="Palatino Linotype" panose="02040502050505030304" pitchFamily="18" charset="0"/>
              </a:rPr>
              <a:t> of 420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/m.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approved</a:t>
            </a:r>
            <a:r>
              <a:rPr lang="it-IT" dirty="0">
                <a:latin typeface="Palatino Linotype" panose="02040502050505030304" pitchFamily="18" charset="0"/>
              </a:rPr>
              <a:t> by the FDA in 1988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withdrawn</a:t>
            </a:r>
            <a:r>
              <a:rPr lang="it-IT" dirty="0">
                <a:latin typeface="Palatino Linotype" panose="02040502050505030304" pitchFamily="18" charset="0"/>
              </a:rPr>
              <a:t> in 1994, with </a:t>
            </a:r>
            <a:r>
              <a:rPr lang="it-IT" dirty="0" err="1">
                <a:latin typeface="Palatino Linotype" panose="02040502050505030304" pitchFamily="18" charset="0"/>
              </a:rPr>
              <a:t>clinical</a:t>
            </a:r>
            <a:r>
              <a:rPr lang="it-IT" dirty="0">
                <a:latin typeface="Palatino Linotype" panose="02040502050505030304" pitchFamily="18" charset="0"/>
              </a:rPr>
              <a:t> data from </a:t>
            </a:r>
            <a:r>
              <a:rPr lang="it-IT" dirty="0" err="1">
                <a:latin typeface="Palatino Linotype" panose="02040502050505030304" pitchFamily="18" charset="0"/>
              </a:rPr>
              <a:t>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study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showing</a:t>
            </a:r>
            <a:r>
              <a:rPr lang="it-IT" dirty="0">
                <a:latin typeface="Palatino Linotype" panose="02040502050505030304" pitchFamily="18" charset="0"/>
              </a:rPr>
              <a:t> a 40% </a:t>
            </a:r>
            <a:r>
              <a:rPr lang="it-IT" dirty="0" err="1">
                <a:latin typeface="Palatino Linotype" panose="02040502050505030304" pitchFamily="18" charset="0"/>
              </a:rPr>
              <a:t>rupture</a:t>
            </a:r>
            <a:r>
              <a:rPr lang="it-IT" dirty="0">
                <a:latin typeface="Palatino Linotype" panose="02040502050505030304" pitchFamily="18" charset="0"/>
              </a:rPr>
              <a:t> rate </a:t>
            </a:r>
            <a:r>
              <a:rPr lang="it-IT" dirty="0" err="1">
                <a:latin typeface="Palatino Linotype" panose="02040502050505030304" pitchFamily="18" charset="0"/>
              </a:rPr>
              <a:t>after</a:t>
            </a:r>
            <a:r>
              <a:rPr lang="it-IT" dirty="0">
                <a:latin typeface="Palatino Linotype" panose="02040502050505030304" pitchFamily="18" charset="0"/>
              </a:rPr>
              <a:t> 18 </a:t>
            </a:r>
            <a:r>
              <a:rPr lang="it-IT" dirty="0" err="1">
                <a:latin typeface="Palatino Linotype" panose="02040502050505030304" pitchFamily="18" charset="0"/>
              </a:rPr>
              <a:t>months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implantation</a:t>
            </a: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47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F49F25B-A4A6-E043-A085-6DB0835D6855}"/>
              </a:ext>
            </a:extLst>
          </p:cNvPr>
          <p:cNvSpPr/>
          <p:nvPr/>
        </p:nvSpPr>
        <p:spPr>
          <a:xfrm>
            <a:off x="270933" y="194945"/>
            <a:ext cx="6316134" cy="628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Some </a:t>
            </a:r>
            <a:r>
              <a:rPr lang="it-IT" dirty="0" err="1">
                <a:latin typeface="Palatino Linotype" panose="02040502050505030304" pitchFamily="18" charset="0"/>
              </a:rPr>
              <a:t>devices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characterized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permanent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augmentation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meaning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provide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support</a:t>
            </a:r>
            <a:r>
              <a:rPr lang="it-IT" dirty="0">
                <a:latin typeface="Palatino Linotype" panose="02040502050505030304" pitchFamily="18" charset="0"/>
              </a:rPr>
              <a:t> for the </a:t>
            </a:r>
            <a:r>
              <a:rPr lang="it-IT" dirty="0" err="1">
                <a:latin typeface="Palatino Linotype" panose="02040502050505030304" pitchFamily="18" charset="0"/>
              </a:rPr>
              <a:t>existing</a:t>
            </a:r>
            <a:r>
              <a:rPr lang="it-IT" dirty="0">
                <a:latin typeface="Palatino Linotype" panose="02040502050505030304" pitchFamily="18" charset="0"/>
              </a:rPr>
              <a:t> ACL </a:t>
            </a:r>
            <a:r>
              <a:rPr lang="it-IT" dirty="0" err="1">
                <a:latin typeface="Palatino Linotype" panose="02040502050505030304" pitchFamily="18" charset="0"/>
              </a:rPr>
              <a:t>while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heals</a:t>
            </a:r>
            <a:r>
              <a:rPr lang="it-IT" dirty="0">
                <a:latin typeface="Palatino Linotype" panose="02040502050505030304" pitchFamily="18" charset="0"/>
              </a:rPr>
              <a:t>, and in case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does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not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recover</a:t>
            </a:r>
            <a:r>
              <a:rPr lang="it-IT" dirty="0">
                <a:latin typeface="Palatino Linotype" panose="02040502050505030304" pitchFamily="18" charset="0"/>
              </a:rPr>
              <a:t> full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Examples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include the Kennedy </a:t>
            </a:r>
            <a:r>
              <a:rPr lang="it-IT" dirty="0" err="1">
                <a:latin typeface="Palatino Linotype" panose="02040502050505030304" pitchFamily="18" charset="0"/>
              </a:rPr>
              <a:t>Ligament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Augmentation</a:t>
            </a:r>
            <a:r>
              <a:rPr lang="it-IT" dirty="0">
                <a:latin typeface="Palatino Linotype" panose="02040502050505030304" pitchFamily="18" charset="0"/>
              </a:rPr>
              <a:t> Device (LAD) and the </a:t>
            </a:r>
            <a:r>
              <a:rPr lang="it-IT" dirty="0" err="1">
                <a:latin typeface="Palatino Linotype" panose="02040502050505030304" pitchFamily="18" charset="0"/>
              </a:rPr>
              <a:t>Trevira</a:t>
            </a:r>
            <a:r>
              <a:rPr lang="it-IT" dirty="0">
                <a:latin typeface="Palatino Linotype" panose="0204050205050503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Kennedy LAD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an 8 mm </a:t>
            </a:r>
            <a:r>
              <a:rPr lang="it-IT" dirty="0" err="1">
                <a:latin typeface="Palatino Linotype" panose="02040502050505030304" pitchFamily="18" charset="0"/>
              </a:rPr>
              <a:t>diameter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ribbon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woven</a:t>
            </a:r>
            <a:r>
              <a:rPr lang="it-IT" dirty="0">
                <a:latin typeface="Palatino Linotype" panose="02040502050505030304" pitchFamily="18" charset="0"/>
              </a:rPr>
              <a:t> PP, </a:t>
            </a:r>
            <a:r>
              <a:rPr lang="it-IT" dirty="0" err="1">
                <a:latin typeface="Palatino Linotype" panose="02040502050505030304" pitchFamily="18" charset="0"/>
              </a:rPr>
              <a:t>designed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allow</a:t>
            </a:r>
            <a:r>
              <a:rPr lang="it-IT" dirty="0">
                <a:latin typeface="Palatino Linotype" panose="02040502050505030304" pitchFamily="18" charset="0"/>
              </a:rPr>
              <a:t> for progressive </a:t>
            </a:r>
            <a:r>
              <a:rPr lang="it-IT" dirty="0" err="1">
                <a:latin typeface="Palatino Linotype" panose="02040502050505030304" pitchFamily="18" charset="0"/>
              </a:rPr>
              <a:t>load</a:t>
            </a:r>
            <a:r>
              <a:rPr lang="it-IT" dirty="0">
                <a:latin typeface="Palatino Linotype" panose="02040502050505030304" pitchFamily="18" charset="0"/>
              </a:rPr>
              <a:t> transfer from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to the </a:t>
            </a:r>
            <a:r>
              <a:rPr lang="it-IT" dirty="0" err="1">
                <a:latin typeface="Palatino Linotype" panose="02040502050505030304" pitchFamily="18" charset="0"/>
              </a:rPr>
              <a:t>healed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ligament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load</a:t>
            </a:r>
            <a:r>
              <a:rPr lang="it-IT" dirty="0">
                <a:latin typeface="Palatino Linotype" panose="02040502050505030304" pitchFamily="18" charset="0"/>
              </a:rPr>
              <a:t> of 1500–1730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 and a </a:t>
            </a:r>
            <a:r>
              <a:rPr lang="it-IT" dirty="0" err="1">
                <a:latin typeface="Palatino Linotype" panose="02040502050505030304" pitchFamily="18" charset="0"/>
              </a:rPr>
              <a:t>stiffness</a:t>
            </a:r>
            <a:r>
              <a:rPr lang="it-IT" dirty="0">
                <a:latin typeface="Palatino Linotype" panose="02040502050505030304" pitchFamily="18" charset="0"/>
              </a:rPr>
              <a:t> of 280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/m.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approved</a:t>
            </a:r>
            <a:r>
              <a:rPr lang="it-IT" dirty="0">
                <a:latin typeface="Palatino Linotype" panose="02040502050505030304" pitchFamily="18" charset="0"/>
              </a:rPr>
              <a:t> by the FDA in 1987. The </a:t>
            </a:r>
            <a:r>
              <a:rPr lang="it-IT" dirty="0" err="1">
                <a:latin typeface="Palatino Linotype" panose="02040502050505030304" pitchFamily="18" charset="0"/>
              </a:rPr>
              <a:t>Trevira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prosthesis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. made of </a:t>
            </a:r>
            <a:r>
              <a:rPr lang="it-IT" dirty="0" err="1">
                <a:latin typeface="Palatino Linotype" panose="02040502050505030304" pitchFamily="18" charset="0"/>
              </a:rPr>
              <a:t>woven</a:t>
            </a:r>
            <a:r>
              <a:rPr lang="it-IT" dirty="0">
                <a:latin typeface="Palatino Linotype" panose="02040502050505030304" pitchFamily="18" charset="0"/>
              </a:rPr>
              <a:t> PET,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twisted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achieve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specific</a:t>
            </a:r>
            <a:r>
              <a:rPr lang="it-IT" dirty="0">
                <a:latin typeface="Palatino Linotype" panose="02040502050505030304" pitchFamily="18" charset="0"/>
              </a:rPr>
              <a:t> stress-</a:t>
            </a:r>
            <a:r>
              <a:rPr lang="it-IT" dirty="0" err="1">
                <a:latin typeface="Palatino Linotype" panose="02040502050505030304" pitchFamily="18" charset="0"/>
              </a:rPr>
              <a:t>strain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relationship</a:t>
            </a:r>
            <a:r>
              <a:rPr lang="it-IT" dirty="0">
                <a:latin typeface="Palatino Linotype" panose="02040502050505030304" pitchFamily="18" charset="0"/>
              </a:rPr>
              <a:t>. The </a:t>
            </a:r>
            <a:r>
              <a:rPr lang="it-IT" dirty="0" err="1">
                <a:latin typeface="Palatino Linotype" panose="02040502050505030304" pitchFamily="18" charset="0"/>
              </a:rPr>
              <a:t>untwisted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4000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but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twisting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reduces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to 1866 N. The </a:t>
            </a:r>
            <a:r>
              <a:rPr lang="it-IT" dirty="0" err="1">
                <a:latin typeface="Palatino Linotype" panose="02040502050505030304" pitchFamily="18" charset="0"/>
              </a:rPr>
              <a:t>stiffness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68 </a:t>
            </a:r>
            <a:r>
              <a:rPr lang="it-IT" dirty="0" err="1">
                <a:latin typeface="Palatino Linotype" panose="02040502050505030304" pitchFamily="18" charset="0"/>
              </a:rPr>
              <a:t>N</a:t>
            </a:r>
            <a:r>
              <a:rPr lang="it-IT" dirty="0">
                <a:latin typeface="Palatino Linotype" panose="02040502050505030304" pitchFamily="18" charset="0"/>
              </a:rPr>
              <a:t>/m. </a:t>
            </a:r>
            <a:r>
              <a:rPr lang="it-IT" dirty="0" err="1">
                <a:latin typeface="Palatino Linotype" panose="02040502050505030304" pitchFamily="18" charset="0"/>
              </a:rPr>
              <a:t>It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since</a:t>
            </a:r>
            <a:r>
              <a:rPr lang="it-IT" dirty="0">
                <a:latin typeface="Palatino Linotype" panose="02040502050505030304" pitchFamily="18" charset="0"/>
              </a:rPr>
              <a:t> 1980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7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01F4D7F-05AC-AA47-9A41-58AAED8A7CC5}"/>
              </a:ext>
            </a:extLst>
          </p:cNvPr>
          <p:cNvSpPr/>
          <p:nvPr/>
        </p:nvSpPr>
        <p:spPr>
          <a:xfrm>
            <a:off x="273031" y="255600"/>
            <a:ext cx="4075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Total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knee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arthroplasty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it-IT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6D7F015-D2F8-E74C-8B50-683DDE31803D}"/>
              </a:ext>
            </a:extLst>
          </p:cNvPr>
          <p:cNvSpPr/>
          <p:nvPr/>
        </p:nvSpPr>
        <p:spPr>
          <a:xfrm>
            <a:off x="137564" y="919540"/>
            <a:ext cx="6330969" cy="4620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primary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movement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knee</a:t>
            </a:r>
            <a:r>
              <a:rPr lang="it-IT" dirty="0">
                <a:latin typeface="Palatino Linotype" panose="02040502050505030304" pitchFamily="18" charset="0"/>
              </a:rPr>
              <a:t> joint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flexion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extension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sagittal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plane</a:t>
            </a:r>
            <a:r>
              <a:rPr lang="it-IT" dirty="0">
                <a:latin typeface="Palatino Linotype" panose="02040502050505030304" pitchFamily="18" charset="0"/>
              </a:rPr>
              <a:t> with a small </a:t>
            </a:r>
            <a:r>
              <a:rPr lang="it-IT" dirty="0" err="1">
                <a:latin typeface="Palatino Linotype" panose="02040502050505030304" pitchFamily="18" charset="0"/>
              </a:rPr>
              <a:t>amount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rotation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These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motions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induce a small area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contact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between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femoral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condyles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tibial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plateaus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due to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constraint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provided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by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ligaments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knee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achieves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much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stability</a:t>
            </a:r>
            <a:r>
              <a:rPr lang="it-IT" dirty="0">
                <a:latin typeface="Palatino Linotype" panose="02040502050505030304" pitchFamily="18" charset="0"/>
              </a:rPr>
              <a:t> from the large </a:t>
            </a:r>
            <a:r>
              <a:rPr lang="it-IT" dirty="0" err="1">
                <a:latin typeface="Palatino Linotype" panose="02040502050505030304" pitchFamily="18" charset="0"/>
              </a:rPr>
              <a:t>ligaments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attach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femur</a:t>
            </a:r>
            <a:r>
              <a:rPr lang="it-IT" dirty="0">
                <a:latin typeface="Palatino Linotype" panose="02040502050505030304" pitchFamily="18" charset="0"/>
              </a:rPr>
              <a:t> and tibia and fibula.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motion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knee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more </a:t>
            </a:r>
            <a:r>
              <a:rPr lang="it-IT" dirty="0" err="1">
                <a:latin typeface="Palatino Linotype" panose="02040502050505030304" pitchFamily="18" charset="0"/>
              </a:rPr>
              <a:t>complex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the hip, </a:t>
            </a:r>
            <a:r>
              <a:rPr lang="it-IT" dirty="0" err="1">
                <a:latin typeface="Palatino Linotype" panose="02040502050505030304" pitchFamily="18" charset="0"/>
              </a:rPr>
              <a:t>including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rolling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sliding</a:t>
            </a:r>
            <a:r>
              <a:rPr lang="it-IT" dirty="0">
                <a:latin typeface="Palatino Linotype" panose="02040502050505030304" pitchFamily="18" charset="0"/>
              </a:rPr>
              <a:t>, and some </a:t>
            </a:r>
            <a:r>
              <a:rPr lang="it-IT" dirty="0" err="1">
                <a:latin typeface="Palatino Linotype" panose="02040502050505030304" pitchFamily="18" charset="0"/>
              </a:rPr>
              <a:t>rotation</a:t>
            </a:r>
            <a:r>
              <a:rPr lang="it-IT" dirty="0">
                <a:latin typeface="Palatino Linotype" panose="02040502050505030304" pitchFamily="18" charset="0"/>
              </a:rPr>
              <a:t> due to </a:t>
            </a:r>
            <a:r>
              <a:rPr lang="it-IT" dirty="0" err="1">
                <a:latin typeface="Palatino Linotype" panose="02040502050505030304" pitchFamily="18" charset="0"/>
              </a:rPr>
              <a:t>flexion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extension</a:t>
            </a:r>
            <a:r>
              <a:rPr lang="it-IT" dirty="0">
                <a:latin typeface="Palatino Linotype" panose="02040502050505030304" pitchFamily="18" charset="0"/>
              </a:rPr>
              <a:t> of the joint. </a:t>
            </a:r>
          </a:p>
          <a:p>
            <a:pPr algn="just">
              <a:lnSpc>
                <a:spcPct val="150000"/>
              </a:lnSpc>
            </a:pPr>
            <a:endParaRPr lang="it-IT" dirty="0">
              <a:latin typeface="Palatino Linotype" panose="0204050205050503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60F681-F394-374C-91F2-D286CD7A0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4" y="5293783"/>
            <a:ext cx="4889500" cy="3670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D0747AD-8BA5-9745-86D3-9F0648C0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99" y="5680627"/>
            <a:ext cx="1955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6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AEEF2233-6618-754B-BB66-B54AAEB12D28}"/>
              </a:ext>
            </a:extLst>
          </p:cNvPr>
          <p:cNvSpPr/>
          <p:nvPr/>
        </p:nvSpPr>
        <p:spPr>
          <a:xfrm>
            <a:off x="183337" y="2844803"/>
            <a:ext cx="6502399" cy="6282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primary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challenge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propensity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wear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articulating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primary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pair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owing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enhanced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conformity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also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at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backside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interface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UHMWPE and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underlying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alloy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rotating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designs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increased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levels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particulate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debris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accompanied</a:t>
            </a:r>
            <a:r>
              <a:rPr lang="it-IT" dirty="0">
                <a:latin typeface="Palatino Linotype" panose="02040502050505030304" pitchFamily="18" charset="0"/>
              </a:rPr>
              <a:t> by a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likelihood</a:t>
            </a:r>
            <a:r>
              <a:rPr lang="it-IT" dirty="0">
                <a:latin typeface="Palatino Linotype" panose="02040502050505030304" pitchFamily="18" charset="0"/>
              </a:rPr>
              <a:t> for bone </a:t>
            </a:r>
            <a:r>
              <a:rPr lang="it-IT" dirty="0" err="1">
                <a:latin typeface="Palatino Linotype" panose="02040502050505030304" pitchFamily="18" charset="0"/>
              </a:rPr>
              <a:t>loss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around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 due to </a:t>
            </a:r>
            <a:r>
              <a:rPr lang="it-IT" dirty="0" err="1">
                <a:latin typeface="Palatino Linotype" panose="02040502050505030304" pitchFamily="18" charset="0"/>
              </a:rPr>
              <a:t>osteolysis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Owing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less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conforming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nature of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knee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anatomy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device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expected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sustain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large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cyclic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contact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stresses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span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10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MPa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tension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 40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MPa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compression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knee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undergoes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flexion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extension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A source of </a:t>
            </a:r>
            <a:r>
              <a:rPr lang="it-IT" dirty="0" err="1">
                <a:latin typeface="Palatino Linotype" panose="02040502050505030304" pitchFamily="18" charset="0"/>
              </a:rPr>
              <a:t>failure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subsurface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fatigue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(</a:t>
            </a:r>
            <a:r>
              <a:rPr lang="it-IT" dirty="0" err="1">
                <a:latin typeface="Palatino Linotype" panose="02040502050505030304" pitchFamily="18" charset="0"/>
              </a:rPr>
              <a:t>delamination</a:t>
            </a:r>
            <a:r>
              <a:rPr lang="it-IT" dirty="0">
                <a:latin typeface="Palatino Linotype" panose="02040502050505030304" pitchFamily="18" charset="0"/>
              </a:rPr>
              <a:t>) of the UHMWPE </a:t>
            </a:r>
            <a:r>
              <a:rPr lang="it-IT" dirty="0" err="1">
                <a:latin typeface="Palatino Linotype" panose="02040502050505030304" pitchFamily="18" charset="0"/>
              </a:rPr>
              <a:t>caused</a:t>
            </a:r>
            <a:r>
              <a:rPr lang="it-IT" dirty="0">
                <a:latin typeface="Palatino Linotype" panose="02040502050505030304" pitchFamily="18" charset="0"/>
              </a:rPr>
              <a:t> by high </a:t>
            </a:r>
            <a:r>
              <a:rPr lang="it-IT" dirty="0" err="1">
                <a:latin typeface="Palatino Linotype" panose="02040502050505030304" pitchFamily="18" charset="0"/>
              </a:rPr>
              <a:t>contact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stresses</a:t>
            </a:r>
            <a:r>
              <a:rPr lang="it-IT" dirty="0">
                <a:latin typeface="Palatino Linotype" panose="02040502050505030304" pitchFamily="18" charset="0"/>
              </a:rPr>
              <a:t> and in some </a:t>
            </a:r>
            <a:r>
              <a:rPr lang="it-IT" dirty="0" err="1">
                <a:latin typeface="Palatino Linotype" panose="02040502050505030304" pitchFamily="18" charset="0"/>
              </a:rPr>
              <a:t>instances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oxidation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polymer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owing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poor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sterilization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methodology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endParaRPr lang="it-IT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08F9676-DF05-B644-9172-DC47CFB9D04D}"/>
              </a:ext>
            </a:extLst>
          </p:cNvPr>
          <p:cNvGrpSpPr/>
          <p:nvPr/>
        </p:nvGrpSpPr>
        <p:grpSpPr>
          <a:xfrm>
            <a:off x="220134" y="169334"/>
            <a:ext cx="4535202" cy="2760134"/>
            <a:chOff x="220134" y="169334"/>
            <a:chExt cx="4535202" cy="276013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6714126-919F-AA4D-B721-A7B04E27F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134" y="169334"/>
              <a:ext cx="4535202" cy="2760134"/>
            </a:xfrm>
            <a:prstGeom prst="rect">
              <a:avLst/>
            </a:prstGeom>
          </p:spPr>
        </p:pic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BCB35B6E-0025-6B47-AD7E-A063469C07BB}"/>
                </a:ext>
              </a:extLst>
            </p:cNvPr>
            <p:cNvCxnSpPr/>
            <p:nvPr/>
          </p:nvCxnSpPr>
          <p:spPr>
            <a:xfrm>
              <a:off x="2436936" y="355600"/>
              <a:ext cx="0" cy="19473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07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FA66BBD-C4EE-804C-97A4-3A1C00617438}"/>
              </a:ext>
            </a:extLst>
          </p:cNvPr>
          <p:cNvSpPr/>
          <p:nvPr/>
        </p:nvSpPr>
        <p:spPr>
          <a:xfrm>
            <a:off x="237066" y="122666"/>
            <a:ext cx="6468533" cy="4620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Historically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material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enhancements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have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often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resulted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poor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clinical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performance. </a:t>
            </a:r>
            <a:r>
              <a:rPr lang="it-IT" dirty="0" err="1">
                <a:latin typeface="Palatino Linotype" panose="02040502050505030304" pitchFamily="18" charset="0"/>
              </a:rPr>
              <a:t>One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example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development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carbon </a:t>
            </a:r>
            <a:r>
              <a:rPr lang="it-IT" b="1" dirty="0" err="1">
                <a:solidFill>
                  <a:srgbClr val="0070C0"/>
                </a:solidFill>
                <a:latin typeface="Palatino Linotype" panose="02040502050505030304" pitchFamily="18" charset="0"/>
              </a:rPr>
              <a:t>fiber-reinforced</a:t>
            </a:r>
            <a:r>
              <a:rPr lang="it-IT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UHMWPE </a:t>
            </a:r>
            <a:r>
              <a:rPr lang="it-IT" dirty="0">
                <a:latin typeface="Palatino Linotype" panose="02040502050505030304" pitchFamily="18" charset="0"/>
              </a:rPr>
              <a:t>(</a:t>
            </a:r>
            <a:r>
              <a:rPr lang="it-IT" dirty="0" err="1">
                <a:latin typeface="Palatino Linotype" panose="02040502050505030304" pitchFamily="18" charset="0"/>
              </a:rPr>
              <a:t>Poly</a:t>
            </a:r>
            <a:r>
              <a:rPr lang="it-IT" dirty="0">
                <a:latin typeface="Palatino Linotype" panose="02040502050505030304" pitchFamily="18" charset="0"/>
              </a:rPr>
              <a:t> II). </a:t>
            </a:r>
            <a:r>
              <a:rPr lang="it-IT" dirty="0" err="1">
                <a:latin typeface="Palatino Linotype" panose="02040502050505030304" pitchFamily="18" charset="0"/>
              </a:rPr>
              <a:t>This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marketed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offer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improved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mechanical</a:t>
            </a:r>
            <a:r>
              <a:rPr lang="it-IT" dirty="0">
                <a:latin typeface="Palatino Linotype" panose="02040502050505030304" pitchFamily="18" charset="0"/>
              </a:rPr>
              <a:t> performance over </a:t>
            </a:r>
            <a:r>
              <a:rPr lang="it-IT" dirty="0" err="1">
                <a:latin typeface="Palatino Linotype" panose="02040502050505030304" pitchFamily="18" charset="0"/>
              </a:rPr>
              <a:t>conventional</a:t>
            </a:r>
            <a:r>
              <a:rPr lang="it-IT" dirty="0">
                <a:latin typeface="Palatino Linotype" panose="02040502050505030304" pitchFamily="18" charset="0"/>
              </a:rPr>
              <a:t> UHMWPE with the </a:t>
            </a:r>
            <a:r>
              <a:rPr lang="it-IT" dirty="0" err="1">
                <a:latin typeface="Palatino Linotype" panose="02040502050505030304" pitchFamily="18" charset="0"/>
              </a:rPr>
              <a:t>assumption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increasing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of the </a:t>
            </a:r>
            <a:r>
              <a:rPr lang="it-IT" dirty="0" err="1">
                <a:latin typeface="Palatino Linotype" panose="02040502050505030304" pitchFamily="18" charset="0"/>
              </a:rPr>
              <a:t>bearing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material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would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improve</a:t>
            </a:r>
            <a:r>
              <a:rPr lang="it-IT" dirty="0">
                <a:latin typeface="Palatino Linotype" panose="02040502050505030304" pitchFamily="18" charset="0"/>
              </a:rPr>
              <a:t> the life of the </a:t>
            </a:r>
            <a:r>
              <a:rPr lang="it-IT" dirty="0" err="1">
                <a:latin typeface="Palatino Linotype" panose="02040502050505030304" pitchFamily="18" charset="0"/>
              </a:rPr>
              <a:t>implant</a:t>
            </a:r>
            <a:r>
              <a:rPr lang="it-IT" dirty="0">
                <a:latin typeface="Palatino Linotype" panose="02040502050505030304" pitchFamily="18" charset="0"/>
              </a:rPr>
              <a:t>. In </a:t>
            </a:r>
            <a:r>
              <a:rPr lang="it-IT" dirty="0" err="1">
                <a:latin typeface="Palatino Linotype" panose="02040502050505030304" pitchFamily="18" charset="0"/>
              </a:rPr>
              <a:t>laboratory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studies</a:t>
            </a:r>
            <a:r>
              <a:rPr lang="it-IT" dirty="0">
                <a:latin typeface="Palatino Linotype" panose="02040502050505030304" pitchFamily="18" charset="0"/>
              </a:rPr>
              <a:t>, the composite </a:t>
            </a:r>
            <a:r>
              <a:rPr lang="it-IT" dirty="0" err="1">
                <a:latin typeface="Palatino Linotype" panose="02040502050505030304" pitchFamily="18" charset="0"/>
              </a:rPr>
              <a:t>offered</a:t>
            </a:r>
            <a:r>
              <a:rPr lang="it-IT" dirty="0">
                <a:latin typeface="Palatino Linotype" panose="02040502050505030304" pitchFamily="18" charset="0"/>
              </a:rPr>
              <a:t> a 25% </a:t>
            </a:r>
            <a:r>
              <a:rPr lang="it-IT" dirty="0" err="1">
                <a:latin typeface="Palatino Linotype" panose="02040502050505030304" pitchFamily="18" charset="0"/>
              </a:rPr>
              <a:t>increase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monotonic</a:t>
            </a:r>
            <a:r>
              <a:rPr lang="it-IT" dirty="0">
                <a:latin typeface="Palatino Linotype" panose="02040502050505030304" pitchFamily="18" charset="0"/>
              </a:rPr>
              <a:t> compressive </a:t>
            </a:r>
            <a:r>
              <a:rPr lang="it-IT" dirty="0" err="1">
                <a:latin typeface="Palatino Linotype" panose="02040502050505030304" pitchFamily="18" charset="0"/>
              </a:rPr>
              <a:t>strength</a:t>
            </a:r>
            <a:r>
              <a:rPr lang="it-IT" dirty="0">
                <a:latin typeface="Palatino Linotype" panose="02040502050505030304" pitchFamily="18" charset="0"/>
              </a:rPr>
              <a:t> and an </a:t>
            </a:r>
            <a:r>
              <a:rPr lang="it-IT" dirty="0" err="1">
                <a:latin typeface="Palatino Linotype" panose="02040502050505030304" pitchFamily="18" charset="0"/>
              </a:rPr>
              <a:t>order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magnitude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improvement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wear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resistance</a:t>
            </a:r>
            <a:r>
              <a:rPr lang="it-IT" dirty="0">
                <a:latin typeface="Palatino Linotype" panose="02040502050505030304" pitchFamily="18" charset="0"/>
              </a:rPr>
              <a:t> over the </a:t>
            </a:r>
            <a:r>
              <a:rPr lang="it-IT" dirty="0" err="1">
                <a:latin typeface="Palatino Linotype" panose="02040502050505030304" pitchFamily="18" charset="0"/>
              </a:rPr>
              <a:t>conventional</a:t>
            </a:r>
            <a:r>
              <a:rPr lang="it-IT" dirty="0">
                <a:latin typeface="Palatino Linotype" panose="02040502050505030304" pitchFamily="18" charset="0"/>
              </a:rPr>
              <a:t> UHMWPE;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6EFF18-6354-5A4E-A19C-180E50FF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9" y="4462559"/>
            <a:ext cx="2247900" cy="3530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E6E1D70-F159-B14B-B3F5-53F4BB0D108A}"/>
              </a:ext>
            </a:extLst>
          </p:cNvPr>
          <p:cNvSpPr/>
          <p:nvPr/>
        </p:nvSpPr>
        <p:spPr>
          <a:xfrm>
            <a:off x="237066" y="4743033"/>
            <a:ext cx="4080934" cy="4204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i="1" dirty="0" err="1">
                <a:latin typeface="Palatino Linotype" panose="02040502050505030304" pitchFamily="18" charset="0"/>
              </a:rPr>
              <a:t>Regrettably</a:t>
            </a:r>
            <a:r>
              <a:rPr lang="it-IT" b="1" i="1" dirty="0">
                <a:latin typeface="Palatino Linotype" panose="02040502050505030304" pitchFamily="18" charset="0"/>
              </a:rPr>
              <a:t>, </a:t>
            </a:r>
            <a:r>
              <a:rPr lang="it-IT" b="1" i="1" dirty="0" err="1">
                <a:latin typeface="Palatino Linotype" panose="02040502050505030304" pitchFamily="18" charset="0"/>
              </a:rPr>
              <a:t>Poly</a:t>
            </a:r>
            <a:r>
              <a:rPr lang="it-IT" b="1" i="1" dirty="0">
                <a:latin typeface="Palatino Linotype" panose="02040502050505030304" pitchFamily="18" charset="0"/>
              </a:rPr>
              <a:t> II</a:t>
            </a:r>
            <a:r>
              <a:rPr lang="it-IT" sz="800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fared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poorly</a:t>
            </a:r>
            <a:r>
              <a:rPr lang="it-IT" b="1" i="1" dirty="0">
                <a:latin typeface="Palatino Linotype" panose="02040502050505030304" pitchFamily="18" charset="0"/>
              </a:rPr>
              <a:t> in </a:t>
            </a:r>
            <a:r>
              <a:rPr lang="it-IT" b="1" i="1" dirty="0" err="1">
                <a:latin typeface="Palatino Linotype" panose="02040502050505030304" pitchFamily="18" charset="0"/>
              </a:rPr>
              <a:t>clinical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practice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owing</a:t>
            </a:r>
            <a:r>
              <a:rPr lang="it-IT" b="1" i="1" dirty="0">
                <a:latin typeface="Palatino Linotype" panose="02040502050505030304" pitchFamily="18" charset="0"/>
              </a:rPr>
              <a:t> to </a:t>
            </a:r>
            <a:r>
              <a:rPr lang="it-IT" b="1" i="1" dirty="0" err="1">
                <a:latin typeface="Palatino Linotype" panose="02040502050505030304" pitchFamily="18" charset="0"/>
              </a:rPr>
              <a:t>poor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interface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strength</a:t>
            </a:r>
            <a:r>
              <a:rPr lang="it-IT" b="1" i="1" dirty="0">
                <a:latin typeface="Palatino Linotype" panose="02040502050505030304" pitchFamily="18" charset="0"/>
              </a:rPr>
              <a:t> (</a:t>
            </a:r>
            <a:r>
              <a:rPr lang="it-IT" b="1" i="1" dirty="0" err="1">
                <a:latin typeface="Palatino Linotype" panose="02040502050505030304" pitchFamily="18" charset="0"/>
              </a:rPr>
              <a:t>adhesion</a:t>
            </a:r>
            <a:r>
              <a:rPr lang="it-IT" b="1" i="1" dirty="0">
                <a:latin typeface="Palatino Linotype" panose="02040502050505030304" pitchFamily="18" charset="0"/>
              </a:rPr>
              <a:t>) </a:t>
            </a:r>
            <a:r>
              <a:rPr lang="it-IT" b="1" i="1" dirty="0" err="1">
                <a:latin typeface="Palatino Linotype" panose="02040502050505030304" pitchFamily="18" charset="0"/>
              </a:rPr>
              <a:t>between</a:t>
            </a:r>
            <a:r>
              <a:rPr lang="it-IT" b="1" i="1" dirty="0">
                <a:latin typeface="Palatino Linotype" panose="02040502050505030304" pitchFamily="18" charset="0"/>
              </a:rPr>
              <a:t> the </a:t>
            </a:r>
            <a:r>
              <a:rPr lang="it-IT" b="1" i="1" dirty="0" err="1">
                <a:latin typeface="Palatino Linotype" panose="02040502050505030304" pitchFamily="18" charset="0"/>
              </a:rPr>
              <a:t>fiber</a:t>
            </a:r>
            <a:r>
              <a:rPr lang="it-IT" b="1" i="1" dirty="0">
                <a:latin typeface="Palatino Linotype" panose="02040502050505030304" pitchFamily="18" charset="0"/>
              </a:rPr>
              <a:t> and the </a:t>
            </a:r>
            <a:r>
              <a:rPr lang="it-IT" b="1" i="1" dirty="0" err="1">
                <a:latin typeface="Palatino Linotype" panose="02040502050505030304" pitchFamily="18" charset="0"/>
              </a:rPr>
              <a:t>matrix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as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well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as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enhanced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contact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stresses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associated</a:t>
            </a:r>
            <a:r>
              <a:rPr lang="it-IT" b="1" i="1" dirty="0">
                <a:latin typeface="Palatino Linotype" panose="02040502050505030304" pitchFamily="18" charset="0"/>
              </a:rPr>
              <a:t> with the </a:t>
            </a:r>
            <a:r>
              <a:rPr lang="it-IT" b="1" i="1" dirty="0" err="1">
                <a:latin typeface="Palatino Linotype" panose="02040502050505030304" pitchFamily="18" charset="0"/>
              </a:rPr>
              <a:t>increased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elastic</a:t>
            </a:r>
            <a:r>
              <a:rPr lang="it-IT" b="1" i="1" dirty="0">
                <a:latin typeface="Palatino Linotype" panose="02040502050505030304" pitchFamily="18" charset="0"/>
              </a:rPr>
              <a:t> </a:t>
            </a:r>
            <a:r>
              <a:rPr lang="it-IT" b="1" i="1" dirty="0" err="1">
                <a:latin typeface="Palatino Linotype" panose="02040502050505030304" pitchFamily="18" charset="0"/>
              </a:rPr>
              <a:t>modulus</a:t>
            </a:r>
            <a:r>
              <a:rPr lang="it-IT" b="1" i="1" dirty="0">
                <a:latin typeface="Palatino Linotype" panose="02040502050505030304" pitchFamily="18" charset="0"/>
              </a:rPr>
              <a:t> of the composite </a:t>
            </a:r>
            <a:r>
              <a:rPr lang="it-IT" b="1" i="1" dirty="0" err="1">
                <a:latin typeface="Palatino Linotype" panose="02040502050505030304" pitchFamily="18" charset="0"/>
              </a:rPr>
              <a:t>structure</a:t>
            </a:r>
            <a:r>
              <a:rPr lang="it-IT" b="1" i="1" dirty="0">
                <a:latin typeface="Palatino Linotype" panose="02040502050505030304" pitchFamily="18" charset="0"/>
              </a:rPr>
              <a:t>. </a:t>
            </a:r>
            <a:r>
              <a:rPr lang="it-IT" dirty="0">
                <a:latin typeface="Palatino Linotype" panose="02040502050505030304" pitchFamily="18" charset="0"/>
              </a:rPr>
              <a:t>Figure </a:t>
            </a:r>
          </a:p>
          <a:p>
            <a:pPr algn="just">
              <a:lnSpc>
                <a:spcPct val="150000"/>
              </a:lnSpc>
            </a:pPr>
            <a:r>
              <a:rPr lang="it-IT" dirty="0">
                <a:latin typeface="Palatino Linotype" panose="02040502050505030304" pitchFamily="18" charset="0"/>
              </a:rPr>
              <a:t>shows a </a:t>
            </a:r>
            <a:r>
              <a:rPr lang="it-IT" dirty="0" err="1">
                <a:latin typeface="Palatino Linotype" panose="02040502050505030304" pitchFamily="18" charset="0"/>
              </a:rPr>
              <a:t>typical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fiber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debonding</a:t>
            </a:r>
            <a:r>
              <a:rPr lang="it-IT" dirty="0">
                <a:latin typeface="Palatino Linotype" panose="02040502050505030304" pitchFamily="18" charset="0"/>
              </a:rPr>
              <a:t> in the UHMWPE </a:t>
            </a:r>
            <a:r>
              <a:rPr lang="it-IT" dirty="0" err="1">
                <a:latin typeface="Palatino Linotype" panose="02040502050505030304" pitchFamily="18" charset="0"/>
              </a:rPr>
              <a:t>matrix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223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6619474-B260-2D45-B61A-32B8A39E6547}"/>
              </a:ext>
            </a:extLst>
          </p:cNvPr>
          <p:cNvSpPr/>
          <p:nvPr/>
        </p:nvSpPr>
        <p:spPr>
          <a:xfrm>
            <a:off x="200857" y="187867"/>
            <a:ext cx="2980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Fracture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fixation</a:t>
            </a:r>
            <a:r>
              <a:rPr lang="it-IT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it-IT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FCB4ED-41E9-974A-A40C-AE3D25CD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433"/>
            <a:ext cx="3962400" cy="3022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6060AA-FE63-BA43-8486-029BCA78E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000" y="187867"/>
            <a:ext cx="2263224" cy="46042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1F25F8B-AC5E-7F46-A56F-1E0A70CE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6" y="4703343"/>
            <a:ext cx="5753100" cy="2794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7C85A2F-D184-1D45-8FEE-B4F712C573F5}"/>
              </a:ext>
            </a:extLst>
          </p:cNvPr>
          <p:cNvSpPr/>
          <p:nvPr/>
        </p:nvSpPr>
        <p:spPr>
          <a:xfrm>
            <a:off x="266700" y="7497343"/>
            <a:ext cx="6360524" cy="14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CoCr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alloys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stainless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steels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and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titanium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alloys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are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utilized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in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fracture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fixation</a:t>
            </a:r>
            <a:r>
              <a:rPr lang="it-IT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53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20B7F5E-A8B9-0F4E-9D2F-4B86ED516B66}"/>
              </a:ext>
            </a:extLst>
          </p:cNvPr>
          <p:cNvSpPr/>
          <p:nvPr/>
        </p:nvSpPr>
        <p:spPr>
          <a:xfrm>
            <a:off x="135467" y="0"/>
            <a:ext cx="6519334" cy="919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Pins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fasten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attach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fragmented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bones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together</a:t>
            </a:r>
            <a:r>
              <a:rPr lang="it-IT" dirty="0">
                <a:latin typeface="Palatino Linotype" panose="02040502050505030304" pitchFamily="18" charset="0"/>
              </a:rPr>
              <a:t> and are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fractures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that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too</a:t>
            </a:r>
            <a:r>
              <a:rPr lang="it-IT" dirty="0">
                <a:latin typeface="Palatino Linotype" panose="02040502050505030304" pitchFamily="18" charset="0"/>
              </a:rPr>
              <a:t> small to be </a:t>
            </a:r>
            <a:r>
              <a:rPr lang="it-IT" dirty="0" err="1">
                <a:latin typeface="Palatino Linotype" panose="02040502050505030304" pitchFamily="18" charset="0"/>
              </a:rPr>
              <a:t>fixed</a:t>
            </a:r>
            <a:r>
              <a:rPr lang="it-IT" dirty="0">
                <a:latin typeface="Palatino Linotype" panose="02040502050505030304" pitchFamily="18" charset="0"/>
              </a:rPr>
              <a:t> with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Pins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removed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left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place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after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heals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Wires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generally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like</a:t>
            </a:r>
            <a:r>
              <a:rPr lang="it-IT" dirty="0">
                <a:latin typeface="Palatino Linotype" panose="02040502050505030304" pitchFamily="18" charset="0"/>
              </a:rPr>
              <a:t> metal </a:t>
            </a:r>
            <a:r>
              <a:rPr lang="it-IT" dirty="0" err="1">
                <a:latin typeface="Palatino Linotype" panose="02040502050505030304" pitchFamily="18" charset="0"/>
              </a:rPr>
              <a:t>sutures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thread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tie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fractured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bones</a:t>
            </a:r>
            <a:r>
              <a:rPr lang="it-IT" dirty="0">
                <a:latin typeface="Palatino Linotype" panose="02040502050505030304" pitchFamily="18" charset="0"/>
              </a:rPr>
              <a:t> back </a:t>
            </a:r>
            <a:r>
              <a:rPr lang="it-IT" dirty="0" err="1">
                <a:latin typeface="Palatino Linotype" panose="02040502050505030304" pitchFamily="18" charset="0"/>
              </a:rPr>
              <a:t>together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Plates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serve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internal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splints</a:t>
            </a:r>
            <a:r>
              <a:rPr lang="it-IT" dirty="0">
                <a:latin typeface="Palatino Linotype" panose="02040502050505030304" pitchFamily="18" charset="0"/>
              </a:rPr>
              <a:t> and are </a:t>
            </a:r>
            <a:r>
              <a:rPr lang="it-IT" dirty="0" err="1">
                <a:latin typeface="Palatino Linotype" panose="02040502050505030304" pitchFamily="18" charset="0"/>
              </a:rPr>
              <a:t>screwed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place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hold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fractured</a:t>
            </a:r>
            <a:r>
              <a:rPr lang="it-IT" dirty="0">
                <a:latin typeface="Palatino Linotype" panose="02040502050505030304" pitchFamily="18" charset="0"/>
              </a:rPr>
              <a:t> bone </a:t>
            </a:r>
            <a:r>
              <a:rPr lang="it-IT" dirty="0" err="1">
                <a:latin typeface="Palatino Linotype" panose="02040502050505030304" pitchFamily="18" charset="0"/>
              </a:rPr>
              <a:t>together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devices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removed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after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healing</a:t>
            </a:r>
            <a:r>
              <a:rPr lang="it-IT" dirty="0">
                <a:latin typeface="Palatino Linotype" panose="02040502050505030304" pitchFamily="18" charset="0"/>
              </a:rPr>
              <a:t> or </a:t>
            </a:r>
            <a:r>
              <a:rPr lang="it-IT" dirty="0" err="1">
                <a:latin typeface="Palatino Linotype" panose="02040502050505030304" pitchFamily="18" charset="0"/>
              </a:rPr>
              <a:t>left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place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depending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upon</a:t>
            </a:r>
            <a:r>
              <a:rPr lang="it-IT" dirty="0">
                <a:latin typeface="Palatino Linotype" panose="02040502050505030304" pitchFamily="18" charset="0"/>
              </a:rPr>
              <a:t> the nature of the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Screws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the </a:t>
            </a:r>
            <a:r>
              <a:rPr lang="it-IT" dirty="0" err="1">
                <a:latin typeface="Palatino Linotype" panose="02040502050505030304" pitchFamily="18" charset="0"/>
              </a:rPr>
              <a:t>most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commonly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 for </a:t>
            </a:r>
            <a:r>
              <a:rPr lang="it-IT" dirty="0" err="1">
                <a:latin typeface="Palatino Linotype" panose="02040502050505030304" pitchFamily="18" charset="0"/>
              </a:rPr>
              <a:t>internal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fixation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fractured</a:t>
            </a:r>
            <a:r>
              <a:rPr lang="it-IT" dirty="0">
                <a:latin typeface="Palatino Linotype" panose="02040502050505030304" pitchFamily="18" charset="0"/>
              </a:rPr>
              <a:t> bone and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used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independently</a:t>
            </a:r>
            <a:r>
              <a:rPr lang="it-IT" dirty="0">
                <a:latin typeface="Palatino Linotype" panose="02040502050505030304" pitchFamily="18" charset="0"/>
              </a:rPr>
              <a:t> or in </a:t>
            </a:r>
            <a:r>
              <a:rPr lang="it-IT" dirty="0" err="1">
                <a:latin typeface="Palatino Linotype" panose="02040502050505030304" pitchFamily="18" charset="0"/>
              </a:rPr>
              <a:t>combination</a:t>
            </a:r>
            <a:r>
              <a:rPr lang="it-IT" dirty="0">
                <a:latin typeface="Palatino Linotype" panose="02040502050505030304" pitchFamily="18" charset="0"/>
              </a:rPr>
              <a:t> with the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fixation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dirty="0" err="1">
                <a:latin typeface="Palatino Linotype" panose="02040502050505030304" pitchFamily="18" charset="0"/>
              </a:rPr>
              <a:t>There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two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basic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types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available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 err="1">
                <a:latin typeface="Palatino Linotype" panose="02040502050505030304" pitchFamily="18" charset="0"/>
              </a:rPr>
              <a:t>Cortical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latin typeface="Palatino Linotype" panose="02040502050505030304" pitchFamily="18" charset="0"/>
              </a:rPr>
              <a:t>screws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designed</a:t>
            </a:r>
            <a:r>
              <a:rPr lang="it-IT" dirty="0">
                <a:latin typeface="Palatino Linotype" panose="02040502050505030304" pitchFamily="18" charset="0"/>
              </a:rPr>
              <a:t> for compact </a:t>
            </a:r>
            <a:r>
              <a:rPr lang="it-IT" b="1" dirty="0" err="1">
                <a:latin typeface="Palatino Linotype" panose="02040502050505030304" pitchFamily="18" charset="0"/>
              </a:rPr>
              <a:t>diaphyseal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(</a:t>
            </a:r>
            <a:r>
              <a:rPr lang="it-IT" dirty="0" err="1">
                <a:latin typeface="Palatino Linotype" panose="02040502050505030304" pitchFamily="18" charset="0"/>
              </a:rPr>
              <a:t>cortical</a:t>
            </a:r>
            <a:r>
              <a:rPr lang="it-IT" dirty="0">
                <a:latin typeface="Palatino Linotype" panose="02040502050505030304" pitchFamily="18" charset="0"/>
              </a:rPr>
              <a:t>) bone, </a:t>
            </a:r>
            <a:r>
              <a:rPr lang="it-IT" dirty="0" err="1">
                <a:latin typeface="Palatino Linotype" panose="02040502050505030304" pitchFamily="18" charset="0"/>
              </a:rPr>
              <a:t>whereas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cancellous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designed</a:t>
            </a:r>
            <a:r>
              <a:rPr lang="it-IT" dirty="0">
                <a:latin typeface="Palatino Linotype" panose="02040502050505030304" pitchFamily="18" charset="0"/>
              </a:rPr>
              <a:t> for the </a:t>
            </a:r>
            <a:r>
              <a:rPr lang="it-IT" b="1" dirty="0" err="1">
                <a:latin typeface="Palatino Linotype" panose="02040502050505030304" pitchFamily="18" charset="0"/>
              </a:rPr>
              <a:t>metaphyseal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(</a:t>
            </a:r>
            <a:r>
              <a:rPr lang="it-IT" dirty="0" err="1">
                <a:latin typeface="Palatino Linotype" panose="02040502050505030304" pitchFamily="18" charset="0"/>
              </a:rPr>
              <a:t>trabecular</a:t>
            </a:r>
            <a:r>
              <a:rPr lang="it-IT" dirty="0">
                <a:latin typeface="Palatino Linotype" panose="02040502050505030304" pitchFamily="18" charset="0"/>
              </a:rPr>
              <a:t>) bone. The </a:t>
            </a:r>
            <a:r>
              <a:rPr lang="it-IT" dirty="0" err="1">
                <a:latin typeface="Palatino Linotype" panose="02040502050505030304" pitchFamily="18" charset="0"/>
              </a:rPr>
              <a:t>former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larger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thread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diameter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pitch</a:t>
            </a:r>
            <a:r>
              <a:rPr lang="it-IT" dirty="0">
                <a:latin typeface="Palatino Linotype" panose="02040502050505030304" pitchFamily="18" charset="0"/>
              </a:rPr>
              <a:t> and a </a:t>
            </a:r>
            <a:r>
              <a:rPr lang="it-IT" dirty="0" err="1">
                <a:latin typeface="Palatino Linotype" panose="02040502050505030304" pitchFamily="18" charset="0"/>
              </a:rPr>
              <a:t>greater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difference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major and minor (</a:t>
            </a:r>
            <a:r>
              <a:rPr lang="it-IT" dirty="0" err="1">
                <a:latin typeface="Palatino Linotype" panose="02040502050505030304" pitchFamily="18" charset="0"/>
              </a:rPr>
              <a:t>shaft</a:t>
            </a:r>
            <a:r>
              <a:rPr lang="it-IT" dirty="0">
                <a:latin typeface="Palatino Linotype" panose="02040502050505030304" pitchFamily="18" charset="0"/>
              </a:rPr>
              <a:t>) </a:t>
            </a:r>
            <a:r>
              <a:rPr lang="it-IT" dirty="0" err="1">
                <a:latin typeface="Palatino Linotype" panose="02040502050505030304" pitchFamily="18" charset="0"/>
              </a:rPr>
              <a:t>diameters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comparison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cortical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providing</a:t>
            </a:r>
            <a:r>
              <a:rPr lang="it-IT" dirty="0">
                <a:latin typeface="Palatino Linotype" panose="02040502050505030304" pitchFamily="18" charset="0"/>
              </a:rPr>
              <a:t> more </a:t>
            </a:r>
            <a:r>
              <a:rPr lang="it-IT" dirty="0" err="1">
                <a:latin typeface="Palatino Linotype" panose="02040502050505030304" pitchFamily="18" charset="0"/>
              </a:rPr>
              <a:t>surface</a:t>
            </a:r>
            <a:r>
              <a:rPr lang="it-IT" dirty="0">
                <a:latin typeface="Palatino Linotype" panose="02040502050505030304" pitchFamily="18" charset="0"/>
              </a:rPr>
              <a:t> area for bone attachment. </a:t>
            </a:r>
            <a:r>
              <a:rPr lang="it-IT" dirty="0" err="1">
                <a:latin typeface="Palatino Linotype" panose="02040502050505030304" pitchFamily="18" charset="0"/>
              </a:rPr>
              <a:t>These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intended</a:t>
            </a:r>
            <a:r>
              <a:rPr lang="it-IT" dirty="0">
                <a:latin typeface="Palatino Linotype" panose="02040502050505030304" pitchFamily="18" charset="0"/>
              </a:rPr>
              <a:t> for use in </a:t>
            </a:r>
            <a:r>
              <a:rPr lang="it-IT" dirty="0" err="1">
                <a:latin typeface="Palatino Linotype" panose="02040502050505030304" pitchFamily="18" charset="0"/>
              </a:rPr>
              <a:t>metaphyseal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fixation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where</a:t>
            </a:r>
            <a:r>
              <a:rPr lang="it-IT" dirty="0">
                <a:latin typeface="Palatino Linotype" panose="02040502050505030304" pitchFamily="18" charset="0"/>
              </a:rPr>
              <a:t> bone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softer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585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510526C-2F44-4143-9D39-FD9377D203B6}"/>
              </a:ext>
            </a:extLst>
          </p:cNvPr>
          <p:cNvSpPr/>
          <p:nvPr/>
        </p:nvSpPr>
        <p:spPr>
          <a:xfrm>
            <a:off x="156633" y="305138"/>
            <a:ext cx="6532033" cy="628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Cannulated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sizes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vary</a:t>
            </a:r>
            <a:r>
              <a:rPr lang="it-IT" dirty="0">
                <a:latin typeface="Palatino Linotype" panose="02040502050505030304" pitchFamily="18" charset="0"/>
              </a:rPr>
              <a:t> from 4.0–7.5 mm and </a:t>
            </a:r>
            <a:r>
              <a:rPr lang="it-IT" dirty="0" err="1">
                <a:latin typeface="Palatino Linotype" panose="02040502050505030304" pitchFamily="18" charset="0"/>
              </a:rPr>
              <a:t>cancellous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between</a:t>
            </a:r>
            <a:r>
              <a:rPr lang="it-IT" dirty="0">
                <a:latin typeface="Palatino Linotype" panose="02040502050505030304" pitchFamily="18" charset="0"/>
              </a:rPr>
              <a:t> 4.0–6.5 mm. </a:t>
            </a:r>
          </a:p>
          <a:p>
            <a:pPr algn="just">
              <a:lnSpc>
                <a:spcPct val="150000"/>
              </a:lnSpc>
            </a:pPr>
            <a:r>
              <a:rPr lang="it-IT" dirty="0" err="1">
                <a:latin typeface="Palatino Linotype" panose="02040502050505030304" pitchFamily="18" charset="0"/>
              </a:rPr>
              <a:t>Cannulated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hollow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central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shaft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main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advantage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cannulated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screws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that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they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can be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inserted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over a guide </a:t>
            </a:r>
            <a:r>
              <a:rPr lang="it-IT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wire</a:t>
            </a:r>
            <a:r>
              <a:rPr lang="it-IT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or guide pin. </a:t>
            </a:r>
            <a:r>
              <a:rPr lang="it-IT" dirty="0">
                <a:latin typeface="Palatino Linotype" panose="02040502050505030304" pitchFamily="18" charset="0"/>
              </a:rPr>
              <a:t>The </a:t>
            </a:r>
            <a:r>
              <a:rPr lang="it-IT" dirty="0" err="1">
                <a:latin typeface="Palatino Linotype" panose="02040502050505030304" pitchFamily="18" charset="0"/>
              </a:rPr>
              <a:t>diameter</a:t>
            </a:r>
            <a:r>
              <a:rPr lang="it-IT" dirty="0">
                <a:latin typeface="Palatino Linotype" panose="02040502050505030304" pitchFamily="18" charset="0"/>
              </a:rPr>
              <a:t> of the guide pin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much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smaller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than</a:t>
            </a:r>
            <a:r>
              <a:rPr lang="it-IT" dirty="0">
                <a:latin typeface="Palatino Linotype" panose="02040502050505030304" pitchFamily="18" charset="0"/>
              </a:rPr>
              <a:t> the </a:t>
            </a:r>
            <a:r>
              <a:rPr lang="it-IT" dirty="0" err="1">
                <a:latin typeface="Palatino Linotype" panose="02040502050505030304" pitchFamily="18" charset="0"/>
              </a:rPr>
              <a:t>cannulated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screw</a:t>
            </a:r>
            <a:r>
              <a:rPr lang="it-IT" dirty="0">
                <a:latin typeface="Palatino Linotype" panose="02040502050505030304" pitchFamily="18" charset="0"/>
              </a:rPr>
              <a:t> and can be more </a:t>
            </a:r>
            <a:r>
              <a:rPr lang="it-IT" dirty="0" err="1">
                <a:latin typeface="Palatino Linotype" panose="02040502050505030304" pitchFamily="18" charset="0"/>
              </a:rPr>
              <a:t>accurately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placed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using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fluoroscopy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operating</a:t>
            </a:r>
            <a:r>
              <a:rPr lang="it-IT" dirty="0">
                <a:latin typeface="Palatino Linotype" panose="02040502050505030304" pitchFamily="18" charset="0"/>
              </a:rPr>
              <a:t> room. In </a:t>
            </a:r>
            <a:r>
              <a:rPr lang="it-IT" dirty="0" err="1">
                <a:latin typeface="Palatino Linotype" panose="02040502050505030304" pitchFamily="18" charset="0"/>
              </a:rPr>
              <a:t>addition</a:t>
            </a:r>
            <a:r>
              <a:rPr lang="it-IT" dirty="0">
                <a:latin typeface="Palatino Linotype" panose="02040502050505030304" pitchFamily="18" charset="0"/>
              </a:rPr>
              <a:t>, </a:t>
            </a:r>
            <a:r>
              <a:rPr lang="it-IT" dirty="0" err="1">
                <a:latin typeface="Palatino Linotype" panose="02040502050505030304" pitchFamily="18" charset="0"/>
              </a:rPr>
              <a:t>given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its</a:t>
            </a:r>
            <a:r>
              <a:rPr lang="it-IT" dirty="0">
                <a:latin typeface="Palatino Linotype" panose="02040502050505030304" pitchFamily="18" charset="0"/>
              </a:rPr>
              <a:t> small </a:t>
            </a:r>
            <a:r>
              <a:rPr lang="it-IT" dirty="0" err="1">
                <a:latin typeface="Palatino Linotype" panose="02040502050505030304" pitchFamily="18" charset="0"/>
              </a:rPr>
              <a:t>diameter</a:t>
            </a:r>
            <a:r>
              <a:rPr lang="it-IT" dirty="0">
                <a:latin typeface="Palatino Linotype" panose="02040502050505030304" pitchFamily="18" charset="0"/>
              </a:rPr>
              <a:t>, the guide pin can be </a:t>
            </a:r>
            <a:r>
              <a:rPr lang="it-IT" dirty="0" err="1">
                <a:latin typeface="Palatino Linotype" panose="02040502050505030304" pitchFamily="18" charset="0"/>
              </a:rPr>
              <a:t>reinserted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several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times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if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necessary</a:t>
            </a:r>
            <a:r>
              <a:rPr lang="it-IT" dirty="0">
                <a:latin typeface="Palatino Linotype" panose="02040502050505030304" pitchFamily="18" charset="0"/>
              </a:rPr>
              <a:t> for accurate </a:t>
            </a:r>
            <a:r>
              <a:rPr lang="it-IT" dirty="0" err="1">
                <a:latin typeface="Palatino Linotype" panose="02040502050505030304" pitchFamily="18" charset="0"/>
              </a:rPr>
              <a:t>placement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without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excessive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damage</a:t>
            </a:r>
            <a:r>
              <a:rPr lang="it-IT" dirty="0">
                <a:latin typeface="Palatino Linotype" panose="02040502050505030304" pitchFamily="18" charset="0"/>
              </a:rPr>
              <a:t> to bone. </a:t>
            </a:r>
          </a:p>
          <a:p>
            <a:pPr algn="just">
              <a:lnSpc>
                <a:spcPct val="150000"/>
              </a:lnSpc>
            </a:pPr>
            <a:r>
              <a:rPr lang="it-IT" b="1" dirty="0" err="1">
                <a:latin typeface="Palatino Linotype" panose="02040502050505030304" pitchFamily="18" charset="0"/>
              </a:rPr>
              <a:t>Rods</a:t>
            </a:r>
            <a:r>
              <a:rPr lang="it-IT" b="1" dirty="0">
                <a:latin typeface="Palatino Linotype" panose="02040502050505030304" pitchFamily="18" charset="0"/>
              </a:rPr>
              <a:t> </a:t>
            </a:r>
            <a:r>
              <a:rPr lang="it-IT" dirty="0">
                <a:latin typeface="Palatino Linotype" panose="02040502050505030304" pitchFamily="18" charset="0"/>
              </a:rPr>
              <a:t>are </a:t>
            </a:r>
            <a:r>
              <a:rPr lang="it-IT" dirty="0" err="1">
                <a:latin typeface="Palatino Linotype" panose="02040502050505030304" pitchFamily="18" charset="0"/>
              </a:rPr>
              <a:t>sometimes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referred</a:t>
            </a:r>
            <a:r>
              <a:rPr lang="it-IT" dirty="0">
                <a:latin typeface="Palatino Linotype" panose="02040502050505030304" pitchFamily="18" charset="0"/>
              </a:rPr>
              <a:t> to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intramedullary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rods</a:t>
            </a:r>
            <a:r>
              <a:rPr lang="it-IT" dirty="0">
                <a:latin typeface="Palatino Linotype" panose="02040502050505030304" pitchFamily="18" charset="0"/>
              </a:rPr>
              <a:t> (or </a:t>
            </a:r>
            <a:r>
              <a:rPr lang="it-IT" dirty="0" err="1">
                <a:latin typeface="Palatino Linotype" panose="02040502050505030304" pitchFamily="18" charset="0"/>
              </a:rPr>
              <a:t>nails</a:t>
            </a:r>
            <a:r>
              <a:rPr lang="it-IT" dirty="0">
                <a:latin typeface="Palatino Linotype" panose="02040502050505030304" pitchFamily="18" charset="0"/>
              </a:rPr>
              <a:t>) and are </a:t>
            </a:r>
            <a:r>
              <a:rPr lang="it-IT" dirty="0" err="1">
                <a:latin typeface="Palatino Linotype" panose="02040502050505030304" pitchFamily="18" charset="0"/>
              </a:rPr>
              <a:t>as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err="1">
                <a:latin typeface="Palatino Linotype" panose="02040502050505030304" pitchFamily="18" charset="0"/>
              </a:rPr>
              <a:t>rule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employed</a:t>
            </a:r>
            <a:r>
              <a:rPr lang="it-IT" dirty="0">
                <a:latin typeface="Palatino Linotype" panose="02040502050505030304" pitchFamily="18" charset="0"/>
              </a:rPr>
              <a:t> in the </a:t>
            </a:r>
            <a:r>
              <a:rPr lang="it-IT" dirty="0" err="1">
                <a:latin typeface="Palatino Linotype" panose="02040502050505030304" pitchFamily="18" charset="0"/>
              </a:rPr>
              <a:t>repair</a:t>
            </a:r>
            <a:r>
              <a:rPr lang="it-IT" dirty="0">
                <a:latin typeface="Palatino Linotype" panose="02040502050505030304" pitchFamily="18" charset="0"/>
              </a:rPr>
              <a:t> of long </a:t>
            </a:r>
            <a:r>
              <a:rPr lang="it-IT" dirty="0" err="1">
                <a:latin typeface="Palatino Linotype" panose="02040502050505030304" pitchFamily="18" charset="0"/>
              </a:rPr>
              <a:t>bones</a:t>
            </a:r>
            <a:r>
              <a:rPr lang="it-IT" dirty="0">
                <a:latin typeface="Palatino Linotype" panose="02040502050505030304" pitchFamily="18" charset="0"/>
              </a:rPr>
              <a:t>; </a:t>
            </a:r>
            <a:r>
              <a:rPr lang="it-IT" dirty="0" err="1">
                <a:latin typeface="Palatino Linotype" panose="02040502050505030304" pitchFamily="18" charset="0"/>
              </a:rPr>
              <a:t>they</a:t>
            </a:r>
            <a:r>
              <a:rPr lang="it-IT" dirty="0">
                <a:latin typeface="Palatino Linotype" panose="02040502050505030304" pitchFamily="18" charset="0"/>
              </a:rPr>
              <a:t> are </a:t>
            </a:r>
            <a:r>
              <a:rPr lang="it-IT" dirty="0" err="1">
                <a:latin typeface="Palatino Linotype" panose="02040502050505030304" pitchFamily="18" charset="0"/>
              </a:rPr>
              <a:t>typically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inserted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through</a:t>
            </a:r>
            <a:r>
              <a:rPr lang="it-IT" dirty="0">
                <a:latin typeface="Palatino Linotype" panose="02040502050505030304" pitchFamily="18" charset="0"/>
              </a:rPr>
              <a:t> the center of the long </a:t>
            </a:r>
            <a:r>
              <a:rPr lang="it-IT" dirty="0" err="1">
                <a:latin typeface="Palatino Linotype" panose="02040502050505030304" pitchFamily="18" charset="0"/>
              </a:rPr>
              <a:t>axis</a:t>
            </a:r>
            <a:r>
              <a:rPr lang="it-IT" dirty="0">
                <a:latin typeface="Palatino Linotype" panose="02040502050505030304" pitchFamily="18" charset="0"/>
              </a:rPr>
              <a:t> of the bone. Like the </a:t>
            </a:r>
            <a:r>
              <a:rPr lang="it-IT" dirty="0" err="1">
                <a:latin typeface="Palatino Linotype" panose="02040502050505030304" pitchFamily="18" charset="0"/>
              </a:rPr>
              <a:t>other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implants</a:t>
            </a:r>
            <a:r>
              <a:rPr lang="it-IT" dirty="0">
                <a:latin typeface="Palatino Linotype" panose="02040502050505030304" pitchFamily="18" charset="0"/>
              </a:rPr>
              <a:t>, the </a:t>
            </a:r>
            <a:r>
              <a:rPr lang="it-IT" dirty="0" err="1">
                <a:latin typeface="Palatino Linotype" panose="02040502050505030304" pitchFamily="18" charset="0"/>
              </a:rPr>
              <a:t>rods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may</a:t>
            </a:r>
            <a:r>
              <a:rPr lang="it-IT" dirty="0">
                <a:latin typeface="Palatino Linotype" panose="02040502050505030304" pitchFamily="18" charset="0"/>
              </a:rPr>
              <a:t> be </a:t>
            </a:r>
            <a:r>
              <a:rPr lang="it-IT" dirty="0" err="1">
                <a:latin typeface="Palatino Linotype" panose="02040502050505030304" pitchFamily="18" charset="0"/>
              </a:rPr>
              <a:t>left</a:t>
            </a:r>
            <a:r>
              <a:rPr lang="it-IT" dirty="0">
                <a:latin typeface="Palatino Linotype" panose="02040502050505030304" pitchFamily="18" charset="0"/>
              </a:rPr>
              <a:t> in </a:t>
            </a:r>
            <a:r>
              <a:rPr lang="it-IT" dirty="0" err="1">
                <a:latin typeface="Palatino Linotype" panose="02040502050505030304" pitchFamily="18" charset="0"/>
              </a:rPr>
              <a:t>place</a:t>
            </a:r>
            <a:r>
              <a:rPr lang="it-IT" dirty="0">
                <a:latin typeface="Palatino Linotype" panose="02040502050505030304" pitchFamily="18" charset="0"/>
              </a:rPr>
              <a:t> once the </a:t>
            </a:r>
            <a:r>
              <a:rPr lang="it-IT" dirty="0" err="1">
                <a:latin typeface="Palatino Linotype" panose="02040502050505030304" pitchFamily="18" charset="0"/>
              </a:rPr>
              <a:t>fracture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is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repaired</a:t>
            </a:r>
            <a:r>
              <a:rPr lang="it-IT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460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3442</Words>
  <Application>Microsoft Macintosh PowerPoint</Application>
  <PresentationFormat>Lucidi</PresentationFormat>
  <Paragraphs>108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Palatino Linotype</vt:lpstr>
      <vt:lpstr>Times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SBAIZERO ORFEO</dc:creator>
  <cp:lastModifiedBy>SBAIZERO ORFEO</cp:lastModifiedBy>
  <cp:revision>37</cp:revision>
  <dcterms:created xsi:type="dcterms:W3CDTF">2019-08-08T19:31:49Z</dcterms:created>
  <dcterms:modified xsi:type="dcterms:W3CDTF">2019-08-13T22:52:53Z</dcterms:modified>
</cp:coreProperties>
</file>