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0" r:id="rId7"/>
    <p:sldId id="266" r:id="rId8"/>
    <p:sldId id="262" r:id="rId9"/>
    <p:sldId id="267" r:id="rId10"/>
    <p:sldId id="263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0"/>
    <p:restoredTop sz="94717"/>
  </p:normalViewPr>
  <p:slideViewPr>
    <p:cSldViewPr snapToGrid="0" snapToObjects="1">
      <p:cViewPr>
        <p:scale>
          <a:sx n="90" d="100"/>
          <a:sy n="90" d="100"/>
        </p:scale>
        <p:origin x="4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AF43A-C6B7-8846-A946-F293A3114752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676A-10C9-1E47-9D97-C147BB9DC35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35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25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2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04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96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77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48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43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68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60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78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00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38759-9AF4-6E4F-AA28-A688650C852F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0F7D-B095-2C49-92DA-7B72602441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3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0" b="832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14794" y="4975064"/>
            <a:ext cx="2836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latin typeface="Arial" charset="0"/>
                <a:ea typeface="Arial" charset="0"/>
                <a:cs typeface="Arial" charset="0"/>
              </a:rPr>
              <a:t>Principali</a:t>
            </a: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="1" dirty="0" err="1">
                <a:latin typeface="Arial" charset="0"/>
                <a:ea typeface="Arial" charset="0"/>
                <a:cs typeface="Arial" charset="0"/>
              </a:rPr>
              <a:t>fonti</a:t>
            </a: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="1" dirty="0" err="1">
                <a:latin typeface="Arial" charset="0"/>
                <a:ea typeface="Arial" charset="0"/>
                <a:cs typeface="Arial" charset="0"/>
              </a:rPr>
              <a:t>delle</a:t>
            </a: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 figure: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14794" y="5807984"/>
            <a:ext cx="407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charset="0"/>
                <a:ea typeface="Arial" charset="0"/>
                <a:cs typeface="Arial" charset="0"/>
              </a:rPr>
              <a:t>Guyton e Hall, </a:t>
            </a:r>
            <a:r>
              <a:rPr lang="en-GB" sz="1600" dirty="0" err="1">
                <a:latin typeface="Arial" charset="0"/>
                <a:ea typeface="Arial" charset="0"/>
                <a:cs typeface="Arial" charset="0"/>
              </a:rPr>
              <a:t>FISIOLOGIA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dirty="0" err="1">
                <a:latin typeface="Arial" charset="0"/>
                <a:ea typeface="Arial" charset="0"/>
                <a:cs typeface="Arial" charset="0"/>
              </a:rPr>
              <a:t>MEDICA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dirty="0" err="1" smtClean="0">
                <a:latin typeface="Arial" charset="0"/>
                <a:ea typeface="Arial" charset="0"/>
                <a:cs typeface="Arial" charset="0"/>
              </a:rPr>
              <a:t>edra</a:t>
            </a:r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14794" y="5432809"/>
            <a:ext cx="436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charset="0"/>
                <a:ea typeface="Arial" charset="0"/>
                <a:cs typeface="Arial" charset="0"/>
              </a:rPr>
              <a:t>Conti et al., </a:t>
            </a:r>
            <a:r>
              <a:rPr lang="en-GB" sz="1600" dirty="0" err="1">
                <a:latin typeface="Arial" charset="0"/>
                <a:ea typeface="Arial" charset="0"/>
                <a:cs typeface="Arial" charset="0"/>
              </a:rPr>
              <a:t>FISIOLOGIA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dirty="0" err="1">
                <a:latin typeface="Arial" charset="0"/>
                <a:ea typeface="Arial" charset="0"/>
                <a:cs typeface="Arial" charset="0"/>
              </a:rPr>
              <a:t>MEDICA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dirty="0" err="1" smtClean="0">
                <a:latin typeface="Arial" charset="0"/>
                <a:ea typeface="Arial" charset="0"/>
                <a:cs typeface="Arial" charset="0"/>
              </a:rPr>
              <a:t>edi-ermes</a:t>
            </a:r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74162" y="1052737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Arial" charset="0"/>
                <a:ea typeface="Arial" charset="0"/>
                <a:cs typeface="Arial" charset="0"/>
              </a:rPr>
              <a:t>FISIOLOGIA</a:t>
            </a:r>
            <a:r>
              <a:rPr lang="en-GB" sz="2800" b="1" dirty="0" smtClean="0"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GB" sz="2800" b="1" dirty="0" err="1" smtClean="0">
                <a:latin typeface="Arial" charset="0"/>
                <a:ea typeface="Arial" charset="0"/>
                <a:cs typeface="Arial" charset="0"/>
              </a:rPr>
              <a:t>SANGUE</a:t>
            </a:r>
            <a:endParaRPr lang="en-GB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04516" y="2276872"/>
            <a:ext cx="383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charset="0"/>
                <a:ea typeface="Arial" charset="0"/>
                <a:cs typeface="Arial" charset="0"/>
              </a:rPr>
              <a:t>per le </a:t>
            </a:r>
            <a:r>
              <a:rPr lang="en-GB" sz="1600" dirty="0" err="1">
                <a:latin typeface="Arial" charset="0"/>
                <a:ea typeface="Arial" charset="0"/>
                <a:cs typeface="Arial" charset="0"/>
              </a:rPr>
              <a:t>lezioni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 del prof. P. Paolo </a:t>
            </a:r>
            <a:r>
              <a:rPr lang="en-GB" sz="1600" dirty="0" err="1">
                <a:latin typeface="Arial" charset="0"/>
                <a:ea typeface="Arial" charset="0"/>
                <a:cs typeface="Arial" charset="0"/>
              </a:rPr>
              <a:t>Battaglini</a:t>
            </a:r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67122" y="2852936"/>
            <a:ext cx="69762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1800" b="1">
                <a:latin typeface="Arial" charset="0"/>
                <a:ea typeface="Arial" charset="0"/>
                <a:cs typeface="Arial" charset="0"/>
              </a:rPr>
              <a:t>v </a:t>
            </a:r>
            <a:r>
              <a:rPr lang="it-IT" sz="1800" b="1" smtClean="0">
                <a:latin typeface="Arial" charset="0"/>
                <a:ea typeface="Arial" charset="0"/>
                <a:cs typeface="Arial" charset="0"/>
              </a:rPr>
              <a:t>1.3</a:t>
            </a:r>
            <a:endParaRPr lang="it-IT" sz="1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14794" y="6183159"/>
            <a:ext cx="4053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1600" dirty="0" err="1" smtClean="0">
                <a:latin typeface="Arial" charset="0"/>
              </a:rPr>
              <a:t>Silverthorn</a:t>
            </a:r>
            <a:r>
              <a:rPr lang="it-IT" altLang="it-IT" sz="1600" dirty="0">
                <a:latin typeface="Arial" charset="0"/>
              </a:rPr>
              <a:t>, </a:t>
            </a:r>
            <a:r>
              <a:rPr lang="it-IT" altLang="it-IT" sz="1600" dirty="0" smtClean="0">
                <a:latin typeface="Arial" charset="0"/>
              </a:rPr>
              <a:t>FISIOLOGIA UMANA</a:t>
            </a:r>
            <a:r>
              <a:rPr lang="it-IT" altLang="it-IT" sz="1600" dirty="0" smtClean="0"/>
              <a:t>, </a:t>
            </a:r>
            <a:r>
              <a:rPr lang="it-IT" altLang="it-IT" sz="1600" dirty="0" err="1" smtClean="0"/>
              <a:t>Pearson</a:t>
            </a:r>
            <a:endParaRPr lang="it-IT" altLang="it-IT" sz="1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0"/>
            <a:ext cx="6084309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62161"/>
            <a:ext cx="4427623" cy="6733676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69432" y="76200"/>
            <a:ext cx="5775158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EMOSTASI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5053263"/>
            <a:ext cx="1866181" cy="14573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32055" y="6597316"/>
            <a:ext cx="2927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Arial" charset="0"/>
                <a:ea typeface="Arial" charset="0"/>
                <a:cs typeface="Arial" charset="0"/>
              </a:rPr>
              <a:t>da Conti et al., </a:t>
            </a:r>
            <a:r>
              <a:rPr lang="it-IT" sz="1100" smtClean="0">
                <a:latin typeface="Arial" charset="0"/>
                <a:ea typeface="Arial" charset="0"/>
                <a:cs typeface="Arial" charset="0"/>
              </a:rPr>
              <a:t>Fisiologia Medica</a:t>
            </a:r>
            <a:r>
              <a:rPr lang="it-IT" sz="11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1100" dirty="0" err="1" smtClean="0">
                <a:latin typeface="Arial" charset="0"/>
                <a:ea typeface="Arial" charset="0"/>
                <a:cs typeface="Arial" charset="0"/>
              </a:rPr>
              <a:t>edi-ermes</a:t>
            </a:r>
            <a:endParaRPr lang="it-IT" sz="1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68968" y="826249"/>
            <a:ext cx="115984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Giovane donna con facile affaticabilità</a:t>
            </a:r>
          </a:p>
          <a:p>
            <a:endParaRPr lang="it-IT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Bianca, 30 anni, lavora in un negozio di abbigliamento. </a:t>
            </a:r>
            <a:r>
              <a:rPr lang="it-IT" cap="all" dirty="0" smtClean="0">
                <a:latin typeface="Arial" charset="0"/>
                <a:ea typeface="Arial" charset="0"/>
                <a:cs typeface="Arial" charset="0"/>
              </a:rPr>
              <a:t>è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molto apprezzata, ma da un po’ di tempo, si sente sempre più stanca e la sua efficienza ne risente molto. Decide, quindi, di recarsi dal suo medico curante.</a:t>
            </a: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Riferisce al dott.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Staibene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che, sebbene le sue abitudini non siano modificate, si sente debole, ha sonno anche durante la giornata e non riesce più a seguire i clienti e gestire il negozio come una volta. Basta poco per avere affanno. Ha inappetenza e, effettivamente, ha anche perso qualche chilo, senza che ne avesse bisogno.</a:t>
            </a: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Il medico la trova pallida, soprattutto le mucose, e gli sembra di rilevare anche un leggero ittero nel bianco degli occhi. All’esame obiettivo, non rileva alterazioni cutanee, l’addome è palpabile, ma vi è una certa splenomegalia; il torace è negativo, ma, alla auscultazione del cuore, avverte un soffio sistolico. Sospettando un quadro anemico, richiede un esame emocromocitometrico completo.</a:t>
            </a: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Quando Bianca torna con il referto delle analisi, è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evidente la presenza di un’anemia moderatamente grave e fortemente rigenerativa (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reticolocitosi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).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L’esame dello striscio ematico rivela la presenza di numerosi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sferociti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nonché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di moderate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policromasia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e anisocitosi compatibili con la </a:t>
            </a:r>
            <a:r>
              <a:rPr lang="it-IT" dirty="0" err="1">
                <a:latin typeface="Arial" charset="0"/>
                <a:ea typeface="Arial" charset="0"/>
                <a:cs typeface="Arial" charset="0"/>
              </a:rPr>
              <a:t>reticolocitosi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osservata. </a:t>
            </a:r>
            <a:r>
              <a:rPr lang="it-IT" cap="all" dirty="0" smtClean="0">
                <a:latin typeface="Arial" charset="0"/>
                <a:ea typeface="Arial" charset="0"/>
                <a:cs typeface="Arial" charset="0"/>
              </a:rPr>
              <a:t>è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presente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un numero di eritrociti nucleati basso ma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significativo. Per quanto riguarda i globuli bianchi,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è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presente una leucocitosi relativamente marcata caratterizzata da neutrofilia e monocitosi.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Sono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stati osservati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anche neutrofili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iposegmentati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it-IT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Il dott.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Staibene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formula la diagnosi di anemia emolitica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immunomediata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, che verrà trattata con farmaci immunodepressivi. 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44379" y="44449"/>
            <a:ext cx="11855116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70C0"/>
                </a:solidFill>
              </a:rPr>
              <a:t>CASO CLINICO</a:t>
            </a:r>
          </a:p>
        </p:txBody>
      </p:sp>
    </p:spTree>
    <p:extLst>
      <p:ext uri="{BB962C8B-B14F-4D97-AF65-F5344CB8AC3E}">
        <p14:creationId xmlns:p14="http://schemas.microsoft.com/office/powerpoint/2010/main" val="20157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332872"/>
            <a:ext cx="12192000" cy="4572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40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QUADRO GENERALE</a:t>
            </a:r>
            <a:endParaRPr lang="it-IT" sz="240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032" y="1536027"/>
            <a:ext cx="12192000" cy="4572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FUNZIONI DEL SANGUE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032" y="2136270"/>
            <a:ext cx="12192000" cy="4572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COMPOSIZIONE DEL SANGUE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054" y="2736513"/>
            <a:ext cx="12175956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EMOPOIESI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054" y="3336756"/>
            <a:ext cx="12175956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ERITROCITI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032" y="3936999"/>
            <a:ext cx="12192000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TRASPORTO E METABOLISMO DEL FERRO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032" y="4537242"/>
            <a:ext cx="12192000" cy="4572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LEUCOCITI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2032" y="5137484"/>
            <a:ext cx="12192000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EMOSTASI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76200"/>
            <a:ext cx="12192000" cy="4572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FUNZIONI DEL SANGUE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8837" y="454181"/>
            <a:ext cx="4232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TRASPORTO</a:t>
            </a:r>
          </a:p>
          <a:p>
            <a:endParaRPr lang="it-IT" dirty="0"/>
          </a:p>
          <a:p>
            <a:pPr marL="142875" indent="-142875"/>
            <a:r>
              <a:rPr lang="it-IT" dirty="0" smtClean="0"/>
              <a:t>respiratoria (O</a:t>
            </a:r>
            <a:r>
              <a:rPr lang="it-IT" baseline="-25000" dirty="0" smtClean="0"/>
              <a:t>2</a:t>
            </a:r>
            <a:r>
              <a:rPr lang="it-IT" dirty="0" smtClean="0"/>
              <a:t> e CO</a:t>
            </a:r>
            <a:r>
              <a:rPr lang="it-IT" baseline="-25000" dirty="0" smtClean="0"/>
              <a:t>2 </a:t>
            </a:r>
            <a:r>
              <a:rPr lang="it-IT" dirty="0" smtClean="0"/>
              <a:t>da e verso i polmoni)</a:t>
            </a:r>
          </a:p>
          <a:p>
            <a:pPr marL="142875" indent="-142875"/>
            <a:r>
              <a:rPr lang="it-IT" dirty="0" smtClean="0"/>
              <a:t>nutritiva (nutrienti dall’intestino)</a:t>
            </a:r>
          </a:p>
          <a:p>
            <a:pPr marL="142875" indent="-142875"/>
            <a:r>
              <a:rPr lang="it-IT" dirty="0" smtClean="0"/>
              <a:t>depurativa (metaboliti verso reni, polmoni, intestino e cute)</a:t>
            </a:r>
          </a:p>
          <a:p>
            <a:pPr marL="142875" indent="-142875"/>
            <a:r>
              <a:rPr lang="it-IT" dirty="0" smtClean="0"/>
              <a:t>endocrina (distribuzione di ormoni)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41173" y="454181"/>
            <a:ext cx="38992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OMEOSTASI</a:t>
            </a:r>
          </a:p>
          <a:p>
            <a:endParaRPr lang="it-IT" dirty="0"/>
          </a:p>
          <a:p>
            <a:r>
              <a:rPr lang="it-IT" dirty="0" smtClean="0"/>
              <a:t>equilibrio acido-base (sistemi tampone)</a:t>
            </a:r>
          </a:p>
          <a:p>
            <a:r>
              <a:rPr lang="it-IT" dirty="0" smtClean="0"/>
              <a:t>difesa (leucociti e </a:t>
            </a:r>
            <a:r>
              <a:rPr lang="it-IT" dirty="0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it-IT" dirty="0" smtClean="0"/>
              <a:t>-globuline)</a:t>
            </a:r>
          </a:p>
          <a:p>
            <a:r>
              <a:rPr lang="it-IT" dirty="0" smtClean="0"/>
              <a:t>temperatura (trasporto di calore)</a:t>
            </a:r>
          </a:p>
          <a:p>
            <a:r>
              <a:rPr lang="it-IT" dirty="0" smtClean="0"/>
              <a:t>pressione osmotica</a:t>
            </a:r>
            <a:endParaRPr lang="it-IT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0" y="2343004"/>
            <a:ext cx="12192000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COMPOSIZIONE DEL SANGUE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1041" y="4567795"/>
            <a:ext cx="1111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/>
              <a:t>sangue</a:t>
            </a:r>
          </a:p>
          <a:p>
            <a:pPr algn="r"/>
            <a:r>
              <a:rPr lang="it-IT" dirty="0" smtClean="0"/>
              <a:t>(7% peso</a:t>
            </a:r>
          </a:p>
          <a:p>
            <a:pPr algn="r"/>
            <a:r>
              <a:rPr lang="it-IT" dirty="0" smtClean="0"/>
              <a:t>corporeo)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18741" y="385904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55% plasma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918741" y="5418025"/>
            <a:ext cx="1379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/>
              <a:t>45% parte</a:t>
            </a:r>
          </a:p>
          <a:p>
            <a:pPr algn="r"/>
            <a:r>
              <a:rPr lang="it-IT" dirty="0" smtClean="0"/>
              <a:t>corpuscolata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732551" y="352926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90% acqua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747542" y="439869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10%</a:t>
            </a:r>
            <a:endParaRPr lang="it-IT" dirty="0"/>
          </a:p>
        </p:txBody>
      </p:sp>
      <p:cxnSp>
        <p:nvCxnSpPr>
          <p:cNvPr id="21" name="Connettore 1 20"/>
          <p:cNvCxnSpPr/>
          <p:nvPr/>
        </p:nvCxnSpPr>
        <p:spPr>
          <a:xfrm flipH="1">
            <a:off x="3687580" y="3672853"/>
            <a:ext cx="1" cy="10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643795" y="3919010"/>
            <a:ext cx="143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70% proteine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643795" y="4413687"/>
            <a:ext cx="22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20% piccole molecole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643795" y="4908363"/>
            <a:ext cx="150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10% elettroliti</a:t>
            </a:r>
            <a:endParaRPr lang="it-IT" dirty="0"/>
          </a:p>
        </p:txBody>
      </p:sp>
      <p:cxnSp>
        <p:nvCxnSpPr>
          <p:cNvPr id="28" name="Connettore 1 27"/>
          <p:cNvCxnSpPr/>
          <p:nvPr/>
        </p:nvCxnSpPr>
        <p:spPr>
          <a:xfrm flipH="1">
            <a:off x="4512039" y="4101385"/>
            <a:ext cx="2500" cy="1076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3732550" y="5492975"/>
            <a:ext cx="144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99% eritrociti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777524" y="6017631"/>
            <a:ext cx="132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1% leucociti</a:t>
            </a:r>
          </a:p>
          <a:p>
            <a:r>
              <a:rPr lang="it-IT" dirty="0" smtClean="0"/>
              <a:t>      piastrine</a:t>
            </a:r>
            <a:endParaRPr lang="it-IT" dirty="0"/>
          </a:p>
        </p:txBody>
      </p:sp>
      <p:cxnSp>
        <p:nvCxnSpPr>
          <p:cNvPr id="32" name="Connettore 1 31"/>
          <p:cNvCxnSpPr/>
          <p:nvPr/>
        </p:nvCxnSpPr>
        <p:spPr>
          <a:xfrm flipH="1">
            <a:off x="3690080" y="5495469"/>
            <a:ext cx="1" cy="854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6"/>
          <a:stretch/>
        </p:blipFill>
        <p:spPr>
          <a:xfrm>
            <a:off x="8043057" y="2209714"/>
            <a:ext cx="3377796" cy="2368863"/>
          </a:xfrm>
          <a:prstGeom prst="rect">
            <a:avLst/>
          </a:prstGeom>
        </p:spPr>
      </p:pic>
      <p:cxnSp>
        <p:nvCxnSpPr>
          <p:cNvPr id="35" name="Connettore 2 34"/>
          <p:cNvCxnSpPr>
            <a:stCxn id="25" idx="3"/>
          </p:cNvCxnSpPr>
          <p:nvPr/>
        </p:nvCxnSpPr>
        <p:spPr>
          <a:xfrm flipV="1">
            <a:off x="6080791" y="3589226"/>
            <a:ext cx="2010742" cy="514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1" y="5870579"/>
            <a:ext cx="1501098" cy="924676"/>
          </a:xfrm>
          <a:prstGeom prst="rect">
            <a:avLst/>
          </a:prstGeom>
        </p:spPr>
      </p:pic>
      <p:cxnSp>
        <p:nvCxnSpPr>
          <p:cNvPr id="42" name="Connettore 2 41"/>
          <p:cNvCxnSpPr/>
          <p:nvPr/>
        </p:nvCxnSpPr>
        <p:spPr>
          <a:xfrm flipH="1">
            <a:off x="1933732" y="6015789"/>
            <a:ext cx="568836" cy="226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041037" y="5204418"/>
            <a:ext cx="117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granulociti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8098437" y="6329095"/>
            <a:ext cx="163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20-40% linfociti</a:t>
            </a:r>
            <a:endParaRPr lang="it-IT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8094689" y="4773453"/>
            <a:ext cx="18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60-70% neutrofili</a:t>
            </a:r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8098437" y="5931857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1-6% monociti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8094689" y="5154453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1-5% eosinofili</a:t>
            </a:r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8094689" y="5535453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0-1% basofili</a:t>
            </a:r>
            <a:endParaRPr lang="it-IT" dirty="0"/>
          </a:p>
        </p:txBody>
      </p:sp>
      <p:cxnSp>
        <p:nvCxnSpPr>
          <p:cNvPr id="53" name="Connettore 1 52"/>
          <p:cNvCxnSpPr/>
          <p:nvPr/>
        </p:nvCxnSpPr>
        <p:spPr>
          <a:xfrm flipH="1">
            <a:off x="8052215" y="4857971"/>
            <a:ext cx="2500" cy="1076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H="1">
            <a:off x="6013552" y="5375544"/>
            <a:ext cx="2500" cy="1076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V="1">
            <a:off x="7219758" y="5371597"/>
            <a:ext cx="829960" cy="4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5183591" y="6214999"/>
            <a:ext cx="829960" cy="4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V="1">
            <a:off x="4299775" y="4613153"/>
            <a:ext cx="216000" cy="4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6028337" y="6131518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cellule linfoidi</a:t>
            </a:r>
            <a:endParaRPr lang="it-IT" dirty="0"/>
          </a:p>
        </p:txBody>
      </p:sp>
      <p:cxnSp>
        <p:nvCxnSpPr>
          <p:cNvPr id="63" name="Connettore 1 62"/>
          <p:cNvCxnSpPr/>
          <p:nvPr/>
        </p:nvCxnSpPr>
        <p:spPr>
          <a:xfrm>
            <a:off x="8051800" y="6056564"/>
            <a:ext cx="4581" cy="535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62" idx="3"/>
          </p:cNvCxnSpPr>
          <p:nvPr/>
        </p:nvCxnSpPr>
        <p:spPr>
          <a:xfrm>
            <a:off x="7516886" y="6316184"/>
            <a:ext cx="528665" cy="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780674" y="3994484"/>
            <a:ext cx="0" cy="1957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V="1">
            <a:off x="1564597" y="5022225"/>
            <a:ext cx="216000" cy="4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3161453" y="4062267"/>
            <a:ext cx="528665" cy="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3249684" y="5834920"/>
            <a:ext cx="432000" cy="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9042312" y="478245"/>
            <a:ext cx="2269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PROTEZIONE</a:t>
            </a:r>
          </a:p>
          <a:p>
            <a:endParaRPr lang="it-IT" dirty="0"/>
          </a:p>
          <a:p>
            <a:r>
              <a:rPr lang="it-IT" dirty="0" smtClean="0"/>
              <a:t>riparazione (emostasi)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3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"/>
          <a:stretch/>
        </p:blipFill>
        <p:spPr>
          <a:xfrm>
            <a:off x="1558756" y="208546"/>
            <a:ext cx="9629595" cy="661736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341895" y="32084"/>
            <a:ext cx="3128210" cy="43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044" y="76200"/>
            <a:ext cx="5775158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EMOPOIESI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5011" y="1299411"/>
            <a:ext cx="14814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eritropoietina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1860884" y="1540042"/>
            <a:ext cx="2053390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868906" y="1532022"/>
            <a:ext cx="1997241" cy="22539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76990" y="585539"/>
            <a:ext cx="148389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</a:t>
            </a:r>
            <a:r>
              <a:rPr lang="it-IT" dirty="0" smtClean="0">
                <a:solidFill>
                  <a:srgbClr val="FF0000"/>
                </a:solidFill>
              </a:rPr>
              <a:t>itamina B12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acido folico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1868906" y="858253"/>
            <a:ext cx="2125578" cy="12111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1860886" y="850233"/>
            <a:ext cx="3513219" cy="336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417095" y="5245766"/>
            <a:ext cx="2839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V="1">
            <a:off x="3224463" y="4459706"/>
            <a:ext cx="753979" cy="802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3978442" y="4459705"/>
            <a:ext cx="818147" cy="78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4764504" y="5213682"/>
            <a:ext cx="3994485" cy="16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8726905" y="4427621"/>
            <a:ext cx="497306" cy="786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9240253" y="4427618"/>
            <a:ext cx="2149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593559" y="5293895"/>
            <a:ext cx="3048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srgbClr val="FF0000"/>
                </a:solidFill>
              </a:rPr>
              <a:t>SANGUE</a:t>
            </a:r>
            <a:endParaRPr lang="it-IT" sz="1600">
              <a:solidFill>
                <a:srgbClr val="FF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85539" y="1772654"/>
            <a:ext cx="304800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MIDOLLO </a:t>
            </a:r>
          </a:p>
          <a:p>
            <a:pPr algn="ctr"/>
            <a:endParaRPr lang="it-IT" sz="1600" dirty="0">
              <a:solidFill>
                <a:srgbClr val="FF0000"/>
              </a:solidFill>
            </a:endParaRPr>
          </a:p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OSSEO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044" y="76200"/>
            <a:ext cx="12175956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EMOPOIESI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4" y="802105"/>
            <a:ext cx="12099865" cy="51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80103" y="297782"/>
            <a:ext cx="12057636" cy="6314044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200"/>
            <a:ext cx="12192000" cy="4572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ERITROCITI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779000" y="6629400"/>
            <a:ext cx="2428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latin typeface="Arial" charset="0"/>
                <a:ea typeface="Arial" charset="0"/>
                <a:cs typeface="Arial" charset="0"/>
              </a:rPr>
              <a:t>da Conti et al., Fisiologia medica, </a:t>
            </a:r>
            <a:r>
              <a:rPr lang="it-IT" sz="900" dirty="0" err="1" smtClean="0">
                <a:latin typeface="Arial" charset="0"/>
                <a:ea typeface="Arial" charset="0"/>
                <a:cs typeface="Arial" charset="0"/>
              </a:rPr>
              <a:t>edi-ermes</a:t>
            </a:r>
            <a:endParaRPr lang="it-IT" sz="9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97867" y="6597316"/>
            <a:ext cx="2787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Arial" charset="0"/>
                <a:ea typeface="Arial" charset="0"/>
                <a:cs typeface="Arial" charset="0"/>
              </a:rPr>
              <a:t>da </a:t>
            </a:r>
            <a:r>
              <a:rPr lang="it-IT" sz="1100" dirty="0" err="1" smtClean="0">
                <a:latin typeface="Arial" charset="0"/>
                <a:ea typeface="Arial" charset="0"/>
                <a:cs typeface="Arial" charset="0"/>
              </a:rPr>
              <a:t>Silverthor</a:t>
            </a:r>
            <a:r>
              <a:rPr lang="it-IT" sz="1100" dirty="0" smtClean="0">
                <a:latin typeface="Arial" charset="0"/>
                <a:ea typeface="Arial" charset="0"/>
                <a:cs typeface="Arial" charset="0"/>
              </a:rPr>
              <a:t>., Fisiologia Umana, </a:t>
            </a:r>
            <a:r>
              <a:rPr lang="it-IT" sz="1100" dirty="0" err="1" smtClean="0">
                <a:latin typeface="Arial" charset="0"/>
                <a:ea typeface="Arial" charset="0"/>
                <a:cs typeface="Arial" charset="0"/>
              </a:rPr>
              <a:t>Pearson</a:t>
            </a:r>
            <a:endParaRPr lang="it-IT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76200"/>
            <a:ext cx="12192000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TRASPORTO E METABOLISMO DEL FERRO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76200"/>
            <a:ext cx="12192000" cy="4572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LEUCOCITI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308"/>
            <a:ext cx="12192000" cy="53086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6463" y="5630780"/>
            <a:ext cx="19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Fagocitosi e lisi di virus e batteri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82779" y="5630780"/>
            <a:ext cx="221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Modulazione di risposte immunitarie. Sinergici con mastociti e basofili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133474" y="5630780"/>
            <a:ext cx="2197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Contributo alle risposte allergiche. Se tissutali: mastociti. Eparina, istamina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652084" y="5630780"/>
            <a:ext cx="19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 e B. Immunità umorale e </a:t>
            </a:r>
            <a:r>
              <a:rPr lang="it-IT" dirty="0" err="1" smtClean="0"/>
              <a:t>cellulo</a:t>
            </a:r>
            <a:r>
              <a:rPr lang="it-IT" dirty="0" smtClean="0"/>
              <a:t>-mediata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154654" y="5630780"/>
            <a:ext cx="19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Precursori dei macrofagi tissutali. Fagocitosi e lisi di virus e batteri</a:t>
            </a:r>
          </a:p>
        </p:txBody>
      </p:sp>
    </p:spTree>
    <p:extLst>
      <p:ext uri="{BB962C8B-B14F-4D97-AF65-F5344CB8AC3E}">
        <p14:creationId xmlns:p14="http://schemas.microsoft.com/office/powerpoint/2010/main" val="11066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" y="657725"/>
            <a:ext cx="12160404" cy="6192252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200"/>
            <a:ext cx="12192000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defRPr/>
            </a:pPr>
            <a:r>
              <a:rPr lang="it-IT" sz="2000" dirty="0" smtClean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EMOSTASI</a:t>
            </a:r>
            <a:endParaRPr lang="it-IT" sz="2000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137319" y="6597316"/>
            <a:ext cx="2787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Arial" charset="0"/>
                <a:ea typeface="Arial" charset="0"/>
                <a:cs typeface="Arial" charset="0"/>
              </a:rPr>
              <a:t>da </a:t>
            </a:r>
            <a:r>
              <a:rPr lang="it-IT" sz="1100" dirty="0" err="1" smtClean="0">
                <a:latin typeface="Arial" charset="0"/>
                <a:ea typeface="Arial" charset="0"/>
                <a:cs typeface="Arial" charset="0"/>
              </a:rPr>
              <a:t>Silverthor</a:t>
            </a:r>
            <a:r>
              <a:rPr lang="it-IT" sz="1100" dirty="0" smtClean="0">
                <a:latin typeface="Arial" charset="0"/>
                <a:ea typeface="Arial" charset="0"/>
                <a:cs typeface="Arial" charset="0"/>
              </a:rPr>
              <a:t>., Fisiologia Umana, </a:t>
            </a:r>
            <a:r>
              <a:rPr lang="it-IT" sz="1100" dirty="0" err="1" smtClean="0">
                <a:latin typeface="Arial" charset="0"/>
                <a:ea typeface="Arial" charset="0"/>
                <a:cs typeface="Arial" charset="0"/>
              </a:rPr>
              <a:t>Pearson</a:t>
            </a:r>
            <a:endParaRPr lang="it-IT" sz="1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6238</TotalTime>
  <Words>574</Words>
  <Application>Microsoft Macintosh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 Rounded MT Bold</vt:lpstr>
      <vt:lpstr>Calibri</vt:lpstr>
      <vt:lpstr>Calibri Light</vt:lpstr>
      <vt:lpstr>ＭＳ Ｐゴシック</vt:lpstr>
      <vt:lpstr>Symbol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P. Paolo Battaglini</dc:creator>
  <cp:lastModifiedBy>P. Paolo Battaglini</cp:lastModifiedBy>
  <cp:revision>46</cp:revision>
  <dcterms:created xsi:type="dcterms:W3CDTF">2018-07-12T10:30:33Z</dcterms:created>
  <dcterms:modified xsi:type="dcterms:W3CDTF">2019-11-19T15:11:10Z</dcterms:modified>
</cp:coreProperties>
</file>