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462" r:id="rId2"/>
    <p:sldId id="405" r:id="rId3"/>
    <p:sldId id="375" r:id="rId4"/>
    <p:sldId id="406" r:id="rId5"/>
    <p:sldId id="460" r:id="rId6"/>
    <p:sldId id="423" r:id="rId7"/>
    <p:sldId id="431" r:id="rId8"/>
    <p:sldId id="430" r:id="rId9"/>
    <p:sldId id="432" r:id="rId10"/>
    <p:sldId id="480" r:id="rId11"/>
    <p:sldId id="372" r:id="rId12"/>
    <p:sldId id="451" r:id="rId13"/>
    <p:sldId id="452" r:id="rId14"/>
    <p:sldId id="427" r:id="rId15"/>
    <p:sldId id="453" r:id="rId16"/>
    <p:sldId id="464" r:id="rId17"/>
    <p:sldId id="370" r:id="rId18"/>
    <p:sldId id="395" r:id="rId19"/>
    <p:sldId id="478" r:id="rId20"/>
    <p:sldId id="477" r:id="rId21"/>
    <p:sldId id="421" r:id="rId22"/>
    <p:sldId id="396" r:id="rId23"/>
    <p:sldId id="374" r:id="rId24"/>
    <p:sldId id="339" r:id="rId25"/>
    <p:sldId id="389" r:id="rId26"/>
    <p:sldId id="341" r:id="rId27"/>
    <p:sldId id="408" r:id="rId28"/>
    <p:sldId id="428" r:id="rId29"/>
    <p:sldId id="373" r:id="rId30"/>
    <p:sldId id="398" r:id="rId31"/>
    <p:sldId id="481" r:id="rId32"/>
    <p:sldId id="401" r:id="rId33"/>
    <p:sldId id="450" r:id="rId34"/>
    <p:sldId id="463" r:id="rId35"/>
    <p:sldId id="482" r:id="rId36"/>
    <p:sldId id="485" r:id="rId37"/>
    <p:sldId id="483" r:id="rId38"/>
    <p:sldId id="487" r:id="rId39"/>
    <p:sldId id="486" r:id="rId40"/>
  </p:sldIdLst>
  <p:sldSz cx="9906000" cy="6858000" type="A4"/>
  <p:notesSz cx="27552650" cy="39920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432FF"/>
    <a:srgbClr val="FF9900"/>
    <a:srgbClr val="080808"/>
    <a:srgbClr val="660066"/>
    <a:srgbClr val="000099"/>
    <a:srgbClr val="99FF33"/>
    <a:srgbClr val="FF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20"/>
    <p:restoredTop sz="85835" autoAdjust="0"/>
  </p:normalViewPr>
  <p:slideViewPr>
    <p:cSldViewPr>
      <p:cViewPr>
        <p:scale>
          <a:sx n="110" d="100"/>
          <a:sy n="110" d="100"/>
        </p:scale>
        <p:origin x="352" y="2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611475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</a:defRPr>
            </a:lvl1pPr>
          </a:lstStyle>
          <a:p>
            <a:fld id="{203B86C2-6B4D-774F-AA1B-E3A830BB20B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8056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611475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68625" y="2997200"/>
            <a:ext cx="21623338" cy="14970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670300" y="18964275"/>
            <a:ext cx="20212050" cy="1795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</a:defRPr>
            </a:lvl1pPr>
          </a:lstStyle>
          <a:p>
            <a:fld id="{144781D3-0EB6-0F4A-A171-79C5773BDD1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079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902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10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9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AEE4011-CFF9-DF4C-A450-86457F853187}" type="slidenum">
              <a:rPr lang="it-IT" altLang="it-IT" sz="4900">
                <a:latin typeface="Times New Roman" charset="0"/>
              </a:rPr>
              <a:pPr/>
              <a:t>11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9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CC7011BC-010E-3246-88A6-7FD6B0B7600B}" type="slidenum">
              <a:rPr lang="it-IT" altLang="it-IT" sz="4900">
                <a:latin typeface="Times New Roman" charset="0"/>
              </a:rPr>
              <a:pPr algn="r"/>
              <a:t>12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it-IT">
                <a:ea typeface="ＭＳ Ｐゴシック" charset="-128"/>
              </a:rPr>
              <a:t>LA DIFFERENZA A/V è DI 40 ml/L: SERVONO QUINDI 5 L PER RICEVERE I 200 ml CHE VENGONO CONSUMATI</a:t>
            </a:r>
          </a:p>
        </p:txBody>
      </p:sp>
    </p:spTree>
    <p:extLst>
      <p:ext uri="{BB962C8B-B14F-4D97-AF65-F5344CB8AC3E}">
        <p14:creationId xmlns:p14="http://schemas.microsoft.com/office/powerpoint/2010/main" val="959439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72E9AFD3-FD2A-5244-8C26-A97A05633A1F}" type="slidenum">
              <a:rPr lang="it-IT" altLang="it-IT" sz="4900">
                <a:latin typeface="Times New Roman" charset="0"/>
              </a:rPr>
              <a:pPr algn="r"/>
              <a:t>13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02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7FC746BA-B8EE-3B45-917F-576551D7A050}" type="slidenum">
              <a:rPr lang="it-IT" altLang="it-IT" sz="4900">
                <a:latin typeface="Times New Roman" charset="0"/>
              </a:rPr>
              <a:pPr algn="r"/>
              <a:t>14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2B8C50D9-BBA9-5B48-870E-7DDB354F2C40}" type="slidenum">
              <a:rPr lang="it-IT" altLang="it-IT" sz="4900">
                <a:latin typeface="Times New Roman" charset="0"/>
              </a:rPr>
              <a:pPr algn="r"/>
              <a:t>15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95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2B8C50D9-BBA9-5B48-870E-7DDB354F2C40}" type="slidenum">
              <a:rPr lang="it-IT" altLang="it-IT" sz="4900">
                <a:latin typeface="Times New Roman" charset="0"/>
              </a:rPr>
              <a:pPr algn="r"/>
              <a:t>16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95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5991D398-559D-4B46-86C7-A6A6CB01349C}" type="slidenum">
              <a:rPr lang="it-IT" altLang="it-IT" sz="4900">
                <a:latin typeface="Times New Roman" charset="0"/>
              </a:rPr>
              <a:pPr/>
              <a:t>17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112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D4B4C6E2-16C8-3849-BA23-66E3C3DE5A64}" type="slidenum">
              <a:rPr lang="it-IT" altLang="it-IT" sz="4900">
                <a:latin typeface="Times New Roman" charset="0"/>
              </a:rPr>
              <a:pPr/>
              <a:t>18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D4B4C6E2-16C8-3849-BA23-66E3C3DE5A64}" type="slidenum">
              <a:rPr lang="it-IT" altLang="it-IT" sz="4900">
                <a:latin typeface="Times New Roman" charset="0"/>
              </a:rPr>
              <a:pPr/>
              <a:t>19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6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2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5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D4B4C6E2-16C8-3849-BA23-66E3C3DE5A64}" type="slidenum">
              <a:rPr lang="it-IT" altLang="it-IT" sz="4900">
                <a:latin typeface="Times New Roman" charset="0"/>
              </a:rPr>
              <a:pPr/>
              <a:t>20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78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12EEA85A-2660-4B4A-BF0D-C4C2D2660F77}" type="slidenum">
              <a:rPr lang="it-IT" altLang="it-IT" sz="4900">
                <a:latin typeface="Times New Roman" charset="0"/>
              </a:rPr>
              <a:pPr algn="r"/>
              <a:t>21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7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CB2B06FD-4903-7748-AA46-656AFC89D1C9}" type="slidenum">
              <a:rPr lang="it-IT" altLang="it-IT" sz="4900">
                <a:latin typeface="Times New Roman" charset="0"/>
              </a:rPr>
              <a:pPr/>
              <a:t>22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975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CD20AE1C-6262-7C4D-90EC-F8248764A1F1}" type="slidenum">
              <a:rPr lang="it-IT" altLang="it-IT" sz="4900">
                <a:latin typeface="Times New Roman" charset="0"/>
              </a:rPr>
              <a:pPr/>
              <a:t>23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557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EE66CC59-54C5-5D43-B381-700E0B952768}" type="slidenum">
              <a:rPr lang="it-IT" altLang="it-IT" sz="4900">
                <a:latin typeface="Times New Roman" charset="0"/>
              </a:rPr>
              <a:pPr/>
              <a:t>24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60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DE653663-A184-864E-BDFC-EA812E0FD83F}" type="slidenum">
              <a:rPr lang="it-IT" altLang="it-IT" sz="4900">
                <a:latin typeface="Times New Roman" charset="0"/>
              </a:rPr>
              <a:pPr/>
              <a:t>25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5450" y="2994025"/>
            <a:ext cx="21623338" cy="14970125"/>
          </a:xfrm>
          <a:solidFill>
            <a:srgbClr val="FFFFFF"/>
          </a:solidFill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25" y="18962688"/>
            <a:ext cx="20218400" cy="17964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7" rIns="91414" bIns="45707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81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8D2BB202-91B8-D242-A179-47ED7694AA82}" type="slidenum">
              <a:rPr lang="it-IT" altLang="it-IT" sz="4900">
                <a:latin typeface="Times New Roman" charset="0"/>
              </a:rPr>
              <a:pPr/>
              <a:t>26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9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D0093E2C-6A4F-E741-9081-986197448B09}" type="slidenum">
              <a:rPr lang="it-IT" altLang="it-IT" sz="4900">
                <a:latin typeface="Times New Roman" charset="0"/>
              </a:rPr>
              <a:pPr/>
              <a:t>27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42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8A56C4C7-F733-9A4B-B20E-18BB8EE1D75D}" type="slidenum">
              <a:rPr lang="it-IT" altLang="it-IT" sz="4900">
                <a:latin typeface="Times New Roman" charset="0"/>
              </a:rPr>
              <a:pPr algn="r"/>
              <a:t>28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2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E1539026-8025-5041-9429-1763ABFD4CAF}" type="slidenum">
              <a:rPr lang="it-IT" altLang="it-IT" sz="4900">
                <a:latin typeface="Times New Roman" charset="0"/>
              </a:rPr>
              <a:pPr/>
              <a:t>29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D437290C-D945-5E42-9C87-394E8125A051}" type="slidenum">
              <a:rPr lang="it-IT" altLang="it-IT" sz="4900">
                <a:latin typeface="Times New Roman" charset="0"/>
              </a:rPr>
              <a:pPr/>
              <a:t>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6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C87D732A-4E04-C84C-8201-73B491C8D360}" type="slidenum">
              <a:rPr lang="it-IT" altLang="it-IT" sz="4900">
                <a:latin typeface="Times New Roman" charset="0"/>
              </a:rPr>
              <a:pPr/>
              <a:t>30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925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C87D732A-4E04-C84C-8201-73B491C8D360}" type="slidenum">
              <a:rPr lang="it-IT" altLang="it-IT" sz="4900">
                <a:latin typeface="Times New Roman" charset="0"/>
              </a:rPr>
              <a:pPr/>
              <a:t>31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652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651AC3BE-CB98-414E-8BC4-9AAF547F1232}" type="slidenum">
              <a:rPr lang="it-IT" altLang="it-IT" sz="4900">
                <a:latin typeface="Times New Roman" charset="0"/>
              </a:rPr>
              <a:pPr/>
              <a:t>32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46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10844555-CF49-FF4F-A2E0-14AEBDF8E752}" type="slidenum">
              <a:rPr lang="it-IT" altLang="it-IT" sz="4900">
                <a:latin typeface="Times New Roman" charset="0"/>
              </a:rPr>
              <a:pPr algn="r"/>
              <a:t>33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89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37195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B479625-B17D-2547-BBEC-3D952208EA0F}" type="slidenum">
              <a:rPr lang="it-IT" altLang="it-IT" sz="4900"/>
              <a:pPr>
                <a:spcBef>
                  <a:spcPct val="0"/>
                </a:spcBef>
              </a:pPr>
              <a:t>34</a:t>
            </a:fld>
            <a:endParaRPr lang="it-IT" altLang="it-IT" sz="49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542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35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7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36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02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37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92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7EA972EA-04B2-E54A-93FF-6D87578270DF}" type="slidenum">
              <a:rPr lang="it-IT" altLang="it-IT" sz="4900">
                <a:latin typeface="Times New Roman" charset="0"/>
              </a:rPr>
              <a:pPr/>
              <a:t>4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71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8A56C4C7-F733-9A4B-B20E-18BB8EE1D75D}" type="slidenum">
              <a:rPr lang="it-IT" altLang="it-IT" sz="4900">
                <a:latin typeface="Times New Roman" charset="0"/>
              </a:rPr>
              <a:pPr algn="r"/>
              <a:t>5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3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02405648-4EAF-2244-804D-0E4ABD4C4688}" type="slidenum">
              <a:rPr lang="it-IT" altLang="it-IT" sz="4900">
                <a:latin typeface="Times New Roman" charset="0"/>
              </a:rPr>
              <a:pPr algn="r"/>
              <a:t>6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42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2B81E3FE-0061-3942-B1E3-64DBB45C15CE}" type="slidenum">
              <a:rPr lang="it-IT" altLang="it-IT" sz="4900">
                <a:latin typeface="Times New Roman" charset="0"/>
              </a:rPr>
              <a:pPr algn="r"/>
              <a:t>7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795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E00F9C09-F255-FF48-9D46-6DDF8A510E7C}" type="slidenum">
              <a:rPr lang="it-IT" altLang="it-IT" sz="4900">
                <a:latin typeface="Times New Roman" charset="0"/>
              </a:rPr>
              <a:pPr algn="r"/>
              <a:t>8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845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86274AD6-856B-ED40-8A13-8F7916FCDC59}" type="slidenum">
              <a:rPr lang="it-IT" altLang="it-IT" sz="4900">
                <a:latin typeface="Times New Roman" charset="0"/>
              </a:rPr>
              <a:pPr algn="r"/>
              <a:t>9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6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C0BD-E3D1-8845-B359-172E7BA1A3C1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63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93B5E-32D9-9847-87B5-85C71BE903E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377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AA878-9DB0-5F40-9757-8ADA817162E5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777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F0D17-A744-C844-8328-77860E56EB4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212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57E63-3607-D64A-ABF0-A351BB1CFDD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907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42BA2-A690-ED4B-BAF7-70626E34BB5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7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6C1B7-48FE-3543-AC3C-E593C35C1E5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970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2F14C9-3CA8-0B44-86FE-EA5EBF69F36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962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1A92C-1C56-3446-B2CD-6C31DFD7366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803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5F3645-F686-BC4B-AD41-AEEDD93609DF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892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fld id="{CECC1B23-0290-6D41-B036-337118EE67AB}" type="slidenum">
              <a:rPr lang="it-IT" altLang="it-IT"/>
              <a:pPr/>
              <a:t>‹n.›</a:t>
            </a:fld>
            <a:endParaRPr lang="it-IT" altLang="it-IT"/>
          </a:p>
        </p:txBody>
      </p:sp>
      <p:sp>
        <p:nvSpPr>
          <p:cNvPr id="307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30.png"/><Relationship Id="rId1" Type="http://schemas.microsoft.com/office/2007/relationships/media" Target="file:////Users/macairppb/Documents/Lezioni/Video/Clips/www.vidoemo.com-eBAT%20Capillaries.mp4" TargetMode="External"/><Relationship Id="rId2" Type="http://schemas.openxmlformats.org/officeDocument/2006/relationships/video" Target="file:////Users/macairppb/Documents/Lezioni/Video/Clips/www.vidoemo.com-eBAT%20Capillaries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0956" cy="685799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00472" y="4221088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00472" y="5610726"/>
            <a:ext cx="439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, Elsevier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0472" y="5970766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052737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CIRCOLAZIONE</a:t>
            </a:r>
            <a:r>
              <a:rPr lang="en-GB" sz="2800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800" b="1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SISTEMICA</a:t>
            </a:r>
            <a:endParaRPr lang="en-GB" sz="2800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30354" y="2276872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92960" y="2852936"/>
            <a:ext cx="69762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it-IT" sz="18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8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1.4</a:t>
            </a:r>
            <a:endParaRPr lang="it-IT" sz="18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00472" y="5229200"/>
            <a:ext cx="323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600" dirty="0" err="1" smtClean="0">
                <a:solidFill>
                  <a:schemeClr val="bg2"/>
                </a:solidFill>
                <a:latin typeface="Arial" charset="0"/>
              </a:rPr>
              <a:t>Silverthorn</a:t>
            </a:r>
            <a:r>
              <a:rPr lang="it-IT" altLang="it-IT" sz="1600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it-IT" altLang="it-IT" sz="1600" dirty="0" smtClean="0">
                <a:solidFill>
                  <a:schemeClr val="bg2"/>
                </a:solidFill>
                <a:latin typeface="Arial" charset="0"/>
              </a:rPr>
              <a:t>FISIOLOGIA UMANA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56656" y="65973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00472" y="6364977"/>
            <a:ext cx="449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7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18"/>
          <a:stretch/>
        </p:blipFill>
        <p:spPr>
          <a:xfrm>
            <a:off x="128464" y="871006"/>
            <a:ext cx="2808312" cy="5078274"/>
          </a:xfrm>
          <a:prstGeom prst="rect">
            <a:avLst/>
          </a:prstGeom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706215"/>
              </p:ext>
            </p:extLst>
          </p:nvPr>
        </p:nvGraphicFramePr>
        <p:xfrm>
          <a:off x="3029520" y="630898"/>
          <a:ext cx="6604000" cy="5262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216"/>
                <a:gridCol w="1152128"/>
                <a:gridCol w="1224136"/>
                <a:gridCol w="1296144"/>
                <a:gridCol w="987376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REGIONE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VOLUME ASSOLUTO (</a:t>
                      </a:r>
                      <a:r>
                        <a:rPr lang="it-IT" sz="14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mL</a:t>
                      </a:r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VOLUME RELATIVO (</a:t>
                      </a:r>
                      <a:r>
                        <a:rPr lang="it-IT" sz="14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mL</a:t>
                      </a:r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%)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Circolazione sistemica</a:t>
                      </a:r>
                      <a:endParaRPr lang="it-IT" sz="1400" b="1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4200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84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Aorta e grandi arterie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6,0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Piccole arterie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8,0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Capillari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6,0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Piccole vene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2300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46,0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Grandi vene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900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Circolazione polmonare</a:t>
                      </a:r>
                      <a:endParaRPr lang="it-IT" sz="1400" b="1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440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8,8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Arterie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130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2,6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Capillari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110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2,2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Vene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4,0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Cuore (</a:t>
                      </a:r>
                      <a:r>
                        <a:rPr lang="it-IT" sz="1400" b="1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telediastole</a:t>
                      </a:r>
                      <a:r>
                        <a:rPr lang="it-IT" sz="1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it-IT" sz="1400" b="1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360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360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7,2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7,2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Totale</a:t>
                      </a:r>
                      <a:endParaRPr lang="it-IT" sz="1400" b="1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5000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5000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  <a:endParaRPr lang="it-IT" sz="1400" dirty="0">
                        <a:solidFill>
                          <a:schemeClr val="bg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DISTRIBUZIONE DEL </a:t>
            </a: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VOLUME EMATICO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0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PRESSIONE, RESISTENZA E FLUSSO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685800"/>
            <a:ext cx="614045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85800"/>
            <a:ext cx="2916237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3"/>
          <p:cNvSpPr txBox="1">
            <a:spLocks noChangeArrowheads="1"/>
          </p:cNvSpPr>
          <p:nvPr/>
        </p:nvSpPr>
        <p:spPr bwMode="auto">
          <a:xfrm>
            <a:off x="52388" y="2514600"/>
            <a:ext cx="2916237" cy="8540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000">
                <a:solidFill>
                  <a:schemeClr val="bg2"/>
                </a:solidFill>
              </a:rPr>
              <a:t>La pressione idrostatica è la pressione esercitata sulle pareti del contenitore da parte del liquido che vi è contenuto. La pressione idrostatica è proporzionale all’altezza della colonna di liquido</a:t>
            </a:r>
          </a:p>
        </p:txBody>
      </p:sp>
      <p:sp>
        <p:nvSpPr>
          <p:cNvPr id="10246" name="Rectangle 16"/>
          <p:cNvSpPr>
            <a:spLocks noChangeArrowheads="1"/>
          </p:cNvSpPr>
          <p:nvPr/>
        </p:nvSpPr>
        <p:spPr bwMode="auto">
          <a:xfrm>
            <a:off x="2063750" y="5715000"/>
            <a:ext cx="990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650"/>
            <a:ext cx="30543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4"/>
          <p:cNvSpPr txBox="1">
            <a:spLocks noChangeArrowheads="1"/>
          </p:cNvSpPr>
          <p:nvPr/>
        </p:nvSpPr>
        <p:spPr bwMode="auto">
          <a:xfrm>
            <a:off x="0" y="5318125"/>
            <a:ext cx="2641600" cy="8540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000">
                <a:solidFill>
                  <a:schemeClr val="bg2"/>
                </a:solidFill>
              </a:rPr>
              <a:t>Una volta che il liquido inizia a scorrere, la pressione si riduce proporzionalmente alla lunghezza del sistema, a causa della perdita di energia per attrito (resistenza)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7842250" y="609600"/>
            <a:ext cx="1485900" cy="909638"/>
            <a:chOff x="7842250" y="609600"/>
            <a:chExt cx="1485900" cy="909638"/>
          </a:xfrm>
        </p:grpSpPr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7842250" y="838200"/>
              <a:ext cx="11557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400">
                  <a:solidFill>
                    <a:schemeClr val="hlink"/>
                  </a:solidFill>
                </a:rPr>
                <a:t>F =</a:t>
              </a:r>
            </a:p>
          </p:txBody>
        </p:sp>
        <p:sp>
          <p:nvSpPr>
            <p:cNvPr id="10250" name="Rectangle 27"/>
            <p:cNvSpPr>
              <a:spLocks noChangeArrowheads="1"/>
            </p:cNvSpPr>
            <p:nvPr/>
          </p:nvSpPr>
          <p:spPr bwMode="auto">
            <a:xfrm>
              <a:off x="8696325" y="1062038"/>
              <a:ext cx="4032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400">
                  <a:solidFill>
                    <a:schemeClr val="hlink"/>
                  </a:solidFill>
                </a:rPr>
                <a:t>R</a:t>
              </a:r>
            </a:p>
          </p:txBody>
        </p:sp>
        <p:sp>
          <p:nvSpPr>
            <p:cNvPr id="10251" name="Rectangle 28"/>
            <p:cNvSpPr>
              <a:spLocks noChangeArrowheads="1"/>
            </p:cNvSpPr>
            <p:nvPr/>
          </p:nvSpPr>
          <p:spPr bwMode="auto">
            <a:xfrm>
              <a:off x="8583613" y="609600"/>
              <a:ext cx="5774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400" dirty="0" err="1">
                  <a:solidFill>
                    <a:schemeClr val="hlink"/>
                  </a:solidFill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it-IT" altLang="it-IT" sz="2400" dirty="0" err="1">
                  <a:solidFill>
                    <a:schemeClr val="hlink"/>
                  </a:solidFill>
                </a:rPr>
                <a:t>P</a:t>
              </a:r>
              <a:endParaRPr lang="it-IT" altLang="it-IT" sz="2400" dirty="0">
                <a:solidFill>
                  <a:schemeClr val="hlink"/>
                </a:solidFill>
              </a:endParaRPr>
            </a:p>
          </p:txBody>
        </p:sp>
        <p:sp>
          <p:nvSpPr>
            <p:cNvPr id="10252" name="Line 29"/>
            <p:cNvSpPr>
              <a:spLocks noChangeShapeType="1"/>
            </p:cNvSpPr>
            <p:nvPr/>
          </p:nvSpPr>
          <p:spPr bwMode="auto">
            <a:xfrm>
              <a:off x="8502650" y="1066800"/>
              <a:ext cx="82550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10253" name="Rectangle 40"/>
          <p:cNvSpPr>
            <a:spLocks noChangeArrowheads="1"/>
          </p:cNvSpPr>
          <p:nvPr/>
        </p:nvSpPr>
        <p:spPr bwMode="auto">
          <a:xfrm>
            <a:off x="7696200" y="1447800"/>
            <a:ext cx="1905000" cy="1066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54" name="Text Box 39"/>
          <p:cNvSpPr txBox="1">
            <a:spLocks noChangeArrowheads="1"/>
          </p:cNvSpPr>
          <p:nvPr/>
        </p:nvSpPr>
        <p:spPr bwMode="auto">
          <a:xfrm>
            <a:off x="7761288" y="1565275"/>
            <a:ext cx="1692275" cy="7397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 err="1">
                <a:solidFill>
                  <a:schemeClr val="bg2"/>
                </a:solidFill>
              </a:rPr>
              <a:t>P</a:t>
            </a:r>
            <a:r>
              <a:rPr lang="it-IT" altLang="it-IT" dirty="0">
                <a:solidFill>
                  <a:schemeClr val="bg2"/>
                </a:solidFill>
              </a:rPr>
              <a:t> = Pressione</a:t>
            </a:r>
          </a:p>
          <a:p>
            <a:pPr eaLnBrk="1" hangingPunct="1"/>
            <a:r>
              <a:rPr lang="it-IT" altLang="it-IT" dirty="0" err="1">
                <a:solidFill>
                  <a:schemeClr val="bg2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it-IT" altLang="it-IT" dirty="0" err="1">
                <a:solidFill>
                  <a:schemeClr val="bg2"/>
                </a:solidFill>
              </a:rPr>
              <a:t>P</a:t>
            </a:r>
            <a:r>
              <a:rPr lang="it-IT" altLang="it-IT" dirty="0">
                <a:solidFill>
                  <a:schemeClr val="bg2"/>
                </a:solidFill>
              </a:rPr>
              <a:t> = Gradiente di Pressione</a:t>
            </a:r>
          </a:p>
        </p:txBody>
      </p:sp>
      <p:sp>
        <p:nvSpPr>
          <p:cNvPr id="10255" name="Text Box 41"/>
          <p:cNvSpPr txBox="1">
            <a:spLocks noChangeArrowheads="1"/>
          </p:cNvSpPr>
          <p:nvPr/>
        </p:nvSpPr>
        <p:spPr bwMode="auto">
          <a:xfrm>
            <a:off x="3184525" y="1109663"/>
            <a:ext cx="74771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Flusso</a:t>
            </a:r>
          </a:p>
        </p:txBody>
      </p:sp>
      <p:sp>
        <p:nvSpPr>
          <p:cNvPr id="10256" name="Text Box 42"/>
          <p:cNvSpPr txBox="1">
            <a:spLocks noChangeArrowheads="1"/>
          </p:cNvSpPr>
          <p:nvPr/>
        </p:nvSpPr>
        <p:spPr bwMode="auto">
          <a:xfrm>
            <a:off x="4038600" y="674688"/>
            <a:ext cx="8699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    Alta P</a:t>
            </a:r>
          </a:p>
        </p:txBody>
      </p:sp>
      <p:sp>
        <p:nvSpPr>
          <p:cNvPr id="10257" name="Text Box 43"/>
          <p:cNvSpPr txBox="1">
            <a:spLocks noChangeArrowheads="1"/>
          </p:cNvSpPr>
          <p:nvPr/>
        </p:nvSpPr>
        <p:spPr bwMode="auto">
          <a:xfrm>
            <a:off x="6988175" y="674688"/>
            <a:ext cx="879475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Bassa P</a:t>
            </a:r>
          </a:p>
        </p:txBody>
      </p:sp>
      <p:sp>
        <p:nvSpPr>
          <p:cNvPr id="10258" name="Text Box 44"/>
          <p:cNvSpPr txBox="1">
            <a:spLocks noChangeArrowheads="1"/>
          </p:cNvSpPr>
          <p:nvPr/>
        </p:nvSpPr>
        <p:spPr bwMode="auto">
          <a:xfrm>
            <a:off x="5424488" y="674688"/>
            <a:ext cx="747712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Flusso</a:t>
            </a:r>
          </a:p>
        </p:txBody>
      </p:sp>
      <p:sp>
        <p:nvSpPr>
          <p:cNvPr id="10259" name="Text Box 45"/>
          <p:cNvSpPr txBox="1">
            <a:spLocks noChangeArrowheads="1"/>
          </p:cNvSpPr>
          <p:nvPr/>
        </p:nvSpPr>
        <p:spPr bwMode="auto">
          <a:xfrm>
            <a:off x="876300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pic>
        <p:nvPicPr>
          <p:cNvPr id="10260" name="Picture 47" descr="3684914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2"/>
          <a:stretch>
            <a:fillRect/>
          </a:stretch>
        </p:blipFill>
        <p:spPr bwMode="auto">
          <a:xfrm>
            <a:off x="3429000" y="2946400"/>
            <a:ext cx="5334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61" name="Group 46"/>
          <p:cNvGrpSpPr>
            <a:grpSpLocks/>
          </p:cNvGrpSpPr>
          <p:nvPr/>
        </p:nvGrpSpPr>
        <p:grpSpPr bwMode="auto">
          <a:xfrm>
            <a:off x="3352800" y="2514600"/>
            <a:ext cx="1697038" cy="1014413"/>
            <a:chOff x="3640" y="1718"/>
            <a:chExt cx="1069" cy="639"/>
          </a:xfrm>
        </p:grpSpPr>
        <p:sp>
          <p:nvSpPr>
            <p:cNvPr id="10267" name="Rectangle 21"/>
            <p:cNvSpPr>
              <a:spLocks noChangeArrowheads="1"/>
            </p:cNvSpPr>
            <p:nvPr/>
          </p:nvSpPr>
          <p:spPr bwMode="auto">
            <a:xfrm>
              <a:off x="4183" y="1718"/>
              <a:ext cx="44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</a:rPr>
                <a:t>8</a:t>
              </a:r>
              <a:r>
                <a:rPr lang="it-IT" altLang="it-IT" sz="2800">
                  <a:solidFill>
                    <a:schemeClr val="hlink"/>
                  </a:solidFill>
                  <a:latin typeface="Symbol" charset="2"/>
                </a:rPr>
                <a:t>h</a:t>
              </a:r>
              <a:r>
                <a:rPr lang="it-IT" altLang="it-IT" sz="2800">
                  <a:solidFill>
                    <a:schemeClr val="hlink"/>
                  </a:solidFill>
                </a:rPr>
                <a:t>l</a:t>
              </a:r>
            </a:p>
          </p:txBody>
        </p:sp>
        <p:sp>
          <p:nvSpPr>
            <p:cNvPr id="10268" name="Rectangle 22"/>
            <p:cNvSpPr>
              <a:spLocks noChangeArrowheads="1"/>
            </p:cNvSpPr>
            <p:nvPr/>
          </p:nvSpPr>
          <p:spPr bwMode="auto">
            <a:xfrm>
              <a:off x="4199" y="2030"/>
              <a:ext cx="4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  <a:latin typeface="Symbol" charset="2"/>
                </a:rPr>
                <a:t>p</a:t>
              </a:r>
              <a:r>
                <a:rPr lang="it-IT" altLang="it-IT" sz="2800">
                  <a:solidFill>
                    <a:schemeClr val="hlink"/>
                  </a:solidFill>
                </a:rPr>
                <a:t>r</a:t>
              </a:r>
              <a:r>
                <a:rPr lang="it-IT" altLang="it-IT" sz="2400" baseline="30000">
                  <a:solidFill>
                    <a:schemeClr val="hlink"/>
                  </a:solidFill>
                </a:rPr>
                <a:t>4</a:t>
              </a:r>
              <a:endParaRPr lang="it-IT" altLang="it-IT" sz="2800">
                <a:solidFill>
                  <a:schemeClr val="hlink"/>
                </a:solidFill>
              </a:endParaRPr>
            </a:p>
          </p:txBody>
        </p:sp>
        <p:sp>
          <p:nvSpPr>
            <p:cNvPr id="10269" name="Rectangle 23"/>
            <p:cNvSpPr>
              <a:spLocks noChangeArrowheads="1"/>
            </p:cNvSpPr>
            <p:nvPr/>
          </p:nvSpPr>
          <p:spPr bwMode="auto">
            <a:xfrm>
              <a:off x="3640" y="1892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</a:rPr>
                <a:t>R=</a:t>
              </a:r>
            </a:p>
          </p:txBody>
        </p:sp>
        <p:sp>
          <p:nvSpPr>
            <p:cNvPr id="10270" name="Line 24"/>
            <p:cNvSpPr>
              <a:spLocks noChangeShapeType="1"/>
            </p:cNvSpPr>
            <p:nvPr/>
          </p:nvSpPr>
          <p:spPr bwMode="auto">
            <a:xfrm>
              <a:off x="4137" y="2054"/>
              <a:ext cx="57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10262" name="Group 38"/>
          <p:cNvGrpSpPr>
            <a:grpSpLocks/>
          </p:cNvGrpSpPr>
          <p:nvPr/>
        </p:nvGrpSpPr>
        <p:grpSpPr bwMode="auto">
          <a:xfrm>
            <a:off x="7467600" y="2780928"/>
            <a:ext cx="1941513" cy="971550"/>
            <a:chOff x="3024" y="3618"/>
            <a:chExt cx="1129" cy="612"/>
          </a:xfrm>
        </p:grpSpPr>
        <p:sp>
          <p:nvSpPr>
            <p:cNvPr id="10263" name="Text Box 32"/>
            <p:cNvSpPr txBox="1">
              <a:spLocks noChangeArrowheads="1"/>
            </p:cNvSpPr>
            <p:nvPr/>
          </p:nvSpPr>
          <p:spPr bwMode="auto">
            <a:xfrm>
              <a:off x="3024" y="3795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400">
                  <a:solidFill>
                    <a:schemeClr val="hlink"/>
                  </a:solidFill>
                </a:rPr>
                <a:t>F =</a:t>
              </a:r>
            </a:p>
          </p:txBody>
        </p:sp>
        <p:sp>
          <p:nvSpPr>
            <p:cNvPr id="10264" name="Rectangle 33"/>
            <p:cNvSpPr>
              <a:spLocks noChangeArrowheads="1"/>
            </p:cNvSpPr>
            <p:nvPr/>
          </p:nvSpPr>
          <p:spPr bwMode="auto">
            <a:xfrm>
              <a:off x="3585" y="3903"/>
              <a:ext cx="41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it-IT" altLang="it-IT" sz="2800" dirty="0">
                  <a:solidFill>
                    <a:schemeClr val="hlink"/>
                  </a:solidFill>
                </a:rPr>
                <a:t>8</a:t>
              </a:r>
              <a:r>
                <a:rPr lang="it-IT" altLang="it-IT" sz="2800" dirty="0">
                  <a:solidFill>
                    <a:schemeClr val="hlink"/>
                  </a:solidFill>
                  <a:latin typeface="Symbol" charset="2"/>
                </a:rPr>
                <a:t>h</a:t>
              </a:r>
              <a:r>
                <a:rPr lang="it-IT" altLang="it-IT" sz="2800" dirty="0">
                  <a:solidFill>
                    <a:schemeClr val="hlink"/>
                  </a:solidFill>
                </a:rPr>
                <a:t>l</a:t>
              </a:r>
            </a:p>
          </p:txBody>
        </p:sp>
        <p:sp>
          <p:nvSpPr>
            <p:cNvPr id="10265" name="Rectangle 34"/>
            <p:cNvSpPr>
              <a:spLocks noChangeArrowheads="1"/>
            </p:cNvSpPr>
            <p:nvPr/>
          </p:nvSpPr>
          <p:spPr bwMode="auto">
            <a:xfrm>
              <a:off x="3432" y="3618"/>
              <a:ext cx="72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it-IT" altLang="it-IT" sz="2400" dirty="0">
                  <a:solidFill>
                    <a:schemeClr val="hlink"/>
                  </a:solidFill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it-IT" altLang="it-IT" sz="2400" dirty="0" smtClean="0">
                  <a:solidFill>
                    <a:schemeClr val="hlink"/>
                  </a:solidFill>
                </a:rPr>
                <a:t>P</a:t>
              </a:r>
              <a:r>
                <a:rPr lang="it-IT" altLang="it-IT" sz="2800" dirty="0" smtClean="0">
                  <a:solidFill>
                    <a:schemeClr val="hlink"/>
                  </a:solidFill>
                  <a:latin typeface="Symbol" charset="2"/>
                </a:rPr>
                <a:t>p</a:t>
              </a:r>
              <a:r>
                <a:rPr lang="it-IT" altLang="it-IT" sz="2800" dirty="0" smtClean="0">
                  <a:solidFill>
                    <a:schemeClr val="hlink"/>
                  </a:solidFill>
                </a:rPr>
                <a:t>r</a:t>
              </a:r>
              <a:r>
                <a:rPr lang="it-IT" altLang="it-IT" sz="2400" baseline="30000" dirty="0" smtClean="0">
                  <a:solidFill>
                    <a:schemeClr val="hlink"/>
                  </a:solidFill>
                </a:rPr>
                <a:t>4</a:t>
              </a:r>
              <a:endParaRPr lang="it-IT" altLang="it-IT" sz="2400" dirty="0">
                <a:solidFill>
                  <a:schemeClr val="hlink"/>
                </a:solidFill>
              </a:endParaRPr>
            </a:p>
          </p:txBody>
        </p:sp>
        <p:sp>
          <p:nvSpPr>
            <p:cNvPr id="10266" name="Line 35"/>
            <p:cNvSpPr>
              <a:spLocks noChangeShapeType="1"/>
            </p:cNvSpPr>
            <p:nvPr/>
          </p:nvSpPr>
          <p:spPr bwMode="auto">
            <a:xfrm>
              <a:off x="3552" y="3939"/>
              <a:ext cx="48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7405027" y="3789040"/>
            <a:ext cx="2372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legge di </a:t>
            </a:r>
            <a:r>
              <a:rPr lang="it-IT" dirty="0" smtClean="0">
                <a:solidFill>
                  <a:srgbClr val="FF0000"/>
                </a:solidFill>
              </a:rPr>
              <a:t>Hagen-</a:t>
            </a:r>
            <a:r>
              <a:rPr lang="it-IT" dirty="0" err="1">
                <a:solidFill>
                  <a:srgbClr val="FF0000"/>
                </a:solidFill>
              </a:rPr>
              <a:t>P</a:t>
            </a:r>
            <a:r>
              <a:rPr lang="it-IT" dirty="0" err="1" smtClean="0">
                <a:solidFill>
                  <a:srgbClr val="FF0000"/>
                </a:solidFill>
              </a:rPr>
              <a:t>oiseuille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r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43"/>
          <a:stretch>
            <a:fillRect/>
          </a:stretch>
        </p:blipFill>
        <p:spPr bwMode="auto">
          <a:xfrm>
            <a:off x="2087910" y="620688"/>
            <a:ext cx="5313362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-29842" y="116632"/>
            <a:ext cx="9906000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PRINCIPIO DI </a:t>
            </a:r>
            <a:r>
              <a:rPr lang="it-I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FICK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 PER LA MISURA DELLA GITTATA CARDIACA</a:t>
            </a:r>
            <a:endParaRPr lang="it-IT" altLang="it-IT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6456" y="5949406"/>
            <a:ext cx="3384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 dirty="0">
                <a:solidFill>
                  <a:schemeClr val="bg2"/>
                </a:solidFill>
                <a:latin typeface="Arial" charset="0"/>
              </a:rPr>
              <a:t>GITTATA CARDIACA (L/</a:t>
            </a:r>
            <a:r>
              <a:rPr lang="it-IT" altLang="it-IT" sz="1800" dirty="0" err="1">
                <a:solidFill>
                  <a:schemeClr val="bg2"/>
                </a:solidFill>
                <a:latin typeface="Arial" charset="0"/>
              </a:rPr>
              <a:t>min</a:t>
            </a:r>
            <a:r>
              <a:rPr lang="it-IT" altLang="it-IT" sz="1800" dirty="0">
                <a:solidFill>
                  <a:schemeClr val="bg2"/>
                </a:solidFill>
                <a:latin typeface="Arial" charset="0"/>
              </a:rPr>
              <a:t>) =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907929" y="5694620"/>
            <a:ext cx="2603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 dirty="0">
                <a:solidFill>
                  <a:schemeClr val="bg2"/>
                </a:solidFill>
                <a:latin typeface="Arial" charset="0"/>
              </a:rPr>
              <a:t>O</a:t>
            </a:r>
            <a:r>
              <a:rPr lang="it-IT" altLang="it-IT" sz="1800" baseline="-25000" dirty="0">
                <a:solidFill>
                  <a:schemeClr val="bg2"/>
                </a:solidFill>
                <a:latin typeface="Arial" charset="0"/>
              </a:rPr>
              <a:t>2</a:t>
            </a:r>
            <a:r>
              <a:rPr lang="it-IT" altLang="it-IT" sz="1800" dirty="0">
                <a:solidFill>
                  <a:schemeClr val="bg2"/>
                </a:solidFill>
                <a:latin typeface="Arial" charset="0"/>
              </a:rPr>
              <a:t> consumato (ml/</a:t>
            </a:r>
            <a:r>
              <a:rPr lang="it-IT" altLang="it-IT" sz="1800" dirty="0" err="1">
                <a:solidFill>
                  <a:schemeClr val="bg2"/>
                </a:solidFill>
                <a:latin typeface="Arial" charset="0"/>
              </a:rPr>
              <a:t>min</a:t>
            </a:r>
            <a:r>
              <a:rPr lang="it-IT" altLang="it-IT" sz="1800" dirty="0">
                <a:solidFill>
                  <a:schemeClr val="bg2"/>
                </a:solidFill>
                <a:latin typeface="Arial" charset="0"/>
              </a:rPr>
              <a:t>) 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751801" y="6228020"/>
            <a:ext cx="300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bg2"/>
                </a:solidFill>
                <a:latin typeface="Arial" charset="0"/>
              </a:rPr>
              <a:t>Differenza A/V di O</a:t>
            </a:r>
            <a:r>
              <a:rPr lang="it-IT" altLang="it-IT" sz="1800" baseline="-25000">
                <a:solidFill>
                  <a:schemeClr val="bg2"/>
                </a:solidFill>
                <a:latin typeface="Arial" charset="0"/>
              </a:rPr>
              <a:t>2</a:t>
            </a:r>
            <a:r>
              <a:rPr lang="it-IT" altLang="it-IT" sz="1800">
                <a:solidFill>
                  <a:schemeClr val="bg2"/>
                </a:solidFill>
                <a:latin typeface="Arial" charset="0"/>
              </a:rPr>
              <a:t> (ml/L </a:t>
            </a:r>
            <a:r>
              <a:rPr lang="it-IT" altLang="it-IT" sz="1800" smtClean="0">
                <a:solidFill>
                  <a:schemeClr val="bg2"/>
                </a:solidFill>
                <a:latin typeface="Arial" charset="0"/>
              </a:rPr>
              <a:t>) </a:t>
            </a:r>
            <a:endParaRPr lang="it-IT" altLang="it-IT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3656856" y="6134072"/>
            <a:ext cx="3200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654925" y="6477000"/>
            <a:ext cx="2174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  <a:latin typeface="Arial" charset="0"/>
              </a:rPr>
              <a:t>Da Guyton, Fisiologia Medica</a:t>
            </a: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7329264" y="6134072"/>
            <a:ext cx="1224136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80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969224" y="594940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2"/>
                </a:solidFill>
                <a:latin typeface="+mj-lt"/>
              </a:rPr>
              <a:t>=</a:t>
            </a:r>
            <a:endParaRPr lang="it-IT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29264" y="573802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2"/>
                </a:solidFill>
                <a:latin typeface="+mj-lt"/>
              </a:rPr>
              <a:t>200 ml/</a:t>
            </a:r>
            <a:r>
              <a:rPr lang="it-IT" sz="1800" dirty="0" err="1" smtClean="0">
                <a:solidFill>
                  <a:schemeClr val="bg2"/>
                </a:solidFill>
                <a:latin typeface="+mj-lt"/>
              </a:rPr>
              <a:t>min</a:t>
            </a:r>
            <a:endParaRPr lang="it-IT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527539" y="615033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>
                <a:solidFill>
                  <a:schemeClr val="bg2"/>
                </a:solidFill>
                <a:latin typeface="+mj-lt"/>
              </a:rPr>
              <a:t>4</a:t>
            </a:r>
            <a:r>
              <a:rPr lang="it-IT" sz="1800" smtClean="0">
                <a:solidFill>
                  <a:schemeClr val="bg2"/>
                </a:solidFill>
                <a:latin typeface="+mj-lt"/>
              </a:rPr>
              <a:t>0 ml/L</a:t>
            </a:r>
            <a:endParaRPr lang="it-IT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697416" y="594940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2"/>
                </a:solidFill>
                <a:latin typeface="+mj-lt"/>
              </a:rPr>
              <a:t>=</a:t>
            </a:r>
            <a:endParaRPr lang="it-IT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8941542" y="593430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2"/>
                </a:solidFill>
                <a:latin typeface="+mj-lt"/>
              </a:rPr>
              <a:t>5</a:t>
            </a:r>
            <a:r>
              <a:rPr lang="it-IT" sz="1800" dirty="0" smtClean="0">
                <a:solidFill>
                  <a:schemeClr val="bg2"/>
                </a:solidFill>
                <a:latin typeface="+mj-lt"/>
              </a:rPr>
              <a:t> L/</a:t>
            </a:r>
            <a:r>
              <a:rPr lang="it-IT" sz="1800" dirty="0" err="1" smtClean="0">
                <a:solidFill>
                  <a:schemeClr val="bg2"/>
                </a:solidFill>
                <a:latin typeface="+mj-lt"/>
              </a:rPr>
              <a:t>min</a:t>
            </a:r>
            <a:endParaRPr lang="it-IT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07323" y="4725144"/>
            <a:ext cx="967021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2"/>
                </a:solidFill>
                <a:latin typeface="+mj-lt"/>
              </a:rPr>
              <a:t>In 1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min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si consumano 40 ml di O</a:t>
            </a:r>
            <a:r>
              <a:rPr lang="it-IT" sz="1600" baseline="-25000" dirty="0" smtClean="0">
                <a:solidFill>
                  <a:schemeClr val="bg2"/>
                </a:solidFill>
                <a:latin typeface="+mj-lt"/>
              </a:rPr>
              <a:t>2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per ogni L di sangue. Quanti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L di sangue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devono essere  utilizzati per avere un consumo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di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O</a:t>
            </a:r>
            <a:r>
              <a:rPr lang="it-IT" sz="1600" baseline="-25000" dirty="0" smtClean="0">
                <a:solidFill>
                  <a:schemeClr val="bg2"/>
                </a:solidFill>
                <a:latin typeface="+mj-lt"/>
              </a:rPr>
              <a:t>2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(per tutto l’organismo)  di 200 ml?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GITTATA CARDIACA E RESISTENZA</a:t>
            </a:r>
          </a:p>
        </p:txBody>
      </p:sp>
      <p:grpSp>
        <p:nvGrpSpPr>
          <p:cNvPr id="19459" name="Group 32"/>
          <p:cNvGrpSpPr>
            <a:grpSpLocks/>
          </p:cNvGrpSpPr>
          <p:nvPr/>
        </p:nvGrpSpPr>
        <p:grpSpPr bwMode="auto">
          <a:xfrm>
            <a:off x="3570288" y="914400"/>
            <a:ext cx="2220912" cy="1128713"/>
            <a:chOff x="2112" y="1584"/>
            <a:chExt cx="1399" cy="711"/>
          </a:xfrm>
        </p:grpSpPr>
        <p:sp>
          <p:nvSpPr>
            <p:cNvPr id="19481" name="Rectangle 21"/>
            <p:cNvSpPr>
              <a:spLocks noChangeArrowheads="1"/>
            </p:cNvSpPr>
            <p:nvPr/>
          </p:nvSpPr>
          <p:spPr bwMode="auto">
            <a:xfrm>
              <a:off x="2655" y="1584"/>
              <a:ext cx="8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</a:rPr>
                <a:t>Pa - Pv</a:t>
              </a:r>
            </a:p>
          </p:txBody>
        </p:sp>
        <p:sp>
          <p:nvSpPr>
            <p:cNvPr id="19482" name="Rectangle 23"/>
            <p:cNvSpPr>
              <a:spLocks noChangeArrowheads="1"/>
            </p:cNvSpPr>
            <p:nvPr/>
          </p:nvSpPr>
          <p:spPr bwMode="auto">
            <a:xfrm>
              <a:off x="2112" y="1758"/>
              <a:ext cx="6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</a:rPr>
                <a:t>GC =</a:t>
              </a:r>
            </a:p>
          </p:txBody>
        </p:sp>
        <p:sp>
          <p:nvSpPr>
            <p:cNvPr id="19483" name="Line 24"/>
            <p:cNvSpPr>
              <a:spLocks noChangeShapeType="1"/>
            </p:cNvSpPr>
            <p:nvPr/>
          </p:nvSpPr>
          <p:spPr bwMode="auto">
            <a:xfrm>
              <a:off x="2740" y="1920"/>
              <a:ext cx="76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9484" name="Rectangle 23"/>
            <p:cNvSpPr>
              <a:spLocks noChangeArrowheads="1"/>
            </p:cNvSpPr>
            <p:nvPr/>
          </p:nvSpPr>
          <p:spPr bwMode="auto">
            <a:xfrm>
              <a:off x="2939" y="1968"/>
              <a:ext cx="27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</a:rPr>
                <a:t>R</a:t>
              </a:r>
            </a:p>
          </p:txBody>
        </p:sp>
      </p:grpSp>
      <p:grpSp>
        <p:nvGrpSpPr>
          <p:cNvPr id="19460" name="Group 40"/>
          <p:cNvGrpSpPr>
            <a:grpSpLocks/>
          </p:cNvGrpSpPr>
          <p:nvPr/>
        </p:nvGrpSpPr>
        <p:grpSpPr bwMode="auto">
          <a:xfrm>
            <a:off x="3505200" y="2819399"/>
            <a:ext cx="2220913" cy="1057275"/>
            <a:chOff x="281" y="2073"/>
            <a:chExt cx="1399" cy="666"/>
          </a:xfrm>
        </p:grpSpPr>
        <p:sp>
          <p:nvSpPr>
            <p:cNvPr id="19477" name="Rectangle 21"/>
            <p:cNvSpPr>
              <a:spLocks noChangeArrowheads="1"/>
            </p:cNvSpPr>
            <p:nvPr/>
          </p:nvSpPr>
          <p:spPr bwMode="auto">
            <a:xfrm>
              <a:off x="824" y="2073"/>
              <a:ext cx="8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 dirty="0" err="1">
                  <a:solidFill>
                    <a:schemeClr val="hlink"/>
                  </a:solidFill>
                </a:rPr>
                <a:t>Pa</a:t>
              </a:r>
              <a:r>
                <a:rPr lang="it-IT" altLang="it-IT" sz="2800" dirty="0">
                  <a:solidFill>
                    <a:schemeClr val="hlink"/>
                  </a:solidFill>
                </a:rPr>
                <a:t> - </a:t>
              </a:r>
              <a:r>
                <a:rPr lang="it-IT" altLang="it-IT" sz="2800" dirty="0" err="1">
                  <a:solidFill>
                    <a:schemeClr val="hlink"/>
                  </a:solidFill>
                </a:rPr>
                <a:t>Pv</a:t>
              </a:r>
              <a:endParaRPr lang="it-IT" altLang="it-IT" sz="2800" dirty="0">
                <a:solidFill>
                  <a:schemeClr val="hlink"/>
                </a:solidFill>
              </a:endParaRPr>
            </a:p>
          </p:txBody>
        </p:sp>
        <p:sp>
          <p:nvSpPr>
            <p:cNvPr id="19478" name="Rectangle 23"/>
            <p:cNvSpPr>
              <a:spLocks noChangeArrowheads="1"/>
            </p:cNvSpPr>
            <p:nvPr/>
          </p:nvSpPr>
          <p:spPr bwMode="auto">
            <a:xfrm>
              <a:off x="281" y="2247"/>
              <a:ext cx="4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</a:rPr>
                <a:t>R =</a:t>
              </a:r>
            </a:p>
          </p:txBody>
        </p:sp>
        <p:sp>
          <p:nvSpPr>
            <p:cNvPr id="19479" name="Line 24"/>
            <p:cNvSpPr>
              <a:spLocks noChangeShapeType="1"/>
            </p:cNvSpPr>
            <p:nvPr/>
          </p:nvSpPr>
          <p:spPr bwMode="auto">
            <a:xfrm>
              <a:off x="909" y="2409"/>
              <a:ext cx="76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9480" name="Rectangle 23"/>
            <p:cNvSpPr>
              <a:spLocks noChangeArrowheads="1"/>
            </p:cNvSpPr>
            <p:nvPr/>
          </p:nvSpPr>
          <p:spPr bwMode="auto">
            <a:xfrm>
              <a:off x="1008" y="2412"/>
              <a:ext cx="45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>
                  <a:solidFill>
                    <a:schemeClr val="hlink"/>
                  </a:solidFill>
                </a:rPr>
                <a:t>GC</a:t>
              </a:r>
              <a:endParaRPr lang="it-IT" altLang="it-IT" sz="2800" dirty="0">
                <a:solidFill>
                  <a:schemeClr val="hlink"/>
                </a:solidFill>
              </a:endParaRPr>
            </a:p>
          </p:txBody>
        </p:sp>
      </p:grpSp>
      <p:sp>
        <p:nvSpPr>
          <p:cNvPr id="19461" name="Text Box 39"/>
          <p:cNvSpPr txBox="1">
            <a:spLocks noChangeArrowheads="1"/>
          </p:cNvSpPr>
          <p:nvPr/>
        </p:nvSpPr>
        <p:spPr bwMode="auto">
          <a:xfrm>
            <a:off x="6248400" y="1066800"/>
            <a:ext cx="2971800" cy="952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 err="1">
                <a:solidFill>
                  <a:schemeClr val="bg2"/>
                </a:solidFill>
                <a:latin typeface="+mj-lt"/>
              </a:rPr>
              <a:t>GC</a:t>
            </a:r>
            <a:r>
              <a:rPr lang="it-IT" altLang="it-IT" dirty="0">
                <a:solidFill>
                  <a:schemeClr val="bg2"/>
                </a:solidFill>
                <a:latin typeface="+mj-lt"/>
              </a:rPr>
              <a:t> = Gittata Cardiaca</a:t>
            </a:r>
          </a:p>
          <a:p>
            <a:pPr eaLnBrk="1" hangingPunct="1"/>
            <a:r>
              <a:rPr lang="it-IT" altLang="it-IT" dirty="0" err="1">
                <a:solidFill>
                  <a:schemeClr val="bg2"/>
                </a:solidFill>
                <a:latin typeface="+mj-lt"/>
              </a:rPr>
              <a:t>Pa</a:t>
            </a:r>
            <a:r>
              <a:rPr lang="it-IT" altLang="it-IT" dirty="0">
                <a:solidFill>
                  <a:schemeClr val="bg2"/>
                </a:solidFill>
                <a:latin typeface="+mj-lt"/>
              </a:rPr>
              <a:t> = Pressione arteriosa media</a:t>
            </a:r>
          </a:p>
          <a:p>
            <a:pPr eaLnBrk="1" hangingPunct="1"/>
            <a:r>
              <a:rPr lang="it-IT" altLang="it-IT" dirty="0" err="1">
                <a:solidFill>
                  <a:schemeClr val="bg2"/>
                </a:solidFill>
                <a:latin typeface="+mj-lt"/>
              </a:rPr>
              <a:t>Pv</a:t>
            </a:r>
            <a:r>
              <a:rPr lang="it-IT" altLang="it-IT" dirty="0">
                <a:solidFill>
                  <a:schemeClr val="bg2"/>
                </a:solidFill>
                <a:latin typeface="+mj-lt"/>
              </a:rPr>
              <a:t> = Pressione venosa media</a:t>
            </a:r>
          </a:p>
          <a:p>
            <a:pPr eaLnBrk="1" hangingPunct="1"/>
            <a:r>
              <a:rPr lang="it-IT" altLang="it-IT" dirty="0" err="1">
                <a:solidFill>
                  <a:schemeClr val="bg2"/>
                </a:solidFill>
                <a:latin typeface="+mj-lt"/>
              </a:rPr>
              <a:t>R</a:t>
            </a:r>
            <a:r>
              <a:rPr lang="it-IT" altLang="it-IT" dirty="0">
                <a:solidFill>
                  <a:schemeClr val="bg2"/>
                </a:solidFill>
                <a:latin typeface="+mj-lt"/>
              </a:rPr>
              <a:t> = resistenza</a:t>
            </a:r>
          </a:p>
        </p:txBody>
      </p:sp>
      <p:sp>
        <p:nvSpPr>
          <p:cNvPr id="19462" name="Text Box 39"/>
          <p:cNvSpPr txBox="1">
            <a:spLocks noChangeArrowheads="1"/>
          </p:cNvSpPr>
          <p:nvPr/>
        </p:nvSpPr>
        <p:spPr bwMode="auto">
          <a:xfrm>
            <a:off x="1064568" y="4221088"/>
            <a:ext cx="2331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 dirty="0">
                <a:solidFill>
                  <a:schemeClr val="bg2"/>
                </a:solidFill>
              </a:rPr>
              <a:t>GRANDE CIRCOLO</a:t>
            </a:r>
          </a:p>
        </p:txBody>
      </p:sp>
      <p:sp>
        <p:nvSpPr>
          <p:cNvPr id="19463" name="Rectangle 21"/>
          <p:cNvSpPr>
            <a:spLocks noChangeArrowheads="1"/>
          </p:cNvSpPr>
          <p:nvPr/>
        </p:nvSpPr>
        <p:spPr bwMode="auto">
          <a:xfrm>
            <a:off x="1735834" y="5669681"/>
            <a:ext cx="11240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chemeClr val="hlink"/>
                </a:solidFill>
              </a:rPr>
              <a:t>93 </a:t>
            </a:r>
            <a:r>
              <a:rPr lang="it-IT" altLang="it-IT" sz="2800" dirty="0">
                <a:solidFill>
                  <a:schemeClr val="hlink"/>
                </a:solidFill>
              </a:rPr>
              <a:t>- 5</a:t>
            </a:r>
          </a:p>
        </p:txBody>
      </p:sp>
      <p:sp>
        <p:nvSpPr>
          <p:cNvPr id="19464" name="Rectangle 23"/>
          <p:cNvSpPr>
            <a:spLocks noChangeArrowheads="1"/>
          </p:cNvSpPr>
          <p:nvPr/>
        </p:nvSpPr>
        <p:spPr bwMode="auto">
          <a:xfrm>
            <a:off x="873821" y="5888880"/>
            <a:ext cx="73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chemeClr val="hlink"/>
                </a:solidFill>
              </a:rPr>
              <a:t>R =</a:t>
            </a:r>
          </a:p>
        </p:txBody>
      </p:sp>
      <p:sp>
        <p:nvSpPr>
          <p:cNvPr id="19466" name="Rectangle 23"/>
          <p:cNvSpPr>
            <a:spLocks noChangeArrowheads="1"/>
          </p:cNvSpPr>
          <p:nvPr/>
        </p:nvSpPr>
        <p:spPr bwMode="auto">
          <a:xfrm>
            <a:off x="2169965" y="6222255"/>
            <a:ext cx="3952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chemeClr val="hlink"/>
                </a:solidFill>
              </a:rPr>
              <a:t>5</a:t>
            </a:r>
          </a:p>
        </p:txBody>
      </p:sp>
      <p:sp>
        <p:nvSpPr>
          <p:cNvPr id="19467" name="Rectangle 23"/>
          <p:cNvSpPr>
            <a:spLocks noChangeArrowheads="1"/>
          </p:cNvSpPr>
          <p:nvPr/>
        </p:nvSpPr>
        <p:spPr bwMode="auto">
          <a:xfrm>
            <a:off x="3322093" y="5885705"/>
            <a:ext cx="910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dirty="0">
                <a:solidFill>
                  <a:schemeClr val="hlink"/>
                </a:solidFill>
              </a:rPr>
              <a:t>= </a:t>
            </a:r>
            <a:r>
              <a:rPr lang="it-IT" altLang="it-IT" sz="2800" dirty="0" smtClean="0">
                <a:solidFill>
                  <a:schemeClr val="hlink"/>
                </a:solidFill>
              </a:rPr>
              <a:t>18</a:t>
            </a:r>
            <a:endParaRPr lang="it-IT" altLang="it-IT" sz="2800" dirty="0">
              <a:solidFill>
                <a:schemeClr val="hlink"/>
              </a:solidFill>
            </a:endParaRPr>
          </a:p>
        </p:txBody>
      </p:sp>
      <p:sp>
        <p:nvSpPr>
          <p:cNvPr id="19468" name="Text Box 47"/>
          <p:cNvSpPr txBox="1">
            <a:spLocks noChangeArrowheads="1"/>
          </p:cNvSpPr>
          <p:nvPr/>
        </p:nvSpPr>
        <p:spPr bwMode="auto">
          <a:xfrm>
            <a:off x="6460481" y="4221088"/>
            <a:ext cx="2377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bg2"/>
                </a:solidFill>
              </a:rPr>
              <a:t>PICCOLO CIRCOLO</a:t>
            </a:r>
          </a:p>
        </p:txBody>
      </p:sp>
      <p:sp>
        <p:nvSpPr>
          <p:cNvPr id="19469" name="Rectangle 21"/>
          <p:cNvSpPr>
            <a:spLocks noChangeArrowheads="1"/>
          </p:cNvSpPr>
          <p:nvPr/>
        </p:nvSpPr>
        <p:spPr bwMode="auto">
          <a:xfrm>
            <a:off x="7192172" y="5661248"/>
            <a:ext cx="944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chemeClr val="hlink"/>
                </a:solidFill>
              </a:rPr>
              <a:t>25-2</a:t>
            </a:r>
            <a:endParaRPr lang="it-IT" altLang="it-IT" sz="2800" dirty="0">
              <a:solidFill>
                <a:schemeClr val="hlink"/>
              </a:solidFill>
            </a:endParaRPr>
          </a:p>
        </p:txBody>
      </p:sp>
      <p:sp>
        <p:nvSpPr>
          <p:cNvPr id="19470" name="Rectangle 23"/>
          <p:cNvSpPr>
            <a:spLocks noChangeArrowheads="1"/>
          </p:cNvSpPr>
          <p:nvPr/>
        </p:nvSpPr>
        <p:spPr bwMode="auto">
          <a:xfrm>
            <a:off x="6048429" y="5937473"/>
            <a:ext cx="73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chemeClr val="hlink"/>
                </a:solidFill>
              </a:rPr>
              <a:t>R =</a:t>
            </a:r>
          </a:p>
        </p:txBody>
      </p:sp>
      <p:sp>
        <p:nvSpPr>
          <p:cNvPr id="19471" name="Line 24"/>
          <p:cNvSpPr>
            <a:spLocks noChangeShapeType="1"/>
          </p:cNvSpPr>
          <p:nvPr/>
        </p:nvSpPr>
        <p:spPr bwMode="auto">
          <a:xfrm>
            <a:off x="7045379" y="6194648"/>
            <a:ext cx="121285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9472" name="Rectangle 23"/>
          <p:cNvSpPr>
            <a:spLocks noChangeArrowheads="1"/>
          </p:cNvSpPr>
          <p:nvPr/>
        </p:nvSpPr>
        <p:spPr bwMode="auto">
          <a:xfrm>
            <a:off x="7480354" y="6270848"/>
            <a:ext cx="3952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chemeClr val="hlink"/>
                </a:solidFill>
              </a:rPr>
              <a:t>5</a:t>
            </a:r>
          </a:p>
        </p:txBody>
      </p:sp>
      <p:sp>
        <p:nvSpPr>
          <p:cNvPr id="19473" name="Rectangle 23"/>
          <p:cNvSpPr>
            <a:spLocks noChangeArrowheads="1"/>
          </p:cNvSpPr>
          <p:nvPr/>
        </p:nvSpPr>
        <p:spPr bwMode="auto">
          <a:xfrm>
            <a:off x="8359829" y="5934298"/>
            <a:ext cx="697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dirty="0">
                <a:solidFill>
                  <a:schemeClr val="hlink"/>
                </a:solidFill>
              </a:rPr>
              <a:t>= </a:t>
            </a:r>
            <a:r>
              <a:rPr lang="it-IT" altLang="it-IT" sz="2800" dirty="0" smtClean="0">
                <a:solidFill>
                  <a:schemeClr val="hlink"/>
                </a:solidFill>
              </a:rPr>
              <a:t>5</a:t>
            </a:r>
            <a:endParaRPr lang="it-IT" altLang="it-IT" sz="2800" dirty="0">
              <a:solidFill>
                <a:schemeClr val="hlink"/>
              </a:solidFill>
            </a:endParaRPr>
          </a:p>
        </p:txBody>
      </p:sp>
      <p:sp>
        <p:nvSpPr>
          <p:cNvPr id="19474" name="Line 53"/>
          <p:cNvSpPr>
            <a:spLocks noChangeShapeType="1"/>
          </p:cNvSpPr>
          <p:nvPr/>
        </p:nvSpPr>
        <p:spPr bwMode="auto">
          <a:xfrm>
            <a:off x="5029200" y="2133600"/>
            <a:ext cx="0" cy="685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75" name="Line 55"/>
          <p:cNvSpPr>
            <a:spLocks noChangeShapeType="1"/>
          </p:cNvSpPr>
          <p:nvPr/>
        </p:nvSpPr>
        <p:spPr bwMode="auto">
          <a:xfrm>
            <a:off x="5029200" y="4038600"/>
            <a:ext cx="0" cy="381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76" name="Line 56"/>
          <p:cNvSpPr>
            <a:spLocks noChangeShapeType="1"/>
          </p:cNvSpPr>
          <p:nvPr/>
        </p:nvSpPr>
        <p:spPr bwMode="auto">
          <a:xfrm>
            <a:off x="3276600" y="4419600"/>
            <a:ext cx="3276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2000">
              <a:solidFill>
                <a:schemeClr val="bg2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44488" y="4653136"/>
            <a:ext cx="3079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bg2"/>
                </a:solidFill>
              </a:rPr>
              <a:t>Pa</a:t>
            </a:r>
            <a:r>
              <a:rPr lang="it-IT" sz="2000" dirty="0" smtClean="0">
                <a:solidFill>
                  <a:schemeClr val="bg2"/>
                </a:solidFill>
              </a:rPr>
              <a:t> = (120+(80x2))/3= 93</a:t>
            </a:r>
            <a:endParaRPr lang="it-IT" sz="2000" dirty="0">
              <a:solidFill>
                <a:schemeClr val="bg2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70507" y="5127575"/>
            <a:ext cx="261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bg2"/>
                </a:solidFill>
              </a:rPr>
              <a:t>Pv</a:t>
            </a:r>
            <a:r>
              <a:rPr lang="it-IT" sz="2000" dirty="0" smtClean="0">
                <a:solidFill>
                  <a:schemeClr val="bg2"/>
                </a:solidFill>
              </a:rPr>
              <a:t> = (15+(0x2))/3= 5</a:t>
            </a:r>
            <a:endParaRPr lang="it-IT" sz="2000" dirty="0">
              <a:solidFill>
                <a:schemeClr val="bg2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1665909" y="6165304"/>
            <a:ext cx="14401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CasellaDiTesto 32"/>
          <p:cNvSpPr txBox="1"/>
          <p:nvPr/>
        </p:nvSpPr>
        <p:spPr>
          <a:xfrm>
            <a:off x="6254833" y="4653136"/>
            <a:ext cx="2927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bg2"/>
                </a:solidFill>
              </a:rPr>
              <a:t>Pa</a:t>
            </a:r>
            <a:r>
              <a:rPr lang="it-IT" sz="2000" dirty="0" smtClean="0">
                <a:solidFill>
                  <a:schemeClr val="bg2"/>
                </a:solidFill>
              </a:rPr>
              <a:t> = (45+(15x2))/3= 25</a:t>
            </a:r>
            <a:endParaRPr lang="it-IT" sz="2000" dirty="0">
              <a:solidFill>
                <a:schemeClr val="bg2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280852" y="5127575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bg2"/>
                </a:solidFill>
              </a:rPr>
              <a:t>Pv</a:t>
            </a:r>
            <a:r>
              <a:rPr lang="it-IT" sz="2000" dirty="0" smtClean="0">
                <a:solidFill>
                  <a:schemeClr val="bg2"/>
                </a:solidFill>
              </a:rPr>
              <a:t> = (7+(0x2))/3= 2</a:t>
            </a:r>
            <a:endParaRPr lang="it-IT" sz="2000" dirty="0">
              <a:solidFill>
                <a:schemeClr val="bg2"/>
              </a:solidFill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920552" y="980728"/>
            <a:ext cx="1485900" cy="909638"/>
            <a:chOff x="7842250" y="609600"/>
            <a:chExt cx="1485900" cy="909638"/>
          </a:xfrm>
        </p:grpSpPr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7842250" y="838200"/>
              <a:ext cx="11557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400">
                  <a:solidFill>
                    <a:schemeClr val="hlink"/>
                  </a:solidFill>
                </a:rPr>
                <a:t>F =</a:t>
              </a:r>
            </a:p>
          </p:txBody>
        </p:sp>
        <p:sp>
          <p:nvSpPr>
            <p:cNvPr id="37" name="Rectangle 27"/>
            <p:cNvSpPr>
              <a:spLocks noChangeArrowheads="1"/>
            </p:cNvSpPr>
            <p:nvPr/>
          </p:nvSpPr>
          <p:spPr bwMode="auto">
            <a:xfrm>
              <a:off x="8696325" y="1062038"/>
              <a:ext cx="4032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400">
                  <a:solidFill>
                    <a:schemeClr val="hlink"/>
                  </a:solidFill>
                </a:rPr>
                <a:t>R</a:t>
              </a:r>
            </a:p>
          </p:txBody>
        </p: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8583613" y="609600"/>
              <a:ext cx="5774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400" dirty="0" err="1">
                  <a:solidFill>
                    <a:schemeClr val="hlink"/>
                  </a:solidFill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it-IT" altLang="it-IT" sz="2400" dirty="0" err="1">
                  <a:solidFill>
                    <a:schemeClr val="hlink"/>
                  </a:solidFill>
                </a:rPr>
                <a:t>P</a:t>
              </a:r>
              <a:endParaRPr lang="it-IT" altLang="it-IT" sz="2400" dirty="0">
                <a:solidFill>
                  <a:schemeClr val="hlink"/>
                </a:solidFill>
              </a:endParaRPr>
            </a:p>
          </p:txBody>
        </p:sp>
        <p:sp>
          <p:nvSpPr>
            <p:cNvPr id="39" name="Line 29"/>
            <p:cNvSpPr>
              <a:spLocks noChangeShapeType="1"/>
            </p:cNvSpPr>
            <p:nvPr/>
          </p:nvSpPr>
          <p:spPr bwMode="auto">
            <a:xfrm>
              <a:off x="8502650" y="1066800"/>
              <a:ext cx="82550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ChangeArrowheads="1"/>
          </p:cNvSpPr>
          <p:nvPr/>
        </p:nvSpPr>
        <p:spPr bwMode="auto">
          <a:xfrm>
            <a:off x="0" y="76200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VASI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93663" y="6477000"/>
            <a:ext cx="20399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Conti, Fisiologia Medica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2895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080808"/>
                </a:solidFill>
                <a:latin typeface="Arial" charset="0"/>
              </a:rPr>
              <a:t>Variazioni della pressione e della resistenza nel letto circolatorio</a:t>
            </a:r>
          </a:p>
        </p:txBody>
      </p:sp>
      <p:pic>
        <p:nvPicPr>
          <p:cNvPr id="18437" name="Picture 6" descr="Resisten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762000"/>
            <a:ext cx="5878512" cy="60198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1" descr="06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5" b="17534"/>
          <a:stretch>
            <a:fillRect/>
          </a:stretch>
        </p:blipFill>
        <p:spPr bwMode="auto">
          <a:xfrm>
            <a:off x="2133600" y="519113"/>
            <a:ext cx="513715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2"/>
          <p:cNvSpPr txBox="1">
            <a:spLocks noChangeArrowheads="1"/>
          </p:cNvSpPr>
          <p:nvPr/>
        </p:nvSpPr>
        <p:spPr bwMode="auto">
          <a:xfrm>
            <a:off x="7891463" y="6507163"/>
            <a:ext cx="1938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</a:t>
            </a:r>
            <a:r>
              <a:rPr lang="it-IT" altLang="it-IT" sz="1200">
                <a:solidFill>
                  <a:srgbClr val="000000"/>
                </a:solidFill>
                <a:latin typeface="Arial" charset="0"/>
              </a:rPr>
              <a:t>Klinke et al., Fisiologia</a:t>
            </a:r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POLSO ARTERIOSO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PRESSIONE ARTERIOSA MEDIA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763796"/>
            <a:ext cx="9906000" cy="25545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it-IT" altLang="x-none" sz="1600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Oppure</a:t>
            </a:r>
          </a:p>
          <a:p>
            <a:pPr lvl="0" eaLnBrk="0" hangingPunct="0"/>
            <a:r>
              <a:rPr lang="x-none" altLang="x-none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Matematicamente </a:t>
            </a:r>
            <a:r>
              <a:rPr lang="x-none" altLang="x-none" sz="1600" dirty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è espressa:</a:t>
            </a:r>
          </a:p>
          <a:p>
            <a:pPr lvl="0" algn="ctr" eaLnBrk="0" hangingPunct="0"/>
            <a:r>
              <a:rPr lang="it-IT" altLang="x-none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Pm </a:t>
            </a:r>
            <a:r>
              <a:rPr lang="x-none" altLang="x-none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=</a:t>
            </a:r>
            <a:r>
              <a:rPr lang="it-IT" altLang="x-none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x-none" altLang="x-none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(</a:t>
            </a:r>
            <a:r>
              <a:rPr lang="x-none" altLang="x-none" sz="1600" dirty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CO⋅SVR)+CVP  </a:t>
            </a:r>
            <a:r>
              <a:rPr kumimoji="0" lang="x-none" altLang="x-none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 </a:t>
            </a:r>
            <a:endParaRPr kumimoji="0" lang="x-none" altLang="x-none" sz="16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ea typeface="Arial Rounded MT Bold" charset="0"/>
              <a:cs typeface="Arial Rounded MT Bol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dove </a:t>
            </a:r>
            <a:r>
              <a:rPr kumimoji="0" lang="x-none" altLang="x-none" sz="1600" b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CO</a:t>
            </a: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 è il volume di sangue pompato dal cuore in un minuto, </a:t>
            </a:r>
            <a:r>
              <a:rPr kumimoji="0" lang="x-none" altLang="x-none" sz="1600" b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SVR</a:t>
            </a: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 sono le resistenze vascolari sistemiche e </a:t>
            </a:r>
            <a:r>
              <a:rPr kumimoji="0" lang="x-none" altLang="x-none" sz="1600" b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CVP</a:t>
            </a: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 è la pressione venosa centrale</a:t>
            </a:r>
            <a:r>
              <a:rPr kumimoji="0" lang="x-none" altLang="x-none" sz="1600" b="0" i="0" u="sng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.</a:t>
            </a:r>
            <a:endParaRPr kumimoji="0" lang="x-none" altLang="x-none" sz="16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ea typeface="Arial Rounded MT Bold" charset="0"/>
              <a:cs typeface="Arial Rounded MT Bol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Empiricamente si ricava dalla formula: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x-none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Pm </a:t>
            </a:r>
            <a:r>
              <a:rPr kumimoji="0" lang="x-none" altLang="x-none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=</a:t>
            </a:r>
            <a:r>
              <a:rPr kumimoji="0" lang="it-IT" altLang="x-none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 </a:t>
            </a:r>
            <a:r>
              <a:rPr kumimoji="0" lang="x-none" altLang="x-none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DP+PP</a:t>
            </a:r>
            <a:r>
              <a:rPr kumimoji="0" lang="it-IT" altLang="x-none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/</a:t>
            </a:r>
            <a:r>
              <a:rPr kumimoji="0" lang="x-none" altLang="x-none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3  </a:t>
            </a:r>
            <a:endParaRPr kumimoji="0" lang="x-none" altLang="x-none" sz="16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ea typeface="Arial Rounded MT Bold" charset="0"/>
              <a:cs typeface="Arial Rounded MT Bol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dove </a:t>
            </a:r>
            <a:r>
              <a:rPr kumimoji="0" lang="x-none" altLang="x-none" sz="1600" b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DP</a:t>
            </a: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 è la pressione diastolica</a:t>
            </a:r>
            <a:r>
              <a:rPr kumimoji="0" lang="x-none" altLang="x-none" sz="1600" b="0" i="0" u="sng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 </a:t>
            </a: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e </a:t>
            </a:r>
            <a:r>
              <a:rPr kumimoji="0" lang="x-none" altLang="x-none" sz="1600" b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PP</a:t>
            </a: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 è la pressione di pulsazione, ovvero la differenza tra pressione sistolica</a:t>
            </a:r>
            <a:r>
              <a:rPr kumimoji="0" lang="x-none" altLang="x-none" sz="1600" b="0" i="0" u="sng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 </a:t>
            </a: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e diastolica</a:t>
            </a:r>
            <a:r>
              <a:rPr kumimoji="0" lang="x-none" altLang="x-none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ea typeface="Arial Rounded MT Bold" charset="0"/>
                <a:cs typeface="Arial Rounded MT Bold" charset="0"/>
              </a:rPr>
              <a:t>.</a:t>
            </a:r>
            <a:endParaRPr lang="it-IT" altLang="x-none" sz="1600" dirty="0">
              <a:solidFill>
                <a:schemeClr val="bg2"/>
              </a:solidFill>
              <a:ea typeface="Arial Rounded MT Bold" charset="0"/>
              <a:cs typeface="Arial Rounded MT Bold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x-none" sz="1600" dirty="0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Pm</a:t>
            </a:r>
            <a:r>
              <a:rPr kumimoji="0" lang="it-IT" altLang="x-none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Rounded MT Bold" charset="0"/>
                <a:cs typeface="Arial Rounded MT Bold" charset="0"/>
              </a:rPr>
              <a:t>= 80+40/3 = 80+13 = 93</a:t>
            </a:r>
            <a:endParaRPr kumimoji="0" lang="x-none" altLang="x-none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5589240"/>
            <a:ext cx="9906000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Oppure</a:t>
            </a:r>
          </a:p>
          <a:p>
            <a:pPr algn="ctr"/>
            <a:r>
              <a:rPr lang="it-IT" sz="1600" b="1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Pm </a:t>
            </a:r>
            <a:r>
              <a:rPr lang="it-IT" sz="1600" b="1" dirty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= </a:t>
            </a:r>
            <a:r>
              <a:rPr lang="it-IT" sz="1600" b="1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(</a:t>
            </a:r>
            <a:r>
              <a:rPr lang="it-IT" sz="1600" b="1" dirty="0" err="1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Pmax</a:t>
            </a:r>
            <a:r>
              <a:rPr lang="it-IT" sz="1600" b="1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 + 2Pmin)/3</a:t>
            </a:r>
            <a:endParaRPr lang="it-IT" sz="1600" dirty="0">
              <a:solidFill>
                <a:schemeClr val="bg2"/>
              </a:solidFill>
              <a:ea typeface="Arial Rounded MT Bold" charset="0"/>
              <a:cs typeface="Arial Rounded MT Bold" charset="0"/>
            </a:endParaRPr>
          </a:p>
          <a:p>
            <a:r>
              <a:rPr lang="it-IT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dove </a:t>
            </a:r>
            <a:r>
              <a:rPr lang="it-IT" sz="1600" dirty="0" err="1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Pmax</a:t>
            </a:r>
            <a:r>
              <a:rPr lang="it-IT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it-IT" sz="1600" dirty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= pressione </a:t>
            </a:r>
            <a:r>
              <a:rPr lang="it-IT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massima </a:t>
            </a:r>
            <a:r>
              <a:rPr lang="it-IT" sz="1600" dirty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e </a:t>
            </a:r>
            <a:r>
              <a:rPr lang="it-IT" sz="1600" dirty="0" err="1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Pmin</a:t>
            </a:r>
            <a:r>
              <a:rPr lang="it-IT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it-IT" sz="1600" dirty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= pressione </a:t>
            </a:r>
            <a:r>
              <a:rPr lang="it-IT" sz="1600" dirty="0" smtClean="0">
                <a:solidFill>
                  <a:schemeClr val="bg2"/>
                </a:solidFill>
                <a:ea typeface="Arial Rounded MT Bold" charset="0"/>
                <a:cs typeface="Arial Rounded MT Bold" charset="0"/>
              </a:rPr>
              <a:t>minima</a:t>
            </a:r>
            <a:endParaRPr lang="it-IT" sz="1600" dirty="0">
              <a:solidFill>
                <a:schemeClr val="bg2"/>
              </a:solidFill>
              <a:ea typeface="Arial Rounded MT Bold" charset="0"/>
              <a:cs typeface="Arial Rounded MT Bold" charset="0"/>
            </a:endParaRPr>
          </a:p>
          <a:p>
            <a:pPr algn="ctr"/>
            <a:r>
              <a:rPr lang="it-IT" sz="1600" dirty="0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Pm = (120 + 160)/3 = 280/3 =  93</a:t>
            </a:r>
            <a:endParaRPr lang="it-IT" sz="1600" dirty="0">
              <a:solidFill>
                <a:srgbClr val="FF0000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923236"/>
            <a:ext cx="9905999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2"/>
                </a:solidFill>
              </a:rPr>
              <a:t>Il valore medio della pressione arteriosa si ottiene dalla misura del decorso temporale del polso pressorio (</a:t>
            </a:r>
            <a:r>
              <a:rPr lang="it-IT" sz="1600" dirty="0">
                <a:solidFill>
                  <a:schemeClr val="bg2"/>
                </a:solidFill>
              </a:rPr>
              <a:t>tramite cateterismo aortico)</a:t>
            </a:r>
            <a:r>
              <a:rPr lang="it-IT" sz="1600" dirty="0" smtClean="0">
                <a:solidFill>
                  <a:schemeClr val="bg2"/>
                </a:solidFill>
              </a:rPr>
              <a:t>, calcolando l’area sottesa dalla curva nell’intero periodo cardiaco e dividendo il valore ottenuto per lo stesso. In mancanza di una misura temporale del polso pressorio, il valore medio può essere determinato, in modo approssimativo (empirico) dalla formula:</a:t>
            </a:r>
          </a:p>
          <a:p>
            <a:pPr algn="ctr"/>
            <a:r>
              <a:rPr lang="it-IT" sz="1600" dirty="0" smtClean="0">
                <a:solidFill>
                  <a:srgbClr val="FF0000"/>
                </a:solidFill>
              </a:rPr>
              <a:t>Pm = Pd + (Ps-Pd)/3 = 80 + 40/3 = 80 + 13 = 93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600943"/>
            <a:ext cx="990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È il valore che la pressione mediamente assume durante </a:t>
            </a:r>
            <a:r>
              <a:rPr lang="it-IT" smtClean="0">
                <a:solidFill>
                  <a:schemeClr val="bg1"/>
                </a:solidFill>
              </a:rPr>
              <a:t>un ciclo cardiaco completo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g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7"/>
          <a:stretch>
            <a:fillRect/>
          </a:stretch>
        </p:blipFill>
        <p:spPr bwMode="auto">
          <a:xfrm>
            <a:off x="609600" y="1697038"/>
            <a:ext cx="883920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0" name="Rectangle 2"/>
          <p:cNvSpPr>
            <a:spLocks noChangeArrowheads="1"/>
          </p:cNvSpPr>
          <p:nvPr/>
        </p:nvSpPr>
        <p:spPr bwMode="auto">
          <a:xfrm>
            <a:off x="0" y="76200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VASI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7772400" y="6477000"/>
            <a:ext cx="2090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Gyton, Fisiologia Medica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209800" y="990600"/>
            <a:ext cx="5357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080808"/>
                </a:solidFill>
                <a:latin typeface="Arial" charset="0"/>
              </a:rPr>
              <a:t>Variazioni della pressione del sangue nel letto circolatorio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95" name="Rectangle 35"/>
          <p:cNvSpPr>
            <a:spLocks noChangeArrowheads="1"/>
          </p:cNvSpPr>
          <p:nvPr/>
        </p:nvSpPr>
        <p:spPr bwMode="auto">
          <a:xfrm>
            <a:off x="0" y="116632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FLUSSO LAMINARE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b="9788"/>
          <a:stretch/>
        </p:blipFill>
        <p:spPr>
          <a:xfrm>
            <a:off x="1208584" y="836712"/>
            <a:ext cx="7632848" cy="519595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95" name="Rectangle 35"/>
          <p:cNvSpPr>
            <a:spLocks noChangeArrowheads="1"/>
          </p:cNvSpPr>
          <p:nvPr/>
        </p:nvSpPr>
        <p:spPr bwMode="auto">
          <a:xfrm>
            <a:off x="0" y="307504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ACCUMULO ASSIALE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7"/>
          <a:stretch/>
        </p:blipFill>
        <p:spPr>
          <a:xfrm>
            <a:off x="2852290" y="988957"/>
            <a:ext cx="3900910" cy="56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QUADRO GENERALE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3962137" y="4024955"/>
            <a:ext cx="16823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chemeClr val="bg1"/>
                </a:solidFill>
              </a:rPr>
              <a:t>Ritorno venoso</a:t>
            </a:r>
          </a:p>
        </p:txBody>
      </p:sp>
      <p:sp>
        <p:nvSpPr>
          <p:cNvPr id="5124" name="Text Box 17"/>
          <p:cNvSpPr txBox="1">
            <a:spLocks noChangeArrowheads="1"/>
          </p:cNvSpPr>
          <p:nvPr/>
        </p:nvSpPr>
        <p:spPr bwMode="auto">
          <a:xfrm>
            <a:off x="2571020" y="4765457"/>
            <a:ext cx="44646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chemeClr val="bg1"/>
                </a:solidFill>
              </a:rPr>
              <a:t>Veduta d’insieme delle funzioni circolatorie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3492938" y="692696"/>
            <a:ext cx="26207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>
                <a:solidFill>
                  <a:schemeClr val="bg1"/>
                </a:solidFill>
              </a:rPr>
              <a:t>Grande e piccolo circolo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2820607" y="3654704"/>
            <a:ext cx="3965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>
                <a:solidFill>
                  <a:schemeClr val="bg1"/>
                </a:solidFill>
              </a:rPr>
              <a:t>Funzione capillare e ipotesi di Starling</a:t>
            </a: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3110590" y="2914202"/>
            <a:ext cx="3385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>
                <a:solidFill>
                  <a:schemeClr val="bg1"/>
                </a:solidFill>
              </a:rPr>
              <a:t>Organizzazione del microcircolo</a:t>
            </a: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2508085" y="1062947"/>
            <a:ext cx="4590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chemeClr val="bg1"/>
                </a:solidFill>
              </a:rPr>
              <a:t>Emodinamica: pressione, resistenza e flusso</a:t>
            </a:r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3112514" y="1803449"/>
            <a:ext cx="33816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>
                <a:solidFill>
                  <a:schemeClr val="bg1"/>
                </a:solidFill>
              </a:rPr>
              <a:t>Misura della pressione arteriosa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300161" y="1433198"/>
            <a:ext cx="3006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Flusso laminare e turbolento</a:t>
            </a:r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482839" y="2173700"/>
            <a:ext cx="26409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Distribuzione del sangue</a:t>
            </a:r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75319" y="2543951"/>
            <a:ext cx="3256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Caratteristiche dei vasi ematici</a:t>
            </a:r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098072" y="3284453"/>
            <a:ext cx="1410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Vasomotilità</a:t>
            </a:r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837406" y="4395206"/>
            <a:ext cx="39318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Regolazione della pressione arteriosa</a:t>
            </a:r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191976" y="5135706"/>
            <a:ext cx="1222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Emorragia</a:t>
            </a:r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16496" y="5930696"/>
            <a:ext cx="35150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Casi clinici: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Giovane signora insofferente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Paziente sovrappeso con ipertensione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95" name="Rectangle 35"/>
          <p:cNvSpPr>
            <a:spLocks noChangeArrowheads="1"/>
          </p:cNvSpPr>
          <p:nvPr/>
        </p:nvSpPr>
        <p:spPr bwMode="auto">
          <a:xfrm>
            <a:off x="0" y="307504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FLUSSO TURBOLENTO: STENOSI E INSUFFICIENZA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167"/>
            <a:ext cx="9906000" cy="58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95" name="Rectangle 35"/>
          <p:cNvSpPr>
            <a:spLocks noChangeArrowheads="1"/>
          </p:cNvSpPr>
          <p:nvPr/>
        </p:nvSpPr>
        <p:spPr bwMode="auto">
          <a:xfrm>
            <a:off x="0" y="457200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NUMERO DI REYNOLDS</a:t>
            </a:r>
          </a:p>
        </p:txBody>
      </p:sp>
      <p:sp>
        <p:nvSpPr>
          <p:cNvPr id="2" name="Rectangle 35"/>
          <p:cNvSpPr>
            <a:spLocks noChangeArrowheads="1"/>
          </p:cNvSpPr>
          <p:nvPr/>
        </p:nvSpPr>
        <p:spPr bwMode="auto">
          <a:xfrm>
            <a:off x="3124200" y="1447800"/>
            <a:ext cx="357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tendenza alla turbolenza (Re):</a:t>
            </a:r>
            <a:endParaRPr lang="it-IT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charset="2"/>
              <a:sym typeface="Symbol" charset="2"/>
            </a:endParaRPr>
          </a:p>
        </p:txBody>
      </p:sp>
      <p:sp>
        <p:nvSpPr>
          <p:cNvPr id="127017" name="Rectangle 41"/>
          <p:cNvSpPr>
            <a:spLocks noChangeArrowheads="1"/>
          </p:cNvSpPr>
          <p:nvPr/>
        </p:nvSpPr>
        <p:spPr bwMode="auto">
          <a:xfrm>
            <a:off x="5181600" y="2295525"/>
            <a:ext cx="33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sym typeface="Symbol" charset="2"/>
              </a:rPr>
              <a:t></a:t>
            </a:r>
          </a:p>
        </p:txBody>
      </p:sp>
      <p:sp>
        <p:nvSpPr>
          <p:cNvPr id="13317" name="Line 42"/>
          <p:cNvSpPr>
            <a:spLocks noChangeShapeType="1"/>
          </p:cNvSpPr>
          <p:nvPr/>
        </p:nvSpPr>
        <p:spPr bwMode="auto">
          <a:xfrm>
            <a:off x="4864100" y="2362200"/>
            <a:ext cx="1003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019" name="Rectangle 43"/>
          <p:cNvSpPr>
            <a:spLocks noChangeArrowheads="1"/>
          </p:cNvSpPr>
          <p:nvPr/>
        </p:nvSpPr>
        <p:spPr bwMode="auto">
          <a:xfrm>
            <a:off x="4241800" y="2163763"/>
            <a:ext cx="657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Re=</a:t>
            </a:r>
          </a:p>
        </p:txBody>
      </p:sp>
      <p:sp>
        <p:nvSpPr>
          <p:cNvPr id="127020" name="Rectangle 44"/>
          <p:cNvSpPr>
            <a:spLocks noChangeArrowheads="1"/>
          </p:cNvSpPr>
          <p:nvPr/>
        </p:nvSpPr>
        <p:spPr bwMode="auto">
          <a:xfrm>
            <a:off x="4975325" y="2012950"/>
            <a:ext cx="769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x</a:t>
            </a: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 </a:t>
            </a:r>
            <a:endParaRPr lang="it-IT" sz="2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charset="2"/>
              <a:sym typeface="Symbol" charset="2"/>
            </a:endParaRP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1295400" y="28956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it-IT" sz="16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= velocità</a:t>
            </a:r>
          </a:p>
          <a:p>
            <a:pPr>
              <a:defRPr/>
            </a:pPr>
            <a:r>
              <a:rPr lang="it-IT" sz="16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 = </a:t>
            </a:r>
            <a:r>
              <a:rPr lang="it-IT" sz="1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diametro</a:t>
            </a:r>
            <a:endParaRPr lang="it-IT" sz="16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6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sym typeface="Symbol" charset="2"/>
              </a:rPr>
              <a:t>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sym typeface="Symbol" charset="2"/>
              </a:rPr>
              <a:t> </a:t>
            </a:r>
            <a:r>
              <a:rPr lang="it-IT" sz="16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  <a:sym typeface="Symbol" charset="2"/>
              </a:rPr>
              <a:t> </a:t>
            </a:r>
            <a:r>
              <a:rPr lang="it-IT" sz="16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viscosità</a:t>
            </a:r>
            <a:endParaRPr lang="it-IT" sz="16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charset="2"/>
              <a:sym typeface="Symbol" charset="2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381000" y="4419600"/>
            <a:ext cx="9220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 = 200-400: possibile turbolenza alle diramazioni e restringimenti</a:t>
            </a:r>
          </a:p>
          <a:p>
            <a:pPr>
              <a:defRPr/>
            </a:pPr>
            <a:endParaRPr lang="it-IT" sz="20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2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 &gt; 2000: turbolenza anche in vasi rettilinei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03" y="692696"/>
            <a:ext cx="6485749" cy="593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78205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906000" cy="381000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MISURA DELLA PRESSIONE ARTERIOSA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52400"/>
            <a:ext cx="6934200" cy="381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MISURA DELLA PRESSIONE ARTERIOSA</a:t>
            </a:r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8193088" y="838200"/>
            <a:ext cx="15605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Pressione massima: primo rumore</a:t>
            </a: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8210550" y="4457700"/>
            <a:ext cx="11620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Pressione minima: ultimo rumore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8210550" y="2851150"/>
            <a:ext cx="14668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Pressione intermedia:  rumori diversi</a:t>
            </a:r>
          </a:p>
        </p:txBody>
      </p:sp>
      <p:pic>
        <p:nvPicPr>
          <p:cNvPr id="15366" name="Picture 11" descr="3684915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0772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7620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152400" y="6029325"/>
            <a:ext cx="4799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Pressione differenziale = pressione massima - minima</a:t>
            </a: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4162425" y="6400800"/>
            <a:ext cx="559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Pressione arteriosa media = pressione minima + differenziale/3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1" t="41301" r="40625" b="46967"/>
          <a:stretch>
            <a:fillRect/>
          </a:stretch>
        </p:blipFill>
        <p:spPr bwMode="auto">
          <a:xfrm rot="-2060182">
            <a:off x="5257800" y="3025775"/>
            <a:ext cx="838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6" descr="Capill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14400"/>
            <a:ext cx="3714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4" name="Text Box 6"/>
          <p:cNvSpPr txBox="1">
            <a:spLocks noGrp="1" noChangeArrowheads="1"/>
          </p:cNvSpPr>
          <p:nvPr>
            <p:ph type="title"/>
          </p:nvPr>
        </p:nvSpPr>
        <p:spPr>
          <a:xfrm>
            <a:off x="76200" y="76200"/>
            <a:ext cx="2476500" cy="762000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/>
                <a:cs typeface="+mj-cs"/>
              </a:rPr>
              <a:t>STRUTTURA DEI CAPILLARI</a:t>
            </a:r>
          </a:p>
        </p:txBody>
      </p:sp>
      <p:pic>
        <p:nvPicPr>
          <p:cNvPr id="20485" name="Picture 1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20399" r="6879" b="19156"/>
          <a:stretch>
            <a:fillRect/>
          </a:stretch>
        </p:blipFill>
        <p:spPr bwMode="auto">
          <a:xfrm>
            <a:off x="3124200" y="76200"/>
            <a:ext cx="67056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8782050" y="6567488"/>
            <a:ext cx="10477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136525" y="5943600"/>
            <a:ext cx="298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000">
                <a:solidFill>
                  <a:schemeClr val="bg2"/>
                </a:solidFill>
                <a:latin typeface="Arial" charset="0"/>
              </a:rPr>
              <a:t>Circa 1.000 - 1.200 m</a:t>
            </a:r>
            <a:r>
              <a:rPr lang="it-IT" altLang="it-IT" sz="1000" baseline="30000">
                <a:solidFill>
                  <a:schemeClr val="bg2"/>
                </a:solidFill>
                <a:latin typeface="Arial" charset="0"/>
              </a:rPr>
              <a:t>2</a:t>
            </a:r>
            <a:r>
              <a:rPr lang="it-IT" altLang="it-IT" sz="1000">
                <a:solidFill>
                  <a:schemeClr val="bg2"/>
                </a:solidFill>
                <a:latin typeface="Arial" charset="0"/>
              </a:rPr>
              <a:t> di superficie capillare</a:t>
            </a:r>
          </a:p>
          <a:p>
            <a:pPr algn="ctr" eaLnBrk="1" hangingPunct="1"/>
            <a:r>
              <a:rPr lang="it-IT" altLang="it-IT" sz="1000">
                <a:solidFill>
                  <a:schemeClr val="bg2"/>
                </a:solidFill>
                <a:latin typeface="Arial" charset="0"/>
              </a:rPr>
              <a:t>di scambio in un individuo adulto (70-75 Kg)</a:t>
            </a:r>
          </a:p>
        </p:txBody>
      </p:sp>
      <p:sp>
        <p:nvSpPr>
          <p:cNvPr id="20488" name="Text Box 21"/>
          <p:cNvSpPr txBox="1">
            <a:spLocks noChangeArrowheads="1"/>
          </p:cNvSpPr>
          <p:nvPr/>
        </p:nvSpPr>
        <p:spPr bwMode="auto">
          <a:xfrm>
            <a:off x="3463925" y="5029200"/>
            <a:ext cx="2565400" cy="558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000">
                <a:solidFill>
                  <a:schemeClr val="bg2"/>
                </a:solidFill>
                <a:latin typeface="Arial" charset="0"/>
              </a:rPr>
              <a:t>Diffusione giornaliera (in entrambi i sensi):</a:t>
            </a:r>
          </a:p>
          <a:p>
            <a:pPr eaLnBrk="1" hangingPunct="1"/>
            <a:r>
              <a:rPr lang="it-IT" altLang="it-IT" sz="1000">
                <a:solidFill>
                  <a:schemeClr val="bg2"/>
                </a:solidFill>
                <a:latin typeface="Arial" charset="0"/>
              </a:rPr>
              <a:t>ACQUA: 75.000 l</a:t>
            </a:r>
          </a:p>
          <a:p>
            <a:pPr eaLnBrk="1" hangingPunct="1"/>
            <a:r>
              <a:rPr lang="it-IT" altLang="it-IT" sz="1000">
                <a:solidFill>
                  <a:schemeClr val="bg2"/>
                </a:solidFill>
                <a:latin typeface="Arial" charset="0"/>
              </a:rPr>
              <a:t>GLUCOSIO: 20.000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95" y="836712"/>
            <a:ext cx="6045325" cy="59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>
          <a:xfrm>
            <a:off x="76200" y="76200"/>
            <a:ext cx="9829800" cy="4004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dirty="0" smtClean="0">
                <a:solidFill>
                  <a:schemeClr val="bg1"/>
                </a:solidFill>
                <a:effectLst/>
                <a:cs typeface="+mj-cs"/>
              </a:rPr>
              <a:t>FUNZIONE CAPILLARE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036888" y="771525"/>
            <a:ext cx="94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Arteriola</a:t>
            </a: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4192588" y="771525"/>
            <a:ext cx="1754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Muscolatura liscia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42950" y="3657600"/>
            <a:ext cx="9080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it-IT" altLang="it-IT">
                <a:solidFill>
                  <a:schemeClr val="bg2"/>
                </a:solidFill>
              </a:rPr>
              <a:t>Capillari</a:t>
            </a:r>
          </a:p>
          <a:p>
            <a:pPr algn="r" eaLnBrk="1" hangingPunct="1"/>
            <a:r>
              <a:rPr lang="it-IT" altLang="it-IT">
                <a:solidFill>
                  <a:schemeClr val="bg2"/>
                </a:solidFill>
              </a:rPr>
              <a:t>ematici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7842250" y="1600200"/>
            <a:ext cx="9667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Capillare</a:t>
            </a:r>
          </a:p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linfatico</a:t>
            </a: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7905750" y="3667125"/>
            <a:ext cx="10826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Cellule</a:t>
            </a:r>
          </a:p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endoteliali</a:t>
            </a:r>
          </a:p>
        </p:txBody>
      </p: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7859713" y="5791200"/>
            <a:ext cx="1049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Interstizio</a:t>
            </a:r>
          </a:p>
        </p:txBody>
      </p:sp>
      <p:sp>
        <p:nvSpPr>
          <p:cNvPr id="2058" name="Text Box 13"/>
          <p:cNvSpPr txBox="1">
            <a:spLocks noChangeArrowheads="1"/>
          </p:cNvSpPr>
          <p:nvPr/>
        </p:nvSpPr>
        <p:spPr bwMode="auto">
          <a:xfrm>
            <a:off x="825500" y="5715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Venula</a:t>
            </a:r>
          </a:p>
        </p:txBody>
      </p:sp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1962150" y="1143000"/>
          <a:ext cx="5475288" cy="538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" name="Image" r:id="rId4" imgW="6684080" imgH="6569714" progId="Photoshop.Image.5">
                  <p:embed/>
                </p:oleObj>
              </mc:Choice>
              <mc:Fallback>
                <p:oleObj name="Image" r:id="rId4" imgW="6684080" imgH="6569714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1143000"/>
                        <a:ext cx="5475288" cy="538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Line 16"/>
          <p:cNvSpPr>
            <a:spLocks noChangeShapeType="1"/>
          </p:cNvSpPr>
          <p:nvPr/>
        </p:nvSpPr>
        <p:spPr bwMode="auto">
          <a:xfrm>
            <a:off x="3384550" y="1066800"/>
            <a:ext cx="247650" cy="228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0" name="Line 17"/>
          <p:cNvSpPr>
            <a:spLocks noChangeShapeType="1"/>
          </p:cNvSpPr>
          <p:nvPr/>
        </p:nvSpPr>
        <p:spPr bwMode="auto">
          <a:xfrm flipH="1">
            <a:off x="4210050" y="990600"/>
            <a:ext cx="412750" cy="304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1" name="Line 18"/>
          <p:cNvSpPr>
            <a:spLocks noChangeShapeType="1"/>
          </p:cNvSpPr>
          <p:nvPr/>
        </p:nvSpPr>
        <p:spPr bwMode="auto">
          <a:xfrm flipH="1">
            <a:off x="7264400" y="1778000"/>
            <a:ext cx="577850" cy="228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2" name="Line 19"/>
          <p:cNvSpPr>
            <a:spLocks noChangeShapeType="1"/>
          </p:cNvSpPr>
          <p:nvPr/>
        </p:nvSpPr>
        <p:spPr bwMode="auto">
          <a:xfrm flipV="1">
            <a:off x="1651000" y="2895600"/>
            <a:ext cx="660400" cy="914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3" name="Line 20"/>
          <p:cNvSpPr>
            <a:spLocks noChangeShapeType="1"/>
          </p:cNvSpPr>
          <p:nvPr/>
        </p:nvSpPr>
        <p:spPr bwMode="auto">
          <a:xfrm>
            <a:off x="1651000" y="4038600"/>
            <a:ext cx="412750" cy="304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4" name="Line 21"/>
          <p:cNvSpPr>
            <a:spLocks noChangeShapeType="1"/>
          </p:cNvSpPr>
          <p:nvPr/>
        </p:nvSpPr>
        <p:spPr bwMode="auto">
          <a:xfrm flipV="1">
            <a:off x="1651000" y="5613400"/>
            <a:ext cx="412750" cy="254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5" name="Line 22"/>
          <p:cNvSpPr>
            <a:spLocks noChangeShapeType="1"/>
          </p:cNvSpPr>
          <p:nvPr/>
        </p:nvSpPr>
        <p:spPr bwMode="auto">
          <a:xfrm flipH="1" flipV="1">
            <a:off x="7099300" y="3733800"/>
            <a:ext cx="742950" cy="152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6" name="Line 23"/>
          <p:cNvSpPr>
            <a:spLocks noChangeShapeType="1"/>
          </p:cNvSpPr>
          <p:nvPr/>
        </p:nvSpPr>
        <p:spPr bwMode="auto">
          <a:xfrm flipH="1">
            <a:off x="7016750" y="3886200"/>
            <a:ext cx="825500" cy="101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7" name="Line 24"/>
          <p:cNvSpPr>
            <a:spLocks noChangeShapeType="1"/>
          </p:cNvSpPr>
          <p:nvPr/>
        </p:nvSpPr>
        <p:spPr bwMode="auto">
          <a:xfrm flipH="1" flipV="1">
            <a:off x="7099300" y="5715000"/>
            <a:ext cx="742950" cy="152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068" name="Text Box 25"/>
          <p:cNvSpPr txBox="1">
            <a:spLocks noChangeArrowheads="1"/>
          </p:cNvSpPr>
          <p:nvPr/>
        </p:nvSpPr>
        <p:spPr bwMode="auto">
          <a:xfrm>
            <a:off x="6421438" y="5953125"/>
            <a:ext cx="612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Linfa</a:t>
            </a:r>
          </a:p>
        </p:txBody>
      </p:sp>
      <p:sp>
        <p:nvSpPr>
          <p:cNvPr id="383003" name="Text Box 27"/>
          <p:cNvSpPr txBox="1">
            <a:spLocks noGrp="1" noChangeArrowheads="1"/>
          </p:cNvSpPr>
          <p:nvPr>
            <p:ph type="title"/>
          </p:nvPr>
        </p:nvSpPr>
        <p:spPr>
          <a:xfrm>
            <a:off x="0" y="188640"/>
            <a:ext cx="990600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/>
                <a:cs typeface="+mj-cs"/>
              </a:rPr>
              <a:t>ORGANIZZAZIONE DEL MICROCIRCOLO</a:t>
            </a:r>
          </a:p>
        </p:txBody>
      </p:sp>
      <p:graphicFrame>
        <p:nvGraphicFramePr>
          <p:cNvPr id="2051" name="Object 28"/>
          <p:cNvGraphicFramePr>
            <a:graphicFrameLocks noChangeAspect="1"/>
          </p:cNvGraphicFramePr>
          <p:nvPr/>
        </p:nvGraphicFramePr>
        <p:xfrm>
          <a:off x="93663" y="914400"/>
          <a:ext cx="225425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" name="Image" r:id="rId6" imgW="3596188" imgH="3049771" progId="Photoshop.Image.5">
                  <p:embed/>
                </p:oleObj>
              </mc:Choice>
              <mc:Fallback>
                <p:oleObj name="Image" r:id="rId6" imgW="3596188" imgH="3049771" progId="Photoshop.Image.5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3" y="914400"/>
                        <a:ext cx="2254250" cy="191135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52" name="Text Box 20"/>
          <p:cNvSpPr txBox="1">
            <a:spLocks noGrp="1" noChangeArrowheads="1"/>
          </p:cNvSpPr>
          <p:nvPr>
            <p:ph type="title"/>
          </p:nvPr>
        </p:nvSpPr>
        <p:spPr>
          <a:xfrm>
            <a:off x="0" y="228600"/>
            <a:ext cx="990600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/>
                <a:cs typeface="+mj-cs"/>
              </a:rPr>
              <a:t>CAPILLARI</a:t>
            </a:r>
          </a:p>
        </p:txBody>
      </p:sp>
      <p:pic>
        <p:nvPicPr>
          <p:cNvPr id="581656" name="www.vidoemo.com-eBAT Capillaries.mp4" descr="/Users/ppb/Documents/www/PPB/file_ppt/Clips/www.vidoemo.com-eBAT Capillaries.mp4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066800"/>
            <a:ext cx="6097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16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816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165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8165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76200"/>
            <a:ext cx="288925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VASOMOTILITÀ</a:t>
            </a:r>
          </a:p>
        </p:txBody>
      </p:sp>
      <p:pic>
        <p:nvPicPr>
          <p:cNvPr id="24579" name="Picture 9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21155" r="12169" b="14622"/>
          <a:stretch>
            <a:fillRect/>
          </a:stretch>
        </p:blipFill>
        <p:spPr bwMode="auto">
          <a:xfrm>
            <a:off x="4191000" y="152400"/>
            <a:ext cx="5638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1" descr="3684915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45116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867400" y="4445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hlink"/>
                </a:solidFill>
              </a:rPr>
              <a:t>Massima vasodilatazione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867400" y="644525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hlink"/>
                </a:solidFill>
              </a:rPr>
              <a:t>Massima vasocostrizione</a:t>
            </a:r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876300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sp>
        <p:nvSpPr>
          <p:cNvPr id="24584" name="Rectangle 13"/>
          <p:cNvSpPr>
            <a:spLocks noChangeArrowheads="1"/>
          </p:cNvSpPr>
          <p:nvPr/>
        </p:nvSpPr>
        <p:spPr bwMode="auto">
          <a:xfrm>
            <a:off x="4800600" y="2895600"/>
            <a:ext cx="50292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24585" name="Text Box 14"/>
          <p:cNvSpPr txBox="1">
            <a:spLocks noChangeArrowheads="1"/>
          </p:cNvSpPr>
          <p:nvPr/>
        </p:nvSpPr>
        <p:spPr bwMode="auto">
          <a:xfrm>
            <a:off x="5638800" y="2438400"/>
            <a:ext cx="415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O</a:t>
            </a:r>
            <a:r>
              <a:rPr lang="it-IT" altLang="it-IT" sz="1800" baseline="-25000">
                <a:solidFill>
                  <a:schemeClr val="bg2"/>
                </a:solidFill>
              </a:rPr>
              <a:t>2</a:t>
            </a:r>
            <a:endParaRPr lang="it-IT" altLang="it-IT">
              <a:solidFill>
                <a:schemeClr val="bg2"/>
              </a:solidFill>
            </a:endParaRP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8498660" y="2545457"/>
            <a:ext cx="547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CO</a:t>
            </a:r>
            <a:r>
              <a:rPr lang="it-IT" altLang="it-IT" sz="1800" baseline="-25000">
                <a:solidFill>
                  <a:schemeClr val="bg2"/>
                </a:solidFill>
              </a:rPr>
              <a:t>2</a:t>
            </a:r>
            <a:endParaRPr lang="it-IT" altLang="it-IT">
              <a:solidFill>
                <a:schemeClr val="bg2"/>
              </a:solidFill>
            </a:endParaRPr>
          </a:p>
        </p:txBody>
      </p:sp>
      <p:sp>
        <p:nvSpPr>
          <p:cNvPr id="24587" name="Line 17"/>
          <p:cNvSpPr>
            <a:spLocks noChangeShapeType="1"/>
          </p:cNvSpPr>
          <p:nvPr/>
        </p:nvSpPr>
        <p:spPr bwMode="auto">
          <a:xfrm>
            <a:off x="5477669" y="26670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FF0000"/>
              </a:solidFill>
            </a:endParaRPr>
          </a:p>
        </p:txBody>
      </p:sp>
      <p:sp>
        <p:nvSpPr>
          <p:cNvPr id="24588" name="Line 18"/>
          <p:cNvSpPr>
            <a:spLocks noChangeShapeType="1"/>
          </p:cNvSpPr>
          <p:nvPr/>
        </p:nvSpPr>
        <p:spPr bwMode="auto">
          <a:xfrm flipV="1">
            <a:off x="9489851" y="2545457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FF0000"/>
              </a:solidFill>
            </a:endParaRPr>
          </a:p>
        </p:txBody>
      </p:sp>
      <p:sp>
        <p:nvSpPr>
          <p:cNvPr id="24589" name="Text Box 20"/>
          <p:cNvSpPr txBox="1">
            <a:spLocks noChangeArrowheads="1"/>
          </p:cNvSpPr>
          <p:nvPr/>
        </p:nvSpPr>
        <p:spPr bwMode="auto">
          <a:xfrm>
            <a:off x="8511360" y="2404120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NO</a:t>
            </a:r>
          </a:p>
        </p:txBody>
      </p:sp>
      <p:sp>
        <p:nvSpPr>
          <p:cNvPr id="24590" name="Text Box 21"/>
          <p:cNvSpPr txBox="1">
            <a:spLocks noChangeArrowheads="1"/>
          </p:cNvSpPr>
          <p:nvPr/>
        </p:nvSpPr>
        <p:spPr bwMode="auto">
          <a:xfrm>
            <a:off x="5622925" y="2667000"/>
            <a:ext cx="14636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  <a:latin typeface="Arial" charset="0"/>
              </a:rPr>
              <a:t>serotonina</a:t>
            </a:r>
          </a:p>
          <a:p>
            <a:pPr eaLnBrk="1" hangingPunct="1"/>
            <a:r>
              <a:rPr lang="it-IT" altLang="it-IT">
                <a:solidFill>
                  <a:schemeClr val="bg2"/>
                </a:solidFill>
                <a:latin typeface="Arial" charset="0"/>
              </a:rPr>
              <a:t>noradrenalina</a:t>
            </a:r>
          </a:p>
          <a:p>
            <a:pPr eaLnBrk="1" hangingPunct="1"/>
            <a:r>
              <a:rPr lang="it-IT" altLang="it-IT">
                <a:solidFill>
                  <a:schemeClr val="bg2"/>
                </a:solidFill>
                <a:latin typeface="Arial" charset="0"/>
              </a:rPr>
              <a:t>adrenalina (</a:t>
            </a:r>
            <a:r>
              <a:rPr lang="it-IT" altLang="it-IT">
                <a:solidFill>
                  <a:schemeClr val="bg2"/>
                </a:solidFill>
                <a:latin typeface="Symbol" charset="2"/>
                <a:sym typeface="Symbol" charset="2"/>
              </a:rPr>
              <a:t></a:t>
            </a:r>
            <a:r>
              <a:rPr lang="it-IT" altLang="it-IT">
                <a:solidFill>
                  <a:schemeClr val="bg2"/>
                </a:solidFill>
                <a:latin typeface="Arial" charset="0"/>
              </a:rPr>
              <a:t>)</a:t>
            </a:r>
          </a:p>
          <a:p>
            <a:pPr eaLnBrk="1" hangingPunct="1"/>
            <a:r>
              <a:rPr lang="it-IT" altLang="it-IT">
                <a:solidFill>
                  <a:schemeClr val="bg2"/>
                </a:solidFill>
                <a:latin typeface="Arial" charset="0"/>
              </a:rPr>
              <a:t>Endotelina</a:t>
            </a:r>
          </a:p>
          <a:p>
            <a:pPr eaLnBrk="1" hangingPunct="1"/>
            <a:r>
              <a:rPr lang="it-IT" altLang="it-IT">
                <a:solidFill>
                  <a:schemeClr val="bg2"/>
                </a:solidFill>
                <a:latin typeface="Arial" charset="0"/>
              </a:rPr>
              <a:t>Angiotensina II</a:t>
            </a:r>
          </a:p>
        </p:txBody>
      </p:sp>
      <p:sp>
        <p:nvSpPr>
          <p:cNvPr id="24591" name="Text Box 22"/>
          <p:cNvSpPr txBox="1">
            <a:spLocks noChangeArrowheads="1"/>
          </p:cNvSpPr>
          <p:nvPr/>
        </p:nvSpPr>
        <p:spPr bwMode="auto">
          <a:xfrm>
            <a:off x="8049344" y="2774057"/>
            <a:ext cx="12859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it-IT" altLang="it-IT" dirty="0">
                <a:solidFill>
                  <a:schemeClr val="bg2"/>
                </a:solidFill>
                <a:latin typeface="Arial" charset="0"/>
              </a:rPr>
              <a:t>adenosina</a:t>
            </a:r>
          </a:p>
          <a:p>
            <a:pPr algn="r" eaLnBrk="1" hangingPunct="1"/>
            <a:r>
              <a:rPr lang="it-IT" altLang="it-IT" dirty="0">
                <a:solidFill>
                  <a:schemeClr val="bg2"/>
                </a:solidFill>
                <a:latin typeface="Arial" charset="0"/>
              </a:rPr>
              <a:t>chinine</a:t>
            </a:r>
          </a:p>
          <a:p>
            <a:pPr algn="r" eaLnBrk="1" hangingPunct="1"/>
            <a:r>
              <a:rPr lang="it-IT" altLang="it-IT" dirty="0">
                <a:solidFill>
                  <a:schemeClr val="bg2"/>
                </a:solidFill>
                <a:latin typeface="Arial" charset="0"/>
              </a:rPr>
              <a:t>istamina</a:t>
            </a:r>
          </a:p>
          <a:p>
            <a:pPr algn="r" eaLnBrk="1" hangingPunct="1"/>
            <a:r>
              <a:rPr lang="it-IT" altLang="it-IT" dirty="0">
                <a:solidFill>
                  <a:schemeClr val="bg2"/>
                </a:solidFill>
                <a:latin typeface="Arial" charset="0"/>
              </a:rPr>
              <a:t>adrenalina </a:t>
            </a:r>
            <a:r>
              <a:rPr lang="it-IT" altLang="it-IT" b="1" dirty="0">
                <a:solidFill>
                  <a:schemeClr val="bg2"/>
                </a:solidFill>
                <a:latin typeface="Arial" charset="0"/>
              </a:rPr>
              <a:t>(</a:t>
            </a:r>
            <a:r>
              <a:rPr lang="it-IT" altLang="it-IT" dirty="0" smtClean="0">
                <a:solidFill>
                  <a:schemeClr val="bg2"/>
                </a:solidFill>
                <a:latin typeface="Symbol" charset="2"/>
                <a:sym typeface="Symbol" charset="2"/>
              </a:rPr>
              <a:t></a:t>
            </a:r>
            <a:r>
              <a:rPr lang="it-IT" altLang="it-IT" b="1" dirty="0" smtClean="0">
                <a:solidFill>
                  <a:schemeClr val="bg2"/>
                </a:solidFill>
                <a:latin typeface="Arial" charset="0"/>
              </a:rPr>
              <a:t>)</a:t>
            </a:r>
            <a:endParaRPr lang="it-IT" altLang="it-IT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4592" name="Text Box 23"/>
          <p:cNvSpPr txBox="1">
            <a:spLocks noChangeArrowheads="1"/>
          </p:cNvSpPr>
          <p:nvPr/>
        </p:nvSpPr>
        <p:spPr bwMode="auto">
          <a:xfrm>
            <a:off x="228600" y="609600"/>
            <a:ext cx="533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REGOLAZIONE:</a:t>
            </a:r>
          </a:p>
          <a:p>
            <a:pPr eaLnBrk="1" hangingPunct="1"/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Pressoria (miogena). Fra 50 e 150 mmHg. Dipende dai canali Ca </a:t>
            </a:r>
            <a:r>
              <a:rPr lang="it-IT" altLang="it-IT" sz="1200" baseline="30000">
                <a:solidFill>
                  <a:schemeClr val="hlink"/>
                </a:solidFill>
                <a:latin typeface="Arial" charset="0"/>
              </a:rPr>
              <a:t>2+</a:t>
            </a:r>
            <a:endParaRPr lang="it-IT" altLang="it-IT" sz="1200">
              <a:solidFill>
                <a:schemeClr val="hlink"/>
              </a:solidFill>
              <a:latin typeface="Arial" charset="0"/>
            </a:endParaRPr>
          </a:p>
          <a:p>
            <a:pPr eaLnBrk="1" hangingPunct="1"/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Nervosa. Fibre simpatiche adrenergiche e colinergiche (m. scheletrico)</a:t>
            </a:r>
          </a:p>
          <a:p>
            <a:pPr eaLnBrk="1" hangingPunct="1"/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Ormonale. Catecolamine, angiotensina, vasopressina, pept. natriur. atriale</a:t>
            </a:r>
          </a:p>
          <a:p>
            <a:pPr eaLnBrk="1" hangingPunct="1"/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Metabolica locale. O</a:t>
            </a:r>
            <a:r>
              <a:rPr lang="it-IT" altLang="it-IT" sz="1200" baseline="-25000">
                <a:solidFill>
                  <a:schemeClr val="hlink"/>
                </a:solidFill>
                <a:latin typeface="Arial" charset="0"/>
              </a:rPr>
              <a:t>2</a:t>
            </a:r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, CO</a:t>
            </a:r>
            <a:r>
              <a:rPr lang="it-IT" altLang="it-IT" sz="1200" baseline="-25000">
                <a:solidFill>
                  <a:schemeClr val="hlink"/>
                </a:solidFill>
                <a:latin typeface="Arial" charset="0"/>
              </a:rPr>
              <a:t>2</a:t>
            </a:r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, K</a:t>
            </a:r>
            <a:r>
              <a:rPr lang="it-IT" altLang="it-IT" sz="1200" baseline="30000">
                <a:solidFill>
                  <a:schemeClr val="hlink"/>
                </a:solidFill>
                <a:latin typeface="Arial" charset="0"/>
              </a:rPr>
              <a:t>+</a:t>
            </a:r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, adenosina, istamina, serotonina</a:t>
            </a:r>
          </a:p>
          <a:p>
            <a:pPr eaLnBrk="1" hangingPunct="1"/>
            <a:r>
              <a:rPr lang="it-IT" altLang="it-IT" sz="1200">
                <a:solidFill>
                  <a:schemeClr val="hlink"/>
                </a:solidFill>
                <a:latin typeface="Arial" charset="0"/>
              </a:rPr>
              <a:t>Endoteliale. NO, varie sostanze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 rot="-5485113">
            <a:off x="4956176" y="2898775"/>
            <a:ext cx="6334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FF0000"/>
                </a:solidFill>
                <a:latin typeface="Arial" charset="0"/>
              </a:rPr>
              <a:t>Flusso</a:t>
            </a: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 rot="-5485113">
            <a:off x="9315713" y="2929632"/>
            <a:ext cx="6334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FF0000"/>
                </a:solidFill>
                <a:latin typeface="Arial" charset="0"/>
              </a:rPr>
              <a:t>Flusso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313040" y="2398415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>
            <a:off x="5401469" y="3733800"/>
            <a:ext cx="15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FF0000"/>
              </a:solidFill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9325223" y="2276872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598" name="Line 22"/>
          <p:cNvSpPr>
            <a:spLocks noChangeShapeType="1"/>
          </p:cNvSpPr>
          <p:nvPr/>
        </p:nvSpPr>
        <p:spPr bwMode="auto">
          <a:xfrm>
            <a:off x="9413651" y="3612257"/>
            <a:ext cx="15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 descr="vasi pacema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3125"/>
            <a:ext cx="8001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VASOMOTILITÀ</a:t>
            </a:r>
          </a:p>
        </p:txBody>
      </p:sp>
      <p:sp>
        <p:nvSpPr>
          <p:cNvPr id="23556" name="Text Box 24"/>
          <p:cNvSpPr txBox="1">
            <a:spLocks noChangeArrowheads="1"/>
          </p:cNvSpPr>
          <p:nvPr/>
        </p:nvSpPr>
        <p:spPr bwMode="auto">
          <a:xfrm>
            <a:off x="2971800" y="584200"/>
            <a:ext cx="4656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2"/>
                </a:solidFill>
                <a:latin typeface="Arial" charset="0"/>
              </a:rPr>
              <a:t>Attività pacemaker della muscolatura liscia vasale</a:t>
            </a:r>
          </a:p>
        </p:txBody>
      </p:sp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7772400" y="6507163"/>
            <a:ext cx="2014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Conti, Fisiologia Medica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3684915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763000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GRANDE E PICCOLO CIRCOLO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876300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sp>
        <p:nvSpPr>
          <p:cNvPr id="6149" name="CasellaDiTesto 1"/>
          <p:cNvSpPr txBox="1">
            <a:spLocks noChangeArrowheads="1"/>
          </p:cNvSpPr>
          <p:nvPr/>
        </p:nvSpPr>
        <p:spPr bwMode="auto">
          <a:xfrm>
            <a:off x="1928813" y="1989138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120/0</a:t>
            </a:r>
          </a:p>
        </p:txBody>
      </p:sp>
      <p:sp>
        <p:nvSpPr>
          <p:cNvPr id="6150" name="CasellaDiTesto 7"/>
          <p:cNvSpPr txBox="1">
            <a:spLocks noChangeArrowheads="1"/>
          </p:cNvSpPr>
          <p:nvPr/>
        </p:nvSpPr>
        <p:spPr bwMode="auto">
          <a:xfrm>
            <a:off x="1947863" y="4921250"/>
            <a:ext cx="550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25/0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684915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8"/>
          <a:stretch>
            <a:fillRect/>
          </a:stretch>
        </p:blipFill>
        <p:spPr bwMode="auto">
          <a:xfrm>
            <a:off x="76200" y="609600"/>
            <a:ext cx="74676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sp>
        <p:nvSpPr>
          <p:cNvPr id="583686" name="Text Box 6"/>
          <p:cNvSpPr>
            <a:spLocks noChangeArrowheads="1"/>
          </p:cNvSpPr>
          <p:nvPr/>
        </p:nvSpPr>
        <p:spPr bwMode="auto">
          <a:xfrm>
            <a:off x="0" y="44624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IPOTESI DI </a:t>
            </a:r>
            <a:r>
              <a:rPr lang="it-IT" sz="160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STARLING</a:t>
            </a:r>
            <a:r>
              <a:rPr lang="it-IT" sz="1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SULLA FILTRAZIONE CAPILLARE</a:t>
            </a:r>
          </a:p>
        </p:txBody>
      </p:sp>
      <p:pic>
        <p:nvPicPr>
          <p:cNvPr id="25605" name="Picture 5" descr="gr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4"/>
          <a:stretch>
            <a:fillRect/>
          </a:stretch>
        </p:blipFill>
        <p:spPr bwMode="auto">
          <a:xfrm>
            <a:off x="7086600" y="4876800"/>
            <a:ext cx="25209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9069388" y="6629400"/>
            <a:ext cx="7604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GUYTON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5791200" y="4800600"/>
            <a:ext cx="4114800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791200" y="4800600"/>
            <a:ext cx="0" cy="205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9" name="Text Box 3"/>
          <p:cNvSpPr txBox="1">
            <a:spLocks noChangeArrowheads="1"/>
          </p:cNvSpPr>
          <p:nvPr/>
        </p:nvSpPr>
        <p:spPr bwMode="auto">
          <a:xfrm>
            <a:off x="5867400" y="4891088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000">
                <a:solidFill>
                  <a:srgbClr val="080808"/>
                </a:solidFill>
                <a:latin typeface="Arial" charset="0"/>
              </a:rPr>
              <a:t>Struttura dei capillari linfatici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6" name="Text Box 6"/>
          <p:cNvSpPr>
            <a:spLocks noChangeArrowheads="1"/>
          </p:cNvSpPr>
          <p:nvPr/>
        </p:nvSpPr>
        <p:spPr bwMode="auto">
          <a:xfrm>
            <a:off x="0" y="152400"/>
            <a:ext cx="9906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VASI LINFATICI</a:t>
            </a:r>
            <a:endParaRPr lang="it-IT" sz="1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40" y="720210"/>
            <a:ext cx="5894288" cy="61377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6825208" y="6597352"/>
            <a:ext cx="1224136" cy="2606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25208" y="6536377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0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42672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2" name="Rectangle 4"/>
          <p:cNvSpPr>
            <a:spLocks noGrp="1" noChangeArrowheads="1"/>
          </p:cNvSpPr>
          <p:nvPr>
            <p:ph type="title"/>
          </p:nvPr>
        </p:nvSpPr>
        <p:spPr>
          <a:xfrm>
            <a:off x="3200400" y="76200"/>
            <a:ext cx="289560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Rounded MT Bold" charset="0"/>
                <a:cs typeface="Arial Rounded MT Bold" charset="0"/>
              </a:rPr>
              <a:t>RITORNO VENOSO</a:t>
            </a:r>
          </a:p>
        </p:txBody>
      </p:sp>
      <p:pic>
        <p:nvPicPr>
          <p:cNvPr id="27652" name="Picture 5" descr="368491500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47"/>
          <a:stretch/>
        </p:blipFill>
        <p:spPr bwMode="auto">
          <a:xfrm>
            <a:off x="56457" y="2746986"/>
            <a:ext cx="3888431" cy="53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9"/>
          <p:cNvGrpSpPr>
            <a:grpSpLocks/>
          </p:cNvGrpSpPr>
          <p:nvPr/>
        </p:nvGrpSpPr>
        <p:grpSpPr bwMode="auto">
          <a:xfrm>
            <a:off x="7391400" y="2057400"/>
            <a:ext cx="304800" cy="307975"/>
            <a:chOff x="2864" y="390"/>
            <a:chExt cx="192" cy="194"/>
          </a:xfrm>
        </p:grpSpPr>
        <p:sp>
          <p:nvSpPr>
            <p:cNvPr id="27665" name="Text Box 10"/>
            <p:cNvSpPr txBox="1">
              <a:spLocks noChangeArrowheads="1"/>
            </p:cNvSpPr>
            <p:nvPr/>
          </p:nvSpPr>
          <p:spPr bwMode="auto">
            <a:xfrm>
              <a:off x="2870" y="39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chemeClr val="hlink"/>
                  </a:solidFill>
                </a:rPr>
                <a:t>2</a:t>
              </a:r>
            </a:p>
          </p:txBody>
        </p:sp>
        <p:sp>
          <p:nvSpPr>
            <p:cNvPr id="27666" name="Oval 11"/>
            <p:cNvSpPr>
              <a:spLocks noChangeArrowheads="1"/>
            </p:cNvSpPr>
            <p:nvPr/>
          </p:nvSpPr>
          <p:spPr bwMode="auto">
            <a:xfrm>
              <a:off x="2864" y="392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27655" name="Group 12"/>
          <p:cNvGrpSpPr>
            <a:grpSpLocks/>
          </p:cNvGrpSpPr>
          <p:nvPr/>
        </p:nvGrpSpPr>
        <p:grpSpPr bwMode="auto">
          <a:xfrm>
            <a:off x="5486400" y="2057400"/>
            <a:ext cx="304800" cy="307975"/>
            <a:chOff x="2864" y="390"/>
            <a:chExt cx="192" cy="194"/>
          </a:xfrm>
        </p:grpSpPr>
        <p:sp>
          <p:nvSpPr>
            <p:cNvPr id="27663" name="Text Box 13"/>
            <p:cNvSpPr txBox="1">
              <a:spLocks noChangeArrowheads="1"/>
            </p:cNvSpPr>
            <p:nvPr/>
          </p:nvSpPr>
          <p:spPr bwMode="auto">
            <a:xfrm>
              <a:off x="2870" y="39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chemeClr val="hlink"/>
                  </a:solidFill>
                </a:rPr>
                <a:t>2</a:t>
              </a:r>
            </a:p>
          </p:txBody>
        </p:sp>
        <p:sp>
          <p:nvSpPr>
            <p:cNvPr id="27664" name="Oval 14"/>
            <p:cNvSpPr>
              <a:spLocks noChangeArrowheads="1"/>
            </p:cNvSpPr>
            <p:nvPr/>
          </p:nvSpPr>
          <p:spPr bwMode="auto">
            <a:xfrm>
              <a:off x="2864" y="392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27656" name="Group 15"/>
          <p:cNvGrpSpPr>
            <a:grpSpLocks/>
          </p:cNvGrpSpPr>
          <p:nvPr/>
        </p:nvGrpSpPr>
        <p:grpSpPr bwMode="auto">
          <a:xfrm>
            <a:off x="7162800" y="457200"/>
            <a:ext cx="304800" cy="307975"/>
            <a:chOff x="2864" y="390"/>
            <a:chExt cx="192" cy="194"/>
          </a:xfrm>
        </p:grpSpPr>
        <p:sp>
          <p:nvSpPr>
            <p:cNvPr id="27661" name="Text Box 16"/>
            <p:cNvSpPr txBox="1">
              <a:spLocks noChangeArrowheads="1"/>
            </p:cNvSpPr>
            <p:nvPr/>
          </p:nvSpPr>
          <p:spPr bwMode="auto">
            <a:xfrm>
              <a:off x="2870" y="39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chemeClr val="hlink"/>
                  </a:solidFill>
                </a:rPr>
                <a:t>3</a:t>
              </a:r>
            </a:p>
          </p:txBody>
        </p:sp>
        <p:sp>
          <p:nvSpPr>
            <p:cNvPr id="27662" name="Oval 17"/>
            <p:cNvSpPr>
              <a:spLocks noChangeArrowheads="1"/>
            </p:cNvSpPr>
            <p:nvPr/>
          </p:nvSpPr>
          <p:spPr bwMode="auto">
            <a:xfrm>
              <a:off x="2864" y="392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27657" name="Group 18"/>
          <p:cNvGrpSpPr>
            <a:grpSpLocks/>
          </p:cNvGrpSpPr>
          <p:nvPr/>
        </p:nvGrpSpPr>
        <p:grpSpPr bwMode="auto">
          <a:xfrm>
            <a:off x="5715000" y="457200"/>
            <a:ext cx="304800" cy="307975"/>
            <a:chOff x="2864" y="390"/>
            <a:chExt cx="192" cy="194"/>
          </a:xfrm>
        </p:grpSpPr>
        <p:sp>
          <p:nvSpPr>
            <p:cNvPr id="27659" name="Text Box 19"/>
            <p:cNvSpPr txBox="1">
              <a:spLocks noChangeArrowheads="1"/>
            </p:cNvSpPr>
            <p:nvPr/>
          </p:nvSpPr>
          <p:spPr bwMode="auto">
            <a:xfrm>
              <a:off x="2870" y="39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chemeClr val="hlink"/>
                  </a:solidFill>
                </a:rPr>
                <a:t>3</a:t>
              </a:r>
            </a:p>
          </p:txBody>
        </p:sp>
        <p:sp>
          <p:nvSpPr>
            <p:cNvPr id="27660" name="Oval 20"/>
            <p:cNvSpPr>
              <a:spLocks noChangeArrowheads="1"/>
            </p:cNvSpPr>
            <p:nvPr/>
          </p:nvSpPr>
          <p:spPr bwMode="auto">
            <a:xfrm>
              <a:off x="2864" y="392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27658" name="Text Box 21"/>
          <p:cNvSpPr txBox="1">
            <a:spLocks noChangeArrowheads="1"/>
          </p:cNvSpPr>
          <p:nvPr/>
        </p:nvSpPr>
        <p:spPr bwMode="auto">
          <a:xfrm>
            <a:off x="3048000" y="1447800"/>
            <a:ext cx="1703388" cy="85407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hlink"/>
                </a:solidFill>
              </a:rPr>
              <a:t>1- vis a tergo</a:t>
            </a:r>
          </a:p>
          <a:p>
            <a:pPr eaLnBrk="1" hangingPunct="1"/>
            <a:r>
              <a:rPr lang="it-IT" altLang="it-IT" sz="1600">
                <a:solidFill>
                  <a:schemeClr val="hlink"/>
                </a:solidFill>
              </a:rPr>
              <a:t>2- vis a laterale</a:t>
            </a:r>
          </a:p>
          <a:p>
            <a:pPr eaLnBrk="1" hangingPunct="1"/>
            <a:r>
              <a:rPr lang="it-IT" altLang="it-IT" sz="1600">
                <a:solidFill>
                  <a:schemeClr val="hlink"/>
                </a:solidFill>
              </a:rPr>
              <a:t>3- vis a fronte</a:t>
            </a:r>
            <a:endParaRPr lang="it-IT" altLang="it-IT" sz="1600"/>
          </a:p>
        </p:txBody>
      </p:sp>
      <p:pic>
        <p:nvPicPr>
          <p:cNvPr id="27669" name="Picture 21" descr="gr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5"/>
          <a:stretch>
            <a:fillRect/>
          </a:stretch>
        </p:blipFill>
        <p:spPr bwMode="auto">
          <a:xfrm>
            <a:off x="5175250" y="3810000"/>
            <a:ext cx="313055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3" name="Group 8"/>
          <p:cNvGrpSpPr>
            <a:grpSpLocks/>
          </p:cNvGrpSpPr>
          <p:nvPr/>
        </p:nvGrpSpPr>
        <p:grpSpPr bwMode="auto">
          <a:xfrm>
            <a:off x="6477000" y="3429000"/>
            <a:ext cx="304800" cy="307975"/>
            <a:chOff x="2864" y="390"/>
            <a:chExt cx="192" cy="194"/>
          </a:xfrm>
        </p:grpSpPr>
        <p:sp>
          <p:nvSpPr>
            <p:cNvPr id="27667" name="Text Box 6"/>
            <p:cNvSpPr txBox="1">
              <a:spLocks noChangeArrowheads="1"/>
            </p:cNvSpPr>
            <p:nvPr/>
          </p:nvSpPr>
          <p:spPr bwMode="auto">
            <a:xfrm>
              <a:off x="2870" y="39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chemeClr val="hlink"/>
                  </a:solidFill>
                </a:rPr>
                <a:t>1</a:t>
              </a:r>
              <a:endParaRPr lang="it-IT" altLang="it-IT"/>
            </a:p>
          </p:txBody>
        </p:sp>
        <p:sp>
          <p:nvSpPr>
            <p:cNvPr id="27668" name="Oval 7"/>
            <p:cNvSpPr>
              <a:spLocks noChangeArrowheads="1"/>
            </p:cNvSpPr>
            <p:nvPr/>
          </p:nvSpPr>
          <p:spPr bwMode="auto">
            <a:xfrm>
              <a:off x="2864" y="392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0" y="2438400"/>
            <a:ext cx="3962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3962400" y="2438400"/>
            <a:ext cx="0" cy="4419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>
            <a:off x="3962400" y="3810000"/>
            <a:ext cx="5867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6529388" y="4267200"/>
            <a:ext cx="201612" cy="76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 flipH="1">
            <a:off x="6096000" y="4343400"/>
            <a:ext cx="6096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8077200" y="6567488"/>
            <a:ext cx="17589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800">
                <a:solidFill>
                  <a:srgbClr val="000000"/>
                </a:solidFill>
                <a:latin typeface="Arial" charset="0"/>
              </a:rPr>
              <a:t>Da Guyton et al., Fisiologia Medica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/>
          <a:stretch/>
        </p:blipFill>
        <p:spPr>
          <a:xfrm>
            <a:off x="56456" y="3372592"/>
            <a:ext cx="3657600" cy="2824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6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4" t="3682" b="41493"/>
          <a:stretch>
            <a:fillRect/>
          </a:stretch>
        </p:blipFill>
        <p:spPr bwMode="auto">
          <a:xfrm>
            <a:off x="304800" y="360363"/>
            <a:ext cx="8382000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28600" y="1752600"/>
            <a:ext cx="381000" cy="228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28600" y="6084888"/>
            <a:ext cx="381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815263" y="6438900"/>
            <a:ext cx="1938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00000"/>
                </a:solidFill>
                <a:latin typeface="Arial" charset="0"/>
              </a:rPr>
              <a:t>Da Kinkle et al., Fisiologia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990600" y="457200"/>
            <a:ext cx="2590800" cy="1752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038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776536" y="44624"/>
            <a:ext cx="7920880" cy="531912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IPOTENSIONE ORTOSTATICA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4" name="Rectangle 6"/>
          <p:cNvSpPr>
            <a:spLocks noGrp="1" noChangeArrowheads="1"/>
          </p:cNvSpPr>
          <p:nvPr>
            <p:ph type="title"/>
          </p:nvPr>
        </p:nvSpPr>
        <p:spPr>
          <a:xfrm>
            <a:off x="848544" y="152400"/>
            <a:ext cx="3297560" cy="111636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REGOLAZIONE DELLA PRESSIONE ARTERIOSA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79" y="0"/>
            <a:ext cx="486547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2924944"/>
            <a:ext cx="3526423" cy="31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REGOLAZIONE DELLA PRESSIONE ARTERIOSA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777648"/>
            <a:ext cx="9906000" cy="53027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46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INFLUENZE ESTERNE SUL SISTEMA CARDIOVASCOLARE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476672"/>
            <a:ext cx="6408712" cy="638297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5457056" y="6480848"/>
            <a:ext cx="1080120" cy="3600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825208" y="1340768"/>
            <a:ext cx="2971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1. Barocettori. “Attacco o Fuga”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825208" y="2114505"/>
            <a:ext cx="1420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2</a:t>
            </a:r>
            <a:r>
              <a:rPr lang="it-IT" dirty="0" smtClean="0">
                <a:solidFill>
                  <a:schemeClr val="bg2"/>
                </a:solidFill>
              </a:rPr>
              <a:t>. Vis a Fronte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825208" y="2888242"/>
            <a:ext cx="2194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3. Viscosità del sangue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825208" y="3661979"/>
            <a:ext cx="2482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4. Bilancio </a:t>
            </a:r>
            <a:r>
              <a:rPr lang="it-IT" dirty="0" err="1" smtClean="0">
                <a:solidFill>
                  <a:schemeClr val="bg2"/>
                </a:solidFill>
              </a:rPr>
              <a:t>idroelettrolitico</a:t>
            </a:r>
            <a:endParaRPr lang="it-IT" dirty="0" smtClean="0">
              <a:solidFill>
                <a:schemeClr val="bg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25208" y="4435716"/>
            <a:ext cx="275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5. Ormoni attivi su vasi e </a:t>
            </a:r>
            <a:r>
              <a:rPr lang="it-IT" dirty="0" err="1" smtClean="0">
                <a:solidFill>
                  <a:schemeClr val="bg2"/>
                </a:solidFill>
              </a:rPr>
              <a:t>LEC</a:t>
            </a:r>
            <a:r>
              <a:rPr lang="it-IT" dirty="0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825208" y="5209455"/>
            <a:ext cx="1491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6. Sudorazione</a:t>
            </a:r>
          </a:p>
        </p:txBody>
      </p:sp>
    </p:spTree>
    <p:extLst>
      <p:ext uri="{BB962C8B-B14F-4D97-AF65-F5344CB8AC3E}">
        <p14:creationId xmlns:p14="http://schemas.microsoft.com/office/powerpoint/2010/main" val="18507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 bwMode="auto">
          <a:xfrm>
            <a:off x="5457056" y="6480848"/>
            <a:ext cx="1080120" cy="3600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4" y="0"/>
            <a:ext cx="7169416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25208" y="6608385"/>
            <a:ext cx="309091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2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2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473280" y="76200"/>
            <a:ext cx="2432720" cy="304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EMORRAGIA</a:t>
            </a:r>
          </a:p>
        </p:txBody>
      </p:sp>
    </p:spTree>
    <p:extLst>
      <p:ext uri="{BB962C8B-B14F-4D97-AF65-F5344CB8AC3E}">
        <p14:creationId xmlns:p14="http://schemas.microsoft.com/office/powerpoint/2010/main" val="15774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28464" y="476672"/>
            <a:ext cx="964907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2"/>
                </a:solidFill>
              </a:rPr>
              <a:t>Giovane signora insofferente</a:t>
            </a:r>
          </a:p>
          <a:p>
            <a:endParaRPr lang="it-IT" sz="1600" dirty="0">
              <a:solidFill>
                <a:schemeClr val="bg2"/>
              </a:solidFill>
              <a:latin typeface="+mj-lt"/>
            </a:endParaRP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Giovanna, una impiegata di 46 anni, si reca dal dott. Presson, u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n cardiologo, per una visita di controllo.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“Una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amica si doveva sottoporre a visita presso il vostro Centro e mi ha convinta”. In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realtà,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negli ultimi 4-5 anni non si è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più sottoposta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a controlli nemmeno dal Medico di Medicina Generale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perché “quando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andavo da lui la pressione era sempre alta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perchè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mi metteva ansia, mentre a casa, con il mio apparecchio da polso, la pressione era perfetta, sempre sui 140/90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mmHg</a:t>
            </a:r>
            <a:r>
              <a:rPr lang="it-IT" sz="1600" baseline="30000" dirty="0" smtClean="0">
                <a:solidFill>
                  <a:schemeClr val="bg2"/>
                </a:solidFill>
                <a:latin typeface="+mj-lt"/>
              </a:rPr>
              <a:t>1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. E poi non ho mai tempo”. </a:t>
            </a: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L’anamnesi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familiare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è positiva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per ipertensione arteriosa (sia padre che madre). Padre deceduto a 66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anni per infarto,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m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adre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vivente.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La dieta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è ricca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in grassi (formaggio), non fuma, pratica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attività fisica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2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volte alla settimana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(palestra,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attività aerobica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).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Ha due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figli, gravidanze normali, ciclo mestruale regolare.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Pregressa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assunzione di estroprogestinici orali per circa 10 anni, fino a due anni fa.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Ora in menopausa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. Ha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riscontro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di valori di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PA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elevati in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più occasioni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, (intorno a 150/95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mmHg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, ripetutamente da una amica, talvolta in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farmacia.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  <a:p>
            <a:r>
              <a:rPr lang="it-IT" sz="1600" dirty="0">
                <a:solidFill>
                  <a:schemeClr val="bg2"/>
                </a:solidFill>
                <a:latin typeface="+mj-lt"/>
              </a:rPr>
              <a:t>All’esame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obiettivo è eupnoica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, non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presenta edemi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declivi, non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ha dispnea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.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La frequenza cardiaca è di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68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bpm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, la pressione arteriosa di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156/98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mmHg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(media di 3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misure)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(146/98 in ortostatismo).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Presenta un soffio sistolico.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  <a:p>
            <a:r>
              <a:rPr lang="it-IT" dirty="0">
                <a:solidFill>
                  <a:schemeClr val="bg2"/>
                </a:solidFill>
                <a:latin typeface="+mj-lt"/>
              </a:rPr>
              <a:t>L'ipertensione arteriosa non è una malattia, ma un fattore di rischio, ovvero una condizione che aumenta la probabilità che si verifichino altre malattie cardiovascolari (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per esempio: angina pectoris, infarto miocardico, ictus cerebrale). Per questo, è importante individuarla e curarla: per prevenire i danni che essa può provocare.</a:t>
            </a:r>
          </a:p>
          <a:p>
            <a:r>
              <a:rPr lang="it-IT" dirty="0">
                <a:solidFill>
                  <a:schemeClr val="bg2"/>
                </a:solidFill>
                <a:latin typeface="+mj-lt"/>
              </a:rPr>
              <a:t>Nell'ipertensione arteriosa primaria (o essenziale), che rappresenta circa il 95% dei casi di ipertensione, non esiste una causa precisa, identificabile e curabile: gli elevati valori pressori sono il risultato dell'alterazione dei meccanismi complessi che regolano la pressione (sistema nervoso autonomo, sostanze circolanti che hanno effetto sulla pressione).</a:t>
            </a:r>
          </a:p>
          <a:p>
            <a:r>
              <a:rPr lang="it-IT" sz="1600" dirty="0">
                <a:solidFill>
                  <a:schemeClr val="bg2"/>
                </a:solidFill>
                <a:latin typeface="+mj-lt"/>
              </a:rPr>
              <a:t>Le vengono prescritti una dieta a basso contenuto lipidico, ricca in verdura 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frutta,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moderatamente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iposodica e un incremento dell’attività fisica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. 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4541" y="6381328"/>
            <a:ext cx="968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 smtClean="0">
                <a:solidFill>
                  <a:schemeClr val="bg2"/>
                </a:solidFill>
                <a:latin typeface="+mj-lt"/>
              </a:rPr>
              <a:t>1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 Quando si misura la pressione con uno strumento da polso, bisognerebbe tenerlo a livello del cuore, come si fa con </a:t>
            </a:r>
            <a:r>
              <a:rPr lang="it-IT" smtClean="0">
                <a:solidFill>
                  <a:schemeClr val="bg2"/>
                </a:solidFill>
                <a:latin typeface="+mj-lt"/>
              </a:rPr>
              <a:t>il manicotto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272480" y="6381328"/>
            <a:ext cx="30243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15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911046" y="652534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chemeClr val="bg2"/>
                </a:solidFill>
                <a:latin typeface="+mj-lt"/>
              </a:rPr>
              <a:t>Da: </a:t>
            </a:r>
            <a:r>
              <a:rPr lang="it-IT" sz="1100" dirty="0" err="1" smtClean="0">
                <a:solidFill>
                  <a:schemeClr val="bg2"/>
                </a:solidFill>
                <a:latin typeface="+mj-lt"/>
              </a:rPr>
              <a:t>Silverthorn</a:t>
            </a:r>
            <a:r>
              <a:rPr lang="it-IT" sz="1100" dirty="0" smtClean="0">
                <a:solidFill>
                  <a:schemeClr val="bg2"/>
                </a:solidFill>
                <a:latin typeface="+mj-lt"/>
              </a:rPr>
              <a:t>, Fisiologia umana, </a:t>
            </a:r>
            <a:r>
              <a:rPr lang="it-IT" sz="1100" dirty="0" err="1" smtClean="0">
                <a:solidFill>
                  <a:schemeClr val="bg2"/>
                </a:solidFill>
                <a:latin typeface="+mj-lt"/>
              </a:rPr>
              <a:t>Pearson</a:t>
            </a:r>
            <a:endParaRPr lang="it-IT" sz="11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4489" y="697914"/>
            <a:ext cx="94330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2"/>
                </a:solidFill>
              </a:rPr>
              <a:t>Paziente sovrappeso con ipertensione</a:t>
            </a:r>
          </a:p>
          <a:p>
            <a:endParaRPr lang="it-IT" sz="1600" dirty="0" smtClean="0">
              <a:solidFill>
                <a:schemeClr val="bg2"/>
              </a:solidFill>
              <a:latin typeface="+mj-lt"/>
            </a:endParaRP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“Dottore, sono sano come un pesce, non voglio farle perdere tempo. Facciamo in Fretta”. Ma al dott. Mario Rossi, Matteo, 56 anni, non sembra il ritratto della salute: è di circa 10 kg sovrappeso. Quando gli chiede informazioni sulla dieta, Matteo risponde “Beh, mi piace mangiare”. “Attività fisica?” “Chi ne ha tempo?”. Il dott. Rossi gli misura la pressione arteriosa: la massima è 164 su 100. Il dott. Rossi la misura dopo 10 minuti: se sarà ancora alta bisognerà discuterne. Dopo 15 minuti, la lettura è 158/98. Il dott. Rossi gli chiede di misurarsi la pressione arteriosa a casa giornalmente per due settimane e poi tornare nello studio. Quando Matteo torna col suo diario, la storia è la stessa: la sua pressione continua a essere mediamente di 160/100. Dopo aver eseguito alcuni esami, il dott. Rossi conclude che Matteo abbia una ipertensione. Se non controllata, l’ipertensione può portare a 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insufficienza cardiaca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, 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ictus (emorragico)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insufficienza renale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.</a:t>
            </a: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Nella maggior parte dei casi, l’ipertensione viene classificata come essenziale, nel senso che non può essere attribuita a nessuna causa in particolare.</a:t>
            </a: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“Dal momento che la pressione è solo leggermente alta”, dice il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dott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Rossi, “proviamo a controllarla modificando lo stile di vita e con un 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diuretico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. È necessario che lei riduca sali e grassi nella dieta, faccia esercizio fisico e perda un po’ di peso. Il diuretico aiuterà i reni a espellere i liquidi in eccesso”.</a:t>
            </a: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Dopo due mesi, Matteo ritorna nello studio medico per un controllo. Ha perso circa 3 kg e percorre almeno 2 km ogni giorno, ma la sua pressione non è cambiata. Il dott. Rossi aggiunge un medicinale antiipertensivo: un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 ACE-inibitore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che blocca la produzione di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angiotensina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II, un potente vasocostrittore.</a:t>
            </a: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Dopo un paio di settimane, Matteo ritorna dal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dott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Rossi e la sua pressione si è finalmente abbassata, con un valore medio di 135/87. Matteo, però, lamenta una tosse molto fastidiosa. Il dott. Rossi sostituisce l’ACE-inibitore (che può avere questo effetto collaterale) con un 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bloccante dei canali del calcio.</a:t>
            </a:r>
            <a:endParaRPr lang="it-IT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906000" cy="5334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DISTRIBUZIONE DEL SANGUE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763000" y="6553200"/>
            <a:ext cx="1047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800">
                <a:solidFill>
                  <a:srgbClr val="080808"/>
                </a:solidFill>
                <a:latin typeface="Arial" charset="0"/>
              </a:rPr>
              <a:t>da SILVERTHORN</a:t>
            </a:r>
          </a:p>
        </p:txBody>
      </p:sp>
      <p:pic>
        <p:nvPicPr>
          <p:cNvPr id="7172" name="Picture 5" descr="3684915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 bwMode="auto">
          <a:xfrm>
            <a:off x="58738" y="1143000"/>
            <a:ext cx="4894262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3684915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1" b="14635"/>
          <a:stretch>
            <a:fillRect/>
          </a:stretch>
        </p:blipFill>
        <p:spPr bwMode="auto">
          <a:xfrm>
            <a:off x="4935538" y="1703388"/>
            <a:ext cx="48942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35387" y="6525344"/>
            <a:ext cx="3786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Da </a:t>
            </a:r>
            <a:r>
              <a:rPr lang="it-IT" dirty="0" err="1" smtClean="0">
                <a:solidFill>
                  <a:schemeClr val="bg2"/>
                </a:solidFill>
                <a:latin typeface="+mj-lt"/>
              </a:rPr>
              <a:t>Kenney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, </a:t>
            </a:r>
            <a:r>
              <a:rPr lang="it-IT" dirty="0" err="1" smtClean="0">
                <a:solidFill>
                  <a:schemeClr val="bg2"/>
                </a:solidFill>
                <a:latin typeface="+mj-lt"/>
              </a:rPr>
              <a:t>Physiology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 of Sport and </a:t>
            </a:r>
            <a:r>
              <a:rPr lang="it-IT" dirty="0" err="1" smtClean="0">
                <a:solidFill>
                  <a:schemeClr val="bg2"/>
                </a:solidFill>
                <a:latin typeface="+mj-lt"/>
              </a:rPr>
              <a:t>Exercise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" y="490582"/>
            <a:ext cx="9838421" cy="6106770"/>
          </a:xfrm>
          <a:prstGeom prst="rect">
            <a:avLst/>
          </a:prstGeom>
        </p:spPr>
      </p:pic>
      <p:sp>
        <p:nvSpPr>
          <p:cNvPr id="440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DISTRIBUZIONE DELLA GITTATA CARDIACA IN ATTIVIT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À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A RIPOSO</a:t>
            </a:r>
          </a:p>
        </p:txBody>
      </p:sp>
    </p:spTree>
    <p:extLst>
      <p:ext uri="{BB962C8B-B14F-4D97-AF65-F5344CB8AC3E}">
        <p14:creationId xmlns:p14="http://schemas.microsoft.com/office/powerpoint/2010/main" val="5440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26200" y="76200"/>
            <a:ext cx="30988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VASI</a:t>
            </a:r>
          </a:p>
        </p:txBody>
      </p:sp>
      <p:pic>
        <p:nvPicPr>
          <p:cNvPr id="8195" name="Picture 3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15993" r="8995" b="16008"/>
          <a:stretch>
            <a:fillRect/>
          </a:stretch>
        </p:blipFill>
        <p:spPr bwMode="auto">
          <a:xfrm>
            <a:off x="762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418388" y="6507163"/>
            <a:ext cx="24114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Silverthorn, Fisiologia Umana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200" y="6553200"/>
            <a:ext cx="2378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</a:t>
            </a:r>
            <a:r>
              <a:rPr lang="it-IT" altLang="it-IT" sz="1200">
                <a:solidFill>
                  <a:srgbClr val="000000"/>
                </a:solidFill>
                <a:latin typeface="Arial" charset="0"/>
              </a:rPr>
              <a:t>http://www.cvphysiology.com</a:t>
            </a:r>
          </a:p>
        </p:txBody>
      </p:sp>
      <p:sp>
        <p:nvSpPr>
          <p:cNvPr id="442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152400"/>
            <a:ext cx="30988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VASI</a:t>
            </a:r>
          </a:p>
        </p:txBody>
      </p:sp>
      <p:pic>
        <p:nvPicPr>
          <p:cNvPr id="9220" name="Picture 7" descr="bp004 vascular compliance 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9" b="7973"/>
          <a:stretch>
            <a:fillRect/>
          </a:stretch>
        </p:blipFill>
        <p:spPr bwMode="auto">
          <a:xfrm>
            <a:off x="228600" y="76200"/>
            <a:ext cx="3581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505200" y="914400"/>
            <a:ext cx="3944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>Compliance delle arterie e delle vene</a:t>
            </a:r>
          </a:p>
        </p:txBody>
      </p:sp>
      <p:grpSp>
        <p:nvGrpSpPr>
          <p:cNvPr id="9222" name="Group 15"/>
          <p:cNvGrpSpPr>
            <a:grpSpLocks/>
          </p:cNvGrpSpPr>
          <p:nvPr/>
        </p:nvGrpSpPr>
        <p:grpSpPr bwMode="auto">
          <a:xfrm>
            <a:off x="8001000" y="838200"/>
            <a:ext cx="1162050" cy="641350"/>
            <a:chOff x="3256" y="520"/>
            <a:chExt cx="732" cy="404"/>
          </a:xfrm>
        </p:grpSpPr>
        <p:sp>
          <p:nvSpPr>
            <p:cNvPr id="9226" name="Text Box 9"/>
            <p:cNvSpPr txBox="1">
              <a:spLocks noChangeArrowheads="1"/>
            </p:cNvSpPr>
            <p:nvPr/>
          </p:nvSpPr>
          <p:spPr bwMode="auto">
            <a:xfrm>
              <a:off x="3446" y="534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227" name="Text Box 10"/>
            <p:cNvSpPr txBox="1">
              <a:spLocks noChangeArrowheads="1"/>
            </p:cNvSpPr>
            <p:nvPr/>
          </p:nvSpPr>
          <p:spPr bwMode="auto">
            <a:xfrm>
              <a:off x="3256" y="600"/>
              <a:ext cx="3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800">
                  <a:solidFill>
                    <a:srgbClr val="000000"/>
                  </a:solidFill>
                  <a:latin typeface="Arial" charset="0"/>
                </a:rPr>
                <a:t>C =</a:t>
              </a:r>
            </a:p>
          </p:txBody>
        </p:sp>
        <p:sp>
          <p:nvSpPr>
            <p:cNvPr id="9228" name="Text Box 11"/>
            <p:cNvSpPr txBox="1">
              <a:spLocks noChangeArrowheads="1"/>
            </p:cNvSpPr>
            <p:nvPr/>
          </p:nvSpPr>
          <p:spPr bwMode="auto">
            <a:xfrm>
              <a:off x="3648" y="520"/>
              <a:ext cx="3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buFont typeface="Symbol" charset="2"/>
                <a:buChar char="D"/>
              </a:pPr>
              <a:r>
                <a:rPr lang="it-IT" altLang="it-IT" sz="1800">
                  <a:solidFill>
                    <a:srgbClr val="000000"/>
                  </a:solidFill>
                  <a:latin typeface="Arial" charset="0"/>
                </a:rPr>
                <a:t>V</a:t>
              </a:r>
            </a:p>
            <a:p>
              <a:pPr eaLnBrk="1" hangingPunct="1">
                <a:buFont typeface="Symbol" charset="2"/>
                <a:buChar char="D"/>
              </a:pPr>
              <a:r>
                <a:rPr lang="it-IT" altLang="it-IT" sz="1800">
                  <a:solidFill>
                    <a:srgbClr val="000000"/>
                  </a:solidFill>
                  <a:latin typeface="Arial" charset="0"/>
                </a:rPr>
                <a:t>P </a:t>
              </a:r>
            </a:p>
          </p:txBody>
        </p:sp>
        <p:sp>
          <p:nvSpPr>
            <p:cNvPr id="9229" name="Line 12"/>
            <p:cNvSpPr>
              <a:spLocks noChangeShapeType="1"/>
            </p:cNvSpPr>
            <p:nvPr/>
          </p:nvSpPr>
          <p:spPr bwMode="auto">
            <a:xfrm>
              <a:off x="3648" y="720"/>
              <a:ext cx="2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9223" name="Picture 16" descr="bp004 vascular compliance 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1" b="10300"/>
          <a:stretch>
            <a:fillRect/>
          </a:stretch>
        </p:blipFill>
        <p:spPr bwMode="auto">
          <a:xfrm>
            <a:off x="133350" y="3276600"/>
            <a:ext cx="352425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7" descr="06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t="6873" r="8543" b="26688"/>
          <a:stretch>
            <a:fillRect/>
          </a:stretch>
        </p:blipFill>
        <p:spPr bwMode="auto">
          <a:xfrm>
            <a:off x="5486400" y="1524000"/>
            <a:ext cx="4267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18"/>
          <p:cNvSpPr txBox="1">
            <a:spLocks noChangeArrowheads="1"/>
          </p:cNvSpPr>
          <p:nvPr/>
        </p:nvSpPr>
        <p:spPr bwMode="auto">
          <a:xfrm>
            <a:off x="7891463" y="6507163"/>
            <a:ext cx="1938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</a:t>
            </a:r>
            <a:r>
              <a:rPr lang="it-IT" altLang="it-IT" sz="1200">
                <a:solidFill>
                  <a:srgbClr val="000000"/>
                </a:solidFill>
                <a:latin typeface="Arial" charset="0"/>
              </a:rPr>
              <a:t>Klinke et al., Fisiologia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0" y="6583363"/>
            <a:ext cx="19034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Kinke et al., Fisiologia</a:t>
            </a:r>
          </a:p>
        </p:txBody>
      </p:sp>
      <p:pic>
        <p:nvPicPr>
          <p:cNvPr id="46083" name="Picture 10" descr="06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t="6639" r="17557" b="29404"/>
          <a:stretch>
            <a:fillRect/>
          </a:stretch>
        </p:blipFill>
        <p:spPr bwMode="auto">
          <a:xfrm>
            <a:off x="533400" y="528067"/>
            <a:ext cx="8380040" cy="61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76200"/>
            <a:ext cx="30988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VASI</a:t>
            </a:r>
          </a:p>
        </p:txBody>
      </p:sp>
      <p:sp>
        <p:nvSpPr>
          <p:cNvPr id="46085" name="Rectangle 11"/>
          <p:cNvSpPr>
            <a:spLocks noChangeArrowheads="1"/>
          </p:cNvSpPr>
          <p:nvPr/>
        </p:nvSpPr>
        <p:spPr bwMode="auto">
          <a:xfrm>
            <a:off x="4520952" y="735360"/>
            <a:ext cx="17526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altLang="it-IT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6" name="Text Box 13"/>
          <p:cNvSpPr txBox="1">
            <a:spLocks noChangeArrowheads="1"/>
          </p:cNvSpPr>
          <p:nvPr/>
        </p:nvSpPr>
        <p:spPr bwMode="auto">
          <a:xfrm>
            <a:off x="5319713" y="963960"/>
            <a:ext cx="1538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00"/>
                </a:solidFill>
                <a:latin typeface="Arial" charset="0"/>
              </a:rPr>
              <a:t>Camera elastica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0" y="6583363"/>
            <a:ext cx="1912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80808"/>
                </a:solidFill>
                <a:latin typeface="Arial" charset="0"/>
              </a:rPr>
              <a:t>da Klinke et al., Fisiologia</a:t>
            </a:r>
          </a:p>
        </p:txBody>
      </p:sp>
      <p:pic>
        <p:nvPicPr>
          <p:cNvPr id="16387" name="Picture 7" descr="0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25761"/>
          <a:stretch>
            <a:fillRect/>
          </a:stretch>
        </p:blipFill>
        <p:spPr bwMode="auto">
          <a:xfrm>
            <a:off x="1928664" y="548680"/>
            <a:ext cx="605227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4624"/>
            <a:ext cx="9906000" cy="4572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DISTRIBUZIONE DEL VOLUME EMATICO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O2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00FFFF"/>
      </a:accent1>
      <a:accent2>
        <a:srgbClr val="3366FF"/>
      </a:accent2>
      <a:accent3>
        <a:srgbClr val="AAAAE2"/>
      </a:accent3>
      <a:accent4>
        <a:srgbClr val="DADA00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RCO2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lnDef>
  </a:objectDefaults>
  <a:extraClrSchemeLst>
    <a:extraClrScheme>
      <a:clrScheme name="ARCO2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Data\Microsoft\Modelli\ARCO2.pot</Template>
  <TotalTime>24150</TotalTime>
  <Words>1915</Words>
  <Application>Microsoft Macintosh PowerPoint</Application>
  <PresentationFormat>A4 (21x29,7 cm)</PresentationFormat>
  <Paragraphs>338</Paragraphs>
  <Slides>39</Slides>
  <Notes>37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7" baseType="lpstr">
      <vt:lpstr>Arial Rounded MT Bold</vt:lpstr>
      <vt:lpstr>ＭＳ Ｐゴシック</vt:lpstr>
      <vt:lpstr>Symbol</vt:lpstr>
      <vt:lpstr>Times New Roman</vt:lpstr>
      <vt:lpstr>Wingdings</vt:lpstr>
      <vt:lpstr>Arial</vt:lpstr>
      <vt:lpstr>ARCO2</vt:lpstr>
      <vt:lpstr>Image</vt:lpstr>
      <vt:lpstr>Presentazione di PowerPoint</vt:lpstr>
      <vt:lpstr>QUADRO GENERALE</vt:lpstr>
      <vt:lpstr>GRANDE E PICCOLO CIRCOLO</vt:lpstr>
      <vt:lpstr>DISTRIBUZIONE DEL SANGUE</vt:lpstr>
      <vt:lpstr>DISTRIBUZIONE DELLA GITTATA CARDIACA IN ATTIVITÀ E A RIPOSO</vt:lpstr>
      <vt:lpstr>VASI</vt:lpstr>
      <vt:lpstr>VASI</vt:lpstr>
      <vt:lpstr>VASI</vt:lpstr>
      <vt:lpstr>Presentazione di PowerPoint</vt:lpstr>
      <vt:lpstr>DISTRIBUZIONE DEL VOLUME EMATICO</vt:lpstr>
      <vt:lpstr>PRESSIONE, RESISTENZA E FLUSSO</vt:lpstr>
      <vt:lpstr>Presentazione di PowerPoint</vt:lpstr>
      <vt:lpstr>GITTATA CARDIACA E RESISTENZA</vt:lpstr>
      <vt:lpstr>Presentazione di PowerPoint</vt:lpstr>
      <vt:lpstr>POLSO ARTERIOSO</vt:lpstr>
      <vt:lpstr>PRESSIONE ARTERIOSA MEDIA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MISURA DELLA PRESSIONE ARTERIOSA</vt:lpstr>
      <vt:lpstr>STRUTTURA DEI CAPILLARI</vt:lpstr>
      <vt:lpstr>Presentazione di PowerPoint</vt:lpstr>
      <vt:lpstr>ORGANIZZAZIONE DEL MICROCIRCOLO</vt:lpstr>
      <vt:lpstr>CAPILLARI</vt:lpstr>
      <vt:lpstr>VASOMOTILITÀ</vt:lpstr>
      <vt:lpstr>VASOMOTILITÀ</vt:lpstr>
      <vt:lpstr>Presentazione di PowerPoint</vt:lpstr>
      <vt:lpstr>Presentazione di PowerPoint</vt:lpstr>
      <vt:lpstr>RITORNO VENOSO</vt:lpstr>
      <vt:lpstr>IPOTENSIONE ORTOSTATICA</vt:lpstr>
      <vt:lpstr>REGOLAZIONE DELLA PRESSIONE ARTERIOSA</vt:lpstr>
      <vt:lpstr>REGOLAZIONE DELLA PRESSIONE ARTERIOSA</vt:lpstr>
      <vt:lpstr>INFLUENZE ESTERNE SUL SISTEMA CARDIOVASCOLARE</vt:lpstr>
      <vt:lpstr>EMORRAGIA</vt:lpstr>
      <vt:lpstr>Presentazione di PowerPoint</vt:lpstr>
      <vt:lpstr>Presentazione di PowerPoint</vt:lpstr>
    </vt:vector>
  </TitlesOfParts>
  <Company>DFP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Cardiovascolare</dc:title>
  <dc:creator>PP Battaglini</dc:creator>
  <cp:lastModifiedBy>P. Paolo Battaglini</cp:lastModifiedBy>
  <cp:revision>550</cp:revision>
  <cp:lastPrinted>2015-09-18T10:44:25Z</cp:lastPrinted>
  <dcterms:created xsi:type="dcterms:W3CDTF">2000-11-30T12:44:42Z</dcterms:created>
  <dcterms:modified xsi:type="dcterms:W3CDTF">2019-11-25T15:00:41Z</dcterms:modified>
  <cp:category>didattica</cp:category>
</cp:coreProperties>
</file>