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</p:sldMasterIdLst>
  <p:notesMasterIdLst>
    <p:notesMasterId r:id="rId30"/>
  </p:notesMasterIdLst>
  <p:handoutMasterIdLst>
    <p:handoutMasterId r:id="rId31"/>
  </p:handoutMasterIdLst>
  <p:sldIdLst>
    <p:sldId id="462" r:id="rId2"/>
    <p:sldId id="405" r:id="rId3"/>
    <p:sldId id="458" r:id="rId4"/>
    <p:sldId id="459" r:id="rId5"/>
    <p:sldId id="436" r:id="rId6"/>
    <p:sldId id="437" r:id="rId7"/>
    <p:sldId id="440" r:id="rId8"/>
    <p:sldId id="490" r:id="rId9"/>
    <p:sldId id="438" r:id="rId10"/>
    <p:sldId id="488" r:id="rId11"/>
    <p:sldId id="489" r:id="rId12"/>
    <p:sldId id="487" r:id="rId13"/>
    <p:sldId id="441" r:id="rId14"/>
    <p:sldId id="442" r:id="rId15"/>
    <p:sldId id="443" r:id="rId16"/>
    <p:sldId id="444" r:id="rId17"/>
    <p:sldId id="445" r:id="rId18"/>
    <p:sldId id="491" r:id="rId19"/>
    <p:sldId id="456" r:id="rId20"/>
    <p:sldId id="446" r:id="rId21"/>
    <p:sldId id="484" r:id="rId22"/>
    <p:sldId id="447" r:id="rId23"/>
    <p:sldId id="448" r:id="rId24"/>
    <p:sldId id="469" r:id="rId25"/>
    <p:sldId id="486" r:id="rId26"/>
    <p:sldId id="467" r:id="rId27"/>
    <p:sldId id="468" r:id="rId28"/>
    <p:sldId id="472" r:id="rId29"/>
  </p:sldIdLst>
  <p:sldSz cx="9906000" cy="6858000" type="A4"/>
  <p:notesSz cx="27552650" cy="3992086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 Rounded MT Bold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 Rounded MT Bold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 Rounded MT Bold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 Rounded MT Bold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 Rounded MT Bold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 Rounded MT Bold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 Rounded MT Bold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 Rounded MT Bold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 Rounded MT Bold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432FF"/>
    <a:srgbClr val="080808"/>
    <a:srgbClr val="FFFFFF"/>
    <a:srgbClr val="FF9900"/>
    <a:srgbClr val="660066"/>
    <a:srgbClr val="000099"/>
    <a:srgbClr val="99FF33"/>
    <a:srgbClr val="FFCC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83"/>
    <p:restoredTop sz="85835" autoAdjust="0"/>
  </p:normalViewPr>
  <p:slideViewPr>
    <p:cSldViewPr>
      <p:cViewPr>
        <p:scale>
          <a:sx n="110" d="100"/>
          <a:sy n="110" d="100"/>
        </p:scale>
        <p:origin x="776" y="168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11941175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371941" tIns="185971" rIns="371941" bIns="185971" numCol="1" anchor="t" anchorCtr="0" compatLnSpc="1">
            <a:prstTxWarp prst="textNoShape">
              <a:avLst/>
            </a:prstTxWarp>
          </a:bodyPr>
          <a:lstStyle>
            <a:lvl1pPr defTabSz="3719513" eaLnBrk="0" hangingPunct="0">
              <a:defRPr sz="49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15611475" y="0"/>
            <a:ext cx="11941175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371941" tIns="185971" rIns="371941" bIns="185971" numCol="1" anchor="t" anchorCtr="0" compatLnSpc="1">
            <a:prstTxWarp prst="textNoShape">
              <a:avLst/>
            </a:prstTxWarp>
          </a:bodyPr>
          <a:lstStyle>
            <a:lvl1pPr algn="r" defTabSz="3719513" eaLnBrk="0" hangingPunct="0">
              <a:defRPr sz="49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37926963"/>
            <a:ext cx="11941175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371941" tIns="185971" rIns="371941" bIns="185971" numCol="1" anchor="b" anchorCtr="0" compatLnSpc="1">
            <a:prstTxWarp prst="textNoShape">
              <a:avLst/>
            </a:prstTxWarp>
          </a:bodyPr>
          <a:lstStyle>
            <a:lvl1pPr defTabSz="3719513" eaLnBrk="0" hangingPunct="0">
              <a:defRPr sz="49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15611475" y="37926963"/>
            <a:ext cx="11941175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371941" tIns="185971" rIns="371941" bIns="185971" numCol="1" anchor="b" anchorCtr="0" compatLnSpc="1">
            <a:prstTxWarp prst="textNoShape">
              <a:avLst/>
            </a:prstTxWarp>
          </a:bodyPr>
          <a:lstStyle>
            <a:lvl1pPr algn="r" defTabSz="3719513" eaLnBrk="0" hangingPunct="0">
              <a:defRPr sz="4900">
                <a:latin typeface="Times New Roman" charset="0"/>
              </a:defRPr>
            </a:lvl1pPr>
          </a:lstStyle>
          <a:p>
            <a:fld id="{203B86C2-6B4D-774F-AA1B-E3A830BB20BA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680567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11941175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371941" tIns="185971" rIns="371941" bIns="185971" numCol="1" anchor="t" anchorCtr="0" compatLnSpc="1">
            <a:prstTxWarp prst="textNoShape">
              <a:avLst/>
            </a:prstTxWarp>
          </a:bodyPr>
          <a:lstStyle>
            <a:lvl1pPr defTabSz="3719513" eaLnBrk="0" hangingPunct="0">
              <a:defRPr sz="49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15611475" y="0"/>
            <a:ext cx="11941175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371941" tIns="185971" rIns="371941" bIns="185971" numCol="1" anchor="t" anchorCtr="0" compatLnSpc="1">
            <a:prstTxWarp prst="textNoShape">
              <a:avLst/>
            </a:prstTxWarp>
          </a:bodyPr>
          <a:lstStyle>
            <a:lvl1pPr algn="r" defTabSz="3719513" eaLnBrk="0" hangingPunct="0">
              <a:defRPr sz="49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68625" y="2997200"/>
            <a:ext cx="21623338" cy="149701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3670300" y="18964275"/>
            <a:ext cx="20212050" cy="1795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371941" tIns="185971" rIns="371941" bIns="18597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37926963"/>
            <a:ext cx="11941175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371941" tIns="185971" rIns="371941" bIns="185971" numCol="1" anchor="b" anchorCtr="0" compatLnSpc="1">
            <a:prstTxWarp prst="textNoShape">
              <a:avLst/>
            </a:prstTxWarp>
          </a:bodyPr>
          <a:lstStyle>
            <a:lvl1pPr defTabSz="3719513" eaLnBrk="0" hangingPunct="0">
              <a:defRPr sz="49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5611475" y="37926963"/>
            <a:ext cx="11941175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371941" tIns="185971" rIns="371941" bIns="185971" numCol="1" anchor="b" anchorCtr="0" compatLnSpc="1">
            <a:prstTxWarp prst="textNoShape">
              <a:avLst/>
            </a:prstTxWarp>
          </a:bodyPr>
          <a:lstStyle>
            <a:lvl1pPr algn="r" defTabSz="3719513" eaLnBrk="0" hangingPunct="0">
              <a:defRPr sz="4900">
                <a:latin typeface="Times New Roman" charset="0"/>
              </a:defRPr>
            </a:lvl1pPr>
          </a:lstStyle>
          <a:p>
            <a:fld id="{144781D3-0EB6-0F4A-A171-79C5773BDD10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80798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45177F-1F15-BB40-8B13-76DCF90E3F6D}" type="slidenum">
              <a:rPr lang="it-IT" altLang="it-IT"/>
              <a:pPr/>
              <a:t>1</a:t>
            </a:fld>
            <a:endParaRPr lang="it-IT" altLang="it-IT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690227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BC4EE8F-FCDF-E742-B9D7-83260E88C4D7}" type="slidenum">
              <a:rPr lang="it-IT" altLang="it-IT" sz="1200"/>
              <a:pPr/>
              <a:t>10</a:t>
            </a:fld>
            <a:endParaRPr lang="it-IT" altLang="it-IT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036017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BC4EE8F-FCDF-E742-B9D7-83260E88C4D7}" type="slidenum">
              <a:rPr lang="it-IT" altLang="it-IT" sz="1200"/>
              <a:pPr/>
              <a:t>11</a:t>
            </a:fld>
            <a:endParaRPr lang="it-IT" altLang="it-IT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350899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 txBox="1">
            <a:spLocks noGrp="1" noChangeArrowheads="1"/>
          </p:cNvSpPr>
          <p:nvPr/>
        </p:nvSpPr>
        <p:spPr bwMode="auto">
          <a:xfrm>
            <a:off x="15611475" y="37926963"/>
            <a:ext cx="11941175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1941" tIns="185971" rIns="371941" bIns="185971" anchor="b"/>
          <a:lstStyle>
            <a:lvl1pPr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r"/>
            <a:fld id="{38463546-3C0A-D94E-A3E4-E9626F77BE94}" type="slidenum">
              <a:rPr lang="it-IT" altLang="it-IT" sz="4900">
                <a:latin typeface="Times New Roman" charset="0"/>
              </a:rPr>
              <a:pPr algn="r"/>
              <a:t>13</a:t>
            </a:fld>
            <a:endParaRPr lang="it-IT" altLang="it-IT" sz="4900">
              <a:latin typeface="Times New Roman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</p:spPr>
      </p:sp>
      <p:sp>
        <p:nvSpPr>
          <p:cNvPr id="586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1368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 txBox="1">
            <a:spLocks noGrp="1" noChangeArrowheads="1"/>
          </p:cNvSpPr>
          <p:nvPr/>
        </p:nvSpPr>
        <p:spPr bwMode="auto">
          <a:xfrm>
            <a:off x="15611475" y="37926963"/>
            <a:ext cx="11941175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1941" tIns="185971" rIns="371941" bIns="185971" anchor="b"/>
          <a:lstStyle>
            <a:lvl1pPr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r"/>
            <a:fld id="{CE36288A-FD67-9643-94A6-DD939BDB5650}" type="slidenum">
              <a:rPr lang="it-IT" altLang="it-IT" sz="4900">
                <a:latin typeface="Times New Roman" charset="0"/>
              </a:rPr>
              <a:pPr algn="r"/>
              <a:t>14</a:t>
            </a:fld>
            <a:endParaRPr lang="it-IT" altLang="it-IT" sz="4900">
              <a:latin typeface="Times New Roman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ln/>
        </p:spPr>
      </p:sp>
      <p:sp>
        <p:nvSpPr>
          <p:cNvPr id="537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8669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 txBox="1">
            <a:spLocks noGrp="1" noChangeArrowheads="1"/>
          </p:cNvSpPr>
          <p:nvPr/>
        </p:nvSpPr>
        <p:spPr bwMode="auto">
          <a:xfrm>
            <a:off x="15611475" y="37926963"/>
            <a:ext cx="11941175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1941" tIns="185971" rIns="371941" bIns="185971" anchor="b"/>
          <a:lstStyle>
            <a:lvl1pPr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r"/>
            <a:fld id="{9CCA05ED-1E94-1343-BD53-B6BB2F613B7C}" type="slidenum">
              <a:rPr lang="it-IT" altLang="it-IT" sz="4900">
                <a:latin typeface="Times New Roman" charset="0"/>
              </a:rPr>
              <a:pPr algn="r"/>
              <a:t>15</a:t>
            </a:fld>
            <a:endParaRPr lang="it-IT" altLang="it-IT" sz="4900">
              <a:latin typeface="Times New Roman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</p:spPr>
      </p:sp>
      <p:sp>
        <p:nvSpPr>
          <p:cNvPr id="586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195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 txBox="1">
            <a:spLocks noGrp="1" noChangeArrowheads="1"/>
          </p:cNvSpPr>
          <p:nvPr/>
        </p:nvSpPr>
        <p:spPr bwMode="auto">
          <a:xfrm>
            <a:off x="15611475" y="37926963"/>
            <a:ext cx="11941175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1941" tIns="185971" rIns="371941" bIns="185971" anchor="b"/>
          <a:lstStyle>
            <a:lvl1pPr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r"/>
            <a:fld id="{DA218B6E-6E9E-474C-9577-B8C1C6A23AC6}" type="slidenum">
              <a:rPr lang="it-IT" altLang="it-IT" sz="4900">
                <a:latin typeface="Times New Roman" charset="0"/>
              </a:rPr>
              <a:pPr algn="r"/>
              <a:t>16</a:t>
            </a:fld>
            <a:endParaRPr lang="it-IT" altLang="it-IT" sz="4900">
              <a:latin typeface="Times New Roman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</p:spPr>
      </p:sp>
      <p:sp>
        <p:nvSpPr>
          <p:cNvPr id="586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92539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15611475" y="37926963"/>
            <a:ext cx="11941175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1941" tIns="185971" rIns="371941" bIns="185971" anchor="b"/>
          <a:lstStyle>
            <a:lvl1pPr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r"/>
            <a:fld id="{649D40DC-8ACC-844A-94AD-3E901471C84C}" type="slidenum">
              <a:rPr lang="it-IT" altLang="it-IT" sz="4900">
                <a:latin typeface="Times New Roman" charset="0"/>
              </a:rPr>
              <a:pPr algn="r"/>
              <a:t>17</a:t>
            </a:fld>
            <a:endParaRPr lang="it-IT" altLang="it-IT" sz="4900">
              <a:latin typeface="Times New Roman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</p:spPr>
      </p:sp>
      <p:sp>
        <p:nvSpPr>
          <p:cNvPr id="586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8608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 txBox="1">
            <a:spLocks noGrp="1" noChangeArrowheads="1"/>
          </p:cNvSpPr>
          <p:nvPr/>
        </p:nvSpPr>
        <p:spPr bwMode="auto">
          <a:xfrm>
            <a:off x="15611475" y="37926963"/>
            <a:ext cx="11941175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1941" tIns="185971" rIns="371941" bIns="185971" anchor="b"/>
          <a:lstStyle>
            <a:lvl1pPr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r"/>
            <a:fld id="{FE35414A-3636-E04C-A648-A7E13E2A5582}" type="slidenum">
              <a:rPr lang="it-IT" altLang="it-IT" sz="4900">
                <a:latin typeface="Times New Roman" charset="0"/>
              </a:rPr>
              <a:pPr algn="r"/>
              <a:t>19</a:t>
            </a:fld>
            <a:endParaRPr lang="it-IT" altLang="it-IT" sz="4900">
              <a:latin typeface="Times New Roman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ln/>
        </p:spPr>
      </p:sp>
      <p:sp>
        <p:nvSpPr>
          <p:cNvPr id="497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68555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 txBox="1">
            <a:spLocks noGrp="1" noChangeArrowheads="1"/>
          </p:cNvSpPr>
          <p:nvPr/>
        </p:nvSpPr>
        <p:spPr bwMode="auto">
          <a:xfrm>
            <a:off x="15611475" y="37926963"/>
            <a:ext cx="11941175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1941" tIns="185971" rIns="371941" bIns="185971" anchor="b"/>
          <a:lstStyle>
            <a:lvl1pPr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r"/>
            <a:fld id="{C665F65B-250E-944E-9A03-AF3578218F54}" type="slidenum">
              <a:rPr lang="it-IT" altLang="it-IT" sz="4900">
                <a:latin typeface="Times New Roman" charset="0"/>
              </a:rPr>
              <a:pPr algn="r"/>
              <a:t>20</a:t>
            </a:fld>
            <a:endParaRPr lang="it-IT" altLang="it-IT" sz="4900">
              <a:latin typeface="Times New Roman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ln/>
        </p:spPr>
      </p:sp>
      <p:sp>
        <p:nvSpPr>
          <p:cNvPr id="537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2718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 txBox="1">
            <a:spLocks noGrp="1" noChangeArrowheads="1"/>
          </p:cNvSpPr>
          <p:nvPr/>
        </p:nvSpPr>
        <p:spPr bwMode="auto">
          <a:xfrm>
            <a:off x="15611475" y="37926963"/>
            <a:ext cx="11941175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1941" tIns="185971" rIns="371941" bIns="185971" anchor="b"/>
          <a:lstStyle>
            <a:lvl1pPr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r"/>
            <a:fld id="{C665F65B-250E-944E-9A03-AF3578218F54}" type="slidenum">
              <a:rPr lang="it-IT" altLang="it-IT" sz="4900">
                <a:latin typeface="Times New Roman" charset="0"/>
              </a:rPr>
              <a:pPr algn="r"/>
              <a:t>21</a:t>
            </a:fld>
            <a:endParaRPr lang="it-IT" altLang="it-IT" sz="4900">
              <a:latin typeface="Times New Roman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ln/>
        </p:spPr>
      </p:sp>
      <p:sp>
        <p:nvSpPr>
          <p:cNvPr id="537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479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fld id="{30C872CB-E0FD-C04B-8D6E-9717E1EAFFE6}" type="slidenum">
              <a:rPr lang="it-IT" altLang="it-IT" sz="4900">
                <a:latin typeface="Times New Roman" charset="0"/>
              </a:rPr>
              <a:pPr/>
              <a:t>2</a:t>
            </a:fld>
            <a:endParaRPr lang="it-IT" altLang="it-IT" sz="4900">
              <a:latin typeface="Times New Roman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44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1052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 txBox="1">
            <a:spLocks noGrp="1" noChangeArrowheads="1"/>
          </p:cNvSpPr>
          <p:nvPr/>
        </p:nvSpPr>
        <p:spPr bwMode="auto">
          <a:xfrm>
            <a:off x="15611475" y="37926963"/>
            <a:ext cx="11941175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1941" tIns="185971" rIns="371941" bIns="185971" anchor="b"/>
          <a:lstStyle>
            <a:lvl1pPr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r"/>
            <a:fld id="{7C8987C3-95CD-3949-BEA2-D4C912D8876B}" type="slidenum">
              <a:rPr lang="it-IT" altLang="it-IT" sz="4900">
                <a:latin typeface="Times New Roman" charset="0"/>
              </a:rPr>
              <a:pPr algn="r"/>
              <a:t>22</a:t>
            </a:fld>
            <a:endParaRPr lang="it-IT" altLang="it-IT" sz="4900">
              <a:latin typeface="Times New Roman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ln/>
        </p:spPr>
      </p:sp>
      <p:sp>
        <p:nvSpPr>
          <p:cNvPr id="537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5037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15611475" y="37926963"/>
            <a:ext cx="11941175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1941" tIns="185971" rIns="371941" bIns="185971" anchor="b"/>
          <a:lstStyle>
            <a:lvl1pPr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r"/>
            <a:fld id="{CDE65D26-F5B4-8040-A660-D8233A4DC49F}" type="slidenum">
              <a:rPr lang="it-IT" altLang="it-IT" sz="4900">
                <a:latin typeface="Times New Roman" charset="0"/>
              </a:rPr>
              <a:pPr algn="r"/>
              <a:t>23</a:t>
            </a:fld>
            <a:endParaRPr lang="it-IT" altLang="it-IT" sz="4900">
              <a:latin typeface="Times New Roman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ln/>
        </p:spPr>
      </p:sp>
      <p:sp>
        <p:nvSpPr>
          <p:cNvPr id="537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609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 txBox="1">
            <a:spLocks noGrp="1" noChangeArrowheads="1"/>
          </p:cNvSpPr>
          <p:nvPr/>
        </p:nvSpPr>
        <p:spPr bwMode="auto">
          <a:xfrm>
            <a:off x="15611475" y="37926963"/>
            <a:ext cx="11941175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1941" tIns="185971" rIns="371941" bIns="185971" anchor="b"/>
          <a:lstStyle>
            <a:lvl1pPr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r"/>
            <a:fld id="{9E946F38-DB33-504F-BB36-2FF39BC9DEFC}" type="slidenum">
              <a:rPr lang="it-IT" altLang="it-IT" sz="4900">
                <a:latin typeface="Times New Roman" charset="0"/>
              </a:rPr>
              <a:pPr algn="r"/>
              <a:t>3</a:t>
            </a:fld>
            <a:endParaRPr lang="it-IT" altLang="it-IT" sz="4900">
              <a:latin typeface="Times New Roman" charset="0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ln/>
        </p:spPr>
      </p:sp>
      <p:sp>
        <p:nvSpPr>
          <p:cNvPr id="497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345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 txBox="1">
            <a:spLocks noGrp="1" noChangeArrowheads="1"/>
          </p:cNvSpPr>
          <p:nvPr/>
        </p:nvSpPr>
        <p:spPr bwMode="auto">
          <a:xfrm>
            <a:off x="15611475" y="37926963"/>
            <a:ext cx="11941175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1941" tIns="185971" rIns="371941" bIns="185971" anchor="b"/>
          <a:lstStyle>
            <a:lvl1pPr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r"/>
            <a:fld id="{84B807D9-DEB9-4348-8EFA-AD80277B554E}" type="slidenum">
              <a:rPr lang="it-IT" altLang="it-IT" sz="4900">
                <a:latin typeface="Times New Roman" charset="0"/>
              </a:rPr>
              <a:pPr algn="r"/>
              <a:t>4</a:t>
            </a:fld>
            <a:endParaRPr lang="it-IT" altLang="it-IT" sz="4900">
              <a:latin typeface="Times New Roman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ln/>
        </p:spPr>
      </p:sp>
      <p:sp>
        <p:nvSpPr>
          <p:cNvPr id="537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751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 txBox="1">
            <a:spLocks noGrp="1" noChangeArrowheads="1"/>
          </p:cNvSpPr>
          <p:nvPr/>
        </p:nvSpPr>
        <p:spPr bwMode="auto">
          <a:xfrm>
            <a:off x="15611475" y="37926963"/>
            <a:ext cx="11941175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1941" tIns="185971" rIns="371941" bIns="185971" anchor="b"/>
          <a:lstStyle>
            <a:lvl1pPr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r"/>
            <a:fld id="{84B807D9-DEB9-4348-8EFA-AD80277B554E}" type="slidenum">
              <a:rPr lang="it-IT" altLang="it-IT" sz="4900">
                <a:latin typeface="Times New Roman" charset="0"/>
              </a:rPr>
              <a:pPr algn="r"/>
              <a:t>5</a:t>
            </a:fld>
            <a:endParaRPr lang="it-IT" altLang="it-IT" sz="4900">
              <a:latin typeface="Times New Roman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ln/>
        </p:spPr>
      </p:sp>
      <p:sp>
        <p:nvSpPr>
          <p:cNvPr id="537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8308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 txBox="1">
            <a:spLocks noGrp="1" noChangeArrowheads="1"/>
          </p:cNvSpPr>
          <p:nvPr/>
        </p:nvSpPr>
        <p:spPr bwMode="auto">
          <a:xfrm>
            <a:off x="15611475" y="37926963"/>
            <a:ext cx="11941175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1941" tIns="185971" rIns="371941" bIns="185971" anchor="b"/>
          <a:lstStyle>
            <a:lvl1pPr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r"/>
            <a:fld id="{C7529B64-34CF-D24C-BFCB-30E43964CD4A}" type="slidenum">
              <a:rPr lang="it-IT" altLang="it-IT" sz="4900">
                <a:latin typeface="Times New Roman" charset="0"/>
              </a:rPr>
              <a:pPr algn="r"/>
              <a:t>6</a:t>
            </a:fld>
            <a:endParaRPr lang="it-IT" altLang="it-IT" sz="4900">
              <a:latin typeface="Times New Roman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ln/>
        </p:spPr>
      </p:sp>
      <p:sp>
        <p:nvSpPr>
          <p:cNvPr id="537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2601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 txBox="1">
            <a:spLocks noGrp="1" noChangeArrowheads="1"/>
          </p:cNvSpPr>
          <p:nvPr/>
        </p:nvSpPr>
        <p:spPr bwMode="auto">
          <a:xfrm>
            <a:off x="15611475" y="37926963"/>
            <a:ext cx="11941175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1941" tIns="185971" rIns="371941" bIns="185971" anchor="b"/>
          <a:lstStyle>
            <a:lvl1pPr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r"/>
            <a:fld id="{B429AE70-E7AF-F748-952D-CA3F317324DA}" type="slidenum">
              <a:rPr lang="it-IT" altLang="it-IT" sz="4900">
                <a:latin typeface="Times New Roman" charset="0"/>
              </a:rPr>
              <a:pPr algn="r"/>
              <a:t>7</a:t>
            </a:fld>
            <a:endParaRPr lang="it-IT" altLang="it-IT" sz="4900">
              <a:latin typeface="Times New Roman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ln/>
        </p:spPr>
      </p:sp>
      <p:sp>
        <p:nvSpPr>
          <p:cNvPr id="537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00781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BC4EE8F-FCDF-E742-B9D7-83260E88C4D7}" type="slidenum">
              <a:rPr lang="it-IT" altLang="it-IT" sz="1200"/>
              <a:pPr/>
              <a:t>8</a:t>
            </a:fld>
            <a:endParaRPr lang="it-IT" altLang="it-IT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810133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 txBox="1">
            <a:spLocks noGrp="1" noChangeArrowheads="1"/>
          </p:cNvSpPr>
          <p:nvPr/>
        </p:nvSpPr>
        <p:spPr bwMode="auto">
          <a:xfrm>
            <a:off x="15611475" y="37926963"/>
            <a:ext cx="11941175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1941" tIns="185971" rIns="371941" bIns="185971" anchor="b"/>
          <a:lstStyle>
            <a:lvl1pPr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defTabSz="3719513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defTabSz="37195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r"/>
            <a:fld id="{1CDA1819-8468-4143-A076-C1AB11E0CC0E}" type="slidenum">
              <a:rPr lang="it-IT" altLang="it-IT" sz="4900">
                <a:latin typeface="Times New Roman" charset="0"/>
              </a:rPr>
              <a:pPr algn="r"/>
              <a:t>9</a:t>
            </a:fld>
            <a:endParaRPr lang="it-IT" altLang="it-IT" sz="4900">
              <a:latin typeface="Times New Roman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ln/>
        </p:spPr>
      </p:sp>
      <p:sp>
        <p:nvSpPr>
          <p:cNvPr id="537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325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48C0BD-E3D1-8845-B359-172E7BA1A3C1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05637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058025" y="609600"/>
            <a:ext cx="2105025" cy="5486400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742950" y="609600"/>
            <a:ext cx="6162675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B93B5E-32D9-9847-87B5-85C71BE903E4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33775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B7BBCC-8EA5-BA4E-9F0D-AA75A42F9A85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58047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CAA878-9DB0-5F40-9757-8ADA817162E5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77779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742950" y="1981200"/>
            <a:ext cx="41338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29200" y="1981200"/>
            <a:ext cx="41338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4F0D17-A744-C844-8328-77860E56EB4C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0212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057E63-3607-D64A-ABF0-A351BB1CFDD4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39074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C42BA2-A690-ED4B-BAF7-70626E34BB59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4759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66C1B7-48FE-3543-AC3C-E593C35C1E59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79705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2F14C9-3CA8-0B44-86FE-EA5EBF69F364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29625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21A92C-1C56-3446-B2CD-6C31DFD7366D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98035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5F3645-F686-BC4B-AD41-AEEDD93609DF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38926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609600"/>
            <a:ext cx="84201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2950" y="6248400"/>
            <a:ext cx="206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8400"/>
            <a:ext cx="3136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332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8400"/>
            <a:ext cx="206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>
                <a:latin typeface="Times New Roman" charset="0"/>
              </a:defRPr>
            </a:lvl1pPr>
          </a:lstStyle>
          <a:p>
            <a:fld id="{CECC1B23-0290-6D41-B036-337118EE67AB}" type="slidenum">
              <a:rPr lang="it-IT" altLang="it-IT"/>
              <a:pPr/>
              <a:t>‹n.›</a:t>
            </a:fld>
            <a:endParaRPr lang="it-IT" altLang="it-IT"/>
          </a:p>
        </p:txBody>
      </p:sp>
      <p:sp>
        <p:nvSpPr>
          <p:cNvPr id="3078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981200"/>
            <a:ext cx="84201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l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charset="2"/>
        <a:buChar char="l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Relationship Id="rId3" Type="http://schemas.openxmlformats.org/officeDocument/2006/relationships/image" Target="../media/image32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tiff"/><Relationship Id="rId5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/>
          <p:cNvPicPr>
            <a:picLocks noChangeAspect="1"/>
          </p:cNvPicPr>
          <p:nvPr/>
        </p:nvPicPr>
        <p:blipFill>
          <a:blip r:embed="rId3">
            <a:alphaModFix amt="52000"/>
          </a:blip>
          <a:stretch>
            <a:fillRect/>
          </a:stretch>
        </p:blipFill>
        <p:spPr>
          <a:xfrm>
            <a:off x="107950" y="50800"/>
            <a:ext cx="9690100" cy="675640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640632" y="4221088"/>
            <a:ext cx="25763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Principali</a:t>
            </a:r>
            <a:r>
              <a:rPr lang="en-GB" sz="1600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dirty="0" err="1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fonti</a:t>
            </a:r>
            <a:r>
              <a:rPr lang="en-GB" sz="1600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dirty="0" err="1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delle</a:t>
            </a:r>
            <a:r>
              <a:rPr lang="en-GB" sz="1600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 figure: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640632" y="5517232"/>
            <a:ext cx="43940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Guyton e Hall, </a:t>
            </a:r>
            <a:r>
              <a:rPr lang="en-GB" sz="1600" dirty="0" err="1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FISIOLOGIA</a:t>
            </a:r>
            <a:r>
              <a:rPr lang="en-GB" sz="1600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dirty="0" err="1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MEDICA</a:t>
            </a:r>
            <a:r>
              <a:rPr lang="en-GB" sz="1600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, Elsevier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640632" y="5877272"/>
            <a:ext cx="43620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Conti et al., </a:t>
            </a:r>
            <a:r>
              <a:rPr lang="en-GB" sz="1600" dirty="0" err="1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FISIOLOGIA</a:t>
            </a:r>
            <a:r>
              <a:rPr lang="en-GB" sz="1600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dirty="0" err="1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MEDICA</a:t>
            </a:r>
            <a:r>
              <a:rPr lang="en-GB" sz="1600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, Edi-</a:t>
            </a:r>
            <a:r>
              <a:rPr lang="en-GB" sz="1600" dirty="0" err="1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Ermes</a:t>
            </a:r>
            <a:endParaRPr lang="en-GB" sz="1600" dirty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0" y="1052737"/>
            <a:ext cx="990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 smtClean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CIRCOLAZIONI</a:t>
            </a:r>
            <a:r>
              <a:rPr lang="en-GB" sz="2800" b="1" dirty="0" smtClean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800" b="1" dirty="0" err="1" smtClean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DISTRETTUALI</a:t>
            </a:r>
            <a:endParaRPr lang="en-GB" sz="2800" b="1" dirty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130354" y="2276872"/>
            <a:ext cx="38388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per le </a:t>
            </a:r>
            <a:r>
              <a:rPr lang="en-GB" sz="1600" dirty="0" err="1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lezioni</a:t>
            </a:r>
            <a:r>
              <a:rPr lang="en-GB" sz="1600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 del prof. P. Paolo </a:t>
            </a:r>
            <a:r>
              <a:rPr lang="en-GB" sz="1600" dirty="0" err="1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Battaglini</a:t>
            </a:r>
            <a:endParaRPr lang="en-GB" sz="1600" dirty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4592960" y="2852936"/>
            <a:ext cx="697627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v </a:t>
            </a:r>
            <a:r>
              <a:rPr lang="it-IT" sz="1800" b="1" dirty="0" smtClean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1.5</a:t>
            </a:r>
            <a:endParaRPr lang="it-IT" sz="1800" b="1" dirty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856656" y="659735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1640632" y="6271483"/>
            <a:ext cx="4068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 smtClean="0">
                <a:solidFill>
                  <a:schemeClr val="bg2"/>
                </a:solidFill>
                <a:latin typeface="+mj-lt"/>
              </a:rPr>
              <a:t>Boron</a:t>
            </a:r>
            <a:r>
              <a:rPr lang="it-IT" sz="1600" dirty="0" smtClean="0">
                <a:solidFill>
                  <a:schemeClr val="bg2"/>
                </a:solidFill>
                <a:latin typeface="+mj-lt"/>
              </a:rPr>
              <a:t> e </a:t>
            </a:r>
            <a:r>
              <a:rPr lang="it-IT" sz="1600" dirty="0" err="1" smtClean="0">
                <a:solidFill>
                  <a:schemeClr val="bg2"/>
                </a:solidFill>
                <a:latin typeface="+mj-lt"/>
              </a:rPr>
              <a:t>Boulpaep</a:t>
            </a:r>
            <a:r>
              <a:rPr lang="it-IT" sz="1600" dirty="0" smtClean="0">
                <a:solidFill>
                  <a:schemeClr val="bg2"/>
                </a:solidFill>
                <a:latin typeface="+mj-lt"/>
              </a:rPr>
              <a:t>, Fisiologia Medica, Edra</a:t>
            </a:r>
            <a:endParaRPr lang="it-IT" sz="1600" dirty="0">
              <a:solidFill>
                <a:schemeClr val="bg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6073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8"/>
          <a:stretch/>
        </p:blipFill>
        <p:spPr>
          <a:xfrm>
            <a:off x="381000" y="775504"/>
            <a:ext cx="9144000" cy="6082496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 bwMode="auto">
          <a:xfrm>
            <a:off x="488504" y="5085184"/>
            <a:ext cx="5040560" cy="1656184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hangingPunct="0"/>
            <a:endParaRPr lang="it-IT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28588" y="152400"/>
            <a:ext cx="9777412" cy="396875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it-IT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BARRIERA </a:t>
            </a:r>
            <a:r>
              <a:rPr lang="it-IT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EMATO</a:t>
            </a:r>
            <a:r>
              <a:rPr lang="it-IT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-ENCEFALICA </a:t>
            </a:r>
            <a:endParaRPr lang="it-IT" sz="16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1739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47"/>
          <a:stretch/>
        </p:blipFill>
        <p:spPr>
          <a:xfrm>
            <a:off x="381000" y="1169042"/>
            <a:ext cx="9144000" cy="5688957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28588" y="152400"/>
            <a:ext cx="9648948" cy="396875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it-IT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SITI DI </a:t>
            </a:r>
            <a:r>
              <a:rPr lang="it-IT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PERMEABILIT</a:t>
            </a:r>
            <a:r>
              <a:rPr lang="it-IT" sz="1600" cap="all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à</a:t>
            </a:r>
            <a:r>
              <a:rPr lang="it-IT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DELLA BARRIERA </a:t>
            </a:r>
            <a:r>
              <a:rPr lang="it-IT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EMATO</a:t>
            </a:r>
            <a:r>
              <a:rPr lang="it-IT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-ENCEFALICA </a:t>
            </a:r>
            <a:endParaRPr lang="it-IT" sz="16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0582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>
            <a:spLocks noChangeArrowheads="1"/>
          </p:cNvSpPr>
          <p:nvPr/>
        </p:nvSpPr>
        <p:spPr bwMode="auto">
          <a:xfrm>
            <a:off x="107950" y="44450"/>
            <a:ext cx="9741594" cy="40011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000" smtClean="0">
                <a:solidFill>
                  <a:srgbClr val="0070C0"/>
                </a:solidFill>
              </a:rPr>
              <a:t>CASO CLINICO</a:t>
            </a:r>
            <a:endParaRPr lang="it-IT" altLang="it-IT" sz="2000" dirty="0">
              <a:solidFill>
                <a:srgbClr val="0070C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3981" y="548680"/>
            <a:ext cx="9743556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rgbClr val="080808"/>
                </a:solidFill>
                <a:latin typeface="+mj-lt"/>
              </a:rPr>
              <a:t>Pensionata fumatrice con mal di testa e difficoltà respiratore</a:t>
            </a:r>
          </a:p>
          <a:p>
            <a:r>
              <a:rPr lang="it-IT" sz="1600" dirty="0">
                <a:solidFill>
                  <a:srgbClr val="080808"/>
                </a:solidFill>
                <a:latin typeface="+mj-lt"/>
              </a:rPr>
              <a:t> </a:t>
            </a:r>
          </a:p>
          <a:p>
            <a:r>
              <a:rPr lang="it-IT" sz="1600" dirty="0">
                <a:solidFill>
                  <a:srgbClr val="080808"/>
                </a:solidFill>
                <a:latin typeface="+mj-lt"/>
              </a:rPr>
              <a:t>La Sig.ra Cinzia, una pensionata settantenne, viene portata al pronto soccorso dal marito perché accusa difficoltà respiratorie, oltre a nausea e arrossamento del viso. Ha anche un fortissimo mal di testa, come dice di non averne mai avuti prima. Il mal di </a:t>
            </a:r>
            <a:r>
              <a:rPr lang="it-IT" sz="1600" dirty="0" smtClean="0">
                <a:solidFill>
                  <a:srgbClr val="080808"/>
                </a:solidFill>
                <a:latin typeface="+mj-lt"/>
              </a:rPr>
              <a:t>testa </a:t>
            </a:r>
            <a:r>
              <a:rPr lang="it-IT" sz="1600" dirty="0">
                <a:solidFill>
                  <a:srgbClr val="080808"/>
                </a:solidFill>
                <a:latin typeface="+mj-lt"/>
              </a:rPr>
              <a:t>era insorto qualche ora prima, senza una facile localizzazione e non era regredito con l’aspirina, che la paziente era solita prendere le altre volte che le capitava, nell’ultimo anno. Questa volta aveva anche torcicollo. La pressione arteriosa era di 180/100 </a:t>
            </a:r>
            <a:r>
              <a:rPr lang="it-IT" sz="1600" dirty="0" err="1">
                <a:solidFill>
                  <a:srgbClr val="080808"/>
                </a:solidFill>
                <a:latin typeface="+mj-lt"/>
              </a:rPr>
              <a:t>mmHg</a:t>
            </a:r>
            <a:r>
              <a:rPr lang="it-IT" sz="1600" dirty="0">
                <a:solidFill>
                  <a:srgbClr val="080808"/>
                </a:solidFill>
                <a:latin typeface="+mj-lt"/>
              </a:rPr>
              <a:t>, il polso di 85 battiti al minuto, la frequenza respiratoria di 22 atti/minuto e faticosi. Durante la visita, la Sig.ra Cinzia </a:t>
            </a:r>
            <a:r>
              <a:rPr lang="it-IT" sz="1600" dirty="0" smtClean="0">
                <a:solidFill>
                  <a:srgbClr val="080808"/>
                </a:solidFill>
                <a:latin typeface="+mj-lt"/>
              </a:rPr>
              <a:t>diventa </a:t>
            </a:r>
            <a:r>
              <a:rPr lang="it-IT" sz="1600" dirty="0">
                <a:solidFill>
                  <a:srgbClr val="080808"/>
                </a:solidFill>
                <a:latin typeface="+mj-lt"/>
              </a:rPr>
              <a:t>incoerente, disorientata e stuporosa, fino a perdere conoscenza. Sospettando una emorragia subaracnoidea, </a:t>
            </a:r>
            <a:r>
              <a:rPr lang="it-IT" sz="1600" dirty="0" smtClean="0">
                <a:solidFill>
                  <a:srgbClr val="080808"/>
                </a:solidFill>
                <a:latin typeface="+mj-lt"/>
              </a:rPr>
              <a:t>viene</a:t>
            </a:r>
            <a:r>
              <a:rPr lang="it-IT" sz="1600" dirty="0" smtClean="0">
                <a:solidFill>
                  <a:srgbClr val="080808"/>
                </a:solidFill>
                <a:latin typeface="+mj-lt"/>
              </a:rPr>
              <a:t> </a:t>
            </a:r>
            <a:r>
              <a:rPr lang="it-IT" sz="1600" dirty="0">
                <a:solidFill>
                  <a:srgbClr val="080808"/>
                </a:solidFill>
                <a:latin typeface="+mj-lt"/>
              </a:rPr>
              <a:t>subito ordinata una TAC della testa.</a:t>
            </a:r>
          </a:p>
          <a:p>
            <a:r>
              <a:rPr lang="it-IT" sz="1600" dirty="0">
                <a:solidFill>
                  <a:srgbClr val="080808"/>
                </a:solidFill>
                <a:latin typeface="+mj-lt"/>
              </a:rPr>
              <a:t>L'emorragia subaracnoidea è un sanguinamento tra l'aracnoide e la pia madre. In generale, la causa più frequente è </a:t>
            </a:r>
            <a:r>
              <a:rPr lang="it-IT" sz="1600" dirty="0" smtClean="0">
                <a:solidFill>
                  <a:srgbClr val="080808"/>
                </a:solidFill>
                <a:latin typeface="+mj-lt"/>
              </a:rPr>
              <a:t>un</a:t>
            </a:r>
            <a:r>
              <a:rPr lang="it-IT" sz="1600" dirty="0">
                <a:solidFill>
                  <a:srgbClr val="080808"/>
                </a:solidFill>
                <a:latin typeface="+mj-lt"/>
              </a:rPr>
              <a:t> </a:t>
            </a:r>
            <a:r>
              <a:rPr lang="it-IT" sz="1600" dirty="0" smtClean="0">
                <a:solidFill>
                  <a:srgbClr val="080808"/>
                </a:solidFill>
                <a:latin typeface="+mj-lt"/>
              </a:rPr>
              <a:t>trauma cranico</a:t>
            </a:r>
            <a:r>
              <a:rPr lang="it-IT" sz="1600" dirty="0" smtClean="0">
                <a:solidFill>
                  <a:srgbClr val="080808"/>
                </a:solidFill>
                <a:latin typeface="+mj-lt"/>
              </a:rPr>
              <a:t>. </a:t>
            </a:r>
            <a:r>
              <a:rPr lang="it-IT" sz="1600" dirty="0">
                <a:solidFill>
                  <a:srgbClr val="080808"/>
                </a:solidFill>
                <a:latin typeface="+mj-lt"/>
              </a:rPr>
              <a:t>Quando è spontanea (primaria) è solitamente causata dalla rottura </a:t>
            </a:r>
            <a:r>
              <a:rPr lang="it-IT" sz="1600" dirty="0" smtClean="0">
                <a:solidFill>
                  <a:srgbClr val="080808"/>
                </a:solidFill>
                <a:latin typeface="+mj-lt"/>
              </a:rPr>
              <a:t>di aneurismi.</a:t>
            </a:r>
          </a:p>
          <a:p>
            <a:r>
              <a:rPr lang="it-IT" dirty="0" smtClean="0">
                <a:solidFill>
                  <a:srgbClr val="080808"/>
                </a:solidFill>
                <a:latin typeface="+mj-lt"/>
              </a:rPr>
              <a:t>L’aneurisma </a:t>
            </a:r>
            <a:r>
              <a:rPr lang="it-IT" dirty="0">
                <a:solidFill>
                  <a:srgbClr val="080808"/>
                </a:solidFill>
                <a:latin typeface="+mj-lt"/>
              </a:rPr>
              <a:t>è una dilatazione anomala della parete di un’arteria, che può essere congenita o verificarsi a seguito dello sfiancamento (indebolimento) della parete oppure per un aumento della pressione interna. Normalmente è asintomatico, fino a quando si rompe. A volte, il sanguinamento può iniziare sporadicamente, fino a quando una emorragia maggiore, con conseguente intensificazione della sintomatologia, costringe il paziente a recarsi in pronto </a:t>
            </a:r>
            <a:r>
              <a:rPr lang="it-IT" dirty="0" smtClean="0">
                <a:solidFill>
                  <a:srgbClr val="080808"/>
                </a:solidFill>
                <a:latin typeface="+mj-lt"/>
              </a:rPr>
              <a:t>soccorso.</a:t>
            </a:r>
          </a:p>
          <a:p>
            <a:r>
              <a:rPr lang="it-IT" sz="1600" dirty="0" smtClean="0">
                <a:solidFill>
                  <a:srgbClr val="080808"/>
                </a:solidFill>
                <a:latin typeface="+mj-lt"/>
              </a:rPr>
              <a:t>Questo </a:t>
            </a:r>
            <a:r>
              <a:rPr lang="it-IT" sz="1600" dirty="0">
                <a:solidFill>
                  <a:srgbClr val="080808"/>
                </a:solidFill>
                <a:latin typeface="+mj-lt"/>
              </a:rPr>
              <a:t>è probabilmente quello che è successo alla Sig.ra Cinzia e, in questo caso, l’aspirina poteva non essere il farmaco migliore, date le sue proprietà blandamente anticoagulanti. La presenza di sangue nello spazio </a:t>
            </a:r>
            <a:r>
              <a:rPr lang="it-IT" sz="1600" dirty="0" smtClean="0">
                <a:solidFill>
                  <a:srgbClr val="080808"/>
                </a:solidFill>
                <a:latin typeface="+mj-lt"/>
              </a:rPr>
              <a:t>subaracnoideo </a:t>
            </a:r>
            <a:r>
              <a:rPr lang="it-IT" sz="1600" dirty="0">
                <a:solidFill>
                  <a:srgbClr val="080808"/>
                </a:solidFill>
                <a:latin typeface="+mj-lt"/>
              </a:rPr>
              <a:t>provoca un aumento della pressione endocranica per alcuni giorni o settimane. Una vasocostrizione secondaria può causare un'ischemia focale. Si possono associare edema cerebrale e vasospasmo. È anche frequente un idrocefalo acuto secondario.</a:t>
            </a:r>
          </a:p>
          <a:p>
            <a:r>
              <a:rPr lang="it-IT" sz="1600" dirty="0">
                <a:solidFill>
                  <a:srgbClr val="080808"/>
                </a:solidFill>
                <a:latin typeface="+mj-lt"/>
              </a:rPr>
              <a:t>Alla TAC, l’emorragia fu confermata e si è subito intervenuti farmacologicamente per impedire l’angiospasmo. Per la Sig.ra Cinzia è stato nel frattempo chiesto un consulto neurochirurgico per valutare l’eventualità di un trattamento chirurgico.</a:t>
            </a:r>
            <a:r>
              <a:rPr lang="it-IT" sz="1600" dirty="0"/>
              <a:t> </a:t>
            </a:r>
            <a:endParaRPr lang="it-IT" sz="1600" dirty="0">
              <a:solidFill>
                <a:schemeClr val="bg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27649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906000" cy="396875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it-IT" sz="160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CIRCOLAZIONE CORONARICA</a:t>
            </a:r>
          </a:p>
        </p:txBody>
      </p:sp>
      <p:pic>
        <p:nvPicPr>
          <p:cNvPr id="36867" name="Picture 3" descr="Coronary_arteries cop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8200"/>
            <a:ext cx="9374188" cy="553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Immagine 7" descr="lossy-page1-772px-Coronary_Arteries.ti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-41275"/>
            <a:ext cx="5200650" cy="689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CasellaDiTesto 8"/>
          <p:cNvSpPr txBox="1">
            <a:spLocks noChangeArrowheads="1"/>
          </p:cNvSpPr>
          <p:nvPr/>
        </p:nvSpPr>
        <p:spPr bwMode="auto">
          <a:xfrm>
            <a:off x="7288213" y="115888"/>
            <a:ext cx="246221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>
                <a:solidFill>
                  <a:srgbClr val="FF0000"/>
                </a:solidFill>
              </a:rPr>
              <a:t>ROSSO: coronaria sinistra</a:t>
            </a:r>
          </a:p>
          <a:p>
            <a:pPr eaLnBrk="1" hangingPunct="1"/>
            <a:r>
              <a:rPr lang="it-IT" altLang="it-IT">
                <a:solidFill>
                  <a:srgbClr val="FFFF00"/>
                </a:solidFill>
              </a:rPr>
              <a:t>GIALLO: coronaria destra</a:t>
            </a:r>
          </a:p>
        </p:txBody>
      </p:sp>
      <p:sp>
        <p:nvSpPr>
          <p:cNvPr id="37892" name="CasellaDiTesto 1"/>
          <p:cNvSpPr txBox="1">
            <a:spLocks noChangeArrowheads="1"/>
          </p:cNvSpPr>
          <p:nvPr/>
        </p:nvSpPr>
        <p:spPr bwMode="auto">
          <a:xfrm>
            <a:off x="722313" y="3194050"/>
            <a:ext cx="322262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it-IT" altLang="it-IT">
                <a:solidFill>
                  <a:srgbClr val="FF0000"/>
                </a:solidFill>
              </a:rPr>
              <a:t>CIRCOLO TERMINALE:</a:t>
            </a:r>
          </a:p>
          <a:p>
            <a:pPr algn="ctr" eaLnBrk="1" hangingPunct="1"/>
            <a:r>
              <a:rPr lang="it-IT" altLang="it-IT">
                <a:solidFill>
                  <a:srgbClr val="FF0000"/>
                </a:solidFill>
              </a:rPr>
              <a:t>solo la occlusione lenta consente il formarsi di anastomosi efficaci</a:t>
            </a:r>
          </a:p>
        </p:txBody>
      </p:sp>
      <p:sp>
        <p:nvSpPr>
          <p:cNvPr id="37893" name="Ovale 3"/>
          <p:cNvSpPr>
            <a:spLocks noChangeArrowheads="1"/>
          </p:cNvSpPr>
          <p:nvPr/>
        </p:nvSpPr>
        <p:spPr bwMode="auto">
          <a:xfrm>
            <a:off x="344488" y="2565400"/>
            <a:ext cx="3744912" cy="1943100"/>
          </a:xfrm>
          <a:prstGeom prst="ellipse">
            <a:avLst/>
          </a:prstGeom>
          <a:noFill/>
          <a:ln w="76200">
            <a:solidFill>
              <a:srgbClr val="FF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endParaRPr lang="it-IT" altLang="it-IT" sz="200">
              <a:solidFill>
                <a:srgbClr val="000000"/>
              </a:solidFill>
            </a:endParaRPr>
          </a:p>
        </p:txBody>
      </p:sp>
      <p:sp>
        <p:nvSpPr>
          <p:cNvPr id="40" name="Rectangle 2"/>
          <p:cNvSpPr txBox="1">
            <a:spLocks noChangeArrowheads="1"/>
          </p:cNvSpPr>
          <p:nvPr/>
        </p:nvSpPr>
        <p:spPr bwMode="auto">
          <a:xfrm>
            <a:off x="128588" y="152400"/>
            <a:ext cx="4895850" cy="396875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it-IT" sz="16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FLUSSO EMATICO CORONARIO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6" descr="Circolazione coronar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"/>
          <a:stretch>
            <a:fillRect/>
          </a:stretch>
        </p:blipFill>
        <p:spPr bwMode="auto">
          <a:xfrm>
            <a:off x="2236788" y="152400"/>
            <a:ext cx="5002212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0" y="152400"/>
            <a:ext cx="3600450" cy="396875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it-IT" sz="160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FLUSSO EMATICO CORONARIO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00600" y="152400"/>
            <a:ext cx="4895850" cy="396875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it-IT" sz="160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FLUSSO EMATICO CORONARIO</a:t>
            </a:r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1694061" y="1371600"/>
            <a:ext cx="26828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b="1" dirty="0" smtClean="0">
                <a:solidFill>
                  <a:srgbClr val="000000"/>
                </a:solidFill>
                <a:latin typeface="Arial" charset="0"/>
              </a:rPr>
              <a:t>5</a:t>
            </a:r>
            <a:r>
              <a:rPr lang="it-IT" altLang="it-IT" b="1" dirty="0">
                <a:solidFill>
                  <a:srgbClr val="000000"/>
                </a:solidFill>
                <a:latin typeface="Arial" charset="0"/>
              </a:rPr>
              <a:t>% della gittata cardiaca</a:t>
            </a:r>
          </a:p>
        </p:txBody>
      </p:sp>
      <p:pic>
        <p:nvPicPr>
          <p:cNvPr id="39940" name="Picture 4" descr="autoregolazione coronaric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01"/>
          <a:stretch/>
        </p:blipFill>
        <p:spPr bwMode="auto">
          <a:xfrm>
            <a:off x="228600" y="2895600"/>
            <a:ext cx="4770912" cy="340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CasellaDiTesto 54"/>
          <p:cNvSpPr txBox="1"/>
          <p:nvPr/>
        </p:nvSpPr>
        <p:spPr>
          <a:xfrm>
            <a:off x="5715000" y="1143000"/>
            <a:ext cx="3832225" cy="22828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b="1" dirty="0">
                <a:solidFill>
                  <a:srgbClr val="FF0000"/>
                </a:solidFill>
                <a:latin typeface="+mj-lt"/>
                <a:ea typeface="ＭＳ Ｐゴシック" charset="0"/>
                <a:cs typeface="ＭＳ Ｐゴシック" charset="0"/>
              </a:rPr>
              <a:t>REGOLAZIONE METABOLICA:</a:t>
            </a:r>
          </a:p>
          <a:p>
            <a:pPr>
              <a:defRPr/>
            </a:pPr>
            <a:r>
              <a:rPr lang="it-IT" b="1" dirty="0">
                <a:solidFill>
                  <a:srgbClr val="FF0000"/>
                </a:solidFill>
                <a:latin typeface="+mj-lt"/>
                <a:ea typeface="ＭＳ Ｐゴシック" charset="0"/>
                <a:cs typeface="ＭＳ Ｐゴシック" charset="0"/>
              </a:rPr>
              <a:t>adenosina (</a:t>
            </a:r>
            <a:r>
              <a:rPr lang="it-IT" b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P</a:t>
            </a:r>
            <a:r>
              <a:rPr lang="it-IT" sz="1800" b="1" baseline="-250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O</a:t>
            </a:r>
            <a:r>
              <a:rPr lang="it-IT" sz="1600" b="1" baseline="-490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2</a:t>
            </a:r>
            <a:r>
              <a:rPr lang="it-IT" b="1" dirty="0">
                <a:solidFill>
                  <a:srgbClr val="FF0000"/>
                </a:solidFill>
                <a:latin typeface="+mj-lt"/>
                <a:ea typeface="ＭＳ Ｐゴシック" charset="0"/>
                <a:cs typeface="ＭＳ Ｐゴシック" charset="0"/>
              </a:rPr>
              <a:t>), K</a:t>
            </a:r>
            <a:r>
              <a:rPr lang="it-IT" b="1" baseline="30000" dirty="0">
                <a:solidFill>
                  <a:srgbClr val="FF0000"/>
                </a:solidFill>
                <a:latin typeface="+mj-lt"/>
                <a:ea typeface="ＭＳ Ｐゴシック" charset="0"/>
                <a:cs typeface="ＭＳ Ｐゴシック" charset="0"/>
              </a:rPr>
              <a:t>+</a:t>
            </a:r>
            <a:r>
              <a:rPr lang="it-IT" b="1" dirty="0">
                <a:solidFill>
                  <a:srgbClr val="FF0000"/>
                </a:solidFill>
                <a:latin typeface="+mj-lt"/>
                <a:ea typeface="ＭＳ Ｐゴシック" charset="0"/>
                <a:cs typeface="ＭＳ Ｐゴシック" charset="0"/>
              </a:rPr>
              <a:t>, P</a:t>
            </a:r>
            <a:r>
              <a:rPr lang="it-IT" sz="1800" b="1" baseline="-25000" dirty="0">
                <a:solidFill>
                  <a:srgbClr val="FF0000"/>
                </a:solidFill>
                <a:latin typeface="+mj-lt"/>
                <a:ea typeface="ＭＳ Ｐゴシック" charset="0"/>
                <a:cs typeface="ＭＳ Ｐゴシック" charset="0"/>
              </a:rPr>
              <a:t>CO</a:t>
            </a:r>
            <a:r>
              <a:rPr lang="it-IT" sz="1600" b="1" baseline="-49000" dirty="0">
                <a:solidFill>
                  <a:srgbClr val="FF0000"/>
                </a:solidFill>
                <a:latin typeface="+mj-lt"/>
                <a:ea typeface="ＭＳ Ｐゴシック" charset="0"/>
                <a:cs typeface="ＭＳ Ｐゴシック" charset="0"/>
              </a:rPr>
              <a:t>2</a:t>
            </a:r>
            <a:r>
              <a:rPr lang="it-IT" b="1" dirty="0">
                <a:solidFill>
                  <a:srgbClr val="FF0000"/>
                </a:solidFill>
                <a:latin typeface="+mj-lt"/>
                <a:ea typeface="ＭＳ Ｐゴシック" charset="0"/>
                <a:cs typeface="ＭＳ Ｐゴシック" charset="0"/>
              </a:rPr>
              <a:t>, H</a:t>
            </a:r>
            <a:r>
              <a:rPr lang="it-IT" b="1" baseline="300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+</a:t>
            </a:r>
            <a:r>
              <a:rPr lang="it-IT" b="1" dirty="0">
                <a:solidFill>
                  <a:srgbClr val="FF0000"/>
                </a:solidFill>
                <a:latin typeface="+mj-lt"/>
                <a:ea typeface="ＭＳ Ｐゴシック" charset="0"/>
                <a:cs typeface="ＭＳ Ｐゴシック" charset="0"/>
              </a:rPr>
              <a:t> </a:t>
            </a:r>
          </a:p>
          <a:p>
            <a:pPr>
              <a:defRPr/>
            </a:pPr>
            <a:endParaRPr lang="it-IT" b="1" dirty="0">
              <a:solidFill>
                <a:srgbClr val="FF0000"/>
              </a:solidFill>
              <a:latin typeface="+mj-lt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it-IT" b="1" dirty="0">
                <a:solidFill>
                  <a:srgbClr val="FF0000"/>
                </a:solidFill>
                <a:latin typeface="+mj-lt"/>
                <a:ea typeface="ＭＳ Ｐゴシック" charset="0"/>
                <a:cs typeface="ＭＳ Ｐゴシック" charset="0"/>
              </a:rPr>
              <a:t>REGOLAZIONE NERVOSA:</a:t>
            </a:r>
          </a:p>
          <a:p>
            <a:pPr>
              <a:defRPr/>
            </a:pPr>
            <a:r>
              <a:rPr lang="it-IT" dirty="0">
                <a:solidFill>
                  <a:srgbClr val="FF0000"/>
                </a:solidFill>
                <a:latin typeface="+mj-lt"/>
                <a:ea typeface="ＭＳ Ｐゴシック" charset="0"/>
                <a:cs typeface="ＭＳ Ｐゴシック" charset="0"/>
              </a:rPr>
              <a:t>fibre simpatiche vasocostrittrici</a:t>
            </a:r>
          </a:p>
          <a:p>
            <a:pPr>
              <a:defRPr/>
            </a:pPr>
            <a:r>
              <a:rPr lang="it-IT" dirty="0">
                <a:solidFill>
                  <a:srgbClr val="FF0000"/>
                </a:solidFill>
                <a:latin typeface="+mj-lt"/>
                <a:ea typeface="ＭＳ Ｐゴシック" charset="0"/>
                <a:cs typeface="ＭＳ Ｐゴシック" charset="0"/>
              </a:rPr>
              <a:t>fibre simpatiche colinergiche vasodilatatrici</a:t>
            </a:r>
          </a:p>
          <a:p>
            <a:pPr>
              <a:defRPr/>
            </a:pPr>
            <a:endParaRPr lang="it-IT" dirty="0">
              <a:solidFill>
                <a:srgbClr val="FF0000"/>
              </a:solidFill>
              <a:latin typeface="+mj-lt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it-IT" dirty="0">
                <a:solidFill>
                  <a:srgbClr val="FF0000"/>
                </a:solidFill>
                <a:latin typeface="+mj-lt"/>
                <a:ea typeface="ＭＳ Ｐゴシック" charset="0"/>
                <a:cs typeface="ＭＳ Ｐゴシック" charset="0"/>
              </a:rPr>
              <a:t>REGOLAZIONE ORMONALE:</a:t>
            </a:r>
          </a:p>
          <a:p>
            <a:pPr>
              <a:defRPr/>
            </a:pPr>
            <a:r>
              <a:rPr lang="it-IT" b="1" dirty="0">
                <a:solidFill>
                  <a:srgbClr val="FF0000"/>
                </a:solidFill>
                <a:latin typeface="+mj-lt"/>
                <a:ea typeface="ＭＳ Ｐゴシック" charset="0"/>
                <a:cs typeface="ＭＳ Ｐゴシック" charset="0"/>
              </a:rPr>
              <a:t>adrenalina: </a:t>
            </a:r>
            <a:r>
              <a:rPr lang="it-IT" sz="1600" b="1" dirty="0">
                <a:solidFill>
                  <a:srgbClr val="FF0000"/>
                </a:solidFill>
                <a:latin typeface="Symbol" charset="2"/>
                <a:ea typeface="ＭＳ Ｐゴシック" charset="0"/>
                <a:cs typeface="Symbol" charset="2"/>
              </a:rPr>
              <a:t>b</a:t>
            </a:r>
            <a:r>
              <a:rPr lang="it-IT" sz="1600" b="1" baseline="-25000" dirty="0">
                <a:solidFill>
                  <a:srgbClr val="FF0000"/>
                </a:solidFill>
                <a:latin typeface="+mj-lt"/>
                <a:ea typeface="ＭＳ Ｐゴシック" charset="0"/>
                <a:cs typeface="ＭＳ Ｐゴシック" charset="0"/>
              </a:rPr>
              <a:t>2</a:t>
            </a:r>
            <a:r>
              <a:rPr lang="it-IT" b="1" dirty="0">
                <a:solidFill>
                  <a:srgbClr val="FF0000"/>
                </a:solidFill>
                <a:latin typeface="+mj-lt"/>
                <a:ea typeface="ＭＳ Ｐゴシック" charset="0"/>
                <a:cs typeface="ＭＳ Ｐゴシック" charset="0"/>
              </a:rPr>
              <a:t> vasodilatazione (basse dosi)</a:t>
            </a:r>
          </a:p>
          <a:p>
            <a:pPr>
              <a:defRPr/>
            </a:pPr>
            <a:r>
              <a:rPr lang="it-IT" dirty="0">
                <a:solidFill>
                  <a:srgbClr val="FF0000"/>
                </a:solidFill>
                <a:latin typeface="+mj-lt"/>
                <a:ea typeface="ＭＳ Ｐゴシック" charset="0"/>
                <a:cs typeface="ＭＳ Ｐゴシック" charset="0"/>
              </a:rPr>
              <a:t>	 </a:t>
            </a:r>
            <a:r>
              <a:rPr lang="it-IT" sz="1600" dirty="0">
                <a:solidFill>
                  <a:srgbClr val="FF0000"/>
                </a:solidFill>
                <a:latin typeface="Symbol" charset="2"/>
                <a:ea typeface="ＭＳ Ｐゴシック" charset="0"/>
                <a:cs typeface="Symbol" charset="2"/>
              </a:rPr>
              <a:t>a</a:t>
            </a:r>
            <a:r>
              <a:rPr lang="it-IT" dirty="0">
                <a:solidFill>
                  <a:srgbClr val="FF0000"/>
                </a:solidFill>
                <a:latin typeface="+mj-lt"/>
                <a:ea typeface="ＭＳ Ｐゴシック" charset="0"/>
                <a:cs typeface="ＭＳ Ｐゴシック" charset="0"/>
              </a:rPr>
              <a:t> vasocostrizione (alte dosi)</a:t>
            </a:r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76200" y="6507163"/>
            <a:ext cx="20399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000000"/>
                </a:solidFill>
                <a:latin typeface="Arial" charset="0"/>
              </a:rPr>
              <a:t>Da Conti, Fisiologia Medica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704528" y="6165304"/>
            <a:ext cx="42396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2"/>
                </a:solidFill>
              </a:rPr>
              <a:t>Autoregolazione del </a:t>
            </a:r>
            <a:r>
              <a:rPr lang="it-IT" smtClean="0">
                <a:solidFill>
                  <a:schemeClr val="bg2"/>
                </a:solidFill>
              </a:rPr>
              <a:t>flusso ematico coronarico</a:t>
            </a:r>
            <a:endParaRPr lang="it-IT">
              <a:solidFill>
                <a:schemeClr val="bg2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241032" y="3645024"/>
            <a:ext cx="891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>
                <a:solidFill>
                  <a:schemeClr val="bg2"/>
                </a:solidFill>
                <a:latin typeface="+mj-lt"/>
              </a:rPr>
              <a:t>in attività</a:t>
            </a:r>
            <a:endParaRPr lang="it-IT">
              <a:solidFill>
                <a:schemeClr val="bg2"/>
              </a:solidFill>
              <a:latin typeface="+mj-lt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5241032" y="4221088"/>
            <a:ext cx="821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>
                <a:solidFill>
                  <a:schemeClr val="bg2"/>
                </a:solidFill>
                <a:latin typeface="+mj-lt"/>
              </a:rPr>
              <a:t>a riposo</a:t>
            </a:r>
            <a:endParaRPr lang="it-IT">
              <a:solidFill>
                <a:schemeClr val="bg2"/>
              </a:solidFill>
              <a:latin typeface="+mj-lt"/>
            </a:endParaRPr>
          </a:p>
        </p:txBody>
      </p:sp>
      <p:cxnSp>
        <p:nvCxnSpPr>
          <p:cNvPr id="5" name="Connettore 2 4"/>
          <p:cNvCxnSpPr>
            <a:stCxn id="3" idx="1"/>
          </p:cNvCxnSpPr>
          <p:nvPr/>
        </p:nvCxnSpPr>
        <p:spPr bwMode="auto">
          <a:xfrm flipH="1" flipV="1">
            <a:off x="4376936" y="3501008"/>
            <a:ext cx="864096" cy="29790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" name="Connettore 2 6"/>
          <p:cNvCxnSpPr>
            <a:stCxn id="9" idx="1"/>
          </p:cNvCxnSpPr>
          <p:nvPr/>
        </p:nvCxnSpPr>
        <p:spPr bwMode="auto">
          <a:xfrm flipH="1" flipV="1">
            <a:off x="4448944" y="4221088"/>
            <a:ext cx="792088" cy="15388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rda 8"/>
          <p:cNvSpPr/>
          <p:nvPr/>
        </p:nvSpPr>
        <p:spPr bwMode="auto">
          <a:xfrm rot="16200000">
            <a:off x="3443288" y="1874838"/>
            <a:ext cx="4692650" cy="4895850"/>
          </a:xfrm>
          <a:prstGeom prst="chord">
            <a:avLst>
              <a:gd name="adj1" fmla="val 2700000"/>
              <a:gd name="adj2" fmla="val 18914614"/>
            </a:avLst>
          </a:prstGeom>
          <a:solidFill>
            <a:srgbClr val="FF6600"/>
          </a:solidFill>
          <a:ln w="9525" cap="flat" cmpd="sng" algn="ctr">
            <a:solidFill>
              <a:schemeClr val="bg2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wrap="none"/>
          <a:lstStyle/>
          <a:p>
            <a:pPr>
              <a:defRPr/>
            </a:pPr>
            <a:endParaRPr lang="it-IT" sz="2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Corda 7"/>
          <p:cNvSpPr/>
          <p:nvPr/>
        </p:nvSpPr>
        <p:spPr bwMode="auto">
          <a:xfrm rot="16200000">
            <a:off x="3443288" y="2162175"/>
            <a:ext cx="4692650" cy="4321175"/>
          </a:xfrm>
          <a:prstGeom prst="chord">
            <a:avLst>
              <a:gd name="adj1" fmla="val 2700000"/>
              <a:gd name="adj2" fmla="val 18914614"/>
            </a:avLst>
          </a:prstGeom>
          <a:solidFill>
            <a:srgbClr val="FF0000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/>
          <a:lstStyle/>
          <a:p>
            <a:pPr>
              <a:defRPr/>
            </a:pPr>
            <a:endParaRPr lang="it-IT" sz="2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Corda 6"/>
          <p:cNvSpPr/>
          <p:nvPr/>
        </p:nvSpPr>
        <p:spPr bwMode="auto">
          <a:xfrm rot="16200000">
            <a:off x="3442494" y="2234407"/>
            <a:ext cx="4692650" cy="4176712"/>
          </a:xfrm>
          <a:prstGeom prst="chord">
            <a:avLst>
              <a:gd name="adj1" fmla="val 2700000"/>
              <a:gd name="adj2" fmla="val 18914614"/>
            </a:avLst>
          </a:prstGeom>
          <a:solidFill>
            <a:srgbClr val="FFFFFF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/>
          <a:lstStyle/>
          <a:p>
            <a:pPr>
              <a:defRPr/>
            </a:pPr>
            <a:endParaRPr lang="it-IT" sz="2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Corda 5"/>
          <p:cNvSpPr/>
          <p:nvPr/>
        </p:nvSpPr>
        <p:spPr bwMode="auto">
          <a:xfrm rot="16200000">
            <a:off x="3479007" y="2918619"/>
            <a:ext cx="4692650" cy="2808287"/>
          </a:xfrm>
          <a:prstGeom prst="chord">
            <a:avLst>
              <a:gd name="adj1" fmla="val 2700000"/>
              <a:gd name="adj2" fmla="val 18914614"/>
            </a:avLst>
          </a:prstGeom>
          <a:solidFill>
            <a:srgbClr val="FF6600"/>
          </a:solidFill>
          <a:ln w="9525" cap="flat" cmpd="sng" algn="ctr">
            <a:solidFill>
              <a:schemeClr val="bg2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wrap="none"/>
          <a:lstStyle/>
          <a:p>
            <a:pPr>
              <a:defRPr/>
            </a:pPr>
            <a:endParaRPr lang="it-IT" sz="2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Corda 4"/>
          <p:cNvSpPr/>
          <p:nvPr/>
        </p:nvSpPr>
        <p:spPr bwMode="auto">
          <a:xfrm rot="16200000">
            <a:off x="3479007" y="3063081"/>
            <a:ext cx="4692650" cy="2519363"/>
          </a:xfrm>
          <a:prstGeom prst="chord">
            <a:avLst>
              <a:gd name="adj1" fmla="val 2700000"/>
              <a:gd name="adj2" fmla="val 18914614"/>
            </a:avLst>
          </a:prstGeom>
          <a:solidFill>
            <a:srgbClr val="FF0000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/>
          <a:lstStyle/>
          <a:p>
            <a:pPr>
              <a:defRPr/>
            </a:pPr>
            <a:endParaRPr lang="it-IT" sz="2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cxnSp>
        <p:nvCxnSpPr>
          <p:cNvPr id="40967" name="Connettore 2 17"/>
          <p:cNvCxnSpPr>
            <a:cxnSpLocks noChangeShapeType="1"/>
          </p:cNvCxnSpPr>
          <p:nvPr/>
        </p:nvCxnSpPr>
        <p:spPr bwMode="auto">
          <a:xfrm>
            <a:off x="2378075" y="3614738"/>
            <a:ext cx="1035050" cy="29845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</p:spPr>
      </p:cxnSp>
      <p:cxnSp>
        <p:nvCxnSpPr>
          <p:cNvPr id="40968" name="Connettore 2 19"/>
          <p:cNvCxnSpPr>
            <a:cxnSpLocks noChangeShapeType="1"/>
          </p:cNvCxnSpPr>
          <p:nvPr/>
        </p:nvCxnSpPr>
        <p:spPr bwMode="auto">
          <a:xfrm>
            <a:off x="2363788" y="3614738"/>
            <a:ext cx="2128837" cy="29845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 type="arrow" w="med" len="med"/>
          </a:ln>
        </p:spPr>
      </p:cxnSp>
      <p:sp>
        <p:nvSpPr>
          <p:cNvPr id="2" name="Corda 1"/>
          <p:cNvSpPr/>
          <p:nvPr/>
        </p:nvSpPr>
        <p:spPr bwMode="auto">
          <a:xfrm rot="16200000">
            <a:off x="3479007" y="3278981"/>
            <a:ext cx="4692650" cy="2087563"/>
          </a:xfrm>
          <a:prstGeom prst="chord">
            <a:avLst>
              <a:gd name="adj1" fmla="val 2700000"/>
              <a:gd name="adj2" fmla="val 18914614"/>
            </a:avLst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/>
          <a:lstStyle/>
          <a:p>
            <a:pPr>
              <a:defRPr/>
            </a:pPr>
            <a:endParaRPr lang="it-IT" sz="200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40970" name="CasellaDiTesto 29"/>
          <p:cNvSpPr txBox="1">
            <a:spLocks noChangeArrowheads="1"/>
          </p:cNvSpPr>
          <p:nvPr/>
        </p:nvSpPr>
        <p:spPr bwMode="auto">
          <a:xfrm>
            <a:off x="1073150" y="6289675"/>
            <a:ext cx="20145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1600">
                <a:solidFill>
                  <a:srgbClr val="FF6600"/>
                </a:solidFill>
              </a:rPr>
              <a:t>riserva coronarica</a:t>
            </a:r>
          </a:p>
        </p:txBody>
      </p:sp>
      <p:cxnSp>
        <p:nvCxnSpPr>
          <p:cNvPr id="40971" name="Connettore 2 97279"/>
          <p:cNvCxnSpPr>
            <a:cxnSpLocks noChangeShapeType="1"/>
          </p:cNvCxnSpPr>
          <p:nvPr/>
        </p:nvCxnSpPr>
        <p:spPr bwMode="auto">
          <a:xfrm flipV="1">
            <a:off x="2405063" y="5281613"/>
            <a:ext cx="1223962" cy="935037"/>
          </a:xfrm>
          <a:prstGeom prst="straightConnector1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</p:spPr>
      </p:cxnSp>
      <p:cxnSp>
        <p:nvCxnSpPr>
          <p:cNvPr id="40972" name="Connettore 2 33"/>
          <p:cNvCxnSpPr>
            <a:cxnSpLocks noChangeShapeType="1"/>
          </p:cNvCxnSpPr>
          <p:nvPr/>
        </p:nvCxnSpPr>
        <p:spPr bwMode="auto">
          <a:xfrm flipV="1">
            <a:off x="2405063" y="5281613"/>
            <a:ext cx="2232025" cy="935037"/>
          </a:xfrm>
          <a:prstGeom prst="straightConnector1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</p:spPr>
      </p:cxnSp>
      <p:sp>
        <p:nvSpPr>
          <p:cNvPr id="40973" name="Rettangolo 97293"/>
          <p:cNvSpPr>
            <a:spLocks noChangeArrowheads="1"/>
          </p:cNvSpPr>
          <p:nvPr/>
        </p:nvSpPr>
        <p:spPr bwMode="auto">
          <a:xfrm>
            <a:off x="3413125" y="2492375"/>
            <a:ext cx="4679950" cy="863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endParaRPr lang="it-IT" altLang="it-IT" sz="200">
              <a:solidFill>
                <a:srgbClr val="000000"/>
              </a:solidFill>
            </a:endParaRPr>
          </a:p>
        </p:txBody>
      </p:sp>
      <p:sp>
        <p:nvSpPr>
          <p:cNvPr id="40974" name="CasellaDiTesto 22"/>
          <p:cNvSpPr txBox="1">
            <a:spLocks noChangeArrowheads="1"/>
          </p:cNvSpPr>
          <p:nvPr/>
        </p:nvSpPr>
        <p:spPr bwMode="auto">
          <a:xfrm>
            <a:off x="900113" y="3265488"/>
            <a:ext cx="23447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>
                <a:solidFill>
                  <a:schemeClr val="bg2"/>
                </a:solidFill>
              </a:rPr>
              <a:t>massima vasodilatazione</a:t>
            </a:r>
          </a:p>
        </p:txBody>
      </p:sp>
      <p:cxnSp>
        <p:nvCxnSpPr>
          <p:cNvPr id="40975" name="Connettore 2 97292"/>
          <p:cNvCxnSpPr>
            <a:cxnSpLocks noChangeShapeType="1"/>
            <a:stCxn id="40993" idx="2"/>
          </p:cNvCxnSpPr>
          <p:nvPr/>
        </p:nvCxnSpPr>
        <p:spPr bwMode="auto">
          <a:xfrm flipH="1">
            <a:off x="7832725" y="2971800"/>
            <a:ext cx="363538" cy="217488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40976" name="Connettore 2 26"/>
          <p:cNvCxnSpPr>
            <a:cxnSpLocks noChangeShapeType="1"/>
            <a:stCxn id="40994" idx="2"/>
          </p:cNvCxnSpPr>
          <p:nvPr/>
        </p:nvCxnSpPr>
        <p:spPr bwMode="auto">
          <a:xfrm>
            <a:off x="2232025" y="2840038"/>
            <a:ext cx="1462088" cy="369887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</p:spPr>
      </p:cxnSp>
      <p:cxnSp>
        <p:nvCxnSpPr>
          <p:cNvPr id="40977" name="Connettore 1 97300"/>
          <p:cNvCxnSpPr>
            <a:cxnSpLocks noChangeShapeType="1"/>
          </p:cNvCxnSpPr>
          <p:nvPr/>
        </p:nvCxnSpPr>
        <p:spPr bwMode="auto">
          <a:xfrm>
            <a:off x="3557588" y="3355975"/>
            <a:ext cx="446405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</p:cxnSp>
      <p:sp>
        <p:nvSpPr>
          <p:cNvPr id="40978" name="CasellaDiTesto 97286"/>
          <p:cNvSpPr txBox="1">
            <a:spLocks noChangeArrowheads="1"/>
          </p:cNvSpPr>
          <p:nvPr/>
        </p:nvSpPr>
        <p:spPr bwMode="auto">
          <a:xfrm>
            <a:off x="5132388" y="4418013"/>
            <a:ext cx="137477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it-IT" altLang="it-IT">
                <a:solidFill>
                  <a:srgbClr val="FFFFFF"/>
                </a:solidFill>
              </a:rPr>
              <a:t>CAVITA’ DEL</a:t>
            </a:r>
          </a:p>
          <a:p>
            <a:pPr algn="ctr" eaLnBrk="1" hangingPunct="1"/>
            <a:r>
              <a:rPr lang="it-IT" altLang="it-IT">
                <a:solidFill>
                  <a:srgbClr val="FFFFFF"/>
                </a:solidFill>
              </a:rPr>
              <a:t>VENTRICOLO</a:t>
            </a:r>
          </a:p>
          <a:p>
            <a:pPr algn="ctr" eaLnBrk="1" hangingPunct="1"/>
            <a:r>
              <a:rPr lang="it-IT" altLang="it-IT">
                <a:solidFill>
                  <a:srgbClr val="FFFFFF"/>
                </a:solidFill>
              </a:rPr>
              <a:t>(SANGUE)</a:t>
            </a:r>
          </a:p>
        </p:txBody>
      </p:sp>
      <p:grpSp>
        <p:nvGrpSpPr>
          <p:cNvPr id="3" name="Gruppo 56"/>
          <p:cNvGrpSpPr/>
          <p:nvPr/>
        </p:nvGrpSpPr>
        <p:grpSpPr>
          <a:xfrm rot="16200000">
            <a:off x="7157443" y="2636481"/>
            <a:ext cx="504057" cy="1368152"/>
            <a:chOff x="6393160" y="1124744"/>
            <a:chExt cx="648072" cy="648072"/>
          </a:xfrm>
          <a:noFill/>
        </p:grpSpPr>
        <p:sp>
          <p:nvSpPr>
            <p:cNvPr id="58" name="Arco 57"/>
            <p:cNvSpPr/>
            <p:nvPr/>
          </p:nvSpPr>
          <p:spPr bwMode="auto">
            <a:xfrm>
              <a:off x="6393160" y="1124744"/>
              <a:ext cx="648072" cy="648072"/>
            </a:xfrm>
            <a:prstGeom prst="arc">
              <a:avLst/>
            </a:prstGeom>
            <a:grpFill/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wrap="none"/>
            <a:lstStyle/>
            <a:p>
              <a:pPr>
                <a:defRPr/>
              </a:pPr>
              <a:endParaRPr lang="it-IT" sz="2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9" name="Arco 58"/>
            <p:cNvSpPr/>
            <p:nvPr/>
          </p:nvSpPr>
          <p:spPr bwMode="auto">
            <a:xfrm flipV="1">
              <a:off x="6393160" y="1124744"/>
              <a:ext cx="648072" cy="648072"/>
            </a:xfrm>
            <a:prstGeom prst="arc">
              <a:avLst/>
            </a:prstGeom>
            <a:grpFill/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wrap="none"/>
            <a:lstStyle/>
            <a:p>
              <a:pPr>
                <a:defRPr/>
              </a:pPr>
              <a:endParaRPr lang="it-IT" sz="2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4" name="Gruppo 60"/>
          <p:cNvGrpSpPr/>
          <p:nvPr/>
        </p:nvGrpSpPr>
        <p:grpSpPr>
          <a:xfrm rot="16200000">
            <a:off x="3588855" y="3108725"/>
            <a:ext cx="224409" cy="432049"/>
            <a:chOff x="6393160" y="1124744"/>
            <a:chExt cx="648072" cy="648072"/>
          </a:xfrm>
          <a:noFill/>
        </p:grpSpPr>
        <p:sp>
          <p:nvSpPr>
            <p:cNvPr id="62" name="Arco 61"/>
            <p:cNvSpPr/>
            <p:nvPr/>
          </p:nvSpPr>
          <p:spPr bwMode="auto">
            <a:xfrm>
              <a:off x="6393160" y="1124744"/>
              <a:ext cx="648072" cy="648072"/>
            </a:xfrm>
            <a:prstGeom prst="arc">
              <a:avLst/>
            </a:prstGeom>
            <a:grpFill/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wrap="none"/>
            <a:lstStyle/>
            <a:p>
              <a:pPr>
                <a:defRPr/>
              </a:pPr>
              <a:endParaRPr lang="it-IT" sz="2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3" name="Arco 62"/>
            <p:cNvSpPr/>
            <p:nvPr/>
          </p:nvSpPr>
          <p:spPr bwMode="auto">
            <a:xfrm flipV="1">
              <a:off x="6393160" y="1124744"/>
              <a:ext cx="648072" cy="648072"/>
            </a:xfrm>
            <a:prstGeom prst="arc">
              <a:avLst/>
            </a:prstGeom>
            <a:grpFill/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wrap="none"/>
            <a:lstStyle/>
            <a:p>
              <a:pPr>
                <a:defRPr/>
              </a:pPr>
              <a:endParaRPr lang="it-IT" sz="2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40981" name="CasellaDiTesto 25"/>
          <p:cNvSpPr txBox="1">
            <a:spLocks noChangeArrowheads="1"/>
          </p:cNvSpPr>
          <p:nvPr/>
        </p:nvSpPr>
        <p:spPr bwMode="auto">
          <a:xfrm>
            <a:off x="3773488" y="2535238"/>
            <a:ext cx="30781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>
                <a:solidFill>
                  <a:schemeClr val="bg2"/>
                </a:solidFill>
              </a:rPr>
              <a:t>letto coronarico sub-endocardico</a:t>
            </a:r>
          </a:p>
        </p:txBody>
      </p:sp>
      <p:cxnSp>
        <p:nvCxnSpPr>
          <p:cNvPr id="40982" name="Connettore 2 28"/>
          <p:cNvCxnSpPr>
            <a:cxnSpLocks noChangeShapeType="1"/>
            <a:stCxn id="40981" idx="2"/>
          </p:cNvCxnSpPr>
          <p:nvPr/>
        </p:nvCxnSpPr>
        <p:spPr bwMode="auto">
          <a:xfrm flipH="1">
            <a:off x="4700588" y="2840038"/>
            <a:ext cx="612775" cy="369887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</p:spPr>
      </p:cxnSp>
      <p:grpSp>
        <p:nvGrpSpPr>
          <p:cNvPr id="10" name="Gruppo 66"/>
          <p:cNvGrpSpPr/>
          <p:nvPr/>
        </p:nvGrpSpPr>
        <p:grpSpPr>
          <a:xfrm rot="16200000">
            <a:off x="4596967" y="3108725"/>
            <a:ext cx="224409" cy="432049"/>
            <a:chOff x="6393160" y="1124744"/>
            <a:chExt cx="648072" cy="648072"/>
          </a:xfrm>
          <a:noFill/>
        </p:grpSpPr>
        <p:sp>
          <p:nvSpPr>
            <p:cNvPr id="68" name="Arco 67"/>
            <p:cNvSpPr/>
            <p:nvPr/>
          </p:nvSpPr>
          <p:spPr bwMode="auto">
            <a:xfrm>
              <a:off x="6393160" y="1124744"/>
              <a:ext cx="648072" cy="648072"/>
            </a:xfrm>
            <a:prstGeom prst="arc">
              <a:avLst/>
            </a:prstGeom>
            <a:grpFill/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wrap="none"/>
            <a:lstStyle/>
            <a:p>
              <a:pPr>
                <a:defRPr/>
              </a:pPr>
              <a:endParaRPr lang="it-IT" sz="2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9" name="Arco 68"/>
            <p:cNvSpPr/>
            <p:nvPr/>
          </p:nvSpPr>
          <p:spPr bwMode="auto">
            <a:xfrm flipV="1">
              <a:off x="6393160" y="1124744"/>
              <a:ext cx="648072" cy="648072"/>
            </a:xfrm>
            <a:prstGeom prst="arc">
              <a:avLst/>
            </a:prstGeom>
            <a:grpFill/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wrap="none"/>
            <a:lstStyle/>
            <a:p>
              <a:pPr>
                <a:defRPr/>
              </a:pPr>
              <a:endParaRPr lang="it-IT" sz="2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40984" name="CasellaDiTesto 97308"/>
          <p:cNvSpPr txBox="1">
            <a:spLocks noChangeArrowheads="1"/>
          </p:cNvSpPr>
          <p:nvPr/>
        </p:nvSpPr>
        <p:spPr bwMode="auto">
          <a:xfrm>
            <a:off x="3608388" y="2535238"/>
            <a:ext cx="2873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>
                <a:solidFill>
                  <a:schemeClr val="bg2"/>
                </a:solidFill>
              </a:rPr>
              <a:t>=</a:t>
            </a:r>
          </a:p>
        </p:txBody>
      </p:sp>
      <p:sp>
        <p:nvSpPr>
          <p:cNvPr id="40985" name="CasellaDiTesto 97310"/>
          <p:cNvSpPr txBox="1">
            <a:spLocks noChangeArrowheads="1"/>
          </p:cNvSpPr>
          <p:nvPr/>
        </p:nvSpPr>
        <p:spPr bwMode="auto">
          <a:xfrm>
            <a:off x="936625" y="4776788"/>
            <a:ext cx="22764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>
                <a:solidFill>
                  <a:srgbClr val="FF0000"/>
                </a:solidFill>
              </a:rPr>
              <a:t>vasodilatazione a riposo</a:t>
            </a:r>
          </a:p>
        </p:txBody>
      </p:sp>
      <p:cxnSp>
        <p:nvCxnSpPr>
          <p:cNvPr id="40986" name="Connettore 1 32"/>
          <p:cNvCxnSpPr>
            <a:cxnSpLocks noChangeShapeType="1"/>
            <a:stCxn id="40985" idx="0"/>
          </p:cNvCxnSpPr>
          <p:nvPr/>
        </p:nvCxnSpPr>
        <p:spPr bwMode="auto">
          <a:xfrm flipV="1">
            <a:off x="2074863" y="4541838"/>
            <a:ext cx="1546225" cy="2349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40987" name="Connettore 1 75"/>
          <p:cNvCxnSpPr>
            <a:cxnSpLocks noChangeShapeType="1"/>
            <a:stCxn id="40985" idx="0"/>
          </p:cNvCxnSpPr>
          <p:nvPr/>
        </p:nvCxnSpPr>
        <p:spPr bwMode="auto">
          <a:xfrm flipV="1">
            <a:off x="2074863" y="4686300"/>
            <a:ext cx="2482850" cy="904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</p:cxnSp>
      <p:grpSp>
        <p:nvGrpSpPr>
          <p:cNvPr id="11" name="Gruppo 81"/>
          <p:cNvGrpSpPr/>
          <p:nvPr/>
        </p:nvGrpSpPr>
        <p:grpSpPr>
          <a:xfrm rot="16200000">
            <a:off x="3432140" y="3801255"/>
            <a:ext cx="224409" cy="432049"/>
            <a:chOff x="6393160" y="1124744"/>
            <a:chExt cx="648072" cy="648072"/>
          </a:xfrm>
          <a:noFill/>
        </p:grpSpPr>
        <p:sp>
          <p:nvSpPr>
            <p:cNvPr id="83" name="Arco 82"/>
            <p:cNvSpPr/>
            <p:nvPr/>
          </p:nvSpPr>
          <p:spPr bwMode="auto">
            <a:xfrm>
              <a:off x="6393160" y="1124744"/>
              <a:ext cx="648072" cy="648072"/>
            </a:xfrm>
            <a:prstGeom prst="arc">
              <a:avLst/>
            </a:prstGeom>
            <a:grpFill/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wrap="none"/>
            <a:lstStyle/>
            <a:p>
              <a:pPr>
                <a:defRPr/>
              </a:pPr>
              <a:endParaRPr lang="it-IT" sz="2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4" name="Arco 83"/>
            <p:cNvSpPr/>
            <p:nvPr/>
          </p:nvSpPr>
          <p:spPr bwMode="auto">
            <a:xfrm flipV="1">
              <a:off x="6393160" y="1124744"/>
              <a:ext cx="648072" cy="648072"/>
            </a:xfrm>
            <a:prstGeom prst="arc">
              <a:avLst/>
            </a:prstGeom>
            <a:grpFill/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wrap="none"/>
            <a:lstStyle/>
            <a:p>
              <a:pPr>
                <a:defRPr/>
              </a:pPr>
              <a:endParaRPr lang="it-IT" sz="2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2" name="Gruppo 84"/>
          <p:cNvGrpSpPr/>
          <p:nvPr/>
        </p:nvGrpSpPr>
        <p:grpSpPr>
          <a:xfrm rot="16200000">
            <a:off x="4499559" y="3809641"/>
            <a:ext cx="224409" cy="432049"/>
            <a:chOff x="6393160" y="1124744"/>
            <a:chExt cx="648072" cy="648072"/>
          </a:xfrm>
          <a:noFill/>
        </p:grpSpPr>
        <p:sp>
          <p:nvSpPr>
            <p:cNvPr id="86" name="Arco 85"/>
            <p:cNvSpPr/>
            <p:nvPr/>
          </p:nvSpPr>
          <p:spPr bwMode="auto">
            <a:xfrm>
              <a:off x="6393160" y="1124744"/>
              <a:ext cx="648072" cy="648072"/>
            </a:xfrm>
            <a:prstGeom prst="arc">
              <a:avLst/>
            </a:prstGeom>
            <a:grpFill/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wrap="none"/>
            <a:lstStyle/>
            <a:p>
              <a:pPr>
                <a:defRPr/>
              </a:pPr>
              <a:endParaRPr lang="it-IT" sz="2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7" name="Arco 86"/>
            <p:cNvSpPr/>
            <p:nvPr/>
          </p:nvSpPr>
          <p:spPr bwMode="auto">
            <a:xfrm flipV="1">
              <a:off x="6393160" y="1124744"/>
              <a:ext cx="648072" cy="648072"/>
            </a:xfrm>
            <a:prstGeom prst="arc">
              <a:avLst/>
            </a:prstGeom>
            <a:grpFill/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wrap="none"/>
            <a:lstStyle/>
            <a:p>
              <a:pPr>
                <a:defRPr/>
              </a:pPr>
              <a:endParaRPr lang="it-IT" sz="2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40990" name="CasellaDiTesto 47"/>
          <p:cNvSpPr txBox="1">
            <a:spLocks noChangeArrowheads="1"/>
          </p:cNvSpPr>
          <p:nvPr/>
        </p:nvSpPr>
        <p:spPr bwMode="auto">
          <a:xfrm>
            <a:off x="8482013" y="3265488"/>
            <a:ext cx="124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>
                <a:solidFill>
                  <a:srgbClr val="000000"/>
                </a:solidFill>
              </a:rPr>
              <a:t>MIOCARDIO</a:t>
            </a:r>
          </a:p>
        </p:txBody>
      </p:sp>
      <p:cxnSp>
        <p:nvCxnSpPr>
          <p:cNvPr id="40991" name="Connettore 2 49"/>
          <p:cNvCxnSpPr>
            <a:cxnSpLocks noChangeShapeType="1"/>
          </p:cNvCxnSpPr>
          <p:nvPr/>
        </p:nvCxnSpPr>
        <p:spPr bwMode="auto">
          <a:xfrm flipH="1">
            <a:off x="7545388" y="3552825"/>
            <a:ext cx="1439862" cy="1081088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</p:spPr>
      </p:cxnSp>
      <p:sp>
        <p:nvSpPr>
          <p:cNvPr id="45" name="Rectangle 2"/>
          <p:cNvSpPr txBox="1">
            <a:spLocks noChangeArrowheads="1"/>
          </p:cNvSpPr>
          <p:nvPr/>
        </p:nvSpPr>
        <p:spPr bwMode="auto">
          <a:xfrm>
            <a:off x="128588" y="152400"/>
            <a:ext cx="4895850" cy="396875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it-IT" sz="16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RISERVA CORONARICA</a:t>
            </a:r>
          </a:p>
        </p:txBody>
      </p:sp>
      <p:sp>
        <p:nvSpPr>
          <p:cNvPr id="40993" name="CasellaDiTesto 97290"/>
          <p:cNvSpPr txBox="1">
            <a:spLocks noChangeArrowheads="1"/>
          </p:cNvSpPr>
          <p:nvPr/>
        </p:nvSpPr>
        <p:spPr bwMode="auto">
          <a:xfrm>
            <a:off x="7508875" y="2454275"/>
            <a:ext cx="13747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it-IT" altLang="it-IT">
                <a:solidFill>
                  <a:schemeClr val="bg2"/>
                </a:solidFill>
              </a:rPr>
              <a:t>PARETE DEL</a:t>
            </a:r>
          </a:p>
          <a:p>
            <a:pPr algn="ctr" eaLnBrk="1" hangingPunct="1"/>
            <a:r>
              <a:rPr lang="it-IT" altLang="it-IT">
                <a:solidFill>
                  <a:schemeClr val="bg2"/>
                </a:solidFill>
              </a:rPr>
              <a:t>VENTRICOLO</a:t>
            </a:r>
          </a:p>
        </p:txBody>
      </p:sp>
      <p:sp>
        <p:nvSpPr>
          <p:cNvPr id="40994" name="CasellaDiTesto 23"/>
          <p:cNvSpPr txBox="1">
            <a:spLocks noChangeArrowheads="1"/>
          </p:cNvSpPr>
          <p:nvPr/>
        </p:nvSpPr>
        <p:spPr bwMode="auto">
          <a:xfrm>
            <a:off x="776288" y="2535238"/>
            <a:ext cx="29114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>
                <a:solidFill>
                  <a:schemeClr val="bg2"/>
                </a:solidFill>
              </a:rPr>
              <a:t>letto coronarico sub-epicardico</a:t>
            </a:r>
          </a:p>
        </p:txBody>
      </p:sp>
      <p:pic>
        <p:nvPicPr>
          <p:cNvPr id="40995" name="Immagine 50" descr="gr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04"/>
          <a:stretch>
            <a:fillRect/>
          </a:stretch>
        </p:blipFill>
        <p:spPr bwMode="auto">
          <a:xfrm>
            <a:off x="128588" y="692150"/>
            <a:ext cx="4737100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sellaDiTesto 13"/>
          <p:cNvSpPr txBox="1"/>
          <p:nvPr/>
        </p:nvSpPr>
        <p:spPr>
          <a:xfrm>
            <a:off x="200025" y="1916113"/>
            <a:ext cx="1312863" cy="2444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000" dirty="0">
                <a:solidFill>
                  <a:srgbClr val="000000"/>
                </a:solidFill>
                <a:latin typeface="+mj-lt"/>
                <a:ea typeface="ＭＳ Ｐゴシック" charset="0"/>
                <a:cs typeface="ＭＳ Ｐゴシック" charset="0"/>
              </a:rPr>
              <a:t>Da </a:t>
            </a:r>
            <a:r>
              <a:rPr lang="it-IT" sz="1000" dirty="0" err="1">
                <a:solidFill>
                  <a:srgbClr val="000000"/>
                </a:solidFill>
                <a:latin typeface="+mj-lt"/>
                <a:ea typeface="ＭＳ Ｐゴシック" charset="0"/>
                <a:cs typeface="ＭＳ Ｐゴシック" charset="0"/>
              </a:rPr>
              <a:t>Guyton</a:t>
            </a:r>
            <a:r>
              <a:rPr lang="it-IT" sz="1000" dirty="0">
                <a:solidFill>
                  <a:srgbClr val="000000"/>
                </a:solidFill>
                <a:latin typeface="+mj-lt"/>
                <a:ea typeface="ＭＳ Ｐゴシック" charset="0"/>
                <a:cs typeface="ＭＳ Ｐゴシック" charset="0"/>
              </a:rPr>
              <a:t>, </a:t>
            </a:r>
            <a:r>
              <a:rPr lang="it-IT" sz="1000" dirty="0" err="1">
                <a:solidFill>
                  <a:srgbClr val="000000"/>
                </a:solidFill>
                <a:latin typeface="+mj-lt"/>
                <a:ea typeface="ＭＳ Ｐゴシック" charset="0"/>
                <a:cs typeface="ＭＳ Ｐゴシック" charset="0"/>
              </a:rPr>
              <a:t>Elsevier</a:t>
            </a:r>
            <a:endParaRPr lang="it-IT" sz="1000" dirty="0">
              <a:solidFill>
                <a:srgbClr val="000000"/>
              </a:solidFill>
              <a:latin typeface="+mj-lt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>
            <a:spLocks noChangeArrowheads="1"/>
          </p:cNvSpPr>
          <p:nvPr/>
        </p:nvSpPr>
        <p:spPr bwMode="auto">
          <a:xfrm>
            <a:off x="107950" y="44450"/>
            <a:ext cx="9741594" cy="40011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000" smtClean="0">
                <a:solidFill>
                  <a:srgbClr val="0070C0"/>
                </a:solidFill>
              </a:rPr>
              <a:t>CASO CLINICO</a:t>
            </a:r>
            <a:endParaRPr lang="it-IT" altLang="it-IT" sz="2000" dirty="0">
              <a:solidFill>
                <a:srgbClr val="0070C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3981" y="548680"/>
            <a:ext cx="974355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Malessere dopo un pasto abbondante</a:t>
            </a:r>
          </a:p>
          <a:p>
            <a:endParaRPr lang="it-IT" sz="1600" dirty="0">
              <a:solidFill>
                <a:schemeClr val="bg2"/>
              </a:solidFill>
              <a:latin typeface="+mj-lt"/>
              <a:ea typeface="Arial" charset="0"/>
              <a:cs typeface="Arial" charset="0"/>
            </a:endParaRPr>
          </a:p>
          <a:p>
            <a:r>
              <a:rPr lang="it-IT" sz="1600" dirty="0" smtClean="0">
                <a:solidFill>
                  <a:schemeClr val="bg2"/>
                </a:solidFill>
                <a:latin typeface="+mj-lt"/>
              </a:rPr>
              <a:t>Giorgio, un</a:t>
            </a:r>
            <a:r>
              <a:rPr lang="it-IT" sz="1600" dirty="0">
                <a:solidFill>
                  <a:schemeClr val="bg2"/>
                </a:solidFill>
                <a:latin typeface="+mj-lt"/>
              </a:rPr>
              <a:t> </a:t>
            </a:r>
            <a:r>
              <a:rPr lang="it-IT" sz="1600" dirty="0" smtClean="0">
                <a:solidFill>
                  <a:schemeClr val="bg2"/>
                </a:solidFill>
                <a:latin typeface="+mj-lt"/>
              </a:rPr>
              <a:t>commerciante </a:t>
            </a:r>
            <a:r>
              <a:rPr lang="it-IT" sz="1600" dirty="0">
                <a:solidFill>
                  <a:schemeClr val="bg2"/>
                </a:solidFill>
                <a:latin typeface="+mj-lt"/>
              </a:rPr>
              <a:t>di 54 </a:t>
            </a:r>
            <a:r>
              <a:rPr lang="it-IT" sz="1600" dirty="0" smtClean="0">
                <a:solidFill>
                  <a:schemeClr val="bg2"/>
                </a:solidFill>
                <a:latin typeface="+mj-lt"/>
              </a:rPr>
              <a:t>anni,</a:t>
            </a:r>
            <a:r>
              <a:rPr lang="it-IT" sz="1600" dirty="0">
                <a:solidFill>
                  <a:schemeClr val="bg2"/>
                </a:solidFill>
                <a:latin typeface="+mj-lt"/>
              </a:rPr>
              <a:t> </a:t>
            </a:r>
            <a:r>
              <a:rPr lang="it-IT" sz="1600" dirty="0" smtClean="0">
                <a:solidFill>
                  <a:schemeClr val="bg2"/>
                </a:solidFill>
                <a:latin typeface="+mj-lt"/>
              </a:rPr>
              <a:t>sovrappeso e fumatore, si </a:t>
            </a:r>
            <a:r>
              <a:rPr lang="it-IT" sz="1600" dirty="0">
                <a:solidFill>
                  <a:schemeClr val="bg2"/>
                </a:solidFill>
                <a:latin typeface="+mj-lt"/>
              </a:rPr>
              <a:t>trova in un ristorante con i </a:t>
            </a:r>
            <a:r>
              <a:rPr lang="it-IT" sz="1600" dirty="0" smtClean="0">
                <a:solidFill>
                  <a:schemeClr val="bg2"/>
                </a:solidFill>
                <a:latin typeface="+mj-lt"/>
              </a:rPr>
              <a:t>parenti per </a:t>
            </a:r>
            <a:r>
              <a:rPr lang="it-IT" sz="1600" dirty="0">
                <a:solidFill>
                  <a:schemeClr val="bg2"/>
                </a:solidFill>
                <a:latin typeface="+mj-lt"/>
              </a:rPr>
              <a:t>festeggiare la comunione della </a:t>
            </a:r>
            <a:r>
              <a:rPr lang="it-IT" sz="1600" dirty="0" smtClean="0">
                <a:solidFill>
                  <a:schemeClr val="bg2"/>
                </a:solidFill>
                <a:latin typeface="+mj-lt"/>
              </a:rPr>
              <a:t>figlia. </a:t>
            </a:r>
            <a:r>
              <a:rPr lang="it-IT" sz="1600" dirty="0">
                <a:solidFill>
                  <a:schemeClr val="bg2"/>
                </a:solidFill>
                <a:latin typeface="+mj-lt"/>
              </a:rPr>
              <a:t>Il </a:t>
            </a:r>
            <a:r>
              <a:rPr lang="it-IT" sz="1600" dirty="0" smtClean="0">
                <a:solidFill>
                  <a:schemeClr val="bg2"/>
                </a:solidFill>
                <a:latin typeface="+mj-lt"/>
              </a:rPr>
              <a:t>pranzo </a:t>
            </a:r>
            <a:r>
              <a:rPr lang="it-IT" sz="1600" dirty="0">
                <a:solidFill>
                  <a:schemeClr val="bg2"/>
                </a:solidFill>
                <a:latin typeface="+mj-lt"/>
              </a:rPr>
              <a:t>si compone di diverse portate e</a:t>
            </a:r>
            <a:r>
              <a:rPr lang="it-IT" sz="1600" dirty="0" smtClean="0">
                <a:solidFill>
                  <a:schemeClr val="bg2"/>
                </a:solidFill>
                <a:latin typeface="+mj-lt"/>
              </a:rPr>
              <a:t> </a:t>
            </a:r>
            <a:r>
              <a:rPr lang="it-IT" sz="1600" dirty="0">
                <a:solidFill>
                  <a:schemeClr val="bg2"/>
                </a:solidFill>
                <a:latin typeface="+mj-lt"/>
              </a:rPr>
              <a:t>moltissime pietanze ipercolesterolemiche, quali gamberi e foie </a:t>
            </a:r>
            <a:r>
              <a:rPr lang="it-IT" sz="1600" dirty="0" err="1" smtClean="0">
                <a:solidFill>
                  <a:schemeClr val="bg2"/>
                </a:solidFill>
                <a:latin typeface="+mj-lt"/>
              </a:rPr>
              <a:t>gras</a:t>
            </a:r>
            <a:r>
              <a:rPr lang="it-IT" sz="1600" dirty="0" smtClean="0">
                <a:solidFill>
                  <a:schemeClr val="bg2"/>
                </a:solidFill>
                <a:latin typeface="+mj-lt"/>
              </a:rPr>
              <a:t>. Arrivati </a:t>
            </a:r>
            <a:r>
              <a:rPr lang="it-IT" sz="1600" dirty="0">
                <a:solidFill>
                  <a:schemeClr val="bg2"/>
                </a:solidFill>
                <a:latin typeface="+mj-lt"/>
              </a:rPr>
              <a:t>alla fine della cena il soggetto si sente male: accusa una forte </a:t>
            </a:r>
            <a:r>
              <a:rPr lang="it-IT" sz="1600" dirty="0" err="1">
                <a:solidFill>
                  <a:schemeClr val="bg2"/>
                </a:solidFill>
                <a:latin typeface="+mj-lt"/>
              </a:rPr>
              <a:t>epigastralgia</a:t>
            </a:r>
            <a:r>
              <a:rPr lang="it-IT" sz="1600" dirty="0">
                <a:solidFill>
                  <a:schemeClr val="bg2"/>
                </a:solidFill>
                <a:latin typeface="+mj-lt"/>
              </a:rPr>
              <a:t> con sintomi quali vomito e rialzo febbrile. Il dolore si accentua e il paziente si accascia dicendo di avere difficoltà </a:t>
            </a:r>
            <a:r>
              <a:rPr lang="it-IT" sz="1600" dirty="0" smtClean="0">
                <a:solidFill>
                  <a:schemeClr val="bg2"/>
                </a:solidFill>
                <a:latin typeface="+mj-lt"/>
              </a:rPr>
              <a:t>respiratorie.</a:t>
            </a:r>
          </a:p>
          <a:p>
            <a:r>
              <a:rPr lang="it-IT" sz="1600" dirty="0" smtClean="0">
                <a:solidFill>
                  <a:schemeClr val="bg2"/>
                </a:solidFill>
                <a:latin typeface="+mj-lt"/>
              </a:rPr>
              <a:t>Viene </a:t>
            </a:r>
            <a:r>
              <a:rPr lang="it-IT" sz="1600" dirty="0">
                <a:solidFill>
                  <a:schemeClr val="bg2"/>
                </a:solidFill>
                <a:latin typeface="+mj-lt"/>
              </a:rPr>
              <a:t>quindi deciso di portarlo subito in pronto soccorso dove viene eseguito un ECG e un prelievo di sangue per indagare </a:t>
            </a:r>
            <a:r>
              <a:rPr lang="it-IT" sz="1600" dirty="0" smtClean="0">
                <a:solidFill>
                  <a:schemeClr val="bg2"/>
                </a:solidFill>
                <a:latin typeface="+mj-lt"/>
              </a:rPr>
              <a:t>le </a:t>
            </a:r>
            <a:r>
              <a:rPr lang="it-IT" sz="1600" dirty="0" err="1" smtClean="0">
                <a:solidFill>
                  <a:schemeClr val="bg2"/>
                </a:solidFill>
                <a:latin typeface="+mj-lt"/>
              </a:rPr>
              <a:t>troponine</a:t>
            </a:r>
            <a:r>
              <a:rPr lang="it-IT" sz="1600" dirty="0" smtClean="0">
                <a:solidFill>
                  <a:schemeClr val="bg2"/>
                </a:solidFill>
                <a:latin typeface="+mj-lt"/>
              </a:rPr>
              <a:t> </a:t>
            </a:r>
            <a:r>
              <a:rPr lang="it-IT" sz="1600" dirty="0">
                <a:solidFill>
                  <a:schemeClr val="bg2"/>
                </a:solidFill>
                <a:latin typeface="+mj-lt"/>
              </a:rPr>
              <a:t>sieriche, mioglobina e </a:t>
            </a:r>
            <a:r>
              <a:rPr lang="it-IT" sz="1600" dirty="0" smtClean="0">
                <a:solidFill>
                  <a:schemeClr val="bg2"/>
                </a:solidFill>
                <a:latin typeface="+mj-lt"/>
              </a:rPr>
              <a:t>CK-MB</a:t>
            </a:r>
            <a:r>
              <a:rPr lang="it-IT" sz="1600" baseline="30000" dirty="0" smtClean="0">
                <a:solidFill>
                  <a:schemeClr val="bg2"/>
                </a:solidFill>
                <a:latin typeface="+mj-lt"/>
              </a:rPr>
              <a:t>1</a:t>
            </a:r>
            <a:r>
              <a:rPr lang="it-IT" sz="1600" dirty="0" smtClean="0">
                <a:solidFill>
                  <a:schemeClr val="bg2"/>
                </a:solidFill>
                <a:latin typeface="+mj-lt"/>
              </a:rPr>
              <a:t>.</a:t>
            </a:r>
            <a:r>
              <a:rPr lang="it-IT" sz="1600" dirty="0">
                <a:solidFill>
                  <a:schemeClr val="bg2"/>
                </a:solidFill>
                <a:latin typeface="+mj-lt"/>
              </a:rPr>
              <a:t> L’ECG non mostra </a:t>
            </a:r>
            <a:r>
              <a:rPr lang="it-IT" sz="1600" dirty="0" err="1">
                <a:solidFill>
                  <a:schemeClr val="bg2"/>
                </a:solidFill>
                <a:latin typeface="+mj-lt"/>
              </a:rPr>
              <a:t>sopraslivellamenti</a:t>
            </a:r>
            <a:r>
              <a:rPr lang="it-IT" sz="1600" dirty="0">
                <a:solidFill>
                  <a:schemeClr val="bg2"/>
                </a:solidFill>
                <a:latin typeface="+mj-lt"/>
              </a:rPr>
              <a:t> del tratto ST né </a:t>
            </a:r>
            <a:r>
              <a:rPr lang="it-IT" sz="1600" dirty="0" err="1" smtClean="0">
                <a:solidFill>
                  <a:schemeClr val="bg2"/>
                </a:solidFill>
                <a:latin typeface="+mj-lt"/>
              </a:rPr>
              <a:t>sottoslivellamenti</a:t>
            </a:r>
            <a:r>
              <a:rPr lang="it-IT" sz="1600" dirty="0" smtClean="0">
                <a:solidFill>
                  <a:schemeClr val="bg2"/>
                </a:solidFill>
                <a:latin typeface="+mj-lt"/>
              </a:rPr>
              <a:t>. </a:t>
            </a:r>
            <a:r>
              <a:rPr lang="it-IT" sz="1600" dirty="0" err="1">
                <a:solidFill>
                  <a:schemeClr val="bg2"/>
                </a:solidFill>
                <a:latin typeface="+mj-lt"/>
              </a:rPr>
              <a:t>Markers</a:t>
            </a:r>
            <a:r>
              <a:rPr lang="it-IT" sz="1600" dirty="0">
                <a:solidFill>
                  <a:schemeClr val="bg2"/>
                </a:solidFill>
                <a:latin typeface="+mj-lt"/>
              </a:rPr>
              <a:t> cardiaci nella norma.</a:t>
            </a:r>
          </a:p>
          <a:p>
            <a:r>
              <a:rPr lang="it-IT" sz="1600" dirty="0">
                <a:solidFill>
                  <a:schemeClr val="bg2"/>
                </a:solidFill>
                <a:latin typeface="+mj-lt"/>
              </a:rPr>
              <a:t>L’esame clinico non rileva segni di trauma </a:t>
            </a:r>
            <a:r>
              <a:rPr lang="it-IT" sz="1600" dirty="0" smtClean="0">
                <a:solidFill>
                  <a:schemeClr val="bg2"/>
                </a:solidFill>
                <a:latin typeface="+mj-lt"/>
              </a:rPr>
              <a:t>o lesioni di qualche natura. </a:t>
            </a:r>
            <a:r>
              <a:rPr lang="it-IT" sz="1600" dirty="0">
                <a:solidFill>
                  <a:schemeClr val="bg2"/>
                </a:solidFill>
                <a:latin typeface="+mj-lt"/>
              </a:rPr>
              <a:t>La </a:t>
            </a:r>
            <a:r>
              <a:rPr lang="it-IT" sz="1600" dirty="0" err="1">
                <a:solidFill>
                  <a:schemeClr val="bg2"/>
                </a:solidFill>
                <a:latin typeface="+mj-lt"/>
              </a:rPr>
              <a:t>FC</a:t>
            </a:r>
            <a:r>
              <a:rPr lang="it-IT" sz="1600" dirty="0">
                <a:solidFill>
                  <a:schemeClr val="bg2"/>
                </a:solidFill>
                <a:latin typeface="+mj-lt"/>
              </a:rPr>
              <a:t> è 100 </a:t>
            </a:r>
            <a:r>
              <a:rPr lang="it-IT" sz="1600" dirty="0" err="1">
                <a:solidFill>
                  <a:schemeClr val="bg2"/>
                </a:solidFill>
                <a:latin typeface="+mj-lt"/>
              </a:rPr>
              <a:t>bpm</a:t>
            </a:r>
            <a:r>
              <a:rPr lang="it-IT" sz="1600" dirty="0">
                <a:solidFill>
                  <a:schemeClr val="bg2"/>
                </a:solidFill>
                <a:latin typeface="+mj-lt"/>
              </a:rPr>
              <a:t> (ritmo sinusale), </a:t>
            </a:r>
            <a:r>
              <a:rPr lang="it-IT" sz="1600" dirty="0" err="1">
                <a:solidFill>
                  <a:schemeClr val="bg2"/>
                </a:solidFill>
                <a:latin typeface="+mj-lt"/>
              </a:rPr>
              <a:t>PA</a:t>
            </a:r>
            <a:r>
              <a:rPr lang="it-IT" sz="1600" dirty="0">
                <a:solidFill>
                  <a:schemeClr val="bg2"/>
                </a:solidFill>
                <a:latin typeface="+mj-lt"/>
              </a:rPr>
              <a:t> 110/60 </a:t>
            </a:r>
            <a:r>
              <a:rPr lang="it-IT" sz="1600" dirty="0" err="1">
                <a:solidFill>
                  <a:schemeClr val="bg2"/>
                </a:solidFill>
                <a:latin typeface="+mj-lt"/>
              </a:rPr>
              <a:t>mmHg</a:t>
            </a:r>
            <a:r>
              <a:rPr lang="it-IT" sz="1600" dirty="0">
                <a:solidFill>
                  <a:schemeClr val="bg2"/>
                </a:solidFill>
                <a:latin typeface="+mj-lt"/>
              </a:rPr>
              <a:t> bilateralmente. Polsi presenti e simmetrici. Temperatura </a:t>
            </a:r>
            <a:r>
              <a:rPr lang="it-IT" sz="1600" dirty="0" smtClean="0">
                <a:solidFill>
                  <a:schemeClr val="bg2"/>
                </a:solidFill>
                <a:latin typeface="+mj-lt"/>
              </a:rPr>
              <a:t>36,3 </a:t>
            </a:r>
            <a:r>
              <a:rPr lang="it-IT" sz="1600" baseline="30000" dirty="0" err="1">
                <a:solidFill>
                  <a:schemeClr val="bg2"/>
                </a:solidFill>
                <a:latin typeface="Arial" charset="0"/>
              </a:rPr>
              <a:t>o</a:t>
            </a:r>
            <a:r>
              <a:rPr lang="it-IT" sz="1600" dirty="0" err="1" smtClean="0">
                <a:solidFill>
                  <a:schemeClr val="bg2"/>
                </a:solidFill>
                <a:latin typeface="+mj-lt"/>
              </a:rPr>
              <a:t>C</a:t>
            </a:r>
            <a:r>
              <a:rPr lang="it-IT" sz="1600" dirty="0" smtClean="0">
                <a:solidFill>
                  <a:schemeClr val="bg2"/>
                </a:solidFill>
                <a:latin typeface="+mj-lt"/>
              </a:rPr>
              <a:t>. </a:t>
            </a:r>
            <a:r>
              <a:rPr lang="it-IT" sz="1600" dirty="0">
                <a:solidFill>
                  <a:schemeClr val="bg2"/>
                </a:solidFill>
                <a:latin typeface="+mj-lt"/>
              </a:rPr>
              <a:t>Il paziente ha 26 atti respiratori al minuto ed è leggermente dispnoico.</a:t>
            </a:r>
          </a:p>
          <a:p>
            <a:r>
              <a:rPr lang="it-IT" sz="1600" dirty="0">
                <a:solidFill>
                  <a:schemeClr val="bg2"/>
                </a:solidFill>
                <a:latin typeface="+mj-lt"/>
              </a:rPr>
              <a:t>Viene fatto </a:t>
            </a:r>
            <a:r>
              <a:rPr lang="it-IT" sz="1600" dirty="0" smtClean="0">
                <a:solidFill>
                  <a:schemeClr val="bg2"/>
                </a:solidFill>
                <a:latin typeface="+mj-lt"/>
              </a:rPr>
              <a:t>un </a:t>
            </a:r>
            <a:r>
              <a:rPr lang="it-IT" sz="1600" dirty="0" err="1" smtClean="0">
                <a:solidFill>
                  <a:schemeClr val="bg2"/>
                </a:solidFill>
                <a:latin typeface="+mj-lt"/>
              </a:rPr>
              <a:t>follow</a:t>
            </a:r>
            <a:r>
              <a:rPr lang="it-IT" sz="1600" dirty="0" smtClean="0">
                <a:solidFill>
                  <a:schemeClr val="bg2"/>
                </a:solidFill>
                <a:latin typeface="+mj-lt"/>
              </a:rPr>
              <a:t> </a:t>
            </a:r>
            <a:r>
              <a:rPr lang="it-IT" sz="1600" dirty="0">
                <a:solidFill>
                  <a:schemeClr val="bg2"/>
                </a:solidFill>
                <a:latin typeface="+mj-lt"/>
              </a:rPr>
              <a:t>up a 8-12 h con </a:t>
            </a:r>
            <a:r>
              <a:rPr lang="it-IT" sz="1600" dirty="0" err="1">
                <a:solidFill>
                  <a:schemeClr val="bg2"/>
                </a:solidFill>
                <a:latin typeface="+mj-lt"/>
              </a:rPr>
              <a:t>ridosaggio</a:t>
            </a:r>
            <a:r>
              <a:rPr lang="it-IT" sz="1600" dirty="0">
                <a:solidFill>
                  <a:schemeClr val="bg2"/>
                </a:solidFill>
                <a:latin typeface="+mj-lt"/>
              </a:rPr>
              <a:t> degli enzimi </a:t>
            </a:r>
            <a:r>
              <a:rPr lang="it-IT" sz="1600" dirty="0" smtClean="0">
                <a:solidFill>
                  <a:schemeClr val="bg2"/>
                </a:solidFill>
                <a:latin typeface="+mj-lt"/>
              </a:rPr>
              <a:t>cardiaci, </a:t>
            </a:r>
            <a:r>
              <a:rPr lang="it-IT" sz="1600" dirty="0">
                <a:solidFill>
                  <a:schemeClr val="bg2"/>
                </a:solidFill>
                <a:latin typeface="+mj-lt"/>
              </a:rPr>
              <a:t>ma sono </a:t>
            </a:r>
            <a:r>
              <a:rPr lang="it-IT" sz="1600" dirty="0" smtClean="0">
                <a:solidFill>
                  <a:schemeClr val="bg2"/>
                </a:solidFill>
                <a:latin typeface="+mj-lt"/>
              </a:rPr>
              <a:t>negativi.</a:t>
            </a:r>
            <a:r>
              <a:rPr lang="it-IT" sz="1600" dirty="0">
                <a:solidFill>
                  <a:schemeClr val="bg2"/>
                </a:solidFill>
                <a:latin typeface="+mj-lt"/>
              </a:rPr>
              <a:t> </a:t>
            </a:r>
            <a:r>
              <a:rPr lang="it-IT" sz="1600" dirty="0" smtClean="0">
                <a:solidFill>
                  <a:schemeClr val="bg2"/>
                </a:solidFill>
                <a:latin typeface="+mj-lt"/>
              </a:rPr>
              <a:t>Viene </a:t>
            </a:r>
            <a:r>
              <a:rPr lang="it-IT" sz="1600" dirty="0">
                <a:solidFill>
                  <a:schemeClr val="bg2"/>
                </a:solidFill>
                <a:latin typeface="+mj-lt"/>
              </a:rPr>
              <a:t>anche ripetuto </a:t>
            </a:r>
            <a:r>
              <a:rPr lang="it-IT" sz="1600" dirty="0" smtClean="0">
                <a:solidFill>
                  <a:schemeClr val="bg2"/>
                </a:solidFill>
                <a:latin typeface="+mj-lt"/>
              </a:rPr>
              <a:t>un ECG </a:t>
            </a:r>
            <a:r>
              <a:rPr lang="it-IT" sz="1600" dirty="0">
                <a:solidFill>
                  <a:schemeClr val="bg2"/>
                </a:solidFill>
                <a:latin typeface="+mj-lt"/>
              </a:rPr>
              <a:t>che resta normale. </a:t>
            </a:r>
            <a:r>
              <a:rPr lang="it-IT" sz="1600" dirty="0" smtClean="0">
                <a:solidFill>
                  <a:schemeClr val="bg2"/>
                </a:solidFill>
                <a:latin typeface="+mj-lt"/>
              </a:rPr>
              <a:t>Viene fatta </a:t>
            </a:r>
            <a:r>
              <a:rPr lang="it-IT" sz="1600" dirty="0" smtClean="0">
                <a:solidFill>
                  <a:schemeClr val="bg2"/>
                </a:solidFill>
                <a:latin typeface="+mj-lt"/>
              </a:rPr>
              <a:t>diagnosi </a:t>
            </a:r>
            <a:r>
              <a:rPr lang="it-IT" sz="1600" dirty="0" smtClean="0">
                <a:solidFill>
                  <a:schemeClr val="bg2"/>
                </a:solidFill>
                <a:latin typeface="+mj-lt"/>
              </a:rPr>
              <a:t>di angina pectoris.</a:t>
            </a:r>
          </a:p>
          <a:p>
            <a:endParaRPr lang="it-IT" sz="1600" dirty="0">
              <a:solidFill>
                <a:schemeClr val="bg2"/>
              </a:solidFill>
              <a:latin typeface="+mj-lt"/>
            </a:endParaRPr>
          </a:p>
          <a:p>
            <a:r>
              <a:rPr lang="it-IT" dirty="0">
                <a:solidFill>
                  <a:schemeClr val="bg2"/>
                </a:solidFill>
                <a:latin typeface="+mj-lt"/>
              </a:rPr>
              <a:t>L'angina pectoris è una malattia che si identifica in larga misura con il proprio sintomo principale; il termine deriva dal latino e significa dolore al torace. È causata da un temporaneo scarso afflusso di sangue al cuore che determina mancanza di ossigeno al tessuto cardiaco. Il fenomeno prende anche il nome di ischemia; nell’angina pectoris l’ischemia è reversibile e non arriva al punto di provocare </a:t>
            </a:r>
            <a:r>
              <a:rPr lang="it-IT" dirty="0" smtClean="0">
                <a:solidFill>
                  <a:schemeClr val="bg2"/>
                </a:solidFill>
                <a:latin typeface="+mj-lt"/>
              </a:rPr>
              <a:t>un danno </a:t>
            </a:r>
            <a:r>
              <a:rPr lang="it-IT" dirty="0">
                <a:solidFill>
                  <a:schemeClr val="bg2"/>
                </a:solidFill>
                <a:latin typeface="+mj-lt"/>
              </a:rPr>
              <a:t>cardiaco permanente.</a:t>
            </a:r>
          </a:p>
          <a:p>
            <a:r>
              <a:rPr lang="it-IT" dirty="0">
                <a:solidFill>
                  <a:schemeClr val="bg2"/>
                </a:solidFill>
                <a:latin typeface="+mj-lt"/>
              </a:rPr>
              <a:t>Gli episodi di angina pectoris sono frequentemente causati da sforzo (esercizio fisico) o da stress e cessano con il riposo. </a:t>
            </a:r>
            <a:r>
              <a:rPr lang="it-IT" dirty="0" smtClean="0">
                <a:solidFill>
                  <a:schemeClr val="bg2"/>
                </a:solidFill>
                <a:latin typeface="+mj-lt"/>
              </a:rPr>
              <a:t>Nel </a:t>
            </a:r>
            <a:r>
              <a:rPr lang="it-IT" dirty="0">
                <a:solidFill>
                  <a:schemeClr val="bg2"/>
                </a:solidFill>
                <a:latin typeface="+mj-lt"/>
              </a:rPr>
              <a:t>30% dei pazienti anziani la presentazione è atipica. 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128464" y="6093296"/>
            <a:ext cx="9649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aseline="30000" dirty="0" smtClean="0">
                <a:solidFill>
                  <a:schemeClr val="bg2"/>
                </a:solidFill>
                <a:latin typeface="+mj-lt"/>
              </a:rPr>
              <a:t>1</a:t>
            </a:r>
            <a:r>
              <a:rPr lang="it-IT" dirty="0" smtClean="0">
                <a:solidFill>
                  <a:schemeClr val="bg2"/>
                </a:solidFill>
                <a:latin typeface="+mj-lt"/>
              </a:rPr>
              <a:t> </a:t>
            </a:r>
            <a:r>
              <a:rPr lang="it-IT" dirty="0">
                <a:solidFill>
                  <a:schemeClr val="bg2"/>
                </a:solidFill>
                <a:latin typeface="+mj-lt"/>
              </a:rPr>
              <a:t>La </a:t>
            </a:r>
            <a:r>
              <a:rPr lang="it-IT" dirty="0" err="1">
                <a:solidFill>
                  <a:schemeClr val="bg2"/>
                </a:solidFill>
                <a:latin typeface="+mj-lt"/>
              </a:rPr>
              <a:t>creatinchinasi</a:t>
            </a:r>
            <a:r>
              <a:rPr lang="it-IT" dirty="0">
                <a:solidFill>
                  <a:schemeClr val="bg2"/>
                </a:solidFill>
                <a:latin typeface="+mj-lt"/>
              </a:rPr>
              <a:t>-MB sierica, più semplicemente </a:t>
            </a:r>
            <a:r>
              <a:rPr lang="it-IT" dirty="0" err="1">
                <a:solidFill>
                  <a:schemeClr val="bg2"/>
                </a:solidFill>
                <a:latin typeface="+mj-lt"/>
              </a:rPr>
              <a:t>CK</a:t>
            </a:r>
            <a:r>
              <a:rPr lang="it-IT" dirty="0">
                <a:solidFill>
                  <a:schemeClr val="bg2"/>
                </a:solidFill>
                <a:latin typeface="+mj-lt"/>
              </a:rPr>
              <a:t>-MB, è </a:t>
            </a:r>
            <a:r>
              <a:rPr lang="it-IT" dirty="0" smtClean="0">
                <a:solidFill>
                  <a:schemeClr val="bg2"/>
                </a:solidFill>
                <a:latin typeface="+mj-lt"/>
              </a:rPr>
              <a:t>un isoenzima </a:t>
            </a:r>
            <a:r>
              <a:rPr lang="it-IT" dirty="0">
                <a:solidFill>
                  <a:schemeClr val="bg2"/>
                </a:solidFill>
                <a:latin typeface="+mj-lt"/>
              </a:rPr>
              <a:t>della creatinchinasi, concentrato soprattutto a livello del muscolo cardiaco</a:t>
            </a:r>
            <a:r>
              <a:rPr lang="it-IT" dirty="0" smtClean="0">
                <a:solidFill>
                  <a:schemeClr val="bg2"/>
                </a:solidFill>
                <a:latin typeface="+mj-lt"/>
              </a:rPr>
              <a:t>.</a:t>
            </a:r>
            <a:endParaRPr lang="it-IT" dirty="0">
              <a:solidFill>
                <a:schemeClr val="bg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655720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2"/>
          <p:cNvSpPr txBox="1">
            <a:spLocks noChangeArrowheads="1"/>
          </p:cNvSpPr>
          <p:nvPr/>
        </p:nvSpPr>
        <p:spPr bwMode="auto">
          <a:xfrm>
            <a:off x="128588" y="152400"/>
            <a:ext cx="9648948" cy="396875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it-IT" sz="16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CIRCOLAZIONE MUSCOLARE</a:t>
            </a:r>
          </a:p>
        </p:txBody>
      </p:sp>
      <p:pic>
        <p:nvPicPr>
          <p:cNvPr id="41987" name="Picture 3" descr="g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65" y="578290"/>
            <a:ext cx="8097475" cy="6163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906000" cy="457200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it-IT" sz="160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QUADRO GENERALE</a:t>
            </a:r>
          </a:p>
        </p:txBody>
      </p:sp>
      <p:sp>
        <p:nvSpPr>
          <p:cNvPr id="5130" name="Text Box 17"/>
          <p:cNvSpPr txBox="1">
            <a:spLocks noChangeArrowheads="1"/>
          </p:cNvSpPr>
          <p:nvPr/>
        </p:nvSpPr>
        <p:spPr bwMode="auto">
          <a:xfrm>
            <a:off x="3655030" y="1772816"/>
            <a:ext cx="2569807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it-IT" altLang="it-IT" sz="1600" dirty="0" smtClean="0">
                <a:solidFill>
                  <a:schemeClr val="bg1"/>
                </a:solidFill>
              </a:rPr>
              <a:t>Circolazione cerebrale</a:t>
            </a:r>
          </a:p>
          <a:p>
            <a:pPr algn="ctr" eaLnBrk="1" hangingPunct="1"/>
            <a:endParaRPr lang="it-IT" altLang="it-IT" sz="1600" dirty="0" smtClean="0">
              <a:solidFill>
                <a:schemeClr val="bg1"/>
              </a:solidFill>
            </a:endParaRPr>
          </a:p>
          <a:p>
            <a:pPr algn="ctr" eaLnBrk="1" hangingPunct="1"/>
            <a:r>
              <a:rPr lang="it-IT" altLang="it-IT" sz="1600" dirty="0" smtClean="0">
                <a:solidFill>
                  <a:schemeClr val="bg1"/>
                </a:solidFill>
              </a:rPr>
              <a:t>Circolazione coronarica</a:t>
            </a:r>
          </a:p>
          <a:p>
            <a:pPr algn="ctr" eaLnBrk="1" hangingPunct="1"/>
            <a:endParaRPr lang="it-IT" altLang="it-IT" sz="1600" dirty="0" smtClean="0">
              <a:solidFill>
                <a:schemeClr val="bg1"/>
              </a:solidFill>
            </a:endParaRPr>
          </a:p>
          <a:p>
            <a:pPr algn="ctr" eaLnBrk="1" hangingPunct="1"/>
            <a:r>
              <a:rPr lang="it-IT" altLang="it-IT" sz="1600" dirty="0" smtClean="0">
                <a:solidFill>
                  <a:schemeClr val="bg1"/>
                </a:solidFill>
              </a:rPr>
              <a:t>Circolazione muscolare</a:t>
            </a:r>
          </a:p>
          <a:p>
            <a:pPr algn="ctr" eaLnBrk="1" hangingPunct="1"/>
            <a:endParaRPr lang="it-IT" altLang="it-IT" sz="1600" dirty="0">
              <a:solidFill>
                <a:schemeClr val="bg1"/>
              </a:solidFill>
            </a:endParaRPr>
          </a:p>
          <a:p>
            <a:pPr algn="ctr" eaLnBrk="1" hangingPunct="1"/>
            <a:r>
              <a:rPr lang="it-IT" altLang="it-IT" sz="1600" dirty="0" smtClean="0">
                <a:solidFill>
                  <a:schemeClr val="bg1"/>
                </a:solidFill>
              </a:rPr>
              <a:t>Circolazione cutanea</a:t>
            </a:r>
          </a:p>
          <a:p>
            <a:pPr algn="ctr" eaLnBrk="1" hangingPunct="1"/>
            <a:endParaRPr lang="it-IT" altLang="it-IT" sz="1600" dirty="0" smtClean="0">
              <a:solidFill>
                <a:schemeClr val="bg1"/>
              </a:solidFill>
            </a:endParaRPr>
          </a:p>
          <a:p>
            <a:pPr algn="ctr" eaLnBrk="1" hangingPunct="1"/>
            <a:r>
              <a:rPr lang="it-IT" altLang="it-IT" sz="1600" dirty="0" smtClean="0">
                <a:solidFill>
                  <a:schemeClr val="bg1"/>
                </a:solidFill>
              </a:rPr>
              <a:t>Circolazione intestinale</a:t>
            </a:r>
          </a:p>
          <a:p>
            <a:pPr algn="ctr" eaLnBrk="1" hangingPunct="1"/>
            <a:endParaRPr lang="it-IT" altLang="it-IT" sz="1600" dirty="0" smtClean="0">
              <a:solidFill>
                <a:schemeClr val="bg1"/>
              </a:solidFill>
            </a:endParaRPr>
          </a:p>
          <a:p>
            <a:pPr algn="ctr" eaLnBrk="1" hangingPunct="1"/>
            <a:r>
              <a:rPr lang="it-IT" altLang="it-IT" sz="1600" dirty="0">
                <a:solidFill>
                  <a:schemeClr val="bg1"/>
                </a:solidFill>
              </a:rPr>
              <a:t>Circolazione </a:t>
            </a:r>
            <a:r>
              <a:rPr lang="it-IT" altLang="it-IT" sz="1600" dirty="0" smtClean="0">
                <a:solidFill>
                  <a:schemeClr val="bg1"/>
                </a:solidFill>
              </a:rPr>
              <a:t>fetale</a:t>
            </a:r>
            <a:endParaRPr lang="it-IT" altLang="it-IT" sz="1600" dirty="0">
              <a:solidFill>
                <a:schemeClr val="bg1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416496" y="5805264"/>
            <a:ext cx="54396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2"/>
                </a:solidFill>
              </a:rPr>
              <a:t>Caso clinico:</a:t>
            </a:r>
            <a:endParaRPr lang="it-IT" dirty="0" smtClean="0">
              <a:solidFill>
                <a:srgbClr val="FF0000"/>
              </a:solidFill>
            </a:endParaRPr>
          </a:p>
          <a:p>
            <a:r>
              <a:rPr lang="it-IT" b="1" dirty="0">
                <a:solidFill>
                  <a:srgbClr val="FF0000"/>
                </a:solidFill>
              </a:rPr>
              <a:t>Pensionata fumatrice con mal di testa e difficoltà </a:t>
            </a:r>
            <a:r>
              <a:rPr lang="it-IT" b="1" dirty="0" smtClean="0">
                <a:solidFill>
                  <a:srgbClr val="FF0000"/>
                </a:solidFill>
              </a:rPr>
              <a:t>respiratore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Malessere dopo un pasto abbondante</a:t>
            </a:r>
            <a:endParaRPr lang="it-IT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2"/>
          <p:cNvSpPr txBox="1">
            <a:spLocks noChangeArrowheads="1"/>
          </p:cNvSpPr>
          <p:nvPr/>
        </p:nvSpPr>
        <p:spPr bwMode="auto">
          <a:xfrm>
            <a:off x="128588" y="152400"/>
            <a:ext cx="4895850" cy="396875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it-IT" sz="16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FLUSSO EMATICO MUSCOLARE</a:t>
            </a:r>
          </a:p>
        </p:txBody>
      </p:sp>
      <p:sp>
        <p:nvSpPr>
          <p:cNvPr id="43011" name="CasellaDiTesto 37"/>
          <p:cNvSpPr txBox="1">
            <a:spLocks noChangeArrowheads="1"/>
          </p:cNvSpPr>
          <p:nvPr/>
        </p:nvSpPr>
        <p:spPr bwMode="auto">
          <a:xfrm>
            <a:off x="5638800" y="2133600"/>
            <a:ext cx="4156075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b="1">
                <a:solidFill>
                  <a:srgbClr val="FF0000"/>
                </a:solidFill>
                <a:latin typeface="Arial" charset="0"/>
              </a:rPr>
              <a:t>REGOLAZIONE METABOLICA:</a:t>
            </a:r>
          </a:p>
          <a:p>
            <a:pPr eaLnBrk="1" hangingPunct="1"/>
            <a:r>
              <a:rPr lang="it-IT" altLang="it-IT" b="1">
                <a:solidFill>
                  <a:srgbClr val="FF0000"/>
                </a:solidFill>
                <a:latin typeface="Arial" charset="0"/>
              </a:rPr>
              <a:t>adenosina (</a:t>
            </a:r>
            <a:r>
              <a:rPr lang="it-IT" altLang="it-IT" b="1">
                <a:solidFill>
                  <a:srgbClr val="FF0000"/>
                </a:solidFill>
              </a:rPr>
              <a:t>P</a:t>
            </a:r>
            <a:r>
              <a:rPr lang="it-IT" altLang="it-IT" sz="1800" b="1" baseline="-25000">
                <a:solidFill>
                  <a:srgbClr val="FF0000"/>
                </a:solidFill>
              </a:rPr>
              <a:t>O</a:t>
            </a:r>
            <a:r>
              <a:rPr lang="it-IT" altLang="it-IT" sz="1600" b="1" baseline="-49000">
                <a:solidFill>
                  <a:srgbClr val="FF0000"/>
                </a:solidFill>
              </a:rPr>
              <a:t>2</a:t>
            </a:r>
            <a:r>
              <a:rPr lang="it-IT" altLang="it-IT" b="1">
                <a:solidFill>
                  <a:srgbClr val="FF0000"/>
                </a:solidFill>
                <a:latin typeface="Arial" charset="0"/>
              </a:rPr>
              <a:t>), K</a:t>
            </a:r>
            <a:r>
              <a:rPr lang="it-IT" altLang="it-IT" b="1" baseline="30000">
                <a:solidFill>
                  <a:srgbClr val="FF0000"/>
                </a:solidFill>
                <a:latin typeface="Arial" charset="0"/>
              </a:rPr>
              <a:t>+</a:t>
            </a:r>
            <a:r>
              <a:rPr lang="it-IT" altLang="it-IT" b="1">
                <a:solidFill>
                  <a:srgbClr val="FF0000"/>
                </a:solidFill>
                <a:latin typeface="Arial" charset="0"/>
              </a:rPr>
              <a:t>, P</a:t>
            </a:r>
            <a:r>
              <a:rPr lang="it-IT" altLang="it-IT" sz="1800" b="1" baseline="-25000">
                <a:solidFill>
                  <a:srgbClr val="FF0000"/>
                </a:solidFill>
                <a:latin typeface="Arial" charset="0"/>
              </a:rPr>
              <a:t>CO</a:t>
            </a:r>
            <a:r>
              <a:rPr lang="it-IT" altLang="it-IT" sz="1600" b="1" baseline="-49000">
                <a:solidFill>
                  <a:srgbClr val="FF0000"/>
                </a:solidFill>
                <a:latin typeface="Arial" charset="0"/>
              </a:rPr>
              <a:t>2</a:t>
            </a:r>
            <a:r>
              <a:rPr lang="it-IT" altLang="it-IT" b="1">
                <a:solidFill>
                  <a:srgbClr val="FF0000"/>
                </a:solidFill>
                <a:latin typeface="Arial" charset="0"/>
              </a:rPr>
              <a:t>, H</a:t>
            </a:r>
            <a:r>
              <a:rPr lang="it-IT" altLang="it-IT" b="1" baseline="30000">
                <a:solidFill>
                  <a:srgbClr val="FF0000"/>
                </a:solidFill>
              </a:rPr>
              <a:t>+</a:t>
            </a:r>
            <a:r>
              <a:rPr lang="it-IT" altLang="it-IT" b="1">
                <a:solidFill>
                  <a:srgbClr val="FF0000"/>
                </a:solidFill>
                <a:latin typeface="Arial" charset="0"/>
              </a:rPr>
              <a:t> </a:t>
            </a:r>
          </a:p>
          <a:p>
            <a:pPr eaLnBrk="1" hangingPunct="1"/>
            <a:endParaRPr lang="it-IT" altLang="it-IT" b="1">
              <a:solidFill>
                <a:srgbClr val="FF0000"/>
              </a:solidFill>
              <a:latin typeface="Arial" charset="0"/>
            </a:endParaRPr>
          </a:p>
          <a:p>
            <a:pPr eaLnBrk="1" hangingPunct="1"/>
            <a:r>
              <a:rPr lang="it-IT" altLang="it-IT" b="1">
                <a:solidFill>
                  <a:srgbClr val="FF0000"/>
                </a:solidFill>
                <a:latin typeface="Arial" charset="0"/>
              </a:rPr>
              <a:t>REGOLAZIONE NERVOSA:</a:t>
            </a:r>
          </a:p>
          <a:p>
            <a:pPr eaLnBrk="1" hangingPunct="1"/>
            <a:r>
              <a:rPr lang="it-IT" altLang="it-IT">
                <a:solidFill>
                  <a:srgbClr val="FF0000"/>
                </a:solidFill>
                <a:latin typeface="Arial" charset="0"/>
              </a:rPr>
              <a:t>fibre simpatiche vasocostrittrici</a:t>
            </a:r>
          </a:p>
          <a:p>
            <a:pPr eaLnBrk="1" hangingPunct="1"/>
            <a:r>
              <a:rPr lang="it-IT" altLang="it-IT">
                <a:solidFill>
                  <a:srgbClr val="FF0000"/>
                </a:solidFill>
                <a:latin typeface="Arial" charset="0"/>
              </a:rPr>
              <a:t>fibre simpatiche colinergiche vasodilatatrici (shunt)</a:t>
            </a:r>
          </a:p>
          <a:p>
            <a:pPr eaLnBrk="1" hangingPunct="1"/>
            <a:endParaRPr lang="it-IT" altLang="it-IT">
              <a:solidFill>
                <a:srgbClr val="FF0000"/>
              </a:solidFill>
              <a:latin typeface="Arial" charset="0"/>
            </a:endParaRPr>
          </a:p>
          <a:p>
            <a:pPr eaLnBrk="1" hangingPunct="1"/>
            <a:r>
              <a:rPr lang="it-IT" altLang="it-IT">
                <a:solidFill>
                  <a:srgbClr val="FF0000"/>
                </a:solidFill>
                <a:latin typeface="Arial" charset="0"/>
              </a:rPr>
              <a:t>REGOLAZIONE ORMONALE:</a:t>
            </a:r>
          </a:p>
          <a:p>
            <a:pPr eaLnBrk="1" hangingPunct="1"/>
            <a:r>
              <a:rPr lang="it-IT" altLang="it-IT" b="1">
                <a:solidFill>
                  <a:srgbClr val="FF0000"/>
                </a:solidFill>
                <a:latin typeface="Arial" charset="0"/>
              </a:rPr>
              <a:t>adrenalina: </a:t>
            </a:r>
            <a:r>
              <a:rPr lang="it-IT" altLang="it-IT" sz="1600" b="1">
                <a:solidFill>
                  <a:srgbClr val="FF0000"/>
                </a:solidFill>
                <a:latin typeface="Symbol" charset="2"/>
              </a:rPr>
              <a:t>b</a:t>
            </a:r>
            <a:r>
              <a:rPr lang="it-IT" altLang="it-IT" sz="1600" b="1" baseline="-25000">
                <a:solidFill>
                  <a:srgbClr val="FF0000"/>
                </a:solidFill>
                <a:latin typeface="Arial" charset="0"/>
              </a:rPr>
              <a:t>2</a:t>
            </a:r>
            <a:r>
              <a:rPr lang="it-IT" altLang="it-IT" b="1">
                <a:solidFill>
                  <a:srgbClr val="FF0000"/>
                </a:solidFill>
                <a:latin typeface="Arial" charset="0"/>
              </a:rPr>
              <a:t> vasodilatazione (basse dosi)</a:t>
            </a:r>
          </a:p>
          <a:p>
            <a:pPr eaLnBrk="1" hangingPunct="1"/>
            <a:r>
              <a:rPr lang="it-IT" altLang="it-IT">
                <a:solidFill>
                  <a:srgbClr val="FF0000"/>
                </a:solidFill>
                <a:latin typeface="Arial" charset="0"/>
              </a:rPr>
              <a:t>	 </a:t>
            </a:r>
            <a:r>
              <a:rPr lang="it-IT" altLang="it-IT" sz="1600">
                <a:solidFill>
                  <a:srgbClr val="FF0000"/>
                </a:solidFill>
                <a:latin typeface="Symbol" charset="2"/>
              </a:rPr>
              <a:t>a</a:t>
            </a:r>
            <a:r>
              <a:rPr lang="it-IT" altLang="it-IT">
                <a:solidFill>
                  <a:srgbClr val="FF0000"/>
                </a:solidFill>
                <a:latin typeface="Arial" charset="0"/>
              </a:rPr>
              <a:t> vasocostrizione (alte dosi)</a:t>
            </a:r>
          </a:p>
        </p:txBody>
      </p:sp>
      <p:pic>
        <p:nvPicPr>
          <p:cNvPr id="43012" name="Immagine 2" descr="33174-0550x047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11" b="33888"/>
          <a:stretch>
            <a:fillRect/>
          </a:stretch>
        </p:blipFill>
        <p:spPr bwMode="auto">
          <a:xfrm>
            <a:off x="4448175" y="4678363"/>
            <a:ext cx="5329238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5943600" y="304800"/>
            <a:ext cx="26828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>
                <a:solidFill>
                  <a:srgbClr val="000000"/>
                </a:solidFill>
                <a:latin typeface="Arial" charset="0"/>
              </a:rPr>
              <a:t>MUSCOLI TONICI (25%)</a:t>
            </a:r>
          </a:p>
          <a:p>
            <a:pPr eaLnBrk="1" hangingPunct="1"/>
            <a:r>
              <a:rPr lang="it-IT" altLang="it-IT">
                <a:solidFill>
                  <a:srgbClr val="000000"/>
                </a:solidFill>
                <a:latin typeface="Arial" charset="0"/>
              </a:rPr>
              <a:t>15 ml/min per 100g</a:t>
            </a:r>
          </a:p>
        </p:txBody>
      </p:sp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6019800" y="1066800"/>
            <a:ext cx="26828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>
                <a:solidFill>
                  <a:srgbClr val="000000"/>
                </a:solidFill>
                <a:latin typeface="Arial" charset="0"/>
              </a:rPr>
              <a:t>MUSCOLI FASICI (75%)</a:t>
            </a:r>
          </a:p>
          <a:p>
            <a:pPr eaLnBrk="1" hangingPunct="1"/>
            <a:r>
              <a:rPr lang="it-IT" altLang="it-IT">
                <a:solidFill>
                  <a:srgbClr val="000000"/>
                </a:solidFill>
                <a:latin typeface="Arial" charset="0"/>
              </a:rPr>
              <a:t>2-3 ml/min per 100g</a:t>
            </a:r>
          </a:p>
        </p:txBody>
      </p:sp>
      <p:pic>
        <p:nvPicPr>
          <p:cNvPr id="43015" name="Picture 7" descr="Autoregolazione flusso emati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64"/>
          <a:stretch>
            <a:fillRect/>
          </a:stretch>
        </p:blipFill>
        <p:spPr bwMode="auto">
          <a:xfrm>
            <a:off x="0" y="990600"/>
            <a:ext cx="53340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6" name="Text Box 8"/>
          <p:cNvSpPr txBox="1">
            <a:spLocks noChangeArrowheads="1"/>
          </p:cNvSpPr>
          <p:nvPr/>
        </p:nvSpPr>
        <p:spPr bwMode="auto">
          <a:xfrm>
            <a:off x="0" y="4572000"/>
            <a:ext cx="20399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chemeClr val="bg2"/>
                </a:solidFill>
                <a:latin typeface="Arial" charset="0"/>
              </a:rPr>
              <a:t>Da Conti, Fisiologia Medica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7"/>
          <a:stretch/>
        </p:blipFill>
        <p:spPr>
          <a:xfrm>
            <a:off x="6465168" y="0"/>
            <a:ext cx="3358912" cy="6808006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5881000" y="6639163"/>
            <a:ext cx="2600392" cy="24622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it-IT" sz="1000" dirty="0" err="1" smtClean="0">
                <a:solidFill>
                  <a:schemeClr val="bg2"/>
                </a:solidFill>
                <a:latin typeface="+mj-lt"/>
              </a:rPr>
              <a:t>Boron</a:t>
            </a:r>
            <a:r>
              <a:rPr lang="it-IT" sz="1000" dirty="0" smtClean="0">
                <a:solidFill>
                  <a:schemeClr val="bg2"/>
                </a:solidFill>
                <a:latin typeface="+mj-lt"/>
              </a:rPr>
              <a:t> e </a:t>
            </a:r>
            <a:r>
              <a:rPr lang="it-IT" sz="1000" dirty="0" err="1" smtClean="0">
                <a:solidFill>
                  <a:schemeClr val="bg2"/>
                </a:solidFill>
                <a:latin typeface="+mj-lt"/>
              </a:rPr>
              <a:t>Boulpaep</a:t>
            </a:r>
            <a:r>
              <a:rPr lang="it-IT" sz="1000" dirty="0" smtClean="0">
                <a:solidFill>
                  <a:schemeClr val="bg2"/>
                </a:solidFill>
                <a:latin typeface="+mj-lt"/>
              </a:rPr>
              <a:t>, Fisiologia Medica, Edra</a:t>
            </a:r>
            <a:endParaRPr lang="it-IT" sz="1000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11" name="Picture 4" descr="gr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13"/>
          <a:stretch>
            <a:fillRect/>
          </a:stretch>
        </p:blipFill>
        <p:spPr bwMode="auto">
          <a:xfrm>
            <a:off x="1136576" y="620687"/>
            <a:ext cx="3240360" cy="531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00472" y="6002704"/>
            <a:ext cx="51845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2"/>
                </a:solidFill>
                <a:latin typeface="+mj-lt"/>
              </a:rPr>
              <a:t>Muscolo tibiale anteriore di ratto prima e dopo stimolazione elettrica intermittente per 30 giorni. Il muscolo si è trasformato da glicolitico, a scossa rapida, a ossidativo, a scossa lenta </a:t>
            </a:r>
            <a:endParaRPr lang="it-IT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37" name="Rectangle 2"/>
          <p:cNvSpPr txBox="1">
            <a:spLocks noChangeArrowheads="1"/>
          </p:cNvSpPr>
          <p:nvPr/>
        </p:nvSpPr>
        <p:spPr bwMode="auto">
          <a:xfrm>
            <a:off x="128588" y="152400"/>
            <a:ext cx="6984652" cy="396875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it-IT" sz="1600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attività muscolare e </a:t>
            </a:r>
            <a:r>
              <a:rPr lang="it-IT" sz="1600" cap="all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conseguenze cardiovascolari</a:t>
            </a:r>
            <a:endParaRPr lang="it-IT" sz="1600" cap="all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2012802" y="3284984"/>
            <a:ext cx="1487908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it-IT" smtClean="0">
                <a:solidFill>
                  <a:srgbClr val="FF0000"/>
                </a:solidFill>
              </a:rPr>
              <a:t>ANGIOGENESI</a:t>
            </a:r>
            <a:endParaRPr lang="it-IT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7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CasellaDiTesto 80"/>
          <p:cNvSpPr txBox="1">
            <a:spLocks noChangeArrowheads="1"/>
          </p:cNvSpPr>
          <p:nvPr/>
        </p:nvSpPr>
        <p:spPr bwMode="auto">
          <a:xfrm>
            <a:off x="5745163" y="2133600"/>
            <a:ext cx="3554412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b="1">
                <a:solidFill>
                  <a:schemeClr val="hlink"/>
                </a:solidFill>
                <a:latin typeface="Arial" charset="0"/>
              </a:rPr>
              <a:t>REGOLAZIONE NERVOSA:</a:t>
            </a:r>
          </a:p>
          <a:p>
            <a:pPr eaLnBrk="1" hangingPunct="1"/>
            <a:r>
              <a:rPr lang="it-IT" altLang="it-IT" b="1">
                <a:solidFill>
                  <a:schemeClr val="hlink"/>
                </a:solidFill>
                <a:latin typeface="Arial" charset="0"/>
              </a:rPr>
              <a:t>fibre simpatiche vasocostrittrici</a:t>
            </a:r>
          </a:p>
          <a:p>
            <a:pPr eaLnBrk="1" hangingPunct="1"/>
            <a:r>
              <a:rPr lang="it-IT" altLang="it-IT">
                <a:solidFill>
                  <a:schemeClr val="hlink"/>
                </a:solidFill>
                <a:latin typeface="Arial" charset="0"/>
              </a:rPr>
              <a:t>fibre simpatiche colinergiche vasodilatatrici</a:t>
            </a:r>
          </a:p>
          <a:p>
            <a:pPr eaLnBrk="1" hangingPunct="1"/>
            <a:r>
              <a:rPr lang="it-IT" altLang="it-IT">
                <a:solidFill>
                  <a:schemeClr val="hlink"/>
                </a:solidFill>
                <a:latin typeface="Arial" charset="0"/>
              </a:rPr>
              <a:t>        (ghiandole sudoripare)</a:t>
            </a:r>
          </a:p>
          <a:p>
            <a:pPr eaLnBrk="1" hangingPunct="1"/>
            <a:endParaRPr lang="it-IT" altLang="it-IT" b="1">
              <a:solidFill>
                <a:schemeClr val="hlink"/>
              </a:solidFill>
              <a:latin typeface="Arial" charset="0"/>
            </a:endParaRPr>
          </a:p>
          <a:p>
            <a:pPr eaLnBrk="1" hangingPunct="1"/>
            <a:endParaRPr lang="it-IT" altLang="it-IT">
              <a:solidFill>
                <a:schemeClr val="hlink"/>
              </a:solidFill>
              <a:latin typeface="Arial" charset="0"/>
            </a:endParaRPr>
          </a:p>
          <a:p>
            <a:pPr eaLnBrk="1" hangingPunct="1"/>
            <a:r>
              <a:rPr lang="it-IT" altLang="it-IT" b="1">
                <a:solidFill>
                  <a:schemeClr val="hlink"/>
                </a:solidFill>
                <a:latin typeface="Arial" charset="0"/>
              </a:rPr>
              <a:t>REGOLAZIONE ORMONALE:</a:t>
            </a:r>
          </a:p>
          <a:p>
            <a:pPr eaLnBrk="1" hangingPunct="1"/>
            <a:r>
              <a:rPr lang="it-IT" altLang="it-IT" b="1">
                <a:solidFill>
                  <a:schemeClr val="hlink"/>
                </a:solidFill>
                <a:latin typeface="Arial" charset="0"/>
              </a:rPr>
              <a:t>adrenalina: </a:t>
            </a:r>
            <a:r>
              <a:rPr lang="it-IT" altLang="it-IT" sz="1600" b="1">
                <a:solidFill>
                  <a:schemeClr val="hlink"/>
                </a:solidFill>
                <a:latin typeface="Symbol" charset="2"/>
              </a:rPr>
              <a:t>a</a:t>
            </a:r>
            <a:r>
              <a:rPr lang="it-IT" altLang="it-IT" b="1">
                <a:solidFill>
                  <a:schemeClr val="hlink"/>
                </a:solidFill>
                <a:latin typeface="Arial" charset="0"/>
              </a:rPr>
              <a:t> vasocostrizione</a:t>
            </a:r>
          </a:p>
        </p:txBody>
      </p:sp>
      <p:sp>
        <p:nvSpPr>
          <p:cNvPr id="31" name="Rectangle 2"/>
          <p:cNvSpPr txBox="1">
            <a:spLocks noChangeArrowheads="1"/>
          </p:cNvSpPr>
          <p:nvPr/>
        </p:nvSpPr>
        <p:spPr bwMode="auto">
          <a:xfrm>
            <a:off x="128588" y="152400"/>
            <a:ext cx="9720956" cy="396875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it-IT" sz="16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FLUSSO EMATICO CUTANEO</a:t>
            </a:r>
          </a:p>
        </p:txBody>
      </p:sp>
      <p:pic>
        <p:nvPicPr>
          <p:cNvPr id="44036" name="Immagine 1" descr="Skin_laye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r="12997" b="16478"/>
          <a:stretch>
            <a:fillRect/>
          </a:stretch>
        </p:blipFill>
        <p:spPr bwMode="auto">
          <a:xfrm>
            <a:off x="5194300" y="4076700"/>
            <a:ext cx="4678363" cy="274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5943600" y="762000"/>
            <a:ext cx="2682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>
                <a:solidFill>
                  <a:srgbClr val="000000"/>
                </a:solidFill>
                <a:latin typeface="Arial" charset="0"/>
              </a:rPr>
              <a:t>10-20 ml/min per 100g</a:t>
            </a:r>
          </a:p>
        </p:txBody>
      </p:sp>
      <p:pic>
        <p:nvPicPr>
          <p:cNvPr id="44038" name="Picture 6" descr="circolazione cu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70"/>
          <a:stretch>
            <a:fillRect/>
          </a:stretch>
        </p:blipFill>
        <p:spPr bwMode="auto">
          <a:xfrm>
            <a:off x="76200" y="685800"/>
            <a:ext cx="5184775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76200" y="6477000"/>
            <a:ext cx="20399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chemeClr val="bg2"/>
                </a:solidFill>
                <a:latin typeface="Arial" charset="0"/>
              </a:rPr>
              <a:t>Da Conti, Fisiologia Medica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CasellaDiTesto 54"/>
          <p:cNvSpPr txBox="1">
            <a:spLocks noChangeArrowheads="1"/>
          </p:cNvSpPr>
          <p:nvPr/>
        </p:nvSpPr>
        <p:spPr bwMode="auto">
          <a:xfrm>
            <a:off x="5715000" y="5257800"/>
            <a:ext cx="3910013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b="1">
                <a:solidFill>
                  <a:srgbClr val="FF0000"/>
                </a:solidFill>
                <a:latin typeface="Arial" charset="0"/>
              </a:rPr>
              <a:t>REGOLAZIONE NERVOSA:</a:t>
            </a:r>
          </a:p>
          <a:p>
            <a:pPr eaLnBrk="1" hangingPunct="1"/>
            <a:r>
              <a:rPr lang="it-IT" altLang="it-IT">
                <a:solidFill>
                  <a:srgbClr val="FF0000"/>
                </a:solidFill>
                <a:latin typeface="Arial" charset="0"/>
              </a:rPr>
              <a:t>fibre simpatiche vasocostrittrici (</a:t>
            </a:r>
            <a:r>
              <a:rPr lang="it-IT" altLang="it-IT">
                <a:solidFill>
                  <a:srgbClr val="FF0000"/>
                </a:solidFill>
                <a:latin typeface="Symbol" charset="2"/>
              </a:rPr>
              <a:t>a</a:t>
            </a:r>
            <a:r>
              <a:rPr lang="it-IT" altLang="it-IT">
                <a:solidFill>
                  <a:srgbClr val="FF0000"/>
                </a:solidFill>
                <a:latin typeface="Arial" charset="0"/>
              </a:rPr>
              <a:t>)</a:t>
            </a:r>
          </a:p>
          <a:p>
            <a:pPr eaLnBrk="1" hangingPunct="1"/>
            <a:r>
              <a:rPr lang="it-IT" altLang="it-IT">
                <a:solidFill>
                  <a:srgbClr val="FF0000"/>
                </a:solidFill>
                <a:latin typeface="Arial" charset="0"/>
              </a:rPr>
              <a:t>fibre parasimpatiche colinergiche vasodilatatrici</a:t>
            </a:r>
          </a:p>
          <a:p>
            <a:pPr eaLnBrk="1" hangingPunct="1"/>
            <a:endParaRPr lang="it-IT" altLang="it-IT">
              <a:solidFill>
                <a:srgbClr val="FF0000"/>
              </a:solidFill>
              <a:latin typeface="Arial" charset="0"/>
            </a:endParaRPr>
          </a:p>
          <a:p>
            <a:pPr eaLnBrk="1" hangingPunct="1"/>
            <a:r>
              <a:rPr lang="it-IT" altLang="it-IT" b="1">
                <a:solidFill>
                  <a:schemeClr val="hlink"/>
                </a:solidFill>
                <a:latin typeface="Arial" charset="0"/>
              </a:rPr>
              <a:t>REGOLAZIONE ORMONALE:</a:t>
            </a:r>
          </a:p>
          <a:p>
            <a:pPr eaLnBrk="1" hangingPunct="1"/>
            <a:r>
              <a:rPr lang="it-IT" altLang="it-IT">
                <a:solidFill>
                  <a:schemeClr val="hlink"/>
                </a:solidFill>
                <a:latin typeface="Arial" charset="0"/>
              </a:rPr>
              <a:t>Peptidi locali</a:t>
            </a:r>
            <a:endParaRPr lang="it-IT" altLang="it-IT" b="1">
              <a:solidFill>
                <a:schemeClr val="hlink"/>
              </a:solidFill>
              <a:latin typeface="Arial" charset="0"/>
            </a:endParaRPr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5867400" y="990600"/>
            <a:ext cx="2438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>
                <a:solidFill>
                  <a:srgbClr val="000000"/>
                </a:solidFill>
                <a:latin typeface="Arial" charset="0"/>
              </a:rPr>
              <a:t>10-15 ml/min per 100g</a:t>
            </a:r>
          </a:p>
        </p:txBody>
      </p:sp>
      <p:pic>
        <p:nvPicPr>
          <p:cNvPr id="45060" name="Picture 4" descr="circolazione intestina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4"/>
          <a:stretch>
            <a:fillRect/>
          </a:stretch>
        </p:blipFill>
        <p:spPr bwMode="auto">
          <a:xfrm>
            <a:off x="384175" y="76200"/>
            <a:ext cx="4776788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162800" y="152400"/>
            <a:ext cx="2457450" cy="685800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it-IT" sz="160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FLUSSO EMATICO INTESTINALE</a:t>
            </a: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2819400" y="6583363"/>
            <a:ext cx="20399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chemeClr val="bg2"/>
                </a:solidFill>
                <a:latin typeface="Arial" charset="0"/>
              </a:rPr>
              <a:t>Da Conti, Fisiologia Medica</a:t>
            </a:r>
          </a:p>
        </p:txBody>
      </p:sp>
      <p:sp>
        <p:nvSpPr>
          <p:cNvPr id="45063" name="Line 7"/>
          <p:cNvSpPr>
            <a:spLocks noChangeShapeType="1"/>
          </p:cNvSpPr>
          <p:nvPr/>
        </p:nvSpPr>
        <p:spPr bwMode="auto">
          <a:xfrm>
            <a:off x="5410200" y="381000"/>
            <a:ext cx="3048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5064" name="Line 8"/>
          <p:cNvSpPr>
            <a:spLocks noChangeShapeType="1"/>
          </p:cNvSpPr>
          <p:nvPr/>
        </p:nvSpPr>
        <p:spPr bwMode="auto">
          <a:xfrm>
            <a:off x="5715000" y="381000"/>
            <a:ext cx="0" cy="914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5065" name="Line 9"/>
          <p:cNvSpPr>
            <a:spLocks noChangeShapeType="1"/>
          </p:cNvSpPr>
          <p:nvPr/>
        </p:nvSpPr>
        <p:spPr bwMode="auto">
          <a:xfrm>
            <a:off x="5410200" y="1295400"/>
            <a:ext cx="3048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5066" name="Line 10"/>
          <p:cNvSpPr>
            <a:spLocks noChangeShapeType="1"/>
          </p:cNvSpPr>
          <p:nvPr/>
        </p:nvSpPr>
        <p:spPr bwMode="auto">
          <a:xfrm>
            <a:off x="5410200" y="1371600"/>
            <a:ext cx="3048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5067" name="Line 11"/>
          <p:cNvSpPr>
            <a:spLocks noChangeShapeType="1"/>
          </p:cNvSpPr>
          <p:nvPr/>
        </p:nvSpPr>
        <p:spPr bwMode="auto">
          <a:xfrm>
            <a:off x="5715000" y="1371600"/>
            <a:ext cx="0" cy="33528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5068" name="Line 12"/>
          <p:cNvSpPr>
            <a:spLocks noChangeShapeType="1"/>
          </p:cNvSpPr>
          <p:nvPr/>
        </p:nvSpPr>
        <p:spPr bwMode="auto">
          <a:xfrm>
            <a:off x="5410200" y="4724400"/>
            <a:ext cx="3048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5069" name="Text Box 13"/>
          <p:cNvSpPr txBox="1">
            <a:spLocks noChangeArrowheads="1"/>
          </p:cNvSpPr>
          <p:nvPr/>
        </p:nvSpPr>
        <p:spPr bwMode="auto">
          <a:xfrm>
            <a:off x="5775325" y="700088"/>
            <a:ext cx="8556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b="1">
                <a:solidFill>
                  <a:schemeClr val="bg2"/>
                </a:solidFill>
                <a:latin typeface="Arial" charset="0"/>
              </a:rPr>
              <a:t>mucosa</a:t>
            </a:r>
          </a:p>
        </p:txBody>
      </p:sp>
      <p:sp>
        <p:nvSpPr>
          <p:cNvPr id="45070" name="Text Box 14"/>
          <p:cNvSpPr txBox="1">
            <a:spLocks noChangeArrowheads="1"/>
          </p:cNvSpPr>
          <p:nvPr/>
        </p:nvSpPr>
        <p:spPr bwMode="auto">
          <a:xfrm>
            <a:off x="5791200" y="2743200"/>
            <a:ext cx="539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b="1">
                <a:solidFill>
                  <a:schemeClr val="bg2"/>
                </a:solidFill>
                <a:latin typeface="Arial" charset="0"/>
              </a:rPr>
              <a:t>villo</a:t>
            </a:r>
          </a:p>
        </p:txBody>
      </p:sp>
      <p:sp>
        <p:nvSpPr>
          <p:cNvPr id="45071" name="Text Box 15"/>
          <p:cNvSpPr txBox="1">
            <a:spLocks noChangeArrowheads="1"/>
          </p:cNvSpPr>
          <p:nvPr/>
        </p:nvSpPr>
        <p:spPr bwMode="auto">
          <a:xfrm>
            <a:off x="5867400" y="3048000"/>
            <a:ext cx="2438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>
                <a:solidFill>
                  <a:srgbClr val="000000"/>
                </a:solidFill>
                <a:latin typeface="Arial" charset="0"/>
              </a:rPr>
              <a:t>50-60 ml/min per 100g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00472" y="1916832"/>
            <a:ext cx="9577064" cy="2520280"/>
          </a:xfrm>
          <a:noFill/>
        </p:spPr>
        <p:txBody>
          <a:bodyPr>
            <a:normAutofit/>
          </a:bodyPr>
          <a:lstStyle/>
          <a:p>
            <a:pPr algn="ctr">
              <a:buNone/>
            </a:pPr>
            <a:r>
              <a:rPr lang="it-IT" sz="2000" dirty="0">
                <a:solidFill>
                  <a:schemeClr val="bg2"/>
                </a:solidFill>
                <a:latin typeface="+mj-lt"/>
              </a:rPr>
              <a:t>    Obiettivo </a:t>
            </a:r>
            <a:r>
              <a:rPr lang="it-IT" sz="2000" dirty="0" smtClean="0">
                <a:solidFill>
                  <a:schemeClr val="bg2"/>
                </a:solidFill>
                <a:latin typeface="+mj-lt"/>
              </a:rPr>
              <a:t>della circolazione </a:t>
            </a:r>
            <a:r>
              <a:rPr lang="it-IT" sz="2000" dirty="0">
                <a:solidFill>
                  <a:schemeClr val="bg2"/>
                </a:solidFill>
                <a:latin typeface="+mj-lt"/>
              </a:rPr>
              <a:t>fetale/neonatale è portare </a:t>
            </a:r>
            <a:r>
              <a:rPr lang="it-IT" sz="2000" dirty="0">
                <a:solidFill>
                  <a:srgbClr val="FF0000"/>
                </a:solidFill>
                <a:latin typeface="+mj-lt"/>
              </a:rPr>
              <a:t>SANGUE OSSIGENATO</a:t>
            </a:r>
            <a:r>
              <a:rPr lang="it-IT" sz="2000" dirty="0">
                <a:solidFill>
                  <a:schemeClr val="bg2"/>
                </a:solidFill>
                <a:latin typeface="+mj-lt"/>
              </a:rPr>
              <a:t> ai tessuti in </a:t>
            </a:r>
            <a:r>
              <a:rPr lang="it-IT" sz="2000" dirty="0" smtClean="0">
                <a:solidFill>
                  <a:schemeClr val="bg2"/>
                </a:solidFill>
                <a:latin typeface="+mj-lt"/>
              </a:rPr>
              <a:t>formazione</a:t>
            </a:r>
          </a:p>
          <a:p>
            <a:pPr algn="ctr">
              <a:buNone/>
            </a:pPr>
            <a:endParaRPr lang="it-IT" sz="2000" dirty="0">
              <a:solidFill>
                <a:schemeClr val="bg2"/>
              </a:solidFill>
              <a:latin typeface="+mj-lt"/>
            </a:endParaRPr>
          </a:p>
          <a:p>
            <a:pPr algn="ctr">
              <a:buNone/>
            </a:pPr>
            <a:r>
              <a:rPr lang="it-IT" sz="2000" dirty="0">
                <a:solidFill>
                  <a:schemeClr val="bg2"/>
                </a:solidFill>
                <a:latin typeface="+mj-lt"/>
              </a:rPr>
              <a:t>    e riportare il </a:t>
            </a:r>
            <a:r>
              <a:rPr lang="it-IT" sz="2000" dirty="0">
                <a:solidFill>
                  <a:srgbClr val="0432FF"/>
                </a:solidFill>
                <a:latin typeface="+mj-lt"/>
              </a:rPr>
              <a:t>SANGUE DEOSSIGENATO</a:t>
            </a:r>
            <a:r>
              <a:rPr lang="it-IT" sz="2000" dirty="0">
                <a:solidFill>
                  <a:schemeClr val="bg2"/>
                </a:solidFill>
                <a:latin typeface="+mj-lt"/>
              </a:rPr>
              <a:t> all’organo preposto allo scambio </a:t>
            </a:r>
            <a:r>
              <a:rPr lang="it-IT" sz="2000" dirty="0" smtClean="0">
                <a:solidFill>
                  <a:schemeClr val="bg2"/>
                </a:solidFill>
                <a:latin typeface="+mj-lt"/>
              </a:rPr>
              <a:t>gassoso: </a:t>
            </a:r>
            <a:r>
              <a:rPr lang="it-IT" sz="2000" dirty="0" smtClean="0">
                <a:solidFill>
                  <a:schemeClr val="bg2"/>
                </a:solidFill>
                <a:latin typeface="+mj-lt"/>
              </a:rPr>
              <a:t>la </a:t>
            </a:r>
            <a:r>
              <a:rPr lang="it-IT" sz="2000" dirty="0" smtClean="0">
                <a:solidFill>
                  <a:schemeClr val="bg2"/>
                </a:solidFill>
                <a:latin typeface="+mj-lt"/>
                <a:sym typeface="Wingdings" pitchFamily="2" charset="2"/>
              </a:rPr>
              <a:t>PLACENTA</a:t>
            </a:r>
            <a:endParaRPr lang="it-IT" sz="2000" dirty="0">
              <a:solidFill>
                <a:schemeClr val="bg2"/>
              </a:solidFill>
              <a:latin typeface="+mj-lt"/>
              <a:sym typeface="Wingdings" pitchFamily="2" charset="2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0" y="44624"/>
            <a:ext cx="9906000" cy="360040"/>
          </a:xfrm>
          <a:prstGeom prst="rect">
            <a:avLst/>
          </a:prstGeo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16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CIRCOLAZIONE FETALE</a:t>
            </a:r>
          </a:p>
        </p:txBody>
      </p:sp>
    </p:spTree>
    <p:extLst>
      <p:ext uri="{BB962C8B-B14F-4D97-AF65-F5344CB8AC3E}">
        <p14:creationId xmlns:p14="http://schemas.microsoft.com/office/powerpoint/2010/main" val="42782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FCB0CB22-D171-4DE9-8043-E1BC567DE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703" y="1094039"/>
            <a:ext cx="4742068" cy="5121023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="" xmlns:a16="http://schemas.microsoft.com/office/drawing/2014/main" id="{2B562885-D040-4D21-AC81-D6CCAE28B3C0}"/>
              </a:ext>
            </a:extLst>
          </p:cNvPr>
          <p:cNvSpPr txBox="1"/>
          <p:nvPr/>
        </p:nvSpPr>
        <p:spPr>
          <a:xfrm>
            <a:off x="1695703" y="4263511"/>
            <a:ext cx="1601006" cy="261610"/>
          </a:xfrm>
          <a:prstGeom prst="rect">
            <a:avLst/>
          </a:prstGeom>
          <a:solidFill>
            <a:srgbClr val="FFFFFF"/>
          </a:solidFill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100" dirty="0">
                <a:solidFill>
                  <a:prstClr val="black"/>
                </a:solidFill>
                <a:latin typeface="+mj-lt"/>
              </a:rPr>
              <a:t>PaO</a:t>
            </a:r>
            <a:r>
              <a:rPr lang="it-IT" sz="1100" baseline="-25000" dirty="0">
                <a:solidFill>
                  <a:prstClr val="black"/>
                </a:solidFill>
                <a:latin typeface="+mj-lt"/>
              </a:rPr>
              <a:t>2</a:t>
            </a:r>
            <a:r>
              <a:rPr lang="it-IT" sz="1100" dirty="0">
                <a:solidFill>
                  <a:prstClr val="black"/>
                </a:solidFill>
                <a:latin typeface="+mj-lt"/>
              </a:rPr>
              <a:t>=30-35mmHg</a:t>
            </a:r>
          </a:p>
        </p:txBody>
      </p:sp>
      <p:cxnSp>
        <p:nvCxnSpPr>
          <p:cNvPr id="12" name="Connettore diritto 11">
            <a:extLst>
              <a:ext uri="{FF2B5EF4-FFF2-40B4-BE49-F238E27FC236}">
                <a16:creationId xmlns="" xmlns:a16="http://schemas.microsoft.com/office/drawing/2014/main" id="{AC258185-5033-45F5-BF7A-EA959BF3CF57}"/>
              </a:ext>
            </a:extLst>
          </p:cNvPr>
          <p:cNvCxnSpPr>
            <a:stCxn id="10" idx="3"/>
          </p:cNvCxnSpPr>
          <p:nvPr/>
        </p:nvCxnSpPr>
        <p:spPr>
          <a:xfrm>
            <a:off x="3296709" y="4394316"/>
            <a:ext cx="575524" cy="413328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="" xmlns:a16="http://schemas.microsoft.com/office/drawing/2014/main" id="{461EC617-0EBC-40D3-B6E0-1A00C1DE1147}"/>
              </a:ext>
            </a:extLst>
          </p:cNvPr>
          <p:cNvSpPr txBox="1"/>
          <p:nvPr/>
        </p:nvSpPr>
        <p:spPr>
          <a:xfrm>
            <a:off x="6622540" y="1141237"/>
            <a:ext cx="1601006" cy="430887"/>
          </a:xfrm>
          <a:prstGeom prst="rect">
            <a:avLst/>
          </a:prstGeom>
          <a:solidFill>
            <a:srgbClr val="FFFFFF"/>
          </a:solidFill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100" dirty="0">
                <a:solidFill>
                  <a:prstClr val="black"/>
                </a:solidFill>
                <a:latin typeface="+mj-lt"/>
              </a:rPr>
              <a:t>DOTTO ARTERIOSO di BOTALLO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="" xmlns:a16="http://schemas.microsoft.com/office/drawing/2014/main" id="{49BF5D0C-2B93-4AAE-8142-7C4BD0C8A378}"/>
              </a:ext>
            </a:extLst>
          </p:cNvPr>
          <p:cNvSpPr txBox="1"/>
          <p:nvPr/>
        </p:nvSpPr>
        <p:spPr>
          <a:xfrm>
            <a:off x="6704959" y="2031835"/>
            <a:ext cx="1601006" cy="261610"/>
          </a:xfrm>
          <a:prstGeom prst="rect">
            <a:avLst/>
          </a:prstGeom>
          <a:solidFill>
            <a:srgbClr val="FFFFFF"/>
          </a:solidFill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100" dirty="0">
                <a:solidFill>
                  <a:prstClr val="black"/>
                </a:solidFill>
                <a:latin typeface="+mj-lt"/>
              </a:rPr>
              <a:t>FORAME OVALE</a:t>
            </a:r>
          </a:p>
        </p:txBody>
      </p:sp>
      <p:cxnSp>
        <p:nvCxnSpPr>
          <p:cNvPr id="18" name="Connettore diritto 17">
            <a:extLst>
              <a:ext uri="{FF2B5EF4-FFF2-40B4-BE49-F238E27FC236}">
                <a16:creationId xmlns="" xmlns:a16="http://schemas.microsoft.com/office/drawing/2014/main" id="{A31AB971-EDB9-4CC9-ACB4-17B1498D5AD6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4814000" y="1356681"/>
            <a:ext cx="1808540" cy="366732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18">
            <a:extLst>
              <a:ext uri="{FF2B5EF4-FFF2-40B4-BE49-F238E27FC236}">
                <a16:creationId xmlns="" xmlns:a16="http://schemas.microsoft.com/office/drawing/2014/main" id="{1FC95456-432C-4750-A60C-F728224B6506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4592960" y="2162640"/>
            <a:ext cx="2111999" cy="15042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sellaDiTesto 30">
            <a:extLst>
              <a:ext uri="{FF2B5EF4-FFF2-40B4-BE49-F238E27FC236}">
                <a16:creationId xmlns="" xmlns:a16="http://schemas.microsoft.com/office/drawing/2014/main" id="{26625A42-8EAF-4BFE-9DEB-C6404BFD0C29}"/>
              </a:ext>
            </a:extLst>
          </p:cNvPr>
          <p:cNvSpPr txBox="1"/>
          <p:nvPr/>
        </p:nvSpPr>
        <p:spPr>
          <a:xfrm>
            <a:off x="6437771" y="4158870"/>
            <a:ext cx="2331653" cy="646331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solidFill>
                  <a:prstClr val="white"/>
                </a:solidFill>
                <a:latin typeface="+mj-lt"/>
              </a:rPr>
              <a:t>TESTA E PARTE SUP:</a:t>
            </a:r>
          </a:p>
          <a:p>
            <a:pPr algn="ctr"/>
            <a:r>
              <a:rPr lang="it-IT" sz="1200" dirty="0">
                <a:solidFill>
                  <a:prstClr val="white"/>
                </a:solidFill>
                <a:latin typeface="+mj-lt"/>
              </a:rPr>
              <a:t>Sangue da VENA CAVA INF</a:t>
            </a:r>
          </a:p>
          <a:p>
            <a:pPr algn="ctr"/>
            <a:r>
              <a:rPr lang="it-IT" sz="1200" b="1" dirty="0">
                <a:solidFill>
                  <a:prstClr val="white"/>
                </a:solidFill>
                <a:latin typeface="+mj-lt"/>
              </a:rPr>
              <a:t>↑↑↑O2</a:t>
            </a:r>
            <a:endParaRPr lang="it-IT" sz="1200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32" name="CasellaDiTesto 31">
            <a:extLst>
              <a:ext uri="{FF2B5EF4-FFF2-40B4-BE49-F238E27FC236}">
                <a16:creationId xmlns="" xmlns:a16="http://schemas.microsoft.com/office/drawing/2014/main" id="{6C8BEC8B-700B-4CAB-8881-92C026A6605E}"/>
              </a:ext>
            </a:extLst>
          </p:cNvPr>
          <p:cNvSpPr txBox="1"/>
          <p:nvPr/>
        </p:nvSpPr>
        <p:spPr>
          <a:xfrm>
            <a:off x="6437771" y="5079089"/>
            <a:ext cx="2331653" cy="646331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solidFill>
                  <a:prstClr val="white"/>
                </a:solidFill>
                <a:latin typeface="+mj-lt"/>
              </a:rPr>
              <a:t>PARTE INF:</a:t>
            </a:r>
          </a:p>
          <a:p>
            <a:pPr algn="ctr"/>
            <a:r>
              <a:rPr lang="it-IT" sz="1200" dirty="0">
                <a:solidFill>
                  <a:prstClr val="white"/>
                </a:solidFill>
                <a:latin typeface="+mj-lt"/>
              </a:rPr>
              <a:t>Sangue da VENA CAVA SUP</a:t>
            </a:r>
          </a:p>
          <a:p>
            <a:pPr algn="ctr"/>
            <a:r>
              <a:rPr lang="it-IT" sz="1200" b="1" dirty="0">
                <a:solidFill>
                  <a:prstClr val="white"/>
                </a:solidFill>
                <a:latin typeface="+mj-lt"/>
              </a:rPr>
              <a:t>↑O2</a:t>
            </a:r>
            <a:endParaRPr lang="it-IT" sz="1200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33" name="Freccia in su 32">
            <a:extLst>
              <a:ext uri="{FF2B5EF4-FFF2-40B4-BE49-F238E27FC236}">
                <a16:creationId xmlns="" xmlns:a16="http://schemas.microsoft.com/office/drawing/2014/main" id="{4A422021-75C2-4B20-88A4-1B90BAD6D1A4}"/>
              </a:ext>
            </a:extLst>
          </p:cNvPr>
          <p:cNvSpPr/>
          <p:nvPr/>
        </p:nvSpPr>
        <p:spPr>
          <a:xfrm>
            <a:off x="4071050" y="1167180"/>
            <a:ext cx="308691" cy="375103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3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Freccia in giù 33">
            <a:extLst>
              <a:ext uri="{FF2B5EF4-FFF2-40B4-BE49-F238E27FC236}">
                <a16:creationId xmlns="" xmlns:a16="http://schemas.microsoft.com/office/drawing/2014/main" id="{30C5F61B-E659-48CA-96B2-489A33DDE49E}"/>
              </a:ext>
            </a:extLst>
          </p:cNvPr>
          <p:cNvSpPr/>
          <p:nvPr/>
        </p:nvSpPr>
        <p:spPr>
          <a:xfrm>
            <a:off x="5105204" y="4553931"/>
            <a:ext cx="355778" cy="394092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3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0" y="44624"/>
            <a:ext cx="9906000" cy="360040"/>
          </a:xfrm>
          <a:prstGeom prst="rect">
            <a:avLst/>
          </a:prstGeo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16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CIRCOLAZIONE FETALE</a:t>
            </a:r>
          </a:p>
        </p:txBody>
      </p:sp>
      <p:sp>
        <p:nvSpPr>
          <p:cNvPr id="2" name="Freccia ad arco 1"/>
          <p:cNvSpPr/>
          <p:nvPr/>
        </p:nvSpPr>
        <p:spPr bwMode="auto">
          <a:xfrm rot="11378694">
            <a:off x="5115379" y="5111373"/>
            <a:ext cx="288032" cy="504056"/>
          </a:xfrm>
          <a:prstGeom prst="circularArrow">
            <a:avLst>
              <a:gd name="adj1" fmla="val 12500"/>
              <a:gd name="adj2" fmla="val 895164"/>
              <a:gd name="adj3" fmla="val 20457681"/>
              <a:gd name="adj4" fmla="val 11252892"/>
              <a:gd name="adj5" fmla="val 14516"/>
            </a:avLst>
          </a:prstGeom>
          <a:solidFill>
            <a:schemeClr val="bg2"/>
          </a:solidFill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 Rounded MT Bold" charset="0"/>
              <a:ea typeface="ＭＳ Ｐゴシック" charset="0"/>
            </a:endParaRPr>
          </a:p>
        </p:txBody>
      </p:sp>
      <p:sp>
        <p:nvSpPr>
          <p:cNvPr id="16" name="Freccia ad arco 15"/>
          <p:cNvSpPr/>
          <p:nvPr/>
        </p:nvSpPr>
        <p:spPr bwMode="auto">
          <a:xfrm rot="12778442">
            <a:off x="4187393" y="5091938"/>
            <a:ext cx="434613" cy="490548"/>
          </a:xfrm>
          <a:prstGeom prst="circularArrow">
            <a:avLst>
              <a:gd name="adj1" fmla="val 12500"/>
              <a:gd name="adj2" fmla="val 895164"/>
              <a:gd name="adj3" fmla="val 20457681"/>
              <a:gd name="adj4" fmla="val 9870378"/>
              <a:gd name="adj5" fmla="val 14516"/>
            </a:avLst>
          </a:prstGeom>
          <a:solidFill>
            <a:schemeClr val="bg2"/>
          </a:solidFill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 Rounded MT Bold" charset="0"/>
              <a:ea typeface="ＭＳ Ｐゴシック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529064" y="5733256"/>
            <a:ext cx="6527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smtClean="0">
                <a:solidFill>
                  <a:schemeClr val="bg2"/>
                </a:solidFill>
              </a:rPr>
              <a:t>gambe</a:t>
            </a:r>
            <a:endParaRPr lang="it-IT" sz="1100">
              <a:solidFill>
                <a:schemeClr val="bg2"/>
              </a:solidFill>
            </a:endParaRPr>
          </a:p>
        </p:txBody>
      </p:sp>
      <p:cxnSp>
        <p:nvCxnSpPr>
          <p:cNvPr id="5" name="Connettore 2 4"/>
          <p:cNvCxnSpPr/>
          <p:nvPr/>
        </p:nvCxnSpPr>
        <p:spPr bwMode="auto">
          <a:xfrm flipH="1" flipV="1">
            <a:off x="5313040" y="5517232"/>
            <a:ext cx="288032" cy="2160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0" name="Connettore 2 19"/>
          <p:cNvCxnSpPr>
            <a:stCxn id="3" idx="1"/>
          </p:cNvCxnSpPr>
          <p:nvPr/>
        </p:nvCxnSpPr>
        <p:spPr bwMode="auto">
          <a:xfrm flipH="1" flipV="1">
            <a:off x="4520952" y="5517232"/>
            <a:ext cx="1008112" cy="34682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CasellaDiTesto 8"/>
          <p:cNvSpPr txBox="1"/>
          <p:nvPr/>
        </p:nvSpPr>
        <p:spPr>
          <a:xfrm>
            <a:off x="2792760" y="3861048"/>
            <a:ext cx="553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2"/>
                </a:solidFill>
              </a:rPr>
              <a:t>50%</a:t>
            </a:r>
            <a:endParaRPr lang="it-IT" dirty="0">
              <a:solidFill>
                <a:schemeClr val="bg2"/>
              </a:solidFill>
            </a:endParaRPr>
          </a:p>
        </p:txBody>
      </p:sp>
      <p:cxnSp>
        <p:nvCxnSpPr>
          <p:cNvPr id="13" name="Connettore 2 12"/>
          <p:cNvCxnSpPr/>
          <p:nvPr/>
        </p:nvCxnSpPr>
        <p:spPr bwMode="auto">
          <a:xfrm>
            <a:off x="3368824" y="4077072"/>
            <a:ext cx="504056" cy="360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5" name="CasellaDiTesto 24"/>
          <p:cNvSpPr txBox="1"/>
          <p:nvPr/>
        </p:nvSpPr>
        <p:spPr>
          <a:xfrm>
            <a:off x="2945160" y="3501008"/>
            <a:ext cx="553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2"/>
                </a:solidFill>
              </a:rPr>
              <a:t>19%</a:t>
            </a:r>
            <a:endParaRPr lang="it-IT" dirty="0">
              <a:solidFill>
                <a:schemeClr val="bg2"/>
              </a:solidFill>
            </a:endParaRPr>
          </a:p>
        </p:txBody>
      </p:sp>
      <p:cxnSp>
        <p:nvCxnSpPr>
          <p:cNvPr id="26" name="Connettore 2 25"/>
          <p:cNvCxnSpPr/>
          <p:nvPr/>
        </p:nvCxnSpPr>
        <p:spPr bwMode="auto">
          <a:xfrm>
            <a:off x="3440832" y="3717032"/>
            <a:ext cx="792088" cy="360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9" name="CasellaDiTesto 28"/>
          <p:cNvSpPr txBox="1"/>
          <p:nvPr/>
        </p:nvSpPr>
        <p:spPr>
          <a:xfrm>
            <a:off x="3296816" y="1393031"/>
            <a:ext cx="553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2"/>
                </a:solidFill>
              </a:rPr>
              <a:t>21%</a:t>
            </a:r>
            <a:endParaRPr lang="it-IT" dirty="0">
              <a:solidFill>
                <a:schemeClr val="bg2"/>
              </a:solidFill>
            </a:endParaRPr>
          </a:p>
        </p:txBody>
      </p:sp>
      <p:cxnSp>
        <p:nvCxnSpPr>
          <p:cNvPr id="30" name="Connettore 2 29"/>
          <p:cNvCxnSpPr/>
          <p:nvPr/>
        </p:nvCxnSpPr>
        <p:spPr bwMode="auto">
          <a:xfrm>
            <a:off x="3512840" y="2780928"/>
            <a:ext cx="648072" cy="14401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5" name="CasellaDiTesto 34"/>
          <p:cNvSpPr txBox="1"/>
          <p:nvPr/>
        </p:nvSpPr>
        <p:spPr>
          <a:xfrm>
            <a:off x="2792760" y="1124744"/>
            <a:ext cx="19367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 smtClean="0">
                <a:solidFill>
                  <a:schemeClr val="bg2"/>
                </a:solidFill>
              </a:rPr>
              <a:t>parte superiore del corpo</a:t>
            </a:r>
            <a:endParaRPr lang="it-IT" sz="1100" dirty="0">
              <a:solidFill>
                <a:schemeClr val="bg2"/>
              </a:solidFill>
            </a:endParaRPr>
          </a:p>
        </p:txBody>
      </p:sp>
      <p:cxnSp>
        <p:nvCxnSpPr>
          <p:cNvPr id="36" name="Connettore 2 35"/>
          <p:cNvCxnSpPr>
            <a:stCxn id="35" idx="2"/>
          </p:cNvCxnSpPr>
          <p:nvPr/>
        </p:nvCxnSpPr>
        <p:spPr bwMode="auto">
          <a:xfrm>
            <a:off x="3761135" y="1386354"/>
            <a:ext cx="327769" cy="31445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8" name="CasellaDiTesto 37"/>
          <p:cNvSpPr txBox="1"/>
          <p:nvPr/>
        </p:nvSpPr>
        <p:spPr>
          <a:xfrm>
            <a:off x="3152800" y="2564904"/>
            <a:ext cx="553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2"/>
                </a:solidFill>
              </a:rPr>
              <a:t>69%</a:t>
            </a:r>
            <a:endParaRPr lang="it-IT" dirty="0">
              <a:solidFill>
                <a:schemeClr val="bg2"/>
              </a:solidFill>
            </a:endParaRPr>
          </a:p>
        </p:txBody>
      </p:sp>
      <p:cxnSp>
        <p:nvCxnSpPr>
          <p:cNvPr id="41" name="Connettore 2 40"/>
          <p:cNvCxnSpPr>
            <a:stCxn id="42" idx="1"/>
          </p:cNvCxnSpPr>
          <p:nvPr/>
        </p:nvCxnSpPr>
        <p:spPr bwMode="auto">
          <a:xfrm flipH="1" flipV="1">
            <a:off x="5241032" y="2132856"/>
            <a:ext cx="490148" cy="35016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2" name="CasellaDiTesto 41"/>
          <p:cNvSpPr txBox="1"/>
          <p:nvPr/>
        </p:nvSpPr>
        <p:spPr>
          <a:xfrm>
            <a:off x="5731180" y="2329135"/>
            <a:ext cx="4459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solidFill>
                  <a:schemeClr val="bg2"/>
                </a:solidFill>
              </a:rPr>
              <a:t>7</a:t>
            </a:r>
            <a:r>
              <a:rPr lang="it-IT" smtClean="0">
                <a:solidFill>
                  <a:schemeClr val="bg2"/>
                </a:solidFill>
              </a:rPr>
              <a:t>%</a:t>
            </a:r>
            <a:endParaRPr lang="it-IT" dirty="0">
              <a:solidFill>
                <a:schemeClr val="bg2"/>
              </a:solidFill>
            </a:endParaRPr>
          </a:p>
        </p:txBody>
      </p:sp>
      <p:cxnSp>
        <p:nvCxnSpPr>
          <p:cNvPr id="45" name="Connettore 2 44"/>
          <p:cNvCxnSpPr/>
          <p:nvPr/>
        </p:nvCxnSpPr>
        <p:spPr bwMode="auto">
          <a:xfrm flipH="1" flipV="1">
            <a:off x="4592960" y="2420888"/>
            <a:ext cx="1290620" cy="56619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6" name="CasellaDiTesto 45"/>
          <p:cNvSpPr txBox="1"/>
          <p:nvPr/>
        </p:nvSpPr>
        <p:spPr>
          <a:xfrm>
            <a:off x="5883580" y="2833191"/>
            <a:ext cx="553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2"/>
                </a:solidFill>
              </a:rPr>
              <a:t>27%</a:t>
            </a:r>
            <a:endParaRPr lang="it-IT" dirty="0">
              <a:solidFill>
                <a:schemeClr val="bg2"/>
              </a:solidFill>
            </a:endParaRPr>
          </a:p>
        </p:txBody>
      </p:sp>
      <p:cxnSp>
        <p:nvCxnSpPr>
          <p:cNvPr id="48" name="Connettore 2 47"/>
          <p:cNvCxnSpPr/>
          <p:nvPr/>
        </p:nvCxnSpPr>
        <p:spPr bwMode="auto">
          <a:xfrm>
            <a:off x="3296816" y="4149080"/>
            <a:ext cx="648072" cy="10081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55808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12" y="28655"/>
            <a:ext cx="5805249" cy="6858000"/>
          </a:xfrm>
          <a:prstGeom prst="rect">
            <a:avLst/>
          </a:prstGeom>
        </p:spPr>
      </p:pic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6321152" y="44624"/>
            <a:ext cx="3584848" cy="360040"/>
          </a:xfrm>
          <a:prstGeom prst="rect">
            <a:avLst/>
          </a:prstGeo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1600" kern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CIRCOLAZIONE FETALE</a:t>
            </a:r>
            <a:endParaRPr lang="it-IT" sz="1600" kern="0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6817104" y="6597352"/>
            <a:ext cx="2600392" cy="24622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it-IT" sz="1000" dirty="0" err="1" smtClean="0">
                <a:solidFill>
                  <a:schemeClr val="bg2"/>
                </a:solidFill>
                <a:latin typeface="+mj-lt"/>
              </a:rPr>
              <a:t>Boron</a:t>
            </a:r>
            <a:r>
              <a:rPr lang="it-IT" sz="1000" dirty="0" smtClean="0">
                <a:solidFill>
                  <a:schemeClr val="bg2"/>
                </a:solidFill>
                <a:latin typeface="+mj-lt"/>
              </a:rPr>
              <a:t> e </a:t>
            </a:r>
            <a:r>
              <a:rPr lang="it-IT" sz="1000" dirty="0" err="1" smtClean="0">
                <a:solidFill>
                  <a:schemeClr val="bg2"/>
                </a:solidFill>
                <a:latin typeface="+mj-lt"/>
              </a:rPr>
              <a:t>Boulpaep</a:t>
            </a:r>
            <a:r>
              <a:rPr lang="it-IT" sz="1000" dirty="0" smtClean="0">
                <a:solidFill>
                  <a:schemeClr val="bg2"/>
                </a:solidFill>
                <a:latin typeface="+mj-lt"/>
              </a:rPr>
              <a:t>, Fisiologia Medica, Edra</a:t>
            </a:r>
            <a:endParaRPr lang="it-IT" sz="1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9" name="Rettangolo 8"/>
          <p:cNvSpPr/>
          <p:nvPr/>
        </p:nvSpPr>
        <p:spPr bwMode="auto">
          <a:xfrm>
            <a:off x="4953000" y="6453336"/>
            <a:ext cx="1440160" cy="4320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 Rounded MT Bold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1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2CF190B9-173E-4BF4-8E57-7442951D31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300" y="908720"/>
            <a:ext cx="4376738" cy="38171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it-IT" sz="2000" dirty="0">
                <a:solidFill>
                  <a:schemeClr val="bg2"/>
                </a:solidFill>
                <a:latin typeface="+mj-lt"/>
              </a:rPr>
              <a:t>Circolazione fetale	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="" xmlns:a16="http://schemas.microsoft.com/office/drawing/2014/main" id="{13EBF31C-DE90-4E45-94A7-EB774C3DD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00472" y="1548483"/>
            <a:ext cx="4752528" cy="274461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it-IT" sz="1400" dirty="0">
                <a:solidFill>
                  <a:schemeClr val="bg2"/>
                </a:solidFill>
                <a:latin typeface="+mj-lt"/>
                <a:sym typeface="Wingdings" pitchFamily="2" charset="2"/>
              </a:rPr>
              <a:t>Ventricolo destro e sinistro lavorano IN </a:t>
            </a:r>
            <a:r>
              <a:rPr lang="it-IT" sz="1400" dirty="0" smtClean="0">
                <a:solidFill>
                  <a:schemeClr val="bg2"/>
                </a:solidFill>
                <a:latin typeface="+mj-lt"/>
                <a:sym typeface="Wingdings" pitchFamily="2" charset="2"/>
              </a:rPr>
              <a:t>PARALLELO</a:t>
            </a:r>
            <a:endParaRPr lang="it-IT" sz="1400" dirty="0">
              <a:solidFill>
                <a:schemeClr val="bg2"/>
              </a:solidFill>
              <a:latin typeface="+mj-lt"/>
            </a:endParaRPr>
          </a:p>
          <a:p>
            <a:pPr>
              <a:spcBef>
                <a:spcPts val="0"/>
              </a:spcBef>
            </a:pPr>
            <a:r>
              <a:rPr lang="it-IT" sz="1400" dirty="0">
                <a:solidFill>
                  <a:schemeClr val="bg2"/>
                </a:solidFill>
                <a:latin typeface="+mj-lt"/>
              </a:rPr>
              <a:t>VD lavora più del VS</a:t>
            </a:r>
          </a:p>
          <a:p>
            <a:pPr>
              <a:spcBef>
                <a:spcPts val="0"/>
              </a:spcBef>
            </a:pPr>
            <a:r>
              <a:rPr lang="it-IT" sz="1400" dirty="0">
                <a:solidFill>
                  <a:schemeClr val="bg2"/>
                </a:solidFill>
                <a:latin typeface="+mj-lt"/>
              </a:rPr>
              <a:t>Alte resistenze polmonari</a:t>
            </a:r>
          </a:p>
          <a:p>
            <a:pPr>
              <a:spcBef>
                <a:spcPts val="0"/>
              </a:spcBef>
            </a:pPr>
            <a:r>
              <a:rPr lang="it-IT" sz="1400" dirty="0">
                <a:solidFill>
                  <a:schemeClr val="bg2"/>
                </a:solidFill>
                <a:latin typeface="+mj-lt"/>
              </a:rPr>
              <a:t>Placenta fa la parte del </a:t>
            </a:r>
            <a:r>
              <a:rPr lang="it-IT" sz="1400" dirty="0" smtClean="0">
                <a:solidFill>
                  <a:schemeClr val="bg2"/>
                </a:solidFill>
                <a:latin typeface="+mj-lt"/>
              </a:rPr>
              <a:t>polmone (</a:t>
            </a:r>
            <a:r>
              <a:rPr lang="it-IT" sz="1400" dirty="0">
                <a:solidFill>
                  <a:schemeClr val="bg2"/>
                </a:solidFill>
                <a:latin typeface="+mj-lt"/>
              </a:rPr>
              <a:t>circolo a bassa resistenza ed alta capacitanza)</a:t>
            </a:r>
          </a:p>
          <a:p>
            <a:pPr>
              <a:spcBef>
                <a:spcPts val="0"/>
              </a:spcBef>
            </a:pPr>
            <a:r>
              <a:rPr lang="it-IT" sz="1400" dirty="0">
                <a:solidFill>
                  <a:schemeClr val="bg2"/>
                </a:solidFill>
                <a:latin typeface="+mj-lt"/>
              </a:rPr>
              <a:t>PaO</a:t>
            </a:r>
            <a:r>
              <a:rPr lang="it-IT" sz="1400" baseline="-25000" dirty="0">
                <a:solidFill>
                  <a:schemeClr val="bg2"/>
                </a:solidFill>
                <a:latin typeface="+mj-lt"/>
              </a:rPr>
              <a:t>2</a:t>
            </a:r>
            <a:r>
              <a:rPr lang="it-IT" sz="1400" dirty="0">
                <a:solidFill>
                  <a:schemeClr val="bg2"/>
                </a:solidFill>
                <a:latin typeface="+mj-lt"/>
              </a:rPr>
              <a:t> </a:t>
            </a:r>
            <a:r>
              <a:rPr lang="it-IT" sz="1400" dirty="0" err="1">
                <a:solidFill>
                  <a:schemeClr val="bg2"/>
                </a:solidFill>
                <a:latin typeface="+mj-lt"/>
              </a:rPr>
              <a:t>max</a:t>
            </a:r>
            <a:r>
              <a:rPr lang="it-IT" sz="1400" dirty="0">
                <a:solidFill>
                  <a:schemeClr val="bg2"/>
                </a:solidFill>
                <a:latin typeface="+mj-lt"/>
              </a:rPr>
              <a:t> 30-35mmHg in vena ombelicale</a:t>
            </a:r>
          </a:p>
          <a:p>
            <a:pPr>
              <a:spcBef>
                <a:spcPts val="0"/>
              </a:spcBef>
            </a:pPr>
            <a:r>
              <a:rPr lang="it-IT" sz="1400" dirty="0">
                <a:solidFill>
                  <a:schemeClr val="bg2"/>
                </a:solidFill>
                <a:latin typeface="+mj-lt"/>
              </a:rPr>
              <a:t>O</a:t>
            </a:r>
            <a:r>
              <a:rPr lang="it-IT" sz="1400" baseline="-25000" dirty="0">
                <a:solidFill>
                  <a:schemeClr val="bg2"/>
                </a:solidFill>
                <a:latin typeface="+mj-lt"/>
              </a:rPr>
              <a:t>2</a:t>
            </a:r>
            <a:r>
              <a:rPr lang="it-IT" sz="1400" dirty="0">
                <a:solidFill>
                  <a:schemeClr val="bg2"/>
                </a:solidFill>
                <a:latin typeface="+mj-lt"/>
              </a:rPr>
              <a:t>:Cervello e parte </a:t>
            </a:r>
            <a:r>
              <a:rPr lang="it-IT" sz="1400" dirty="0" smtClean="0">
                <a:solidFill>
                  <a:schemeClr val="bg2"/>
                </a:solidFill>
                <a:latin typeface="+mj-lt"/>
              </a:rPr>
              <a:t>superiore </a:t>
            </a:r>
            <a:r>
              <a:rPr lang="it-IT" sz="1400" dirty="0">
                <a:solidFill>
                  <a:schemeClr val="bg2"/>
                </a:solidFill>
                <a:latin typeface="+mj-lt"/>
              </a:rPr>
              <a:t>del corpo </a:t>
            </a:r>
            <a:r>
              <a:rPr lang="it-IT" sz="1400" dirty="0" smtClean="0">
                <a:solidFill>
                  <a:schemeClr val="bg2"/>
                </a:solidFill>
                <a:latin typeface="+mj-lt"/>
              </a:rPr>
              <a:t>più ossigenati della </a:t>
            </a:r>
            <a:r>
              <a:rPr lang="it-IT" sz="1400" dirty="0">
                <a:solidFill>
                  <a:schemeClr val="bg2"/>
                </a:solidFill>
                <a:latin typeface="+mj-lt"/>
              </a:rPr>
              <a:t>parte inferiore del </a:t>
            </a:r>
            <a:r>
              <a:rPr lang="it-IT" sz="1400" dirty="0" smtClean="0">
                <a:solidFill>
                  <a:schemeClr val="bg2"/>
                </a:solidFill>
                <a:latin typeface="+mj-lt"/>
              </a:rPr>
              <a:t>corpo</a:t>
            </a:r>
          </a:p>
          <a:p>
            <a:pPr>
              <a:spcBef>
                <a:spcPts val="0"/>
              </a:spcBef>
            </a:pPr>
            <a:r>
              <a:rPr lang="it-IT" sz="1400" dirty="0" smtClean="0">
                <a:solidFill>
                  <a:schemeClr val="bg2"/>
                </a:solidFill>
                <a:latin typeface="+mj-lt"/>
              </a:rPr>
              <a:t>Pressione nel cuore destro maggiore che nel cuore sinistro</a:t>
            </a:r>
          </a:p>
          <a:p>
            <a:pPr>
              <a:spcBef>
                <a:spcPts val="0"/>
              </a:spcBef>
            </a:pPr>
            <a:r>
              <a:rPr lang="it-IT" sz="1400" dirty="0" smtClean="0">
                <a:solidFill>
                  <a:schemeClr val="bg2"/>
                </a:solidFill>
                <a:latin typeface="+mj-lt"/>
                <a:sym typeface="Wingdings" pitchFamily="2" charset="2"/>
              </a:rPr>
              <a:t>Ventricolo </a:t>
            </a:r>
            <a:r>
              <a:rPr lang="it-IT" sz="1400" dirty="0">
                <a:solidFill>
                  <a:schemeClr val="bg2"/>
                </a:solidFill>
                <a:latin typeface="+mj-lt"/>
                <a:sym typeface="Wingdings" pitchFamily="2" charset="2"/>
              </a:rPr>
              <a:t>DESTRO: 65% della gittata </a:t>
            </a:r>
            <a:r>
              <a:rPr lang="it-IT" sz="1400" dirty="0" smtClean="0">
                <a:solidFill>
                  <a:schemeClr val="bg2"/>
                </a:solidFill>
                <a:latin typeface="+mj-lt"/>
                <a:sym typeface="Wingdings" pitchFamily="2" charset="2"/>
              </a:rPr>
              <a:t>cardiaca</a:t>
            </a:r>
          </a:p>
          <a:p>
            <a:pPr>
              <a:spcBef>
                <a:spcPts val="0"/>
              </a:spcBef>
            </a:pPr>
            <a:r>
              <a:rPr lang="it-IT" sz="1400" dirty="0" smtClean="0">
                <a:solidFill>
                  <a:schemeClr val="bg2"/>
                </a:solidFill>
                <a:latin typeface="+mj-lt"/>
                <a:sym typeface="Wingdings" pitchFamily="2" charset="2"/>
              </a:rPr>
              <a:t>Ventricolo </a:t>
            </a:r>
            <a:r>
              <a:rPr lang="it-IT" sz="1400" dirty="0">
                <a:solidFill>
                  <a:schemeClr val="bg2"/>
                </a:solidFill>
                <a:latin typeface="+mj-lt"/>
                <a:sym typeface="Wingdings" pitchFamily="2" charset="2"/>
              </a:rPr>
              <a:t>SINISTRO: 35% della gittata </a:t>
            </a:r>
            <a:r>
              <a:rPr lang="it-IT" sz="1400" dirty="0" smtClean="0">
                <a:solidFill>
                  <a:schemeClr val="bg2"/>
                </a:solidFill>
                <a:latin typeface="+mj-lt"/>
                <a:sym typeface="Wingdings" pitchFamily="2" charset="2"/>
              </a:rPr>
              <a:t>cardiaca</a:t>
            </a:r>
            <a:endParaRPr lang="it-IT" sz="14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5" name="Segnaposto testo 4">
            <a:extLst>
              <a:ext uri="{FF2B5EF4-FFF2-40B4-BE49-F238E27FC236}">
                <a16:creationId xmlns="" xmlns:a16="http://schemas.microsoft.com/office/drawing/2014/main" id="{8E604DE9-1C5C-4E7D-9629-424F243443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32375" y="908720"/>
            <a:ext cx="4378325" cy="38171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it-IT" sz="2000" dirty="0">
                <a:solidFill>
                  <a:schemeClr val="bg2"/>
                </a:solidFill>
                <a:latin typeface="+mj-lt"/>
              </a:rPr>
              <a:t>Circolazione adulta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="" xmlns:a16="http://schemas.microsoft.com/office/drawing/2014/main" id="{33CB2E11-CD4D-466B-B814-BDFB618FF8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32375" y="1548482"/>
            <a:ext cx="4873625" cy="4062437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it-IT" sz="1400" dirty="0">
                <a:solidFill>
                  <a:schemeClr val="bg2"/>
                </a:solidFill>
                <a:latin typeface="+mj-lt"/>
                <a:sym typeface="Wingdings" pitchFamily="2" charset="2"/>
              </a:rPr>
              <a:t>Ventricolo destro e sinistro lavorano IN </a:t>
            </a:r>
            <a:r>
              <a:rPr lang="it-IT" sz="1400" dirty="0" smtClean="0">
                <a:solidFill>
                  <a:schemeClr val="bg2"/>
                </a:solidFill>
                <a:latin typeface="+mj-lt"/>
                <a:sym typeface="Wingdings" pitchFamily="2" charset="2"/>
              </a:rPr>
              <a:t>SERIE</a:t>
            </a:r>
            <a:endParaRPr lang="it-IT" sz="1400" dirty="0">
              <a:solidFill>
                <a:schemeClr val="bg2"/>
              </a:solidFill>
              <a:latin typeface="+mj-lt"/>
            </a:endParaRPr>
          </a:p>
          <a:p>
            <a:pPr>
              <a:spcBef>
                <a:spcPts val="0"/>
              </a:spcBef>
            </a:pPr>
            <a:r>
              <a:rPr lang="it-IT" sz="1400" dirty="0">
                <a:solidFill>
                  <a:schemeClr val="bg2"/>
                </a:solidFill>
                <a:latin typeface="+mj-lt"/>
              </a:rPr>
              <a:t>VS lavora più del </a:t>
            </a:r>
            <a:r>
              <a:rPr lang="it-IT" sz="1400" dirty="0" err="1" smtClean="0">
                <a:solidFill>
                  <a:schemeClr val="bg2"/>
                </a:solidFill>
                <a:latin typeface="+mj-lt"/>
              </a:rPr>
              <a:t>VD</a:t>
            </a:r>
            <a:endParaRPr lang="it-IT" sz="1400" dirty="0">
              <a:solidFill>
                <a:schemeClr val="bg2"/>
              </a:solidFill>
              <a:latin typeface="+mj-lt"/>
            </a:endParaRPr>
          </a:p>
          <a:p>
            <a:pPr>
              <a:spcBef>
                <a:spcPts val="0"/>
              </a:spcBef>
            </a:pPr>
            <a:r>
              <a:rPr lang="it-IT" sz="1400" dirty="0">
                <a:solidFill>
                  <a:schemeClr val="bg2"/>
                </a:solidFill>
                <a:latin typeface="+mj-lt"/>
              </a:rPr>
              <a:t>Basse resistenze polmonari</a:t>
            </a:r>
          </a:p>
          <a:p>
            <a:pPr>
              <a:spcBef>
                <a:spcPts val="0"/>
              </a:spcBef>
            </a:pPr>
            <a:r>
              <a:rPr lang="it-IT" sz="1400" dirty="0">
                <a:solidFill>
                  <a:schemeClr val="bg2"/>
                </a:solidFill>
                <a:latin typeface="+mj-lt"/>
              </a:rPr>
              <a:t>Circolo polmonare a bassa resistenza ed alta capacitanza</a:t>
            </a:r>
          </a:p>
          <a:p>
            <a:pPr>
              <a:spcBef>
                <a:spcPts val="0"/>
              </a:spcBef>
            </a:pPr>
            <a:r>
              <a:rPr lang="it-IT" sz="1400" dirty="0">
                <a:solidFill>
                  <a:schemeClr val="bg2"/>
                </a:solidFill>
                <a:latin typeface="+mj-lt"/>
              </a:rPr>
              <a:t>PaO2 </a:t>
            </a:r>
            <a:r>
              <a:rPr lang="it-IT" sz="1400" dirty="0" err="1">
                <a:solidFill>
                  <a:schemeClr val="bg2"/>
                </a:solidFill>
                <a:latin typeface="+mj-lt"/>
              </a:rPr>
              <a:t>max</a:t>
            </a:r>
            <a:r>
              <a:rPr lang="it-IT" sz="1400" dirty="0">
                <a:solidFill>
                  <a:schemeClr val="bg2"/>
                </a:solidFill>
                <a:latin typeface="+mj-lt"/>
              </a:rPr>
              <a:t> 95-100mm Hg </a:t>
            </a:r>
            <a:r>
              <a:rPr lang="it-IT" sz="1400" dirty="0" smtClean="0">
                <a:solidFill>
                  <a:schemeClr val="bg2"/>
                </a:solidFill>
                <a:latin typeface="+mj-lt"/>
              </a:rPr>
              <a:t>nelle vene </a:t>
            </a:r>
            <a:r>
              <a:rPr lang="it-IT" sz="1400" dirty="0">
                <a:solidFill>
                  <a:schemeClr val="bg2"/>
                </a:solidFill>
                <a:latin typeface="+mj-lt"/>
              </a:rPr>
              <a:t>polmonari</a:t>
            </a:r>
          </a:p>
          <a:p>
            <a:pPr>
              <a:spcBef>
                <a:spcPts val="0"/>
              </a:spcBef>
            </a:pPr>
            <a:r>
              <a:rPr lang="it-IT" sz="1400" dirty="0">
                <a:solidFill>
                  <a:schemeClr val="bg2"/>
                </a:solidFill>
                <a:latin typeface="+mj-lt"/>
              </a:rPr>
              <a:t>Parte superiore ed inferiore del corpo egualmente </a:t>
            </a:r>
            <a:r>
              <a:rPr lang="it-IT" sz="1400" dirty="0" smtClean="0">
                <a:solidFill>
                  <a:schemeClr val="bg2"/>
                </a:solidFill>
                <a:latin typeface="+mj-lt"/>
              </a:rPr>
              <a:t>ossigenate</a:t>
            </a:r>
          </a:p>
          <a:p>
            <a:pPr>
              <a:spcBef>
                <a:spcPts val="0"/>
              </a:spcBef>
            </a:pPr>
            <a:r>
              <a:rPr lang="it-IT" sz="1400" dirty="0" smtClean="0">
                <a:solidFill>
                  <a:schemeClr val="bg2"/>
                </a:solidFill>
                <a:latin typeface="+mj-lt"/>
              </a:rPr>
              <a:t>Pressione nel cuore sinistro maggiore che nel cuore destro</a:t>
            </a:r>
          </a:p>
          <a:p>
            <a:pPr>
              <a:spcBef>
                <a:spcPts val="0"/>
              </a:spcBef>
            </a:pPr>
            <a:r>
              <a:rPr lang="it-IT" sz="1400" dirty="0" smtClean="0">
                <a:solidFill>
                  <a:schemeClr val="bg2"/>
                </a:solidFill>
                <a:latin typeface="+mj-lt"/>
                <a:sym typeface="Wingdings" pitchFamily="2" charset="2"/>
              </a:rPr>
              <a:t>Ventricolo </a:t>
            </a:r>
            <a:r>
              <a:rPr lang="it-IT" sz="1400" dirty="0">
                <a:solidFill>
                  <a:schemeClr val="bg2"/>
                </a:solidFill>
                <a:latin typeface="+mj-lt"/>
                <a:sym typeface="Wingdings" pitchFamily="2" charset="2"/>
              </a:rPr>
              <a:t>DESTRO: </a:t>
            </a:r>
            <a:r>
              <a:rPr lang="it-IT" sz="1400" dirty="0" smtClean="0">
                <a:solidFill>
                  <a:schemeClr val="bg2"/>
                </a:solidFill>
                <a:latin typeface="+mj-lt"/>
                <a:sym typeface="Wingdings" pitchFamily="2" charset="2"/>
              </a:rPr>
              <a:t>50% </a:t>
            </a:r>
            <a:r>
              <a:rPr lang="it-IT" sz="1400" dirty="0">
                <a:solidFill>
                  <a:schemeClr val="bg2"/>
                </a:solidFill>
                <a:latin typeface="+mj-lt"/>
                <a:sym typeface="Wingdings" pitchFamily="2" charset="2"/>
              </a:rPr>
              <a:t>della gittata cardiaca</a:t>
            </a:r>
          </a:p>
          <a:p>
            <a:pPr>
              <a:spcBef>
                <a:spcPts val="0"/>
              </a:spcBef>
            </a:pPr>
            <a:r>
              <a:rPr lang="it-IT" sz="1400" dirty="0">
                <a:solidFill>
                  <a:schemeClr val="bg2"/>
                </a:solidFill>
                <a:latin typeface="+mj-lt"/>
                <a:sym typeface="Wingdings" pitchFamily="2" charset="2"/>
              </a:rPr>
              <a:t>Ventricolo SINISTRO: </a:t>
            </a:r>
            <a:r>
              <a:rPr lang="it-IT" sz="1400" dirty="0" smtClean="0">
                <a:solidFill>
                  <a:schemeClr val="bg2"/>
                </a:solidFill>
                <a:latin typeface="+mj-lt"/>
                <a:sym typeface="Wingdings" pitchFamily="2" charset="2"/>
              </a:rPr>
              <a:t>50% </a:t>
            </a:r>
            <a:r>
              <a:rPr lang="it-IT" sz="1400" dirty="0">
                <a:solidFill>
                  <a:schemeClr val="bg2"/>
                </a:solidFill>
                <a:latin typeface="+mj-lt"/>
                <a:sym typeface="Wingdings" pitchFamily="2" charset="2"/>
              </a:rPr>
              <a:t>della gittata cardiaca</a:t>
            </a:r>
            <a:endParaRPr lang="it-IT" sz="1400" dirty="0">
              <a:solidFill>
                <a:schemeClr val="bg2"/>
              </a:solidFill>
              <a:latin typeface="+mj-lt"/>
            </a:endParaRPr>
          </a:p>
          <a:p>
            <a:pPr>
              <a:spcBef>
                <a:spcPts val="0"/>
              </a:spcBef>
            </a:pPr>
            <a:endParaRPr lang="it-IT" sz="14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0" y="44624"/>
            <a:ext cx="9906000" cy="360040"/>
          </a:xfrm>
          <a:prstGeom prst="rect">
            <a:avLst/>
          </a:prstGeo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16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CIRCOLAZIONE FETALE E POST-NATALE</a:t>
            </a:r>
          </a:p>
        </p:txBody>
      </p:sp>
    </p:spTree>
    <p:extLst>
      <p:ext uri="{BB962C8B-B14F-4D97-AF65-F5344CB8AC3E}">
        <p14:creationId xmlns:p14="http://schemas.microsoft.com/office/powerpoint/2010/main" val="157968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b="8032"/>
          <a:stretch/>
        </p:blipFill>
        <p:spPr bwMode="auto">
          <a:xfrm>
            <a:off x="4016896" y="476672"/>
            <a:ext cx="5688632" cy="63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0" y="44624"/>
            <a:ext cx="9906000" cy="360040"/>
          </a:xfrm>
          <a:prstGeom prst="rect">
            <a:avLst/>
          </a:prstGeo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16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FASE DI TRANSIZIONE AL MOMENTO DEL PARTO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85133" y="404664"/>
            <a:ext cx="3831763" cy="2893100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pPr marL="278606" indent="-278606">
              <a:buFont typeface="+mj-lt"/>
              <a:buAutoNum type="arabicPeriod"/>
            </a:pPr>
            <a:r>
              <a:rPr lang="it-IT" b="1" dirty="0">
                <a:solidFill>
                  <a:srgbClr val="0432FF"/>
                </a:solidFill>
                <a:latin typeface="+mj-lt"/>
              </a:rPr>
              <a:t>ESPANSIONE e VENTILAZIONE POLMONARE </a:t>
            </a:r>
            <a:endParaRPr lang="it-IT" b="1" dirty="0">
              <a:solidFill>
                <a:srgbClr val="0432FF"/>
              </a:solidFill>
              <a:latin typeface="+mj-lt"/>
              <a:sym typeface="Wingdings" pitchFamily="2" charset="2"/>
            </a:endParaRPr>
          </a:p>
          <a:p>
            <a:pPr marL="278606" indent="-278606"/>
            <a:r>
              <a:rPr lang="it-IT" dirty="0">
                <a:solidFill>
                  <a:prstClr val="black"/>
                </a:solidFill>
                <a:latin typeface="+mj-lt"/>
                <a:sym typeface="Wingdings" pitchFamily="2" charset="2"/>
              </a:rPr>
              <a:t>       ↓ RESISTENZE CIRCOLO POLMONARE </a:t>
            </a:r>
          </a:p>
          <a:p>
            <a:pPr marL="278606" indent="-278606"/>
            <a:r>
              <a:rPr lang="it-IT" dirty="0">
                <a:solidFill>
                  <a:prstClr val="black"/>
                </a:solidFill>
                <a:latin typeface="+mj-lt"/>
                <a:sym typeface="Wingdings" pitchFamily="2" charset="2"/>
              </a:rPr>
              <a:t>       ↑ FLUSSO CIRCOLO POLMONARE</a:t>
            </a:r>
            <a:endParaRPr lang="it-IT" dirty="0">
              <a:solidFill>
                <a:prstClr val="black"/>
              </a:solidFill>
              <a:latin typeface="+mj-lt"/>
            </a:endParaRPr>
          </a:p>
          <a:p>
            <a:pPr marL="278606" indent="-278606"/>
            <a:endParaRPr lang="it-IT" dirty="0">
              <a:solidFill>
                <a:prstClr val="black"/>
              </a:solidFill>
              <a:latin typeface="+mj-lt"/>
            </a:endParaRPr>
          </a:p>
          <a:p>
            <a:pPr marL="278606" indent="-278606">
              <a:buFontTx/>
              <a:buAutoNum type="arabicPeriod" startAt="2"/>
            </a:pPr>
            <a:r>
              <a:rPr lang="it-IT" b="1" dirty="0">
                <a:solidFill>
                  <a:srgbClr val="0432FF"/>
                </a:solidFill>
                <a:latin typeface="+mj-lt"/>
                <a:sym typeface="Wingdings" pitchFamily="2" charset="2"/>
              </a:rPr>
              <a:t>ELIMINAZIONE CIRCOLO PLACENTARE</a:t>
            </a:r>
          </a:p>
          <a:p>
            <a:pPr marL="278606" indent="-278606"/>
            <a:r>
              <a:rPr lang="it-IT" dirty="0">
                <a:solidFill>
                  <a:prstClr val="black"/>
                </a:solidFill>
                <a:latin typeface="+mj-lt"/>
                <a:sym typeface="Wingdings" pitchFamily="2" charset="2"/>
              </a:rPr>
              <a:t>      ↑ RESISTENZE NELLA CIRCOLAZIONE SISTEMICA</a:t>
            </a:r>
          </a:p>
          <a:p>
            <a:pPr marL="278606" indent="-278606">
              <a:buFont typeface="+mj-lt"/>
              <a:buAutoNum type="arabicPeriod"/>
            </a:pPr>
            <a:endParaRPr lang="it-IT" dirty="0">
              <a:solidFill>
                <a:prstClr val="black"/>
              </a:solidFill>
              <a:latin typeface="+mj-lt"/>
              <a:sym typeface="Wingdings" pitchFamily="2" charset="2"/>
            </a:endParaRPr>
          </a:p>
          <a:p>
            <a:pPr marL="278606" indent="-278606">
              <a:buFontTx/>
              <a:buAutoNum type="arabicPeriod" startAt="3"/>
            </a:pPr>
            <a:r>
              <a:rPr lang="it-IT" b="1" dirty="0">
                <a:solidFill>
                  <a:srgbClr val="0432FF"/>
                </a:solidFill>
                <a:latin typeface="+mj-lt"/>
                <a:sym typeface="Wingdings" pitchFamily="2" charset="2"/>
              </a:rPr>
              <a:t>INVERSIONE </a:t>
            </a:r>
            <a:r>
              <a:rPr lang="it-IT" b="1" dirty="0" err="1">
                <a:solidFill>
                  <a:srgbClr val="0432FF"/>
                </a:solidFill>
                <a:latin typeface="+mj-lt"/>
                <a:sym typeface="Wingdings" pitchFamily="2" charset="2"/>
              </a:rPr>
              <a:t>DI</a:t>
            </a:r>
            <a:r>
              <a:rPr lang="it-IT" b="1" dirty="0">
                <a:solidFill>
                  <a:srgbClr val="0432FF"/>
                </a:solidFill>
                <a:latin typeface="+mj-lt"/>
                <a:sym typeface="Wingdings" pitchFamily="2" charset="2"/>
              </a:rPr>
              <a:t> FLUSSO</a:t>
            </a:r>
            <a:r>
              <a:rPr lang="it-IT" dirty="0">
                <a:solidFill>
                  <a:prstClr val="black"/>
                </a:solidFill>
                <a:latin typeface="+mj-lt"/>
                <a:sym typeface="Wingdings" pitchFamily="2" charset="2"/>
              </a:rPr>
              <a:t> negli </a:t>
            </a:r>
            <a:r>
              <a:rPr lang="it-IT" dirty="0" err="1">
                <a:solidFill>
                  <a:prstClr val="black"/>
                </a:solidFill>
                <a:latin typeface="+mj-lt"/>
                <a:sym typeface="Wingdings" pitchFamily="2" charset="2"/>
              </a:rPr>
              <a:t>shunts</a:t>
            </a:r>
            <a:r>
              <a:rPr lang="it-IT" dirty="0">
                <a:solidFill>
                  <a:prstClr val="black"/>
                </a:solidFill>
                <a:latin typeface="+mj-lt"/>
                <a:sym typeface="Wingdings" pitchFamily="2" charset="2"/>
              </a:rPr>
              <a:t> </a:t>
            </a:r>
          </a:p>
          <a:p>
            <a:pPr marL="278606" indent="-278606"/>
            <a:r>
              <a:rPr lang="it-IT" dirty="0">
                <a:solidFill>
                  <a:prstClr val="black"/>
                </a:solidFill>
                <a:latin typeface="+mj-lt"/>
                <a:sym typeface="Wingdings" pitchFamily="2" charset="2"/>
              </a:rPr>
              <a:t>      </a:t>
            </a:r>
            <a:r>
              <a:rPr lang="it-IT" dirty="0" smtClean="0">
                <a:solidFill>
                  <a:prstClr val="black"/>
                </a:solidFill>
                <a:latin typeface="+mj-lt"/>
                <a:sym typeface="Wingdings" pitchFamily="2" charset="2"/>
              </a:rPr>
              <a:t> </a:t>
            </a:r>
            <a:r>
              <a:rPr lang="it-IT" dirty="0">
                <a:solidFill>
                  <a:prstClr val="black"/>
                </a:solidFill>
                <a:latin typeface="+mj-lt"/>
                <a:sym typeface="Wingdings" pitchFamily="2" charset="2"/>
              </a:rPr>
              <a:t>da SINISTRA A DESTRA</a:t>
            </a:r>
          </a:p>
          <a:p>
            <a:pPr marL="278606" indent="-278606"/>
            <a:r>
              <a:rPr lang="it-IT" dirty="0">
                <a:solidFill>
                  <a:prstClr val="black"/>
                </a:solidFill>
                <a:latin typeface="+mj-lt"/>
                <a:sym typeface="Wingdings" pitchFamily="2" charset="2"/>
              </a:rPr>
              <a:t>       e successiva chiusura degli stessi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196" y="3717032"/>
            <a:ext cx="3020827" cy="2952328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499781" y="3356992"/>
            <a:ext cx="1509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>
                <a:solidFill>
                  <a:schemeClr val="bg2"/>
                </a:solidFill>
              </a:rPr>
              <a:t>ALLA NASCITA</a:t>
            </a:r>
            <a:endParaRPr lang="it-IT">
              <a:solidFill>
                <a:schemeClr val="bg2"/>
              </a:solidFill>
            </a:endParaRPr>
          </a:p>
        </p:txBody>
      </p:sp>
      <p:sp>
        <p:nvSpPr>
          <p:cNvPr id="9" name="Rettangolo 8"/>
          <p:cNvSpPr/>
          <p:nvPr/>
        </p:nvSpPr>
        <p:spPr bwMode="auto">
          <a:xfrm>
            <a:off x="488504" y="3356992"/>
            <a:ext cx="3240360" cy="3456384"/>
          </a:xfrm>
          <a:prstGeom prst="rect">
            <a:avLst/>
          </a:prstGeom>
          <a:noFill/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 Rounded MT Bold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64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5" descr="Circolazione cerebra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93"/>
          <a:stretch/>
        </p:blipFill>
        <p:spPr bwMode="auto">
          <a:xfrm>
            <a:off x="587375" y="836712"/>
            <a:ext cx="3684588" cy="6028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52400"/>
            <a:ext cx="9906000" cy="396875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it-IT" sz="16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CIRCOLAZIONE CEREBRALE 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890" y="1542924"/>
            <a:ext cx="5909110" cy="4694388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 bwMode="auto">
          <a:xfrm>
            <a:off x="7473280" y="5589240"/>
            <a:ext cx="2088232" cy="504056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 Rounded MT Bold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33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76" y="764704"/>
            <a:ext cx="7674868" cy="5842493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52400"/>
            <a:ext cx="9906000" cy="396875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it-IT" sz="16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FLUSSO EMATICO CEREBRALE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30460" y="1048181"/>
            <a:ext cx="821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>
                <a:solidFill>
                  <a:schemeClr val="bg2"/>
                </a:solidFill>
                <a:latin typeface="+mj-lt"/>
              </a:rPr>
              <a:t>caudato</a:t>
            </a:r>
            <a:endParaRPr lang="it-IT">
              <a:solidFill>
                <a:schemeClr val="bg2"/>
              </a:solidFill>
              <a:latin typeface="+mj-lt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42179" y="2488341"/>
            <a:ext cx="880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2"/>
                </a:solidFill>
                <a:latin typeface="+mj-lt"/>
              </a:rPr>
              <a:t>putamen</a:t>
            </a:r>
            <a:endParaRPr lang="it-IT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-15552" y="2056293"/>
            <a:ext cx="13981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>
                <a:solidFill>
                  <a:schemeClr val="bg2"/>
                </a:solidFill>
                <a:latin typeface="+mj-lt"/>
              </a:rPr>
              <a:t>capsula interna</a:t>
            </a:r>
            <a:endParaRPr lang="it-IT">
              <a:solidFill>
                <a:schemeClr val="bg2"/>
              </a:solidFill>
              <a:latin typeface="+mj-lt"/>
            </a:endParaRPr>
          </a:p>
        </p:txBody>
      </p:sp>
      <p:cxnSp>
        <p:nvCxnSpPr>
          <p:cNvPr id="10" name="Connettore 2 9"/>
          <p:cNvCxnSpPr/>
          <p:nvPr/>
        </p:nvCxnSpPr>
        <p:spPr bwMode="auto">
          <a:xfrm>
            <a:off x="1280592" y="2276872"/>
            <a:ext cx="1440160" cy="4320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Connettore 2 11"/>
          <p:cNvCxnSpPr/>
          <p:nvPr/>
        </p:nvCxnSpPr>
        <p:spPr bwMode="auto">
          <a:xfrm>
            <a:off x="950540" y="1264205"/>
            <a:ext cx="1842220" cy="137270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Connettore 2 13"/>
          <p:cNvCxnSpPr>
            <a:stCxn id="7" idx="3"/>
          </p:cNvCxnSpPr>
          <p:nvPr/>
        </p:nvCxnSpPr>
        <p:spPr bwMode="auto">
          <a:xfrm>
            <a:off x="1022548" y="2642230"/>
            <a:ext cx="1698204" cy="28271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" name="CasellaDiTesto 8"/>
          <p:cNvSpPr txBox="1">
            <a:spLocks noChangeArrowheads="1"/>
          </p:cNvSpPr>
          <p:nvPr/>
        </p:nvSpPr>
        <p:spPr bwMode="auto">
          <a:xfrm>
            <a:off x="7140377" y="4869160"/>
            <a:ext cx="2736850" cy="1754326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1200" dirty="0">
                <a:solidFill>
                  <a:schemeClr val="bg2"/>
                </a:solidFill>
              </a:rPr>
              <a:t>- poche anastomosi fra i territori di arterie diverse, con facilità di infarti nei territori di confine</a:t>
            </a:r>
          </a:p>
          <a:p>
            <a:pPr eaLnBrk="1" hangingPunct="1"/>
            <a:endParaRPr lang="it-IT" altLang="it-IT" sz="1200" dirty="0">
              <a:solidFill>
                <a:schemeClr val="bg2"/>
              </a:solidFill>
            </a:endParaRPr>
          </a:p>
          <a:p>
            <a:pPr eaLnBrk="1" hangingPunct="1"/>
            <a:r>
              <a:rPr lang="it-IT" altLang="it-IT" sz="1200" dirty="0">
                <a:solidFill>
                  <a:schemeClr val="bg2"/>
                </a:solidFill>
              </a:rPr>
              <a:t>- no vasi linfatici</a:t>
            </a:r>
          </a:p>
          <a:p>
            <a:pPr eaLnBrk="1" hangingPunct="1"/>
            <a:endParaRPr lang="it-IT" altLang="it-IT" sz="1200" dirty="0">
              <a:solidFill>
                <a:schemeClr val="bg2"/>
              </a:solidFill>
            </a:endParaRPr>
          </a:p>
          <a:p>
            <a:pPr eaLnBrk="1" hangingPunct="1"/>
            <a:r>
              <a:rPr lang="it-IT" altLang="it-IT" sz="1200" dirty="0">
                <a:solidFill>
                  <a:schemeClr val="bg2"/>
                </a:solidFill>
              </a:rPr>
              <a:t>- assenza di reclutamento capillare: tutti i capillari sono sempre perfusi</a:t>
            </a: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7632848" y="620688"/>
            <a:ext cx="2216696" cy="646331"/>
          </a:xfrm>
          <a:prstGeom prst="rect">
            <a:avLst/>
          </a:prstGeom>
          <a:noFill/>
          <a:ln w="9525">
            <a:solidFill>
              <a:srgbClr val="0432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1200" dirty="0">
                <a:solidFill>
                  <a:srgbClr val="0432FF"/>
                </a:solidFill>
                <a:latin typeface="Arial" charset="0"/>
              </a:rPr>
              <a:t>50-60 ml/</a:t>
            </a:r>
            <a:r>
              <a:rPr lang="it-IT" altLang="it-IT" sz="1200" dirty="0" err="1">
                <a:solidFill>
                  <a:srgbClr val="0432FF"/>
                </a:solidFill>
                <a:latin typeface="Arial" charset="0"/>
              </a:rPr>
              <a:t>min</a:t>
            </a:r>
            <a:r>
              <a:rPr lang="it-IT" altLang="it-IT" sz="1200" dirty="0">
                <a:solidFill>
                  <a:srgbClr val="0432FF"/>
                </a:solidFill>
                <a:latin typeface="Arial" charset="0"/>
              </a:rPr>
              <a:t> per 100g =</a:t>
            </a:r>
          </a:p>
          <a:p>
            <a:pPr eaLnBrk="1" hangingPunct="1"/>
            <a:r>
              <a:rPr lang="it-IT" altLang="it-IT" sz="1200" dirty="0">
                <a:solidFill>
                  <a:srgbClr val="0432FF"/>
                </a:solidFill>
                <a:latin typeface="Arial" charset="0"/>
              </a:rPr>
              <a:t>750-900 ml/</a:t>
            </a:r>
            <a:r>
              <a:rPr lang="it-IT" altLang="it-IT" sz="1200" dirty="0" err="1">
                <a:solidFill>
                  <a:srgbClr val="0432FF"/>
                </a:solidFill>
                <a:latin typeface="Arial" charset="0"/>
              </a:rPr>
              <a:t>min</a:t>
            </a:r>
            <a:r>
              <a:rPr lang="it-IT" altLang="it-IT" sz="1200" dirty="0">
                <a:solidFill>
                  <a:srgbClr val="0432FF"/>
                </a:solidFill>
                <a:latin typeface="Arial" charset="0"/>
              </a:rPr>
              <a:t> = </a:t>
            </a:r>
          </a:p>
          <a:p>
            <a:pPr eaLnBrk="1" hangingPunct="1"/>
            <a:r>
              <a:rPr lang="it-IT" altLang="it-IT" sz="1200" dirty="0">
                <a:solidFill>
                  <a:srgbClr val="0432FF"/>
                </a:solidFill>
                <a:latin typeface="Arial" charset="0"/>
              </a:rPr>
              <a:t>15% della gittata cardiaca</a:t>
            </a:r>
          </a:p>
        </p:txBody>
      </p:sp>
    </p:spTree>
    <p:extLst>
      <p:ext uri="{BB962C8B-B14F-4D97-AF65-F5344CB8AC3E}">
        <p14:creationId xmlns:p14="http://schemas.microsoft.com/office/powerpoint/2010/main" val="148749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Immagine 2" descr="cerebral_arteries132963127968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074" y="666153"/>
            <a:ext cx="6985446" cy="6191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28588" y="116632"/>
            <a:ext cx="9777412" cy="396875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it-IT" sz="16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FLUSSO EMATICO CEREBRALE </a:t>
            </a:r>
          </a:p>
        </p:txBody>
      </p:sp>
      <p:sp>
        <p:nvSpPr>
          <p:cNvPr id="31748" name="CasellaDiTesto 8"/>
          <p:cNvSpPr txBox="1">
            <a:spLocks noChangeArrowheads="1"/>
          </p:cNvSpPr>
          <p:nvPr/>
        </p:nvSpPr>
        <p:spPr bwMode="auto">
          <a:xfrm>
            <a:off x="200025" y="1844824"/>
            <a:ext cx="2736850" cy="22288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dirty="0">
                <a:solidFill>
                  <a:schemeClr val="bg2"/>
                </a:solidFill>
              </a:rPr>
              <a:t>- poche anastomosi fra i territori di arterie diverse, con facilità di infarti nei territori di confine</a:t>
            </a:r>
          </a:p>
          <a:p>
            <a:pPr eaLnBrk="1" hangingPunct="1"/>
            <a:endParaRPr lang="it-IT" altLang="it-IT" dirty="0">
              <a:solidFill>
                <a:schemeClr val="bg2"/>
              </a:solidFill>
            </a:endParaRPr>
          </a:p>
          <a:p>
            <a:pPr eaLnBrk="1" hangingPunct="1"/>
            <a:r>
              <a:rPr lang="it-IT" altLang="it-IT" dirty="0">
                <a:solidFill>
                  <a:schemeClr val="bg2"/>
                </a:solidFill>
              </a:rPr>
              <a:t>- no vasi linfatici</a:t>
            </a:r>
          </a:p>
          <a:p>
            <a:pPr eaLnBrk="1" hangingPunct="1"/>
            <a:endParaRPr lang="it-IT" altLang="it-IT" dirty="0">
              <a:solidFill>
                <a:schemeClr val="bg2"/>
              </a:solidFill>
            </a:endParaRPr>
          </a:p>
          <a:p>
            <a:pPr eaLnBrk="1" hangingPunct="1"/>
            <a:r>
              <a:rPr lang="it-IT" altLang="it-IT" dirty="0">
                <a:solidFill>
                  <a:schemeClr val="bg2"/>
                </a:solidFill>
              </a:rPr>
              <a:t>- assenza di reclutamento capillare: tutti i capillari sono sempre perfusi</a:t>
            </a: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288925" y="928688"/>
            <a:ext cx="268287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>
                <a:solidFill>
                  <a:srgbClr val="000000"/>
                </a:solidFill>
                <a:latin typeface="Arial" charset="0"/>
              </a:rPr>
              <a:t>50-60 ml/min per 100g =</a:t>
            </a:r>
          </a:p>
          <a:p>
            <a:pPr eaLnBrk="1" hangingPunct="1"/>
            <a:r>
              <a:rPr lang="it-IT" altLang="it-IT">
                <a:solidFill>
                  <a:srgbClr val="000000"/>
                </a:solidFill>
                <a:latin typeface="Arial" charset="0"/>
              </a:rPr>
              <a:t>750-900 ml/min = </a:t>
            </a:r>
          </a:p>
          <a:p>
            <a:pPr eaLnBrk="1" hangingPunct="1"/>
            <a:r>
              <a:rPr lang="it-IT" altLang="it-IT">
                <a:solidFill>
                  <a:srgbClr val="000000"/>
                </a:solidFill>
                <a:latin typeface="Arial" charset="0"/>
              </a:rPr>
              <a:t>15% della gittata cardiaca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8" r="15493"/>
          <a:stretch/>
        </p:blipFill>
        <p:spPr>
          <a:xfrm>
            <a:off x="23070" y="4336129"/>
            <a:ext cx="2985714" cy="2405239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asellaDiTesto 54"/>
          <p:cNvSpPr txBox="1"/>
          <p:nvPr/>
        </p:nvSpPr>
        <p:spPr>
          <a:xfrm>
            <a:off x="3429000" y="4683125"/>
            <a:ext cx="3508375" cy="179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b="1" dirty="0">
                <a:solidFill>
                  <a:srgbClr val="FF0000"/>
                </a:solidFill>
                <a:latin typeface="+mj-lt"/>
                <a:ea typeface="ＭＳ Ｐゴシック" charset="0"/>
                <a:cs typeface="ＭＳ Ｐゴシック" charset="0"/>
              </a:rPr>
              <a:t>REGOLAZIONE METABOLICA:</a:t>
            </a:r>
          </a:p>
          <a:p>
            <a:pPr>
              <a:defRPr/>
            </a:pPr>
            <a:r>
              <a:rPr lang="it-IT" b="1" dirty="0" err="1">
                <a:solidFill>
                  <a:srgbClr val="FF0000"/>
                </a:solidFill>
                <a:latin typeface="+mj-lt"/>
                <a:ea typeface="ＭＳ Ｐゴシック" charset="0"/>
                <a:cs typeface="ＭＳ Ｐゴシック" charset="0"/>
              </a:rPr>
              <a:t>monoamine</a:t>
            </a:r>
            <a:r>
              <a:rPr lang="it-IT" b="1" dirty="0">
                <a:solidFill>
                  <a:srgbClr val="FF0000"/>
                </a:solidFill>
                <a:latin typeface="+mj-lt"/>
                <a:ea typeface="ＭＳ Ｐゴシック" charset="0"/>
                <a:cs typeface="ＭＳ Ｐゴシック" charset="0"/>
              </a:rPr>
              <a:t>, </a:t>
            </a:r>
            <a:r>
              <a:rPr lang="it-IT" b="1" dirty="0" err="1">
                <a:solidFill>
                  <a:srgbClr val="FF0000"/>
                </a:solidFill>
                <a:latin typeface="+mj-lt"/>
                <a:ea typeface="ＭＳ Ｐゴシック" charset="0"/>
                <a:cs typeface="ＭＳ Ｐゴシック" charset="0"/>
              </a:rPr>
              <a:t>neuropeptidi</a:t>
            </a:r>
            <a:r>
              <a:rPr lang="it-IT" b="1" dirty="0">
                <a:solidFill>
                  <a:srgbClr val="FF0000"/>
                </a:solidFill>
                <a:latin typeface="+mj-lt"/>
                <a:ea typeface="ＭＳ Ｐゴシック" charset="0"/>
                <a:cs typeface="ＭＳ Ｐゴシック" charset="0"/>
              </a:rPr>
              <a:t>, </a:t>
            </a:r>
            <a:r>
              <a:rPr lang="it-IT" b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P</a:t>
            </a:r>
            <a:r>
              <a:rPr lang="it-IT" sz="1800" b="1" baseline="-250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CO</a:t>
            </a:r>
            <a:r>
              <a:rPr lang="it-IT" sz="1600" b="1" baseline="-490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2, </a:t>
            </a:r>
            <a:r>
              <a:rPr lang="it-IT" b="1" dirty="0">
                <a:solidFill>
                  <a:srgbClr val="FF0000"/>
                </a:solidFill>
                <a:latin typeface="+mj-lt"/>
                <a:ea typeface="ＭＳ Ｐゴシック" charset="0"/>
                <a:cs typeface="ＭＳ Ｐゴシック" charset="0"/>
              </a:rPr>
              <a:t>K</a:t>
            </a:r>
            <a:r>
              <a:rPr lang="it-IT" b="1" baseline="30000" dirty="0">
                <a:solidFill>
                  <a:srgbClr val="FF0000"/>
                </a:solidFill>
                <a:latin typeface="+mj-lt"/>
                <a:ea typeface="ＭＳ Ｐゴシック" charset="0"/>
                <a:cs typeface="ＭＳ Ｐゴシック" charset="0"/>
              </a:rPr>
              <a:t>+</a:t>
            </a:r>
            <a:r>
              <a:rPr lang="it-IT" b="1" dirty="0">
                <a:solidFill>
                  <a:srgbClr val="FF0000"/>
                </a:solidFill>
                <a:latin typeface="+mj-lt"/>
                <a:ea typeface="ＭＳ Ｐゴシック" charset="0"/>
                <a:cs typeface="ＭＳ Ｐゴシック" charset="0"/>
              </a:rPr>
              <a:t>, H</a:t>
            </a:r>
            <a:r>
              <a:rPr lang="it-IT" b="1" baseline="300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+</a:t>
            </a:r>
            <a:r>
              <a:rPr lang="it-IT" b="1" dirty="0">
                <a:solidFill>
                  <a:srgbClr val="FF0000"/>
                </a:solidFill>
                <a:latin typeface="+mj-lt"/>
                <a:ea typeface="ＭＳ Ｐゴシック" charset="0"/>
                <a:cs typeface="ＭＳ Ｐゴシック" charset="0"/>
              </a:rPr>
              <a:t>,</a:t>
            </a:r>
          </a:p>
          <a:p>
            <a:pPr>
              <a:defRPr/>
            </a:pPr>
            <a:r>
              <a:rPr lang="it-IT" b="1" dirty="0">
                <a:solidFill>
                  <a:srgbClr val="FF0000"/>
                </a:solidFill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it-IT" b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P</a:t>
            </a:r>
            <a:r>
              <a:rPr lang="it-IT" sz="1800" b="1" baseline="-250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O</a:t>
            </a:r>
            <a:r>
              <a:rPr lang="it-IT" sz="1600" b="1" baseline="-490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2</a:t>
            </a:r>
            <a:r>
              <a:rPr lang="it-IT" b="1" dirty="0">
                <a:solidFill>
                  <a:srgbClr val="FF0000"/>
                </a:solidFill>
                <a:latin typeface="+mj-lt"/>
                <a:ea typeface="ＭＳ Ｐゴシック" charset="0"/>
                <a:cs typeface="ＭＳ Ｐゴシック" charset="0"/>
              </a:rPr>
              <a:t>, lattato</a:t>
            </a:r>
          </a:p>
          <a:p>
            <a:pPr>
              <a:defRPr/>
            </a:pPr>
            <a:endParaRPr lang="it-IT" b="1" dirty="0">
              <a:solidFill>
                <a:srgbClr val="FF0000"/>
              </a:solidFill>
              <a:latin typeface="+mj-lt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it-IT" b="1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it-IT" b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REGOLAZIONE NERVOSA:</a:t>
            </a:r>
          </a:p>
          <a:p>
            <a:pPr>
              <a:defRPr/>
            </a:pPr>
            <a:r>
              <a:rPr lang="it-IT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fibre simpatiche vasocostrittrici</a:t>
            </a:r>
          </a:p>
          <a:p>
            <a:pPr>
              <a:defRPr/>
            </a:pPr>
            <a:endParaRPr lang="it-IT" b="1" dirty="0">
              <a:solidFill>
                <a:srgbClr val="FF0000"/>
              </a:solidFill>
              <a:latin typeface="+mj-lt"/>
              <a:ea typeface="ＭＳ Ｐゴシック" charset="0"/>
              <a:cs typeface="ＭＳ Ｐゴシック" charset="0"/>
            </a:endParaRPr>
          </a:p>
        </p:txBody>
      </p:sp>
      <p:pic>
        <p:nvPicPr>
          <p:cNvPr id="32771" name="Picture 3" descr="gr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49"/>
          <a:stretch>
            <a:fillRect/>
          </a:stretch>
        </p:blipFill>
        <p:spPr bwMode="auto">
          <a:xfrm>
            <a:off x="304800" y="1130300"/>
            <a:ext cx="4187825" cy="309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CasellaDiTesto 3"/>
          <p:cNvSpPr txBox="1">
            <a:spLocks noChangeArrowheads="1"/>
          </p:cNvSpPr>
          <p:nvPr/>
        </p:nvSpPr>
        <p:spPr bwMode="auto">
          <a:xfrm>
            <a:off x="76200" y="6464300"/>
            <a:ext cx="32337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chemeClr val="bg2"/>
                </a:solidFill>
                <a:latin typeface="Arial" charset="0"/>
              </a:rPr>
              <a:t>Da Guyton e Hall, Fisiologia medica, Elsevier</a:t>
            </a:r>
          </a:p>
        </p:txBody>
      </p:sp>
      <p:sp>
        <p:nvSpPr>
          <p:cNvPr id="32773" name="Line 5"/>
          <p:cNvSpPr>
            <a:spLocks noChangeShapeType="1"/>
          </p:cNvSpPr>
          <p:nvPr/>
        </p:nvSpPr>
        <p:spPr bwMode="auto">
          <a:xfrm flipV="1">
            <a:off x="2425700" y="2730500"/>
            <a:ext cx="0" cy="914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2774" name="Line 6"/>
          <p:cNvSpPr>
            <a:spLocks noChangeShapeType="1"/>
          </p:cNvSpPr>
          <p:nvPr/>
        </p:nvSpPr>
        <p:spPr bwMode="auto">
          <a:xfrm flipH="1">
            <a:off x="1130300" y="2730500"/>
            <a:ext cx="12954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32775" name="Picture 7" descr="gr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85"/>
          <a:stretch>
            <a:fillRect/>
          </a:stretch>
        </p:blipFill>
        <p:spPr bwMode="auto">
          <a:xfrm>
            <a:off x="5638800" y="1130300"/>
            <a:ext cx="3810000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288925" y="814388"/>
            <a:ext cx="45116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1600" dirty="0">
                <a:solidFill>
                  <a:srgbClr val="000000"/>
                </a:solidFill>
                <a:latin typeface="Arial" charset="0"/>
              </a:rPr>
              <a:t>Sensibilità alla P</a:t>
            </a:r>
            <a:r>
              <a:rPr lang="it-IT" altLang="it-IT" sz="1600" baseline="-25000" dirty="0">
                <a:solidFill>
                  <a:srgbClr val="000000"/>
                </a:solidFill>
                <a:latin typeface="Arial" charset="0"/>
              </a:rPr>
              <a:t>CO</a:t>
            </a:r>
            <a:r>
              <a:rPr lang="it-IT" altLang="it-IT" sz="1600" baseline="-49000" dirty="0">
                <a:solidFill>
                  <a:srgbClr val="000000"/>
                </a:solidFill>
                <a:latin typeface="Arial" charset="0"/>
              </a:rPr>
              <a:t>2, </a:t>
            </a:r>
            <a:r>
              <a:rPr lang="it-IT" altLang="it-IT" sz="1600" dirty="0">
                <a:solidFill>
                  <a:srgbClr val="000000"/>
                </a:solidFill>
                <a:latin typeface="Arial" charset="0"/>
              </a:rPr>
              <a:t>, (mediata da quella a</a:t>
            </a:r>
            <a:r>
              <a:rPr lang="it-IT" altLang="it-IT" sz="1600" baseline="-49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it-IT" altLang="it-IT" sz="1600" dirty="0">
                <a:solidFill>
                  <a:srgbClr val="000000"/>
                </a:solidFill>
                <a:latin typeface="Arial" charset="0"/>
              </a:rPr>
              <a:t>H</a:t>
            </a:r>
            <a:r>
              <a:rPr lang="it-IT" altLang="it-IT" sz="1600" baseline="30000" dirty="0">
                <a:solidFill>
                  <a:srgbClr val="000000"/>
                </a:solidFill>
                <a:latin typeface="Arial" charset="0"/>
              </a:rPr>
              <a:t>+</a:t>
            </a:r>
            <a:r>
              <a:rPr lang="it-IT" altLang="it-IT" sz="1600" dirty="0">
                <a:solidFill>
                  <a:srgbClr val="000000"/>
                </a:solidFill>
                <a:latin typeface="Arial" charset="0"/>
              </a:rPr>
              <a:t>)</a:t>
            </a:r>
          </a:p>
        </p:txBody>
      </p: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7186613" y="814388"/>
            <a:ext cx="16525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1600">
                <a:solidFill>
                  <a:srgbClr val="000000"/>
                </a:solidFill>
                <a:latin typeface="Arial" charset="0"/>
              </a:rPr>
              <a:t>Autoregolazione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52400"/>
            <a:ext cx="9906000" cy="396875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it-IT" sz="16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FLUSSO EMATICO CEREBRALE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28588" y="152400"/>
            <a:ext cx="4176340" cy="396875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it-IT" sz="16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LIQUIDO CEFALO-RACHIDIANO </a:t>
            </a:r>
          </a:p>
        </p:txBody>
      </p:sp>
      <p:sp>
        <p:nvSpPr>
          <p:cNvPr id="35844" name="CasellaDiTesto 4"/>
          <p:cNvSpPr txBox="1">
            <a:spLocks noChangeArrowheads="1"/>
          </p:cNvSpPr>
          <p:nvPr/>
        </p:nvSpPr>
        <p:spPr bwMode="auto">
          <a:xfrm>
            <a:off x="488504" y="1700808"/>
            <a:ext cx="1370013" cy="13779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>
                <a:solidFill>
                  <a:srgbClr val="000000"/>
                </a:solidFill>
              </a:rPr>
              <a:t>500 ml/giorno</a:t>
            </a:r>
          </a:p>
          <a:p>
            <a:pPr eaLnBrk="1" hangingPunct="1"/>
            <a:endParaRPr lang="it-IT" altLang="it-IT">
              <a:solidFill>
                <a:srgbClr val="000000"/>
              </a:solidFill>
            </a:endParaRPr>
          </a:p>
          <a:p>
            <a:pPr eaLnBrk="1" hangingPunct="1"/>
            <a:r>
              <a:rPr lang="it-IT" altLang="it-IT">
                <a:solidFill>
                  <a:srgbClr val="000000"/>
                </a:solidFill>
              </a:rPr>
              <a:t>FUNZIONI:</a:t>
            </a:r>
          </a:p>
          <a:p>
            <a:pPr eaLnBrk="1" hangingPunct="1"/>
            <a:r>
              <a:rPr lang="it-IT" altLang="it-IT">
                <a:solidFill>
                  <a:srgbClr val="000000"/>
                </a:solidFill>
              </a:rPr>
              <a:t>- meccanica</a:t>
            </a:r>
          </a:p>
          <a:p>
            <a:pPr eaLnBrk="1" hangingPunct="1"/>
            <a:r>
              <a:rPr lang="it-IT" altLang="it-IT">
                <a:solidFill>
                  <a:srgbClr val="000000"/>
                </a:solidFill>
              </a:rPr>
              <a:t>- metabolica</a:t>
            </a:r>
          </a:p>
          <a:p>
            <a:pPr eaLnBrk="1" hangingPunct="1"/>
            <a:r>
              <a:rPr lang="it-IT" altLang="it-IT">
                <a:solidFill>
                  <a:srgbClr val="000000"/>
                </a:solidFill>
              </a:rPr>
              <a:t>- di trasporto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269" y="0"/>
            <a:ext cx="4872235" cy="68580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2936776" y="6639163"/>
            <a:ext cx="2600392" cy="24622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it-IT" sz="1000" dirty="0" err="1" smtClean="0">
                <a:solidFill>
                  <a:schemeClr val="bg2"/>
                </a:solidFill>
                <a:latin typeface="+mj-lt"/>
              </a:rPr>
              <a:t>Boron</a:t>
            </a:r>
            <a:r>
              <a:rPr lang="it-IT" sz="1000" dirty="0" smtClean="0">
                <a:solidFill>
                  <a:schemeClr val="bg2"/>
                </a:solidFill>
                <a:latin typeface="+mj-lt"/>
              </a:rPr>
              <a:t> e </a:t>
            </a:r>
            <a:r>
              <a:rPr lang="it-IT" sz="1000" dirty="0" err="1" smtClean="0">
                <a:solidFill>
                  <a:schemeClr val="bg2"/>
                </a:solidFill>
                <a:latin typeface="+mj-lt"/>
              </a:rPr>
              <a:t>Boulpaep</a:t>
            </a:r>
            <a:r>
              <a:rPr lang="it-IT" sz="1000" dirty="0" smtClean="0">
                <a:solidFill>
                  <a:schemeClr val="bg2"/>
                </a:solidFill>
                <a:latin typeface="+mj-lt"/>
              </a:rPr>
              <a:t>, Fisiologia Medica, Edra</a:t>
            </a:r>
            <a:endParaRPr lang="it-IT" sz="1000" dirty="0">
              <a:solidFill>
                <a:schemeClr val="bg2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6"/>
          <a:stretch/>
        </p:blipFill>
        <p:spPr>
          <a:xfrm>
            <a:off x="381000" y="798652"/>
            <a:ext cx="9144000" cy="6059347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28588" y="152400"/>
            <a:ext cx="9648948" cy="396875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it-IT" sz="160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CIRCOLAZIONE DEL LIQUIDO </a:t>
            </a:r>
            <a:r>
              <a:rPr lang="it-IT" sz="16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CEFALO-RACHIDIANO </a:t>
            </a:r>
          </a:p>
        </p:txBody>
      </p:sp>
    </p:spTree>
    <p:extLst>
      <p:ext uri="{BB962C8B-B14F-4D97-AF65-F5344CB8AC3E}">
        <p14:creationId xmlns:p14="http://schemas.microsoft.com/office/powerpoint/2010/main" val="78460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Immagine 2" descr="gr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45"/>
          <a:stretch>
            <a:fillRect/>
          </a:stretch>
        </p:blipFill>
        <p:spPr bwMode="auto">
          <a:xfrm>
            <a:off x="4592638" y="0"/>
            <a:ext cx="515620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CasellaDiTesto 3"/>
          <p:cNvSpPr txBox="1">
            <a:spLocks noChangeArrowheads="1"/>
          </p:cNvSpPr>
          <p:nvPr/>
        </p:nvSpPr>
        <p:spPr bwMode="auto">
          <a:xfrm>
            <a:off x="4661419" y="6538738"/>
            <a:ext cx="263405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1000" dirty="0" err="1" smtClean="0">
                <a:solidFill>
                  <a:schemeClr val="bg2"/>
                </a:solidFill>
                <a:latin typeface="Arial" charset="0"/>
              </a:rPr>
              <a:t>Guyton</a:t>
            </a:r>
            <a:r>
              <a:rPr lang="it-IT" altLang="it-IT" sz="1000" dirty="0" smtClean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it-IT" altLang="it-IT" sz="1000" dirty="0">
                <a:solidFill>
                  <a:schemeClr val="bg2"/>
                </a:solidFill>
                <a:latin typeface="Arial" charset="0"/>
              </a:rPr>
              <a:t>e Hall, Fisiologia medica, </a:t>
            </a:r>
            <a:r>
              <a:rPr lang="it-IT" altLang="it-IT" sz="1000" dirty="0" err="1">
                <a:solidFill>
                  <a:schemeClr val="bg2"/>
                </a:solidFill>
                <a:latin typeface="Arial" charset="0"/>
              </a:rPr>
              <a:t>Elsevier</a:t>
            </a:r>
            <a:endParaRPr lang="it-IT" altLang="it-IT" sz="1000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28588" y="152400"/>
            <a:ext cx="4320356" cy="396875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it-IT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BARRIERA </a:t>
            </a:r>
            <a:r>
              <a:rPr lang="it-IT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EMATO</a:t>
            </a:r>
            <a:r>
              <a:rPr lang="it-IT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-ENCEFALICA </a:t>
            </a:r>
            <a:endParaRPr lang="it-IT" sz="16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692696"/>
            <a:ext cx="3240360" cy="2510461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21495" y="3212976"/>
            <a:ext cx="2600392" cy="24622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it-IT" sz="1000" dirty="0" err="1" smtClean="0">
                <a:solidFill>
                  <a:schemeClr val="bg2"/>
                </a:solidFill>
                <a:latin typeface="+mj-lt"/>
              </a:rPr>
              <a:t>Boron</a:t>
            </a:r>
            <a:r>
              <a:rPr lang="it-IT" sz="1000" dirty="0" smtClean="0">
                <a:solidFill>
                  <a:schemeClr val="bg2"/>
                </a:solidFill>
                <a:latin typeface="+mj-lt"/>
              </a:rPr>
              <a:t> e </a:t>
            </a:r>
            <a:r>
              <a:rPr lang="it-IT" sz="1000" dirty="0" err="1" smtClean="0">
                <a:solidFill>
                  <a:schemeClr val="bg2"/>
                </a:solidFill>
                <a:latin typeface="+mj-lt"/>
              </a:rPr>
              <a:t>Boulpaep</a:t>
            </a:r>
            <a:r>
              <a:rPr lang="it-IT" sz="1000" dirty="0" smtClean="0">
                <a:solidFill>
                  <a:schemeClr val="bg2"/>
                </a:solidFill>
                <a:latin typeface="+mj-lt"/>
              </a:rPr>
              <a:t>, Fisiologia Medica, Edra</a:t>
            </a:r>
            <a:endParaRPr lang="it-IT" sz="1000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1" t="22164" r="15014" b="21731"/>
          <a:stretch/>
        </p:blipFill>
        <p:spPr>
          <a:xfrm>
            <a:off x="1064568" y="4022684"/>
            <a:ext cx="2520280" cy="28353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RCO2">
  <a:themeElements>
    <a:clrScheme name="">
      <a:dk1>
        <a:srgbClr val="000000"/>
      </a:dk1>
      <a:lt1>
        <a:srgbClr val="FFFF00"/>
      </a:lt1>
      <a:dk2>
        <a:srgbClr val="0000CC"/>
      </a:dk2>
      <a:lt2>
        <a:srgbClr val="FFFF00"/>
      </a:lt2>
      <a:accent1>
        <a:srgbClr val="00FFFF"/>
      </a:accent1>
      <a:accent2>
        <a:srgbClr val="3366FF"/>
      </a:accent2>
      <a:accent3>
        <a:srgbClr val="AAAAE2"/>
      </a:accent3>
      <a:accent4>
        <a:srgbClr val="DADA00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ARCO2">
      <a:majorFont>
        <a:latin typeface="Arial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Rounded MT Bold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Rounded MT Bold" charset="0"/>
            <a:ea typeface="ＭＳ Ｐゴシック" charset="0"/>
          </a:defRPr>
        </a:defPPr>
      </a:lstStyle>
    </a:lnDef>
  </a:objectDefaults>
  <a:extraClrSchemeLst>
    <a:extraClrScheme>
      <a:clrScheme name="ARCO2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CO2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CO2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CO2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CO2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C:\WINDOWS\Application Data\Microsoft\Modelli\ARCO2.pot</Template>
  <TotalTime>22885</TotalTime>
  <Words>901</Words>
  <Application>Microsoft Macintosh PowerPoint</Application>
  <PresentationFormat>A4 (21x29,7 cm)</PresentationFormat>
  <Paragraphs>247</Paragraphs>
  <Slides>28</Slides>
  <Notes>21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36" baseType="lpstr">
      <vt:lpstr>Arial Rounded MT Bold</vt:lpstr>
      <vt:lpstr>Calibri</vt:lpstr>
      <vt:lpstr>ＭＳ Ｐゴシック</vt:lpstr>
      <vt:lpstr>Symbol</vt:lpstr>
      <vt:lpstr>Times New Roman</vt:lpstr>
      <vt:lpstr>Wingdings</vt:lpstr>
      <vt:lpstr>Arial</vt:lpstr>
      <vt:lpstr>ARCO2</vt:lpstr>
      <vt:lpstr>Presentazione di PowerPoint</vt:lpstr>
      <vt:lpstr>QUADRO GENERALE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CIRCOLAZIONE CORONARICA</vt:lpstr>
      <vt:lpstr>Presentazione di PowerPoint</vt:lpstr>
      <vt:lpstr>FLUSSO EMATICO CORONARIO</vt:lpstr>
      <vt:lpstr>FLUSSO EMATICO CORONARIO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FLUSSO EMATICO INTESTINALE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>DFP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Cardiovascolare</dc:title>
  <dc:creator>PP Battaglini</dc:creator>
  <cp:lastModifiedBy>P. Paolo Battaglini</cp:lastModifiedBy>
  <cp:revision>554</cp:revision>
  <cp:lastPrinted>2015-09-18T10:44:25Z</cp:lastPrinted>
  <dcterms:created xsi:type="dcterms:W3CDTF">2000-11-30T12:44:42Z</dcterms:created>
  <dcterms:modified xsi:type="dcterms:W3CDTF">2019-12-03T13:38:20Z</dcterms:modified>
  <cp:category>didattica</cp:category>
</cp:coreProperties>
</file>