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p4" ContentType="video/mp4"/>
  <Default Extension="emf" ContentType="image/x-emf"/>
  <Default Extension="vml" ContentType="application/vnd.openxmlformats-officedocument.vmlDrawing"/>
  <Default Extension="gif" ContentType="image/gif"/>
  <Default Extension="rels" ContentType="application/vnd.openxmlformats-package.relationships+xml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57"/>
  </p:notesMasterIdLst>
  <p:handoutMasterIdLst>
    <p:handoutMasterId r:id="rId58"/>
  </p:handoutMasterIdLst>
  <p:sldIdLst>
    <p:sldId id="442" r:id="rId2"/>
    <p:sldId id="405" r:id="rId3"/>
    <p:sldId id="445" r:id="rId4"/>
    <p:sldId id="450" r:id="rId5"/>
    <p:sldId id="465" r:id="rId6"/>
    <p:sldId id="449" r:id="rId7"/>
    <p:sldId id="446" r:id="rId8"/>
    <p:sldId id="437" r:id="rId9"/>
    <p:sldId id="323" r:id="rId10"/>
    <p:sldId id="338" r:id="rId11"/>
    <p:sldId id="337" r:id="rId12"/>
    <p:sldId id="380" r:id="rId13"/>
    <p:sldId id="434" r:id="rId14"/>
    <p:sldId id="357" r:id="rId15"/>
    <p:sldId id="419" r:id="rId16"/>
    <p:sldId id="383" r:id="rId17"/>
    <p:sldId id="429" r:id="rId18"/>
    <p:sldId id="441" r:id="rId19"/>
    <p:sldId id="407" r:id="rId20"/>
    <p:sldId id="452" r:id="rId21"/>
    <p:sldId id="451" r:id="rId22"/>
    <p:sldId id="435" r:id="rId23"/>
    <p:sldId id="416" r:id="rId24"/>
    <p:sldId id="376" r:id="rId25"/>
    <p:sldId id="330" r:id="rId26"/>
    <p:sldId id="369" r:id="rId27"/>
    <p:sldId id="362" r:id="rId28"/>
    <p:sldId id="414" r:id="rId29"/>
    <p:sldId id="439" r:id="rId30"/>
    <p:sldId id="440" r:id="rId31"/>
    <p:sldId id="438" r:id="rId32"/>
    <p:sldId id="367" r:id="rId33"/>
    <p:sldId id="454" r:id="rId34"/>
    <p:sldId id="384" r:id="rId35"/>
    <p:sldId id="444" r:id="rId36"/>
    <p:sldId id="344" r:id="rId37"/>
    <p:sldId id="342" r:id="rId38"/>
    <p:sldId id="463" r:id="rId39"/>
    <p:sldId id="391" r:id="rId40"/>
    <p:sldId id="436" r:id="rId41"/>
    <p:sldId id="460" r:id="rId42"/>
    <p:sldId id="400" r:id="rId43"/>
    <p:sldId id="457" r:id="rId44"/>
    <p:sldId id="417" r:id="rId45"/>
    <p:sldId id="461" r:id="rId46"/>
    <p:sldId id="420" r:id="rId47"/>
    <p:sldId id="386" r:id="rId48"/>
    <p:sldId id="453" r:id="rId49"/>
    <p:sldId id="458" r:id="rId50"/>
    <p:sldId id="459" r:id="rId51"/>
    <p:sldId id="385" r:id="rId52"/>
    <p:sldId id="402" r:id="rId53"/>
    <p:sldId id="462" r:id="rId54"/>
    <p:sldId id="466" r:id="rId55"/>
    <p:sldId id="464" r:id="rId56"/>
  </p:sldIdLst>
  <p:sldSz cx="9906000" cy="6858000" type="A4"/>
  <p:notesSz cx="27552650" cy="399208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99FF33"/>
    <a:srgbClr val="000000"/>
    <a:srgbClr val="FF0000"/>
    <a:srgbClr val="080808"/>
    <a:srgbClr val="FF9900"/>
    <a:srgbClr val="660066"/>
    <a:srgbClr val="0000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Stile con tema 2 - Color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ile con tema 2 - Color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ile con tema 2 - Color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Stile con tema 2 - Color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ile con tema 2 - Color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30"/>
    <p:restoredTop sz="94906" autoAdjust="0"/>
  </p:normalViewPr>
  <p:slideViewPr>
    <p:cSldViewPr>
      <p:cViewPr>
        <p:scale>
          <a:sx n="110" d="100"/>
          <a:sy n="110" d="100"/>
        </p:scale>
        <p:origin x="584" y="16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11941175" cy="1993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t" anchorCtr="0" compatLnSpc="1">
            <a:prstTxWarp prst="textNoShape">
              <a:avLst/>
            </a:prstTxWarp>
          </a:bodyPr>
          <a:lstStyle>
            <a:lvl1pPr defTabSz="3719513" eaLnBrk="0" hangingPunct="0">
              <a:defRPr sz="49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5611475" y="0"/>
            <a:ext cx="11941175" cy="1993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t" anchorCtr="0" compatLnSpc="1">
            <a:prstTxWarp prst="textNoShape">
              <a:avLst/>
            </a:prstTxWarp>
          </a:bodyPr>
          <a:lstStyle>
            <a:lvl1pPr algn="r" defTabSz="3719513" eaLnBrk="0" hangingPunct="0">
              <a:defRPr sz="49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37926963"/>
            <a:ext cx="11941175" cy="1993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b" anchorCtr="0" compatLnSpc="1">
            <a:prstTxWarp prst="textNoShape">
              <a:avLst/>
            </a:prstTxWarp>
          </a:bodyPr>
          <a:lstStyle>
            <a:lvl1pPr defTabSz="3719513" eaLnBrk="0" hangingPunct="0">
              <a:defRPr sz="49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b" anchorCtr="0" compatLnSpc="1">
            <a:prstTxWarp prst="textNoShape">
              <a:avLst/>
            </a:prstTxWarp>
          </a:bodyPr>
          <a:lstStyle>
            <a:lvl1pPr algn="r" defTabSz="3719513" eaLnBrk="0" hangingPunct="0">
              <a:defRPr sz="4900" smtClean="0">
                <a:latin typeface="Times New Roman" charset="0"/>
              </a:defRPr>
            </a:lvl1pPr>
          </a:lstStyle>
          <a:p>
            <a:pPr>
              <a:defRPr/>
            </a:pPr>
            <a:fld id="{1E94DC43-5096-814D-A755-DD2C42A6AF0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88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11941175" cy="1993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t" anchorCtr="0" compatLnSpc="1">
            <a:prstTxWarp prst="textNoShape">
              <a:avLst/>
            </a:prstTxWarp>
          </a:bodyPr>
          <a:lstStyle>
            <a:lvl1pPr defTabSz="3719513" eaLnBrk="0" hangingPunct="0">
              <a:defRPr sz="49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611475" y="0"/>
            <a:ext cx="11941175" cy="1993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t" anchorCtr="0" compatLnSpc="1">
            <a:prstTxWarp prst="textNoShape">
              <a:avLst/>
            </a:prstTxWarp>
          </a:bodyPr>
          <a:lstStyle>
            <a:lvl1pPr algn="r" defTabSz="3719513" eaLnBrk="0" hangingPunct="0">
              <a:defRPr sz="49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68625" y="2997200"/>
            <a:ext cx="21623338" cy="14970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670300" y="18964275"/>
            <a:ext cx="20212050" cy="179593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37926963"/>
            <a:ext cx="11941175" cy="1993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b" anchorCtr="0" compatLnSpc="1">
            <a:prstTxWarp prst="textNoShape">
              <a:avLst/>
            </a:prstTxWarp>
          </a:bodyPr>
          <a:lstStyle>
            <a:lvl1pPr defTabSz="3719513" eaLnBrk="0" hangingPunct="0">
              <a:defRPr sz="49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b" anchorCtr="0" compatLnSpc="1">
            <a:prstTxWarp prst="textNoShape">
              <a:avLst/>
            </a:prstTxWarp>
          </a:bodyPr>
          <a:lstStyle>
            <a:lvl1pPr algn="r" defTabSz="3719513" eaLnBrk="0" hangingPunct="0">
              <a:defRPr sz="4900" smtClean="0">
                <a:latin typeface="Times New Roman" charset="0"/>
              </a:defRPr>
            </a:lvl1pPr>
          </a:lstStyle>
          <a:p>
            <a:pPr>
              <a:defRPr/>
            </a:pPr>
            <a:fld id="{245EF512-640B-BD4D-A0A3-118B68101532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86302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5177F-1F15-BB40-8B13-76DCF90E3F6D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37693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B7A8E62-BB97-8242-BD73-FCE430D404F0}" type="slidenum">
              <a:rPr lang="it-IT" altLang="it-IT" sz="4900"/>
              <a:pPr>
                <a:spcBef>
                  <a:spcPct val="0"/>
                </a:spcBef>
              </a:pPr>
              <a:t>10</a:t>
            </a:fld>
            <a:endParaRPr lang="it-IT" altLang="it-IT" sz="49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434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860031B-91E4-744B-85C0-C97283EB6A51}" type="slidenum">
              <a:rPr lang="it-IT" altLang="it-IT" sz="4900"/>
              <a:pPr>
                <a:spcBef>
                  <a:spcPct val="0"/>
                </a:spcBef>
              </a:pPr>
              <a:t>11</a:t>
            </a:fld>
            <a:endParaRPr lang="it-IT" altLang="it-IT" sz="49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518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4083C224-91BA-904D-8BA1-50D8657CBD23}" type="slidenum">
              <a:rPr lang="it-IT" altLang="it-IT" sz="4900"/>
              <a:pPr>
                <a:spcBef>
                  <a:spcPct val="0"/>
                </a:spcBef>
              </a:pPr>
              <a:t>12</a:t>
            </a:fld>
            <a:endParaRPr lang="it-IT" altLang="it-IT" sz="49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393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</a:pPr>
            <a:fld id="{2F3CD3C6-E0F3-E249-81EB-3736F3C6409B}" type="slidenum">
              <a:rPr lang="it-IT" altLang="it-IT" sz="4900"/>
              <a:pPr algn="r">
                <a:spcBef>
                  <a:spcPct val="0"/>
                </a:spcBef>
              </a:pPr>
              <a:t>13</a:t>
            </a:fld>
            <a:endParaRPr lang="it-IT" altLang="it-IT" sz="49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21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E25F0D9-852D-3F40-905F-AF9D0C7933C1}" type="slidenum">
              <a:rPr lang="it-IT" altLang="it-IT" sz="4900"/>
              <a:pPr>
                <a:spcBef>
                  <a:spcPct val="0"/>
                </a:spcBef>
              </a:pPr>
              <a:t>14</a:t>
            </a:fld>
            <a:endParaRPr lang="it-IT" altLang="it-IT" sz="490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680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</a:pPr>
            <a:fld id="{0D998504-DBB7-A84B-ACB5-05B38BDD9CAB}" type="slidenum">
              <a:rPr lang="it-IT" altLang="it-IT" sz="4900"/>
              <a:pPr algn="r">
                <a:spcBef>
                  <a:spcPct val="0"/>
                </a:spcBef>
              </a:pPr>
              <a:t>15</a:t>
            </a:fld>
            <a:endParaRPr lang="it-IT" altLang="it-IT" sz="490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21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5B5FDF2-AAB7-2546-B82C-7A70A5EE9765}" type="slidenum">
              <a:rPr lang="it-IT" altLang="it-IT" sz="4900"/>
              <a:pPr>
                <a:spcBef>
                  <a:spcPct val="0"/>
                </a:spcBef>
              </a:pPr>
              <a:t>16</a:t>
            </a:fld>
            <a:endParaRPr lang="it-IT" altLang="it-IT" sz="49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841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</a:pPr>
            <a:fld id="{E7F7C617-07F6-7149-8F01-791651B304EA}" type="slidenum">
              <a:rPr lang="it-IT" altLang="it-IT" sz="4900"/>
              <a:pPr algn="r">
                <a:spcBef>
                  <a:spcPct val="0"/>
                </a:spcBef>
              </a:pPr>
              <a:t>17</a:t>
            </a:fld>
            <a:endParaRPr lang="it-IT" altLang="it-IT" sz="49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9485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396419F-80F8-F54C-90B2-2E8E1B10A07D}" type="slidenum">
              <a:rPr lang="it-IT" altLang="it-IT" sz="4900"/>
              <a:pPr>
                <a:spcBef>
                  <a:spcPct val="0"/>
                </a:spcBef>
              </a:pPr>
              <a:t>19</a:t>
            </a:fld>
            <a:endParaRPr lang="it-IT" altLang="it-IT" sz="49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5281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15481300" y="37963475"/>
            <a:ext cx="12006263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375718" tIns="187859" rIns="375718" bIns="187859" anchor="b"/>
          <a:lstStyle>
            <a:lvl1pPr defTabSz="37576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3052763" indent="-1174750" defTabSz="37576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4695825" indent="-938213" defTabSz="37576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6575425" indent="-939800" defTabSz="37576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8453438" indent="-939800" defTabSz="37576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8910638" indent="-939800" defTabSz="37576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9367838" indent="-939800" defTabSz="37576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9825038" indent="-939800" defTabSz="37576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10282238" indent="-939800" defTabSz="37576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fld id="{3659A91A-5F5F-A544-9AB1-5BC305BE7F77}" type="slidenum">
              <a:rPr lang="en-GB" altLang="it-IT" sz="4900" smtClean="0"/>
              <a:pPr algn="r" eaLnBrk="1" hangingPunct="1">
                <a:defRPr/>
              </a:pPr>
              <a:t>22</a:t>
            </a:fld>
            <a:endParaRPr lang="en-GB" altLang="it-IT" sz="4900" smtClean="0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0950" y="18981738"/>
            <a:ext cx="20219988" cy="180482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375718" tIns="187859" rIns="375718" bIns="187859"/>
          <a:lstStyle/>
          <a:p>
            <a:pPr eaLnBrk="1" hangingPunct="1"/>
            <a:endParaRPr lang="en-GB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6201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75F70B87-BB10-BA45-B0E1-3F8DD3B11102}" type="slidenum">
              <a:rPr lang="it-IT" altLang="it-IT" sz="4900"/>
              <a:pPr>
                <a:spcBef>
                  <a:spcPct val="0"/>
                </a:spcBef>
              </a:pPr>
              <a:t>2</a:t>
            </a:fld>
            <a:endParaRPr lang="it-IT" altLang="it-IT" sz="49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304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</a:pPr>
            <a:fld id="{ED575B74-52FE-C54F-8CEA-055137B99F09}" type="slidenum">
              <a:rPr lang="it-IT" altLang="it-IT" sz="4900"/>
              <a:pPr algn="r">
                <a:spcBef>
                  <a:spcPct val="0"/>
                </a:spcBef>
              </a:pPr>
              <a:t>23</a:t>
            </a:fld>
            <a:endParaRPr lang="it-IT" altLang="it-IT" sz="49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34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72E9AAC8-D247-EC46-BD49-E8C0D4A76538}" type="slidenum">
              <a:rPr lang="it-IT" altLang="it-IT" sz="4900"/>
              <a:pPr>
                <a:spcBef>
                  <a:spcPct val="0"/>
                </a:spcBef>
              </a:pPr>
              <a:t>24</a:t>
            </a:fld>
            <a:endParaRPr lang="it-IT" altLang="it-IT" sz="49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3698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DE1FB56B-C8CA-A744-B782-1B333BADACA4}" type="slidenum">
              <a:rPr lang="it-IT" altLang="it-IT" sz="4900"/>
              <a:pPr>
                <a:spcBef>
                  <a:spcPct val="0"/>
                </a:spcBef>
              </a:pPr>
              <a:t>25</a:t>
            </a:fld>
            <a:endParaRPr lang="it-IT" altLang="it-IT" sz="49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977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BD8A96C6-9BC9-904F-825E-6551A626B999}" type="slidenum">
              <a:rPr lang="it-IT" altLang="it-IT" sz="4900"/>
              <a:pPr>
                <a:spcBef>
                  <a:spcPct val="0"/>
                </a:spcBef>
              </a:pPr>
              <a:t>26</a:t>
            </a:fld>
            <a:endParaRPr lang="it-IT" altLang="it-IT" sz="49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888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42FD8263-E406-B741-B078-DF4D5ADC1488}" type="slidenum">
              <a:rPr lang="it-IT" altLang="it-IT" sz="4900"/>
              <a:pPr>
                <a:spcBef>
                  <a:spcPct val="0"/>
                </a:spcBef>
              </a:pPr>
              <a:t>27</a:t>
            </a:fld>
            <a:endParaRPr lang="it-IT" altLang="it-IT" sz="49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554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E95840E-21B0-A644-93BB-D13BBD96770C}" type="slidenum">
              <a:rPr lang="it-IT" altLang="it-IT" sz="4900"/>
              <a:pPr>
                <a:spcBef>
                  <a:spcPct val="0"/>
                </a:spcBef>
              </a:pPr>
              <a:t>28</a:t>
            </a:fld>
            <a:endParaRPr lang="it-IT" altLang="it-IT" sz="490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549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C6C3043-BFBF-6446-9491-39FC7C9494D9}" type="slidenum">
              <a:rPr lang="it-IT" altLang="it-IT" sz="4900"/>
              <a:pPr>
                <a:spcBef>
                  <a:spcPct val="0"/>
                </a:spcBef>
              </a:pPr>
              <a:t>29</a:t>
            </a:fld>
            <a:endParaRPr lang="it-IT" altLang="it-IT" sz="49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531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C6C3043-BFBF-6446-9491-39FC7C9494D9}" type="slidenum">
              <a:rPr lang="it-IT" altLang="it-IT" sz="4900"/>
              <a:pPr>
                <a:spcBef>
                  <a:spcPct val="0"/>
                </a:spcBef>
              </a:pPr>
              <a:t>30</a:t>
            </a:fld>
            <a:endParaRPr lang="it-IT" altLang="it-IT" sz="49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0597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C6C3043-BFBF-6446-9491-39FC7C9494D9}" type="slidenum">
              <a:rPr lang="it-IT" altLang="it-IT" sz="4900"/>
              <a:pPr>
                <a:spcBef>
                  <a:spcPct val="0"/>
                </a:spcBef>
              </a:pPr>
              <a:t>31</a:t>
            </a:fld>
            <a:endParaRPr lang="it-IT" altLang="it-IT" sz="49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0484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7FE264D-F917-3347-9C34-9E31666C2EA7}" type="slidenum">
              <a:rPr lang="it-IT" altLang="it-IT" sz="4900"/>
              <a:pPr>
                <a:spcBef>
                  <a:spcPct val="0"/>
                </a:spcBef>
              </a:pPr>
              <a:t>32</a:t>
            </a:fld>
            <a:endParaRPr lang="it-IT" altLang="it-IT" sz="490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308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FA35FD24-9ABC-9542-84EB-EC1C17B747B8}" type="slidenum">
              <a:rPr lang="it-IT" altLang="it-IT"/>
              <a:pPr>
                <a:spcBef>
                  <a:spcPct val="0"/>
                </a:spcBef>
              </a:pPr>
              <a:t>3</a:t>
            </a:fld>
            <a:endParaRPr lang="it-IT" altLang="it-IT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>
                <a:ea typeface="ＭＳ Ｐゴシック" charset="-128"/>
              </a:rPr>
              <a:t>Il cuore è anche caldo, anzi: è il generatore del calore nel nostro corpo</a:t>
            </a:r>
          </a:p>
        </p:txBody>
      </p:sp>
    </p:spTree>
    <p:extLst>
      <p:ext uri="{BB962C8B-B14F-4D97-AF65-F5344CB8AC3E}">
        <p14:creationId xmlns:p14="http://schemas.microsoft.com/office/powerpoint/2010/main" val="18134780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CB479625-B17D-2547-BBEC-3D952208EA0F}" type="slidenum">
              <a:rPr lang="it-IT" altLang="it-IT" sz="4900"/>
              <a:pPr>
                <a:spcBef>
                  <a:spcPct val="0"/>
                </a:spcBef>
              </a:pPr>
              <a:t>34</a:t>
            </a:fld>
            <a:endParaRPr lang="it-IT" altLang="it-IT" sz="490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4123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CB479625-B17D-2547-BBEC-3D952208EA0F}" type="slidenum">
              <a:rPr lang="it-IT" altLang="it-IT" sz="4900"/>
              <a:pPr>
                <a:spcBef>
                  <a:spcPct val="0"/>
                </a:spcBef>
              </a:pPr>
              <a:t>35</a:t>
            </a:fld>
            <a:endParaRPr lang="it-IT" altLang="it-IT" sz="490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2062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FC17758E-242E-3343-A042-654423B49A15}" type="slidenum">
              <a:rPr lang="it-IT" altLang="it-IT" sz="4900"/>
              <a:pPr>
                <a:spcBef>
                  <a:spcPct val="0"/>
                </a:spcBef>
              </a:pPr>
              <a:t>36</a:t>
            </a:fld>
            <a:endParaRPr lang="it-IT" altLang="it-IT" sz="49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8977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49F78C20-A84E-A14A-9477-FFA0E54DA0A4}" type="slidenum">
              <a:rPr lang="it-IT" altLang="it-IT" sz="4900"/>
              <a:pPr>
                <a:spcBef>
                  <a:spcPct val="0"/>
                </a:spcBef>
              </a:pPr>
              <a:t>37</a:t>
            </a:fld>
            <a:endParaRPr lang="it-IT" altLang="it-IT" sz="49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4075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49F78C20-A84E-A14A-9477-FFA0E54DA0A4}" type="slidenum">
              <a:rPr lang="it-IT" altLang="it-IT" sz="4900"/>
              <a:pPr>
                <a:spcBef>
                  <a:spcPct val="0"/>
                </a:spcBef>
              </a:pPr>
              <a:t>38</a:t>
            </a:fld>
            <a:endParaRPr lang="it-IT" altLang="it-IT" sz="49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4536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1054B6DA-A1C9-FC4A-ACF0-F9C3013B2AFA}" type="slidenum">
              <a:rPr lang="it-IT" altLang="it-IT" sz="4900"/>
              <a:pPr>
                <a:spcBef>
                  <a:spcPct val="0"/>
                </a:spcBef>
              </a:pPr>
              <a:t>39</a:t>
            </a:fld>
            <a:endParaRPr lang="it-IT" altLang="it-IT" sz="49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02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</a:pPr>
            <a:fld id="{AA8D6DCC-1C88-6945-A181-923884D06E72}" type="slidenum">
              <a:rPr lang="it-IT" altLang="it-IT" sz="4900"/>
              <a:pPr algn="r">
                <a:spcBef>
                  <a:spcPct val="0"/>
                </a:spcBef>
              </a:pPr>
              <a:t>40</a:t>
            </a:fld>
            <a:endParaRPr lang="it-IT" altLang="it-IT" sz="49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2950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5B5FDF2-AAB7-2546-B82C-7A70A5EE9765}" type="slidenum">
              <a:rPr lang="it-IT" altLang="it-IT" sz="4900"/>
              <a:pPr>
                <a:spcBef>
                  <a:spcPct val="0"/>
                </a:spcBef>
              </a:pPr>
              <a:t>41</a:t>
            </a:fld>
            <a:endParaRPr lang="it-IT" altLang="it-IT" sz="49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3295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CB52914-4FF6-1A46-AFB9-346E2FC7A1D1}" type="slidenum">
              <a:rPr lang="it-IT" altLang="it-IT" sz="4900"/>
              <a:pPr>
                <a:spcBef>
                  <a:spcPct val="0"/>
                </a:spcBef>
              </a:pPr>
              <a:t>42</a:t>
            </a:fld>
            <a:endParaRPr lang="it-IT" altLang="it-IT" sz="49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5450" y="2994025"/>
            <a:ext cx="21623338" cy="14970125"/>
          </a:xfrm>
          <a:solidFill>
            <a:srgbClr val="FFFFFF"/>
          </a:solidFill>
          <a:ln/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25" y="18962688"/>
            <a:ext cx="20218400" cy="17964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14" tIns="45707" rIns="91414" bIns="45707"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656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30C872CB-E0FD-C04B-8D6E-9717E1EAFFE6}" type="slidenum">
              <a:rPr lang="it-IT" altLang="it-IT" sz="4900">
                <a:latin typeface="Times New Roman" charset="0"/>
              </a:rPr>
              <a:pPr/>
              <a:t>43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541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62B185D-B130-C74A-ACE7-C22A814884F6}" type="slidenum">
              <a:rPr lang="it-IT" altLang="it-IT" b="1" u="sng">
                <a:solidFill>
                  <a:schemeClr val="bg1"/>
                </a:solidFill>
                <a:latin typeface="Arial Unicode MS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it-IT" altLang="it-IT" b="1" u="sng">
              <a:solidFill>
                <a:schemeClr val="bg1"/>
              </a:solidFill>
              <a:latin typeface="Arial Unicode MS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5796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</a:pPr>
            <a:fld id="{95033FB7-D846-D44F-9718-38B4EFAFDBAC}" type="slidenum">
              <a:rPr lang="it-IT" altLang="it-IT" sz="4900"/>
              <a:pPr algn="r">
                <a:spcBef>
                  <a:spcPct val="0"/>
                </a:spcBef>
              </a:pPr>
              <a:t>44</a:t>
            </a:fld>
            <a:endParaRPr lang="it-IT" altLang="it-IT" sz="490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5450" y="2994025"/>
            <a:ext cx="21623338" cy="14970125"/>
          </a:xfrm>
          <a:solidFill>
            <a:srgbClr val="FFFFFF"/>
          </a:solidFill>
          <a:ln/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25" y="18962688"/>
            <a:ext cx="20218400" cy="17964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14" tIns="45707" rIns="91414" bIns="45707"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2085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</a:pPr>
            <a:fld id="{95033FB7-D846-D44F-9718-38B4EFAFDBAC}" type="slidenum">
              <a:rPr lang="it-IT" altLang="it-IT" sz="4900"/>
              <a:pPr algn="r">
                <a:spcBef>
                  <a:spcPct val="0"/>
                </a:spcBef>
              </a:pPr>
              <a:t>45</a:t>
            </a:fld>
            <a:endParaRPr lang="it-IT" altLang="it-IT" sz="490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5450" y="2994025"/>
            <a:ext cx="21623338" cy="14970125"/>
          </a:xfrm>
          <a:solidFill>
            <a:srgbClr val="FFFFFF"/>
          </a:solidFill>
          <a:ln/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25" y="18962688"/>
            <a:ext cx="20218400" cy="17964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14" tIns="45707" rIns="91414" bIns="45707"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3078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</a:pPr>
            <a:fld id="{31683FD2-ABC8-AB4E-8865-46C15BF2E902}" type="slidenum">
              <a:rPr lang="it-IT" altLang="it-IT" sz="4900"/>
              <a:pPr algn="r">
                <a:spcBef>
                  <a:spcPct val="0"/>
                </a:spcBef>
              </a:pPr>
              <a:t>46</a:t>
            </a:fld>
            <a:endParaRPr lang="it-IT" altLang="it-IT" sz="490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509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0909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C3E0FD4-B34D-334D-B937-FF011102A1A8}" type="slidenum">
              <a:rPr lang="it-IT" altLang="it-IT" sz="4900"/>
              <a:pPr>
                <a:spcBef>
                  <a:spcPct val="0"/>
                </a:spcBef>
              </a:pPr>
              <a:t>47</a:t>
            </a:fld>
            <a:endParaRPr lang="it-IT" altLang="it-IT" sz="49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9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3108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30C872CB-E0FD-C04B-8D6E-9717E1EAFFE6}" type="slidenum">
              <a:rPr lang="it-IT" altLang="it-IT" sz="4900">
                <a:latin typeface="Times New Roman" charset="0"/>
              </a:rPr>
              <a:pPr/>
              <a:t>49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3019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30C872CB-E0FD-C04B-8D6E-9717E1EAFFE6}" type="slidenum">
              <a:rPr lang="it-IT" altLang="it-IT" sz="4900">
                <a:latin typeface="Times New Roman" charset="0"/>
              </a:rPr>
              <a:pPr/>
              <a:t>50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7940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4DEAF8B1-2AF8-F544-902F-E22E8927BDF5}" type="slidenum">
              <a:rPr lang="it-IT" altLang="it-IT" sz="4900"/>
              <a:pPr>
                <a:spcBef>
                  <a:spcPct val="0"/>
                </a:spcBef>
              </a:pPr>
              <a:t>51</a:t>
            </a:fld>
            <a:endParaRPr lang="it-IT" altLang="it-IT" sz="490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2445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78E47F5-4E7A-734B-AAF7-C823305B101C}" type="slidenum">
              <a:rPr lang="it-IT" altLang="it-IT" sz="4900"/>
              <a:pPr>
                <a:spcBef>
                  <a:spcPct val="0"/>
                </a:spcBef>
              </a:pPr>
              <a:t>52</a:t>
            </a:fld>
            <a:endParaRPr lang="it-IT" altLang="it-IT" sz="49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6564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78E47F5-4E7A-734B-AAF7-C823305B101C}" type="slidenum">
              <a:rPr lang="it-IT" altLang="it-IT" sz="4900"/>
              <a:pPr>
                <a:spcBef>
                  <a:spcPct val="0"/>
                </a:spcBef>
              </a:pPr>
              <a:t>53</a:t>
            </a:fld>
            <a:endParaRPr lang="it-IT" altLang="it-IT" sz="49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089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30C872CB-E0FD-C04B-8D6E-9717E1EAFFE6}" type="slidenum">
              <a:rPr lang="it-IT" altLang="it-IT" sz="4900">
                <a:latin typeface="Times New Roman" charset="0"/>
              </a:rPr>
              <a:pPr/>
              <a:t>54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283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62B185D-B130-C74A-ACE7-C22A814884F6}" type="slidenum">
              <a:rPr lang="it-IT" altLang="it-IT" b="1" u="sng">
                <a:solidFill>
                  <a:schemeClr val="bg1"/>
                </a:solidFill>
                <a:latin typeface="Arial Unicode MS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it-IT" altLang="it-IT" b="1" u="sng">
              <a:solidFill>
                <a:schemeClr val="bg1"/>
              </a:solidFill>
              <a:latin typeface="Arial Unicode MS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684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FA35FD24-9ABC-9542-84EB-EC1C17B747B8}" type="slidenum">
              <a:rPr lang="it-IT" altLang="it-IT"/>
              <a:pPr>
                <a:spcBef>
                  <a:spcPct val="0"/>
                </a:spcBef>
              </a:pPr>
              <a:t>6</a:t>
            </a:fld>
            <a:endParaRPr lang="it-IT" altLang="it-IT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>
                <a:ea typeface="ＭＳ Ｐゴシック" charset="-128"/>
              </a:rPr>
              <a:t>Il cuore è anche caldo, anzi: è il generatore del calore nel nostro corpo</a:t>
            </a:r>
          </a:p>
        </p:txBody>
      </p:sp>
    </p:spTree>
    <p:extLst>
      <p:ext uri="{BB962C8B-B14F-4D97-AF65-F5344CB8AC3E}">
        <p14:creationId xmlns:p14="http://schemas.microsoft.com/office/powerpoint/2010/main" val="851049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9CB6125-C422-C04A-8EFD-BE4BFFA1CC2F}" type="slidenum">
              <a:rPr lang="it-IT" altLang="it-IT"/>
              <a:pPr>
                <a:spcBef>
                  <a:spcPct val="0"/>
                </a:spcBef>
              </a:pPr>
              <a:t>7</a:t>
            </a:fld>
            <a:endParaRPr lang="it-IT" altLang="it-IT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>
                <a:ea typeface="ＭＳ Ｐゴシック" charset="-128"/>
              </a:rPr>
              <a:t>Questa è l</a:t>
            </a:r>
            <a:r>
              <a:rPr lang="ja-JP" altLang="it-IT">
                <a:latin typeface="Arial" charset="0"/>
                <a:ea typeface="ＭＳ Ｐゴシック" charset="-128"/>
              </a:rPr>
              <a:t>’</a:t>
            </a:r>
            <a:r>
              <a:rPr lang="it-IT" altLang="ja-JP">
                <a:ea typeface="ＭＳ Ｐゴシック" charset="-128"/>
              </a:rPr>
              <a:t>idea di Artistotele, in un disegno medievale. Il cuore è quindi al centro della nostra essenza e in lui confluiscono, fra l’altro, tutte le sensazioni</a:t>
            </a:r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295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</a:pPr>
            <a:fld id="{B33CC201-66D6-9441-B09B-6D38221356D9}" type="slidenum">
              <a:rPr lang="it-IT" altLang="it-IT" sz="4900"/>
              <a:pPr algn="r">
                <a:spcBef>
                  <a:spcPct val="0"/>
                </a:spcBef>
              </a:pPr>
              <a:t>8</a:t>
            </a:fld>
            <a:endParaRPr lang="it-IT" altLang="it-IT" sz="49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571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121C0A3-E7A9-A34D-A4C3-8054A06FBF21}" type="slidenum">
              <a:rPr lang="it-IT" altLang="it-IT" sz="4900"/>
              <a:pPr>
                <a:spcBef>
                  <a:spcPct val="0"/>
                </a:spcBef>
              </a:pPr>
              <a:t>9</a:t>
            </a:fld>
            <a:endParaRPr lang="it-IT" altLang="it-IT" sz="49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298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EE16C-27CD-2345-82D0-5E0119A5300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212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62675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021FA-8568-8F45-82D7-92C346071CE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235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A089-F858-4955-9B4A-22E3C75BB0B8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CC114-E92F-4D22-92DF-A30A303EDF0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97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99C53-704D-6544-856D-0172AEDFC00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9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905B8-FA45-604B-B6A0-50D7FCB42DF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9805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26014-5B38-BA4D-8E4F-04FCEF32CB4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3250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506DB-62E5-EE43-94EA-9C3414F12713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2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332C8-6EF0-DC40-AFA3-8B2606E1CAA2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152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E6CDB-C8B9-E340-82FA-A866BBC214D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8835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7322C-FC9B-F343-8033-1C2615C315E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475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8529E-6D0E-D340-A789-51793FC7962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96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mtClean="0">
                <a:latin typeface="Times New Roman" charset="0"/>
              </a:defRPr>
            </a:lvl1pPr>
          </a:lstStyle>
          <a:p>
            <a:pPr>
              <a:defRPr/>
            </a:pPr>
            <a:fld id="{2446B004-5914-9245-910B-5B6107464CD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  <p:sp>
        <p:nvSpPr>
          <p:cNvPr id="1030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l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2"/>
        <a:buChar char="l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6.png"/><Relationship Id="rId6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8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1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34.xml"/><Relationship Id="rId5" Type="http://schemas.openxmlformats.org/officeDocument/2006/relationships/image" Target="../media/image4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jpeg"/><Relationship Id="rId8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9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8.xml"/><Relationship Id="rId5" Type="http://schemas.openxmlformats.org/officeDocument/2006/relationships/image" Target="../media/image6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3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11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t="3831" r="5658" b="5134"/>
          <a:stretch/>
        </p:blipFill>
        <p:spPr>
          <a:xfrm>
            <a:off x="1784649" y="31568"/>
            <a:ext cx="6696743" cy="683482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640632" y="4674622"/>
            <a:ext cx="2576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Principali</a:t>
            </a:r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fonti</a:t>
            </a:r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delle</a:t>
            </a:r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figure: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00472" y="5610726"/>
            <a:ext cx="4394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Guyton e Hall, 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, Elsevier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00472" y="5970766"/>
            <a:ext cx="436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Conti et al., 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, Edi-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Ermes</a:t>
            </a:r>
            <a:endParaRPr lang="en-GB" sz="1600" dirty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2411597"/>
            <a:ext cx="990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CUORE</a:t>
            </a:r>
            <a:endParaRPr lang="en-GB" sz="2400" dirty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130354" y="3284984"/>
            <a:ext cx="3838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per le 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lezioni</a:t>
            </a:r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del prof. P. Paolo 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Battaglini</a:t>
            </a:r>
            <a:endParaRPr lang="en-GB" sz="1600" dirty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00472" y="5229200"/>
            <a:ext cx="29177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600" dirty="0" err="1" smtClean="0">
                <a:solidFill>
                  <a:schemeClr val="bg2"/>
                </a:solidFill>
                <a:latin typeface="Arial" charset="0"/>
              </a:rPr>
              <a:t>Silverthorn</a:t>
            </a:r>
            <a:r>
              <a:rPr lang="it-IT" altLang="it-IT" sz="1600" dirty="0">
                <a:solidFill>
                  <a:schemeClr val="bg2"/>
                </a:solidFill>
                <a:latin typeface="Arial" charset="0"/>
              </a:rPr>
              <a:t>, Fisiologia Umana</a:t>
            </a:r>
            <a:endParaRPr lang="it-IT" sz="1600" dirty="0">
              <a:solidFill>
                <a:schemeClr val="bg2"/>
              </a:solidFill>
            </a:endParaRPr>
          </a:p>
        </p:txBody>
      </p:sp>
      <p:pic>
        <p:nvPicPr>
          <p:cNvPr id="10" name="Picture 7" descr="animatedheartbe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920" y="3645023"/>
            <a:ext cx="1584176" cy="147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6393160" y="3923764"/>
            <a:ext cx="684803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it-IT" sz="18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v </a:t>
            </a:r>
            <a:r>
              <a:rPr lang="it-IT" sz="1800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4.4</a:t>
            </a:r>
            <a:endParaRPr lang="it-IT" sz="1800" dirty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00472" y="6310832"/>
            <a:ext cx="5707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>
                <a:solidFill>
                  <a:schemeClr val="bg2"/>
                </a:solidFill>
                <a:latin typeface="+mj-lt"/>
              </a:rPr>
              <a:t>Widmaier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 et al., </a:t>
            </a:r>
            <a:r>
              <a:rPr lang="it-IT" sz="1600" dirty="0" err="1">
                <a:solidFill>
                  <a:schemeClr val="bg2"/>
                </a:solidFill>
                <a:latin typeface="+mj-lt"/>
              </a:rPr>
              <a:t>Vander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 Fisiologia, Casa Editrice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Ambrosiana</a:t>
            </a:r>
            <a:endParaRPr lang="it-IT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627461" y="5589240"/>
            <a:ext cx="222208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1600" dirty="0" err="1" smtClean="0">
                <a:solidFill>
                  <a:srgbClr val="080808"/>
                </a:solidFill>
                <a:latin typeface="Arial" charset="0"/>
              </a:rPr>
              <a:t>Klinke</a:t>
            </a:r>
            <a:r>
              <a:rPr lang="it-IT" altLang="it-IT" sz="1600" dirty="0" smtClean="0">
                <a:solidFill>
                  <a:srgbClr val="080808"/>
                </a:solidFill>
                <a:latin typeface="Arial" charset="0"/>
              </a:rPr>
              <a:t> </a:t>
            </a:r>
            <a:r>
              <a:rPr lang="it-IT" altLang="it-IT" sz="1600" dirty="0">
                <a:solidFill>
                  <a:srgbClr val="080808"/>
                </a:solidFill>
                <a:latin typeface="Arial" charset="0"/>
              </a:rPr>
              <a:t>et al., Fisiologia</a:t>
            </a:r>
          </a:p>
        </p:txBody>
      </p:sp>
      <p:sp>
        <p:nvSpPr>
          <p:cNvPr id="14" name="CasellaDiTesto 503834"/>
          <p:cNvSpPr txBox="1">
            <a:spLocks noChangeArrowheads="1"/>
          </p:cNvSpPr>
          <p:nvPr/>
        </p:nvSpPr>
        <p:spPr bwMode="auto">
          <a:xfrm>
            <a:off x="5385048" y="5229200"/>
            <a:ext cx="45063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600" smtClean="0">
                <a:solidFill>
                  <a:schemeClr val="bg2"/>
                </a:solidFill>
                <a:latin typeface="Arial" charset="0"/>
              </a:rPr>
              <a:t>Kenney</a:t>
            </a:r>
            <a:r>
              <a:rPr lang="it-IT" altLang="it-IT" sz="16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it-IT" altLang="it-IT" sz="1600" dirty="0">
                <a:solidFill>
                  <a:schemeClr val="bg2"/>
                </a:solidFill>
                <a:latin typeface="Arial" charset="0"/>
              </a:rPr>
              <a:t>et al., </a:t>
            </a:r>
            <a:r>
              <a:rPr lang="it-IT" altLang="it-IT" sz="1600" dirty="0" err="1">
                <a:solidFill>
                  <a:schemeClr val="bg2"/>
                </a:solidFill>
                <a:latin typeface="Arial" charset="0"/>
              </a:rPr>
              <a:t>Physiology</a:t>
            </a:r>
            <a:r>
              <a:rPr lang="it-IT" altLang="it-IT" sz="1600" dirty="0">
                <a:solidFill>
                  <a:schemeClr val="bg2"/>
                </a:solidFill>
                <a:latin typeface="Arial" charset="0"/>
              </a:rPr>
              <a:t> of Sport and </a:t>
            </a:r>
            <a:r>
              <a:rPr lang="it-IT" altLang="it-IT" sz="1600" dirty="0" err="1">
                <a:solidFill>
                  <a:schemeClr val="bg2"/>
                </a:solidFill>
                <a:latin typeface="Arial" charset="0"/>
              </a:rPr>
              <a:t>Exercise</a:t>
            </a:r>
            <a:endParaRPr lang="it-IT" altLang="it-IT" sz="1600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817096" y="5949280"/>
            <a:ext cx="4068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solidFill>
                  <a:schemeClr val="bg2"/>
                </a:solidFill>
                <a:latin typeface="+mj-lt"/>
              </a:rPr>
              <a:t>Boron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 e </a:t>
            </a:r>
            <a:r>
              <a:rPr lang="it-IT" sz="1600" dirty="0" err="1" smtClean="0">
                <a:solidFill>
                  <a:schemeClr val="bg2"/>
                </a:solidFill>
                <a:latin typeface="+mj-lt"/>
              </a:rPr>
              <a:t>Boulpaep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, Fisiologia Medica, Edra</a:t>
            </a:r>
            <a:endParaRPr lang="it-IT" sz="16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43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1" name="Object 2"/>
          <p:cNvGraphicFramePr>
            <a:graphicFrameLocks noChangeAspect="1"/>
          </p:cNvGraphicFramePr>
          <p:nvPr/>
        </p:nvGraphicFramePr>
        <p:xfrm>
          <a:off x="1752600" y="0"/>
          <a:ext cx="8077200" cy="685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4" name="Image" r:id="rId4" imgW="4854218" imgH="4943170" progId="Photoshop.Image.5">
                  <p:embed/>
                </p:oleObj>
              </mc:Choice>
              <mc:Fallback>
                <p:oleObj name="Image" r:id="rId4" imgW="4854218" imgH="4943170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573" r="6035" b="25555"/>
                      <a:stretch>
                        <a:fillRect/>
                      </a:stretch>
                    </p:blipFill>
                    <p:spPr bwMode="auto">
                      <a:xfrm>
                        <a:off x="1752600" y="0"/>
                        <a:ext cx="8077200" cy="685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2" name="Text Box 10"/>
          <p:cNvSpPr>
            <a:spLocks noGrp="1" noChangeArrowheads="1"/>
          </p:cNvSpPr>
          <p:nvPr>
            <p:ph type="title"/>
          </p:nvPr>
        </p:nvSpPr>
        <p:spPr>
          <a:xfrm>
            <a:off x="3581400" y="228600"/>
            <a:ext cx="2146300" cy="7620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it-IT" sz="2000" dirty="0" err="1" smtClean="0">
                <a:solidFill>
                  <a:schemeClr val="bg1"/>
                </a:solidFill>
                <a:effectLst/>
                <a:latin typeface="Arial Rounded MT Bold" charset="0"/>
              </a:rPr>
              <a:t>CAVIT</a:t>
            </a:r>
            <a:r>
              <a:rPr lang="it-IT" altLang="it-IT" sz="2000" cap="all" dirty="0" err="1" smtClean="0">
                <a:solidFill>
                  <a:schemeClr val="bg1"/>
                </a:solidFill>
                <a:effectLst/>
                <a:latin typeface="Arial Rounded MT Bold" charset="0"/>
              </a:rPr>
              <a:t>à</a:t>
            </a:r>
            <a:r>
              <a:rPr lang="it-IT" altLang="it-IT" sz="2000" cap="all" dirty="0" smtClean="0">
                <a:solidFill>
                  <a:schemeClr val="bg1"/>
                </a:solidFill>
                <a:effectLst/>
                <a:latin typeface="Arial Rounded MT Bold" charset="0"/>
              </a:rPr>
              <a:t> </a:t>
            </a:r>
            <a:r>
              <a:rPr lang="it-IT" altLang="it-IT" sz="2000" dirty="0">
                <a:solidFill>
                  <a:schemeClr val="bg1"/>
                </a:solidFill>
                <a:effectLst/>
                <a:latin typeface="Arial Rounded MT Bold" charset="0"/>
              </a:rPr>
              <a:t>CARDIACHE</a:t>
            </a:r>
          </a:p>
        </p:txBody>
      </p:sp>
      <p:graphicFrame>
        <p:nvGraphicFramePr>
          <p:cNvPr id="20483" name="Object 14"/>
          <p:cNvGraphicFramePr>
            <a:graphicFrameLocks noChangeAspect="1"/>
          </p:cNvGraphicFramePr>
          <p:nvPr/>
        </p:nvGraphicFramePr>
        <p:xfrm>
          <a:off x="0" y="0"/>
          <a:ext cx="27686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5" name="Image" r:id="rId6" imgW="4854218" imgH="4943170" progId="Photoshop.Image.5">
                  <p:embed/>
                </p:oleObj>
              </mc:Choice>
              <mc:Fallback>
                <p:oleObj name="Image" r:id="rId6" imgW="4854218" imgH="4943170" progId="Photoshop.Image.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8887" t="7333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7686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29" name="Object 2"/>
          <p:cNvGraphicFramePr>
            <a:graphicFrameLocks noChangeAspect="1"/>
          </p:cNvGraphicFramePr>
          <p:nvPr/>
        </p:nvGraphicFramePr>
        <p:xfrm>
          <a:off x="3225800" y="0"/>
          <a:ext cx="64135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6" name="Image" r:id="rId4" imgW="4587363" imgH="4905048" progId="Photoshop.Image.5">
                  <p:embed/>
                </p:oleObj>
              </mc:Choice>
              <mc:Fallback>
                <p:oleObj name="Image" r:id="rId4" imgW="4587363" imgH="4905048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5800" y="0"/>
                        <a:ext cx="64135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887" name="Text Box 7"/>
          <p:cNvSpPr txBox="1">
            <a:spLocks noGrp="1" noChangeArrowheads="1"/>
          </p:cNvSpPr>
          <p:nvPr>
            <p:ph type="title"/>
          </p:nvPr>
        </p:nvSpPr>
        <p:spPr>
          <a:xfrm>
            <a:off x="165100" y="228600"/>
            <a:ext cx="2476500" cy="14478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2000" smtClean="0">
                <a:solidFill>
                  <a:schemeClr val="bg1"/>
                </a:solidFill>
                <a:effectLst/>
                <a:latin typeface="Arial Rounded MT Bold" charset="0"/>
                <a:cs typeface="+mj-cs"/>
              </a:rPr>
              <a:t>VALVOLE CARDIACHE E MUSCOLI PAPILLARI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7" name="Object 2"/>
          <p:cNvGraphicFramePr>
            <a:graphicFrameLocks noChangeAspect="1"/>
          </p:cNvGraphicFramePr>
          <p:nvPr/>
        </p:nvGraphicFramePr>
        <p:xfrm>
          <a:off x="3617913" y="0"/>
          <a:ext cx="6211887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50" name="Image" r:id="rId4" imgW="6518885" imgH="6557007" progId="Photoshop.Image.5">
                  <p:embed/>
                </p:oleObj>
              </mc:Choice>
              <mc:Fallback>
                <p:oleObj name="Image" r:id="rId4" imgW="6518885" imgH="6557007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3" y="0"/>
                        <a:ext cx="6211887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8" name="Object 3"/>
          <p:cNvGraphicFramePr>
            <a:graphicFrameLocks noChangeAspect="1"/>
          </p:cNvGraphicFramePr>
          <p:nvPr/>
        </p:nvGraphicFramePr>
        <p:xfrm>
          <a:off x="76200" y="2209800"/>
          <a:ext cx="380365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51" name="Image" r:id="rId6" imgW="2859160" imgH="3494529" progId="Photoshop.Image.5">
                  <p:embed/>
                </p:oleObj>
              </mc:Choice>
              <mc:Fallback>
                <p:oleObj name="Image" r:id="rId6" imgW="2859160" imgH="3494529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2209800"/>
                        <a:ext cx="380365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165100" y="228600"/>
            <a:ext cx="2476500" cy="1447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 sz="2000">
                <a:solidFill>
                  <a:schemeClr val="bg1"/>
                </a:solidFill>
              </a:rPr>
              <a:t>FASCI MUSCOLARI VENTRICOLARI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frogfro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6"/>
          <a:stretch>
            <a:fillRect/>
          </a:stretch>
        </p:blipFill>
        <p:spPr bwMode="auto">
          <a:xfrm>
            <a:off x="5943600" y="1676400"/>
            <a:ext cx="32178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7"/>
          <p:cNvSpPr txBox="1">
            <a:spLocks noChangeArrowheads="1"/>
          </p:cNvSpPr>
          <p:nvPr/>
        </p:nvSpPr>
        <p:spPr bwMode="auto">
          <a:xfrm>
            <a:off x="0" y="228600"/>
            <a:ext cx="9906000" cy="32008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 sz="2000">
                <a:solidFill>
                  <a:schemeClr val="bg1"/>
                </a:solidFill>
              </a:rPr>
              <a:t>AUTOMATISMO CARDIACO E LEGATURE DI STANNIUS (1852)</a:t>
            </a:r>
          </a:p>
        </p:txBody>
      </p:sp>
      <p:sp>
        <p:nvSpPr>
          <p:cNvPr id="28676" name="Line 8"/>
          <p:cNvSpPr>
            <a:spLocks noChangeShapeType="1"/>
          </p:cNvSpPr>
          <p:nvPr/>
        </p:nvSpPr>
        <p:spPr bwMode="auto">
          <a:xfrm>
            <a:off x="5638800" y="3962400"/>
            <a:ext cx="37338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677" name="Line 9"/>
          <p:cNvSpPr>
            <a:spLocks noChangeShapeType="1"/>
          </p:cNvSpPr>
          <p:nvPr/>
        </p:nvSpPr>
        <p:spPr bwMode="auto">
          <a:xfrm>
            <a:off x="5638800" y="4724400"/>
            <a:ext cx="37338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678" name="Line 10"/>
          <p:cNvSpPr>
            <a:spLocks noChangeShapeType="1"/>
          </p:cNvSpPr>
          <p:nvPr/>
        </p:nvSpPr>
        <p:spPr bwMode="auto">
          <a:xfrm>
            <a:off x="5638800" y="5486400"/>
            <a:ext cx="37338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679" name="Text Box 11"/>
          <p:cNvSpPr txBox="1">
            <a:spLocks noChangeArrowheads="1"/>
          </p:cNvSpPr>
          <p:nvPr/>
        </p:nvSpPr>
        <p:spPr bwMode="auto">
          <a:xfrm>
            <a:off x="9407525" y="3792538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60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28680" name="Text Box 12"/>
          <p:cNvSpPr txBox="1">
            <a:spLocks noChangeArrowheads="1"/>
          </p:cNvSpPr>
          <p:nvPr/>
        </p:nvSpPr>
        <p:spPr bwMode="auto">
          <a:xfrm>
            <a:off x="9407525" y="4545013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60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28681" name="Text Box 13"/>
          <p:cNvSpPr txBox="1">
            <a:spLocks noChangeArrowheads="1"/>
          </p:cNvSpPr>
          <p:nvPr/>
        </p:nvSpPr>
        <p:spPr bwMode="auto">
          <a:xfrm>
            <a:off x="9407525" y="5307013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60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28682" name="Text Box 14"/>
          <p:cNvSpPr txBox="1">
            <a:spLocks noChangeArrowheads="1"/>
          </p:cNvSpPr>
          <p:nvPr/>
        </p:nvSpPr>
        <p:spPr bwMode="auto">
          <a:xfrm>
            <a:off x="9544050" y="3784600"/>
            <a:ext cx="2746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chemeClr val="bg2"/>
                </a:solidFill>
              </a:rPr>
              <a:t>a</a:t>
            </a:r>
          </a:p>
        </p:txBody>
      </p:sp>
      <p:sp>
        <p:nvSpPr>
          <p:cNvPr id="28683" name="Text Box 15"/>
          <p:cNvSpPr txBox="1">
            <a:spLocks noChangeArrowheads="1"/>
          </p:cNvSpPr>
          <p:nvPr/>
        </p:nvSpPr>
        <p:spPr bwMode="auto">
          <a:xfrm>
            <a:off x="9544050" y="4525963"/>
            <a:ext cx="2746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chemeClr val="bg2"/>
                </a:solidFill>
              </a:rPr>
              <a:t>a</a:t>
            </a:r>
          </a:p>
        </p:txBody>
      </p:sp>
      <p:sp>
        <p:nvSpPr>
          <p:cNvPr id="28684" name="Text Box 16"/>
          <p:cNvSpPr txBox="1">
            <a:spLocks noChangeArrowheads="1"/>
          </p:cNvSpPr>
          <p:nvPr/>
        </p:nvSpPr>
        <p:spPr bwMode="auto">
          <a:xfrm>
            <a:off x="9544050" y="5287963"/>
            <a:ext cx="2746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chemeClr val="bg2"/>
                </a:solidFill>
              </a:rPr>
              <a:t>a</a:t>
            </a:r>
          </a:p>
        </p:txBody>
      </p:sp>
      <p:pic>
        <p:nvPicPr>
          <p:cNvPr id="2" name="Stanniu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464" y="1700808"/>
            <a:ext cx="5760640" cy="4320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6" t="33369" r="10846" b="34142"/>
          <a:stretch>
            <a:fillRect/>
          </a:stretch>
        </p:blipFill>
        <p:spPr bwMode="auto">
          <a:xfrm>
            <a:off x="0" y="690563"/>
            <a:ext cx="9906000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 Box 10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906000" cy="4572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it-IT" sz="2000">
                <a:solidFill>
                  <a:schemeClr val="bg1"/>
                </a:solidFill>
                <a:effectLst/>
                <a:latin typeface="Arial Rounded MT Bold" charset="0"/>
              </a:rPr>
              <a:t>ATTIVITÀ ELETTRICA DEL CUORE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7418388" y="6507163"/>
            <a:ext cx="24114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1200" dirty="0">
                <a:solidFill>
                  <a:srgbClr val="080808"/>
                </a:solidFill>
                <a:latin typeface="Arial" charset="0"/>
              </a:rPr>
              <a:t>Da </a:t>
            </a:r>
            <a:r>
              <a:rPr lang="it-IT" altLang="it-IT" sz="1200" dirty="0" err="1">
                <a:solidFill>
                  <a:srgbClr val="080808"/>
                </a:solidFill>
                <a:latin typeface="Arial" charset="0"/>
              </a:rPr>
              <a:t>Silverthorn</a:t>
            </a:r>
            <a:r>
              <a:rPr lang="it-IT" altLang="it-IT" sz="1200" dirty="0">
                <a:solidFill>
                  <a:srgbClr val="080808"/>
                </a:solidFill>
                <a:latin typeface="Arial" charset="0"/>
              </a:rPr>
              <a:t>, Fisiologia Umana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gr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53"/>
          <a:stretch>
            <a:fillRect/>
          </a:stretch>
        </p:blipFill>
        <p:spPr bwMode="auto">
          <a:xfrm>
            <a:off x="2438400" y="241300"/>
            <a:ext cx="7356475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7223125" y="6507163"/>
            <a:ext cx="2606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1200">
                <a:solidFill>
                  <a:srgbClr val="080808"/>
                </a:solidFill>
                <a:latin typeface="Arial" charset="0"/>
              </a:rPr>
              <a:t>Da Guyton e Hall, Fisiologia Medica</a:t>
            </a:r>
          </a:p>
        </p:txBody>
      </p:sp>
      <p:sp>
        <p:nvSpPr>
          <p:cNvPr id="32769" name="Text Box 10"/>
          <p:cNvSpPr>
            <a:spLocks noGrp="1" noChangeArrowheads="1"/>
          </p:cNvSpPr>
          <p:nvPr>
            <p:ph type="title" idx="4294967295"/>
          </p:nvPr>
        </p:nvSpPr>
        <p:spPr>
          <a:xfrm>
            <a:off x="56456" y="304800"/>
            <a:ext cx="5075932" cy="387896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it-IT" altLang="it-IT" sz="2000">
                <a:solidFill>
                  <a:schemeClr val="bg1"/>
                </a:solidFill>
                <a:effectLst/>
                <a:latin typeface="Arial Rounded MT Bold" charset="0"/>
              </a:rPr>
              <a:t>ATTIVITÀ ELETTRICA DEL CUORE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sist con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1"/>
          <a:stretch>
            <a:fillRect/>
          </a:stretch>
        </p:blipFill>
        <p:spPr bwMode="auto">
          <a:xfrm>
            <a:off x="76200" y="139700"/>
            <a:ext cx="9858375" cy="652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Oval 3"/>
          <p:cNvSpPr>
            <a:spLocks noChangeArrowheads="1"/>
          </p:cNvSpPr>
          <p:nvPr/>
        </p:nvSpPr>
        <p:spPr bwMode="auto">
          <a:xfrm>
            <a:off x="4083050" y="879475"/>
            <a:ext cx="1295400" cy="533400"/>
          </a:xfrm>
          <a:prstGeom prst="ellips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endParaRPr lang="it-IT" altLang="it-IT"/>
          </a:p>
        </p:txBody>
      </p:sp>
      <p:sp>
        <p:nvSpPr>
          <p:cNvPr id="36867" name="Oval 4"/>
          <p:cNvSpPr>
            <a:spLocks noChangeArrowheads="1"/>
          </p:cNvSpPr>
          <p:nvPr/>
        </p:nvSpPr>
        <p:spPr bwMode="auto">
          <a:xfrm>
            <a:off x="4114800" y="4767263"/>
            <a:ext cx="1295400" cy="533400"/>
          </a:xfrm>
          <a:prstGeom prst="ellips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endParaRPr lang="it-IT" alt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19800" y="228600"/>
            <a:ext cx="3657600" cy="10668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altLang="it-IT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POTENZIALE D’AZIONE DEL MIOCARDIO COMUNE</a:t>
            </a:r>
          </a:p>
        </p:txBody>
      </p:sp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7815263" y="6507163"/>
            <a:ext cx="19383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1200" dirty="0">
                <a:solidFill>
                  <a:srgbClr val="080808"/>
                </a:solidFill>
                <a:latin typeface="Arial" charset="0"/>
              </a:rPr>
              <a:t>Da </a:t>
            </a:r>
            <a:r>
              <a:rPr lang="it-IT" altLang="it-IT" sz="1200" dirty="0" err="1">
                <a:solidFill>
                  <a:srgbClr val="080808"/>
                </a:solidFill>
                <a:latin typeface="Arial" charset="0"/>
              </a:rPr>
              <a:t>Klinke</a:t>
            </a:r>
            <a:r>
              <a:rPr lang="it-IT" altLang="it-IT" sz="1200" dirty="0">
                <a:solidFill>
                  <a:srgbClr val="080808"/>
                </a:solidFill>
                <a:latin typeface="Arial" charset="0"/>
              </a:rPr>
              <a:t> et al., Fisiologia</a:t>
            </a:r>
          </a:p>
        </p:txBody>
      </p:sp>
      <p:pic>
        <p:nvPicPr>
          <p:cNvPr id="38915" name="Picture 5" descr="05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t="4231" r="8374" b="30542"/>
          <a:stretch>
            <a:fillRect/>
          </a:stretch>
        </p:blipFill>
        <p:spPr bwMode="auto">
          <a:xfrm>
            <a:off x="733425" y="0"/>
            <a:ext cx="4894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6" y="782543"/>
            <a:ext cx="6480506" cy="5670793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228600"/>
            <a:ext cx="9906000" cy="381000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75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altLang="it-IT" sz="2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POTENZIALE D’AZIONE DEL MIOCARDIO COMUNE</a:t>
            </a:r>
            <a:endParaRPr lang="it-IT" altLang="it-IT" sz="2000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961112" y="1340768"/>
            <a:ext cx="1744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0: ingresso di Na</a:t>
            </a:r>
            <a:r>
              <a:rPr lang="it-IT" baseline="30000" dirty="0" smtClean="0">
                <a:solidFill>
                  <a:schemeClr val="bg2"/>
                </a:solidFill>
              </a:rPr>
              <a:t>+</a:t>
            </a:r>
            <a:endParaRPr lang="it-IT" baseline="30000" dirty="0">
              <a:solidFill>
                <a:schemeClr val="bg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961112" y="1899120"/>
            <a:ext cx="39267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1: K</a:t>
            </a:r>
            <a:r>
              <a:rPr lang="it-IT" baseline="30000" dirty="0" smtClean="0">
                <a:solidFill>
                  <a:schemeClr val="bg2"/>
                </a:solidFill>
              </a:rPr>
              <a:t>+</a:t>
            </a:r>
            <a:r>
              <a:rPr lang="it-IT" dirty="0" smtClean="0">
                <a:solidFill>
                  <a:schemeClr val="bg2"/>
                </a:solidFill>
              </a:rPr>
              <a:t> e Cl</a:t>
            </a:r>
            <a:r>
              <a:rPr lang="it-IT" baseline="30000" dirty="0" smtClean="0">
                <a:solidFill>
                  <a:schemeClr val="bg2"/>
                </a:solidFill>
              </a:rPr>
              <a:t>-</a:t>
            </a:r>
            <a:r>
              <a:rPr lang="it-IT" dirty="0" smtClean="0">
                <a:solidFill>
                  <a:schemeClr val="bg2"/>
                </a:solidFill>
              </a:rPr>
              <a:t> in uscita</a:t>
            </a:r>
          </a:p>
          <a:p>
            <a:r>
              <a:rPr lang="it-IT" dirty="0" smtClean="0">
                <a:solidFill>
                  <a:schemeClr val="bg2"/>
                </a:solidFill>
              </a:rPr>
              <a:t>    Corrente Na+ inattivata (plateau, periodo</a:t>
            </a:r>
          </a:p>
          <a:p>
            <a:r>
              <a:rPr lang="it-IT" dirty="0">
                <a:solidFill>
                  <a:schemeClr val="bg2"/>
                </a:solidFill>
              </a:rPr>
              <a:t> </a:t>
            </a:r>
            <a:r>
              <a:rPr lang="it-IT" dirty="0" smtClean="0">
                <a:solidFill>
                  <a:schemeClr val="bg2"/>
                </a:solidFill>
              </a:rPr>
              <a:t>   refrattario assoluto)</a:t>
            </a:r>
            <a:endParaRPr lang="it-IT" dirty="0">
              <a:solidFill>
                <a:schemeClr val="bg2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961112" y="2888359"/>
            <a:ext cx="1695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2: Ca</a:t>
            </a:r>
            <a:r>
              <a:rPr lang="it-IT" baseline="30000" dirty="0" smtClean="0">
                <a:solidFill>
                  <a:schemeClr val="bg2"/>
                </a:solidFill>
              </a:rPr>
              <a:t>2+</a:t>
            </a:r>
            <a:r>
              <a:rPr lang="it-IT" dirty="0" smtClean="0">
                <a:solidFill>
                  <a:schemeClr val="bg2"/>
                </a:solidFill>
              </a:rPr>
              <a:t> in entrata</a:t>
            </a:r>
            <a:endParaRPr lang="it-IT" dirty="0">
              <a:solidFill>
                <a:schemeClr val="bg2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961112" y="3446711"/>
            <a:ext cx="3383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3: prevalgono le correnti K</a:t>
            </a:r>
            <a:r>
              <a:rPr lang="it-IT" baseline="30000" dirty="0" smtClean="0">
                <a:solidFill>
                  <a:schemeClr val="bg2"/>
                </a:solidFill>
              </a:rPr>
              <a:t>+</a:t>
            </a:r>
            <a:r>
              <a:rPr lang="it-IT" dirty="0" smtClean="0">
                <a:solidFill>
                  <a:schemeClr val="bg2"/>
                </a:solidFill>
              </a:rPr>
              <a:t> in uscita </a:t>
            </a:r>
            <a:endParaRPr lang="it-IT" dirty="0">
              <a:solidFill>
                <a:schemeClr val="bg2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961112" y="4005064"/>
            <a:ext cx="947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4: riposo</a:t>
            </a:r>
            <a:endParaRPr lang="it-IT" dirty="0">
              <a:solidFill>
                <a:schemeClr val="bg2"/>
              </a:solidFill>
            </a:endParaRPr>
          </a:p>
        </p:txBody>
      </p:sp>
      <p:cxnSp>
        <p:nvCxnSpPr>
          <p:cNvPr id="13" name="Connettore 1 12"/>
          <p:cNvCxnSpPr/>
          <p:nvPr/>
        </p:nvCxnSpPr>
        <p:spPr bwMode="auto">
          <a:xfrm>
            <a:off x="5745088" y="908720"/>
            <a:ext cx="72008" cy="35283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946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906000" cy="3810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altLang="it-IT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POTENZIALE D’AZIONE DEL MIOCARDIO SPECIFICO</a:t>
            </a:r>
          </a:p>
        </p:txBody>
      </p:sp>
      <p:pic>
        <p:nvPicPr>
          <p:cNvPr id="40962" name="Picture 5" descr="3684914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52" t="13371" b="24765"/>
          <a:stretch>
            <a:fillRect/>
          </a:stretch>
        </p:blipFill>
        <p:spPr bwMode="auto">
          <a:xfrm>
            <a:off x="4132263" y="685800"/>
            <a:ext cx="5697537" cy="60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8763000" y="6553200"/>
            <a:ext cx="10477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800">
                <a:solidFill>
                  <a:srgbClr val="080808"/>
                </a:solidFill>
                <a:latin typeface="Arial" charset="0"/>
              </a:rPr>
              <a:t>da SILVERTHORN</a:t>
            </a:r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593725" y="4278313"/>
            <a:ext cx="33686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  <a:latin typeface="Arial" charset="0"/>
              </a:rPr>
              <a:t>I canali I</a:t>
            </a:r>
            <a:r>
              <a:rPr lang="it-IT" altLang="it-IT" baseline="-25000">
                <a:solidFill>
                  <a:schemeClr val="bg2"/>
                </a:solidFill>
                <a:latin typeface="Arial" charset="0"/>
              </a:rPr>
              <a:t>f</a:t>
            </a:r>
            <a:r>
              <a:rPr lang="it-IT" altLang="it-IT">
                <a:solidFill>
                  <a:schemeClr val="bg2"/>
                </a:solidFill>
                <a:latin typeface="Arial" charset="0"/>
              </a:rPr>
              <a:t> sono attivati dalla iperpolarizzazione e permeabili sia al Na</a:t>
            </a:r>
            <a:r>
              <a:rPr lang="it-IT" altLang="it-IT" baseline="30000">
                <a:solidFill>
                  <a:schemeClr val="bg2"/>
                </a:solidFill>
                <a:latin typeface="Arial" charset="0"/>
              </a:rPr>
              <a:t>+</a:t>
            </a:r>
            <a:r>
              <a:rPr lang="it-IT" altLang="it-IT">
                <a:solidFill>
                  <a:schemeClr val="bg2"/>
                </a:solidFill>
                <a:latin typeface="Arial" charset="0"/>
              </a:rPr>
              <a:t> che al K </a:t>
            </a:r>
            <a:r>
              <a:rPr lang="it-IT" altLang="it-IT" baseline="30000">
                <a:solidFill>
                  <a:schemeClr val="bg2"/>
                </a:solidFill>
                <a:latin typeface="Arial" charset="0"/>
              </a:rPr>
              <a:t>+</a:t>
            </a:r>
          </a:p>
        </p:txBody>
      </p:sp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593725" y="5578475"/>
            <a:ext cx="29876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  <a:latin typeface="Arial" charset="0"/>
              </a:rPr>
              <a:t>I canali al Ca</a:t>
            </a:r>
            <a:r>
              <a:rPr lang="it-IT" altLang="it-IT" baseline="30000">
                <a:solidFill>
                  <a:schemeClr val="bg2"/>
                </a:solidFill>
                <a:latin typeface="Arial" charset="0"/>
              </a:rPr>
              <a:t> 2 +</a:t>
            </a:r>
            <a:r>
              <a:rPr lang="it-IT" altLang="it-IT">
                <a:solidFill>
                  <a:schemeClr val="bg2"/>
                </a:solidFill>
                <a:latin typeface="Arial" charset="0"/>
              </a:rPr>
              <a:t> sostituiscono quelli al Na </a:t>
            </a:r>
            <a:r>
              <a:rPr lang="it-IT" altLang="it-IT" baseline="30000">
                <a:solidFill>
                  <a:schemeClr val="bg2"/>
                </a:solidFill>
                <a:latin typeface="Arial" charset="0"/>
              </a:rPr>
              <a:t>+</a:t>
            </a:r>
            <a:r>
              <a:rPr lang="it-IT" altLang="it-IT">
                <a:solidFill>
                  <a:schemeClr val="bg2"/>
                </a:solidFill>
                <a:latin typeface="Arial" charset="0"/>
              </a:rPr>
              <a:t> degli altri tessuti eccitabili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948329" y="3789040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bg2"/>
                </a:solidFill>
                <a:latin typeface="+mj-lt"/>
              </a:rPr>
              <a:t>soglia</a:t>
            </a:r>
            <a:endParaRPr lang="it-IT">
              <a:solidFill>
                <a:schemeClr val="bg2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906000" cy="4572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alt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QUADRO GENERALE</a:t>
            </a:r>
          </a:p>
        </p:txBody>
      </p:sp>
      <p:sp>
        <p:nvSpPr>
          <p:cNvPr id="18434" name="Text Box 11"/>
          <p:cNvSpPr txBox="1">
            <a:spLocks noChangeArrowheads="1"/>
          </p:cNvSpPr>
          <p:nvPr/>
        </p:nvSpPr>
        <p:spPr bwMode="auto">
          <a:xfrm>
            <a:off x="3614077" y="3364904"/>
            <a:ext cx="26778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dirty="0">
                <a:solidFill>
                  <a:schemeClr val="bg1"/>
                </a:solidFill>
                <a:latin typeface="Arial Rounded MT Bold" charset="0"/>
              </a:rPr>
              <a:t>Attività meccanica del cuore</a:t>
            </a:r>
          </a:p>
        </p:txBody>
      </p:sp>
      <p:sp>
        <p:nvSpPr>
          <p:cNvPr id="18435" name="Text Box 12"/>
          <p:cNvSpPr txBox="1">
            <a:spLocks noChangeArrowheads="1"/>
          </p:cNvSpPr>
          <p:nvPr/>
        </p:nvSpPr>
        <p:spPr bwMode="auto">
          <a:xfrm>
            <a:off x="3727890" y="2028800"/>
            <a:ext cx="24502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dirty="0">
                <a:solidFill>
                  <a:schemeClr val="bg1"/>
                </a:solidFill>
                <a:latin typeface="Arial Rounded MT Bold" charset="0"/>
              </a:rPr>
              <a:t>Attività elettrica del cuore</a:t>
            </a:r>
          </a:p>
        </p:txBody>
      </p:sp>
      <p:sp>
        <p:nvSpPr>
          <p:cNvPr id="18436" name="Text Box 13"/>
          <p:cNvSpPr txBox="1">
            <a:spLocks noChangeArrowheads="1"/>
          </p:cNvSpPr>
          <p:nvPr/>
        </p:nvSpPr>
        <p:spPr bwMode="auto">
          <a:xfrm>
            <a:off x="3586957" y="4695054"/>
            <a:ext cx="2732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 dirty="0">
                <a:solidFill>
                  <a:schemeClr val="bg1"/>
                </a:solidFill>
              </a:rPr>
              <a:t>Principi di elettrocardiografia</a:t>
            </a:r>
          </a:p>
        </p:txBody>
      </p:sp>
      <p:sp>
        <p:nvSpPr>
          <p:cNvPr id="18437" name="Text Box 14"/>
          <p:cNvSpPr txBox="1">
            <a:spLocks noChangeArrowheads="1"/>
          </p:cNvSpPr>
          <p:nvPr/>
        </p:nvSpPr>
        <p:spPr bwMode="auto">
          <a:xfrm>
            <a:off x="2175670" y="3810272"/>
            <a:ext cx="55546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>
                <a:solidFill>
                  <a:schemeClr val="bg1"/>
                </a:solidFill>
              </a:rPr>
              <a:t>Regolazione della gittata cardiaca. </a:t>
            </a:r>
            <a:r>
              <a:rPr lang="it-IT" altLang="it-IT" dirty="0">
                <a:solidFill>
                  <a:schemeClr val="bg1"/>
                </a:solidFill>
              </a:rPr>
              <a:t>Legge di </a:t>
            </a:r>
            <a:r>
              <a:rPr lang="it-IT" altLang="it-IT" dirty="0" err="1">
                <a:solidFill>
                  <a:schemeClr val="bg1"/>
                </a:solidFill>
              </a:rPr>
              <a:t>Starling</a:t>
            </a:r>
            <a:r>
              <a:rPr lang="it-IT" altLang="it-IT" dirty="0">
                <a:solidFill>
                  <a:schemeClr val="bg1"/>
                </a:solidFill>
              </a:rPr>
              <a:t> del cuore</a:t>
            </a:r>
          </a:p>
        </p:txBody>
      </p:sp>
      <p:sp>
        <p:nvSpPr>
          <p:cNvPr id="18438" name="Text Box 13"/>
          <p:cNvSpPr txBox="1">
            <a:spLocks noChangeArrowheads="1"/>
          </p:cNvSpPr>
          <p:nvPr/>
        </p:nvSpPr>
        <p:spPr bwMode="auto">
          <a:xfrm>
            <a:off x="3229770" y="4252663"/>
            <a:ext cx="3446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>
                <a:solidFill>
                  <a:schemeClr val="bg1"/>
                </a:solidFill>
              </a:rPr>
              <a:t>Regolazione della pressione arteriosa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" y="1138064"/>
            <a:ext cx="9906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dirty="0" smtClean="0">
                <a:solidFill>
                  <a:schemeClr val="bg1"/>
                </a:solidFill>
                <a:latin typeface="Arial Rounded MT Bold" charset="0"/>
              </a:rPr>
              <a:t>Cenni di </a:t>
            </a:r>
            <a:r>
              <a:rPr lang="it-IT" altLang="it-IT" sz="1400" smtClean="0">
                <a:solidFill>
                  <a:schemeClr val="bg1"/>
                </a:solidFill>
                <a:latin typeface="Arial Rounded MT Bold" charset="0"/>
              </a:rPr>
              <a:t>anatomia funzionale</a:t>
            </a:r>
            <a:endParaRPr lang="it-IT" altLang="it-IT" sz="1400">
              <a:solidFill>
                <a:schemeClr val="bg1"/>
              </a:solidFill>
              <a:latin typeface="Arial Rounded MT Bold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876007" y="1583432"/>
            <a:ext cx="21539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dirty="0" smtClean="0">
                <a:solidFill>
                  <a:schemeClr val="bg1"/>
                </a:solidFill>
                <a:latin typeface="Arial Rounded MT Bold" charset="0"/>
              </a:rPr>
              <a:t>Automatismo cardiaco</a:t>
            </a:r>
            <a:endParaRPr lang="it-IT" altLang="it-IT" sz="1400" dirty="0">
              <a:solidFill>
                <a:schemeClr val="bg1"/>
              </a:solidFill>
              <a:latin typeface="Arial Rounded MT Bold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-15552" y="692696"/>
            <a:ext cx="9906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dirty="0" smtClean="0">
                <a:solidFill>
                  <a:schemeClr val="bg1"/>
                </a:solidFill>
                <a:latin typeface="Arial Rounded MT Bold" charset="0"/>
              </a:rPr>
              <a:t>Cenni storici</a:t>
            </a:r>
            <a:endParaRPr lang="it-IT" altLang="it-IT" sz="1400" dirty="0">
              <a:solidFill>
                <a:schemeClr val="bg1"/>
              </a:solidFill>
              <a:latin typeface="Arial Rounded MT Bold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-15552" y="2474168"/>
            <a:ext cx="9906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dirty="0" smtClean="0">
                <a:solidFill>
                  <a:schemeClr val="bg1"/>
                </a:solidFill>
                <a:latin typeface="Arial Rounded MT Bold" charset="0"/>
              </a:rPr>
              <a:t>Potenziali d’azione cardiaci</a:t>
            </a:r>
            <a:endParaRPr lang="it-IT" altLang="it-IT" sz="1400" dirty="0">
              <a:solidFill>
                <a:schemeClr val="bg1"/>
              </a:solidFill>
              <a:latin typeface="Arial Rounded MT Bold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-15552" y="2919536"/>
            <a:ext cx="9906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dirty="0" smtClean="0">
                <a:solidFill>
                  <a:schemeClr val="bg1"/>
                </a:solidFill>
                <a:latin typeface="Arial Rounded MT Bold" charset="0"/>
              </a:rPr>
              <a:t>Accoppiamento eccitazione-contrazione</a:t>
            </a:r>
            <a:endParaRPr lang="it-IT" altLang="it-IT" sz="1400" dirty="0">
              <a:solidFill>
                <a:schemeClr val="bg1"/>
              </a:solidFill>
              <a:latin typeface="Arial Rounded MT Bold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-15552" y="4057327"/>
            <a:ext cx="9906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dirty="0" smtClean="0">
                <a:solidFill>
                  <a:schemeClr val="bg1"/>
                </a:solidFill>
                <a:latin typeface="Arial Rounded MT Bold" charset="0"/>
              </a:rPr>
              <a:t>Effetti dell’esercizio fisico sulla attività </a:t>
            </a:r>
            <a:r>
              <a:rPr lang="it-IT" altLang="it-IT" sz="1400" dirty="0" err="1" smtClean="0">
                <a:solidFill>
                  <a:schemeClr val="bg1"/>
                </a:solidFill>
                <a:latin typeface="Arial Rounded MT Bold" charset="0"/>
              </a:rPr>
              <a:t>crdiaca</a:t>
            </a:r>
            <a:endParaRPr lang="it-IT" altLang="it-IT" sz="1400" dirty="0">
              <a:solidFill>
                <a:schemeClr val="bg1"/>
              </a:solidFill>
              <a:latin typeface="Arial Rounded MT Bold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-15552" y="5137447"/>
            <a:ext cx="9906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dirty="0" smtClean="0">
                <a:solidFill>
                  <a:schemeClr val="bg1"/>
                </a:solidFill>
                <a:latin typeface="Arial Rounded MT Bold" charset="0"/>
              </a:rPr>
              <a:t>Triangolo di </a:t>
            </a:r>
            <a:r>
              <a:rPr lang="it-IT" altLang="it-IT" sz="1400" dirty="0" err="1" smtClean="0">
                <a:solidFill>
                  <a:schemeClr val="bg1"/>
                </a:solidFill>
                <a:latin typeface="Arial Rounded MT Bold" charset="0"/>
              </a:rPr>
              <a:t>Einthoven</a:t>
            </a:r>
            <a:r>
              <a:rPr lang="it-IT" altLang="it-IT" sz="1400" dirty="0" smtClean="0">
                <a:solidFill>
                  <a:schemeClr val="bg1"/>
                </a:solidFill>
                <a:latin typeface="Arial Rounded MT Bold" charset="0"/>
              </a:rPr>
              <a:t> e derivazioni elettrocardiografiche</a:t>
            </a:r>
            <a:endParaRPr lang="it-IT" altLang="it-IT" sz="1400" dirty="0">
              <a:solidFill>
                <a:schemeClr val="bg1"/>
              </a:solidFill>
              <a:latin typeface="Arial Rounded MT Bold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" y="5785519"/>
            <a:ext cx="990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dirty="0" smtClean="0">
                <a:solidFill>
                  <a:srgbClr val="FF0000"/>
                </a:solidFill>
                <a:latin typeface="Arial Rounded MT Bold" charset="0"/>
              </a:rPr>
              <a:t>Caso Clinico: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dirty="0" smtClean="0">
                <a:solidFill>
                  <a:srgbClr val="FF0000"/>
                </a:solidFill>
                <a:latin typeface="Arial Rounded MT Bold" charset="0"/>
              </a:rPr>
              <a:t>Difficoltà respiratoria durante l’attività fisica</a:t>
            </a:r>
            <a:endParaRPr lang="it-IT" altLang="it-IT" sz="1400" dirty="0">
              <a:solidFill>
                <a:srgbClr val="FF0000"/>
              </a:solidFill>
              <a:latin typeface="Arial Rounded MT Bold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537176" y="6525344"/>
            <a:ext cx="3284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smtClean="0">
                <a:solidFill>
                  <a:schemeClr val="bg2"/>
                </a:solidFill>
                <a:latin typeface="+mj-lt"/>
              </a:rPr>
              <a:t>Modificata da </a:t>
            </a:r>
            <a:r>
              <a:rPr lang="it-IT" sz="1000" dirty="0" smtClean="0">
                <a:solidFill>
                  <a:schemeClr val="bg2"/>
                </a:solidFill>
                <a:latin typeface="+mj-lt"/>
              </a:rPr>
              <a:t>Conti et al., Fisiologia Medica, </a:t>
            </a:r>
            <a:r>
              <a:rPr lang="it-IT" sz="1000" dirty="0" err="1" smtClean="0">
                <a:solidFill>
                  <a:schemeClr val="bg2"/>
                </a:solidFill>
                <a:latin typeface="+mj-lt"/>
              </a:rPr>
              <a:t>edi-ermes</a:t>
            </a:r>
            <a:endParaRPr lang="it-IT" sz="1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906000" cy="3810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altLang="it-I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STIMOLAZIONE ADRENERGICA (recettori </a:t>
            </a:r>
            <a:r>
              <a:rPr lang="it-IT" altLang="it-I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it-IT" altLang="it-I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)</a:t>
            </a:r>
            <a:endParaRPr lang="it-IT" altLang="it-IT" sz="2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2" y="1052736"/>
            <a:ext cx="9906000" cy="528189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097016" y="1526595"/>
            <a:ext cx="15648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chemeClr val="bg2"/>
                </a:solidFill>
                <a:latin typeface="+mj-lt"/>
              </a:rPr>
              <a:t>da attivazione della </a:t>
            </a:r>
            <a:r>
              <a:rPr lang="it-IT" sz="1000" dirty="0" err="1" smtClean="0">
                <a:solidFill>
                  <a:schemeClr val="bg2"/>
                </a:solidFill>
                <a:latin typeface="+mj-lt"/>
              </a:rPr>
              <a:t>PKA</a:t>
            </a:r>
            <a:endParaRPr lang="it-IT" sz="10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775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883191"/>
              </p:ext>
            </p:extLst>
          </p:nvPr>
        </p:nvGraphicFramePr>
        <p:xfrm>
          <a:off x="128464" y="1052736"/>
          <a:ext cx="9649070" cy="4104458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728192"/>
                <a:gridCol w="720080"/>
                <a:gridCol w="764742"/>
                <a:gridCol w="707986"/>
                <a:gridCol w="841361"/>
                <a:gridCol w="618736"/>
                <a:gridCol w="752110"/>
                <a:gridCol w="754116"/>
                <a:gridCol w="653834"/>
                <a:gridCol w="707986"/>
                <a:gridCol w="653834"/>
                <a:gridCol w="746093"/>
              </a:tblGrid>
              <a:tr h="25652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 </a:t>
                      </a:r>
                      <a:endParaRPr lang="it-IT" sz="11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Nodo </a:t>
                      </a:r>
                      <a:r>
                        <a:rPr lang="it-IT" sz="120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seno-atriale</a:t>
                      </a:r>
                      <a:endParaRPr lang="it-IT" sz="12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Miocardio atriale</a:t>
                      </a:r>
                      <a:endParaRPr lang="it-IT" sz="12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Nodo </a:t>
                      </a:r>
                      <a:r>
                        <a:rPr lang="it-IT" sz="120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atrioventricolare</a:t>
                      </a:r>
                      <a:endParaRPr lang="it-IT" sz="12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Fascio di </a:t>
                      </a:r>
                      <a:r>
                        <a:rPr lang="it-IT" sz="1200" dirty="0" err="1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Hiss</a:t>
                      </a:r>
                      <a:r>
                        <a:rPr lang="it-IT" sz="12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e branche</a:t>
                      </a:r>
                      <a:endParaRPr lang="it-IT" sz="12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Rete</a:t>
                      </a:r>
                      <a:r>
                        <a:rPr lang="it-IT" sz="1200" baseline="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</a:t>
                      </a:r>
                      <a:r>
                        <a:rPr lang="it-IT" sz="120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di </a:t>
                      </a:r>
                      <a:r>
                        <a:rPr lang="it-IT" sz="12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Purkinje</a:t>
                      </a:r>
                      <a:endParaRPr lang="it-IT" sz="12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Ventricolo</a:t>
                      </a:r>
                      <a:endParaRPr lang="it-IT" sz="12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76958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dirty="0">
                        <a:solidFill>
                          <a:schemeClr val="bg2"/>
                        </a:solidFill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dirty="0">
                        <a:solidFill>
                          <a:schemeClr val="bg2"/>
                        </a:solidFill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 gridSpan="2"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dirty="0">
                        <a:solidFill>
                          <a:schemeClr val="bg2"/>
                        </a:solidFill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dirty="0">
                        <a:solidFill>
                          <a:schemeClr val="bg2"/>
                        </a:solidFill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dirty="0">
                        <a:solidFill>
                          <a:schemeClr val="bg2"/>
                        </a:solidFill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dirty="0">
                        <a:solidFill>
                          <a:schemeClr val="bg2"/>
                        </a:solidFill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Endocardio</a:t>
                      </a:r>
                      <a:endParaRPr lang="it-IT" sz="12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Epicardio</a:t>
                      </a:r>
                      <a:endParaRPr lang="it-IT" sz="12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76958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dirty="0">
                        <a:solidFill>
                          <a:schemeClr val="bg2"/>
                        </a:solidFill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Avvio</a:t>
                      </a:r>
                      <a:endParaRPr lang="it-IT" sz="11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2700" indent="0" algn="ctr">
                        <a:spcAft>
                          <a:spcPts val="0"/>
                        </a:spcAft>
                        <a:tabLst/>
                      </a:pPr>
                      <a:r>
                        <a:rPr lang="it-IT" sz="11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Destro</a:t>
                      </a:r>
                      <a:endParaRPr lang="it-IT" sz="11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Sinistro</a:t>
                      </a:r>
                      <a:endParaRPr lang="it-IT" sz="11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Invasione</a:t>
                      </a:r>
                      <a:endParaRPr lang="it-IT" sz="11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Uscita</a:t>
                      </a:r>
                      <a:endParaRPr lang="it-IT" sz="11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Destro</a:t>
                      </a:r>
                      <a:endParaRPr lang="it-IT" sz="11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Sinistro</a:t>
                      </a:r>
                      <a:endParaRPr lang="it-IT" sz="11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Destro</a:t>
                      </a:r>
                      <a:endParaRPr lang="it-IT" sz="11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Sinistro</a:t>
                      </a:r>
                      <a:endParaRPr lang="it-IT" sz="11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</a:tr>
              <a:tr h="5130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Tempo (</a:t>
                      </a:r>
                      <a:r>
                        <a:rPr lang="it-IT" sz="1200" dirty="0" err="1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ms</a:t>
                      </a:r>
                      <a:r>
                        <a:rPr lang="it-IT" sz="12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)</a:t>
                      </a:r>
                      <a:endParaRPr lang="it-IT" sz="12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0</a:t>
                      </a:r>
                      <a:endParaRPr lang="it-IT" sz="13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50</a:t>
                      </a:r>
                      <a:endParaRPr lang="it-IT" sz="13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80</a:t>
                      </a:r>
                      <a:endParaRPr lang="it-IT" sz="13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50</a:t>
                      </a:r>
                      <a:endParaRPr lang="it-IT" sz="13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125</a:t>
                      </a:r>
                      <a:endParaRPr lang="it-IT" sz="13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130-145</a:t>
                      </a:r>
                      <a:endParaRPr lang="it-IT" sz="13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150-175</a:t>
                      </a:r>
                      <a:endParaRPr lang="it-IT" sz="13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175</a:t>
                      </a:r>
                      <a:endParaRPr lang="it-IT" sz="13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190</a:t>
                      </a:r>
                      <a:endParaRPr lang="it-IT" sz="13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205</a:t>
                      </a:r>
                      <a:endParaRPr lang="it-IT" sz="13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30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225</a:t>
                      </a:r>
                      <a:endParaRPr lang="it-IT" sz="13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</a:tr>
              <a:tr h="7695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Velocità di conduzione (ms</a:t>
                      </a:r>
                      <a:r>
                        <a:rPr lang="it-IT" sz="1200" baseline="300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-1</a:t>
                      </a:r>
                      <a:r>
                        <a:rPr lang="it-IT" sz="12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)</a:t>
                      </a:r>
                      <a:endParaRPr lang="it-IT" sz="12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 </a:t>
                      </a:r>
                      <a:r>
                        <a:rPr lang="it-IT" sz="130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0,05</a:t>
                      </a:r>
                      <a:endParaRPr lang="it-IT" sz="13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0,8-1,0</a:t>
                      </a:r>
                      <a:endParaRPr lang="it-IT" sz="13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0,05</a:t>
                      </a:r>
                      <a:endParaRPr lang="it-IT" sz="13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1,0-1,5</a:t>
                      </a:r>
                      <a:endParaRPr lang="it-IT" sz="13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3,0-3,5</a:t>
                      </a:r>
                      <a:endParaRPr lang="it-IT" sz="13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1,0</a:t>
                      </a:r>
                      <a:endParaRPr lang="it-IT" sz="13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5130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Frequenza </a:t>
                      </a:r>
                      <a:r>
                        <a:rPr lang="it-IT" sz="120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propria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(s</a:t>
                      </a:r>
                      <a:r>
                        <a:rPr lang="it-IT" sz="1200" baseline="3000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-1</a:t>
                      </a:r>
                      <a:r>
                        <a:rPr lang="it-IT" sz="12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)</a:t>
                      </a:r>
                      <a:endParaRPr lang="it-IT" sz="12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30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60-100</a:t>
                      </a:r>
                      <a:endParaRPr lang="it-IT" sz="130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30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-</a:t>
                      </a:r>
                      <a:endParaRPr lang="it-IT" sz="130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30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40-55</a:t>
                      </a:r>
                      <a:endParaRPr lang="it-IT" sz="130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25-40</a:t>
                      </a:r>
                      <a:endParaRPr lang="it-IT" sz="13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-</a:t>
                      </a:r>
                      <a:endParaRPr lang="it-IT" sz="13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5130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Elettrocardiogramma</a:t>
                      </a:r>
                      <a:endParaRPr lang="it-IT" sz="12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 </a:t>
                      </a:r>
                      <a:endParaRPr lang="it-IT" sz="11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onda </a:t>
                      </a:r>
                      <a:r>
                        <a:rPr lang="it-IT" sz="1100" dirty="0" err="1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P</a:t>
                      </a:r>
                      <a:endParaRPr lang="it-IT" sz="11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Tratto </a:t>
                      </a:r>
                      <a:r>
                        <a:rPr lang="it-IT" sz="110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PQ</a:t>
                      </a:r>
                      <a:endParaRPr lang="it-IT" sz="11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Complesso </a:t>
                      </a:r>
                      <a:r>
                        <a:rPr lang="it-IT" sz="1100" dirty="0" err="1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QRS</a:t>
                      </a:r>
                      <a:endParaRPr lang="it-IT" sz="1100" dirty="0">
                        <a:solidFill>
                          <a:schemeClr val="bg2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6537176" y="6525344"/>
            <a:ext cx="3284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smtClean="0">
                <a:solidFill>
                  <a:schemeClr val="bg2"/>
                </a:solidFill>
                <a:latin typeface="+mj-lt"/>
              </a:rPr>
              <a:t>Modificata da </a:t>
            </a:r>
            <a:r>
              <a:rPr lang="it-IT" sz="1000" dirty="0" smtClean="0">
                <a:solidFill>
                  <a:schemeClr val="bg2"/>
                </a:solidFill>
                <a:latin typeface="+mj-lt"/>
              </a:rPr>
              <a:t>Conti et al., Fisiologia Medica, </a:t>
            </a:r>
            <a:r>
              <a:rPr lang="it-IT" sz="1000" dirty="0" err="1" smtClean="0">
                <a:solidFill>
                  <a:schemeClr val="bg2"/>
                </a:solidFill>
                <a:latin typeface="+mj-lt"/>
              </a:rPr>
              <a:t>edi-ermes</a:t>
            </a:r>
            <a:endParaRPr lang="it-IT" sz="1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8600"/>
            <a:ext cx="9906000" cy="381000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75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altLang="it-IT" sz="2000" kern="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attività elettrica nelle differenti zone del cuore</a:t>
            </a:r>
            <a:endParaRPr lang="it-IT" altLang="it-IT" sz="2000" kern="0" cap="all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44488" y="5457998"/>
            <a:ext cx="91577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cap="all" dirty="0" smtClean="0">
                <a:solidFill>
                  <a:schemeClr val="bg2"/>
                </a:solidFill>
              </a:rPr>
              <a:t>velocità di conduzione</a:t>
            </a:r>
            <a:r>
              <a:rPr lang="it-IT" dirty="0" smtClean="0">
                <a:solidFill>
                  <a:schemeClr val="bg2"/>
                </a:solidFill>
              </a:rPr>
              <a:t>: diametro delle fibre</a:t>
            </a:r>
          </a:p>
          <a:p>
            <a:r>
              <a:rPr lang="it-IT" dirty="0">
                <a:solidFill>
                  <a:schemeClr val="bg2"/>
                </a:solidFill>
              </a:rPr>
              <a:t>	</a:t>
            </a:r>
            <a:r>
              <a:rPr lang="it-IT" dirty="0" smtClean="0">
                <a:solidFill>
                  <a:schemeClr val="bg2"/>
                </a:solidFill>
              </a:rPr>
              <a:t>	                espressione di canali per il Na</a:t>
            </a:r>
            <a:r>
              <a:rPr lang="it-IT" baseline="30000" dirty="0" smtClean="0">
                <a:solidFill>
                  <a:schemeClr val="bg2"/>
                </a:solidFill>
              </a:rPr>
              <a:t>+</a:t>
            </a:r>
            <a:r>
              <a:rPr lang="it-IT" dirty="0" smtClean="0">
                <a:solidFill>
                  <a:schemeClr val="bg2"/>
                </a:solidFill>
              </a:rPr>
              <a:t> (ripidità di ascesa del potenziale d’azione)</a:t>
            </a:r>
          </a:p>
          <a:p>
            <a:endParaRPr lang="it-IT" dirty="0" smtClean="0">
              <a:solidFill>
                <a:schemeClr val="bg2"/>
              </a:solidFill>
            </a:endParaRPr>
          </a:p>
          <a:p>
            <a:pPr algn="ctr"/>
            <a:r>
              <a:rPr lang="it-IT" sz="1200" dirty="0" smtClean="0">
                <a:solidFill>
                  <a:schemeClr val="bg2"/>
                </a:solidFill>
              </a:rPr>
              <a:t>CELLULE LENTE (SA, AV), CELLULE VELOCI (resto del sistema di conduzione e rete di Purkinje), MIOCARDIO COMUNE</a:t>
            </a:r>
            <a:endParaRPr lang="it-IT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68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4550"/>
            <a:ext cx="9906000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86" name="Rectangle 2"/>
          <p:cNvSpPr>
            <a:spLocks noChangeArrowheads="1"/>
          </p:cNvSpPr>
          <p:nvPr/>
        </p:nvSpPr>
        <p:spPr bwMode="auto">
          <a:xfrm>
            <a:off x="0" y="228600"/>
            <a:ext cx="9906000" cy="381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it-IT" altLang="it-IT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ACCOPPIAMENTO ECCITAZIONE-CONTRAZIONE</a:t>
            </a:r>
          </a:p>
        </p:txBody>
      </p:sp>
      <p:sp>
        <p:nvSpPr>
          <p:cNvPr id="4" name="Smile 3"/>
          <p:cNvSpPr/>
          <p:nvPr/>
        </p:nvSpPr>
        <p:spPr bwMode="auto">
          <a:xfrm>
            <a:off x="9489504" y="44624"/>
            <a:ext cx="360040" cy="360040"/>
          </a:xfrm>
          <a:prstGeom prst="smileyFace">
            <a:avLst/>
          </a:prstGeom>
          <a:solidFill>
            <a:srgbClr val="99FF3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charset="0"/>
              <a:ea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1946275" y="2071688"/>
            <a:ext cx="1863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080808"/>
                </a:solidFill>
                <a:latin typeface="Arial" charset="0"/>
              </a:rPr>
              <a:t>Recettore rianodinico</a:t>
            </a:r>
          </a:p>
        </p:txBody>
      </p:sp>
      <p:sp>
        <p:nvSpPr>
          <p:cNvPr id="116742" name="Line 6"/>
          <p:cNvSpPr>
            <a:spLocks noChangeShapeType="1"/>
          </p:cNvSpPr>
          <p:nvPr/>
        </p:nvSpPr>
        <p:spPr bwMode="auto">
          <a:xfrm flipH="1">
            <a:off x="3352800" y="2362200"/>
            <a:ext cx="76200" cy="1066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  <p:pic>
        <p:nvPicPr>
          <p:cNvPr id="45060" name="Picture 7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25060" r="6613" b="25830"/>
          <a:stretch>
            <a:fillRect/>
          </a:stretch>
        </p:blipFill>
        <p:spPr bwMode="auto">
          <a:xfrm>
            <a:off x="914400" y="106728"/>
            <a:ext cx="8575104" cy="671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60325" y="6477000"/>
            <a:ext cx="2411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1200">
                <a:solidFill>
                  <a:srgbClr val="080808"/>
                </a:solidFill>
                <a:latin typeface="Arial" charset="0"/>
              </a:rPr>
              <a:t>Da Silverthorn, Fisiologia Umana</a:t>
            </a:r>
          </a:p>
        </p:txBody>
      </p:sp>
      <p:sp>
        <p:nvSpPr>
          <p:cNvPr id="579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624"/>
            <a:ext cx="6969224" cy="3810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altLang="it-IT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ACCOPPIAMENTO ECCITAZIONE-CONTRAZIONE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080792" y="227687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 smtClean="0">
                <a:solidFill>
                  <a:schemeClr val="bg2"/>
                </a:solidFill>
                <a:latin typeface="+mj-lt"/>
              </a:rPr>
              <a:t>Recettore-canale di-idro-piridinico (</a:t>
            </a:r>
            <a:r>
              <a:rPr lang="it-IT" sz="900" dirty="0" err="1" smtClean="0">
                <a:solidFill>
                  <a:schemeClr val="bg2"/>
                </a:solidFill>
                <a:latin typeface="+mj-lt"/>
              </a:rPr>
              <a:t>DHP</a:t>
            </a:r>
            <a:r>
              <a:rPr lang="it-IT" sz="900" dirty="0" smtClean="0">
                <a:solidFill>
                  <a:schemeClr val="bg2"/>
                </a:solidFill>
                <a:latin typeface="+mj-lt"/>
              </a:rPr>
              <a:t>)</a:t>
            </a:r>
            <a:endParaRPr lang="it-IT" sz="900" dirty="0">
              <a:solidFill>
                <a:schemeClr val="bg2"/>
              </a:solidFill>
              <a:latin typeface="+mj-lt"/>
            </a:endParaRPr>
          </a:p>
        </p:txBody>
      </p:sp>
      <p:cxnSp>
        <p:nvCxnSpPr>
          <p:cNvPr id="4" name="Connettore 2 3"/>
          <p:cNvCxnSpPr/>
          <p:nvPr/>
        </p:nvCxnSpPr>
        <p:spPr bwMode="auto">
          <a:xfrm flipH="1" flipV="1">
            <a:off x="3368824" y="2060848"/>
            <a:ext cx="288032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5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t="25060" r="6863" b="28853"/>
          <a:stretch>
            <a:fillRect/>
          </a:stretch>
        </p:blipFill>
        <p:spPr bwMode="auto">
          <a:xfrm>
            <a:off x="76200" y="0"/>
            <a:ext cx="9080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3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010400" y="2743200"/>
            <a:ext cx="2819400" cy="9144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altLang="it-IT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ACCOPPIAMENTO ECCITAZIONE-CONTRAZIONE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494587" y="6610746"/>
            <a:ext cx="2411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1200">
                <a:solidFill>
                  <a:srgbClr val="080808"/>
                </a:solidFill>
                <a:latin typeface="Arial" charset="0"/>
              </a:rPr>
              <a:t>Da Silverthorn, Fisiologia Umana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23" name="Arco 11"/>
          <p:cNvSpPr>
            <a:spLocks/>
          </p:cNvSpPr>
          <p:nvPr/>
        </p:nvSpPr>
        <p:spPr bwMode="auto">
          <a:xfrm rot="2716936">
            <a:off x="5356225" y="1774825"/>
            <a:ext cx="1860550" cy="2514600"/>
          </a:xfrm>
          <a:custGeom>
            <a:avLst/>
            <a:gdLst>
              <a:gd name="T0" fmla="*/ 117551 w 14593"/>
              <a:gd name="T1" fmla="*/ 0 h 21580"/>
              <a:gd name="T2" fmla="*/ 1860550 w 14593"/>
              <a:gd name="T3" fmla="*/ 658946 h 21580"/>
              <a:gd name="T4" fmla="*/ 0 w 14593"/>
              <a:gd name="T5" fmla="*/ 2514600 h 215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593" h="21580" fill="none" extrusionOk="0">
                <a:moveTo>
                  <a:pt x="922" y="-1"/>
                </a:moveTo>
                <a:cubicBezTo>
                  <a:pt x="6002" y="216"/>
                  <a:pt x="10843" y="2219"/>
                  <a:pt x="14592" y="5655"/>
                </a:cubicBezTo>
              </a:path>
              <a:path w="14593" h="21580" stroke="0" extrusionOk="0">
                <a:moveTo>
                  <a:pt x="922" y="-1"/>
                </a:moveTo>
                <a:cubicBezTo>
                  <a:pt x="6002" y="216"/>
                  <a:pt x="10843" y="2219"/>
                  <a:pt x="14592" y="5655"/>
                </a:cubicBezTo>
                <a:lnTo>
                  <a:pt x="0" y="21580"/>
                </a:lnTo>
                <a:lnTo>
                  <a:pt x="922" y="-1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it-IT"/>
          </a:p>
        </p:txBody>
      </p:sp>
      <p:sp>
        <p:nvSpPr>
          <p:cNvPr id="49154" name="Oval 2"/>
          <p:cNvSpPr>
            <a:spLocks noChangeArrowheads="1"/>
          </p:cNvSpPr>
          <p:nvPr/>
        </p:nvSpPr>
        <p:spPr bwMode="auto">
          <a:xfrm>
            <a:off x="2162175" y="928688"/>
            <a:ext cx="5205413" cy="45656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71722" name="Arco 10"/>
          <p:cNvSpPr>
            <a:spLocks/>
          </p:cNvSpPr>
          <p:nvPr/>
        </p:nvSpPr>
        <p:spPr bwMode="auto">
          <a:xfrm>
            <a:off x="4754563" y="928688"/>
            <a:ext cx="1814512" cy="2317750"/>
          </a:xfrm>
          <a:custGeom>
            <a:avLst/>
            <a:gdLst>
              <a:gd name="T0" fmla="*/ 0 w 15234"/>
              <a:gd name="T1" fmla="*/ 0 h 21600"/>
              <a:gd name="T2" fmla="*/ 1814512 w 15234"/>
              <a:gd name="T3" fmla="*/ 674615 h 21600"/>
              <a:gd name="T4" fmla="*/ 0 w 15234"/>
              <a:gd name="T5" fmla="*/ 231775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234" h="21600" fill="none" extrusionOk="0">
                <a:moveTo>
                  <a:pt x="0" y="-1"/>
                </a:moveTo>
                <a:cubicBezTo>
                  <a:pt x="5709" y="-1"/>
                  <a:pt x="11186" y="2260"/>
                  <a:pt x="15233" y="6287"/>
                </a:cubicBezTo>
              </a:path>
              <a:path w="15234" h="21600" stroke="0" extrusionOk="0">
                <a:moveTo>
                  <a:pt x="0" y="-1"/>
                </a:moveTo>
                <a:cubicBezTo>
                  <a:pt x="5709" y="-1"/>
                  <a:pt x="11186" y="2260"/>
                  <a:pt x="15233" y="6287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56" name="Line 8"/>
          <p:cNvSpPr>
            <a:spLocks noChangeShapeType="1"/>
          </p:cNvSpPr>
          <p:nvPr/>
        </p:nvSpPr>
        <p:spPr bwMode="auto">
          <a:xfrm flipV="1">
            <a:off x="2955925" y="1574800"/>
            <a:ext cx="3667125" cy="3276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371724" name="Arco 12"/>
          <p:cNvSpPr>
            <a:spLocks/>
          </p:cNvSpPr>
          <p:nvPr/>
        </p:nvSpPr>
        <p:spPr bwMode="auto">
          <a:xfrm rot="5413493">
            <a:off x="4921250" y="3043238"/>
            <a:ext cx="2251075" cy="2635250"/>
          </a:xfrm>
          <a:custGeom>
            <a:avLst/>
            <a:gdLst>
              <a:gd name="T0" fmla="*/ 0 w 21600"/>
              <a:gd name="T1" fmla="*/ 0 h 21600"/>
              <a:gd name="T2" fmla="*/ 2251075 w 21600"/>
              <a:gd name="T3" fmla="*/ 2626832 h 21600"/>
              <a:gd name="T4" fmla="*/ 0 w 21600"/>
              <a:gd name="T5" fmla="*/ 263525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02" y="-1"/>
                  <a:pt x="21561" y="9628"/>
                  <a:pt x="21599" y="21531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02" y="-1"/>
                  <a:pt x="21561" y="9628"/>
                  <a:pt x="21599" y="21531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it-IT"/>
          </a:p>
        </p:txBody>
      </p:sp>
      <p:sp>
        <p:nvSpPr>
          <p:cNvPr id="371727" name="WordArt 15"/>
          <p:cNvSpPr>
            <a:spLocks noChangeArrowheads="1" noChangeShapeType="1" noTextEdit="1"/>
          </p:cNvSpPr>
          <p:nvPr/>
        </p:nvSpPr>
        <p:spPr bwMode="auto">
          <a:xfrm rot="1482748">
            <a:off x="4775200" y="1271588"/>
            <a:ext cx="1620838" cy="4699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a typeface="Arial Rounded MT Bold" charset="0"/>
                <a:cs typeface="Arial Rounded MT Bold" charset="0"/>
              </a:rPr>
              <a:t>presistole</a:t>
            </a:r>
          </a:p>
        </p:txBody>
      </p:sp>
      <p:sp>
        <p:nvSpPr>
          <p:cNvPr id="371728" name="WordArt 16"/>
          <p:cNvSpPr>
            <a:spLocks noChangeArrowheads="1" noChangeShapeType="1" noTextEdit="1"/>
          </p:cNvSpPr>
          <p:nvPr/>
        </p:nvSpPr>
        <p:spPr bwMode="auto">
          <a:xfrm rot="6273628">
            <a:off x="3572668" y="1662907"/>
            <a:ext cx="3776663" cy="3302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750243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a typeface="Arial Rounded MT Bold" charset="0"/>
                <a:cs typeface="Arial Rounded MT Bold" charset="0"/>
              </a:rPr>
              <a:t>sistole ventricolare</a:t>
            </a:r>
          </a:p>
        </p:txBody>
      </p:sp>
      <p:sp>
        <p:nvSpPr>
          <p:cNvPr id="371730" name="Text Box 18"/>
          <p:cNvSpPr txBox="1">
            <a:spLocks noChangeArrowheads="1"/>
          </p:cNvSpPr>
          <p:nvPr/>
        </p:nvSpPr>
        <p:spPr bwMode="auto">
          <a:xfrm>
            <a:off x="4705350" y="2819400"/>
            <a:ext cx="236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>
                <a:solidFill>
                  <a:schemeClr val="bg2"/>
                </a:solidFill>
                <a:latin typeface="Arial Rounded MT Bold" charset="0"/>
              </a:rPr>
              <a:t>isovolumetrica</a:t>
            </a:r>
          </a:p>
        </p:txBody>
      </p:sp>
      <p:sp>
        <p:nvSpPr>
          <p:cNvPr id="371732" name="Text Box 20"/>
          <p:cNvSpPr txBox="1">
            <a:spLocks noChangeArrowheads="1"/>
          </p:cNvSpPr>
          <p:nvPr/>
        </p:nvSpPr>
        <p:spPr bwMode="auto">
          <a:xfrm>
            <a:off x="4868863" y="3743325"/>
            <a:ext cx="1536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2400">
                <a:solidFill>
                  <a:schemeClr val="bg2"/>
                </a:solidFill>
              </a:rPr>
              <a:t>isotonica</a:t>
            </a:r>
          </a:p>
        </p:txBody>
      </p:sp>
      <p:sp>
        <p:nvSpPr>
          <p:cNvPr id="371733" name="Line 21"/>
          <p:cNvSpPr>
            <a:spLocks noChangeShapeType="1"/>
          </p:cNvSpPr>
          <p:nvPr/>
        </p:nvSpPr>
        <p:spPr bwMode="auto">
          <a:xfrm flipV="1">
            <a:off x="7070725" y="990600"/>
            <a:ext cx="276225" cy="249238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371734" name="Text Box 22"/>
          <p:cNvSpPr txBox="1">
            <a:spLocks noChangeArrowheads="1"/>
          </p:cNvSpPr>
          <p:nvPr/>
        </p:nvSpPr>
        <p:spPr bwMode="auto">
          <a:xfrm>
            <a:off x="7410450" y="628650"/>
            <a:ext cx="1770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2000">
                <a:solidFill>
                  <a:schemeClr val="bg2"/>
                </a:solidFill>
              </a:rPr>
              <a:t>chiusura A-V</a:t>
            </a:r>
          </a:p>
        </p:txBody>
      </p:sp>
      <p:sp>
        <p:nvSpPr>
          <p:cNvPr id="371735" name="Line 23"/>
          <p:cNvSpPr>
            <a:spLocks noChangeShapeType="1"/>
          </p:cNvSpPr>
          <p:nvPr/>
        </p:nvSpPr>
        <p:spPr bwMode="auto">
          <a:xfrm>
            <a:off x="7850188" y="3243263"/>
            <a:ext cx="347662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371736" name="Text Box 24"/>
          <p:cNvSpPr txBox="1">
            <a:spLocks noChangeArrowheads="1"/>
          </p:cNvSpPr>
          <p:nvPr/>
        </p:nvSpPr>
        <p:spPr bwMode="auto">
          <a:xfrm>
            <a:off x="8093075" y="2921000"/>
            <a:ext cx="1473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2000">
                <a:solidFill>
                  <a:schemeClr val="bg2"/>
                </a:solidFill>
              </a:rPr>
              <a:t>apertura</a:t>
            </a:r>
          </a:p>
          <a:p>
            <a:pPr eaLnBrk="1" hangingPunct="1"/>
            <a:r>
              <a:rPr lang="it-IT" altLang="it-IT" sz="2000">
                <a:solidFill>
                  <a:schemeClr val="bg2"/>
                </a:solidFill>
              </a:rPr>
              <a:t>semilunari</a:t>
            </a:r>
          </a:p>
        </p:txBody>
      </p:sp>
      <p:sp>
        <p:nvSpPr>
          <p:cNvPr id="371737" name="Line 25"/>
          <p:cNvSpPr>
            <a:spLocks noChangeShapeType="1"/>
          </p:cNvSpPr>
          <p:nvPr/>
        </p:nvSpPr>
        <p:spPr bwMode="auto">
          <a:xfrm>
            <a:off x="4716463" y="5951538"/>
            <a:ext cx="9525" cy="36671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371738" name="Text Box 26"/>
          <p:cNvSpPr txBox="1">
            <a:spLocks noChangeArrowheads="1"/>
          </p:cNvSpPr>
          <p:nvPr/>
        </p:nvSpPr>
        <p:spPr bwMode="auto">
          <a:xfrm>
            <a:off x="3509963" y="6232525"/>
            <a:ext cx="2616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2000">
                <a:solidFill>
                  <a:schemeClr val="bg2"/>
                </a:solidFill>
              </a:rPr>
              <a:t>chiusura semilunari</a:t>
            </a:r>
          </a:p>
        </p:txBody>
      </p:sp>
      <p:sp>
        <p:nvSpPr>
          <p:cNvPr id="49168" name="Text Box 27"/>
          <p:cNvSpPr txBox="1">
            <a:spLocks noChangeArrowheads="1"/>
          </p:cNvSpPr>
          <p:nvPr/>
        </p:nvSpPr>
        <p:spPr bwMode="auto">
          <a:xfrm>
            <a:off x="4457700" y="304800"/>
            <a:ext cx="527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800">
                <a:solidFill>
                  <a:schemeClr val="bg2"/>
                </a:solidFill>
              </a:rPr>
              <a:t>0,8</a:t>
            </a:r>
          </a:p>
          <a:p>
            <a:pPr eaLnBrk="1" hangingPunct="1"/>
            <a:r>
              <a:rPr lang="it-IT" altLang="it-IT" sz="1800">
                <a:solidFill>
                  <a:schemeClr val="bg2"/>
                </a:solidFill>
              </a:rPr>
              <a:t>0,0</a:t>
            </a:r>
          </a:p>
        </p:txBody>
      </p:sp>
      <p:sp>
        <p:nvSpPr>
          <p:cNvPr id="49169" name="Text Box 28"/>
          <p:cNvSpPr txBox="1">
            <a:spLocks noChangeArrowheads="1"/>
          </p:cNvSpPr>
          <p:nvPr/>
        </p:nvSpPr>
        <p:spPr bwMode="auto">
          <a:xfrm>
            <a:off x="6610350" y="1219200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800">
                <a:solidFill>
                  <a:schemeClr val="bg2"/>
                </a:solidFill>
              </a:rPr>
              <a:t>0,1</a:t>
            </a:r>
          </a:p>
        </p:txBody>
      </p:sp>
      <p:sp>
        <p:nvSpPr>
          <p:cNvPr id="49170" name="Text Box 29"/>
          <p:cNvSpPr txBox="1">
            <a:spLocks noChangeArrowheads="1"/>
          </p:cNvSpPr>
          <p:nvPr/>
        </p:nvSpPr>
        <p:spPr bwMode="auto">
          <a:xfrm>
            <a:off x="7353300" y="3094038"/>
            <a:ext cx="527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800">
                <a:solidFill>
                  <a:schemeClr val="bg2"/>
                </a:solidFill>
              </a:rPr>
              <a:t>0,2</a:t>
            </a:r>
          </a:p>
        </p:txBody>
      </p:sp>
      <p:sp>
        <p:nvSpPr>
          <p:cNvPr id="49171" name="Text Box 30"/>
          <p:cNvSpPr txBox="1">
            <a:spLocks noChangeArrowheads="1"/>
          </p:cNvSpPr>
          <p:nvPr/>
        </p:nvSpPr>
        <p:spPr bwMode="auto">
          <a:xfrm>
            <a:off x="4462463" y="5576888"/>
            <a:ext cx="527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800">
                <a:solidFill>
                  <a:schemeClr val="bg2"/>
                </a:solidFill>
              </a:rPr>
              <a:t>0,4</a:t>
            </a:r>
          </a:p>
        </p:txBody>
      </p:sp>
      <p:sp>
        <p:nvSpPr>
          <p:cNvPr id="49172" name="Line 6"/>
          <p:cNvSpPr>
            <a:spLocks noChangeShapeType="1"/>
          </p:cNvSpPr>
          <p:nvPr/>
        </p:nvSpPr>
        <p:spPr bwMode="auto">
          <a:xfrm flipH="1">
            <a:off x="4751388" y="941388"/>
            <a:ext cx="3175" cy="45624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371745" name="Line 33"/>
          <p:cNvSpPr>
            <a:spLocks noChangeShapeType="1"/>
          </p:cNvSpPr>
          <p:nvPr/>
        </p:nvSpPr>
        <p:spPr bwMode="auto">
          <a:xfrm flipH="1">
            <a:off x="2311400" y="5181600"/>
            <a:ext cx="247650" cy="2286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371746" name="Text Box 34"/>
          <p:cNvSpPr txBox="1">
            <a:spLocks noChangeArrowheads="1"/>
          </p:cNvSpPr>
          <p:nvPr/>
        </p:nvSpPr>
        <p:spPr bwMode="auto">
          <a:xfrm>
            <a:off x="1866900" y="5334000"/>
            <a:ext cx="12620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it-IT" altLang="it-IT" sz="2000">
                <a:solidFill>
                  <a:schemeClr val="bg2"/>
                </a:solidFill>
              </a:rPr>
              <a:t>apertura</a:t>
            </a:r>
          </a:p>
          <a:p>
            <a:pPr algn="r" eaLnBrk="1" hangingPunct="1"/>
            <a:r>
              <a:rPr lang="it-IT" altLang="it-IT" sz="2000">
                <a:solidFill>
                  <a:schemeClr val="bg2"/>
                </a:solidFill>
              </a:rPr>
              <a:t>A-V</a:t>
            </a:r>
          </a:p>
        </p:txBody>
      </p:sp>
      <p:sp>
        <p:nvSpPr>
          <p:cNvPr id="371747" name="WordArt 35"/>
          <p:cNvSpPr>
            <a:spLocks noChangeArrowheads="1" noChangeShapeType="1" noTextEdit="1"/>
          </p:cNvSpPr>
          <p:nvPr/>
        </p:nvSpPr>
        <p:spPr bwMode="auto">
          <a:xfrm rot="-5472098">
            <a:off x="2289969" y="1551781"/>
            <a:ext cx="3778250" cy="33289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95276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2"/>
                </a:solidFill>
                <a:ea typeface="Arial Rounded MT Bold" charset="0"/>
                <a:cs typeface="Arial Rounded MT Bold" charset="0"/>
              </a:rPr>
              <a:t>diastole ventricolare</a:t>
            </a:r>
          </a:p>
        </p:txBody>
      </p:sp>
      <p:sp>
        <p:nvSpPr>
          <p:cNvPr id="371748" name="Text Box 36"/>
          <p:cNvSpPr txBox="1">
            <a:spLocks noChangeArrowheads="1"/>
          </p:cNvSpPr>
          <p:nvPr/>
        </p:nvSpPr>
        <p:spPr bwMode="auto">
          <a:xfrm>
            <a:off x="3505200" y="3978275"/>
            <a:ext cx="1333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>
                <a:solidFill>
                  <a:schemeClr val="bg2"/>
                </a:solidFill>
                <a:latin typeface="Arial Rounded MT Bold" charset="0"/>
              </a:rPr>
              <a:t>isovolu-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>
                <a:solidFill>
                  <a:schemeClr val="bg2"/>
                </a:solidFill>
                <a:latin typeface="Arial Rounded MT Bold" charset="0"/>
              </a:rPr>
              <a:t>metrica</a:t>
            </a:r>
          </a:p>
        </p:txBody>
      </p:sp>
      <p:sp>
        <p:nvSpPr>
          <p:cNvPr id="371749" name="Text Box 37"/>
          <p:cNvSpPr txBox="1">
            <a:spLocks noChangeArrowheads="1"/>
          </p:cNvSpPr>
          <p:nvPr/>
        </p:nvSpPr>
        <p:spPr bwMode="auto">
          <a:xfrm>
            <a:off x="3416300" y="2362200"/>
            <a:ext cx="1536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2400">
                <a:solidFill>
                  <a:schemeClr val="bg2"/>
                </a:solidFill>
              </a:rPr>
              <a:t>isotonica</a:t>
            </a:r>
          </a:p>
        </p:txBody>
      </p:sp>
      <p:sp>
        <p:nvSpPr>
          <p:cNvPr id="371750" name="Text Box 38"/>
          <p:cNvSpPr txBox="1">
            <a:spLocks noChangeArrowheads="1"/>
          </p:cNvSpPr>
          <p:nvPr/>
        </p:nvSpPr>
        <p:spPr bwMode="auto">
          <a:xfrm>
            <a:off x="7419975" y="304800"/>
            <a:ext cx="1222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>
                <a:solidFill>
                  <a:schemeClr val="bg2"/>
                </a:solidFill>
                <a:latin typeface="Arial Rounded MT Bold" charset="0"/>
              </a:rPr>
              <a:t>1° tono</a:t>
            </a:r>
          </a:p>
        </p:txBody>
      </p:sp>
      <p:sp>
        <p:nvSpPr>
          <p:cNvPr id="371751" name="Text Box 39"/>
          <p:cNvSpPr txBox="1">
            <a:spLocks noChangeArrowheads="1"/>
          </p:cNvSpPr>
          <p:nvPr/>
        </p:nvSpPr>
        <p:spPr bwMode="auto">
          <a:xfrm>
            <a:off x="5016500" y="5822950"/>
            <a:ext cx="1222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>
                <a:solidFill>
                  <a:schemeClr val="bg2"/>
                </a:solidFill>
                <a:latin typeface="Arial Rounded MT Bold" charset="0"/>
              </a:rPr>
              <a:t>2° tono</a:t>
            </a:r>
          </a:p>
        </p:txBody>
      </p:sp>
      <p:sp>
        <p:nvSpPr>
          <p:cNvPr id="371756" name="Text Box 44"/>
          <p:cNvSpPr txBox="1">
            <a:spLocks noGrp="1" noChangeArrowheads="1"/>
          </p:cNvSpPr>
          <p:nvPr>
            <p:ph type="title"/>
          </p:nvPr>
        </p:nvSpPr>
        <p:spPr>
          <a:xfrm>
            <a:off x="2311400" y="76200"/>
            <a:ext cx="4787900" cy="3048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2000" smtClean="0">
                <a:solidFill>
                  <a:schemeClr val="bg1"/>
                </a:solidFill>
                <a:effectLst/>
                <a:latin typeface="Arial Rounded MT Bold" charset="0"/>
                <a:cs typeface="+mj-cs"/>
              </a:rPr>
              <a:t>CICLO MECCANICO DEL CUORE</a:t>
            </a:r>
          </a:p>
        </p:txBody>
      </p:sp>
      <p:sp>
        <p:nvSpPr>
          <p:cNvPr id="49181" name="Line 7"/>
          <p:cNvSpPr>
            <a:spLocks noChangeShapeType="1"/>
          </p:cNvSpPr>
          <p:nvPr/>
        </p:nvSpPr>
        <p:spPr bwMode="auto">
          <a:xfrm flipV="1">
            <a:off x="4705350" y="3184525"/>
            <a:ext cx="96838" cy="920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49182" name="Line 9"/>
          <p:cNvSpPr>
            <a:spLocks noChangeShapeType="1"/>
          </p:cNvSpPr>
          <p:nvPr/>
        </p:nvSpPr>
        <p:spPr bwMode="auto">
          <a:xfrm rot="5414993" flipV="1">
            <a:off x="6021388" y="1952625"/>
            <a:ext cx="4762" cy="2643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49183" name="Text Box 45"/>
          <p:cNvSpPr txBox="1">
            <a:spLocks noChangeArrowheads="1"/>
          </p:cNvSpPr>
          <p:nvPr/>
        </p:nvSpPr>
        <p:spPr bwMode="auto">
          <a:xfrm>
            <a:off x="2393950" y="4813300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800">
                <a:solidFill>
                  <a:schemeClr val="bg2"/>
                </a:solidFill>
              </a:rPr>
              <a:t>0,5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7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7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7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7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7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7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7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7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7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7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7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71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7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7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7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7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37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37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723" grpId="0" animBg="1"/>
      <p:bldP spid="371722" grpId="0" animBg="1"/>
      <p:bldP spid="371724" grpId="0" animBg="1"/>
      <p:bldP spid="371727" grpId="0" animBg="1"/>
      <p:bldP spid="371728" grpId="0" animBg="1"/>
      <p:bldP spid="371730" grpId="0" autoUpdateAnimBg="0"/>
      <p:bldP spid="371732" grpId="0" autoUpdateAnimBg="0"/>
      <p:bldP spid="371733" grpId="0" animBg="1"/>
      <p:bldP spid="371734" grpId="0" autoUpdateAnimBg="0"/>
      <p:bldP spid="371735" grpId="0" animBg="1"/>
      <p:bldP spid="371736" grpId="0" autoUpdateAnimBg="0"/>
      <p:bldP spid="371737" grpId="0" animBg="1"/>
      <p:bldP spid="371738" grpId="0" autoUpdateAnimBg="0"/>
      <p:bldP spid="371745" grpId="0" animBg="1"/>
      <p:bldP spid="371746" grpId="0" autoUpdateAnimBg="0"/>
      <p:bldP spid="371747" grpId="0" animBg="1"/>
      <p:bldP spid="371748" grpId="0" autoUpdateAnimBg="0"/>
      <p:bldP spid="371749" grpId="0" autoUpdateAnimBg="0"/>
      <p:bldP spid="371750" grpId="0" autoUpdateAnimBg="0"/>
      <p:bldP spid="371751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>
          <a:xfrm>
            <a:off x="82550" y="304800"/>
            <a:ext cx="1974850" cy="25908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altLang="it-IT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RELAZIONE PRESSIONE-VOLUME NEL VENTRICOLO SINISTRO</a:t>
            </a:r>
          </a:p>
        </p:txBody>
      </p:sp>
      <p:pic>
        <p:nvPicPr>
          <p:cNvPr id="51202" name="Picture 4" descr="gr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9"/>
          <a:stretch>
            <a:fillRect/>
          </a:stretch>
        </p:blipFill>
        <p:spPr bwMode="auto">
          <a:xfrm>
            <a:off x="2209800" y="185738"/>
            <a:ext cx="7543800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76200" y="6507163"/>
            <a:ext cx="2606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1200">
                <a:solidFill>
                  <a:srgbClr val="080808"/>
                </a:solidFill>
                <a:latin typeface="Arial" charset="0"/>
              </a:rPr>
              <a:t>Da Guyton e Hall, Fisiologia Medica</a:t>
            </a:r>
          </a:p>
        </p:txBody>
      </p:sp>
      <p:sp>
        <p:nvSpPr>
          <p:cNvPr id="72710" name="Line 6"/>
          <p:cNvSpPr>
            <a:spLocks noChangeShapeType="1"/>
          </p:cNvSpPr>
          <p:nvPr/>
        </p:nvSpPr>
        <p:spPr bwMode="auto">
          <a:xfrm flipH="1">
            <a:off x="1828800" y="5791200"/>
            <a:ext cx="6477000" cy="0"/>
          </a:xfrm>
          <a:prstGeom prst="line">
            <a:avLst/>
          </a:prstGeom>
          <a:noFill/>
          <a:ln w="9525">
            <a:solidFill>
              <a:srgbClr val="08080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72711" name="Line 7"/>
          <p:cNvSpPr>
            <a:spLocks noChangeShapeType="1"/>
          </p:cNvSpPr>
          <p:nvPr/>
        </p:nvSpPr>
        <p:spPr bwMode="auto">
          <a:xfrm flipH="1">
            <a:off x="3733800" y="2438400"/>
            <a:ext cx="4572000" cy="0"/>
          </a:xfrm>
          <a:prstGeom prst="line">
            <a:avLst/>
          </a:prstGeom>
          <a:noFill/>
          <a:ln w="9525">
            <a:solidFill>
              <a:srgbClr val="08080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760413" y="5653088"/>
            <a:ext cx="9159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080808"/>
                </a:solidFill>
                <a:latin typeface="Arial" charset="0"/>
              </a:rPr>
              <a:t>precarico</a:t>
            </a:r>
          </a:p>
        </p:txBody>
      </p:sp>
      <p:sp>
        <p:nvSpPr>
          <p:cNvPr id="72713" name="Line 9"/>
          <p:cNvSpPr>
            <a:spLocks noChangeShapeType="1"/>
          </p:cNvSpPr>
          <p:nvPr/>
        </p:nvSpPr>
        <p:spPr bwMode="auto">
          <a:xfrm flipH="1">
            <a:off x="1676400" y="2438400"/>
            <a:ext cx="2057400" cy="2514600"/>
          </a:xfrm>
          <a:prstGeom prst="line">
            <a:avLst/>
          </a:prstGeom>
          <a:noFill/>
          <a:ln w="9525">
            <a:solidFill>
              <a:srgbClr val="08080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762000" y="4876800"/>
            <a:ext cx="993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080808"/>
                </a:solidFill>
                <a:latin typeface="Arial" charset="0"/>
              </a:rPr>
              <a:t>postcarico</a:t>
            </a:r>
          </a:p>
        </p:txBody>
      </p:sp>
      <p:sp>
        <p:nvSpPr>
          <p:cNvPr id="72715" name="Text Box 11"/>
          <p:cNvSpPr txBox="1">
            <a:spLocks noChangeArrowheads="1"/>
          </p:cNvSpPr>
          <p:nvPr/>
        </p:nvSpPr>
        <p:spPr bwMode="auto">
          <a:xfrm>
            <a:off x="201613" y="2514600"/>
            <a:ext cx="16271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080808"/>
                </a:solidFill>
                <a:latin typeface="Arial" charset="0"/>
              </a:rPr>
              <a:t>LE: lavoro esterno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Line 2"/>
          <p:cNvSpPr>
            <a:spLocks noChangeShapeType="1"/>
          </p:cNvSpPr>
          <p:nvPr/>
        </p:nvSpPr>
        <p:spPr bwMode="auto">
          <a:xfrm>
            <a:off x="2128838" y="5715000"/>
            <a:ext cx="553085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73730" name="Text Box 4"/>
          <p:cNvSpPr txBox="1">
            <a:spLocks noChangeArrowheads="1"/>
          </p:cNvSpPr>
          <p:nvPr/>
        </p:nvSpPr>
        <p:spPr bwMode="auto">
          <a:xfrm>
            <a:off x="4340225" y="5943600"/>
            <a:ext cx="831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Volume</a:t>
            </a:r>
          </a:p>
        </p:txBody>
      </p:sp>
      <p:sp>
        <p:nvSpPr>
          <p:cNvPr id="73731" name="Text Box 5"/>
          <p:cNvSpPr txBox="1">
            <a:spLocks noChangeArrowheads="1"/>
          </p:cNvSpPr>
          <p:nvPr/>
        </p:nvSpPr>
        <p:spPr bwMode="auto">
          <a:xfrm>
            <a:off x="660400" y="3429000"/>
            <a:ext cx="1047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Pressione</a:t>
            </a:r>
          </a:p>
        </p:txBody>
      </p:sp>
      <p:sp>
        <p:nvSpPr>
          <p:cNvPr id="73732" name="Arco 6"/>
          <p:cNvSpPr>
            <a:spLocks/>
          </p:cNvSpPr>
          <p:nvPr/>
        </p:nvSpPr>
        <p:spPr bwMode="auto">
          <a:xfrm rot="-5735731">
            <a:off x="3531393" y="577057"/>
            <a:ext cx="3249613" cy="6356350"/>
          </a:xfrm>
          <a:custGeom>
            <a:avLst/>
            <a:gdLst>
              <a:gd name="T0" fmla="*/ 0 w 21600"/>
              <a:gd name="T1" fmla="*/ 0 h 27573"/>
              <a:gd name="T2" fmla="*/ 3122938 w 21600"/>
              <a:gd name="T3" fmla="*/ 6356350 h 27573"/>
              <a:gd name="T4" fmla="*/ 0 w 21600"/>
              <a:gd name="T5" fmla="*/ 4979406 h 2757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7573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620"/>
                  <a:pt x="21316" y="25631"/>
                  <a:pt x="20757" y="27572"/>
                </a:cubicBezTo>
              </a:path>
              <a:path w="21600" h="27573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620"/>
                  <a:pt x="21316" y="25631"/>
                  <a:pt x="20757" y="27572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2681" name="Line 9"/>
          <p:cNvSpPr>
            <a:spLocks noChangeShapeType="1"/>
          </p:cNvSpPr>
          <p:nvPr/>
        </p:nvSpPr>
        <p:spPr bwMode="auto">
          <a:xfrm flipH="1" flipV="1">
            <a:off x="5745163" y="2133600"/>
            <a:ext cx="15875" cy="3581400"/>
          </a:xfrm>
          <a:prstGeom prst="line">
            <a:avLst/>
          </a:prstGeom>
          <a:noFill/>
          <a:ln w="9525">
            <a:solidFill>
              <a:srgbClr val="00009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412683" name="Line 11"/>
          <p:cNvSpPr>
            <a:spLocks noChangeShapeType="1"/>
          </p:cNvSpPr>
          <p:nvPr/>
        </p:nvSpPr>
        <p:spPr bwMode="auto">
          <a:xfrm flipH="1">
            <a:off x="2128838" y="2133600"/>
            <a:ext cx="3632200" cy="0"/>
          </a:xfrm>
          <a:prstGeom prst="line">
            <a:avLst/>
          </a:prstGeom>
          <a:noFill/>
          <a:ln w="9525">
            <a:solidFill>
              <a:srgbClr val="00009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73735" name="Rectangle 39"/>
          <p:cNvSpPr>
            <a:spLocks noChangeArrowheads="1"/>
          </p:cNvSpPr>
          <p:nvPr/>
        </p:nvSpPr>
        <p:spPr bwMode="auto">
          <a:xfrm>
            <a:off x="6851650" y="3657600"/>
            <a:ext cx="2724150" cy="1828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/>
          </a:p>
        </p:txBody>
      </p:sp>
      <p:grpSp>
        <p:nvGrpSpPr>
          <p:cNvPr id="412702" name="Group 30"/>
          <p:cNvGrpSpPr>
            <a:grpSpLocks/>
          </p:cNvGrpSpPr>
          <p:nvPr/>
        </p:nvGrpSpPr>
        <p:grpSpPr bwMode="auto">
          <a:xfrm>
            <a:off x="7429500" y="5099050"/>
            <a:ext cx="2063750" cy="311150"/>
            <a:chOff x="3782" y="3072"/>
            <a:chExt cx="1200" cy="196"/>
          </a:xfrm>
        </p:grpSpPr>
        <p:sp>
          <p:nvSpPr>
            <p:cNvPr id="73746" name="Line 13"/>
            <p:cNvSpPr>
              <a:spLocks noChangeShapeType="1"/>
            </p:cNvSpPr>
            <p:nvPr/>
          </p:nvSpPr>
          <p:spPr bwMode="auto">
            <a:xfrm>
              <a:off x="3782" y="3072"/>
              <a:ext cx="1200" cy="0"/>
            </a:xfrm>
            <a:prstGeom prst="line">
              <a:avLst/>
            </a:prstGeom>
            <a:noFill/>
            <a:ln w="9525">
              <a:solidFill>
                <a:srgbClr val="FF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73747" name="Text Box 15"/>
            <p:cNvSpPr txBox="1">
              <a:spLocks noChangeArrowheads="1"/>
            </p:cNvSpPr>
            <p:nvPr/>
          </p:nvSpPr>
          <p:spPr bwMode="auto">
            <a:xfrm>
              <a:off x="3916" y="3076"/>
              <a:ext cx="86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>
                  <a:solidFill>
                    <a:srgbClr val="FF66FF"/>
                  </a:solidFill>
                </a:rPr>
                <a:t>r. eterometrica</a:t>
              </a:r>
            </a:p>
          </p:txBody>
        </p:sp>
      </p:grpSp>
      <p:sp>
        <p:nvSpPr>
          <p:cNvPr id="73737" name="Line 14"/>
          <p:cNvSpPr>
            <a:spLocks noChangeShapeType="1"/>
          </p:cNvSpPr>
          <p:nvPr/>
        </p:nvSpPr>
        <p:spPr bwMode="auto">
          <a:xfrm flipV="1">
            <a:off x="6350" y="3879850"/>
            <a:ext cx="0" cy="121920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412691" name="Rectangle 19"/>
          <p:cNvSpPr>
            <a:spLocks noGrp="1" noChangeArrowheads="1"/>
          </p:cNvSpPr>
          <p:nvPr>
            <p:ph type="title"/>
          </p:nvPr>
        </p:nvSpPr>
        <p:spPr>
          <a:xfrm>
            <a:off x="2228850" y="152400"/>
            <a:ext cx="4870450" cy="3810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2000" smtClean="0">
                <a:solidFill>
                  <a:schemeClr val="bg1"/>
                </a:solidFill>
                <a:effectLst/>
                <a:latin typeface="Arial Rounded MT Bold" charset="0"/>
                <a:cs typeface="+mj-cs"/>
              </a:rPr>
              <a:t>LEGGE DI STARLING DEL CUORE</a:t>
            </a:r>
          </a:p>
        </p:txBody>
      </p:sp>
      <p:grpSp>
        <p:nvGrpSpPr>
          <p:cNvPr id="412714" name="Group 42"/>
          <p:cNvGrpSpPr>
            <a:grpSpLocks/>
          </p:cNvGrpSpPr>
          <p:nvPr/>
        </p:nvGrpSpPr>
        <p:grpSpPr bwMode="auto">
          <a:xfrm>
            <a:off x="2146300" y="3098800"/>
            <a:ext cx="1403350" cy="2616200"/>
            <a:chOff x="1248" y="1952"/>
            <a:chExt cx="816" cy="1648"/>
          </a:xfrm>
        </p:grpSpPr>
        <p:sp>
          <p:nvSpPr>
            <p:cNvPr id="73744" name="Line 20"/>
            <p:cNvSpPr>
              <a:spLocks noChangeShapeType="1"/>
            </p:cNvSpPr>
            <p:nvPr/>
          </p:nvSpPr>
          <p:spPr bwMode="auto">
            <a:xfrm flipV="1">
              <a:off x="2064" y="1968"/>
              <a:ext cx="0" cy="1632"/>
            </a:xfrm>
            <a:prstGeom prst="line">
              <a:avLst/>
            </a:pr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73745" name="Line 21"/>
            <p:cNvSpPr>
              <a:spLocks noChangeShapeType="1"/>
            </p:cNvSpPr>
            <p:nvPr/>
          </p:nvSpPr>
          <p:spPr bwMode="auto">
            <a:xfrm flipH="1">
              <a:off x="1248" y="1952"/>
              <a:ext cx="816" cy="0"/>
            </a:xfrm>
            <a:prstGeom prst="line">
              <a:avLst/>
            </a:pr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412715" name="Group 43"/>
          <p:cNvGrpSpPr>
            <a:grpSpLocks/>
          </p:cNvGrpSpPr>
          <p:nvPr/>
        </p:nvGrpSpPr>
        <p:grpSpPr bwMode="auto">
          <a:xfrm>
            <a:off x="2146300" y="2514600"/>
            <a:ext cx="2476500" cy="3200400"/>
            <a:chOff x="1248" y="1584"/>
            <a:chExt cx="1440" cy="2016"/>
          </a:xfrm>
        </p:grpSpPr>
        <p:sp>
          <p:nvSpPr>
            <p:cNvPr id="73742" name="Line 22"/>
            <p:cNvSpPr>
              <a:spLocks noChangeShapeType="1"/>
            </p:cNvSpPr>
            <p:nvPr/>
          </p:nvSpPr>
          <p:spPr bwMode="auto">
            <a:xfrm flipV="1">
              <a:off x="2688" y="1584"/>
              <a:ext cx="0" cy="2016"/>
            </a:xfrm>
            <a:prstGeom prst="line">
              <a:avLst/>
            </a:pr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73743" name="Line 23"/>
            <p:cNvSpPr>
              <a:spLocks noChangeShapeType="1"/>
            </p:cNvSpPr>
            <p:nvPr/>
          </p:nvSpPr>
          <p:spPr bwMode="auto">
            <a:xfrm flipH="1">
              <a:off x="1248" y="1584"/>
              <a:ext cx="1440" cy="0"/>
            </a:xfrm>
            <a:prstGeom prst="line">
              <a:avLst/>
            </a:pr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sp>
        <p:nvSpPr>
          <p:cNvPr id="73741" name="Line 3"/>
          <p:cNvSpPr>
            <a:spLocks noChangeShapeType="1"/>
          </p:cNvSpPr>
          <p:nvPr/>
        </p:nvSpPr>
        <p:spPr bwMode="auto">
          <a:xfrm flipV="1">
            <a:off x="2128838" y="1066800"/>
            <a:ext cx="0" cy="46482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2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2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2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12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12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81" grpId="0" animBg="1"/>
      <p:bldP spid="41268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Line 2"/>
          <p:cNvSpPr>
            <a:spLocks noChangeShapeType="1"/>
          </p:cNvSpPr>
          <p:nvPr/>
        </p:nvSpPr>
        <p:spPr bwMode="auto">
          <a:xfrm>
            <a:off x="2128838" y="5715000"/>
            <a:ext cx="553085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75778" name="Text Box 4"/>
          <p:cNvSpPr txBox="1">
            <a:spLocks noChangeArrowheads="1"/>
          </p:cNvSpPr>
          <p:nvPr/>
        </p:nvSpPr>
        <p:spPr bwMode="auto">
          <a:xfrm>
            <a:off x="4340225" y="5943600"/>
            <a:ext cx="831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Volume</a:t>
            </a:r>
          </a:p>
        </p:txBody>
      </p:sp>
      <p:sp>
        <p:nvSpPr>
          <p:cNvPr id="75779" name="Text Box 5"/>
          <p:cNvSpPr txBox="1">
            <a:spLocks noChangeArrowheads="1"/>
          </p:cNvSpPr>
          <p:nvPr/>
        </p:nvSpPr>
        <p:spPr bwMode="auto">
          <a:xfrm>
            <a:off x="660400" y="3429000"/>
            <a:ext cx="1047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Pressione</a:t>
            </a:r>
          </a:p>
        </p:txBody>
      </p:sp>
      <p:sp>
        <p:nvSpPr>
          <p:cNvPr id="75780" name="Arco 6"/>
          <p:cNvSpPr>
            <a:spLocks/>
          </p:cNvSpPr>
          <p:nvPr/>
        </p:nvSpPr>
        <p:spPr bwMode="auto">
          <a:xfrm rot="-5735731">
            <a:off x="3531393" y="577057"/>
            <a:ext cx="3249613" cy="6356350"/>
          </a:xfrm>
          <a:custGeom>
            <a:avLst/>
            <a:gdLst>
              <a:gd name="T0" fmla="*/ 0 w 21600"/>
              <a:gd name="T1" fmla="*/ 0 h 27573"/>
              <a:gd name="T2" fmla="*/ 3122938 w 21600"/>
              <a:gd name="T3" fmla="*/ 6356350 h 27573"/>
              <a:gd name="T4" fmla="*/ 0 w 21600"/>
              <a:gd name="T5" fmla="*/ 4979406 h 2757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7573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620"/>
                  <a:pt x="21316" y="25631"/>
                  <a:pt x="20757" y="27572"/>
                </a:cubicBezTo>
              </a:path>
              <a:path w="21600" h="27573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620"/>
                  <a:pt x="21316" y="25631"/>
                  <a:pt x="20757" y="27572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2681" name="Line 9"/>
          <p:cNvSpPr>
            <a:spLocks noChangeShapeType="1"/>
          </p:cNvSpPr>
          <p:nvPr/>
        </p:nvSpPr>
        <p:spPr bwMode="auto">
          <a:xfrm flipV="1">
            <a:off x="5761038" y="1358900"/>
            <a:ext cx="0" cy="4356100"/>
          </a:xfrm>
          <a:prstGeom prst="line">
            <a:avLst/>
          </a:prstGeom>
          <a:noFill/>
          <a:ln w="9525">
            <a:solidFill>
              <a:srgbClr val="00009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412682" name="Line 10"/>
          <p:cNvSpPr>
            <a:spLocks noChangeShapeType="1"/>
          </p:cNvSpPr>
          <p:nvPr/>
        </p:nvSpPr>
        <p:spPr bwMode="auto">
          <a:xfrm flipH="1">
            <a:off x="2128838" y="3581400"/>
            <a:ext cx="3632200" cy="0"/>
          </a:xfrm>
          <a:prstGeom prst="line">
            <a:avLst/>
          </a:prstGeom>
          <a:noFill/>
          <a:ln w="9525">
            <a:solidFill>
              <a:srgbClr val="00009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412683" name="Line 11"/>
          <p:cNvSpPr>
            <a:spLocks noChangeShapeType="1"/>
          </p:cNvSpPr>
          <p:nvPr/>
        </p:nvSpPr>
        <p:spPr bwMode="auto">
          <a:xfrm flipH="1">
            <a:off x="2128838" y="2133600"/>
            <a:ext cx="3632200" cy="0"/>
          </a:xfrm>
          <a:prstGeom prst="line">
            <a:avLst/>
          </a:prstGeom>
          <a:noFill/>
          <a:ln w="9525">
            <a:solidFill>
              <a:srgbClr val="00009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412684" name="Line 12"/>
          <p:cNvSpPr>
            <a:spLocks noChangeShapeType="1"/>
          </p:cNvSpPr>
          <p:nvPr/>
        </p:nvSpPr>
        <p:spPr bwMode="auto">
          <a:xfrm flipH="1">
            <a:off x="2128838" y="1346200"/>
            <a:ext cx="3632200" cy="0"/>
          </a:xfrm>
          <a:prstGeom prst="line">
            <a:avLst/>
          </a:prstGeom>
          <a:noFill/>
          <a:ln w="9525">
            <a:solidFill>
              <a:srgbClr val="00009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75785" name="Rectangle 39"/>
          <p:cNvSpPr>
            <a:spLocks noChangeArrowheads="1"/>
          </p:cNvSpPr>
          <p:nvPr/>
        </p:nvSpPr>
        <p:spPr bwMode="auto">
          <a:xfrm>
            <a:off x="6851650" y="3657600"/>
            <a:ext cx="2724150" cy="1828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5786" name="Line 13"/>
          <p:cNvSpPr>
            <a:spLocks noChangeShapeType="1"/>
          </p:cNvSpPr>
          <p:nvPr/>
        </p:nvSpPr>
        <p:spPr bwMode="auto">
          <a:xfrm>
            <a:off x="7429500" y="225425"/>
            <a:ext cx="2063750" cy="0"/>
          </a:xfrm>
          <a:prstGeom prst="line">
            <a:avLst/>
          </a:prstGeom>
          <a:noFill/>
          <a:ln w="9525">
            <a:solidFill>
              <a:srgbClr val="FF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grpSp>
        <p:nvGrpSpPr>
          <p:cNvPr id="412718" name="Group 46"/>
          <p:cNvGrpSpPr>
            <a:grpSpLocks/>
          </p:cNvGrpSpPr>
          <p:nvPr/>
        </p:nvGrpSpPr>
        <p:grpSpPr bwMode="auto">
          <a:xfrm>
            <a:off x="7015163" y="3757613"/>
            <a:ext cx="414337" cy="1503362"/>
            <a:chOff x="4079" y="2367"/>
            <a:chExt cx="241" cy="947"/>
          </a:xfrm>
        </p:grpSpPr>
        <p:sp>
          <p:nvSpPr>
            <p:cNvPr id="75798" name="Line 14"/>
            <p:cNvSpPr>
              <a:spLocks noChangeShapeType="1"/>
            </p:cNvSpPr>
            <p:nvPr/>
          </p:nvSpPr>
          <p:spPr bwMode="auto">
            <a:xfrm flipV="1">
              <a:off x="4320" y="2444"/>
              <a:ext cx="0" cy="768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75799" name="Text Box 16"/>
            <p:cNvSpPr txBox="1">
              <a:spLocks noChangeArrowheads="1"/>
            </p:cNvSpPr>
            <p:nvPr/>
          </p:nvSpPr>
          <p:spPr bwMode="auto">
            <a:xfrm rot="-5400000">
              <a:off x="3694" y="2752"/>
              <a:ext cx="947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>
                  <a:solidFill>
                    <a:srgbClr val="000099"/>
                  </a:solidFill>
                </a:rPr>
                <a:t>r. omeometrica</a:t>
              </a:r>
            </a:p>
          </p:txBody>
        </p:sp>
      </p:grpSp>
      <p:sp>
        <p:nvSpPr>
          <p:cNvPr id="412691" name="Rectangle 19"/>
          <p:cNvSpPr>
            <a:spLocks noGrp="1" noChangeArrowheads="1"/>
          </p:cNvSpPr>
          <p:nvPr>
            <p:ph type="title"/>
          </p:nvPr>
        </p:nvSpPr>
        <p:spPr>
          <a:xfrm>
            <a:off x="2228850" y="152400"/>
            <a:ext cx="4870450" cy="3810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2000" smtClean="0">
                <a:solidFill>
                  <a:schemeClr val="bg1"/>
                </a:solidFill>
                <a:effectLst/>
                <a:latin typeface="Arial Rounded MT Bold" charset="0"/>
                <a:cs typeface="+mj-cs"/>
              </a:rPr>
              <a:t>LEGGE DI STARLING DEL CUORE</a:t>
            </a:r>
          </a:p>
        </p:txBody>
      </p:sp>
      <p:sp>
        <p:nvSpPr>
          <p:cNvPr id="75789" name="Line 3"/>
          <p:cNvSpPr>
            <a:spLocks noChangeShapeType="1"/>
          </p:cNvSpPr>
          <p:nvPr/>
        </p:nvSpPr>
        <p:spPr bwMode="auto">
          <a:xfrm flipV="1">
            <a:off x="2128838" y="1066800"/>
            <a:ext cx="0" cy="46482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grpSp>
        <p:nvGrpSpPr>
          <p:cNvPr id="412712" name="Group 40"/>
          <p:cNvGrpSpPr>
            <a:grpSpLocks/>
          </p:cNvGrpSpPr>
          <p:nvPr/>
        </p:nvGrpSpPr>
        <p:grpSpPr bwMode="auto">
          <a:xfrm>
            <a:off x="1920875" y="609600"/>
            <a:ext cx="7578725" cy="4835525"/>
            <a:chOff x="1117" y="384"/>
            <a:chExt cx="4407" cy="3046"/>
          </a:xfrm>
        </p:grpSpPr>
        <p:sp>
          <p:nvSpPr>
            <p:cNvPr id="75795" name="Arco 8"/>
            <p:cNvSpPr>
              <a:spLocks/>
            </p:cNvSpPr>
            <p:nvPr/>
          </p:nvSpPr>
          <p:spPr bwMode="auto">
            <a:xfrm rot="-5735731">
              <a:off x="1598" y="392"/>
              <a:ext cx="2557" cy="3520"/>
            </a:xfrm>
            <a:custGeom>
              <a:avLst/>
              <a:gdLst>
                <a:gd name="T0" fmla="*/ 0 w 21600"/>
                <a:gd name="T1" fmla="*/ 0 h 27573"/>
                <a:gd name="T2" fmla="*/ 2457 w 21600"/>
                <a:gd name="T3" fmla="*/ 3520 h 27573"/>
                <a:gd name="T4" fmla="*/ 0 w 21600"/>
                <a:gd name="T5" fmla="*/ 2757 h 275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7573" fill="none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620"/>
                    <a:pt x="21316" y="25631"/>
                    <a:pt x="20757" y="27572"/>
                  </a:cubicBezTo>
                </a:path>
                <a:path w="21600" h="27573" stroke="0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620"/>
                    <a:pt x="21316" y="25631"/>
                    <a:pt x="20757" y="27572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5796" name="Text Box 32"/>
            <p:cNvSpPr txBox="1">
              <a:spLocks noChangeArrowheads="1"/>
            </p:cNvSpPr>
            <p:nvPr/>
          </p:nvSpPr>
          <p:spPr bwMode="auto">
            <a:xfrm>
              <a:off x="3818" y="384"/>
              <a:ext cx="170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chemeClr val="hlink"/>
                  </a:solidFill>
                </a:rPr>
                <a:t>Stimolazione ortosimpatica,</a:t>
              </a:r>
            </a:p>
            <a:p>
              <a:pPr eaLnBrk="1" hangingPunct="1"/>
              <a:r>
                <a:rPr lang="it-IT" altLang="it-IT" sz="1600">
                  <a:solidFill>
                    <a:schemeClr val="hlink"/>
                  </a:solidFill>
                </a:rPr>
                <a:t>Adrenalina, digossina</a:t>
              </a:r>
            </a:p>
          </p:txBody>
        </p:sp>
        <p:sp>
          <p:nvSpPr>
            <p:cNvPr id="75797" name="Line 33"/>
            <p:cNvSpPr>
              <a:spLocks noChangeShapeType="1"/>
            </p:cNvSpPr>
            <p:nvPr/>
          </p:nvSpPr>
          <p:spPr bwMode="auto">
            <a:xfrm flipH="1">
              <a:off x="3552" y="576"/>
              <a:ext cx="240" cy="192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412713" name="Group 41"/>
          <p:cNvGrpSpPr>
            <a:grpSpLocks/>
          </p:cNvGrpSpPr>
          <p:nvPr/>
        </p:nvGrpSpPr>
        <p:grpSpPr bwMode="auto">
          <a:xfrm>
            <a:off x="2019300" y="2573338"/>
            <a:ext cx="7488238" cy="2841625"/>
            <a:chOff x="1174" y="1621"/>
            <a:chExt cx="4354" cy="1790"/>
          </a:xfrm>
        </p:grpSpPr>
        <p:sp>
          <p:nvSpPr>
            <p:cNvPr id="75792" name="Arco 7"/>
            <p:cNvSpPr>
              <a:spLocks/>
            </p:cNvSpPr>
            <p:nvPr/>
          </p:nvSpPr>
          <p:spPr bwMode="auto">
            <a:xfrm rot="-5735731">
              <a:off x="2509" y="883"/>
              <a:ext cx="1181" cy="3848"/>
            </a:xfrm>
            <a:custGeom>
              <a:avLst/>
              <a:gdLst>
                <a:gd name="T0" fmla="*/ 0 w 21600"/>
                <a:gd name="T1" fmla="*/ 0 h 27573"/>
                <a:gd name="T2" fmla="*/ 1135 w 21600"/>
                <a:gd name="T3" fmla="*/ 3848 h 27573"/>
                <a:gd name="T4" fmla="*/ 0 w 21600"/>
                <a:gd name="T5" fmla="*/ 3014 h 275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7573" fill="none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620"/>
                    <a:pt x="21316" y="25631"/>
                    <a:pt x="20757" y="27572"/>
                  </a:cubicBezTo>
                </a:path>
                <a:path w="21600" h="27573" stroke="0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620"/>
                    <a:pt x="21316" y="25631"/>
                    <a:pt x="20757" y="27572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5793" name="Text Box 31"/>
            <p:cNvSpPr txBox="1">
              <a:spLocks noChangeArrowheads="1"/>
            </p:cNvSpPr>
            <p:nvPr/>
          </p:nvSpPr>
          <p:spPr bwMode="auto">
            <a:xfrm>
              <a:off x="3792" y="1621"/>
              <a:ext cx="17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chemeClr val="hlink"/>
                  </a:solidFill>
                </a:rPr>
                <a:t>Stimolazione parasimpatica,</a:t>
              </a:r>
            </a:p>
            <a:p>
              <a:pPr eaLnBrk="1" hangingPunct="1"/>
              <a:r>
                <a:rPr lang="it-IT" altLang="it-IT" sz="1600">
                  <a:solidFill>
                    <a:schemeClr val="hlink"/>
                  </a:solidFill>
                </a:rPr>
                <a:t>Ipossia, ipercapnia</a:t>
              </a:r>
            </a:p>
          </p:txBody>
        </p:sp>
        <p:sp>
          <p:nvSpPr>
            <p:cNvPr id="75794" name="Line 34"/>
            <p:cNvSpPr>
              <a:spLocks noChangeShapeType="1"/>
            </p:cNvSpPr>
            <p:nvPr/>
          </p:nvSpPr>
          <p:spPr bwMode="auto">
            <a:xfrm flipH="1">
              <a:off x="3696" y="1776"/>
              <a:ext cx="96" cy="336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2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12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12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12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12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81" grpId="0" animBg="1"/>
      <p:bldP spid="412682" grpId="0" animBg="1"/>
      <p:bldP spid="412683" grpId="0" animBg="1"/>
      <p:bldP spid="41268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906000" cy="5334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altLang="it-I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EFFETTI DELL’ESERCIZIO FISICO </a:t>
            </a:r>
            <a:r>
              <a:rPr lang="it-IT" altLang="it-IT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SULL’ATTIVIT</a:t>
            </a:r>
            <a:r>
              <a:rPr lang="it-IT" altLang="it-IT" sz="2000" cap="al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à</a:t>
            </a:r>
            <a:r>
              <a:rPr lang="it-IT" altLang="it-I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 CARDIACA</a:t>
            </a:r>
            <a:endParaRPr lang="it-IT" altLang="it-IT" sz="2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charset="0"/>
            </a:endParaRPr>
          </a:p>
        </p:txBody>
      </p:sp>
      <p:sp>
        <p:nvSpPr>
          <p:cNvPr id="77931" name="CasellaDiTesto 503834"/>
          <p:cNvSpPr txBox="1">
            <a:spLocks noChangeArrowheads="1"/>
          </p:cNvSpPr>
          <p:nvPr/>
        </p:nvSpPr>
        <p:spPr bwMode="auto">
          <a:xfrm>
            <a:off x="6854687" y="6639163"/>
            <a:ext cx="30668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000" dirty="0" smtClean="0">
                <a:solidFill>
                  <a:schemeClr val="bg2"/>
                </a:solidFill>
                <a:latin typeface="Arial" charset="0"/>
              </a:rPr>
              <a:t>Da </a:t>
            </a:r>
            <a:r>
              <a:rPr lang="it-IT" altLang="it-IT" sz="1000" dirty="0" err="1">
                <a:solidFill>
                  <a:schemeClr val="bg2"/>
                </a:solidFill>
                <a:latin typeface="Arial" charset="0"/>
              </a:rPr>
              <a:t>Kenney</a:t>
            </a:r>
            <a:r>
              <a:rPr lang="it-IT" altLang="it-IT" sz="1000" dirty="0">
                <a:solidFill>
                  <a:schemeClr val="bg2"/>
                </a:solidFill>
                <a:latin typeface="Arial" charset="0"/>
              </a:rPr>
              <a:t> et al., </a:t>
            </a:r>
            <a:r>
              <a:rPr lang="it-IT" altLang="it-IT" sz="1000" dirty="0" err="1">
                <a:solidFill>
                  <a:schemeClr val="bg2"/>
                </a:solidFill>
                <a:latin typeface="Arial" charset="0"/>
              </a:rPr>
              <a:t>Physiology</a:t>
            </a:r>
            <a:r>
              <a:rPr lang="it-IT" altLang="it-IT" sz="1000" dirty="0">
                <a:solidFill>
                  <a:schemeClr val="bg2"/>
                </a:solidFill>
                <a:latin typeface="Arial" charset="0"/>
              </a:rPr>
              <a:t> of Sport and </a:t>
            </a:r>
            <a:r>
              <a:rPr lang="it-IT" altLang="it-IT" sz="1000" dirty="0" err="1">
                <a:solidFill>
                  <a:schemeClr val="bg2"/>
                </a:solidFill>
                <a:latin typeface="Arial" charset="0"/>
              </a:rPr>
              <a:t>Exercise</a:t>
            </a:r>
            <a:endParaRPr lang="it-IT" altLang="it-IT" sz="1000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315463" y="5733256"/>
            <a:ext cx="5517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  <a:latin typeface="+mj-lt"/>
              </a:rPr>
              <a:t>Effetti cardiovascolari </a:t>
            </a:r>
            <a:r>
              <a:rPr lang="it-IT" smtClean="0">
                <a:solidFill>
                  <a:schemeClr val="bg2"/>
                </a:solidFill>
                <a:latin typeface="+mj-lt"/>
              </a:rPr>
              <a:t>dell’aumento dell’intensità dell’esercizio fisico</a:t>
            </a:r>
            <a:endParaRPr lang="it-IT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60" y="1124744"/>
            <a:ext cx="4470400" cy="43307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128" y="1165324"/>
            <a:ext cx="4978400" cy="42799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770807" y="1537047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bg2"/>
                </a:solidFill>
                <a:latin typeface="+mj-lt"/>
              </a:rPr>
              <a:t>Elite</a:t>
            </a:r>
            <a:endParaRPr lang="it-IT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728864" y="1988840"/>
            <a:ext cx="7839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2"/>
                </a:solidFill>
                <a:latin typeface="+mj-lt"/>
              </a:rPr>
              <a:t>Trained</a:t>
            </a:r>
            <a:endParaRPr lang="it-IT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512840" y="2905199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bg2"/>
                </a:solidFill>
                <a:latin typeface="+mj-lt"/>
              </a:rPr>
              <a:t>Untrained</a:t>
            </a:r>
            <a:endParaRPr lang="it-IT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891530" y="1689447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bg2"/>
                </a:solidFill>
                <a:latin typeface="+mj-lt"/>
              </a:rPr>
              <a:t>Elite</a:t>
            </a:r>
            <a:endParaRPr lang="it-IT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8697416" y="2473151"/>
            <a:ext cx="7839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2"/>
                </a:solidFill>
                <a:latin typeface="+mj-lt"/>
              </a:rPr>
              <a:t>Trained</a:t>
            </a:r>
            <a:endParaRPr lang="it-IT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481392" y="3697287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bg2"/>
                </a:solidFill>
                <a:latin typeface="+mj-lt"/>
              </a:rPr>
              <a:t>Untrained</a:t>
            </a:r>
            <a:endParaRPr lang="it-IT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560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0" y="819150"/>
            <a:ext cx="8445500" cy="52197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760680" y="5949280"/>
            <a:ext cx="685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rgbClr val="C00000"/>
                </a:solidFill>
              </a:rPr>
              <a:t>Thoth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152800" y="5929535"/>
            <a:ext cx="788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Anubis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169024" y="5949280"/>
            <a:ext cx="1102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Divoratore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304928" y="1196752"/>
            <a:ext cx="1616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Anima del morto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424608" y="5013176"/>
            <a:ext cx="717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Cuore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177136" y="5157192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rgbClr val="C00000"/>
                </a:solidFill>
              </a:rPr>
              <a:t>Piuma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548681"/>
            <a:ext cx="6083364" cy="5916370"/>
          </a:xfrm>
          <a:prstGeom prst="rect">
            <a:avLst/>
          </a:prstGeom>
        </p:spPr>
      </p:pic>
      <p:sp>
        <p:nvSpPr>
          <p:cNvPr id="77931" name="CasellaDiTesto 503834"/>
          <p:cNvSpPr txBox="1">
            <a:spLocks noChangeArrowheads="1"/>
          </p:cNvSpPr>
          <p:nvPr/>
        </p:nvSpPr>
        <p:spPr bwMode="auto">
          <a:xfrm>
            <a:off x="6854687" y="6639163"/>
            <a:ext cx="30668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000" dirty="0" smtClean="0">
                <a:solidFill>
                  <a:schemeClr val="bg2"/>
                </a:solidFill>
                <a:latin typeface="Arial" charset="0"/>
              </a:rPr>
              <a:t>Da </a:t>
            </a:r>
            <a:r>
              <a:rPr lang="it-IT" altLang="it-IT" sz="1000" dirty="0" err="1">
                <a:solidFill>
                  <a:schemeClr val="bg2"/>
                </a:solidFill>
                <a:latin typeface="Arial" charset="0"/>
              </a:rPr>
              <a:t>Kenney</a:t>
            </a:r>
            <a:r>
              <a:rPr lang="it-IT" altLang="it-IT" sz="1000" dirty="0">
                <a:solidFill>
                  <a:schemeClr val="bg2"/>
                </a:solidFill>
                <a:latin typeface="Arial" charset="0"/>
              </a:rPr>
              <a:t> et al., </a:t>
            </a:r>
            <a:r>
              <a:rPr lang="it-IT" altLang="it-IT" sz="1000" dirty="0" err="1">
                <a:solidFill>
                  <a:schemeClr val="bg2"/>
                </a:solidFill>
                <a:latin typeface="Arial" charset="0"/>
              </a:rPr>
              <a:t>Physiology</a:t>
            </a:r>
            <a:r>
              <a:rPr lang="it-IT" altLang="it-IT" sz="1000" dirty="0">
                <a:solidFill>
                  <a:schemeClr val="bg2"/>
                </a:solidFill>
                <a:latin typeface="Arial" charset="0"/>
              </a:rPr>
              <a:t> of Sport and </a:t>
            </a:r>
            <a:r>
              <a:rPr lang="it-IT" altLang="it-IT" sz="1000" dirty="0" err="1">
                <a:solidFill>
                  <a:schemeClr val="bg2"/>
                </a:solidFill>
                <a:latin typeface="Arial" charset="0"/>
              </a:rPr>
              <a:t>Exercise</a:t>
            </a:r>
            <a:endParaRPr lang="it-IT" altLang="it-IT" sz="1000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880992" y="1988840"/>
            <a:ext cx="450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  <a:latin typeface="+mj-lt"/>
              </a:rPr>
              <a:t>HR</a:t>
            </a:r>
            <a:endParaRPr lang="it-IT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880992" y="5013176"/>
            <a:ext cx="425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2"/>
                </a:solidFill>
                <a:latin typeface="+mj-lt"/>
              </a:rPr>
              <a:t>SV</a:t>
            </a:r>
            <a:endParaRPr lang="it-IT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859070" y="3625279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  <a:latin typeface="+mj-lt"/>
              </a:rPr>
              <a:t>CO</a:t>
            </a:r>
            <a:endParaRPr lang="it-IT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376936" y="3861048"/>
            <a:ext cx="425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bg2"/>
                </a:solidFill>
                <a:latin typeface="+mj-lt"/>
              </a:rPr>
              <a:t>BV</a:t>
            </a:r>
            <a:endParaRPr lang="it-IT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904782" y="4561383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2"/>
                </a:solidFill>
                <a:latin typeface="+mj-lt"/>
              </a:rPr>
              <a:t>mAP</a:t>
            </a:r>
            <a:endParaRPr lang="it-IT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681192" y="836712"/>
            <a:ext cx="2929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solidFill>
                  <a:schemeClr val="bg1"/>
                </a:solidFill>
              </a:rPr>
              <a:t>CARDIAC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DRIFT</a:t>
            </a:r>
            <a:r>
              <a:rPr lang="it-IT" sz="1600" dirty="0" smtClean="0">
                <a:solidFill>
                  <a:schemeClr val="bg1"/>
                </a:solidFill>
              </a:rPr>
              <a:t> (  </a:t>
            </a:r>
            <a:r>
              <a:rPr lang="it-IT" sz="1600" dirty="0" err="1" smtClean="0">
                <a:solidFill>
                  <a:schemeClr val="bg1"/>
                </a:solidFill>
              </a:rPr>
              <a:t>SV</a:t>
            </a:r>
            <a:r>
              <a:rPr lang="it-IT" sz="1600" dirty="0" smtClean="0">
                <a:solidFill>
                  <a:schemeClr val="bg1"/>
                </a:solidFill>
              </a:rPr>
              <a:t>,    HR)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87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906000" cy="5334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altLang="it-I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EFFETTI DELL’ESERCIZIO FISICO </a:t>
            </a:r>
            <a:r>
              <a:rPr lang="it-IT" altLang="it-IT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SULL’ATTIVIT</a:t>
            </a:r>
            <a:r>
              <a:rPr lang="it-IT" altLang="it-IT" sz="2000" cap="al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à</a:t>
            </a:r>
            <a:r>
              <a:rPr lang="it-IT" altLang="it-I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 CARDIACA</a:t>
            </a:r>
            <a:endParaRPr lang="it-IT" altLang="it-IT" sz="2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charset="0"/>
            </a:endParaRPr>
          </a:p>
        </p:txBody>
      </p:sp>
      <p:cxnSp>
        <p:nvCxnSpPr>
          <p:cNvPr id="7" name="Connettore 2 6"/>
          <p:cNvCxnSpPr/>
          <p:nvPr/>
        </p:nvCxnSpPr>
        <p:spPr bwMode="auto">
          <a:xfrm>
            <a:off x="8553400" y="928465"/>
            <a:ext cx="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Connettore 2 14"/>
          <p:cNvCxnSpPr/>
          <p:nvPr/>
        </p:nvCxnSpPr>
        <p:spPr bwMode="auto">
          <a:xfrm flipV="1">
            <a:off x="9057456" y="928465"/>
            <a:ext cx="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CasellaDiTesto 11"/>
          <p:cNvSpPr txBox="1"/>
          <p:nvPr/>
        </p:nvSpPr>
        <p:spPr>
          <a:xfrm>
            <a:off x="541752" y="6309320"/>
            <a:ext cx="5923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  <a:latin typeface="+mj-lt"/>
              </a:rPr>
              <a:t>Risposte circolatorie a un esercizio prolungato e moderatamente intenso</a:t>
            </a:r>
          </a:p>
          <a:p>
            <a:r>
              <a:rPr lang="it-IT" dirty="0" smtClean="0">
                <a:solidFill>
                  <a:schemeClr val="bg2"/>
                </a:solidFill>
                <a:latin typeface="+mj-lt"/>
              </a:rPr>
              <a:t>(Ordinate: valori relativi ai primi 10 minuti)</a:t>
            </a:r>
            <a:endParaRPr lang="it-IT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465168" y="1628800"/>
            <a:ext cx="3058851" cy="1021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 smtClean="0">
                <a:solidFill>
                  <a:schemeClr val="bg2"/>
                </a:solidFill>
                <a:latin typeface="+mj-lt"/>
              </a:rPr>
              <a:t>Sangue alla cute (</a:t>
            </a:r>
            <a:r>
              <a:rPr lang="it-IT" dirty="0" err="1" smtClean="0">
                <a:solidFill>
                  <a:schemeClr val="bg2"/>
                </a:solidFill>
                <a:latin typeface="+mj-lt"/>
              </a:rPr>
              <a:t>termodispersione</a:t>
            </a:r>
            <a:r>
              <a:rPr lang="it-IT" dirty="0" smtClean="0">
                <a:solidFill>
                  <a:schemeClr val="bg2"/>
                </a:solidFill>
                <a:latin typeface="+mj-lt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it-IT" dirty="0" smtClean="0">
                <a:solidFill>
                  <a:schemeClr val="bg2"/>
                </a:solidFill>
                <a:latin typeface="+mj-lt"/>
              </a:rPr>
              <a:t>Perdita di volume per sudorazione</a:t>
            </a:r>
          </a:p>
          <a:p>
            <a:pPr>
              <a:lnSpc>
                <a:spcPct val="150000"/>
              </a:lnSpc>
            </a:pPr>
            <a:r>
              <a:rPr lang="it-IT" dirty="0" smtClean="0">
                <a:solidFill>
                  <a:schemeClr val="bg2"/>
                </a:solidFill>
                <a:latin typeface="+mj-lt"/>
              </a:rPr>
              <a:t>Uscita di plasma dai capillari</a:t>
            </a:r>
            <a:endParaRPr lang="it-IT" dirty="0">
              <a:solidFill>
                <a:schemeClr val="bg2"/>
              </a:solidFill>
              <a:latin typeface="+mj-lt"/>
            </a:endParaRPr>
          </a:p>
        </p:txBody>
      </p:sp>
      <p:cxnSp>
        <p:nvCxnSpPr>
          <p:cNvPr id="18" name="Connettore 2 17"/>
          <p:cNvCxnSpPr/>
          <p:nvPr/>
        </p:nvCxnSpPr>
        <p:spPr bwMode="auto">
          <a:xfrm flipV="1">
            <a:off x="6465168" y="1700808"/>
            <a:ext cx="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CasellaDiTesto 18"/>
          <p:cNvSpPr txBox="1"/>
          <p:nvPr/>
        </p:nvSpPr>
        <p:spPr>
          <a:xfrm>
            <a:off x="6465168" y="2689175"/>
            <a:ext cx="2273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  <a:latin typeface="+mj-lt"/>
              </a:rPr>
              <a:t>Ritorno di sangue al cuore</a:t>
            </a:r>
            <a:endParaRPr lang="it-IT" dirty="0">
              <a:solidFill>
                <a:schemeClr val="bg2"/>
              </a:solidFill>
              <a:latin typeface="+mj-lt"/>
            </a:endParaRPr>
          </a:p>
        </p:txBody>
      </p:sp>
      <p:cxnSp>
        <p:nvCxnSpPr>
          <p:cNvPr id="20" name="Connettore 2 19"/>
          <p:cNvCxnSpPr/>
          <p:nvPr/>
        </p:nvCxnSpPr>
        <p:spPr bwMode="auto">
          <a:xfrm>
            <a:off x="6465168" y="2761183"/>
            <a:ext cx="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CasellaDiTesto 20"/>
          <p:cNvSpPr txBox="1"/>
          <p:nvPr/>
        </p:nvSpPr>
        <p:spPr>
          <a:xfrm>
            <a:off x="6465168" y="3121223"/>
            <a:ext cx="2771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  <a:latin typeface="+mj-lt"/>
              </a:rPr>
              <a:t>Volume telediastolico (precarico)</a:t>
            </a:r>
            <a:endParaRPr lang="it-IT" dirty="0">
              <a:solidFill>
                <a:schemeClr val="bg2"/>
              </a:solidFill>
              <a:latin typeface="+mj-lt"/>
            </a:endParaRPr>
          </a:p>
        </p:txBody>
      </p:sp>
      <p:cxnSp>
        <p:nvCxnSpPr>
          <p:cNvPr id="22" name="Connettore 2 21"/>
          <p:cNvCxnSpPr/>
          <p:nvPr/>
        </p:nvCxnSpPr>
        <p:spPr bwMode="auto">
          <a:xfrm>
            <a:off x="6465168" y="3140968"/>
            <a:ext cx="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Connettore 2 22"/>
          <p:cNvCxnSpPr/>
          <p:nvPr/>
        </p:nvCxnSpPr>
        <p:spPr bwMode="auto">
          <a:xfrm flipV="1">
            <a:off x="6465168" y="2060848"/>
            <a:ext cx="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Connettore 2 23"/>
          <p:cNvCxnSpPr/>
          <p:nvPr/>
        </p:nvCxnSpPr>
        <p:spPr bwMode="auto">
          <a:xfrm flipV="1">
            <a:off x="6465168" y="2348880"/>
            <a:ext cx="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CasellaDiTesto 24"/>
          <p:cNvSpPr txBox="1"/>
          <p:nvPr/>
        </p:nvSpPr>
        <p:spPr>
          <a:xfrm>
            <a:off x="6465168" y="3553271"/>
            <a:ext cx="3023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  <a:latin typeface="+mj-lt"/>
              </a:rPr>
              <a:t>Volume sistolico, </a:t>
            </a:r>
            <a:r>
              <a:rPr lang="it-IT" b="1" dirty="0" err="1" smtClean="0">
                <a:solidFill>
                  <a:schemeClr val="bg2"/>
                </a:solidFill>
                <a:latin typeface="+mj-lt"/>
              </a:rPr>
              <a:t>SV</a:t>
            </a:r>
            <a:r>
              <a:rPr lang="it-IT" b="1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it-IT" dirty="0" smtClean="0">
                <a:solidFill>
                  <a:schemeClr val="bg2"/>
                </a:solidFill>
                <a:latin typeface="+mj-lt"/>
              </a:rPr>
              <a:t>(L. di </a:t>
            </a:r>
            <a:r>
              <a:rPr lang="it-IT" dirty="0" err="1" smtClean="0">
                <a:solidFill>
                  <a:schemeClr val="bg2"/>
                </a:solidFill>
                <a:latin typeface="+mj-lt"/>
              </a:rPr>
              <a:t>Starling</a:t>
            </a:r>
            <a:r>
              <a:rPr lang="it-IT" dirty="0" smtClean="0">
                <a:solidFill>
                  <a:schemeClr val="bg2"/>
                </a:solidFill>
                <a:latin typeface="+mj-lt"/>
              </a:rPr>
              <a:t>)</a:t>
            </a:r>
            <a:endParaRPr lang="it-IT" dirty="0">
              <a:solidFill>
                <a:schemeClr val="bg2"/>
              </a:solidFill>
              <a:latin typeface="+mj-lt"/>
            </a:endParaRPr>
          </a:p>
        </p:txBody>
      </p:sp>
      <p:cxnSp>
        <p:nvCxnSpPr>
          <p:cNvPr id="26" name="Connettore 2 25"/>
          <p:cNvCxnSpPr/>
          <p:nvPr/>
        </p:nvCxnSpPr>
        <p:spPr bwMode="auto">
          <a:xfrm>
            <a:off x="6465168" y="3573016"/>
            <a:ext cx="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CasellaDiTesto 26"/>
          <p:cNvSpPr txBox="1"/>
          <p:nvPr/>
        </p:nvSpPr>
        <p:spPr>
          <a:xfrm>
            <a:off x="6465168" y="3985319"/>
            <a:ext cx="3546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  <a:latin typeface="+mj-lt"/>
              </a:rPr>
              <a:t>Frequenza cardiaca, </a:t>
            </a:r>
            <a:r>
              <a:rPr lang="it-IT" b="1" dirty="0" smtClean="0">
                <a:solidFill>
                  <a:schemeClr val="bg2"/>
                </a:solidFill>
                <a:latin typeface="+mj-lt"/>
              </a:rPr>
              <a:t>HR </a:t>
            </a:r>
            <a:r>
              <a:rPr lang="it-IT" dirty="0" smtClean="0">
                <a:solidFill>
                  <a:schemeClr val="bg2"/>
                </a:solidFill>
                <a:latin typeface="+mj-lt"/>
              </a:rPr>
              <a:t>(compensazione)</a:t>
            </a:r>
            <a:endParaRPr lang="it-IT" dirty="0">
              <a:solidFill>
                <a:schemeClr val="bg2"/>
              </a:solidFill>
              <a:latin typeface="+mj-lt"/>
            </a:endParaRPr>
          </a:p>
        </p:txBody>
      </p:sp>
      <p:cxnSp>
        <p:nvCxnSpPr>
          <p:cNvPr id="28" name="Connettore 2 27"/>
          <p:cNvCxnSpPr/>
          <p:nvPr/>
        </p:nvCxnSpPr>
        <p:spPr bwMode="auto">
          <a:xfrm flipV="1">
            <a:off x="6465168" y="4005064"/>
            <a:ext cx="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Connettore 1 15"/>
          <p:cNvCxnSpPr/>
          <p:nvPr/>
        </p:nvCxnSpPr>
        <p:spPr bwMode="auto">
          <a:xfrm>
            <a:off x="6465168" y="4437112"/>
            <a:ext cx="331236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CasellaDiTesto 30"/>
          <p:cNvSpPr txBox="1"/>
          <p:nvPr/>
        </p:nvSpPr>
        <p:spPr>
          <a:xfrm>
            <a:off x="6681192" y="4829670"/>
            <a:ext cx="2124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  <a:latin typeface="+mj-lt"/>
              </a:rPr>
              <a:t>Frequenza cardiaca, </a:t>
            </a:r>
            <a:r>
              <a:rPr lang="it-IT" b="1" dirty="0" smtClean="0">
                <a:solidFill>
                  <a:schemeClr val="bg2"/>
                </a:solidFill>
                <a:latin typeface="+mj-lt"/>
              </a:rPr>
              <a:t>HR</a:t>
            </a:r>
            <a:endParaRPr lang="it-IT" b="1" dirty="0">
              <a:solidFill>
                <a:schemeClr val="bg2"/>
              </a:solidFill>
              <a:latin typeface="+mj-lt"/>
            </a:endParaRPr>
          </a:p>
        </p:txBody>
      </p:sp>
      <p:cxnSp>
        <p:nvCxnSpPr>
          <p:cNvPr id="32" name="Connettore 2 31"/>
          <p:cNvCxnSpPr/>
          <p:nvPr/>
        </p:nvCxnSpPr>
        <p:spPr bwMode="auto">
          <a:xfrm flipV="1">
            <a:off x="6681192" y="4849415"/>
            <a:ext cx="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" name="CasellaDiTesto 32"/>
          <p:cNvSpPr txBox="1"/>
          <p:nvPr/>
        </p:nvSpPr>
        <p:spPr>
          <a:xfrm>
            <a:off x="6681192" y="5261718"/>
            <a:ext cx="2918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  <a:latin typeface="+mj-lt"/>
              </a:rPr>
              <a:t>Tempo di riempimento ventricolare</a:t>
            </a:r>
            <a:endParaRPr lang="it-IT" dirty="0">
              <a:solidFill>
                <a:schemeClr val="bg2"/>
              </a:solidFill>
              <a:latin typeface="+mj-lt"/>
            </a:endParaRPr>
          </a:p>
        </p:txBody>
      </p:sp>
      <p:cxnSp>
        <p:nvCxnSpPr>
          <p:cNvPr id="34" name="Connettore 2 33"/>
          <p:cNvCxnSpPr/>
          <p:nvPr/>
        </p:nvCxnSpPr>
        <p:spPr bwMode="auto">
          <a:xfrm>
            <a:off x="6681192" y="5281463"/>
            <a:ext cx="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5" name="CasellaDiTesto 34"/>
          <p:cNvSpPr txBox="1"/>
          <p:nvPr/>
        </p:nvSpPr>
        <p:spPr>
          <a:xfrm>
            <a:off x="6681192" y="5641503"/>
            <a:ext cx="2771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  <a:latin typeface="+mj-lt"/>
              </a:rPr>
              <a:t>Volume telediastolico (precarico)</a:t>
            </a:r>
            <a:endParaRPr lang="it-IT" dirty="0">
              <a:solidFill>
                <a:schemeClr val="bg2"/>
              </a:solidFill>
              <a:latin typeface="+mj-lt"/>
            </a:endParaRPr>
          </a:p>
        </p:txBody>
      </p:sp>
      <p:cxnSp>
        <p:nvCxnSpPr>
          <p:cNvPr id="36" name="Connettore 2 35"/>
          <p:cNvCxnSpPr/>
          <p:nvPr/>
        </p:nvCxnSpPr>
        <p:spPr bwMode="auto">
          <a:xfrm>
            <a:off x="6681192" y="5661248"/>
            <a:ext cx="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" name="CasellaDiTesto 36"/>
          <p:cNvSpPr txBox="1"/>
          <p:nvPr/>
        </p:nvSpPr>
        <p:spPr>
          <a:xfrm>
            <a:off x="6681192" y="6145559"/>
            <a:ext cx="2973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  <a:latin typeface="+mj-lt"/>
              </a:rPr>
              <a:t>Volume sistolico,</a:t>
            </a:r>
            <a:r>
              <a:rPr lang="it-IT" b="1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it-IT" b="1" dirty="0" err="1" smtClean="0">
                <a:solidFill>
                  <a:schemeClr val="bg2"/>
                </a:solidFill>
                <a:latin typeface="+mj-lt"/>
              </a:rPr>
              <a:t>SV</a:t>
            </a:r>
            <a:r>
              <a:rPr lang="it-IT" dirty="0" smtClean="0">
                <a:solidFill>
                  <a:schemeClr val="bg2"/>
                </a:solidFill>
                <a:latin typeface="+mj-lt"/>
              </a:rPr>
              <a:t> (L. di </a:t>
            </a:r>
            <a:r>
              <a:rPr lang="it-IT" dirty="0" err="1" smtClean="0">
                <a:solidFill>
                  <a:schemeClr val="bg2"/>
                </a:solidFill>
                <a:latin typeface="+mj-lt"/>
              </a:rPr>
              <a:t>Starling</a:t>
            </a:r>
            <a:r>
              <a:rPr lang="it-IT" dirty="0" smtClean="0">
                <a:solidFill>
                  <a:schemeClr val="bg2"/>
                </a:solidFill>
                <a:latin typeface="+mj-lt"/>
              </a:rPr>
              <a:t>)</a:t>
            </a:r>
            <a:endParaRPr lang="it-IT" dirty="0">
              <a:solidFill>
                <a:schemeClr val="bg2"/>
              </a:solidFill>
              <a:latin typeface="+mj-lt"/>
            </a:endParaRPr>
          </a:p>
        </p:txBody>
      </p:sp>
      <p:cxnSp>
        <p:nvCxnSpPr>
          <p:cNvPr id="38" name="Connettore 2 37"/>
          <p:cNvCxnSpPr/>
          <p:nvPr/>
        </p:nvCxnSpPr>
        <p:spPr bwMode="auto">
          <a:xfrm>
            <a:off x="6681192" y="6165304"/>
            <a:ext cx="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CasellaDiTesto 16"/>
          <p:cNvSpPr txBox="1"/>
          <p:nvPr/>
        </p:nvSpPr>
        <p:spPr>
          <a:xfrm>
            <a:off x="6889144" y="1268760"/>
            <a:ext cx="29206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1</a:t>
            </a:r>
            <a:endParaRPr lang="it-IT" dirty="0">
              <a:solidFill>
                <a:schemeClr val="bg2"/>
              </a:solidFill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6893180" y="4489375"/>
            <a:ext cx="29206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2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7429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Connettore 1 111"/>
          <p:cNvCxnSpPr/>
          <p:nvPr/>
        </p:nvCxnSpPr>
        <p:spPr bwMode="auto">
          <a:xfrm>
            <a:off x="7977336" y="980728"/>
            <a:ext cx="0" cy="446449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662689"/>
              </p:ext>
            </p:extLst>
          </p:nvPr>
        </p:nvGraphicFramePr>
        <p:xfrm>
          <a:off x="1378505" y="1033463"/>
          <a:ext cx="6604000" cy="4360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1000"/>
                <a:gridCol w="1651000"/>
                <a:gridCol w="1651000"/>
                <a:gridCol w="1651000"/>
              </a:tblGrid>
              <a:tr h="484540"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540"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540"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540"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540"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540"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540"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540"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540"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T="45713" marB="45713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7877" name="CasellaDiTesto 3"/>
          <p:cNvSpPr txBox="1">
            <a:spLocks noChangeArrowheads="1"/>
          </p:cNvSpPr>
          <p:nvPr/>
        </p:nvSpPr>
        <p:spPr bwMode="auto">
          <a:xfrm>
            <a:off x="2840593" y="5568950"/>
            <a:ext cx="400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25</a:t>
            </a:r>
          </a:p>
        </p:txBody>
      </p:sp>
      <p:sp>
        <p:nvSpPr>
          <p:cNvPr id="77878" name="CasellaDiTesto 7"/>
          <p:cNvSpPr txBox="1">
            <a:spLocks noChangeArrowheads="1"/>
          </p:cNvSpPr>
          <p:nvPr/>
        </p:nvSpPr>
        <p:spPr bwMode="auto">
          <a:xfrm>
            <a:off x="4496355" y="5568950"/>
            <a:ext cx="400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50</a:t>
            </a:r>
          </a:p>
        </p:txBody>
      </p:sp>
      <p:sp>
        <p:nvSpPr>
          <p:cNvPr id="77879" name="CasellaDiTesto 8"/>
          <p:cNvSpPr txBox="1">
            <a:spLocks noChangeArrowheads="1"/>
          </p:cNvSpPr>
          <p:nvPr/>
        </p:nvSpPr>
        <p:spPr bwMode="auto">
          <a:xfrm>
            <a:off x="6153705" y="5568950"/>
            <a:ext cx="398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75</a:t>
            </a:r>
          </a:p>
        </p:txBody>
      </p:sp>
      <p:sp>
        <p:nvSpPr>
          <p:cNvPr id="77880" name="CasellaDiTesto 9"/>
          <p:cNvSpPr txBox="1">
            <a:spLocks noChangeArrowheads="1"/>
          </p:cNvSpPr>
          <p:nvPr/>
        </p:nvSpPr>
        <p:spPr bwMode="auto">
          <a:xfrm>
            <a:off x="7809468" y="5568950"/>
            <a:ext cx="506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100</a:t>
            </a:r>
          </a:p>
        </p:txBody>
      </p:sp>
      <p:sp>
        <p:nvSpPr>
          <p:cNvPr id="77881" name="CasellaDiTesto 10"/>
          <p:cNvSpPr txBox="1">
            <a:spLocks noChangeArrowheads="1"/>
          </p:cNvSpPr>
          <p:nvPr/>
        </p:nvSpPr>
        <p:spPr bwMode="auto">
          <a:xfrm>
            <a:off x="1151493" y="5568950"/>
            <a:ext cx="739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riposo</a:t>
            </a:r>
          </a:p>
        </p:txBody>
      </p:sp>
      <p:sp>
        <p:nvSpPr>
          <p:cNvPr id="77882" name="CasellaDiTesto 11"/>
          <p:cNvSpPr txBox="1">
            <a:spLocks noChangeArrowheads="1"/>
          </p:cNvSpPr>
          <p:nvPr/>
        </p:nvSpPr>
        <p:spPr bwMode="auto">
          <a:xfrm>
            <a:off x="864155" y="880157"/>
            <a:ext cx="5064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dirty="0">
                <a:solidFill>
                  <a:schemeClr val="bg1"/>
                </a:solidFill>
              </a:rPr>
              <a:t>210</a:t>
            </a:r>
          </a:p>
        </p:txBody>
      </p:sp>
      <p:sp>
        <p:nvSpPr>
          <p:cNvPr id="77883" name="CasellaDiTesto 12"/>
          <p:cNvSpPr txBox="1">
            <a:spLocks noChangeArrowheads="1"/>
          </p:cNvSpPr>
          <p:nvPr/>
        </p:nvSpPr>
        <p:spPr bwMode="auto">
          <a:xfrm>
            <a:off x="864155" y="1373188"/>
            <a:ext cx="506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190</a:t>
            </a:r>
          </a:p>
        </p:txBody>
      </p:sp>
      <p:sp>
        <p:nvSpPr>
          <p:cNvPr id="77884" name="CasellaDiTesto 13"/>
          <p:cNvSpPr txBox="1">
            <a:spLocks noChangeArrowheads="1"/>
          </p:cNvSpPr>
          <p:nvPr/>
        </p:nvSpPr>
        <p:spPr bwMode="auto">
          <a:xfrm>
            <a:off x="864155" y="1861257"/>
            <a:ext cx="506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dirty="0">
                <a:solidFill>
                  <a:schemeClr val="bg1"/>
                </a:solidFill>
              </a:rPr>
              <a:t>170</a:t>
            </a:r>
          </a:p>
        </p:txBody>
      </p:sp>
      <p:sp>
        <p:nvSpPr>
          <p:cNvPr id="77885" name="CasellaDiTesto 14"/>
          <p:cNvSpPr txBox="1">
            <a:spLocks noChangeArrowheads="1"/>
          </p:cNvSpPr>
          <p:nvPr/>
        </p:nvSpPr>
        <p:spPr bwMode="auto">
          <a:xfrm>
            <a:off x="864155" y="2309813"/>
            <a:ext cx="506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150</a:t>
            </a:r>
          </a:p>
        </p:txBody>
      </p:sp>
      <p:sp>
        <p:nvSpPr>
          <p:cNvPr id="77886" name="CasellaDiTesto 15"/>
          <p:cNvSpPr txBox="1">
            <a:spLocks noChangeArrowheads="1"/>
          </p:cNvSpPr>
          <p:nvPr/>
        </p:nvSpPr>
        <p:spPr bwMode="auto">
          <a:xfrm>
            <a:off x="864155" y="2832894"/>
            <a:ext cx="506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dirty="0">
                <a:solidFill>
                  <a:schemeClr val="bg1"/>
                </a:solidFill>
              </a:rPr>
              <a:t>130</a:t>
            </a:r>
          </a:p>
        </p:txBody>
      </p:sp>
      <p:sp>
        <p:nvSpPr>
          <p:cNvPr id="77887" name="CasellaDiTesto 16"/>
          <p:cNvSpPr txBox="1">
            <a:spLocks noChangeArrowheads="1"/>
          </p:cNvSpPr>
          <p:nvPr/>
        </p:nvSpPr>
        <p:spPr bwMode="auto">
          <a:xfrm>
            <a:off x="972105" y="3778784"/>
            <a:ext cx="398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dirty="0">
                <a:solidFill>
                  <a:schemeClr val="bg1"/>
                </a:solidFill>
              </a:rPr>
              <a:t>90</a:t>
            </a:r>
          </a:p>
        </p:txBody>
      </p:sp>
      <p:sp>
        <p:nvSpPr>
          <p:cNvPr id="77888" name="CasellaDiTesto 17"/>
          <p:cNvSpPr txBox="1">
            <a:spLocks noChangeArrowheads="1"/>
          </p:cNvSpPr>
          <p:nvPr/>
        </p:nvSpPr>
        <p:spPr bwMode="auto">
          <a:xfrm>
            <a:off x="864155" y="3265488"/>
            <a:ext cx="506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110</a:t>
            </a:r>
          </a:p>
        </p:txBody>
      </p:sp>
      <p:sp>
        <p:nvSpPr>
          <p:cNvPr id="77889" name="CasellaDiTesto 18"/>
          <p:cNvSpPr txBox="1">
            <a:spLocks noChangeArrowheads="1"/>
          </p:cNvSpPr>
          <p:nvPr/>
        </p:nvSpPr>
        <p:spPr bwMode="auto">
          <a:xfrm>
            <a:off x="972105" y="4252913"/>
            <a:ext cx="398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dirty="0">
                <a:solidFill>
                  <a:schemeClr val="bg1"/>
                </a:solidFill>
              </a:rPr>
              <a:t>70</a:t>
            </a:r>
          </a:p>
        </p:txBody>
      </p:sp>
      <p:sp>
        <p:nvSpPr>
          <p:cNvPr id="77890" name="CasellaDiTesto 19"/>
          <p:cNvSpPr txBox="1">
            <a:spLocks noChangeArrowheads="1"/>
          </p:cNvSpPr>
          <p:nvPr/>
        </p:nvSpPr>
        <p:spPr bwMode="auto">
          <a:xfrm>
            <a:off x="972105" y="4767474"/>
            <a:ext cx="398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dirty="0">
                <a:solidFill>
                  <a:schemeClr val="bg1"/>
                </a:solidFill>
              </a:rPr>
              <a:t>60</a:t>
            </a:r>
          </a:p>
        </p:txBody>
      </p:sp>
      <p:sp>
        <p:nvSpPr>
          <p:cNvPr id="77891" name="Ovale 22"/>
          <p:cNvSpPr>
            <a:spLocks noChangeArrowheads="1"/>
          </p:cNvSpPr>
          <p:nvPr/>
        </p:nvSpPr>
        <p:spPr bwMode="auto">
          <a:xfrm>
            <a:off x="3024743" y="3687763"/>
            <a:ext cx="142875" cy="1365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200">
              <a:solidFill>
                <a:srgbClr val="000000"/>
              </a:solidFill>
            </a:endParaRPr>
          </a:p>
        </p:txBody>
      </p:sp>
      <p:sp>
        <p:nvSpPr>
          <p:cNvPr id="77892" name="Ovale 23"/>
          <p:cNvSpPr>
            <a:spLocks noChangeArrowheads="1"/>
          </p:cNvSpPr>
          <p:nvPr/>
        </p:nvSpPr>
        <p:spPr bwMode="auto">
          <a:xfrm>
            <a:off x="1584880" y="4354513"/>
            <a:ext cx="142875" cy="1349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200">
              <a:solidFill>
                <a:srgbClr val="000000"/>
              </a:solidFill>
            </a:endParaRPr>
          </a:p>
        </p:txBody>
      </p:sp>
      <p:sp>
        <p:nvSpPr>
          <p:cNvPr id="77893" name="Ovale 24"/>
          <p:cNvSpPr>
            <a:spLocks noChangeArrowheads="1"/>
          </p:cNvSpPr>
          <p:nvPr/>
        </p:nvSpPr>
        <p:spPr bwMode="auto">
          <a:xfrm>
            <a:off x="7287180" y="1744663"/>
            <a:ext cx="144463" cy="1349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200">
              <a:solidFill>
                <a:srgbClr val="000000"/>
              </a:solidFill>
            </a:endParaRPr>
          </a:p>
        </p:txBody>
      </p:sp>
      <p:cxnSp>
        <p:nvCxnSpPr>
          <p:cNvPr id="77894" name="Connettore 1 6"/>
          <p:cNvCxnSpPr>
            <a:cxnSpLocks noChangeShapeType="1"/>
          </p:cNvCxnSpPr>
          <p:nvPr/>
        </p:nvCxnSpPr>
        <p:spPr bwMode="auto">
          <a:xfrm flipV="1">
            <a:off x="1656318" y="1816100"/>
            <a:ext cx="5688012" cy="260191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</p:cxnSp>
      <p:sp>
        <p:nvSpPr>
          <p:cNvPr id="77895" name="Ovale 27"/>
          <p:cNvSpPr>
            <a:spLocks noChangeArrowheads="1"/>
          </p:cNvSpPr>
          <p:nvPr/>
        </p:nvSpPr>
        <p:spPr bwMode="auto">
          <a:xfrm>
            <a:off x="2304018" y="4011613"/>
            <a:ext cx="144462" cy="1365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200">
              <a:solidFill>
                <a:srgbClr val="000000"/>
              </a:solidFill>
            </a:endParaRPr>
          </a:p>
        </p:txBody>
      </p:sp>
      <p:sp>
        <p:nvSpPr>
          <p:cNvPr id="77896" name="Ovale 28"/>
          <p:cNvSpPr>
            <a:spLocks noChangeArrowheads="1"/>
          </p:cNvSpPr>
          <p:nvPr/>
        </p:nvSpPr>
        <p:spPr bwMode="auto">
          <a:xfrm>
            <a:off x="3743880" y="3363913"/>
            <a:ext cx="144463" cy="1365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200">
              <a:solidFill>
                <a:srgbClr val="000000"/>
              </a:solidFill>
            </a:endParaRPr>
          </a:p>
        </p:txBody>
      </p:sp>
      <p:sp>
        <p:nvSpPr>
          <p:cNvPr id="77897" name="Ovale 29"/>
          <p:cNvSpPr>
            <a:spLocks noChangeArrowheads="1"/>
          </p:cNvSpPr>
          <p:nvPr/>
        </p:nvSpPr>
        <p:spPr bwMode="auto">
          <a:xfrm>
            <a:off x="4464605" y="3040063"/>
            <a:ext cx="144463" cy="1365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200">
              <a:solidFill>
                <a:srgbClr val="000000"/>
              </a:solidFill>
            </a:endParaRPr>
          </a:p>
        </p:txBody>
      </p:sp>
      <p:sp>
        <p:nvSpPr>
          <p:cNvPr id="77898" name="Ovale 30"/>
          <p:cNvSpPr>
            <a:spLocks noChangeArrowheads="1"/>
          </p:cNvSpPr>
          <p:nvPr/>
        </p:nvSpPr>
        <p:spPr bwMode="auto">
          <a:xfrm>
            <a:off x="5904468" y="2355850"/>
            <a:ext cx="144462" cy="1365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200">
              <a:solidFill>
                <a:srgbClr val="000000"/>
              </a:solidFill>
            </a:endParaRPr>
          </a:p>
        </p:txBody>
      </p:sp>
      <p:sp>
        <p:nvSpPr>
          <p:cNvPr id="77899" name="Ovale 31"/>
          <p:cNvSpPr>
            <a:spLocks noChangeArrowheads="1"/>
          </p:cNvSpPr>
          <p:nvPr/>
        </p:nvSpPr>
        <p:spPr bwMode="auto">
          <a:xfrm>
            <a:off x="5185330" y="2689225"/>
            <a:ext cx="142875" cy="1349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200">
              <a:solidFill>
                <a:srgbClr val="000000"/>
              </a:solidFill>
            </a:endParaRPr>
          </a:p>
        </p:txBody>
      </p:sp>
      <p:sp>
        <p:nvSpPr>
          <p:cNvPr id="77900" name="Ovale 32"/>
          <p:cNvSpPr>
            <a:spLocks noChangeArrowheads="1"/>
          </p:cNvSpPr>
          <p:nvPr/>
        </p:nvSpPr>
        <p:spPr bwMode="auto">
          <a:xfrm>
            <a:off x="6625193" y="2041525"/>
            <a:ext cx="142875" cy="1349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200">
              <a:solidFill>
                <a:srgbClr val="000000"/>
              </a:solidFill>
            </a:endParaRPr>
          </a:p>
        </p:txBody>
      </p:sp>
      <p:sp>
        <p:nvSpPr>
          <p:cNvPr id="77901" name="Ovale 33"/>
          <p:cNvSpPr>
            <a:spLocks noChangeArrowheads="1"/>
          </p:cNvSpPr>
          <p:nvPr/>
        </p:nvSpPr>
        <p:spPr bwMode="auto">
          <a:xfrm>
            <a:off x="7920593" y="1617663"/>
            <a:ext cx="144462" cy="1349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200">
              <a:solidFill>
                <a:srgbClr val="000000"/>
              </a:solidFill>
            </a:endParaRPr>
          </a:p>
        </p:txBody>
      </p:sp>
      <p:cxnSp>
        <p:nvCxnSpPr>
          <p:cNvPr id="77902" name="Connettore 1 503808"/>
          <p:cNvCxnSpPr>
            <a:cxnSpLocks noChangeShapeType="1"/>
          </p:cNvCxnSpPr>
          <p:nvPr/>
        </p:nvCxnSpPr>
        <p:spPr bwMode="auto">
          <a:xfrm flipV="1">
            <a:off x="7307818" y="1708150"/>
            <a:ext cx="633412" cy="127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</p:cxnSp>
      <p:sp>
        <p:nvSpPr>
          <p:cNvPr id="77903" name="CasellaDiTesto 503809"/>
          <p:cNvSpPr txBox="1">
            <a:spLocks noChangeArrowheads="1"/>
          </p:cNvSpPr>
          <p:nvPr/>
        </p:nvSpPr>
        <p:spPr bwMode="auto">
          <a:xfrm rot="16200000">
            <a:off x="-340248" y="3005723"/>
            <a:ext cx="19960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600" dirty="0">
                <a:solidFill>
                  <a:schemeClr val="bg1"/>
                </a:solidFill>
                <a:latin typeface="Arial" charset="0"/>
              </a:rPr>
              <a:t>Frequenza cardiaca</a:t>
            </a:r>
          </a:p>
        </p:txBody>
      </p:sp>
      <p:sp>
        <p:nvSpPr>
          <p:cNvPr id="77904" name="Rettangolo 41"/>
          <p:cNvSpPr>
            <a:spLocks noChangeArrowheads="1"/>
          </p:cNvSpPr>
          <p:nvPr/>
        </p:nvSpPr>
        <p:spPr bwMode="auto">
          <a:xfrm>
            <a:off x="2159555" y="4489450"/>
            <a:ext cx="144463" cy="144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200">
              <a:solidFill>
                <a:srgbClr val="000000"/>
              </a:solidFill>
            </a:endParaRPr>
          </a:p>
        </p:txBody>
      </p:sp>
      <p:sp>
        <p:nvSpPr>
          <p:cNvPr id="77905" name="CasellaDiTesto 42"/>
          <p:cNvSpPr txBox="1">
            <a:spLocks noChangeArrowheads="1"/>
          </p:cNvSpPr>
          <p:nvPr/>
        </p:nvSpPr>
        <p:spPr bwMode="auto">
          <a:xfrm>
            <a:off x="8065055" y="880157"/>
            <a:ext cx="5064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FF0000"/>
                </a:solidFill>
              </a:rPr>
              <a:t>130</a:t>
            </a:r>
          </a:p>
        </p:txBody>
      </p:sp>
      <p:sp>
        <p:nvSpPr>
          <p:cNvPr id="77906" name="CasellaDiTesto 43"/>
          <p:cNvSpPr txBox="1">
            <a:spLocks noChangeArrowheads="1"/>
          </p:cNvSpPr>
          <p:nvPr/>
        </p:nvSpPr>
        <p:spPr bwMode="auto">
          <a:xfrm>
            <a:off x="8065055" y="1373188"/>
            <a:ext cx="506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FF0000"/>
                </a:solidFill>
              </a:rPr>
              <a:t>120</a:t>
            </a:r>
          </a:p>
        </p:txBody>
      </p:sp>
      <p:sp>
        <p:nvSpPr>
          <p:cNvPr id="77907" name="CasellaDiTesto 44"/>
          <p:cNvSpPr txBox="1">
            <a:spLocks noChangeArrowheads="1"/>
          </p:cNvSpPr>
          <p:nvPr/>
        </p:nvSpPr>
        <p:spPr bwMode="auto">
          <a:xfrm>
            <a:off x="8065055" y="1862051"/>
            <a:ext cx="5064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FF0000"/>
                </a:solidFill>
              </a:rPr>
              <a:t>110</a:t>
            </a:r>
          </a:p>
        </p:txBody>
      </p:sp>
      <p:sp>
        <p:nvSpPr>
          <p:cNvPr id="77908" name="CasellaDiTesto 45"/>
          <p:cNvSpPr txBox="1">
            <a:spLocks noChangeArrowheads="1"/>
          </p:cNvSpPr>
          <p:nvPr/>
        </p:nvSpPr>
        <p:spPr bwMode="auto">
          <a:xfrm>
            <a:off x="8065055" y="2309813"/>
            <a:ext cx="506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77909" name="CasellaDiTesto 46"/>
          <p:cNvSpPr txBox="1">
            <a:spLocks noChangeArrowheads="1"/>
          </p:cNvSpPr>
          <p:nvPr/>
        </p:nvSpPr>
        <p:spPr bwMode="auto">
          <a:xfrm>
            <a:off x="8065055" y="2832894"/>
            <a:ext cx="400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77910" name="CasellaDiTesto 47"/>
          <p:cNvSpPr txBox="1">
            <a:spLocks noChangeArrowheads="1"/>
          </p:cNvSpPr>
          <p:nvPr/>
        </p:nvSpPr>
        <p:spPr bwMode="auto">
          <a:xfrm>
            <a:off x="8065055" y="3317875"/>
            <a:ext cx="400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77911" name="CasellaDiTesto 48"/>
          <p:cNvSpPr txBox="1">
            <a:spLocks noChangeArrowheads="1"/>
          </p:cNvSpPr>
          <p:nvPr/>
        </p:nvSpPr>
        <p:spPr bwMode="auto">
          <a:xfrm>
            <a:off x="8065055" y="3778784"/>
            <a:ext cx="400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77912" name="CasellaDiTesto 49"/>
          <p:cNvSpPr txBox="1">
            <a:spLocks noChangeArrowheads="1"/>
          </p:cNvSpPr>
          <p:nvPr/>
        </p:nvSpPr>
        <p:spPr bwMode="auto">
          <a:xfrm>
            <a:off x="8065055" y="4252913"/>
            <a:ext cx="400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77913" name="CasellaDiTesto 50"/>
          <p:cNvSpPr txBox="1">
            <a:spLocks noChangeArrowheads="1"/>
          </p:cNvSpPr>
          <p:nvPr/>
        </p:nvSpPr>
        <p:spPr bwMode="auto">
          <a:xfrm>
            <a:off x="8065055" y="4767474"/>
            <a:ext cx="400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77914" name="Rettangolo 51"/>
          <p:cNvSpPr>
            <a:spLocks noChangeArrowheads="1"/>
          </p:cNvSpPr>
          <p:nvPr/>
        </p:nvSpPr>
        <p:spPr bwMode="auto">
          <a:xfrm>
            <a:off x="3096180" y="3471863"/>
            <a:ext cx="144463" cy="14446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200">
              <a:solidFill>
                <a:srgbClr val="000000"/>
              </a:solidFill>
            </a:endParaRPr>
          </a:p>
        </p:txBody>
      </p:sp>
      <p:sp>
        <p:nvSpPr>
          <p:cNvPr id="77915" name="Rettangolo 52"/>
          <p:cNvSpPr>
            <a:spLocks noChangeArrowheads="1"/>
          </p:cNvSpPr>
          <p:nvPr/>
        </p:nvSpPr>
        <p:spPr bwMode="auto">
          <a:xfrm>
            <a:off x="3743880" y="2752725"/>
            <a:ext cx="144463" cy="1428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200">
              <a:solidFill>
                <a:srgbClr val="000000"/>
              </a:solidFill>
            </a:endParaRPr>
          </a:p>
        </p:txBody>
      </p:sp>
      <p:sp>
        <p:nvSpPr>
          <p:cNvPr id="77916" name="Rettangolo 53"/>
          <p:cNvSpPr>
            <a:spLocks noChangeArrowheads="1"/>
          </p:cNvSpPr>
          <p:nvPr/>
        </p:nvSpPr>
        <p:spPr bwMode="auto">
          <a:xfrm>
            <a:off x="4464605" y="1960563"/>
            <a:ext cx="144463" cy="14446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200">
              <a:solidFill>
                <a:srgbClr val="000000"/>
              </a:solidFill>
            </a:endParaRPr>
          </a:p>
        </p:txBody>
      </p:sp>
      <p:sp>
        <p:nvSpPr>
          <p:cNvPr id="77917" name="Rettangolo 56"/>
          <p:cNvSpPr>
            <a:spLocks noChangeArrowheads="1"/>
          </p:cNvSpPr>
          <p:nvPr/>
        </p:nvSpPr>
        <p:spPr bwMode="auto">
          <a:xfrm>
            <a:off x="5185330" y="1779588"/>
            <a:ext cx="142875" cy="14446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200">
              <a:solidFill>
                <a:srgbClr val="000000"/>
              </a:solidFill>
            </a:endParaRPr>
          </a:p>
        </p:txBody>
      </p:sp>
      <p:sp>
        <p:nvSpPr>
          <p:cNvPr id="77918" name="Rettangolo 57"/>
          <p:cNvSpPr>
            <a:spLocks noChangeArrowheads="1"/>
          </p:cNvSpPr>
          <p:nvPr/>
        </p:nvSpPr>
        <p:spPr bwMode="auto">
          <a:xfrm>
            <a:off x="5975905" y="1636713"/>
            <a:ext cx="144463" cy="1428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200">
              <a:solidFill>
                <a:srgbClr val="000000"/>
              </a:solidFill>
            </a:endParaRPr>
          </a:p>
        </p:txBody>
      </p:sp>
      <p:sp>
        <p:nvSpPr>
          <p:cNvPr id="77919" name="Rettangolo 58"/>
          <p:cNvSpPr>
            <a:spLocks noChangeArrowheads="1"/>
          </p:cNvSpPr>
          <p:nvPr/>
        </p:nvSpPr>
        <p:spPr bwMode="auto">
          <a:xfrm>
            <a:off x="6625193" y="1563688"/>
            <a:ext cx="142875" cy="14446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200">
              <a:solidFill>
                <a:srgbClr val="000000"/>
              </a:solidFill>
            </a:endParaRPr>
          </a:p>
        </p:txBody>
      </p:sp>
      <p:sp>
        <p:nvSpPr>
          <p:cNvPr id="77920" name="Rettangolo 59"/>
          <p:cNvSpPr>
            <a:spLocks noChangeArrowheads="1"/>
          </p:cNvSpPr>
          <p:nvPr/>
        </p:nvSpPr>
        <p:spPr bwMode="auto">
          <a:xfrm>
            <a:off x="7272893" y="1536700"/>
            <a:ext cx="144462" cy="144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200">
              <a:solidFill>
                <a:srgbClr val="000000"/>
              </a:solidFill>
            </a:endParaRPr>
          </a:p>
        </p:txBody>
      </p:sp>
      <p:sp>
        <p:nvSpPr>
          <p:cNvPr id="77921" name="Rettangolo 60"/>
          <p:cNvSpPr>
            <a:spLocks noChangeArrowheads="1"/>
          </p:cNvSpPr>
          <p:nvPr/>
        </p:nvSpPr>
        <p:spPr bwMode="auto">
          <a:xfrm>
            <a:off x="7920593" y="1536700"/>
            <a:ext cx="144462" cy="144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200">
              <a:solidFill>
                <a:srgbClr val="000000"/>
              </a:solidFill>
            </a:endParaRPr>
          </a:p>
        </p:txBody>
      </p:sp>
      <p:cxnSp>
        <p:nvCxnSpPr>
          <p:cNvPr id="77922" name="Connettore 1 503815"/>
          <p:cNvCxnSpPr>
            <a:cxnSpLocks noChangeShapeType="1"/>
          </p:cNvCxnSpPr>
          <p:nvPr/>
        </p:nvCxnSpPr>
        <p:spPr bwMode="auto">
          <a:xfrm flipV="1">
            <a:off x="2232580" y="2041525"/>
            <a:ext cx="2303463" cy="2519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7923" name="Connettore 1 503823"/>
          <p:cNvCxnSpPr>
            <a:cxnSpLocks noChangeShapeType="1"/>
            <a:endCxn id="77917" idx="3"/>
          </p:cNvCxnSpPr>
          <p:nvPr/>
        </p:nvCxnSpPr>
        <p:spPr bwMode="auto">
          <a:xfrm flipV="1">
            <a:off x="4536043" y="1852613"/>
            <a:ext cx="792162" cy="1889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7924" name="Connettore 1 71"/>
          <p:cNvCxnSpPr>
            <a:cxnSpLocks noChangeShapeType="1"/>
            <a:stCxn id="77917" idx="3"/>
            <a:endCxn id="77918" idx="1"/>
          </p:cNvCxnSpPr>
          <p:nvPr/>
        </p:nvCxnSpPr>
        <p:spPr bwMode="auto">
          <a:xfrm flipV="1">
            <a:off x="5328205" y="1708150"/>
            <a:ext cx="647700" cy="1444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7925" name="Connettore 1 72"/>
          <p:cNvCxnSpPr>
            <a:cxnSpLocks noChangeShapeType="1"/>
            <a:stCxn id="77918" idx="3"/>
            <a:endCxn id="77919" idx="3"/>
          </p:cNvCxnSpPr>
          <p:nvPr/>
        </p:nvCxnSpPr>
        <p:spPr bwMode="auto">
          <a:xfrm flipV="1">
            <a:off x="6120368" y="1636713"/>
            <a:ext cx="647700" cy="714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7926" name="Connettore 1 74"/>
          <p:cNvCxnSpPr>
            <a:cxnSpLocks noChangeShapeType="1"/>
            <a:stCxn id="77919" idx="3"/>
          </p:cNvCxnSpPr>
          <p:nvPr/>
        </p:nvCxnSpPr>
        <p:spPr bwMode="auto">
          <a:xfrm flipV="1">
            <a:off x="6768068" y="1609725"/>
            <a:ext cx="649287" cy="269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7927" name="Connettore 1 75"/>
          <p:cNvCxnSpPr>
            <a:cxnSpLocks noChangeShapeType="1"/>
            <a:endCxn id="77921" idx="3"/>
          </p:cNvCxnSpPr>
          <p:nvPr/>
        </p:nvCxnSpPr>
        <p:spPr bwMode="auto">
          <a:xfrm>
            <a:off x="7344330" y="1609725"/>
            <a:ext cx="7207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sp>
        <p:nvSpPr>
          <p:cNvPr id="77928" name="CasellaDiTesto 84"/>
          <p:cNvSpPr txBox="1">
            <a:spLocks noChangeArrowheads="1"/>
          </p:cNvSpPr>
          <p:nvPr/>
        </p:nvSpPr>
        <p:spPr bwMode="auto">
          <a:xfrm rot="16200000">
            <a:off x="7773670" y="3005723"/>
            <a:ext cx="16529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600" dirty="0">
                <a:solidFill>
                  <a:srgbClr val="FF0000"/>
                </a:solidFill>
                <a:latin typeface="Arial" charset="0"/>
              </a:rPr>
              <a:t>Volume sistolico</a:t>
            </a:r>
          </a:p>
        </p:txBody>
      </p:sp>
      <p:sp>
        <p:nvSpPr>
          <p:cNvPr id="77929" name="CasellaDiTesto 503833"/>
          <p:cNvSpPr txBox="1">
            <a:spLocks noChangeArrowheads="1"/>
          </p:cNvSpPr>
          <p:nvPr/>
        </p:nvSpPr>
        <p:spPr bwMode="auto">
          <a:xfrm>
            <a:off x="4176449" y="5877272"/>
            <a:ext cx="10278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% V0</a:t>
            </a:r>
            <a:r>
              <a:rPr lang="it-IT" altLang="it-IT" sz="1600" baseline="-250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2max</a:t>
            </a:r>
          </a:p>
        </p:txBody>
      </p:sp>
      <p:sp>
        <p:nvSpPr>
          <p:cNvPr id="87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906000" cy="5334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altLang="it-I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EFFETTI DELL’ESERCIZIO FISICO </a:t>
            </a:r>
            <a:r>
              <a:rPr lang="it-IT" altLang="it-IT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SULL’ATTIVIT</a:t>
            </a:r>
            <a:r>
              <a:rPr lang="it-IT" altLang="it-IT" sz="2000" cap="al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à</a:t>
            </a:r>
            <a:r>
              <a:rPr lang="it-IT" altLang="it-I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 CARDIACA</a:t>
            </a:r>
            <a:endParaRPr lang="it-IT" altLang="it-IT" sz="2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charset="0"/>
            </a:endParaRPr>
          </a:p>
        </p:txBody>
      </p:sp>
      <p:sp>
        <p:nvSpPr>
          <p:cNvPr id="77931" name="CasellaDiTesto 503834"/>
          <p:cNvSpPr txBox="1">
            <a:spLocks noChangeArrowheads="1"/>
          </p:cNvSpPr>
          <p:nvPr/>
        </p:nvSpPr>
        <p:spPr bwMode="auto">
          <a:xfrm>
            <a:off x="6282414" y="6524625"/>
            <a:ext cx="363913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100" dirty="0">
                <a:solidFill>
                  <a:schemeClr val="bg2"/>
                </a:solidFill>
                <a:latin typeface="Arial" charset="0"/>
              </a:rPr>
              <a:t>Dati da </a:t>
            </a:r>
            <a:r>
              <a:rPr lang="it-IT" altLang="it-IT" sz="1100" dirty="0" err="1">
                <a:solidFill>
                  <a:schemeClr val="bg2"/>
                </a:solidFill>
                <a:latin typeface="Arial" charset="0"/>
              </a:rPr>
              <a:t>Kenney</a:t>
            </a:r>
            <a:r>
              <a:rPr lang="it-IT" altLang="it-IT" sz="1100" dirty="0">
                <a:solidFill>
                  <a:schemeClr val="bg2"/>
                </a:solidFill>
                <a:latin typeface="Arial" charset="0"/>
              </a:rPr>
              <a:t> et al., </a:t>
            </a:r>
            <a:r>
              <a:rPr lang="it-IT" altLang="it-IT" sz="1100" dirty="0" err="1">
                <a:solidFill>
                  <a:schemeClr val="bg2"/>
                </a:solidFill>
                <a:latin typeface="Arial" charset="0"/>
              </a:rPr>
              <a:t>Physiology</a:t>
            </a:r>
            <a:r>
              <a:rPr lang="it-IT" altLang="it-IT" sz="1100" dirty="0">
                <a:solidFill>
                  <a:schemeClr val="bg2"/>
                </a:solidFill>
                <a:latin typeface="Arial" charset="0"/>
              </a:rPr>
              <a:t> of Sport and </a:t>
            </a:r>
            <a:r>
              <a:rPr lang="it-IT" altLang="it-IT" sz="1100" dirty="0" err="1">
                <a:solidFill>
                  <a:schemeClr val="bg2"/>
                </a:solidFill>
                <a:latin typeface="Arial" charset="0"/>
              </a:rPr>
              <a:t>Exercise</a:t>
            </a:r>
            <a:endParaRPr lang="it-IT" altLang="it-IT" sz="1100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110766" y="1484784"/>
            <a:ext cx="2785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meccanismo di Frank-</a:t>
            </a:r>
            <a:r>
              <a:rPr lang="it-IT" dirty="0" err="1" smtClean="0">
                <a:solidFill>
                  <a:srgbClr val="FF0000"/>
                </a:solidFill>
              </a:rPr>
              <a:t>Starling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752513" y="1052736"/>
            <a:ext cx="3304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riduzione del tempo </a:t>
            </a:r>
            <a:r>
              <a:rPr lang="it-IT" smtClean="0">
                <a:solidFill>
                  <a:srgbClr val="FF0000"/>
                </a:solidFill>
              </a:rPr>
              <a:t>di riempimento</a:t>
            </a:r>
            <a:endParaRPr lang="it-IT">
              <a:solidFill>
                <a:srgbClr val="FF0000"/>
              </a:solidFill>
            </a:endParaRP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2304241" y="1844824"/>
            <a:ext cx="223224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Connettore 1 7"/>
          <p:cNvCxnSpPr/>
          <p:nvPr/>
        </p:nvCxnSpPr>
        <p:spPr bwMode="auto">
          <a:xfrm>
            <a:off x="4536489" y="1340768"/>
            <a:ext cx="33843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CasellaDiTesto 8"/>
          <p:cNvSpPr txBox="1"/>
          <p:nvPr/>
        </p:nvSpPr>
        <p:spPr>
          <a:xfrm>
            <a:off x="8909404" y="4767573"/>
            <a:ext cx="292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bg2"/>
                </a:solidFill>
              </a:rPr>
              <a:t>5</a:t>
            </a:r>
            <a:endParaRPr lang="it-IT">
              <a:solidFill>
                <a:schemeClr val="bg2"/>
              </a:solidFill>
            </a:endParaRPr>
          </a:p>
        </p:txBody>
      </p:sp>
      <p:sp>
        <p:nvSpPr>
          <p:cNvPr id="65" name="CasellaDiTesto 64"/>
          <p:cNvSpPr txBox="1"/>
          <p:nvPr/>
        </p:nvSpPr>
        <p:spPr>
          <a:xfrm>
            <a:off x="8909404" y="3778883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bg2"/>
                </a:solidFill>
              </a:rPr>
              <a:t>10</a:t>
            </a:r>
            <a:endParaRPr lang="it-IT">
              <a:solidFill>
                <a:schemeClr val="bg2"/>
              </a:solidFill>
            </a:endParaRPr>
          </a:p>
        </p:txBody>
      </p:sp>
      <p:sp>
        <p:nvSpPr>
          <p:cNvPr id="66" name="CasellaDiTesto 65"/>
          <p:cNvSpPr txBox="1"/>
          <p:nvPr/>
        </p:nvSpPr>
        <p:spPr>
          <a:xfrm>
            <a:off x="8909404" y="2832993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bg2"/>
                </a:solidFill>
              </a:rPr>
              <a:t>15</a:t>
            </a:r>
            <a:endParaRPr lang="it-IT">
              <a:solidFill>
                <a:schemeClr val="bg2"/>
              </a:solidFill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8909404" y="1861356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20</a:t>
            </a:r>
            <a:endParaRPr lang="it-IT" dirty="0">
              <a:solidFill>
                <a:schemeClr val="bg2"/>
              </a:solidFill>
            </a:endParaRPr>
          </a:p>
        </p:txBody>
      </p:sp>
      <p:sp>
        <p:nvSpPr>
          <p:cNvPr id="68" name="CasellaDiTesto 67"/>
          <p:cNvSpPr txBox="1"/>
          <p:nvPr/>
        </p:nvSpPr>
        <p:spPr>
          <a:xfrm>
            <a:off x="8909404" y="879463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25</a:t>
            </a:r>
            <a:endParaRPr lang="it-IT" dirty="0">
              <a:solidFill>
                <a:schemeClr val="bg2"/>
              </a:solidFill>
            </a:endParaRPr>
          </a:p>
        </p:txBody>
      </p:sp>
      <p:cxnSp>
        <p:nvCxnSpPr>
          <p:cNvPr id="11" name="Connettore 1 10"/>
          <p:cNvCxnSpPr/>
          <p:nvPr/>
        </p:nvCxnSpPr>
        <p:spPr bwMode="auto">
          <a:xfrm>
            <a:off x="8913440" y="980728"/>
            <a:ext cx="0" cy="446449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8080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1" name="CasellaDiTesto 84"/>
          <p:cNvSpPr txBox="1">
            <a:spLocks noChangeArrowheads="1"/>
          </p:cNvSpPr>
          <p:nvPr/>
        </p:nvSpPr>
        <p:spPr bwMode="auto">
          <a:xfrm rot="16200000">
            <a:off x="8580957" y="3005723"/>
            <a:ext cx="16225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600" dirty="0" smtClean="0">
                <a:solidFill>
                  <a:schemeClr val="bg2"/>
                </a:solidFill>
                <a:latin typeface="Arial" charset="0"/>
              </a:rPr>
              <a:t>Gittata cardiaca</a:t>
            </a:r>
            <a:endParaRPr lang="it-IT" altLang="it-IT" sz="1600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73" name="Triangolo 72"/>
          <p:cNvSpPr/>
          <p:nvPr/>
        </p:nvSpPr>
        <p:spPr bwMode="auto">
          <a:xfrm>
            <a:off x="2144688" y="4725144"/>
            <a:ext cx="144016" cy="144016"/>
          </a:xfrm>
          <a:prstGeom prst="triangle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  <a:ea typeface="ＭＳ Ｐゴシック" charset="0"/>
            </a:endParaRPr>
          </a:p>
        </p:txBody>
      </p:sp>
      <p:sp>
        <p:nvSpPr>
          <p:cNvPr id="74" name="Triangolo 73"/>
          <p:cNvSpPr/>
          <p:nvPr/>
        </p:nvSpPr>
        <p:spPr bwMode="auto">
          <a:xfrm>
            <a:off x="3080792" y="4077072"/>
            <a:ext cx="144016" cy="144016"/>
          </a:xfrm>
          <a:prstGeom prst="triangle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  <a:ea typeface="ＭＳ Ｐゴシック" charset="0"/>
            </a:endParaRPr>
          </a:p>
        </p:txBody>
      </p:sp>
      <p:sp>
        <p:nvSpPr>
          <p:cNvPr id="75" name="Triangolo 74"/>
          <p:cNvSpPr/>
          <p:nvPr/>
        </p:nvSpPr>
        <p:spPr bwMode="auto">
          <a:xfrm>
            <a:off x="3728864" y="3573016"/>
            <a:ext cx="144016" cy="144016"/>
          </a:xfrm>
          <a:prstGeom prst="triangle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  <a:ea typeface="ＭＳ Ｐゴシック" charset="0"/>
            </a:endParaRPr>
          </a:p>
        </p:txBody>
      </p:sp>
      <p:sp>
        <p:nvSpPr>
          <p:cNvPr id="76" name="Triangolo 75"/>
          <p:cNvSpPr/>
          <p:nvPr/>
        </p:nvSpPr>
        <p:spPr bwMode="auto">
          <a:xfrm>
            <a:off x="4520952" y="2880000"/>
            <a:ext cx="144016" cy="144016"/>
          </a:xfrm>
          <a:prstGeom prst="triangle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  <a:ea typeface="ＭＳ Ｐゴシック" charset="0"/>
            </a:endParaRPr>
          </a:p>
        </p:txBody>
      </p:sp>
      <p:sp>
        <p:nvSpPr>
          <p:cNvPr id="77" name="Triangolo 76"/>
          <p:cNvSpPr/>
          <p:nvPr/>
        </p:nvSpPr>
        <p:spPr bwMode="auto">
          <a:xfrm>
            <a:off x="5169024" y="2420888"/>
            <a:ext cx="144016" cy="144016"/>
          </a:xfrm>
          <a:prstGeom prst="triangle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  <a:ea typeface="ＭＳ Ｐゴシック" charset="0"/>
            </a:endParaRPr>
          </a:p>
        </p:txBody>
      </p:sp>
      <p:sp>
        <p:nvSpPr>
          <p:cNvPr id="78" name="Triangolo 77"/>
          <p:cNvSpPr/>
          <p:nvPr/>
        </p:nvSpPr>
        <p:spPr bwMode="auto">
          <a:xfrm>
            <a:off x="5889104" y="2052000"/>
            <a:ext cx="144016" cy="144016"/>
          </a:xfrm>
          <a:prstGeom prst="triangle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  <a:ea typeface="ＭＳ Ｐゴシック" charset="0"/>
            </a:endParaRPr>
          </a:p>
        </p:txBody>
      </p:sp>
      <p:sp>
        <p:nvSpPr>
          <p:cNvPr id="79" name="Triangolo 78"/>
          <p:cNvSpPr/>
          <p:nvPr/>
        </p:nvSpPr>
        <p:spPr bwMode="auto">
          <a:xfrm>
            <a:off x="6609184" y="1700808"/>
            <a:ext cx="144016" cy="144016"/>
          </a:xfrm>
          <a:prstGeom prst="triangle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  <a:ea typeface="ＭＳ Ｐゴシック" charset="0"/>
            </a:endParaRPr>
          </a:p>
        </p:txBody>
      </p:sp>
      <p:sp>
        <p:nvSpPr>
          <p:cNvPr id="80" name="Triangolo 79"/>
          <p:cNvSpPr/>
          <p:nvPr/>
        </p:nvSpPr>
        <p:spPr bwMode="auto">
          <a:xfrm>
            <a:off x="7257256" y="1412776"/>
            <a:ext cx="144016" cy="144016"/>
          </a:xfrm>
          <a:prstGeom prst="triangle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  <a:ea typeface="ＭＳ Ｐゴシック" charset="0"/>
            </a:endParaRPr>
          </a:p>
        </p:txBody>
      </p:sp>
      <p:sp>
        <p:nvSpPr>
          <p:cNvPr id="81" name="Triangolo 80"/>
          <p:cNvSpPr/>
          <p:nvPr/>
        </p:nvSpPr>
        <p:spPr bwMode="auto">
          <a:xfrm>
            <a:off x="7905328" y="1124744"/>
            <a:ext cx="144016" cy="144016"/>
          </a:xfrm>
          <a:prstGeom prst="triangle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  <a:ea typeface="ＭＳ Ｐゴシック" charset="0"/>
            </a:endParaRPr>
          </a:p>
        </p:txBody>
      </p:sp>
      <p:cxnSp>
        <p:nvCxnSpPr>
          <p:cNvPr id="14" name="Connettore 1 13"/>
          <p:cNvCxnSpPr>
            <a:stCxn id="73" idx="5"/>
            <a:endCxn id="74" idx="5"/>
          </p:cNvCxnSpPr>
          <p:nvPr/>
        </p:nvCxnSpPr>
        <p:spPr bwMode="auto">
          <a:xfrm flipV="1">
            <a:off x="2252700" y="4149080"/>
            <a:ext cx="936104" cy="64807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8080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2" name="Connettore 1 91"/>
          <p:cNvCxnSpPr/>
          <p:nvPr/>
        </p:nvCxnSpPr>
        <p:spPr bwMode="auto">
          <a:xfrm flipV="1">
            <a:off x="4592960" y="2492896"/>
            <a:ext cx="648072" cy="5040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8080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3" name="Connettore 1 92"/>
          <p:cNvCxnSpPr>
            <a:stCxn id="77" idx="5"/>
            <a:endCxn id="78" idx="5"/>
          </p:cNvCxnSpPr>
          <p:nvPr/>
        </p:nvCxnSpPr>
        <p:spPr bwMode="auto">
          <a:xfrm flipV="1">
            <a:off x="5277036" y="2124008"/>
            <a:ext cx="720080" cy="3688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8080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6" name="Connettore 1 95"/>
          <p:cNvCxnSpPr>
            <a:stCxn id="78" idx="5"/>
          </p:cNvCxnSpPr>
          <p:nvPr/>
        </p:nvCxnSpPr>
        <p:spPr bwMode="auto">
          <a:xfrm flipV="1">
            <a:off x="5997116" y="1772816"/>
            <a:ext cx="720080" cy="35119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8080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9" name="Connettore 1 98"/>
          <p:cNvCxnSpPr>
            <a:stCxn id="79" idx="5"/>
            <a:endCxn id="80" idx="1"/>
          </p:cNvCxnSpPr>
          <p:nvPr/>
        </p:nvCxnSpPr>
        <p:spPr bwMode="auto">
          <a:xfrm flipV="1">
            <a:off x="6717196" y="1484784"/>
            <a:ext cx="576064" cy="2880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8080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1" name="Connettore 1 100"/>
          <p:cNvCxnSpPr>
            <a:stCxn id="80" idx="1"/>
            <a:endCxn id="81" idx="5"/>
          </p:cNvCxnSpPr>
          <p:nvPr/>
        </p:nvCxnSpPr>
        <p:spPr bwMode="auto">
          <a:xfrm flipV="1">
            <a:off x="7293260" y="1196752"/>
            <a:ext cx="720080" cy="2880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8080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1" name="Connettore 1 110"/>
          <p:cNvCxnSpPr/>
          <p:nvPr/>
        </p:nvCxnSpPr>
        <p:spPr bwMode="auto">
          <a:xfrm>
            <a:off x="1352600" y="980728"/>
            <a:ext cx="0" cy="446449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7" name="Ovale 23"/>
          <p:cNvSpPr>
            <a:spLocks noChangeArrowheads="1"/>
          </p:cNvSpPr>
          <p:nvPr/>
        </p:nvSpPr>
        <p:spPr bwMode="auto">
          <a:xfrm>
            <a:off x="586344" y="4221088"/>
            <a:ext cx="142875" cy="1349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200">
              <a:solidFill>
                <a:srgbClr val="000000"/>
              </a:solidFill>
            </a:endParaRPr>
          </a:p>
        </p:txBody>
      </p:sp>
      <p:sp>
        <p:nvSpPr>
          <p:cNvPr id="118" name="Rettangolo 57"/>
          <p:cNvSpPr>
            <a:spLocks noChangeArrowheads="1"/>
          </p:cNvSpPr>
          <p:nvPr/>
        </p:nvSpPr>
        <p:spPr bwMode="auto">
          <a:xfrm>
            <a:off x="8527915" y="4006205"/>
            <a:ext cx="144463" cy="1428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200">
              <a:solidFill>
                <a:srgbClr val="000000"/>
              </a:solidFill>
            </a:endParaRPr>
          </a:p>
        </p:txBody>
      </p:sp>
      <p:sp>
        <p:nvSpPr>
          <p:cNvPr id="119" name="Triangolo 118"/>
          <p:cNvSpPr/>
          <p:nvPr/>
        </p:nvSpPr>
        <p:spPr bwMode="auto">
          <a:xfrm>
            <a:off x="9320229" y="4005064"/>
            <a:ext cx="144016" cy="144016"/>
          </a:xfrm>
          <a:prstGeom prst="triangle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  <a:ea typeface="ＭＳ Ｐゴシック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72480" y="6453336"/>
            <a:ext cx="4968027" cy="30777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it-IT" altLang="it-IT" dirty="0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V0</a:t>
            </a:r>
            <a:r>
              <a:rPr lang="it-IT" altLang="it-IT" baseline="-25000" dirty="0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it-IT" altLang="it-IT" dirty="0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= gittata cardiaca x differenza </a:t>
            </a:r>
            <a:r>
              <a:rPr lang="it-IT" altLang="it-IT" dirty="0" err="1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artero</a:t>
            </a:r>
            <a:r>
              <a:rPr lang="it-IT" altLang="it-IT" dirty="0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-venosa di ossigeno</a:t>
            </a:r>
            <a:endParaRPr lang="it-IT" dirty="0"/>
          </a:p>
        </p:txBody>
      </p:sp>
      <p:cxnSp>
        <p:nvCxnSpPr>
          <p:cNvPr id="94" name="Connettore 1 93"/>
          <p:cNvCxnSpPr>
            <a:stCxn id="74" idx="5"/>
            <a:endCxn id="75" idx="3"/>
          </p:cNvCxnSpPr>
          <p:nvPr/>
        </p:nvCxnSpPr>
        <p:spPr bwMode="auto">
          <a:xfrm flipV="1">
            <a:off x="3188804" y="3717032"/>
            <a:ext cx="612068" cy="43204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8080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7" name="Connettore 1 96"/>
          <p:cNvCxnSpPr>
            <a:stCxn id="75" idx="3"/>
            <a:endCxn id="76" idx="3"/>
          </p:cNvCxnSpPr>
          <p:nvPr/>
        </p:nvCxnSpPr>
        <p:spPr bwMode="auto">
          <a:xfrm flipV="1">
            <a:off x="3800872" y="3024016"/>
            <a:ext cx="792088" cy="6930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8080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Connettore 1 12"/>
          <p:cNvCxnSpPr/>
          <p:nvPr/>
        </p:nvCxnSpPr>
        <p:spPr bwMode="auto">
          <a:xfrm>
            <a:off x="2288704" y="1844824"/>
            <a:ext cx="0" cy="24482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Connettore 1 15"/>
          <p:cNvCxnSpPr/>
          <p:nvPr/>
        </p:nvCxnSpPr>
        <p:spPr bwMode="auto">
          <a:xfrm>
            <a:off x="4520952" y="1844824"/>
            <a:ext cx="0" cy="432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8" name="Connettore 1 97"/>
          <p:cNvCxnSpPr/>
          <p:nvPr/>
        </p:nvCxnSpPr>
        <p:spPr bwMode="auto">
          <a:xfrm>
            <a:off x="4520952" y="1340768"/>
            <a:ext cx="0" cy="432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0" name="Connettore 1 99"/>
          <p:cNvCxnSpPr/>
          <p:nvPr/>
        </p:nvCxnSpPr>
        <p:spPr bwMode="auto">
          <a:xfrm>
            <a:off x="7905328" y="1340768"/>
            <a:ext cx="0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724150" cy="7620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altLang="it-IT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INNERVAZIONE AUTONOMA</a:t>
            </a:r>
          </a:p>
        </p:txBody>
      </p:sp>
      <p:graphicFrame>
        <p:nvGraphicFramePr>
          <p:cNvPr id="79874" name="Object 3"/>
          <p:cNvGraphicFramePr>
            <a:graphicFrameLocks noChangeAspect="1"/>
          </p:cNvGraphicFramePr>
          <p:nvPr/>
        </p:nvGraphicFramePr>
        <p:xfrm>
          <a:off x="3216275" y="0"/>
          <a:ext cx="642143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37" name="Image" r:id="rId4" imgW="5426050" imgH="5794564" progId="Photoshop.Image.5">
                  <p:embed/>
                </p:oleObj>
              </mc:Choice>
              <mc:Fallback>
                <p:oleObj name="Image" r:id="rId4" imgW="5426050" imgH="5794564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6275" y="0"/>
                        <a:ext cx="642143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75" name="Text Box 4"/>
          <p:cNvSpPr txBox="1">
            <a:spLocks noChangeArrowheads="1"/>
          </p:cNvSpPr>
          <p:nvPr/>
        </p:nvSpPr>
        <p:spPr bwMode="auto">
          <a:xfrm>
            <a:off x="9144000" y="6553200"/>
            <a:ext cx="6492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000">
                <a:solidFill>
                  <a:schemeClr val="bg2"/>
                </a:solidFill>
                <a:latin typeface="Arial" charset="0"/>
              </a:rPr>
              <a:t>(Martini)</a:t>
            </a:r>
          </a:p>
        </p:txBody>
      </p:sp>
      <p:sp>
        <p:nvSpPr>
          <p:cNvPr id="79876" name="Text Box 5"/>
          <p:cNvSpPr txBox="1">
            <a:spLocks noChangeArrowheads="1"/>
          </p:cNvSpPr>
          <p:nvPr/>
        </p:nvSpPr>
        <p:spPr bwMode="auto">
          <a:xfrm>
            <a:off x="8366125" y="4273550"/>
            <a:ext cx="1006475" cy="33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800">
                <a:solidFill>
                  <a:schemeClr val="bg2"/>
                </a:solidFill>
              </a:rPr>
              <a:t>Sinapsi nel plesso cardiaco</a:t>
            </a:r>
          </a:p>
        </p:txBody>
      </p:sp>
      <p:pic>
        <p:nvPicPr>
          <p:cNvPr id="79877" name="Picture 5" descr="gr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3" r="56076" b="46413"/>
          <a:stretch>
            <a:fillRect/>
          </a:stretch>
        </p:blipFill>
        <p:spPr bwMode="auto">
          <a:xfrm>
            <a:off x="304800" y="1371600"/>
            <a:ext cx="33528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685800" y="1143000"/>
            <a:ext cx="1695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chemeClr val="bg2"/>
                </a:solidFill>
                <a:latin typeface="Arial" charset="0"/>
              </a:rPr>
              <a:t>Centro vasomotore</a:t>
            </a:r>
          </a:p>
        </p:txBody>
      </p:sp>
      <p:pic>
        <p:nvPicPr>
          <p:cNvPr id="79879" name="Picture 7" descr="gr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13"/>
          <a:stretch>
            <a:fillRect/>
          </a:stretch>
        </p:blipFill>
        <p:spPr bwMode="auto">
          <a:xfrm>
            <a:off x="304800" y="4584700"/>
            <a:ext cx="31702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185193" y="4267200"/>
            <a:ext cx="303961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chemeClr val="bg2"/>
                </a:solidFill>
                <a:latin typeface="Arial" charset="0"/>
              </a:rPr>
              <a:t>Innervazione </a:t>
            </a:r>
            <a:r>
              <a:rPr lang="it-IT" altLang="it-IT" smtClean="0">
                <a:solidFill>
                  <a:schemeClr val="bg2"/>
                </a:solidFill>
                <a:latin typeface="Arial" charset="0"/>
              </a:rPr>
              <a:t>ortosimpatica </a:t>
            </a:r>
            <a:r>
              <a:rPr lang="it-IT" altLang="it-IT" dirty="0">
                <a:solidFill>
                  <a:schemeClr val="bg2"/>
                </a:solidFill>
                <a:latin typeface="Arial" charset="0"/>
              </a:rPr>
              <a:t>dei vasi</a:t>
            </a: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0" y="4114800"/>
            <a:ext cx="38862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6" b="3809"/>
          <a:stretch/>
        </p:blipFill>
        <p:spPr>
          <a:xfrm>
            <a:off x="0" y="535253"/>
            <a:ext cx="9906000" cy="606209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792023" y="6582544"/>
            <a:ext cx="40575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smtClean="0">
                <a:solidFill>
                  <a:schemeClr val="bg2"/>
                </a:solidFill>
                <a:latin typeface="+mj-lt"/>
              </a:rPr>
              <a:t>Modificata, da </a:t>
            </a:r>
            <a:r>
              <a:rPr lang="it-IT" sz="900" dirty="0" err="1" smtClean="0">
                <a:solidFill>
                  <a:schemeClr val="bg2"/>
                </a:solidFill>
                <a:latin typeface="+mj-lt"/>
              </a:rPr>
              <a:t>Widmaier</a:t>
            </a:r>
            <a:r>
              <a:rPr lang="it-IT" sz="900" dirty="0" smtClean="0">
                <a:solidFill>
                  <a:schemeClr val="bg2"/>
                </a:solidFill>
                <a:latin typeface="+mj-lt"/>
              </a:rPr>
              <a:t> et al., </a:t>
            </a:r>
            <a:r>
              <a:rPr lang="it-IT" sz="900" dirty="0" err="1" smtClean="0">
                <a:solidFill>
                  <a:schemeClr val="bg2"/>
                </a:solidFill>
                <a:latin typeface="+mj-lt"/>
              </a:rPr>
              <a:t>Vander</a:t>
            </a:r>
            <a:r>
              <a:rPr lang="it-IT" sz="900" dirty="0" smtClean="0">
                <a:solidFill>
                  <a:schemeClr val="bg2"/>
                </a:solidFill>
                <a:latin typeface="+mj-lt"/>
              </a:rPr>
              <a:t> Fisiologia, Casa Editrice Ambrosiana</a:t>
            </a:r>
            <a:endParaRPr lang="it-IT" sz="9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00200" y="44624"/>
            <a:ext cx="6858000" cy="381000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altLang="it-IT" sz="2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EFFETTO DEL SIMPATICO SULLA </a:t>
            </a:r>
            <a:r>
              <a:rPr lang="it-IT" altLang="it-IT" sz="2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CONTRATTILIT</a:t>
            </a:r>
            <a:r>
              <a:rPr lang="it-IT" altLang="it-IT" sz="2000" kern="0" cap="al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à</a:t>
            </a:r>
            <a:endParaRPr lang="it-IT" altLang="it-IT" sz="2000" kern="0" cap="all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8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4" name="Rectangle 6"/>
          <p:cNvSpPr>
            <a:spLocks noGrp="1" noChangeArrowheads="1"/>
          </p:cNvSpPr>
          <p:nvPr>
            <p:ph type="title"/>
          </p:nvPr>
        </p:nvSpPr>
        <p:spPr>
          <a:xfrm>
            <a:off x="848544" y="152400"/>
            <a:ext cx="3297560" cy="111636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altLang="it-IT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REGOLAZIONE DELLA PRESSIONE ARTERIOSA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071" y="0"/>
            <a:ext cx="4865473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4" y="2924944"/>
            <a:ext cx="3526423" cy="3199724"/>
          </a:xfrm>
          <a:prstGeom prst="rect">
            <a:avLst/>
          </a:prstGeom>
        </p:spPr>
      </p:pic>
      <p:sp>
        <p:nvSpPr>
          <p:cNvPr id="5" name="Smile 4"/>
          <p:cNvSpPr/>
          <p:nvPr/>
        </p:nvSpPr>
        <p:spPr bwMode="auto">
          <a:xfrm>
            <a:off x="56456" y="44624"/>
            <a:ext cx="360040" cy="360040"/>
          </a:xfrm>
          <a:prstGeom prst="smileyFace">
            <a:avLst/>
          </a:prstGeom>
          <a:solidFill>
            <a:srgbClr val="99FF3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charset="0"/>
              <a:ea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4" name="Rectangle 6"/>
          <p:cNvSpPr>
            <a:spLocks noGrp="1" noChangeArrowheads="1"/>
          </p:cNvSpPr>
          <p:nvPr>
            <p:ph type="title"/>
          </p:nvPr>
        </p:nvSpPr>
        <p:spPr>
          <a:xfrm>
            <a:off x="1295400" y="152400"/>
            <a:ext cx="7696200" cy="5334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altLang="it-IT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REGOLAZIONE DELLA PRESSIONE ARTERIOSA</a:t>
            </a:r>
          </a:p>
        </p:txBody>
      </p:sp>
      <p:pic>
        <p:nvPicPr>
          <p:cNvPr id="81922" name="Picture 4" descr="06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" r="4521" b="27415"/>
          <a:stretch>
            <a:fillRect/>
          </a:stretch>
        </p:blipFill>
        <p:spPr bwMode="auto">
          <a:xfrm>
            <a:off x="0" y="838200"/>
            <a:ext cx="99060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8993188" y="6477000"/>
            <a:ext cx="8366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1200">
                <a:solidFill>
                  <a:schemeClr val="bg2"/>
                </a:solidFill>
                <a:latin typeface="Arial" charset="0"/>
              </a:rPr>
              <a:t>Da Klinke</a:t>
            </a:r>
          </a:p>
        </p:txBody>
      </p:sp>
    </p:spTree>
    <p:extLst>
      <p:ext uri="{BB962C8B-B14F-4D97-AF65-F5344CB8AC3E}">
        <p14:creationId xmlns:p14="http://schemas.microsoft.com/office/powerpoint/2010/main" val="207304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4"/>
          <p:cNvSpPr txBox="1">
            <a:spLocks noChangeArrowheads="1"/>
          </p:cNvSpPr>
          <p:nvPr/>
        </p:nvSpPr>
        <p:spPr bwMode="auto">
          <a:xfrm>
            <a:off x="165100" y="1752600"/>
            <a:ext cx="9410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914400" indent="-45720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371600" indent="-4572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828800" indent="-4572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286000" indent="-4572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AutoNum type="arabicPlain"/>
            </a:pPr>
            <a:r>
              <a:rPr lang="it-IT" altLang="it-IT" sz="2400">
                <a:solidFill>
                  <a:schemeClr val="hlink"/>
                </a:solidFill>
                <a:latin typeface="Arial Rounded MT Bold" charset="0"/>
              </a:rPr>
              <a:t>convenzione: lo strumento rileva la presenza solo di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>
                <a:solidFill>
                  <a:schemeClr val="hlink"/>
                </a:solidFill>
                <a:latin typeface="Arial Rounded MT Bold" charset="0"/>
              </a:rPr>
              <a:t>                                cariche elettriche in movimento</a:t>
            </a:r>
          </a:p>
        </p:txBody>
      </p:sp>
      <p:sp>
        <p:nvSpPr>
          <p:cNvPr id="53250" name="Text Box 5"/>
          <p:cNvSpPr txBox="1">
            <a:spLocks noChangeArrowheads="1"/>
          </p:cNvSpPr>
          <p:nvPr/>
        </p:nvSpPr>
        <p:spPr bwMode="auto">
          <a:xfrm>
            <a:off x="165100" y="3429000"/>
            <a:ext cx="94107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AutoNum type="arabicPlain" startAt="2"/>
            </a:pPr>
            <a:r>
              <a:rPr lang="it-IT" altLang="it-IT" sz="2400">
                <a:solidFill>
                  <a:schemeClr val="hlink"/>
                </a:solidFill>
                <a:latin typeface="Arial Rounded MT Bold" charset="0"/>
              </a:rPr>
              <a:t>convenzione: lo strumento indica la presenza di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>
                <a:solidFill>
                  <a:schemeClr val="hlink"/>
                </a:solidFill>
                <a:latin typeface="Arial Rounded MT Bold" charset="0"/>
              </a:rPr>
              <a:t>                                cariche negative in avvicinamento con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>
                <a:solidFill>
                  <a:schemeClr val="hlink"/>
                </a:solidFill>
                <a:latin typeface="Arial Rounded MT Bold" charset="0"/>
              </a:rPr>
              <a:t>                                una deflessione verso l’alto</a:t>
            </a:r>
          </a:p>
        </p:txBody>
      </p:sp>
      <p:sp>
        <p:nvSpPr>
          <p:cNvPr id="53251" name="Text Box 6"/>
          <p:cNvSpPr txBox="1">
            <a:spLocks noChangeArrowheads="1"/>
          </p:cNvSpPr>
          <p:nvPr/>
        </p:nvSpPr>
        <p:spPr bwMode="auto">
          <a:xfrm>
            <a:off x="330200" y="17399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600">
                <a:solidFill>
                  <a:schemeClr val="hlink"/>
                </a:solidFill>
              </a:rPr>
              <a:t>a</a:t>
            </a:r>
          </a:p>
        </p:txBody>
      </p:sp>
      <p:sp>
        <p:nvSpPr>
          <p:cNvPr id="53252" name="Text Box 7"/>
          <p:cNvSpPr txBox="1">
            <a:spLocks noChangeArrowheads="1"/>
          </p:cNvSpPr>
          <p:nvPr/>
        </p:nvSpPr>
        <p:spPr bwMode="auto">
          <a:xfrm>
            <a:off x="387350" y="3425825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600">
                <a:solidFill>
                  <a:schemeClr val="hlink"/>
                </a:solidFill>
              </a:rPr>
              <a:t>a</a:t>
            </a:r>
          </a:p>
        </p:txBody>
      </p:sp>
      <p:sp>
        <p:nvSpPr>
          <p:cNvPr id="386058" name="Text Box 10"/>
          <p:cNvSpPr txBox="1">
            <a:spLocks noGrp="1" noChangeArrowheads="1"/>
          </p:cNvSpPr>
          <p:nvPr>
            <p:ph type="title"/>
          </p:nvPr>
        </p:nvSpPr>
        <p:spPr>
          <a:xfrm>
            <a:off x="0" y="317376"/>
            <a:ext cx="9906000" cy="37532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2000" smtClean="0">
                <a:solidFill>
                  <a:schemeClr val="bg1"/>
                </a:solidFill>
                <a:effectLst/>
                <a:latin typeface="Arial Rounded MT Bold" charset="0"/>
                <a:cs typeface="+mj-cs"/>
              </a:rPr>
              <a:t>ELETTROCARDIOGRAFIA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21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906000" cy="3810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it-IT" sz="2000">
                <a:solidFill>
                  <a:schemeClr val="bg1"/>
                </a:solidFill>
                <a:effectLst/>
                <a:latin typeface="Arial Rounded MT Bold" charset="0"/>
              </a:rPr>
              <a:t>BASI DELL’ELETTROCARDIOGRAMMA</a:t>
            </a:r>
          </a:p>
        </p:txBody>
      </p:sp>
      <p:pic>
        <p:nvPicPr>
          <p:cNvPr id="55298" name="Picture 94" descr="05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9" b="39885"/>
          <a:stretch>
            <a:fillRect/>
          </a:stretch>
        </p:blipFill>
        <p:spPr bwMode="auto">
          <a:xfrm>
            <a:off x="457200" y="609600"/>
            <a:ext cx="66294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8289925" y="6477000"/>
            <a:ext cx="1539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>
                <a:solidFill>
                  <a:srgbClr val="080808"/>
                </a:solidFill>
                <a:latin typeface="Arial" charset="0"/>
              </a:rPr>
              <a:t>da Klinke, Fisiologia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553200" y="1219200"/>
            <a:ext cx="31242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r>
              <a:rPr lang="it-IT" altLang="it-IT" sz="1600" smtClean="0">
                <a:solidFill>
                  <a:srgbClr val="080808"/>
                </a:solidFill>
                <a:latin typeface="Arial" charset="0"/>
              </a:rPr>
              <a:t>Propagazione di un campo elettrico in un conduttore omogeneo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rdiac_Conduction_Syst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3175"/>
            <a:ext cx="9906000" cy="556736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6505599"/>
            <a:ext cx="990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rgbClr val="FFFFFF"/>
                </a:solidFill>
              </a:rPr>
              <a:t>https</a:t>
            </a:r>
            <a:r>
              <a:rPr lang="it-IT" dirty="0">
                <a:solidFill>
                  <a:srgbClr val="FFFFFF"/>
                </a:solidFill>
              </a:rPr>
              <a:t>://</a:t>
            </a:r>
            <a:r>
              <a:rPr lang="it-IT" dirty="0" err="1">
                <a:solidFill>
                  <a:srgbClr val="FFFFFF"/>
                </a:solidFill>
              </a:rPr>
              <a:t>www.youtube.com</a:t>
            </a:r>
            <a:r>
              <a:rPr lang="it-IT" dirty="0">
                <a:solidFill>
                  <a:srgbClr val="FFFFFF"/>
                </a:solidFill>
              </a:rPr>
              <a:t>/</a:t>
            </a:r>
            <a:r>
              <a:rPr lang="it-IT" dirty="0" err="1">
                <a:solidFill>
                  <a:srgbClr val="FFFFFF"/>
                </a:solidFill>
              </a:rPr>
              <a:t>watch?v</a:t>
            </a:r>
            <a:r>
              <a:rPr lang="it-IT" dirty="0">
                <a:solidFill>
                  <a:srgbClr val="FFFFFF"/>
                </a:solidFill>
              </a:rPr>
              <a:t>=RYZ4daFwMa8&amp;list=PLJIs8ZcKXHUwdmQl1hxgtiTrKS1mOoVSi</a:t>
            </a:r>
          </a:p>
        </p:txBody>
      </p:sp>
    </p:spTree>
    <p:extLst>
      <p:ext uri="{BB962C8B-B14F-4D97-AF65-F5344CB8AC3E}">
        <p14:creationId xmlns:p14="http://schemas.microsoft.com/office/powerpoint/2010/main" val="97228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28" descr="05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" r="4059" b="21854"/>
          <a:stretch>
            <a:fillRect/>
          </a:stretch>
        </p:blipFill>
        <p:spPr bwMode="auto">
          <a:xfrm>
            <a:off x="0" y="479425"/>
            <a:ext cx="9906000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ext Box 5"/>
          <p:cNvSpPr txBox="1">
            <a:spLocks noChangeArrowheads="1"/>
          </p:cNvSpPr>
          <p:nvPr/>
        </p:nvSpPr>
        <p:spPr bwMode="auto">
          <a:xfrm>
            <a:off x="8289925" y="6477000"/>
            <a:ext cx="1539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>
                <a:solidFill>
                  <a:srgbClr val="080808"/>
                </a:solidFill>
                <a:latin typeface="Arial" charset="0"/>
              </a:rPr>
              <a:t>da Klinke, Fisiologia</a:t>
            </a:r>
          </a:p>
        </p:txBody>
      </p:sp>
      <p:sp>
        <p:nvSpPr>
          <p:cNvPr id="384212" name="Text Box 212"/>
          <p:cNvSpPr>
            <a:spLocks noChangeArrowheads="1"/>
          </p:cNvSpPr>
          <p:nvPr/>
        </p:nvSpPr>
        <p:spPr bwMode="auto">
          <a:xfrm>
            <a:off x="0" y="76200"/>
            <a:ext cx="9906000" cy="381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it-IT" altLang="it-IT" sz="2000" smtClean="0">
                <a:solidFill>
                  <a:schemeClr val="bg1"/>
                </a:solidFill>
                <a:latin typeface="Arial Rounded MT Bold" charset="0"/>
              </a:rPr>
              <a:t>BASI DELL’ELETTROCARDIOGRAMMA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315" y="0"/>
            <a:ext cx="7193237" cy="6858000"/>
          </a:xfrm>
          <a:prstGeom prst="rect">
            <a:avLst/>
          </a:prstGeom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0" y="76200"/>
            <a:ext cx="9906000" cy="457200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75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altLang="it-IT" sz="2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BOTTICELLI: MADONNA DEL MELOGRANO</a:t>
            </a:r>
            <a:endParaRPr lang="it-IT" altLang="it-IT" sz="2000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8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5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3" b="16008"/>
          <a:stretch>
            <a:fillRect/>
          </a:stretch>
        </p:blipFill>
        <p:spPr bwMode="auto">
          <a:xfrm>
            <a:off x="1676400" y="0"/>
            <a:ext cx="777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230" name="Text Box 206"/>
          <p:cNvSpPr>
            <a:spLocks noChangeArrowheads="1"/>
          </p:cNvSpPr>
          <p:nvPr/>
        </p:nvSpPr>
        <p:spPr bwMode="auto">
          <a:xfrm>
            <a:off x="228600" y="228600"/>
            <a:ext cx="39624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it-IT" sz="2000" kern="0">
                <a:solidFill>
                  <a:schemeClr val="bg1"/>
                </a:solidFill>
                <a:ea typeface="+mj-ea"/>
                <a:cs typeface="+mj-cs"/>
              </a:rPr>
              <a:t>ELETTROCARDIOGRAMMA</a:t>
            </a:r>
          </a:p>
        </p:txBody>
      </p:sp>
      <p:pic>
        <p:nvPicPr>
          <p:cNvPr id="59395" name="Picture 7" descr="onda 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76200"/>
            <a:ext cx="15240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8" descr="onda 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492500"/>
            <a:ext cx="1223963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9" descr="onda 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029200"/>
            <a:ext cx="12192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0" descr="onda 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8500"/>
            <a:ext cx="11620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1" descr="onda 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895600"/>
            <a:ext cx="1122363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8" name="Text Box 12"/>
          <p:cNvSpPr txBox="1">
            <a:spLocks noChangeArrowheads="1"/>
          </p:cNvSpPr>
          <p:nvPr/>
        </p:nvSpPr>
        <p:spPr bwMode="auto">
          <a:xfrm>
            <a:off x="7604125" y="771525"/>
            <a:ext cx="303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157709" name="Text Box 13"/>
          <p:cNvSpPr txBox="1">
            <a:spLocks noChangeArrowheads="1"/>
          </p:cNvSpPr>
          <p:nvPr/>
        </p:nvSpPr>
        <p:spPr bwMode="auto">
          <a:xfrm>
            <a:off x="8763000" y="4267200"/>
            <a:ext cx="3254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000000"/>
                </a:solidFill>
              </a:rPr>
              <a:t>Q</a:t>
            </a:r>
          </a:p>
        </p:txBody>
      </p:sp>
      <p:sp>
        <p:nvSpPr>
          <p:cNvPr id="157710" name="Text Box 14"/>
          <p:cNvSpPr txBox="1">
            <a:spLocks noChangeArrowheads="1"/>
          </p:cNvSpPr>
          <p:nvPr/>
        </p:nvSpPr>
        <p:spPr bwMode="auto">
          <a:xfrm>
            <a:off x="8458200" y="5867400"/>
            <a:ext cx="312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157711" name="Text Box 15"/>
          <p:cNvSpPr txBox="1">
            <a:spLocks noChangeArrowheads="1"/>
          </p:cNvSpPr>
          <p:nvPr/>
        </p:nvSpPr>
        <p:spPr bwMode="auto">
          <a:xfrm>
            <a:off x="5791200" y="6400800"/>
            <a:ext cx="303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157712" name="Text Box 16"/>
          <p:cNvSpPr txBox="1">
            <a:spLocks noChangeArrowheads="1"/>
          </p:cNvSpPr>
          <p:nvPr/>
        </p:nvSpPr>
        <p:spPr bwMode="auto">
          <a:xfrm>
            <a:off x="1143000" y="3657600"/>
            <a:ext cx="295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157713" name="Rectangle 17"/>
          <p:cNvSpPr>
            <a:spLocks noChangeArrowheads="1"/>
          </p:cNvSpPr>
          <p:nvPr/>
        </p:nvSpPr>
        <p:spPr bwMode="auto">
          <a:xfrm>
            <a:off x="4800600" y="3048000"/>
            <a:ext cx="16002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sist con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1"/>
          <a:stretch>
            <a:fillRect/>
          </a:stretch>
        </p:blipFill>
        <p:spPr bwMode="auto">
          <a:xfrm>
            <a:off x="76200" y="139700"/>
            <a:ext cx="9858375" cy="652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mile 2"/>
          <p:cNvSpPr/>
          <p:nvPr/>
        </p:nvSpPr>
        <p:spPr bwMode="auto">
          <a:xfrm>
            <a:off x="9489504" y="44624"/>
            <a:ext cx="360040" cy="360040"/>
          </a:xfrm>
          <a:prstGeom prst="smileyFace">
            <a:avLst/>
          </a:prstGeom>
          <a:solidFill>
            <a:srgbClr val="99FF3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4" name="Text Box 206"/>
          <p:cNvSpPr>
            <a:spLocks noChangeArrowheads="1"/>
          </p:cNvSpPr>
          <p:nvPr/>
        </p:nvSpPr>
        <p:spPr bwMode="auto">
          <a:xfrm>
            <a:off x="228600" y="44624"/>
            <a:ext cx="39624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it-IT" sz="2000" kern="0">
                <a:solidFill>
                  <a:schemeClr val="bg1"/>
                </a:solidFill>
                <a:ea typeface="+mj-ea"/>
                <a:cs typeface="+mj-cs"/>
              </a:rPr>
              <a:t>ELETTROCARDIOGRAMMA</a:t>
            </a:r>
          </a:p>
        </p:txBody>
      </p:sp>
    </p:spTree>
    <p:extLst>
      <p:ext uri="{BB962C8B-B14F-4D97-AF65-F5344CB8AC3E}">
        <p14:creationId xmlns:p14="http://schemas.microsoft.com/office/powerpoint/2010/main" val="124939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6480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06"/>
          <p:cNvSpPr>
            <a:spLocks noChangeArrowheads="1"/>
          </p:cNvSpPr>
          <p:nvPr/>
        </p:nvSpPr>
        <p:spPr bwMode="auto">
          <a:xfrm>
            <a:off x="56456" y="44624"/>
            <a:ext cx="39624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it-IT" sz="2000" kern="0">
                <a:solidFill>
                  <a:schemeClr val="bg1"/>
                </a:solidFill>
                <a:ea typeface="+mj-ea"/>
                <a:cs typeface="+mj-cs"/>
              </a:rPr>
              <a:t>ELETTROCARDIOGRAMMA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6825208" y="6608385"/>
            <a:ext cx="3090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chemeClr val="bg2"/>
                </a:solidFill>
                <a:latin typeface="+mj-lt"/>
              </a:rPr>
              <a:t>Boron</a:t>
            </a:r>
            <a:r>
              <a:rPr lang="it-IT" sz="1200" dirty="0" smtClean="0">
                <a:solidFill>
                  <a:schemeClr val="bg2"/>
                </a:solidFill>
                <a:latin typeface="+mj-lt"/>
              </a:rPr>
              <a:t> e </a:t>
            </a:r>
            <a:r>
              <a:rPr lang="it-IT" sz="1200" dirty="0" err="1" smtClean="0">
                <a:solidFill>
                  <a:schemeClr val="bg2"/>
                </a:solidFill>
                <a:latin typeface="+mj-lt"/>
              </a:rPr>
              <a:t>Boulpaep</a:t>
            </a:r>
            <a:r>
              <a:rPr lang="it-IT" sz="1200" dirty="0" smtClean="0">
                <a:solidFill>
                  <a:schemeClr val="bg2"/>
                </a:solidFill>
                <a:latin typeface="+mj-lt"/>
              </a:rPr>
              <a:t>, Fisiologia Medica, Edra</a:t>
            </a:r>
            <a:endParaRPr lang="it-IT" sz="12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906000" cy="4748981"/>
          </a:xfrm>
          <a:prstGeom prst="rect">
            <a:avLst/>
          </a:prstGeom>
        </p:spPr>
      </p:pic>
      <p:sp>
        <p:nvSpPr>
          <p:cNvPr id="7" name="Text Box 206"/>
          <p:cNvSpPr>
            <a:spLocks noChangeArrowheads="1"/>
          </p:cNvSpPr>
          <p:nvPr/>
        </p:nvSpPr>
        <p:spPr bwMode="auto">
          <a:xfrm>
            <a:off x="0" y="228600"/>
            <a:ext cx="9906000" cy="32008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it-IT" sz="2000" kern="0">
                <a:solidFill>
                  <a:schemeClr val="bg1"/>
                </a:solidFill>
                <a:ea typeface="+mj-ea"/>
                <a:cs typeface="+mj-cs"/>
              </a:rPr>
              <a:t>ELETTROCARDIOGRAMMA</a:t>
            </a:r>
          </a:p>
        </p:txBody>
      </p:sp>
    </p:spTree>
    <p:extLst>
      <p:ext uri="{BB962C8B-B14F-4D97-AF65-F5344CB8AC3E}">
        <p14:creationId xmlns:p14="http://schemas.microsoft.com/office/powerpoint/2010/main" val="46228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3" b="16008"/>
          <a:stretch>
            <a:fillRect/>
          </a:stretch>
        </p:blipFill>
        <p:spPr bwMode="auto">
          <a:xfrm>
            <a:off x="838200" y="0"/>
            <a:ext cx="7200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7418388" y="6507163"/>
            <a:ext cx="24114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1200">
                <a:solidFill>
                  <a:srgbClr val="080808"/>
                </a:solidFill>
                <a:latin typeface="Arial" charset="0"/>
              </a:rPr>
              <a:t>Da Silverthorn, Fisiologia Umana</a:t>
            </a:r>
          </a:p>
        </p:txBody>
      </p:sp>
      <p:sp>
        <p:nvSpPr>
          <p:cNvPr id="2" name="Rettangolo 1"/>
          <p:cNvSpPr/>
          <p:nvPr/>
        </p:nvSpPr>
        <p:spPr bwMode="auto">
          <a:xfrm>
            <a:off x="1280592" y="1988840"/>
            <a:ext cx="3528392" cy="28803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  <a:ea typeface="ＭＳ Ｐゴシック" charset="0"/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1280592" y="3573016"/>
            <a:ext cx="3528392" cy="28803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  <a:ea typeface="ＭＳ Ｐゴシック" charset="0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1208584" y="5301208"/>
            <a:ext cx="3528392" cy="28803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  <a:ea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3" b="16008"/>
          <a:stretch>
            <a:fillRect/>
          </a:stretch>
        </p:blipFill>
        <p:spPr bwMode="auto">
          <a:xfrm>
            <a:off x="838200" y="0"/>
            <a:ext cx="7200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7418388" y="6507163"/>
            <a:ext cx="24114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1200">
                <a:solidFill>
                  <a:srgbClr val="080808"/>
                </a:solidFill>
                <a:latin typeface="Arial" charset="0"/>
              </a:rPr>
              <a:t>Da Silverthorn, Fisiologia Umana</a:t>
            </a:r>
          </a:p>
        </p:txBody>
      </p:sp>
    </p:spTree>
    <p:extLst>
      <p:ext uri="{BB962C8B-B14F-4D97-AF65-F5344CB8AC3E}">
        <p14:creationId xmlns:p14="http://schemas.microsoft.com/office/powerpoint/2010/main" val="55006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 descr="gr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62"/>
          <a:stretch>
            <a:fillRect/>
          </a:stretch>
        </p:blipFill>
        <p:spPr bwMode="auto">
          <a:xfrm>
            <a:off x="4595813" y="0"/>
            <a:ext cx="4471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457200" y="4209251"/>
            <a:ext cx="271074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dirty="0">
                <a:solidFill>
                  <a:srgbClr val="080808"/>
                </a:solidFill>
                <a:latin typeface="Arial" charset="0"/>
              </a:rPr>
              <a:t>I   = ABS </a:t>
            </a:r>
            <a:r>
              <a:rPr lang="it-IT" altLang="it-IT" dirty="0" smtClean="0">
                <a:solidFill>
                  <a:srgbClr val="080808"/>
                </a:solidFill>
                <a:latin typeface="Arial" charset="0"/>
              </a:rPr>
              <a:t>(03, </a:t>
            </a:r>
            <a:r>
              <a:rPr lang="it-IT" altLang="it-IT" dirty="0">
                <a:solidFill>
                  <a:srgbClr val="080808"/>
                </a:solidFill>
                <a:latin typeface="Arial" charset="0"/>
              </a:rPr>
              <a:t>- </a:t>
            </a:r>
            <a:r>
              <a:rPr lang="it-IT" altLang="it-IT" dirty="0" smtClean="0">
                <a:solidFill>
                  <a:srgbClr val="080808"/>
                </a:solidFill>
                <a:latin typeface="Arial" charset="0"/>
              </a:rPr>
              <a:t>(-0,2)) </a:t>
            </a:r>
            <a:r>
              <a:rPr lang="it-IT" altLang="it-IT" dirty="0">
                <a:solidFill>
                  <a:srgbClr val="080808"/>
                </a:solidFill>
                <a:latin typeface="Arial" charset="0"/>
              </a:rPr>
              <a:t>= 0,5 </a:t>
            </a:r>
            <a:r>
              <a:rPr lang="it-IT" altLang="it-IT" dirty="0" err="1">
                <a:solidFill>
                  <a:srgbClr val="080808"/>
                </a:solidFill>
                <a:latin typeface="Arial" charset="0"/>
              </a:rPr>
              <a:t>mV</a:t>
            </a:r>
            <a:endParaRPr lang="it-IT" altLang="it-IT" dirty="0">
              <a:solidFill>
                <a:srgbClr val="080808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it-IT" altLang="it-IT" dirty="0">
                <a:solidFill>
                  <a:srgbClr val="080808"/>
                </a:solidFill>
                <a:latin typeface="Arial" charset="0"/>
              </a:rPr>
              <a:t>II  = ABS </a:t>
            </a:r>
            <a:r>
              <a:rPr lang="it-IT" altLang="it-IT" dirty="0" smtClean="0">
                <a:solidFill>
                  <a:srgbClr val="080808"/>
                </a:solidFill>
                <a:latin typeface="Arial" charset="0"/>
              </a:rPr>
              <a:t>(1,0 - (-0,2)) </a:t>
            </a:r>
            <a:r>
              <a:rPr lang="it-IT" altLang="it-IT" dirty="0">
                <a:solidFill>
                  <a:srgbClr val="080808"/>
                </a:solidFill>
                <a:latin typeface="Arial" charset="0"/>
              </a:rPr>
              <a:t>= 1,2 </a:t>
            </a:r>
            <a:r>
              <a:rPr lang="it-IT" altLang="it-IT" dirty="0" err="1">
                <a:solidFill>
                  <a:srgbClr val="080808"/>
                </a:solidFill>
                <a:latin typeface="Arial" charset="0"/>
              </a:rPr>
              <a:t>mV</a:t>
            </a:r>
            <a:endParaRPr lang="it-IT" altLang="it-IT" dirty="0">
              <a:solidFill>
                <a:srgbClr val="080808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it-IT" altLang="it-IT" dirty="0">
                <a:solidFill>
                  <a:srgbClr val="080808"/>
                </a:solidFill>
                <a:latin typeface="Arial" charset="0"/>
              </a:rPr>
              <a:t>III = ABS (1,0 - 0,3)  = 0,7 </a:t>
            </a:r>
            <a:r>
              <a:rPr lang="it-IT" altLang="it-IT" dirty="0" err="1">
                <a:solidFill>
                  <a:srgbClr val="080808"/>
                </a:solidFill>
                <a:latin typeface="Arial" charset="0"/>
              </a:rPr>
              <a:t>mV</a:t>
            </a:r>
            <a:r>
              <a:rPr lang="it-IT" altLang="it-IT" dirty="0">
                <a:solidFill>
                  <a:srgbClr val="080808"/>
                </a:solidFill>
                <a:latin typeface="Arial" charset="0"/>
              </a:rPr>
              <a:t> </a:t>
            </a:r>
          </a:p>
        </p:txBody>
      </p:sp>
      <p:sp>
        <p:nvSpPr>
          <p:cNvPr id="124935" name="Text Box 7"/>
          <p:cNvSpPr txBox="1">
            <a:spLocks noChangeArrowheads="1"/>
          </p:cNvSpPr>
          <p:nvPr/>
        </p:nvSpPr>
        <p:spPr bwMode="auto">
          <a:xfrm>
            <a:off x="457200" y="3050376"/>
            <a:ext cx="40544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altLang="it-IT" sz="1800" dirty="0">
                <a:solidFill>
                  <a:srgbClr val="080808"/>
                </a:solidFill>
                <a:latin typeface="Arial" charset="0"/>
              </a:rPr>
              <a:t>In ogni momento, il valore di ogni derivazione (bipolare) è uguale alla differenza dei potenziali sugli arti di riferimento</a:t>
            </a:r>
          </a:p>
        </p:txBody>
      </p:sp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7223125" y="6507163"/>
            <a:ext cx="2606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1200">
                <a:solidFill>
                  <a:srgbClr val="080808"/>
                </a:solidFill>
                <a:latin typeface="Arial" charset="0"/>
              </a:rPr>
              <a:t>Da Guyton e Hall, Fisiologia Medica</a:t>
            </a:r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>
            <a:off x="457200" y="6002704"/>
            <a:ext cx="37338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altLang="it-IT" dirty="0">
                <a:solidFill>
                  <a:srgbClr val="080808"/>
                </a:solidFill>
                <a:latin typeface="Arial" charset="0"/>
              </a:rPr>
              <a:t>I   = (II - III) = (1,2 - 0,7) = 0,5 </a:t>
            </a:r>
            <a:r>
              <a:rPr lang="it-IT" altLang="it-IT" dirty="0" err="1">
                <a:solidFill>
                  <a:srgbClr val="080808"/>
                </a:solidFill>
                <a:latin typeface="Arial" charset="0"/>
              </a:rPr>
              <a:t>mV</a:t>
            </a:r>
            <a:endParaRPr lang="it-IT" altLang="it-IT" dirty="0">
              <a:solidFill>
                <a:srgbClr val="080808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it-IT" altLang="it-IT" dirty="0">
                <a:solidFill>
                  <a:srgbClr val="080808"/>
                </a:solidFill>
                <a:latin typeface="Arial" charset="0"/>
              </a:rPr>
              <a:t>II  = (I + III) = (0,5 </a:t>
            </a:r>
            <a:r>
              <a:rPr lang="it-IT" altLang="it-IT" dirty="0" smtClean="0">
                <a:solidFill>
                  <a:srgbClr val="080808"/>
                </a:solidFill>
                <a:latin typeface="Arial" charset="0"/>
              </a:rPr>
              <a:t>+ </a:t>
            </a:r>
            <a:r>
              <a:rPr lang="it-IT" altLang="it-IT" dirty="0">
                <a:solidFill>
                  <a:srgbClr val="080808"/>
                </a:solidFill>
                <a:latin typeface="Arial" charset="0"/>
              </a:rPr>
              <a:t>0,7) = 1,2 </a:t>
            </a:r>
            <a:r>
              <a:rPr lang="it-IT" altLang="it-IT" dirty="0" err="1">
                <a:solidFill>
                  <a:srgbClr val="080808"/>
                </a:solidFill>
                <a:latin typeface="Arial" charset="0"/>
              </a:rPr>
              <a:t>mV</a:t>
            </a:r>
            <a:endParaRPr lang="it-IT" altLang="it-IT" dirty="0">
              <a:solidFill>
                <a:srgbClr val="080808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it-IT" altLang="it-IT" dirty="0">
                <a:solidFill>
                  <a:srgbClr val="080808"/>
                </a:solidFill>
                <a:latin typeface="Arial" charset="0"/>
              </a:rPr>
              <a:t>III = (II - I)   = (1,2 - 0,5) = 0,7 </a:t>
            </a:r>
            <a:r>
              <a:rPr lang="it-IT" altLang="it-IT" dirty="0" err="1">
                <a:solidFill>
                  <a:srgbClr val="080808"/>
                </a:solidFill>
                <a:latin typeface="Arial" charset="0"/>
              </a:rPr>
              <a:t>mV</a:t>
            </a:r>
            <a:r>
              <a:rPr lang="it-IT" altLang="it-IT" dirty="0">
                <a:solidFill>
                  <a:srgbClr val="080808"/>
                </a:solidFill>
                <a:latin typeface="Arial" charset="0"/>
              </a:rPr>
              <a:t> </a:t>
            </a:r>
          </a:p>
        </p:txBody>
      </p:sp>
      <p:sp>
        <p:nvSpPr>
          <p:cNvPr id="124938" name="Text Box 10"/>
          <p:cNvSpPr txBox="1">
            <a:spLocks noChangeArrowheads="1"/>
          </p:cNvSpPr>
          <p:nvPr/>
        </p:nvSpPr>
        <p:spPr bwMode="auto">
          <a:xfrm>
            <a:off x="457200" y="5066600"/>
            <a:ext cx="40544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altLang="it-IT" sz="1800" dirty="0">
                <a:solidFill>
                  <a:srgbClr val="080808"/>
                </a:solidFill>
                <a:latin typeface="Arial" charset="0"/>
              </a:rPr>
              <a:t>In ogni momento, il valore di ogni derivazione (bipolare) può essere ricavato da quello delle altre due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753200" y="1340768"/>
            <a:ext cx="240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bg2"/>
                </a:solidFill>
              </a:rPr>
              <a:t>I</a:t>
            </a:r>
            <a:endParaRPr lang="it-IT">
              <a:solidFill>
                <a:schemeClr val="bg2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177136" y="1825079"/>
            <a:ext cx="296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II</a:t>
            </a:r>
            <a:endParaRPr lang="it-IT" dirty="0">
              <a:solidFill>
                <a:schemeClr val="bg2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160500" y="1844824"/>
            <a:ext cx="352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III</a:t>
            </a:r>
            <a:endParaRPr lang="it-IT" dirty="0">
              <a:solidFill>
                <a:schemeClr val="bg2"/>
              </a:solidFill>
            </a:endParaRPr>
          </a:p>
        </p:txBody>
      </p:sp>
      <p:pic>
        <p:nvPicPr>
          <p:cNvPr id="12" name="Picture 6" descr="https://upload.wikimedia.org/wikipedia/commons/1/1c/Willem_Einthoven_EC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65"/>
          <a:stretch>
            <a:fillRect/>
          </a:stretch>
        </p:blipFill>
        <p:spPr bwMode="auto">
          <a:xfrm>
            <a:off x="560512" y="764704"/>
            <a:ext cx="3078990" cy="216024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7" name="Text Box 4"/>
          <p:cNvSpPr txBox="1">
            <a:spLocks noChangeArrowheads="1"/>
          </p:cNvSpPr>
          <p:nvPr/>
        </p:nvSpPr>
        <p:spPr bwMode="auto">
          <a:xfrm>
            <a:off x="152400" y="76200"/>
            <a:ext cx="6024736" cy="4004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>
                <a:solidFill>
                  <a:schemeClr val="bg1"/>
                </a:solidFill>
                <a:latin typeface="Arial Rounded MT Bold" charset="0"/>
              </a:rPr>
              <a:t>TRIANGOLO DI EINTHOVEN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Senza titolo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009650"/>
            <a:ext cx="9513887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Text Box 4"/>
          <p:cNvSpPr txBox="1">
            <a:spLocks noChangeArrowheads="1"/>
          </p:cNvSpPr>
          <p:nvPr/>
        </p:nvSpPr>
        <p:spPr bwMode="auto">
          <a:xfrm>
            <a:off x="152400" y="76200"/>
            <a:ext cx="9625136" cy="47248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 sz="2000">
                <a:solidFill>
                  <a:schemeClr val="bg1"/>
                </a:solidFill>
              </a:rPr>
              <a:t>ASSE ELETTRICO DEL CUORE</a:t>
            </a:r>
          </a:p>
        </p:txBody>
      </p:sp>
      <p:sp>
        <p:nvSpPr>
          <p:cNvPr id="67587" name="Text Box 5"/>
          <p:cNvSpPr txBox="1">
            <a:spLocks noChangeArrowheads="1"/>
          </p:cNvSpPr>
          <p:nvPr/>
        </p:nvSpPr>
        <p:spPr bwMode="auto">
          <a:xfrm>
            <a:off x="76200" y="6553200"/>
            <a:ext cx="7762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800">
                <a:solidFill>
                  <a:srgbClr val="080808"/>
                </a:solidFill>
                <a:latin typeface="Arial" charset="0"/>
              </a:rPr>
              <a:t>da GANONG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9906000" cy="575673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792023" y="6582544"/>
            <a:ext cx="40575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smtClean="0">
                <a:solidFill>
                  <a:schemeClr val="bg2"/>
                </a:solidFill>
                <a:latin typeface="+mj-lt"/>
              </a:rPr>
              <a:t>Modificata, da </a:t>
            </a:r>
            <a:r>
              <a:rPr lang="it-IT" sz="900" dirty="0" err="1" smtClean="0">
                <a:solidFill>
                  <a:schemeClr val="bg2"/>
                </a:solidFill>
                <a:latin typeface="+mj-lt"/>
              </a:rPr>
              <a:t>Widmaier</a:t>
            </a:r>
            <a:r>
              <a:rPr lang="it-IT" sz="900" dirty="0" smtClean="0">
                <a:solidFill>
                  <a:schemeClr val="bg2"/>
                </a:solidFill>
                <a:latin typeface="+mj-lt"/>
              </a:rPr>
              <a:t> et al., </a:t>
            </a:r>
            <a:r>
              <a:rPr lang="it-IT" sz="900" dirty="0" err="1" smtClean="0">
                <a:solidFill>
                  <a:schemeClr val="bg2"/>
                </a:solidFill>
                <a:latin typeface="+mj-lt"/>
              </a:rPr>
              <a:t>Vander</a:t>
            </a:r>
            <a:r>
              <a:rPr lang="it-IT" sz="900" dirty="0" smtClean="0">
                <a:solidFill>
                  <a:schemeClr val="bg2"/>
                </a:solidFill>
                <a:latin typeface="+mj-lt"/>
              </a:rPr>
              <a:t> Fisiologia, Casa Editrice Ambrosiana</a:t>
            </a:r>
            <a:endParaRPr lang="it-IT" sz="9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44624"/>
            <a:ext cx="9906000" cy="4004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 sz="2000">
                <a:solidFill>
                  <a:schemeClr val="bg1"/>
                </a:solidFill>
              </a:rPr>
              <a:t>DERIVAZIONI ELETTROCARDIOGRAFICHE</a:t>
            </a:r>
          </a:p>
        </p:txBody>
      </p:sp>
    </p:spTree>
    <p:extLst>
      <p:ext uri="{BB962C8B-B14F-4D97-AF65-F5344CB8AC3E}">
        <p14:creationId xmlns:p14="http://schemas.microsoft.com/office/powerpoint/2010/main" val="147967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6825208" y="6608385"/>
            <a:ext cx="3090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chemeClr val="bg2"/>
                </a:solidFill>
                <a:latin typeface="+mj-lt"/>
              </a:rPr>
              <a:t>Boron</a:t>
            </a:r>
            <a:r>
              <a:rPr lang="it-IT" sz="1200" dirty="0" smtClean="0">
                <a:solidFill>
                  <a:schemeClr val="bg2"/>
                </a:solidFill>
                <a:latin typeface="+mj-lt"/>
              </a:rPr>
              <a:t> e </a:t>
            </a:r>
            <a:r>
              <a:rPr lang="it-IT" sz="1200" dirty="0" err="1" smtClean="0">
                <a:solidFill>
                  <a:schemeClr val="bg2"/>
                </a:solidFill>
                <a:latin typeface="+mj-lt"/>
              </a:rPr>
              <a:t>Boulpaep</a:t>
            </a:r>
            <a:r>
              <a:rPr lang="it-IT" sz="1200" dirty="0" smtClean="0">
                <a:solidFill>
                  <a:schemeClr val="bg2"/>
                </a:solidFill>
                <a:latin typeface="+mj-lt"/>
              </a:rPr>
              <a:t>, Fisiologia Medica, Edra</a:t>
            </a:r>
            <a:endParaRPr lang="it-IT" sz="12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Text Box 206"/>
          <p:cNvSpPr>
            <a:spLocks noChangeArrowheads="1"/>
          </p:cNvSpPr>
          <p:nvPr/>
        </p:nvSpPr>
        <p:spPr bwMode="auto">
          <a:xfrm>
            <a:off x="228600" y="44624"/>
            <a:ext cx="9677400" cy="32008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it-IT" sz="2000" kern="0" dirty="0" smtClean="0">
                <a:solidFill>
                  <a:schemeClr val="bg1"/>
                </a:solidFill>
                <a:ea typeface="+mj-ea"/>
                <a:cs typeface="+mj-cs"/>
              </a:rPr>
              <a:t>DERIVAZIONI ELETTROCARDIOGRAFICHE</a:t>
            </a:r>
            <a:endParaRPr lang="it-IT" sz="2000" kern="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25"/>
          <a:stretch/>
        </p:blipFill>
        <p:spPr>
          <a:xfrm>
            <a:off x="1180788" y="476672"/>
            <a:ext cx="7588636" cy="613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315" y="0"/>
            <a:ext cx="7193237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4434" r="1981" b="5342"/>
          <a:stretch/>
        </p:blipFill>
        <p:spPr>
          <a:xfrm>
            <a:off x="-15552" y="2852936"/>
            <a:ext cx="5162308" cy="3102015"/>
          </a:xfrm>
          <a:prstGeom prst="rect">
            <a:avLst/>
          </a:prstGeom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0" y="76200"/>
            <a:ext cx="9906000" cy="457200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75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altLang="it-IT" sz="2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charset="0"/>
              </a:rPr>
              <a:t>BOTTICELLI: MADONNA DEL MELOGRANO</a:t>
            </a:r>
            <a:endParaRPr lang="it-IT" altLang="it-IT" sz="2000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08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6825208" y="6608385"/>
            <a:ext cx="3090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chemeClr val="bg2"/>
                </a:solidFill>
                <a:latin typeface="+mj-lt"/>
              </a:rPr>
              <a:t>Boron</a:t>
            </a:r>
            <a:r>
              <a:rPr lang="it-IT" sz="1200" dirty="0" smtClean="0">
                <a:solidFill>
                  <a:schemeClr val="bg2"/>
                </a:solidFill>
                <a:latin typeface="+mj-lt"/>
              </a:rPr>
              <a:t> e </a:t>
            </a:r>
            <a:r>
              <a:rPr lang="it-IT" sz="1200" dirty="0" err="1" smtClean="0">
                <a:solidFill>
                  <a:schemeClr val="bg2"/>
                </a:solidFill>
                <a:latin typeface="+mj-lt"/>
              </a:rPr>
              <a:t>Boulpaep</a:t>
            </a:r>
            <a:r>
              <a:rPr lang="it-IT" sz="1200" dirty="0" smtClean="0">
                <a:solidFill>
                  <a:schemeClr val="bg2"/>
                </a:solidFill>
                <a:latin typeface="+mj-lt"/>
              </a:rPr>
              <a:t>, Fisiologia Medica, Edra</a:t>
            </a:r>
            <a:endParaRPr lang="it-IT" sz="12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Text Box 206"/>
          <p:cNvSpPr>
            <a:spLocks noChangeArrowheads="1"/>
          </p:cNvSpPr>
          <p:nvPr/>
        </p:nvSpPr>
        <p:spPr bwMode="auto">
          <a:xfrm>
            <a:off x="228600" y="228600"/>
            <a:ext cx="9677400" cy="32008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it-IT" sz="2000" kern="0" dirty="0" smtClean="0">
                <a:solidFill>
                  <a:schemeClr val="bg1"/>
                </a:solidFill>
                <a:ea typeface="+mj-ea"/>
                <a:cs typeface="+mj-cs"/>
              </a:rPr>
              <a:t>DERIVAZIONI ELETTROCARDIOGRAFICHE</a:t>
            </a:r>
            <a:endParaRPr lang="it-IT" sz="2000" kern="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14"/>
          <a:stretch/>
        </p:blipFill>
        <p:spPr>
          <a:xfrm>
            <a:off x="344489" y="1052736"/>
            <a:ext cx="9172056" cy="478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Senza titol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3" y="0"/>
            <a:ext cx="6078537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Text Box 4"/>
          <p:cNvSpPr txBox="1">
            <a:spLocks noChangeArrowheads="1"/>
          </p:cNvSpPr>
          <p:nvPr/>
        </p:nvSpPr>
        <p:spPr bwMode="auto">
          <a:xfrm>
            <a:off x="152400" y="76200"/>
            <a:ext cx="3962400" cy="914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it-IT" altLang="it-IT" sz="2000" dirty="0">
                <a:solidFill>
                  <a:schemeClr val="bg1"/>
                </a:solidFill>
              </a:rPr>
              <a:t>DERIVAZIONI ELETTROCARDIOGRAFICHE</a:t>
            </a:r>
          </a:p>
        </p:txBody>
      </p:sp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76200" y="6553200"/>
            <a:ext cx="7762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800">
                <a:solidFill>
                  <a:srgbClr val="080808"/>
                </a:solidFill>
                <a:latin typeface="Arial" charset="0"/>
              </a:rPr>
              <a:t>da GANONG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7" descr="gr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95"/>
          <a:stretch>
            <a:fillRect/>
          </a:stretch>
        </p:blipFill>
        <p:spPr bwMode="auto">
          <a:xfrm>
            <a:off x="142875" y="217488"/>
            <a:ext cx="8696325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4"/>
          <p:cNvSpPr>
            <a:spLocks noGrp="1" noChangeArrowheads="1"/>
          </p:cNvSpPr>
          <p:nvPr>
            <p:ph type="title"/>
          </p:nvPr>
        </p:nvSpPr>
        <p:spPr>
          <a:xfrm>
            <a:off x="7467600" y="152400"/>
            <a:ext cx="2286000" cy="19812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it-IT" sz="1600">
                <a:solidFill>
                  <a:schemeClr val="bg1"/>
                </a:solidFill>
                <a:effectLst/>
                <a:latin typeface="Arial Rounded MT Bold" charset="0"/>
              </a:rPr>
              <a:t>QUADRO SINOTTICO DELL’ATTIVITA’ ELETTRICA E DI QUELLA MECCANICA DEL CUORE</a:t>
            </a:r>
          </a:p>
        </p:txBody>
      </p:sp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7696200" y="6507163"/>
            <a:ext cx="2174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1200">
                <a:solidFill>
                  <a:srgbClr val="000000"/>
                </a:solidFill>
                <a:latin typeface="Arial" charset="0"/>
              </a:rPr>
              <a:t>Da Guyton, Fisiologia Medica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745088" y="4005064"/>
            <a:ext cx="277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bg2"/>
                </a:solidFill>
              </a:rPr>
              <a:t>x</a:t>
            </a:r>
            <a:endParaRPr lang="it-IT">
              <a:solidFill>
                <a:schemeClr val="bg2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547568" y="4077072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2"/>
                </a:solidFill>
              </a:rPr>
              <a:t>y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481392" y="3573016"/>
            <a:ext cx="136550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smtClean="0">
                <a:solidFill>
                  <a:schemeClr val="bg2"/>
                </a:solidFill>
              </a:rPr>
              <a:t>(polso venoso)</a:t>
            </a:r>
            <a:endParaRPr lang="it-IT" sz="1300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_Cardiac_Cycle__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-27384"/>
            <a:ext cx="9906000" cy="556736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0" y="6505599"/>
            <a:ext cx="9777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rgbClr val="FFFFFF"/>
                </a:solidFill>
              </a:rPr>
              <a:t>https</a:t>
            </a:r>
            <a:r>
              <a:rPr lang="it-IT" dirty="0">
                <a:solidFill>
                  <a:srgbClr val="FFFFFF"/>
                </a:solidFill>
              </a:rPr>
              <a:t>://</a:t>
            </a:r>
            <a:r>
              <a:rPr lang="it-IT" dirty="0" err="1">
                <a:solidFill>
                  <a:srgbClr val="FFFFFF"/>
                </a:solidFill>
              </a:rPr>
              <a:t>www.youtube.com</a:t>
            </a:r>
            <a:r>
              <a:rPr lang="it-IT" dirty="0">
                <a:solidFill>
                  <a:srgbClr val="FFFFFF"/>
                </a:solidFill>
              </a:rPr>
              <a:t>/</a:t>
            </a:r>
            <a:r>
              <a:rPr lang="it-IT" dirty="0" err="1">
                <a:solidFill>
                  <a:srgbClr val="FFFFFF"/>
                </a:solidFill>
              </a:rPr>
              <a:t>watch?v</a:t>
            </a:r>
            <a:r>
              <a:rPr lang="it-IT" dirty="0">
                <a:solidFill>
                  <a:srgbClr val="FFFFFF"/>
                </a:solidFill>
              </a:rPr>
              <a:t>=IS9TD9fHFv0</a:t>
            </a:r>
          </a:p>
        </p:txBody>
      </p:sp>
    </p:spTree>
    <p:extLst>
      <p:ext uri="{BB962C8B-B14F-4D97-AF65-F5344CB8AC3E}">
        <p14:creationId xmlns:p14="http://schemas.microsoft.com/office/powerpoint/2010/main" val="31153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906000" cy="3048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REGOLAZIONE DELLA PRESSIONE ARTERIOSA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52" y="777648"/>
            <a:ext cx="9906000" cy="530270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825208" y="6608385"/>
            <a:ext cx="3090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chemeClr val="bg2"/>
                </a:solidFill>
                <a:latin typeface="+mj-lt"/>
              </a:rPr>
              <a:t>Boron</a:t>
            </a:r>
            <a:r>
              <a:rPr lang="it-IT" sz="1200" dirty="0" smtClean="0">
                <a:solidFill>
                  <a:schemeClr val="bg2"/>
                </a:solidFill>
                <a:latin typeface="+mj-lt"/>
              </a:rPr>
              <a:t> e </a:t>
            </a:r>
            <a:r>
              <a:rPr lang="it-IT" sz="1200" dirty="0" err="1" smtClean="0">
                <a:solidFill>
                  <a:schemeClr val="bg2"/>
                </a:solidFill>
                <a:latin typeface="+mj-lt"/>
              </a:rPr>
              <a:t>Boulpaep</a:t>
            </a:r>
            <a:r>
              <a:rPr lang="it-IT" sz="1200" dirty="0" smtClean="0">
                <a:solidFill>
                  <a:schemeClr val="bg2"/>
                </a:solidFill>
                <a:latin typeface="+mj-lt"/>
              </a:rPr>
              <a:t>, Fisiologia Medica, Edra</a:t>
            </a:r>
            <a:endParaRPr lang="it-IT" sz="12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Smile 5"/>
          <p:cNvSpPr/>
          <p:nvPr/>
        </p:nvSpPr>
        <p:spPr bwMode="auto">
          <a:xfrm>
            <a:off x="9417496" y="44624"/>
            <a:ext cx="360040" cy="360040"/>
          </a:xfrm>
          <a:prstGeom prst="smileyFace">
            <a:avLst/>
          </a:prstGeom>
          <a:solidFill>
            <a:srgbClr val="99FF3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2" name="Rettangolo 1"/>
          <p:cNvSpPr/>
          <p:nvPr/>
        </p:nvSpPr>
        <p:spPr bwMode="auto">
          <a:xfrm>
            <a:off x="3944888" y="3356992"/>
            <a:ext cx="864096" cy="136815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  <a:ea typeface="ＭＳ Ｐゴシック" charset="0"/>
            </a:endParaRPr>
          </a:p>
        </p:txBody>
      </p:sp>
      <p:sp>
        <p:nvSpPr>
          <p:cNvPr id="8" name="Rettangolo 7"/>
          <p:cNvSpPr/>
          <p:nvPr/>
        </p:nvSpPr>
        <p:spPr bwMode="auto">
          <a:xfrm>
            <a:off x="4232920" y="3284984"/>
            <a:ext cx="864096" cy="8640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16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107950" y="44450"/>
            <a:ext cx="9741594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 smtClean="0">
                <a:solidFill>
                  <a:srgbClr val="0070C0"/>
                </a:solidFill>
              </a:rPr>
              <a:t>CASO CLINICO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3981" y="548680"/>
            <a:ext cx="974355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Difficoltà respiratoria durante l’attività fisica</a:t>
            </a:r>
          </a:p>
          <a:p>
            <a:endParaRPr lang="it-IT" sz="1600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it-IT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Il sig. Mario </a:t>
            </a:r>
            <a:r>
              <a:rPr lang="it-IT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Respirocorto</a:t>
            </a:r>
            <a:r>
              <a:rPr lang="it-IT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, 72 anni, si reca dal suo medico di base, il dott. </a:t>
            </a:r>
            <a:r>
              <a:rPr lang="it-IT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Iolosò</a:t>
            </a:r>
            <a:r>
              <a:rPr lang="it-IT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, perché da un po’ di tempo gli viene l’affanno durante la sua passeggiata quotidiana di 15 minuti. Alle domande del medico, il sig. Mario risponde che, quando lo sforzo è più sostenuto, come salire diverse rampe di scale, avverte anche una sensazione di dolore, come di compressione, retrosternale. In queste situazioni, gli capita di avere giramenti di testa e sensazione di svenimento, ma tutto torna a posto quando si siede. A letto, da un po’ di tempo usa tre cuscini per sollevare la testa ma, anche così, capita che </a:t>
            </a:r>
            <a:r>
              <a:rPr lang="it-IT" sz="16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si svegli </a:t>
            </a:r>
            <a:r>
              <a:rPr lang="it-IT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per difficoltà a respirare. Tutto si risolve se si siede sul bordo del letto, con le gambe penzoloni. Lamenta anche di avere spesso i piedi gonfi, specie quando sta in piedi per lungo tempo. Non fuma e non assume farmaci. La frequenza cardiaca è di 86 </a:t>
            </a:r>
            <a:r>
              <a:rPr lang="it-IT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bpm</a:t>
            </a:r>
            <a:r>
              <a:rPr lang="it-IT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(l’anno prima era di 78), la pressione arteriosa di 120/90 </a:t>
            </a:r>
            <a:r>
              <a:rPr lang="it-IT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mmHg</a:t>
            </a:r>
            <a:r>
              <a:rPr lang="it-IT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(l’anno prima di 140/70 </a:t>
            </a:r>
            <a:r>
              <a:rPr lang="it-IT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mmHg</a:t>
            </a:r>
            <a:r>
              <a:rPr lang="it-IT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, normale per l’età); la frequenza respiratoria di è di 16 atti al minuto (13 l’anno precedente). L’esame del collo mostra ingrossamento delle vene giugulari, l’auscultazione del torace fa sentire un prominente rumore sistolico.</a:t>
            </a:r>
          </a:p>
          <a:p>
            <a:r>
              <a:rPr lang="it-IT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il dott. </a:t>
            </a:r>
            <a:r>
              <a:rPr lang="it-IT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Iolosò</a:t>
            </a:r>
            <a:r>
              <a:rPr lang="it-IT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sospetta una insufficienza cardiaca congestizia e invia il sig. Mario da un cardiologo per effettuare analisi strumentali e, eventualmente, pensare a un intervento cardiochirurgico. </a:t>
            </a:r>
            <a:r>
              <a:rPr lang="it-IT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Iolosò</a:t>
            </a:r>
            <a:r>
              <a:rPr lang="it-IT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, infatti, pensa a una stenosi aortica.</a:t>
            </a:r>
          </a:p>
          <a:p>
            <a:r>
              <a:rPr lang="it-IT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Le difficoltà respiratorie sotto sforzo suggeriscono l’incapacità del cuore a fornire un apporto ematico adeguato ai tessuti, compreso il cervello (giramenti di testa). Il gonfiore dei piedi e il turgore delle giugulari suggeriscono difficoltà del ritorno venoso. La difficoltà del sonno suggerisce la presenza di edema polmonare a causa della insufficienza del cuore sinistro a smaltire il sangue in arrivo. La stenosi aortica (avvalorata dal rumore sistolico) può aver causato una riduzione del volume sistolico e della pressione massima, cui il sistema </a:t>
            </a:r>
            <a:r>
              <a:rPr lang="it-IT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barocettivo</a:t>
            </a:r>
            <a:r>
              <a:rPr lang="it-IT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cerca di ovviare aumentando la sua azione sul cuore, che però è efficace solo sulla frequenza.</a:t>
            </a:r>
          </a:p>
          <a:p>
            <a:r>
              <a:rPr lang="it-IT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Un esame ecocardiografico ha evidenziato ipertrofia del ventricolo sinistro e calcificazione della valvola aortica. Date le buone condizioni del paziente e la diagnosi tempestiva, il Sig. Mario viene indirizzato a un intervento di sostituzione chirurgica della valvola difettosa.</a:t>
            </a:r>
            <a:endParaRPr lang="it-IT" sz="16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6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Immagine 2" descr="13324125-amore-cuore-in-dono-il-fuoco-icona-per-donna-san-valentino-giorni-illustrazione-passione-eps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6" r="14859"/>
          <a:stretch>
            <a:fillRect/>
          </a:stretch>
        </p:blipFill>
        <p:spPr bwMode="auto">
          <a:xfrm>
            <a:off x="3728864" y="260648"/>
            <a:ext cx="1974850" cy="29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Immagine 3" descr="consegnare-il-proprio-cuo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2" y="188640"/>
            <a:ext cx="311445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Immagine 2" descr="rol_cuoretraf0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8" b="12119"/>
          <a:stretch>
            <a:fillRect/>
          </a:stretch>
        </p:blipFill>
        <p:spPr bwMode="auto">
          <a:xfrm>
            <a:off x="3224808" y="4228926"/>
            <a:ext cx="2922587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3645024"/>
            <a:ext cx="3069704" cy="306970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12" y="476672"/>
            <a:ext cx="3759200" cy="250444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12" y="3645024"/>
            <a:ext cx="3718109" cy="235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Sensi Aristote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598512"/>
            <a:ext cx="468788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mile 2"/>
          <p:cNvSpPr/>
          <p:nvPr/>
        </p:nvSpPr>
        <p:spPr bwMode="auto">
          <a:xfrm>
            <a:off x="9489504" y="44624"/>
            <a:ext cx="360040" cy="360040"/>
          </a:xfrm>
          <a:prstGeom prst="smileyFace">
            <a:avLst/>
          </a:prstGeom>
          <a:solidFill>
            <a:srgbClr val="99FF3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9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1" descr="slide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12" descr="arco-aorta-e-diramazio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4" b="8565"/>
          <a:stretch>
            <a:fillRect/>
          </a:stretch>
        </p:blipFill>
        <p:spPr bwMode="auto">
          <a:xfrm>
            <a:off x="6172200" y="3962400"/>
            <a:ext cx="37338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6858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4551" name="Text Box 7"/>
          <p:cNvSpPr txBox="1">
            <a:spLocks noGrp="1" noChangeArrowheads="1"/>
          </p:cNvSpPr>
          <p:nvPr>
            <p:ph type="title"/>
          </p:nvPr>
        </p:nvSpPr>
        <p:spPr>
          <a:xfrm>
            <a:off x="82550" y="152400"/>
            <a:ext cx="3117850" cy="10668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2000" smtClean="0">
                <a:solidFill>
                  <a:schemeClr val="bg1"/>
                </a:solidFill>
                <a:effectLst/>
                <a:latin typeface="Arial Rounded MT Bold" charset="0"/>
                <a:cs typeface="+mj-cs"/>
              </a:rPr>
              <a:t>FLUSSO DEL SANGUE NEL CUORE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CO2">
  <a:themeElements>
    <a:clrScheme name="">
      <a:dk1>
        <a:srgbClr val="000000"/>
      </a:dk1>
      <a:lt1>
        <a:srgbClr val="FFFF00"/>
      </a:lt1>
      <a:dk2>
        <a:srgbClr val="0000CC"/>
      </a:dk2>
      <a:lt2>
        <a:srgbClr val="FFFF00"/>
      </a:lt2>
      <a:accent1>
        <a:srgbClr val="00FFFF"/>
      </a:accent1>
      <a:accent2>
        <a:srgbClr val="3366FF"/>
      </a:accent2>
      <a:accent3>
        <a:srgbClr val="AAAAE2"/>
      </a:accent3>
      <a:accent4>
        <a:srgbClr val="DADA00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ARCO2">
      <a:majorFont>
        <a:latin typeface="Arial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Rounded MT Bol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Rounded MT Bold" charset="0"/>
            <a:ea typeface="ＭＳ Ｐゴシック" charset="0"/>
          </a:defRPr>
        </a:defPPr>
      </a:lstStyle>
    </a:lnDef>
  </a:objectDefaults>
  <a:extraClrSchemeLst>
    <a:extraClrScheme>
      <a:clrScheme name="ARCO2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O2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O2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O2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O2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Data\Microsoft\Modelli\ARCO2.pot</Template>
  <TotalTime>27014</TotalTime>
  <Words>1623</Words>
  <Application>Microsoft Macintosh PowerPoint</Application>
  <PresentationFormat>A4 (21x29,7 cm)</PresentationFormat>
  <Paragraphs>371</Paragraphs>
  <Slides>55</Slides>
  <Notes>49</Notes>
  <HiddenSlides>0</HiddenSlides>
  <MMClips>3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66" baseType="lpstr">
      <vt:lpstr>Arial Rounded MT Bold</vt:lpstr>
      <vt:lpstr>Arial Unicode MS</vt:lpstr>
      <vt:lpstr>Calibri</vt:lpstr>
      <vt:lpstr>ＭＳ Ｐゴシック</vt:lpstr>
      <vt:lpstr>Symbol</vt:lpstr>
      <vt:lpstr>Times New Roman</vt:lpstr>
      <vt:lpstr>Verdana</vt:lpstr>
      <vt:lpstr>Wingdings</vt:lpstr>
      <vt:lpstr>Arial</vt:lpstr>
      <vt:lpstr>ARCO2</vt:lpstr>
      <vt:lpstr>Image</vt:lpstr>
      <vt:lpstr>Presentazione di PowerPoint</vt:lpstr>
      <vt:lpstr>QUADRO GENERALE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FLUSSO DEL SANGUE NEL CUORE</vt:lpstr>
      <vt:lpstr>CAVITà CARDIACHE</vt:lpstr>
      <vt:lpstr>VALVOLE CARDIACHE E MUSCOLI PAPILLARI</vt:lpstr>
      <vt:lpstr>Presentazione di PowerPoint</vt:lpstr>
      <vt:lpstr>Presentazione di PowerPoint</vt:lpstr>
      <vt:lpstr>ATTIVITÀ ELETTRICA DEL CUORE</vt:lpstr>
      <vt:lpstr>ATTIVITÀ ELETTRICA DEL CUORE</vt:lpstr>
      <vt:lpstr>Presentazione di PowerPoint</vt:lpstr>
      <vt:lpstr>POTENZIALE D’AZIONE DEL MIOCARDIO COMUNE</vt:lpstr>
      <vt:lpstr>Presentazione di PowerPoint</vt:lpstr>
      <vt:lpstr>POTENZIALE D’AZIONE DEL MIOCARDIO SPECIFICO</vt:lpstr>
      <vt:lpstr>STIMOLAZIONE ADRENERGICA (recettori b)</vt:lpstr>
      <vt:lpstr>Presentazione di PowerPoint</vt:lpstr>
      <vt:lpstr>Presentazione di PowerPoint</vt:lpstr>
      <vt:lpstr>ACCOPPIAMENTO ECCITAZIONE-CONTRAZIONE</vt:lpstr>
      <vt:lpstr>ACCOPPIAMENTO ECCITAZIONE-CONTRAZIONE</vt:lpstr>
      <vt:lpstr>CICLO MECCANICO DEL CUORE</vt:lpstr>
      <vt:lpstr>RELAZIONE PRESSIONE-VOLUME NEL VENTRICOLO SINISTRO</vt:lpstr>
      <vt:lpstr>LEGGE DI STARLING DEL CUORE</vt:lpstr>
      <vt:lpstr>LEGGE DI STARLING DEL CUORE</vt:lpstr>
      <vt:lpstr>EFFETTI DELL’ESERCIZIO FISICO SULL’ATTIVITà CARDIACA</vt:lpstr>
      <vt:lpstr>EFFETTI DELL’ESERCIZIO FISICO SULL’ATTIVITà CARDIACA</vt:lpstr>
      <vt:lpstr>EFFETTI DELL’ESERCIZIO FISICO SULL’ATTIVITà CARDIACA</vt:lpstr>
      <vt:lpstr>INNERVAZIONE AUTONOMA</vt:lpstr>
      <vt:lpstr>Presentazione di PowerPoint</vt:lpstr>
      <vt:lpstr>REGOLAZIONE DELLA PRESSIONE ARTERIOSA</vt:lpstr>
      <vt:lpstr>REGOLAZIONE DELLA PRESSIONE ARTERIOSA</vt:lpstr>
      <vt:lpstr>ELETTROCARDIOGRAFIA</vt:lpstr>
      <vt:lpstr>BASI DELL’ELETTROCARDIOGRAMMA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QUADRO SINOTTICO DELL’ATTIVITA’ ELETTRICA E DI QUELLA MECCANICA DEL CUORE</vt:lpstr>
      <vt:lpstr>Presentazione di PowerPoint</vt:lpstr>
      <vt:lpstr>REGOLAZIONE DELLA PRESSIONE ARTERIOSA</vt:lpstr>
      <vt:lpstr>Presentazione di PowerPoint</vt:lpstr>
    </vt:vector>
  </TitlesOfParts>
  <Company>DFP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Cardiovascolare</dc:title>
  <dc:creator>PP Battaglini</dc:creator>
  <cp:lastModifiedBy>P. Paolo Battaglini</cp:lastModifiedBy>
  <cp:revision>567</cp:revision>
  <cp:lastPrinted>2017-10-09T16:23:34Z</cp:lastPrinted>
  <dcterms:created xsi:type="dcterms:W3CDTF">2000-11-30T12:44:42Z</dcterms:created>
  <dcterms:modified xsi:type="dcterms:W3CDTF">2020-04-20T15:27:15Z</dcterms:modified>
  <cp:category>didattica</cp:category>
</cp:coreProperties>
</file>