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367" r:id="rId2"/>
    <p:sldId id="368" r:id="rId3"/>
    <p:sldId id="366" r:id="rId4"/>
    <p:sldId id="312" r:id="rId5"/>
    <p:sldId id="314" r:id="rId6"/>
    <p:sldId id="313" r:id="rId7"/>
    <p:sldId id="359" r:id="rId8"/>
    <p:sldId id="339" r:id="rId9"/>
    <p:sldId id="338" r:id="rId10"/>
    <p:sldId id="364" r:id="rId11"/>
    <p:sldId id="362" r:id="rId12"/>
    <p:sldId id="370" r:id="rId13"/>
    <p:sldId id="351" r:id="rId14"/>
    <p:sldId id="365" r:id="rId15"/>
    <p:sldId id="336" r:id="rId16"/>
    <p:sldId id="332" r:id="rId17"/>
    <p:sldId id="356" r:id="rId18"/>
    <p:sldId id="371" r:id="rId19"/>
    <p:sldId id="354" r:id="rId20"/>
    <p:sldId id="355" r:id="rId21"/>
    <p:sldId id="369" r:id="rId22"/>
    <p:sldId id="373" r:id="rId23"/>
  </p:sldIdLst>
  <p:sldSz cx="9906000" cy="6858000" type="A4"/>
  <p:notesSz cx="6645275" cy="9775825"/>
  <p:defaultTextStyle>
    <a:defPPr>
      <a:defRPr lang="it-IT"/>
    </a:defPPr>
    <a:lvl1pPr algn="l" rtl="0" eaLnBrk="0" fontAlgn="base" hangingPunct="0">
      <a:spcBef>
        <a:spcPct val="0"/>
      </a:spcBef>
      <a:spcAft>
        <a:spcPct val="0"/>
      </a:spcAft>
      <a:defRPr sz="1400" b="1"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128"/>
        <a:cs typeface="+mn-cs"/>
      </a:defRPr>
    </a:lvl5pPr>
    <a:lvl6pPr marL="2286000" algn="l" defTabSz="914400" rtl="0" eaLnBrk="1" latinLnBrk="0" hangingPunct="1">
      <a:defRPr sz="1400" b="1" kern="1200">
        <a:solidFill>
          <a:schemeClr val="tx1"/>
        </a:solidFill>
        <a:latin typeface="Arial" charset="0"/>
        <a:ea typeface="ＭＳ Ｐゴシック" charset="-128"/>
        <a:cs typeface="+mn-cs"/>
      </a:defRPr>
    </a:lvl6pPr>
    <a:lvl7pPr marL="2743200" algn="l" defTabSz="914400" rtl="0" eaLnBrk="1" latinLnBrk="0" hangingPunct="1">
      <a:defRPr sz="1400" b="1" kern="1200">
        <a:solidFill>
          <a:schemeClr val="tx1"/>
        </a:solidFill>
        <a:latin typeface="Arial" charset="0"/>
        <a:ea typeface="ＭＳ Ｐゴシック" charset="-128"/>
        <a:cs typeface="+mn-cs"/>
      </a:defRPr>
    </a:lvl7pPr>
    <a:lvl8pPr marL="3200400" algn="l" defTabSz="914400" rtl="0" eaLnBrk="1" latinLnBrk="0" hangingPunct="1">
      <a:defRPr sz="1400" b="1" kern="1200">
        <a:solidFill>
          <a:schemeClr val="tx1"/>
        </a:solidFill>
        <a:latin typeface="Arial" charset="0"/>
        <a:ea typeface="ＭＳ Ｐゴシック" charset="-128"/>
        <a:cs typeface="+mn-cs"/>
      </a:defRPr>
    </a:lvl8pPr>
    <a:lvl9pPr marL="3657600" algn="l" defTabSz="914400" rtl="0" eaLnBrk="1" latinLnBrk="0" hangingPunct="1">
      <a:defRPr sz="1400" b="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0000"/>
    <a:srgbClr val="040000"/>
    <a:srgbClr val="00C800"/>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7"/>
    <p:restoredTop sz="86370"/>
  </p:normalViewPr>
  <p:slideViewPr>
    <p:cSldViewPr>
      <p:cViewPr>
        <p:scale>
          <a:sx n="100" d="100"/>
          <a:sy n="100" d="100"/>
        </p:scale>
        <p:origin x="208" y="144"/>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879725" cy="4889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3803" tIns="46901" rIns="93803" bIns="46901" numCol="1" anchor="t" anchorCtr="0" compatLnSpc="1">
            <a:prstTxWarp prst="textNoShape">
              <a:avLst/>
            </a:prstTxWarp>
          </a:bodyPr>
          <a:lstStyle>
            <a:lvl1pPr defTabSz="938213" eaLnBrk="1" hangingPunct="1">
              <a:defRPr sz="1200" b="0">
                <a:latin typeface="Arial Rounded MT Bold" charset="0"/>
                <a:ea typeface="ＭＳ Ｐゴシック" charset="0"/>
                <a:cs typeface="+mn-cs"/>
              </a:defRPr>
            </a:lvl1pPr>
          </a:lstStyle>
          <a:p>
            <a:pPr>
              <a:defRPr/>
            </a:pPr>
            <a:endParaRPr lang="it-IT"/>
          </a:p>
        </p:txBody>
      </p:sp>
      <p:sp>
        <p:nvSpPr>
          <p:cNvPr id="24579" name="Rectangle 3"/>
          <p:cNvSpPr>
            <a:spLocks noGrp="1" noChangeArrowheads="1"/>
          </p:cNvSpPr>
          <p:nvPr>
            <p:ph type="dt" sz="quarter" idx="1"/>
          </p:nvPr>
        </p:nvSpPr>
        <p:spPr bwMode="auto">
          <a:xfrm>
            <a:off x="3765550" y="0"/>
            <a:ext cx="2879725" cy="4889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3803" tIns="46901" rIns="93803" bIns="46901" numCol="1" anchor="t" anchorCtr="0" compatLnSpc="1">
            <a:prstTxWarp prst="textNoShape">
              <a:avLst/>
            </a:prstTxWarp>
          </a:bodyPr>
          <a:lstStyle>
            <a:lvl1pPr algn="r" defTabSz="938213" eaLnBrk="1" hangingPunct="1">
              <a:defRPr sz="1200" b="0">
                <a:latin typeface="Arial Rounded MT Bold" charset="0"/>
                <a:ea typeface="ＭＳ Ｐゴシック" charset="0"/>
                <a:cs typeface="+mn-cs"/>
              </a:defRPr>
            </a:lvl1pPr>
          </a:lstStyle>
          <a:p>
            <a:pPr>
              <a:defRPr/>
            </a:pPr>
            <a:endParaRPr lang="it-IT"/>
          </a:p>
        </p:txBody>
      </p:sp>
      <p:sp>
        <p:nvSpPr>
          <p:cNvPr id="24580" name="Rectangle 4"/>
          <p:cNvSpPr>
            <a:spLocks noGrp="1" noChangeArrowheads="1"/>
          </p:cNvSpPr>
          <p:nvPr>
            <p:ph type="ftr" sz="quarter" idx="2"/>
          </p:nvPr>
        </p:nvSpPr>
        <p:spPr bwMode="auto">
          <a:xfrm>
            <a:off x="0" y="9286875"/>
            <a:ext cx="2879725" cy="4889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3803" tIns="46901" rIns="93803" bIns="46901" numCol="1" anchor="b" anchorCtr="0" compatLnSpc="1">
            <a:prstTxWarp prst="textNoShape">
              <a:avLst/>
            </a:prstTxWarp>
          </a:bodyPr>
          <a:lstStyle>
            <a:lvl1pPr defTabSz="938213" eaLnBrk="1" hangingPunct="1">
              <a:defRPr sz="1200" b="0">
                <a:latin typeface="Arial Rounded MT Bold" charset="0"/>
                <a:ea typeface="ＭＳ Ｐゴシック" charset="0"/>
                <a:cs typeface="+mn-cs"/>
              </a:defRPr>
            </a:lvl1pPr>
          </a:lstStyle>
          <a:p>
            <a:pPr>
              <a:defRPr/>
            </a:pPr>
            <a:endParaRPr lang="it-IT"/>
          </a:p>
        </p:txBody>
      </p:sp>
      <p:sp>
        <p:nvSpPr>
          <p:cNvPr id="24581" name="Rectangle 5"/>
          <p:cNvSpPr>
            <a:spLocks noGrp="1" noChangeArrowheads="1"/>
          </p:cNvSpPr>
          <p:nvPr>
            <p:ph type="sldNum" sz="quarter" idx="3"/>
          </p:nvPr>
        </p:nvSpPr>
        <p:spPr bwMode="auto">
          <a:xfrm>
            <a:off x="3765550" y="9286875"/>
            <a:ext cx="2879725" cy="4889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3803" tIns="46901" rIns="93803" bIns="46901" numCol="1" anchor="b" anchorCtr="0" compatLnSpc="1">
            <a:prstTxWarp prst="textNoShape">
              <a:avLst/>
            </a:prstTxWarp>
          </a:bodyPr>
          <a:lstStyle>
            <a:lvl1pPr algn="r" defTabSz="938213" eaLnBrk="1" hangingPunct="1">
              <a:defRPr sz="1200" b="0">
                <a:latin typeface="Arial Rounded MT Bold" charset="0"/>
              </a:defRPr>
            </a:lvl1pPr>
          </a:lstStyle>
          <a:p>
            <a:pPr>
              <a:defRPr/>
            </a:pPr>
            <a:fld id="{B4BC6A88-7AC6-2A4C-A78D-8AED4A8018BC}" type="slidenum">
              <a:rPr lang="it-IT" altLang="it-IT"/>
              <a:pPr>
                <a:defRPr/>
              </a:pPr>
              <a:t>‹n.›</a:t>
            </a:fld>
            <a:endParaRPr lang="it-IT" altLang="it-IT"/>
          </a:p>
        </p:txBody>
      </p:sp>
    </p:spTree>
    <p:extLst>
      <p:ext uri="{BB962C8B-B14F-4D97-AF65-F5344CB8AC3E}">
        <p14:creationId xmlns:p14="http://schemas.microsoft.com/office/powerpoint/2010/main" val="963752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b="0">
                <a:latin typeface="Arial Rounded MT Bold" charset="0"/>
                <a:ea typeface="ＭＳ Ｐゴシック" charset="0"/>
                <a:cs typeface="+mn-cs"/>
              </a:defRPr>
            </a:lvl1pPr>
          </a:lstStyle>
          <a:p>
            <a:pPr>
              <a:defRPr/>
            </a:pPr>
            <a:endParaRPr lang="en-GB"/>
          </a:p>
        </p:txBody>
      </p:sp>
      <p:sp>
        <p:nvSpPr>
          <p:cNvPr id="55299" name="Rectangle 3"/>
          <p:cNvSpPr>
            <a:spLocks noGrp="1" noChangeArrowheads="1"/>
          </p:cNvSpPr>
          <p:nvPr>
            <p:ph type="dt" idx="1"/>
          </p:nvPr>
        </p:nvSpPr>
        <p:spPr bwMode="auto">
          <a:xfrm>
            <a:off x="3733800" y="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b="0">
                <a:latin typeface="Arial Rounded MT Bold" charset="0"/>
                <a:ea typeface="ＭＳ Ｐゴシック" charset="0"/>
                <a:cs typeface="+mn-cs"/>
              </a:defRPr>
            </a:lvl1pPr>
          </a:lstStyle>
          <a:p>
            <a:pPr>
              <a:defRPr/>
            </a:pPr>
            <a:endParaRPr lang="en-GB"/>
          </a:p>
        </p:txBody>
      </p:sp>
      <p:sp>
        <p:nvSpPr>
          <p:cNvPr id="13316" name="Rectangle 4"/>
          <p:cNvSpPr>
            <a:spLocks noGrp="1" noRot="1" noChangeAspect="1" noChangeArrowheads="1" noTextEdit="1"/>
          </p:cNvSpPr>
          <p:nvPr>
            <p:ph type="sldImg" idx="2"/>
          </p:nvPr>
        </p:nvSpPr>
        <p:spPr bwMode="auto">
          <a:xfrm>
            <a:off x="711200" y="762000"/>
            <a:ext cx="52832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301" name="Rectangle 5"/>
          <p:cNvSpPr>
            <a:spLocks noGrp="1" noChangeArrowheads="1"/>
          </p:cNvSpPr>
          <p:nvPr>
            <p:ph type="body" sz="quarter" idx="3"/>
          </p:nvPr>
        </p:nvSpPr>
        <p:spPr bwMode="auto">
          <a:xfrm>
            <a:off x="914400" y="4648200"/>
            <a:ext cx="4876800" cy="44196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55302" name="Rectangle 6"/>
          <p:cNvSpPr>
            <a:spLocks noGrp="1" noChangeArrowheads="1"/>
          </p:cNvSpPr>
          <p:nvPr>
            <p:ph type="ftr" sz="quarter" idx="4"/>
          </p:nvPr>
        </p:nvSpPr>
        <p:spPr bwMode="auto">
          <a:xfrm>
            <a:off x="0" y="9296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b="0">
                <a:latin typeface="Arial Rounded MT Bold" charset="0"/>
                <a:ea typeface="ＭＳ Ｐゴシック" charset="0"/>
                <a:cs typeface="+mn-cs"/>
              </a:defRPr>
            </a:lvl1pPr>
          </a:lstStyle>
          <a:p>
            <a:pPr>
              <a:defRPr/>
            </a:pPr>
            <a:endParaRPr lang="en-GB"/>
          </a:p>
        </p:txBody>
      </p:sp>
      <p:sp>
        <p:nvSpPr>
          <p:cNvPr id="55303" name="Rectangle 7"/>
          <p:cNvSpPr>
            <a:spLocks noGrp="1" noChangeArrowheads="1"/>
          </p:cNvSpPr>
          <p:nvPr>
            <p:ph type="sldNum" sz="quarter" idx="5"/>
          </p:nvPr>
        </p:nvSpPr>
        <p:spPr bwMode="auto">
          <a:xfrm>
            <a:off x="3733800" y="9296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b="0">
                <a:latin typeface="Arial Rounded MT Bold" charset="0"/>
              </a:defRPr>
            </a:lvl1pPr>
          </a:lstStyle>
          <a:p>
            <a:pPr>
              <a:defRPr/>
            </a:pPr>
            <a:fld id="{8D9ED4BA-8E27-8142-86DD-6EEDE8BC709A}" type="slidenum">
              <a:rPr lang="en-GB" altLang="it-IT"/>
              <a:pPr>
                <a:defRPr/>
              </a:pPr>
              <a:t>‹n.›</a:t>
            </a:fld>
            <a:endParaRPr lang="en-GB" altLang="it-IT"/>
          </a:p>
        </p:txBody>
      </p:sp>
    </p:spTree>
    <p:extLst>
      <p:ext uri="{BB962C8B-B14F-4D97-AF65-F5344CB8AC3E}">
        <p14:creationId xmlns:p14="http://schemas.microsoft.com/office/powerpoint/2010/main" val="13257039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5177F-1F15-BB40-8B13-76DCF90E3F6D}" type="slidenum">
              <a:rPr lang="it-IT" altLang="it-IT"/>
              <a:pPr/>
              <a:t>1</a:t>
            </a:fld>
            <a:endParaRPr lang="it-IT" altLang="it-IT"/>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693680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F96CE607-F7CB-D243-8C23-F23E2B0C898F}" type="slidenum">
              <a:rPr lang="en-GB" altLang="it-IT">
                <a:latin typeface="Arial Rounded MT Bold" charset="0"/>
              </a:rPr>
              <a:pPr>
                <a:spcBef>
                  <a:spcPct val="0"/>
                </a:spcBef>
              </a:pPr>
              <a:t>10</a:t>
            </a:fld>
            <a:endParaRPr lang="en-GB" altLang="it-IT">
              <a:latin typeface="Arial Rounded MT Bold" charset="0"/>
            </a:endParaRPr>
          </a:p>
        </p:txBody>
      </p:sp>
      <p:sp>
        <p:nvSpPr>
          <p:cNvPr id="45058" name="Rectangle 2"/>
          <p:cNvSpPr>
            <a:spLocks noGrp="1" noRot="1" noChangeAspect="1" noChangeArrowheads="1" noTextEdit="1"/>
          </p:cNvSpPr>
          <p:nvPr>
            <p:ph type="sldImg"/>
          </p:nvPr>
        </p:nvSpPr>
        <p:spPr>
          <a:xfrm>
            <a:off x="676275" y="733425"/>
            <a:ext cx="5292725" cy="3665538"/>
          </a:xfrm>
          <a:solidFill>
            <a:srgbClr val="FFFFFF"/>
          </a:solidFill>
          <a:ln/>
        </p:spPr>
      </p:sp>
      <p:sp>
        <p:nvSpPr>
          <p:cNvPr id="181251"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700190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txBox="1">
            <a:spLocks noGrp="1" noChangeArrowheads="1"/>
          </p:cNvSpPr>
          <p:nvPr/>
        </p:nvSpPr>
        <p:spPr bwMode="auto">
          <a:xfrm>
            <a:off x="3733800" y="9296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r" eaLnBrk="1" hangingPunct="1">
              <a:spcBef>
                <a:spcPct val="0"/>
              </a:spcBef>
            </a:pPr>
            <a:fld id="{4FE700D1-A4CB-FF41-A95E-13D884735868}" type="slidenum">
              <a:rPr lang="en-GB" altLang="it-IT" b="0">
                <a:latin typeface="Arial Rounded MT Bold" charset="0"/>
              </a:rPr>
              <a:pPr algn="r" eaLnBrk="1" hangingPunct="1">
                <a:spcBef>
                  <a:spcPct val="0"/>
                </a:spcBef>
              </a:pPr>
              <a:t>11</a:t>
            </a:fld>
            <a:endParaRPr lang="en-GB" altLang="it-IT" b="0">
              <a:latin typeface="Arial Rounded MT Bold" charset="0"/>
            </a:endParaRPr>
          </a:p>
        </p:txBody>
      </p:sp>
      <p:sp>
        <p:nvSpPr>
          <p:cNvPr id="28674" name="Rectangle 2"/>
          <p:cNvSpPr>
            <a:spLocks noGrp="1" noRot="1" noChangeAspect="1" noChangeArrowheads="1" noTextEdit="1"/>
          </p:cNvSpPr>
          <p:nvPr>
            <p:ph type="sldImg"/>
          </p:nvPr>
        </p:nvSpPr>
        <p:spPr>
          <a:xfrm>
            <a:off x="0" y="0"/>
            <a:ext cx="0" cy="0"/>
          </a:xfrm>
          <a:solidFill>
            <a:srgbClr val="FFFFFF"/>
          </a:solidFill>
          <a:ln/>
        </p:spPr>
      </p:sp>
      <p:sp>
        <p:nvSpPr>
          <p:cNvPr id="125955" name="Rectangle 3"/>
          <p:cNvSpPr>
            <a:spLocks noGrp="1" noChangeArrowheads="1"/>
          </p:cNvSpPr>
          <p:nvPr>
            <p:ph type="body" idx="1"/>
          </p:nvPr>
        </p:nvSpPr>
        <p:spPr>
          <a:xfrm>
            <a:off x="0" y="0"/>
            <a:ext cx="0" cy="0"/>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905949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txBox="1">
            <a:spLocks noGrp="1" noChangeArrowheads="1"/>
          </p:cNvSpPr>
          <p:nvPr/>
        </p:nvSpPr>
        <p:spPr bwMode="auto">
          <a:xfrm>
            <a:off x="3733800" y="9296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r" eaLnBrk="1" hangingPunct="1">
              <a:spcBef>
                <a:spcPct val="0"/>
              </a:spcBef>
            </a:pPr>
            <a:fld id="{4FE700D1-A4CB-FF41-A95E-13D884735868}" type="slidenum">
              <a:rPr lang="en-GB" altLang="it-IT" b="0">
                <a:latin typeface="Arial Rounded MT Bold" charset="0"/>
              </a:rPr>
              <a:pPr algn="r" eaLnBrk="1" hangingPunct="1">
                <a:spcBef>
                  <a:spcPct val="0"/>
                </a:spcBef>
              </a:pPr>
              <a:t>12</a:t>
            </a:fld>
            <a:endParaRPr lang="en-GB" altLang="it-IT" b="0">
              <a:latin typeface="Arial Rounded MT Bold" charset="0"/>
            </a:endParaRPr>
          </a:p>
        </p:txBody>
      </p:sp>
      <p:sp>
        <p:nvSpPr>
          <p:cNvPr id="28674" name="Rectangle 2"/>
          <p:cNvSpPr>
            <a:spLocks noGrp="1" noRot="1" noChangeAspect="1" noChangeArrowheads="1" noTextEdit="1"/>
          </p:cNvSpPr>
          <p:nvPr>
            <p:ph type="sldImg"/>
          </p:nvPr>
        </p:nvSpPr>
        <p:spPr>
          <a:xfrm>
            <a:off x="0" y="0"/>
            <a:ext cx="0" cy="0"/>
          </a:xfrm>
          <a:solidFill>
            <a:srgbClr val="FFFFFF"/>
          </a:solidFill>
          <a:ln/>
        </p:spPr>
      </p:sp>
      <p:sp>
        <p:nvSpPr>
          <p:cNvPr id="125955" name="Rectangle 3"/>
          <p:cNvSpPr>
            <a:spLocks noGrp="1" noChangeArrowheads="1"/>
          </p:cNvSpPr>
          <p:nvPr>
            <p:ph type="body" idx="1"/>
          </p:nvPr>
        </p:nvSpPr>
        <p:spPr>
          <a:xfrm>
            <a:off x="0" y="0"/>
            <a:ext cx="0" cy="0"/>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369054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D46ADFD9-88BC-6D45-A135-C6798627810C}" type="slidenum">
              <a:rPr lang="en-GB" altLang="it-IT">
                <a:latin typeface="Arial Rounded MT Bold" charset="0"/>
              </a:rPr>
              <a:pPr>
                <a:spcBef>
                  <a:spcPct val="0"/>
                </a:spcBef>
              </a:pPr>
              <a:t>13</a:t>
            </a:fld>
            <a:endParaRPr lang="en-GB" altLang="it-IT">
              <a:latin typeface="Arial Rounded MT Bold" charset="0"/>
            </a:endParaRPr>
          </a:p>
        </p:txBody>
      </p:sp>
      <p:sp>
        <p:nvSpPr>
          <p:cNvPr id="38914" name="Rectangle 2"/>
          <p:cNvSpPr>
            <a:spLocks noGrp="1" noRot="1" noChangeAspect="1" noChangeArrowheads="1" noTextEdit="1"/>
          </p:cNvSpPr>
          <p:nvPr>
            <p:ph type="sldImg"/>
          </p:nvPr>
        </p:nvSpPr>
        <p:spPr>
          <a:xfrm>
            <a:off x="676275" y="733425"/>
            <a:ext cx="5292725" cy="3665538"/>
          </a:xfrm>
          <a:solidFill>
            <a:srgbClr val="FFFFFF"/>
          </a:solidFill>
          <a:ln/>
        </p:spPr>
      </p:sp>
      <p:sp>
        <p:nvSpPr>
          <p:cNvPr id="257027"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313522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3852863" y="8696325"/>
            <a:ext cx="29892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algn="r" eaLnBrk="1" hangingPunct="1"/>
            <a:fld id="{0FFFDD4F-A658-EB44-93D6-669C915733FF}" type="slidenum">
              <a:rPr lang="en-GB" altLang="it-IT" sz="1200">
                <a:latin typeface="Arial Rounded MT Bold" charset="0"/>
              </a:rPr>
              <a:pPr algn="r" eaLnBrk="1" hangingPunct="1"/>
              <a:t>14</a:t>
            </a:fld>
            <a:endParaRPr lang="en-GB" altLang="it-IT" sz="1200">
              <a:latin typeface="Arial Rounded MT Bold" charset="0"/>
            </a:endParaRPr>
          </a:p>
        </p:txBody>
      </p:sp>
      <p:sp>
        <p:nvSpPr>
          <p:cNvPr id="49154" name="Rectangle 2"/>
          <p:cNvSpPr>
            <a:spLocks noGrp="1" noRot="1" noChangeAspect="1" noChangeArrowheads="1" noTextEdit="1"/>
          </p:cNvSpPr>
          <p:nvPr>
            <p:ph type="sldImg"/>
          </p:nvPr>
        </p:nvSpPr>
        <p:spPr>
          <a:xfrm>
            <a:off x="0" y="0"/>
            <a:ext cx="0" cy="0"/>
          </a:xfrm>
          <a:solidFill>
            <a:srgbClr val="FFFFFF"/>
          </a:solidFill>
          <a:ln/>
        </p:spPr>
      </p:sp>
      <p:sp>
        <p:nvSpPr>
          <p:cNvPr id="49155" name="Rectangle 3"/>
          <p:cNvSpPr>
            <a:spLocks noGrp="1" noChangeArrowheads="1"/>
          </p:cNvSpPr>
          <p:nvPr>
            <p:ph type="body" idx="1"/>
          </p:nvPr>
        </p:nvSpPr>
        <p:spPr>
          <a:xfrm>
            <a:off x="0" y="0"/>
            <a:ext cx="0" cy="0"/>
          </a:xfrm>
          <a:solidFill>
            <a:srgbClr val="FFFFFF"/>
          </a:solidFill>
          <a:ln>
            <a:solidFill>
              <a:srgbClr val="000000"/>
            </a:solidFill>
            <a:miter lim="800000"/>
            <a:headEnd/>
            <a:tailEnd/>
          </a:ln>
        </p:spPr>
        <p:txBody>
          <a:bodyPr/>
          <a:lstStyle/>
          <a:p>
            <a:pPr eaLnBrk="1" hangingPunct="1"/>
            <a:endParaRPr lang="en-GB" altLang="it-IT">
              <a:ea typeface="ＭＳ Ｐゴシック" charset="-128"/>
            </a:endParaRPr>
          </a:p>
        </p:txBody>
      </p:sp>
    </p:spTree>
    <p:extLst>
      <p:ext uri="{BB962C8B-B14F-4D97-AF65-F5344CB8AC3E}">
        <p14:creationId xmlns:p14="http://schemas.microsoft.com/office/powerpoint/2010/main" val="169426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8F32D071-0606-814F-8953-338D40BF3161}" type="slidenum">
              <a:rPr lang="en-GB" altLang="it-IT">
                <a:latin typeface="Arial Rounded MT Bold" charset="0"/>
              </a:rPr>
              <a:pPr>
                <a:spcBef>
                  <a:spcPct val="0"/>
                </a:spcBef>
              </a:pPr>
              <a:t>15</a:t>
            </a:fld>
            <a:endParaRPr lang="en-GB" altLang="it-IT">
              <a:latin typeface="Arial Rounded MT Bold" charset="0"/>
            </a:endParaRPr>
          </a:p>
        </p:txBody>
      </p:sp>
      <p:sp>
        <p:nvSpPr>
          <p:cNvPr id="51202" name="Rectangle 2"/>
          <p:cNvSpPr>
            <a:spLocks noGrp="1" noRot="1" noChangeAspect="1" noChangeArrowheads="1" noTextEdit="1"/>
          </p:cNvSpPr>
          <p:nvPr>
            <p:ph type="sldImg"/>
          </p:nvPr>
        </p:nvSpPr>
        <p:spPr>
          <a:xfrm>
            <a:off x="676275" y="733425"/>
            <a:ext cx="5292725" cy="3665538"/>
          </a:xfrm>
          <a:solidFill>
            <a:srgbClr val="FFFFFF"/>
          </a:solidFill>
          <a:ln/>
        </p:spPr>
      </p:sp>
      <p:sp>
        <p:nvSpPr>
          <p:cNvPr id="209923"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286485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7E15EEDA-5C54-CF44-9B48-40961BF8AFAE}" type="slidenum">
              <a:rPr lang="en-GB" altLang="it-IT">
                <a:latin typeface="Arial Rounded MT Bold" charset="0"/>
              </a:rPr>
              <a:pPr>
                <a:spcBef>
                  <a:spcPct val="0"/>
                </a:spcBef>
              </a:pPr>
              <a:t>16</a:t>
            </a:fld>
            <a:endParaRPr lang="en-GB" altLang="it-IT">
              <a:latin typeface="Arial Rounded MT Bold" charset="0"/>
            </a:endParaRPr>
          </a:p>
        </p:txBody>
      </p:sp>
      <p:sp>
        <p:nvSpPr>
          <p:cNvPr id="43010" name="Rectangle 2"/>
          <p:cNvSpPr>
            <a:spLocks noGrp="1" noRot="1" noChangeAspect="1" noChangeArrowheads="1" noTextEdit="1"/>
          </p:cNvSpPr>
          <p:nvPr>
            <p:ph type="sldImg"/>
          </p:nvPr>
        </p:nvSpPr>
        <p:spPr>
          <a:xfrm>
            <a:off x="676275" y="733425"/>
            <a:ext cx="5292725" cy="3665538"/>
          </a:xfrm>
          <a:solidFill>
            <a:srgbClr val="FFFFFF"/>
          </a:solidFill>
          <a:ln/>
        </p:spPr>
      </p:sp>
      <p:sp>
        <p:nvSpPr>
          <p:cNvPr id="185347"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533936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419E2022-0E61-CF46-BCA2-C8FFA243D78B}" type="slidenum">
              <a:rPr lang="en-GB" altLang="it-IT">
                <a:latin typeface="Arial Rounded MT Bold" charset="0"/>
              </a:rPr>
              <a:pPr>
                <a:spcBef>
                  <a:spcPct val="0"/>
                </a:spcBef>
              </a:pPr>
              <a:t>17</a:t>
            </a:fld>
            <a:endParaRPr lang="en-GB" altLang="it-IT">
              <a:latin typeface="Arial Rounded MT Bold" charset="0"/>
            </a:endParaRPr>
          </a:p>
        </p:txBody>
      </p:sp>
      <p:sp>
        <p:nvSpPr>
          <p:cNvPr id="45058" name="Rectangle 1026"/>
          <p:cNvSpPr>
            <a:spLocks noGrp="1" noRot="1" noChangeAspect="1" noChangeArrowheads="1" noTextEdit="1"/>
          </p:cNvSpPr>
          <p:nvPr>
            <p:ph type="sldImg"/>
          </p:nvPr>
        </p:nvSpPr>
        <p:spPr>
          <a:xfrm>
            <a:off x="676275" y="733425"/>
            <a:ext cx="5292725" cy="3665538"/>
          </a:xfrm>
          <a:solidFill>
            <a:srgbClr val="FFFFFF"/>
          </a:solidFill>
          <a:ln/>
        </p:spPr>
      </p:sp>
      <p:sp>
        <p:nvSpPr>
          <p:cNvPr id="267267" name="Rectangle 1027"/>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332413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FF89E9BB-10CA-734F-A12A-9F2B8A5B3682}" type="slidenum">
              <a:rPr lang="en-GB" altLang="it-IT">
                <a:latin typeface="Arial Rounded MT Bold" charset="0"/>
              </a:rPr>
              <a:pPr>
                <a:spcBef>
                  <a:spcPct val="0"/>
                </a:spcBef>
              </a:pPr>
              <a:t>18</a:t>
            </a:fld>
            <a:endParaRPr lang="en-GB" altLang="it-IT">
              <a:latin typeface="Arial Rounded MT Bold" charset="0"/>
            </a:endParaRPr>
          </a:p>
        </p:txBody>
      </p:sp>
      <p:sp>
        <p:nvSpPr>
          <p:cNvPr id="47106" name="Rectangle 2"/>
          <p:cNvSpPr>
            <a:spLocks noGrp="1" noRot="1" noChangeAspect="1" noChangeArrowheads="1" noTextEdit="1"/>
          </p:cNvSpPr>
          <p:nvPr>
            <p:ph type="sldImg"/>
          </p:nvPr>
        </p:nvSpPr>
        <p:spPr>
          <a:xfrm>
            <a:off x="676275" y="733425"/>
            <a:ext cx="5292725" cy="3665538"/>
          </a:xfrm>
          <a:solidFill>
            <a:srgbClr val="FFFFFF"/>
          </a:solidFill>
          <a:ln/>
        </p:spPr>
      </p:sp>
      <p:sp>
        <p:nvSpPr>
          <p:cNvPr id="263171"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517432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FF89E9BB-10CA-734F-A12A-9F2B8A5B3682}" type="slidenum">
              <a:rPr lang="en-GB" altLang="it-IT">
                <a:latin typeface="Arial Rounded MT Bold" charset="0"/>
              </a:rPr>
              <a:pPr>
                <a:spcBef>
                  <a:spcPct val="0"/>
                </a:spcBef>
              </a:pPr>
              <a:t>19</a:t>
            </a:fld>
            <a:endParaRPr lang="en-GB" altLang="it-IT">
              <a:latin typeface="Arial Rounded MT Bold" charset="0"/>
            </a:endParaRPr>
          </a:p>
        </p:txBody>
      </p:sp>
      <p:sp>
        <p:nvSpPr>
          <p:cNvPr id="47106" name="Rectangle 2"/>
          <p:cNvSpPr>
            <a:spLocks noGrp="1" noRot="1" noChangeAspect="1" noChangeArrowheads="1" noTextEdit="1"/>
          </p:cNvSpPr>
          <p:nvPr>
            <p:ph type="sldImg"/>
          </p:nvPr>
        </p:nvSpPr>
        <p:spPr>
          <a:xfrm>
            <a:off x="676275" y="733425"/>
            <a:ext cx="5292725" cy="3665538"/>
          </a:xfrm>
          <a:solidFill>
            <a:srgbClr val="FFFFFF"/>
          </a:solidFill>
          <a:ln/>
        </p:spPr>
      </p:sp>
      <p:sp>
        <p:nvSpPr>
          <p:cNvPr id="263171"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271216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0B5E2B81-98F4-634E-80AC-A29267947F3E}" type="slidenum">
              <a:rPr lang="en-GB" altLang="it-IT" sz="1200" b="0"/>
              <a:pPr/>
              <a:t>2</a:t>
            </a:fld>
            <a:endParaRPr lang="en-GB" altLang="it-IT" sz="1200" b="0"/>
          </a:p>
        </p:txBody>
      </p:sp>
      <p:sp>
        <p:nvSpPr>
          <p:cNvPr id="45058" name="Rectangle 2"/>
          <p:cNvSpPr>
            <a:spLocks noGrp="1" noRot="1" noChangeAspect="1" noChangeArrowheads="1" noTextEdit="1"/>
          </p:cNvSpPr>
          <p:nvPr>
            <p:ph type="sldImg"/>
          </p:nvPr>
        </p:nvSpPr>
        <p:spPr>
          <a:xfrm>
            <a:off x="952500" y="685800"/>
            <a:ext cx="4954588" cy="3430588"/>
          </a:xfrm>
          <a:solidFill>
            <a:srgbClr val="FFFFFF"/>
          </a:solidFill>
          <a:ln/>
        </p:spPr>
      </p:sp>
      <p:sp>
        <p:nvSpPr>
          <p:cNvPr id="137219" name="Rectangle 3"/>
          <p:cNvSpPr>
            <a:spLocks noGrp="1" noChangeArrowheads="1"/>
          </p:cNvSpPr>
          <p:nvPr>
            <p:ph type="body" idx="1"/>
          </p:nvPr>
        </p:nvSpPr>
        <p:spPr>
          <a:solidFill>
            <a:srgbClr val="FFFFFF"/>
          </a:solidFill>
          <a:ln>
            <a:solidFill>
              <a:srgbClr val="000000"/>
            </a:solidFill>
            <a:miter lim="800000"/>
            <a:headEnd/>
            <a:tailEnd/>
          </a:ln>
        </p:spPr>
        <p:txBody>
          <a:bodyPr lIns="22247" tIns="11124" rIns="22247" bIns="11124"/>
          <a:lstStyle/>
          <a:p>
            <a:pPr eaLnBrk="1" hangingPunct="1">
              <a:defRPr/>
            </a:pPr>
            <a:endParaRPr lang="en-GB" smtClean="0">
              <a:cs typeface="+mn-cs"/>
            </a:endParaRPr>
          </a:p>
        </p:txBody>
      </p:sp>
    </p:spTree>
    <p:extLst>
      <p:ext uri="{BB962C8B-B14F-4D97-AF65-F5344CB8AC3E}">
        <p14:creationId xmlns:p14="http://schemas.microsoft.com/office/powerpoint/2010/main" val="1860935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C0DF7A64-977A-554F-B3E2-6894B09D316D}" type="slidenum">
              <a:rPr lang="en-GB" altLang="it-IT">
                <a:latin typeface="Arial Rounded MT Bold" charset="0"/>
              </a:rPr>
              <a:pPr>
                <a:spcBef>
                  <a:spcPct val="0"/>
                </a:spcBef>
              </a:pPr>
              <a:t>20</a:t>
            </a:fld>
            <a:endParaRPr lang="en-GB" altLang="it-IT">
              <a:latin typeface="Arial Rounded MT Bold" charset="0"/>
            </a:endParaRPr>
          </a:p>
        </p:txBody>
      </p:sp>
      <p:sp>
        <p:nvSpPr>
          <p:cNvPr id="49154" name="Rectangle 2"/>
          <p:cNvSpPr>
            <a:spLocks noGrp="1" noRot="1" noChangeAspect="1" noChangeArrowheads="1" noTextEdit="1"/>
          </p:cNvSpPr>
          <p:nvPr>
            <p:ph type="sldImg"/>
          </p:nvPr>
        </p:nvSpPr>
        <p:spPr>
          <a:xfrm>
            <a:off x="676275" y="733425"/>
            <a:ext cx="5292725" cy="3665538"/>
          </a:xfrm>
          <a:solidFill>
            <a:srgbClr val="FFFFFF"/>
          </a:solidFill>
          <a:ln/>
        </p:spPr>
      </p:sp>
      <p:sp>
        <p:nvSpPr>
          <p:cNvPr id="265219"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4003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C0DF7A64-977A-554F-B3E2-6894B09D316D}" type="slidenum">
              <a:rPr lang="en-GB" altLang="it-IT">
                <a:latin typeface="Arial Rounded MT Bold" charset="0"/>
              </a:rPr>
              <a:pPr>
                <a:spcBef>
                  <a:spcPct val="0"/>
                </a:spcBef>
              </a:pPr>
              <a:t>21</a:t>
            </a:fld>
            <a:endParaRPr lang="en-GB" altLang="it-IT">
              <a:latin typeface="Arial Rounded MT Bold" charset="0"/>
            </a:endParaRPr>
          </a:p>
        </p:txBody>
      </p:sp>
      <p:sp>
        <p:nvSpPr>
          <p:cNvPr id="49154" name="Rectangle 2"/>
          <p:cNvSpPr>
            <a:spLocks noGrp="1" noRot="1" noChangeAspect="1" noChangeArrowheads="1" noTextEdit="1"/>
          </p:cNvSpPr>
          <p:nvPr>
            <p:ph type="sldImg"/>
          </p:nvPr>
        </p:nvSpPr>
        <p:spPr>
          <a:xfrm>
            <a:off x="676275" y="733425"/>
            <a:ext cx="5292725" cy="3665538"/>
          </a:xfrm>
          <a:solidFill>
            <a:srgbClr val="FFFFFF"/>
          </a:solidFill>
          <a:ln/>
        </p:spPr>
      </p:sp>
      <p:sp>
        <p:nvSpPr>
          <p:cNvPr id="265219"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240746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12C9CC8D-7ABB-8B4F-AEFF-EE8094AA3056}" type="slidenum">
              <a:rPr lang="en-GB" altLang="it-IT">
                <a:latin typeface="Arial Rounded MT Bold" charset="0"/>
              </a:rPr>
              <a:pPr>
                <a:spcBef>
                  <a:spcPct val="0"/>
                </a:spcBef>
              </a:pPr>
              <a:t>3</a:t>
            </a:fld>
            <a:endParaRPr lang="en-GB" altLang="it-IT">
              <a:latin typeface="Arial Rounded MT Bold" charset="0"/>
            </a:endParaRPr>
          </a:p>
        </p:txBody>
      </p:sp>
      <p:sp>
        <p:nvSpPr>
          <p:cNvPr id="20482" name="Rectangle 1026"/>
          <p:cNvSpPr>
            <a:spLocks noGrp="1" noRot="1" noChangeAspect="1" noChangeArrowheads="1" noTextEdit="1"/>
          </p:cNvSpPr>
          <p:nvPr>
            <p:ph type="sldImg"/>
          </p:nvPr>
        </p:nvSpPr>
        <p:spPr>
          <a:xfrm>
            <a:off x="711200" y="762000"/>
            <a:ext cx="5283200" cy="3657600"/>
          </a:xfrm>
          <a:solidFill>
            <a:srgbClr val="FFFFFF"/>
          </a:solidFill>
          <a:ln/>
        </p:spPr>
      </p:sp>
      <p:sp>
        <p:nvSpPr>
          <p:cNvPr id="14848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2090810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B6E054E2-F3D1-1946-8937-B6FAAEA57B2D}" type="slidenum">
              <a:rPr lang="en-GB" altLang="it-IT">
                <a:latin typeface="Arial Rounded MT Bold" charset="0"/>
              </a:rPr>
              <a:pPr>
                <a:spcBef>
                  <a:spcPct val="0"/>
                </a:spcBef>
              </a:pPr>
              <a:t>4</a:t>
            </a:fld>
            <a:endParaRPr lang="en-GB" altLang="it-IT">
              <a:latin typeface="Arial Rounded MT Bold" charset="0"/>
            </a:endParaRPr>
          </a:p>
        </p:txBody>
      </p:sp>
      <p:sp>
        <p:nvSpPr>
          <p:cNvPr id="22530" name="Rectangle 2"/>
          <p:cNvSpPr>
            <a:spLocks noGrp="1" noRot="1" noChangeAspect="1" noChangeArrowheads="1" noTextEdit="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412423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9A6C06C0-5B19-2C4E-8539-B48D0F9C619A}" type="slidenum">
              <a:rPr lang="en-GB" altLang="it-IT">
                <a:latin typeface="Arial Rounded MT Bold" charset="0"/>
              </a:rPr>
              <a:pPr>
                <a:spcBef>
                  <a:spcPct val="0"/>
                </a:spcBef>
              </a:pPr>
              <a:t>5</a:t>
            </a:fld>
            <a:endParaRPr lang="en-GB" altLang="it-IT">
              <a:latin typeface="Arial Rounded MT Bold" charset="0"/>
            </a:endParaRPr>
          </a:p>
        </p:txBody>
      </p:sp>
      <p:sp>
        <p:nvSpPr>
          <p:cNvPr id="24578" name="Rectangle 2"/>
          <p:cNvSpPr>
            <a:spLocks noGrp="1" noRot="1" noChangeAspect="1" noChangeArrowheads="1" noTextEdit="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311816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60EE9A8C-C5D7-DB47-A96A-2254E3CB4986}" type="slidenum">
              <a:rPr lang="en-GB" altLang="it-IT">
                <a:latin typeface="Arial Rounded MT Bold" charset="0"/>
              </a:rPr>
              <a:pPr>
                <a:spcBef>
                  <a:spcPct val="0"/>
                </a:spcBef>
              </a:pPr>
              <a:t>6</a:t>
            </a:fld>
            <a:endParaRPr lang="en-GB" altLang="it-IT">
              <a:latin typeface="Arial Rounded MT Bold" charset="0"/>
            </a:endParaRPr>
          </a:p>
        </p:txBody>
      </p:sp>
      <p:sp>
        <p:nvSpPr>
          <p:cNvPr id="26626" name="Rectangle 2"/>
          <p:cNvSpPr>
            <a:spLocks noGrp="1" noRot="1" noChangeAspect="1" noChangeArrowheads="1" noTextEdit="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834472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E3AD31F9-FE9F-6049-921D-A64D84245861}" type="slidenum">
              <a:rPr lang="it-IT" altLang="it-IT">
                <a:latin typeface="Arial" charset="0"/>
              </a:rPr>
              <a:pPr>
                <a:spcBef>
                  <a:spcPct val="0"/>
                </a:spcBef>
              </a:pPr>
              <a:t>7</a:t>
            </a:fld>
            <a:endParaRPr lang="it-IT" altLang="it-IT">
              <a:latin typeface="Arial"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ea typeface="ＭＳ Ｐゴシック" charset="-128"/>
            </a:endParaRPr>
          </a:p>
        </p:txBody>
      </p:sp>
    </p:spTree>
    <p:extLst>
      <p:ext uri="{BB962C8B-B14F-4D97-AF65-F5344CB8AC3E}">
        <p14:creationId xmlns:p14="http://schemas.microsoft.com/office/powerpoint/2010/main" val="2183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0BBF9C1D-305D-E64D-8FBA-49C1589019C5}" type="slidenum">
              <a:rPr lang="en-GB" altLang="it-IT">
                <a:latin typeface="Arial Rounded MT Bold" charset="0"/>
              </a:rPr>
              <a:pPr>
                <a:spcBef>
                  <a:spcPct val="0"/>
                </a:spcBef>
              </a:pPr>
              <a:t>8</a:t>
            </a:fld>
            <a:endParaRPr lang="en-GB" altLang="it-IT">
              <a:latin typeface="Arial Rounded MT Bold" charset="0"/>
            </a:endParaRPr>
          </a:p>
        </p:txBody>
      </p:sp>
      <p:sp>
        <p:nvSpPr>
          <p:cNvPr id="30722" name="Rectangle 2"/>
          <p:cNvSpPr>
            <a:spLocks noGrp="1" noRot="1" noChangeAspect="1" noChangeArrowheads="1" noTextEdit="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429655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526EA3C7-0AC0-844D-AAE0-038AB4D79A27}" type="slidenum">
              <a:rPr lang="en-GB" altLang="it-IT">
                <a:latin typeface="Arial Rounded MT Bold" charset="0"/>
              </a:rPr>
              <a:pPr>
                <a:spcBef>
                  <a:spcPct val="0"/>
                </a:spcBef>
              </a:pPr>
              <a:t>9</a:t>
            </a:fld>
            <a:endParaRPr lang="en-GB" altLang="it-IT">
              <a:latin typeface="Arial Rounded MT Bold" charset="0"/>
            </a:endParaRPr>
          </a:p>
        </p:txBody>
      </p:sp>
      <p:sp>
        <p:nvSpPr>
          <p:cNvPr id="34818" name="Rectangle 2"/>
          <p:cNvSpPr>
            <a:spLocks noGrp="1" noRot="1" noChangeAspect="1" noChangeArrowheads="1" noTextEdit="1"/>
          </p:cNvSpPr>
          <p:nvPr>
            <p:ph type="sldImg"/>
          </p:nvPr>
        </p:nvSpPr>
        <p:spPr>
          <a:xfrm>
            <a:off x="676275" y="733425"/>
            <a:ext cx="5292725" cy="3665538"/>
          </a:xfrm>
          <a:solidFill>
            <a:srgbClr val="FFFFFF"/>
          </a:solidFill>
          <a:ln/>
        </p:spPr>
      </p:sp>
      <p:sp>
        <p:nvSpPr>
          <p:cNvPr id="230403"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a:lstStyle/>
          <a:p>
            <a:pPr>
              <a:spcBef>
                <a:spcPct val="0"/>
              </a:spcBef>
              <a:defRPr/>
            </a:pPr>
            <a:endParaRPr lang="en-GB" sz="900" smtClean="0">
              <a:cs typeface="+mn-cs"/>
            </a:endParaRPr>
          </a:p>
          <a:p>
            <a:pPr eaLnBrk="1" hangingPunct="1">
              <a:defRPr/>
            </a:pPr>
            <a:endParaRPr lang="en-GB" smtClean="0">
              <a:cs typeface="+mn-cs"/>
            </a:endParaRPr>
          </a:p>
        </p:txBody>
      </p:sp>
    </p:spTree>
    <p:extLst>
      <p:ext uri="{BB962C8B-B14F-4D97-AF65-F5344CB8AC3E}">
        <p14:creationId xmlns:p14="http://schemas.microsoft.com/office/powerpoint/2010/main" val="1856607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25"/>
            <a:ext cx="84201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A06D227-4D55-4C41-8E1B-E10896AD8AFB}" type="slidenum">
              <a:rPr lang="it-IT" altLang="it-IT"/>
              <a:pPr>
                <a:defRPr/>
              </a:pPr>
              <a:t>‹n.›</a:t>
            </a:fld>
            <a:endParaRPr lang="it-IT" altLang="it-IT"/>
          </a:p>
        </p:txBody>
      </p:sp>
    </p:spTree>
    <p:extLst>
      <p:ext uri="{BB962C8B-B14F-4D97-AF65-F5344CB8AC3E}">
        <p14:creationId xmlns:p14="http://schemas.microsoft.com/office/powerpoint/2010/main" val="109168412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E5EC28B-22D5-9245-9E5B-33DED024E95F}" type="slidenum">
              <a:rPr lang="it-IT" altLang="it-IT"/>
              <a:pPr>
                <a:defRPr/>
              </a:pPr>
              <a:t>‹n.›</a:t>
            </a:fld>
            <a:endParaRPr lang="it-IT" altLang="it-IT"/>
          </a:p>
        </p:txBody>
      </p:sp>
    </p:spTree>
    <p:extLst>
      <p:ext uri="{BB962C8B-B14F-4D97-AF65-F5344CB8AC3E}">
        <p14:creationId xmlns:p14="http://schemas.microsoft.com/office/powerpoint/2010/main" val="13484918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058025" y="609600"/>
            <a:ext cx="2105025"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742950" y="609600"/>
            <a:ext cx="6162675"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5D790F0-63D0-7E40-9E1B-CEEBF56F47C3}" type="slidenum">
              <a:rPr lang="it-IT" altLang="it-IT"/>
              <a:pPr>
                <a:defRPr/>
              </a:pPr>
              <a:t>‹n.›</a:t>
            </a:fld>
            <a:endParaRPr lang="it-IT" altLang="it-IT"/>
          </a:p>
        </p:txBody>
      </p:sp>
    </p:spTree>
    <p:extLst>
      <p:ext uri="{BB962C8B-B14F-4D97-AF65-F5344CB8AC3E}">
        <p14:creationId xmlns:p14="http://schemas.microsoft.com/office/powerpoint/2010/main" val="8149542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7EB2C91-AD3E-D547-B1EB-462422E70D7B}" type="slidenum">
              <a:rPr lang="it-IT" altLang="it-IT"/>
              <a:pPr>
                <a:defRPr/>
              </a:pPr>
              <a:t>‹n.›</a:t>
            </a:fld>
            <a:endParaRPr lang="it-IT" altLang="it-IT"/>
          </a:p>
        </p:txBody>
      </p:sp>
    </p:spTree>
    <p:extLst>
      <p:ext uri="{BB962C8B-B14F-4D97-AF65-F5344CB8AC3E}">
        <p14:creationId xmlns:p14="http://schemas.microsoft.com/office/powerpoint/2010/main" val="19822589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00"/>
            <a:ext cx="84201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D1240DA-A979-3048-B483-CE1083AF6E78}" type="slidenum">
              <a:rPr lang="it-IT" altLang="it-IT"/>
              <a:pPr>
                <a:defRPr/>
              </a:pPr>
              <a:t>‹n.›</a:t>
            </a:fld>
            <a:endParaRPr lang="it-IT" altLang="it-IT"/>
          </a:p>
        </p:txBody>
      </p:sp>
    </p:spTree>
    <p:extLst>
      <p:ext uri="{BB962C8B-B14F-4D97-AF65-F5344CB8AC3E}">
        <p14:creationId xmlns:p14="http://schemas.microsoft.com/office/powerpoint/2010/main" val="19121886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74295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920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D89A375-9AC3-364B-9A9B-FB234E9C1215}" type="slidenum">
              <a:rPr lang="it-IT" altLang="it-IT"/>
              <a:pPr>
                <a:defRPr/>
              </a:pPr>
              <a:t>‹n.›</a:t>
            </a:fld>
            <a:endParaRPr lang="it-IT" altLang="it-IT"/>
          </a:p>
        </p:txBody>
      </p:sp>
    </p:spTree>
    <p:extLst>
      <p:ext uri="{BB962C8B-B14F-4D97-AF65-F5344CB8AC3E}">
        <p14:creationId xmlns:p14="http://schemas.microsoft.com/office/powerpoint/2010/main" val="10621825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FC39B041-0C49-BD48-A4E6-C650EAA757D2}" type="slidenum">
              <a:rPr lang="it-IT" altLang="it-IT"/>
              <a:pPr>
                <a:defRPr/>
              </a:pPr>
              <a:t>‹n.›</a:t>
            </a:fld>
            <a:endParaRPr lang="it-IT" altLang="it-IT"/>
          </a:p>
        </p:txBody>
      </p:sp>
    </p:spTree>
    <p:extLst>
      <p:ext uri="{BB962C8B-B14F-4D97-AF65-F5344CB8AC3E}">
        <p14:creationId xmlns:p14="http://schemas.microsoft.com/office/powerpoint/2010/main" val="701905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C4672A3C-D0F2-BD4D-98F9-0D8BB703F74E}" type="slidenum">
              <a:rPr lang="it-IT" altLang="it-IT"/>
              <a:pPr>
                <a:defRPr/>
              </a:pPr>
              <a:t>‹n.›</a:t>
            </a:fld>
            <a:endParaRPr lang="it-IT" altLang="it-IT"/>
          </a:p>
        </p:txBody>
      </p:sp>
    </p:spTree>
    <p:extLst>
      <p:ext uri="{BB962C8B-B14F-4D97-AF65-F5344CB8AC3E}">
        <p14:creationId xmlns:p14="http://schemas.microsoft.com/office/powerpoint/2010/main" val="72463989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8D566608-0CD8-7D43-AB43-3D632B5D1192}" type="slidenum">
              <a:rPr lang="it-IT" altLang="it-IT"/>
              <a:pPr>
                <a:defRPr/>
              </a:pPr>
              <a:t>‹n.›</a:t>
            </a:fld>
            <a:endParaRPr lang="it-IT" altLang="it-IT"/>
          </a:p>
        </p:txBody>
      </p:sp>
    </p:spTree>
    <p:extLst>
      <p:ext uri="{BB962C8B-B14F-4D97-AF65-F5344CB8AC3E}">
        <p14:creationId xmlns:p14="http://schemas.microsoft.com/office/powerpoint/2010/main" val="64290270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138"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B707B50-B63F-0D41-8588-0C11E9A2C8A2}" type="slidenum">
              <a:rPr lang="it-IT" altLang="it-IT"/>
              <a:pPr>
                <a:defRPr/>
              </a:pPr>
              <a:t>‹n.›</a:t>
            </a:fld>
            <a:endParaRPr lang="it-IT" altLang="it-IT"/>
          </a:p>
        </p:txBody>
      </p:sp>
    </p:spTree>
    <p:extLst>
      <p:ext uri="{BB962C8B-B14F-4D97-AF65-F5344CB8AC3E}">
        <p14:creationId xmlns:p14="http://schemas.microsoft.com/office/powerpoint/2010/main" val="12755684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36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BB08B74-F432-DB42-B2EE-D1F4BFF445FF}" type="slidenum">
              <a:rPr lang="it-IT" altLang="it-IT"/>
              <a:pPr>
                <a:defRPr/>
              </a:pPr>
              <a:t>‹n.›</a:t>
            </a:fld>
            <a:endParaRPr lang="it-IT" altLang="it-IT"/>
          </a:p>
        </p:txBody>
      </p:sp>
    </p:spTree>
    <p:extLst>
      <p:ext uri="{BB962C8B-B14F-4D97-AF65-F5344CB8AC3E}">
        <p14:creationId xmlns:p14="http://schemas.microsoft.com/office/powerpoint/2010/main" val="150397043"/>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b="0">
                <a:latin typeface="+mn-lt"/>
                <a:ea typeface="ＭＳ Ｐゴシック"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b="0">
                <a:latin typeface="+mn-lt"/>
                <a:ea typeface="ＭＳ Ｐゴシック"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b="0">
                <a:latin typeface="Times New Roman" charset="0"/>
              </a:defRPr>
            </a:lvl1pPr>
          </a:lstStyle>
          <a:p>
            <a:pPr>
              <a:defRPr/>
            </a:pPr>
            <a:fld id="{D4BB97AC-5C3C-3A4F-99A4-A5226313B948}"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19.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20.png"/><Relationship Id="rId1" Type="http://schemas.microsoft.com/office/2007/relationships/media" Target="../media/media2.mp4"/><Relationship Id="rId2" Type="http://schemas.openxmlformats.org/officeDocument/2006/relationships/video" Target="../media/media2.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8.xml"/><Relationship Id="rId5" Type="http://schemas.openxmlformats.org/officeDocument/2006/relationships/image" Target="../media/image26.png"/><Relationship Id="rId1" Type="http://schemas.microsoft.com/office/2007/relationships/media" Target="../media/media3.mp4"/><Relationship Id="rId2" Type="http://schemas.openxmlformats.org/officeDocument/2006/relationships/video" Target="../media/media3.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906000" cy="6389370"/>
          </a:xfrm>
          <a:prstGeom prst="rect">
            <a:avLst/>
          </a:prstGeom>
        </p:spPr>
      </p:pic>
      <p:sp>
        <p:nvSpPr>
          <p:cNvPr id="2" name="CasellaDiTesto 1"/>
          <p:cNvSpPr txBox="1"/>
          <p:nvPr/>
        </p:nvSpPr>
        <p:spPr>
          <a:xfrm>
            <a:off x="56456" y="5413618"/>
            <a:ext cx="2627642" cy="319639"/>
          </a:xfrm>
          <a:prstGeom prst="rect">
            <a:avLst/>
          </a:prstGeom>
          <a:noFill/>
        </p:spPr>
        <p:txBody>
          <a:bodyPr wrap="none" rtlCol="0">
            <a:spAutoFit/>
          </a:bodyPr>
          <a:lstStyle/>
          <a:p>
            <a:r>
              <a:rPr lang="en-GB" sz="1477" dirty="0" err="1">
                <a:ea typeface="Arial" charset="0"/>
                <a:cs typeface="Arial" charset="0"/>
              </a:rPr>
              <a:t>Principali</a:t>
            </a:r>
            <a:r>
              <a:rPr lang="en-GB" sz="1477" dirty="0">
                <a:ea typeface="Arial" charset="0"/>
                <a:cs typeface="Arial" charset="0"/>
              </a:rPr>
              <a:t> </a:t>
            </a:r>
            <a:r>
              <a:rPr lang="en-GB" sz="1477" dirty="0" err="1">
                <a:ea typeface="Arial" charset="0"/>
                <a:cs typeface="Arial" charset="0"/>
              </a:rPr>
              <a:t>fonti</a:t>
            </a:r>
            <a:r>
              <a:rPr lang="en-GB" sz="1477" dirty="0">
                <a:ea typeface="Arial" charset="0"/>
                <a:cs typeface="Arial" charset="0"/>
              </a:rPr>
              <a:t> </a:t>
            </a:r>
            <a:r>
              <a:rPr lang="en-GB" sz="1477" dirty="0" err="1">
                <a:ea typeface="Arial" charset="0"/>
                <a:cs typeface="Arial" charset="0"/>
              </a:rPr>
              <a:t>delle</a:t>
            </a:r>
            <a:r>
              <a:rPr lang="en-GB" sz="1477" dirty="0">
                <a:ea typeface="Arial" charset="0"/>
                <a:cs typeface="Arial" charset="0"/>
              </a:rPr>
              <a:t> figure:</a:t>
            </a:r>
          </a:p>
        </p:txBody>
      </p:sp>
      <p:sp>
        <p:nvSpPr>
          <p:cNvPr id="3" name="CasellaDiTesto 2"/>
          <p:cNvSpPr txBox="1"/>
          <p:nvPr/>
        </p:nvSpPr>
        <p:spPr>
          <a:xfrm>
            <a:off x="0" y="332656"/>
            <a:ext cx="9906000" cy="523220"/>
          </a:xfrm>
          <a:prstGeom prst="rect">
            <a:avLst/>
          </a:prstGeom>
          <a:noFill/>
        </p:spPr>
        <p:txBody>
          <a:bodyPr wrap="square" rtlCol="0">
            <a:spAutoFit/>
          </a:bodyPr>
          <a:lstStyle/>
          <a:p>
            <a:pPr algn="ctr"/>
            <a:r>
              <a:rPr lang="en-GB" sz="2800" b="0" dirty="0" err="1" smtClean="0">
                <a:ea typeface="Arial" charset="0"/>
                <a:cs typeface="Arial" charset="0"/>
              </a:rPr>
              <a:t>SINAPSI</a:t>
            </a:r>
            <a:endParaRPr lang="en-GB" sz="2800" b="0" dirty="0">
              <a:ea typeface="Arial" charset="0"/>
              <a:cs typeface="Arial" charset="0"/>
            </a:endParaRPr>
          </a:p>
        </p:txBody>
      </p:sp>
      <p:sp>
        <p:nvSpPr>
          <p:cNvPr id="8" name="CasellaDiTesto 7"/>
          <p:cNvSpPr txBox="1"/>
          <p:nvPr/>
        </p:nvSpPr>
        <p:spPr>
          <a:xfrm>
            <a:off x="3039753" y="1916833"/>
            <a:ext cx="3826497" cy="319639"/>
          </a:xfrm>
          <a:prstGeom prst="rect">
            <a:avLst/>
          </a:prstGeom>
          <a:noFill/>
        </p:spPr>
        <p:txBody>
          <a:bodyPr wrap="none" rtlCol="0">
            <a:spAutoFit/>
          </a:bodyPr>
          <a:lstStyle/>
          <a:p>
            <a:r>
              <a:rPr lang="en-GB" sz="1477" dirty="0">
                <a:ea typeface="Arial" charset="0"/>
                <a:cs typeface="Arial" charset="0"/>
              </a:rPr>
              <a:t>per le </a:t>
            </a:r>
            <a:r>
              <a:rPr lang="en-GB" sz="1477" dirty="0" err="1">
                <a:ea typeface="Arial" charset="0"/>
                <a:cs typeface="Arial" charset="0"/>
              </a:rPr>
              <a:t>lezioni</a:t>
            </a:r>
            <a:r>
              <a:rPr lang="en-GB" sz="1477" dirty="0">
                <a:ea typeface="Arial" charset="0"/>
                <a:cs typeface="Arial" charset="0"/>
              </a:rPr>
              <a:t> del prof. P. Paolo </a:t>
            </a:r>
            <a:r>
              <a:rPr lang="en-GB" sz="1477" dirty="0" err="1">
                <a:ea typeface="Arial" charset="0"/>
                <a:cs typeface="Arial" charset="0"/>
              </a:rPr>
              <a:t>Battaglini</a:t>
            </a:r>
            <a:endParaRPr lang="en-GB" sz="1477" dirty="0">
              <a:ea typeface="Arial" charset="0"/>
              <a:cs typeface="Arial" charset="0"/>
            </a:endParaRPr>
          </a:p>
        </p:txBody>
      </p:sp>
      <p:sp>
        <p:nvSpPr>
          <p:cNvPr id="9" name="CasellaDiTesto 8"/>
          <p:cNvSpPr txBox="1"/>
          <p:nvPr/>
        </p:nvSpPr>
        <p:spPr>
          <a:xfrm>
            <a:off x="4623424" y="2897250"/>
            <a:ext cx="659155" cy="348109"/>
          </a:xfrm>
          <a:prstGeom prst="rect">
            <a:avLst/>
          </a:prstGeom>
          <a:noFill/>
          <a:ln>
            <a:solidFill>
              <a:schemeClr val="bg2"/>
            </a:solidFill>
          </a:ln>
        </p:spPr>
        <p:txBody>
          <a:bodyPr wrap="none" rtlCol="0">
            <a:spAutoFit/>
          </a:bodyPr>
          <a:lstStyle/>
          <a:p>
            <a:r>
              <a:rPr lang="it-IT" sz="1662" dirty="0">
                <a:ea typeface="Arial" charset="0"/>
                <a:cs typeface="Arial" charset="0"/>
              </a:rPr>
              <a:t>v </a:t>
            </a:r>
            <a:r>
              <a:rPr lang="it-IT" sz="1662" dirty="0" smtClean="0">
                <a:ea typeface="Arial" charset="0"/>
                <a:cs typeface="Arial" charset="0"/>
              </a:rPr>
              <a:t>3.8</a:t>
            </a:r>
            <a:endParaRPr lang="it-IT" sz="1662" dirty="0">
              <a:ea typeface="Arial" charset="0"/>
              <a:cs typeface="Arial" charset="0"/>
            </a:endParaRPr>
          </a:p>
        </p:txBody>
      </p:sp>
      <p:sp>
        <p:nvSpPr>
          <p:cNvPr id="13" name="CasellaDiTesto 12"/>
          <p:cNvSpPr txBox="1"/>
          <p:nvPr/>
        </p:nvSpPr>
        <p:spPr>
          <a:xfrm>
            <a:off x="56458" y="6205705"/>
            <a:ext cx="3978397" cy="319639"/>
          </a:xfrm>
          <a:prstGeom prst="rect">
            <a:avLst/>
          </a:prstGeom>
          <a:noFill/>
        </p:spPr>
        <p:txBody>
          <a:bodyPr wrap="none" rtlCol="0">
            <a:spAutoFit/>
          </a:bodyPr>
          <a:lstStyle/>
          <a:p>
            <a:r>
              <a:rPr lang="it-IT" altLang="it-IT" sz="1477" dirty="0" err="1" smtClean="0"/>
              <a:t>Guyton</a:t>
            </a:r>
            <a:r>
              <a:rPr lang="it-IT" altLang="it-IT" sz="1477" dirty="0" smtClean="0"/>
              <a:t> e Hall, </a:t>
            </a:r>
            <a:r>
              <a:rPr lang="it-IT" altLang="it-IT" sz="1477" dirty="0"/>
              <a:t>FISIOLOGIA </a:t>
            </a:r>
            <a:r>
              <a:rPr lang="it-IT" altLang="it-IT" sz="1477" dirty="0" smtClean="0"/>
              <a:t>MEDICA,, Edra</a:t>
            </a:r>
            <a:endParaRPr lang="it-IT" altLang="it-IT" sz="1477" dirty="0"/>
          </a:p>
        </p:txBody>
      </p:sp>
      <p:sp>
        <p:nvSpPr>
          <p:cNvPr id="11" name="CasellaDiTesto 10"/>
          <p:cNvSpPr txBox="1"/>
          <p:nvPr/>
        </p:nvSpPr>
        <p:spPr>
          <a:xfrm>
            <a:off x="56458" y="6493738"/>
            <a:ext cx="3894015" cy="319639"/>
          </a:xfrm>
          <a:prstGeom prst="rect">
            <a:avLst/>
          </a:prstGeom>
          <a:noFill/>
        </p:spPr>
        <p:txBody>
          <a:bodyPr wrap="none" rtlCol="0">
            <a:spAutoFit/>
          </a:bodyPr>
          <a:lstStyle/>
          <a:p>
            <a:r>
              <a:rPr lang="en-GB" sz="1477" dirty="0">
                <a:ea typeface="Arial" charset="0"/>
                <a:cs typeface="Arial" charset="0"/>
              </a:rPr>
              <a:t>Purves et al., </a:t>
            </a:r>
            <a:r>
              <a:rPr lang="en-GB" sz="1477" dirty="0" err="1">
                <a:ea typeface="Arial" charset="0"/>
                <a:cs typeface="Arial" charset="0"/>
              </a:rPr>
              <a:t>NEUROSCIENZE</a:t>
            </a:r>
            <a:r>
              <a:rPr lang="en-GB" sz="1477" dirty="0">
                <a:ea typeface="Arial" charset="0"/>
                <a:cs typeface="Arial" charset="0"/>
              </a:rPr>
              <a:t>, </a:t>
            </a:r>
            <a:r>
              <a:rPr lang="en-GB" sz="1477" dirty="0" err="1">
                <a:ea typeface="Arial" charset="0"/>
                <a:cs typeface="Arial" charset="0"/>
              </a:rPr>
              <a:t>Zanichelli</a:t>
            </a:r>
            <a:endParaRPr lang="en-GB" sz="1477" dirty="0">
              <a:ea typeface="Arial" charset="0"/>
              <a:cs typeface="Arial" charset="0"/>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8944" y="5095785"/>
            <a:ext cx="5233219" cy="1573575"/>
          </a:xfrm>
          <a:prstGeom prst="rect">
            <a:avLst/>
          </a:prstGeom>
        </p:spPr>
      </p:pic>
    </p:spTree>
    <p:extLst>
      <p:ext uri="{BB962C8B-B14F-4D97-AF65-F5344CB8AC3E}">
        <p14:creationId xmlns:p14="http://schemas.microsoft.com/office/powerpoint/2010/main" val="4226591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463062" y="44625"/>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sz="2400" b="0" dirty="0">
                <a:latin typeface="Arial" charset="0"/>
              </a:rPr>
              <a:t>Plasticità: crescita di nuove sinapsi</a:t>
            </a:r>
          </a:p>
          <a:p>
            <a:pPr algn="ctr" eaLnBrk="1" hangingPunct="1">
              <a:spcBef>
                <a:spcPct val="0"/>
              </a:spcBef>
              <a:buFontTx/>
              <a:buNone/>
            </a:pPr>
            <a:r>
              <a:rPr lang="it-IT" altLang="it-IT" sz="2400" b="0" dirty="0">
                <a:latin typeface="Arial" charset="0"/>
              </a:rPr>
              <a:t>(formazione di nuove connessioni)</a:t>
            </a:r>
          </a:p>
        </p:txBody>
      </p:sp>
      <p:sp>
        <p:nvSpPr>
          <p:cNvPr id="44035" name="Text Box 3"/>
          <p:cNvSpPr txBox="1">
            <a:spLocks noChangeArrowheads="1"/>
          </p:cNvSpPr>
          <p:nvPr/>
        </p:nvSpPr>
        <p:spPr bwMode="auto">
          <a:xfrm>
            <a:off x="822083" y="5654920"/>
            <a:ext cx="184731"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it-IT" altLang="it-IT" sz="2215">
              <a:latin typeface="Arial" charset="0"/>
            </a:endParaRPr>
          </a:p>
        </p:txBody>
      </p:sp>
      <p:sp>
        <p:nvSpPr>
          <p:cNvPr id="44036" name="Text Box 4"/>
          <p:cNvSpPr txBox="1">
            <a:spLocks noChangeArrowheads="1"/>
          </p:cNvSpPr>
          <p:nvPr/>
        </p:nvSpPr>
        <p:spPr bwMode="auto">
          <a:xfrm>
            <a:off x="555383" y="5642664"/>
            <a:ext cx="88172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0"/>
              </a:spcBef>
              <a:buFontTx/>
              <a:buNone/>
            </a:pPr>
            <a:r>
              <a:rPr lang="it-IT" altLang="it-IT" sz="1600" b="0" dirty="0">
                <a:latin typeface="Arial" charset="0"/>
              </a:rPr>
              <a:t>Immagini, al microscopio a fluorescenza, di un particolare di dendrite apicale di un  neurone </a:t>
            </a:r>
            <a:r>
              <a:rPr lang="it-IT" altLang="it-IT" sz="1600" b="0" dirty="0" smtClean="0">
                <a:latin typeface="Arial" charset="0"/>
              </a:rPr>
              <a:t>dell’</a:t>
            </a:r>
            <a:r>
              <a:rPr lang="it-IT" altLang="ja-JP" sz="1600" b="0" dirty="0" smtClean="0">
                <a:latin typeface="Arial" charset="0"/>
              </a:rPr>
              <a:t>ippocampo</a:t>
            </a:r>
            <a:r>
              <a:rPr lang="it-IT" altLang="ja-JP" sz="1600" b="0" dirty="0">
                <a:latin typeface="Arial" charset="0"/>
              </a:rPr>
              <a:t>, prima e dopo stimolazione ripetitiva di una fibra afferente. Dopo stimolazione ripetitiva si evidenzia la gemmazione di una nuova spina dendritica, la parte post-sinaptica della sinapsi</a:t>
            </a:r>
            <a:endParaRPr lang="it-IT" altLang="it-IT" sz="1600" b="0" dirty="0">
              <a:latin typeface="Arial" charset="0"/>
            </a:endParaRPr>
          </a:p>
        </p:txBody>
      </p:sp>
      <p:grpSp>
        <p:nvGrpSpPr>
          <p:cNvPr id="44040" name="Group 8"/>
          <p:cNvGrpSpPr>
            <a:grpSpLocks/>
          </p:cNvGrpSpPr>
          <p:nvPr/>
        </p:nvGrpSpPr>
        <p:grpSpPr bwMode="auto">
          <a:xfrm>
            <a:off x="3200400" y="1318846"/>
            <a:ext cx="6172200" cy="3634154"/>
            <a:chOff x="1776" y="720"/>
            <a:chExt cx="3888" cy="2480"/>
          </a:xfrm>
        </p:grpSpPr>
        <p:grpSp>
          <p:nvGrpSpPr>
            <p:cNvPr id="44044" name="Group 9"/>
            <p:cNvGrpSpPr>
              <a:grpSpLocks/>
            </p:cNvGrpSpPr>
            <p:nvPr/>
          </p:nvGrpSpPr>
          <p:grpSpPr bwMode="auto">
            <a:xfrm>
              <a:off x="1776" y="720"/>
              <a:ext cx="3888" cy="2480"/>
              <a:chOff x="1776" y="720"/>
              <a:chExt cx="3888" cy="2480"/>
            </a:xfrm>
          </p:grpSpPr>
          <p:grpSp>
            <p:nvGrpSpPr>
              <p:cNvPr id="44047" name="Group 10"/>
              <p:cNvGrpSpPr>
                <a:grpSpLocks/>
              </p:cNvGrpSpPr>
              <p:nvPr/>
            </p:nvGrpSpPr>
            <p:grpSpPr bwMode="auto">
              <a:xfrm>
                <a:off x="1776" y="720"/>
                <a:ext cx="3888" cy="2480"/>
                <a:chOff x="864" y="736"/>
                <a:chExt cx="3888" cy="2480"/>
              </a:xfrm>
            </p:grpSpPr>
            <p:pic>
              <p:nvPicPr>
                <p:cNvPr id="44050" name="Picture 11" descr="Spine nu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736"/>
                  <a:ext cx="3812" cy="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1" name="Oval 12"/>
                <p:cNvSpPr>
                  <a:spLocks noChangeArrowheads="1"/>
                </p:cNvSpPr>
                <p:nvPr/>
              </p:nvSpPr>
              <p:spPr bwMode="auto">
                <a:xfrm>
                  <a:off x="4128" y="2496"/>
                  <a:ext cx="624" cy="624"/>
                </a:xfrm>
                <a:prstGeom prst="ellipse">
                  <a:avLst/>
                </a:prstGeom>
                <a:noFill/>
                <a:ln w="28575">
                  <a:solidFill>
                    <a:srgbClr val="DFEF1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it-IT" altLang="it-IT" sz="1292">
                    <a:latin typeface="Arial" charset="0"/>
                  </a:endParaRPr>
                </a:p>
              </p:txBody>
            </p:sp>
            <p:sp>
              <p:nvSpPr>
                <p:cNvPr id="44052" name="Oval 13"/>
                <p:cNvSpPr>
                  <a:spLocks noChangeArrowheads="1"/>
                </p:cNvSpPr>
                <p:nvPr/>
              </p:nvSpPr>
              <p:spPr bwMode="auto">
                <a:xfrm>
                  <a:off x="4272" y="1440"/>
                  <a:ext cx="384" cy="384"/>
                </a:xfrm>
                <a:prstGeom prst="ellipse">
                  <a:avLst/>
                </a:prstGeom>
                <a:noFill/>
                <a:ln w="28575">
                  <a:solidFill>
                    <a:srgbClr val="DFEF1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it-IT" altLang="it-IT" sz="1292">
                    <a:latin typeface="Arial" charset="0"/>
                  </a:endParaRPr>
                </a:p>
              </p:txBody>
            </p:sp>
          </p:grpSp>
          <p:sp>
            <p:nvSpPr>
              <p:cNvPr id="44048" name="Rectangle 14"/>
              <p:cNvSpPr>
                <a:spLocks noChangeArrowheads="1"/>
              </p:cNvSpPr>
              <p:nvPr/>
            </p:nvSpPr>
            <p:spPr bwMode="auto">
              <a:xfrm>
                <a:off x="2928" y="912"/>
                <a:ext cx="192" cy="220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it-IT" altLang="it-IT" sz="1292">
                  <a:latin typeface="Arial" charset="0"/>
                </a:endParaRPr>
              </a:p>
            </p:txBody>
          </p:sp>
          <p:sp>
            <p:nvSpPr>
              <p:cNvPr id="44049" name="Rectangle 15"/>
              <p:cNvSpPr>
                <a:spLocks noChangeArrowheads="1"/>
              </p:cNvSpPr>
              <p:nvPr/>
            </p:nvSpPr>
            <p:spPr bwMode="auto">
              <a:xfrm>
                <a:off x="3024" y="2082"/>
                <a:ext cx="2544"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it-IT" altLang="it-IT" sz="1292">
                  <a:latin typeface="Arial" charset="0"/>
                </a:endParaRPr>
              </a:p>
            </p:txBody>
          </p:sp>
        </p:grpSp>
        <p:sp>
          <p:nvSpPr>
            <p:cNvPr id="44045" name="Rectangle 16"/>
            <p:cNvSpPr>
              <a:spLocks noChangeArrowheads="1"/>
            </p:cNvSpPr>
            <p:nvPr/>
          </p:nvSpPr>
          <p:spPr bwMode="auto">
            <a:xfrm>
              <a:off x="2100" y="954"/>
              <a:ext cx="816" cy="576"/>
            </a:xfrm>
            <a:prstGeom prst="rect">
              <a:avLst/>
            </a:prstGeom>
            <a:noFill/>
            <a:ln w="19050">
              <a:solidFill>
                <a:schemeClr val="bg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endParaRPr lang="it-IT" altLang="it-IT" sz="2215">
                <a:latin typeface="Arial" charset="0"/>
              </a:endParaRPr>
            </a:p>
          </p:txBody>
        </p:sp>
        <p:sp>
          <p:nvSpPr>
            <p:cNvPr id="44046" name="Rectangle 17"/>
            <p:cNvSpPr>
              <a:spLocks noChangeArrowheads="1"/>
            </p:cNvSpPr>
            <p:nvPr/>
          </p:nvSpPr>
          <p:spPr bwMode="auto">
            <a:xfrm>
              <a:off x="3600" y="1344"/>
              <a:ext cx="624" cy="480"/>
            </a:xfrm>
            <a:prstGeom prst="rect">
              <a:avLst/>
            </a:prstGeom>
            <a:noFill/>
            <a:ln w="19050">
              <a:solidFill>
                <a:schemeClr val="bg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it-IT" altLang="it-IT" sz="1292">
                <a:latin typeface="Arial" charset="0"/>
              </a:endParaRPr>
            </a:p>
          </p:txBody>
        </p:sp>
      </p:grpSp>
      <p:sp>
        <p:nvSpPr>
          <p:cNvPr id="44041" name="Line 18"/>
          <p:cNvSpPr>
            <a:spLocks noChangeShapeType="1"/>
          </p:cNvSpPr>
          <p:nvPr/>
        </p:nvSpPr>
        <p:spPr bwMode="auto">
          <a:xfrm>
            <a:off x="5029200" y="2092570"/>
            <a:ext cx="304800" cy="49236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1292"/>
          </a:p>
        </p:txBody>
      </p:sp>
      <p:sp>
        <p:nvSpPr>
          <p:cNvPr id="44042" name="Line 19"/>
          <p:cNvSpPr>
            <a:spLocks noChangeShapeType="1"/>
          </p:cNvSpPr>
          <p:nvPr/>
        </p:nvSpPr>
        <p:spPr bwMode="auto">
          <a:xfrm flipH="1">
            <a:off x="6553200" y="3358663"/>
            <a:ext cx="0" cy="14067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1292"/>
          </a:p>
        </p:txBody>
      </p:sp>
      <p:sp>
        <p:nvSpPr>
          <p:cNvPr id="44043" name="Text Box 20"/>
          <p:cNvSpPr txBox="1">
            <a:spLocks noChangeArrowheads="1"/>
          </p:cNvSpPr>
          <p:nvPr/>
        </p:nvSpPr>
        <p:spPr bwMode="auto">
          <a:xfrm>
            <a:off x="3200400" y="5007221"/>
            <a:ext cx="6019800"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lvl="2" algn="r" eaLnBrk="1" hangingPunct="1">
              <a:spcBef>
                <a:spcPct val="0"/>
              </a:spcBef>
              <a:buFontTx/>
              <a:buNone/>
            </a:pPr>
            <a:r>
              <a:rPr lang="it-IT" altLang="it-IT" sz="1108" i="1">
                <a:latin typeface="Arial" charset="0"/>
              </a:rPr>
              <a:t>Modificata da: Song-Hai Shi et al., Science Jun 11 1999: 1811-1816</a:t>
            </a:r>
          </a:p>
        </p:txBody>
      </p:sp>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t="6347" r="43514" b="11153"/>
          <a:stretch/>
        </p:blipFill>
        <p:spPr>
          <a:xfrm>
            <a:off x="656208" y="2930624"/>
            <a:ext cx="4368800" cy="2514600"/>
          </a:xfrm>
          <a:prstGeom prst="rect">
            <a:avLst/>
          </a:prstGeom>
        </p:spPr>
      </p:pic>
      <p:sp>
        <p:nvSpPr>
          <p:cNvPr id="44039" name="AutoShape 7"/>
          <p:cNvSpPr>
            <a:spLocks noChangeArrowheads="1"/>
          </p:cNvSpPr>
          <p:nvPr/>
        </p:nvSpPr>
        <p:spPr bwMode="auto">
          <a:xfrm rot="18650118">
            <a:off x="2551454" y="2988862"/>
            <a:ext cx="1639844" cy="302638"/>
          </a:xfrm>
          <a:prstGeom prst="rightArrow">
            <a:avLst>
              <a:gd name="adj1" fmla="val 50000"/>
              <a:gd name="adj2" fmla="val 43333"/>
            </a:avLst>
          </a:prstGeom>
          <a:solidFill>
            <a:schemeClr val="bg1"/>
          </a:solidFill>
          <a:ln w="19050">
            <a:solidFill>
              <a:schemeClr val="tx1"/>
            </a:solidFill>
            <a:miter lim="800000"/>
            <a:headEnd/>
            <a:tailEnd/>
          </a:ln>
          <a:extLst/>
        </p:spPr>
        <p:txBody>
          <a:bodyPr wrap="none" anchor="ct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it-IT" altLang="it-IT" sz="1292">
              <a:latin typeface="Arial" charset="0"/>
            </a:endParaRPr>
          </a:p>
        </p:txBody>
      </p:sp>
    </p:spTree>
    <p:extLst>
      <p:ext uri="{BB962C8B-B14F-4D97-AF65-F5344CB8AC3E}">
        <p14:creationId xmlns:p14="http://schemas.microsoft.com/office/powerpoint/2010/main" val="156168532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Long_Term_Potentiation_and_Memory_Formation__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764704"/>
            <a:ext cx="9906000" cy="5567362"/>
          </a:xfrm>
          <a:prstGeom prst="rect">
            <a:avLst/>
          </a:prstGeom>
        </p:spPr>
      </p:pic>
      <p:sp>
        <p:nvSpPr>
          <p:cNvPr id="3" name="CasellaDiTesto 2"/>
          <p:cNvSpPr txBox="1"/>
          <p:nvPr/>
        </p:nvSpPr>
        <p:spPr>
          <a:xfrm>
            <a:off x="0" y="4554"/>
            <a:ext cx="9777536" cy="400110"/>
          </a:xfrm>
          <a:prstGeom prst="rect">
            <a:avLst/>
          </a:prstGeom>
          <a:noFill/>
        </p:spPr>
        <p:txBody>
          <a:bodyPr wrap="square" rtlCol="0">
            <a:spAutoFit/>
          </a:bodyPr>
          <a:lstStyle/>
          <a:p>
            <a:pPr algn="ctr"/>
            <a:r>
              <a:rPr lang="it-IT" sz="2000" dirty="0" smtClean="0">
                <a:solidFill>
                  <a:schemeClr val="bg1"/>
                </a:solidFill>
              </a:rPr>
              <a:t>POTENZIAMENTO A LUNGO TERMINE E MEMORIA</a:t>
            </a:r>
            <a:endParaRPr lang="it-IT" sz="2000" dirty="0">
              <a:solidFill>
                <a:schemeClr val="bg1"/>
              </a:solidFill>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Hippocamp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737195"/>
            <a:ext cx="9906000" cy="5572125"/>
          </a:xfrm>
          <a:prstGeom prst="rect">
            <a:avLst/>
          </a:prstGeom>
        </p:spPr>
      </p:pic>
      <p:sp>
        <p:nvSpPr>
          <p:cNvPr id="6" name="CasellaDiTesto 5"/>
          <p:cNvSpPr txBox="1"/>
          <p:nvPr/>
        </p:nvSpPr>
        <p:spPr>
          <a:xfrm>
            <a:off x="0" y="76562"/>
            <a:ext cx="9906000" cy="400110"/>
          </a:xfrm>
          <a:prstGeom prst="rect">
            <a:avLst/>
          </a:prstGeom>
          <a:noFill/>
        </p:spPr>
        <p:txBody>
          <a:bodyPr wrap="square" rtlCol="0">
            <a:spAutoFit/>
          </a:bodyPr>
          <a:lstStyle/>
          <a:p>
            <a:pPr algn="ctr"/>
            <a:r>
              <a:rPr lang="it-IT" sz="2000" dirty="0" smtClean="0">
                <a:solidFill>
                  <a:schemeClr val="bg1"/>
                </a:solidFill>
              </a:rPr>
              <a:t>MEMORIA E IPPOCAMPO</a:t>
            </a:r>
            <a:endParaRPr lang="it-IT" sz="2000" dirty="0">
              <a:solidFill>
                <a:schemeClr val="bg1"/>
              </a:solidFill>
            </a:endParaRPr>
          </a:p>
        </p:txBody>
      </p:sp>
    </p:spTree>
    <p:extLst>
      <p:ext uri="{BB962C8B-B14F-4D97-AF65-F5344CB8AC3E}">
        <p14:creationId xmlns:p14="http://schemas.microsoft.com/office/powerpoint/2010/main" val="80997607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1026" descr="Fingers"/>
          <p:cNvPicPr>
            <a:picLocks noChangeAspect="1" noChangeArrowheads="1"/>
          </p:cNvPicPr>
          <p:nvPr/>
        </p:nvPicPr>
        <p:blipFill>
          <a:blip r:embed="rId3">
            <a:extLst>
              <a:ext uri="{28A0092B-C50C-407E-A947-70E740481C1C}">
                <a14:useLocalDpi xmlns:a14="http://schemas.microsoft.com/office/drawing/2010/main" val="0"/>
              </a:ext>
            </a:extLst>
          </a:blip>
          <a:srcRect b="50769"/>
          <a:stretch>
            <a:fillRect/>
          </a:stretch>
        </p:blipFill>
        <p:spPr bwMode="auto">
          <a:xfrm>
            <a:off x="742950" y="1165225"/>
            <a:ext cx="8937625"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1027"/>
          <p:cNvSpPr txBox="1">
            <a:spLocks noChangeArrowheads="1"/>
          </p:cNvSpPr>
          <p:nvPr/>
        </p:nvSpPr>
        <p:spPr bwMode="auto">
          <a:xfrm>
            <a:off x="247650" y="374427"/>
            <a:ext cx="9328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000" b="0" dirty="0">
                <a:latin typeface="Arial" charset="0"/>
              </a:rPr>
              <a:t>Se si stimola ripetutamente e per molto tempo la periferia sensitiva, il suo territorio corticale si espande</a:t>
            </a:r>
          </a:p>
        </p:txBody>
      </p:sp>
      <p:sp>
        <p:nvSpPr>
          <p:cNvPr id="37892" name="Text Box 1028"/>
          <p:cNvSpPr txBox="1">
            <a:spLocks noChangeArrowheads="1"/>
          </p:cNvSpPr>
          <p:nvPr/>
        </p:nvSpPr>
        <p:spPr bwMode="auto">
          <a:xfrm>
            <a:off x="247650" y="5927725"/>
            <a:ext cx="9328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000" b="0" dirty="0">
                <a:latin typeface="Arial" charset="0"/>
              </a:rPr>
              <a:t>Non aumenta il numero di elementi cellulari, ma si estendono le arborizzazioni di quelli già esistenti, così da </a:t>
            </a:r>
            <a:r>
              <a:rPr lang="ja-JP" altLang="it-IT" sz="2000" b="0" dirty="0">
                <a:latin typeface="Arial" charset="0"/>
              </a:rPr>
              <a:t>“</a:t>
            </a:r>
            <a:r>
              <a:rPr lang="it-IT" altLang="ja-JP" sz="2000" b="0" dirty="0">
                <a:latin typeface="Arial" charset="0"/>
              </a:rPr>
              <a:t>colonizzare</a:t>
            </a:r>
            <a:r>
              <a:rPr lang="ja-JP" altLang="it-IT" sz="2000" b="0" dirty="0">
                <a:latin typeface="Arial" charset="0"/>
              </a:rPr>
              <a:t>”</a:t>
            </a:r>
            <a:r>
              <a:rPr lang="it-IT" altLang="ja-JP" sz="2000" b="0" dirty="0">
                <a:latin typeface="Arial" charset="0"/>
              </a:rPr>
              <a:t> nuovi territori</a:t>
            </a:r>
            <a:endParaRPr lang="it-IT" altLang="it-IT" sz="2000" b="0" dirty="0">
              <a:latin typeface="Arial" charset="0"/>
            </a:endParaRPr>
          </a:p>
        </p:txBody>
      </p:sp>
      <p:sp>
        <p:nvSpPr>
          <p:cNvPr id="5" name="Text Box 4"/>
          <p:cNvSpPr txBox="1">
            <a:spLocks noChangeArrowheads="1"/>
          </p:cNvSpPr>
          <p:nvPr/>
        </p:nvSpPr>
        <p:spPr bwMode="auto">
          <a:xfrm>
            <a:off x="0" y="-27384"/>
            <a:ext cx="99060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GB" altLang="it-IT" sz="1800" b="0" cap="all" dirty="0" err="1" smtClean="0">
                <a:latin typeface="Arial" charset="0"/>
              </a:rPr>
              <a:t>plasticità</a:t>
            </a:r>
            <a:r>
              <a:rPr lang="en-GB" altLang="it-IT" sz="1800" b="0" cap="all" dirty="0" smtClean="0">
                <a:latin typeface="Arial" charset="0"/>
              </a:rPr>
              <a:t> </a:t>
            </a:r>
            <a:r>
              <a:rPr lang="en-GB" altLang="it-IT" sz="1800" b="0" cap="all" dirty="0" err="1" smtClean="0">
                <a:latin typeface="Arial" charset="0"/>
              </a:rPr>
              <a:t>sinaptica</a:t>
            </a:r>
            <a:endParaRPr lang="en-GB" altLang="it-IT" sz="1800" b="0" cap="all" dirty="0">
              <a:latin typeface="Arial"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024" y="908720"/>
            <a:ext cx="4318000" cy="5041900"/>
          </a:xfrm>
          <a:prstGeom prst="rect">
            <a:avLst/>
          </a:prstGeom>
        </p:spPr>
      </p:pic>
      <p:pic>
        <p:nvPicPr>
          <p:cNvPr id="48129" name="Picture 6" descr="KAN_000A"/>
          <p:cNvPicPr>
            <a:picLocks noChangeAspect="1" noChangeArrowheads="1"/>
          </p:cNvPicPr>
          <p:nvPr/>
        </p:nvPicPr>
        <p:blipFill>
          <a:blip r:embed="rId4">
            <a:extLst>
              <a:ext uri="{28A0092B-C50C-407E-A947-70E740481C1C}">
                <a14:useLocalDpi xmlns:a14="http://schemas.microsoft.com/office/drawing/2010/main" val="0"/>
              </a:ext>
            </a:extLst>
          </a:blip>
          <a:srcRect r="37334" b="11656"/>
          <a:stretch>
            <a:fillRect/>
          </a:stretch>
        </p:blipFill>
        <p:spPr bwMode="auto">
          <a:xfrm>
            <a:off x="863114" y="1107831"/>
            <a:ext cx="4544157" cy="408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4"/>
          <p:cNvSpPr txBox="1">
            <a:spLocks noChangeArrowheads="1"/>
          </p:cNvSpPr>
          <p:nvPr/>
        </p:nvSpPr>
        <p:spPr bwMode="auto">
          <a:xfrm>
            <a:off x="0" y="44625"/>
            <a:ext cx="99060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it-IT" altLang="ja-JP" sz="2000" b="0" dirty="0">
                <a:latin typeface="Arial" charset="0"/>
              </a:rPr>
              <a:t>SINDROME DELL’ARTO </a:t>
            </a:r>
            <a:r>
              <a:rPr lang="it-IT" altLang="ja-JP" sz="2000" b="0" dirty="0" smtClean="0">
                <a:latin typeface="Arial" charset="0"/>
              </a:rPr>
              <a:t>FANTASMA</a:t>
            </a:r>
            <a:endParaRPr lang="it-IT" altLang="ja-JP" sz="2000" b="0" dirty="0">
              <a:latin typeface="Arial" charset="0"/>
            </a:endParaRPr>
          </a:p>
        </p:txBody>
      </p:sp>
      <p:sp>
        <p:nvSpPr>
          <p:cNvPr id="48133" name="Text Box 1027"/>
          <p:cNvSpPr txBox="1">
            <a:spLocks noChangeArrowheads="1"/>
          </p:cNvSpPr>
          <p:nvPr/>
        </p:nvSpPr>
        <p:spPr bwMode="auto">
          <a:xfrm>
            <a:off x="609600" y="5187463"/>
            <a:ext cx="3810000" cy="85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600" b="0" dirty="0">
                <a:latin typeface="Arial" charset="0"/>
              </a:rPr>
              <a:t>La stimolazione del braccio e della faccia evoca sensazioni nella mano “fantasma”</a:t>
            </a:r>
          </a:p>
        </p:txBody>
      </p:sp>
      <p:grpSp>
        <p:nvGrpSpPr>
          <p:cNvPr id="19" name="Gruppo 18"/>
          <p:cNvGrpSpPr/>
          <p:nvPr/>
        </p:nvGrpSpPr>
        <p:grpSpPr>
          <a:xfrm>
            <a:off x="5604580" y="620689"/>
            <a:ext cx="3956933" cy="5951069"/>
            <a:chOff x="5223579" y="620688"/>
            <a:chExt cx="3956933" cy="5951069"/>
          </a:xfrm>
        </p:grpSpPr>
        <p:sp>
          <p:nvSpPr>
            <p:cNvPr id="20" name="Text Box 14"/>
            <p:cNvSpPr txBox="1">
              <a:spLocks noChangeArrowheads="1"/>
            </p:cNvSpPr>
            <p:nvPr/>
          </p:nvSpPr>
          <p:spPr bwMode="auto">
            <a:xfrm>
              <a:off x="5223579" y="5229200"/>
              <a:ext cx="771365"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r>
                <a:rPr lang="it-IT" altLang="it-IT" sz="1292">
                  <a:solidFill>
                    <a:srgbClr val="FF0000"/>
                  </a:solidFill>
                </a:rPr>
                <a:t>braccio</a:t>
              </a:r>
            </a:p>
          </p:txBody>
        </p:sp>
        <p:sp>
          <p:nvSpPr>
            <p:cNvPr id="21" name="Text Box 15"/>
            <p:cNvSpPr txBox="1">
              <a:spLocks noChangeArrowheads="1"/>
            </p:cNvSpPr>
            <p:nvPr/>
          </p:nvSpPr>
          <p:spPr bwMode="auto">
            <a:xfrm>
              <a:off x="5652120" y="6280587"/>
              <a:ext cx="651140"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r>
                <a:rPr lang="it-IT" altLang="it-IT" sz="1292">
                  <a:solidFill>
                    <a:srgbClr val="FF0000"/>
                  </a:solidFill>
                </a:rPr>
                <a:t>faccia</a:t>
              </a:r>
            </a:p>
          </p:txBody>
        </p:sp>
        <p:grpSp>
          <p:nvGrpSpPr>
            <p:cNvPr id="22" name="Gruppo 21"/>
            <p:cNvGrpSpPr/>
            <p:nvPr/>
          </p:nvGrpSpPr>
          <p:grpSpPr>
            <a:xfrm>
              <a:off x="5862201" y="620688"/>
              <a:ext cx="3318311" cy="5875449"/>
              <a:chOff x="5824730" y="734465"/>
              <a:chExt cx="3318311" cy="5875449"/>
            </a:xfrm>
          </p:grpSpPr>
          <p:sp>
            <p:nvSpPr>
              <p:cNvPr id="23" name="AutoShape 7"/>
              <p:cNvSpPr>
                <a:spLocks noChangeArrowheads="1"/>
              </p:cNvSpPr>
              <p:nvPr/>
            </p:nvSpPr>
            <p:spPr bwMode="auto">
              <a:xfrm rot="7497189">
                <a:off x="8212522" y="845834"/>
                <a:ext cx="545123" cy="1315915"/>
              </a:xfrm>
              <a:prstGeom prst="curvedRightArrow">
                <a:avLst>
                  <a:gd name="adj1" fmla="val 48280"/>
                  <a:gd name="adj2" fmla="val 96559"/>
                  <a:gd name="adj3" fmla="val 33333"/>
                </a:avLst>
              </a:prstGeom>
              <a:solidFill>
                <a:schemeClr val="accent1"/>
              </a:solidFill>
              <a:ln w="9525">
                <a:solidFill>
                  <a:schemeClr val="tx1"/>
                </a:solidFill>
                <a:miter lim="800000"/>
                <a:headEnd/>
                <a:tailEnd/>
              </a:ln>
            </p:spPr>
            <p:txBody>
              <a:bodyPr rot="10800000" vert="eaVert"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eaLnBrk="1" hangingPunct="1"/>
                <a:endParaRPr lang="it-IT" altLang="it-IT" sz="1846">
                  <a:latin typeface="Arial Rounded MT Bold" charset="0"/>
                </a:endParaRPr>
              </a:p>
            </p:txBody>
          </p:sp>
          <p:sp>
            <p:nvSpPr>
              <p:cNvPr id="24" name="AutoShape 8"/>
              <p:cNvSpPr>
                <a:spLocks noChangeArrowheads="1"/>
              </p:cNvSpPr>
              <p:nvPr/>
            </p:nvSpPr>
            <p:spPr bwMode="auto">
              <a:xfrm rot="16899111" flipH="1">
                <a:off x="7043145" y="609907"/>
                <a:ext cx="436685" cy="1021373"/>
              </a:xfrm>
              <a:prstGeom prst="curvedRightArrow">
                <a:avLst>
                  <a:gd name="adj1" fmla="val 46779"/>
                  <a:gd name="adj2" fmla="val 93557"/>
                  <a:gd name="adj3" fmla="val 33333"/>
                </a:avLst>
              </a:prstGeom>
              <a:solidFill>
                <a:schemeClr val="accent1"/>
              </a:solidFill>
              <a:ln w="9525">
                <a:solidFill>
                  <a:schemeClr val="tx1"/>
                </a:solidFill>
                <a:miter lim="800000"/>
                <a:headEnd/>
                <a:tailEnd/>
              </a:ln>
            </p:spPr>
            <p:txBody>
              <a:bodyPr vert="eaVert"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eaLnBrk="1" hangingPunct="1"/>
                <a:endParaRPr lang="it-IT" altLang="it-IT" sz="1846">
                  <a:latin typeface="Arial Rounded MT Bold" charset="0"/>
                </a:endParaRPr>
              </a:p>
            </p:txBody>
          </p:sp>
          <p:sp>
            <p:nvSpPr>
              <p:cNvPr id="25" name="AutoShape 9"/>
              <p:cNvSpPr>
                <a:spLocks noChangeArrowheads="1"/>
              </p:cNvSpPr>
              <p:nvPr/>
            </p:nvSpPr>
            <p:spPr bwMode="auto">
              <a:xfrm rot="17991910">
                <a:off x="5117962" y="4764153"/>
                <a:ext cx="3532248" cy="159273"/>
              </a:xfrm>
              <a:prstGeom prst="rightArrow">
                <a:avLst>
                  <a:gd name="adj1" fmla="val 50000"/>
                  <a:gd name="adj2" fmla="val 304957"/>
                </a:avLst>
              </a:prstGeom>
              <a:solidFill>
                <a:srgbClr val="FF0000"/>
              </a:solidFill>
              <a:ln w="9525">
                <a:solidFill>
                  <a:srgbClr val="FF0000"/>
                </a:solidFill>
                <a:miter lim="800000"/>
                <a:headEnd/>
                <a:tailEnd/>
              </a:ln>
            </p:spPr>
            <p:txBody>
              <a:bodyPr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endParaRPr lang="it-IT" altLang="it-IT" sz="1292"/>
              </a:p>
            </p:txBody>
          </p:sp>
          <p:sp>
            <p:nvSpPr>
              <p:cNvPr id="26" name="AutoShape 10"/>
              <p:cNvSpPr>
                <a:spLocks noChangeArrowheads="1"/>
              </p:cNvSpPr>
              <p:nvPr/>
            </p:nvSpPr>
            <p:spPr bwMode="auto">
              <a:xfrm rot="16919195">
                <a:off x="4223848" y="3609146"/>
                <a:ext cx="3336907" cy="135143"/>
              </a:xfrm>
              <a:prstGeom prst="rightArrow">
                <a:avLst>
                  <a:gd name="adj1" fmla="val 50000"/>
                  <a:gd name="adj2" fmla="val 371667"/>
                </a:avLst>
              </a:prstGeom>
              <a:solidFill>
                <a:srgbClr val="FF0000"/>
              </a:solidFill>
              <a:ln w="9525">
                <a:solidFill>
                  <a:srgbClr val="FF0000"/>
                </a:solidFill>
                <a:miter lim="800000"/>
                <a:headEnd/>
                <a:tailEnd/>
              </a:ln>
            </p:spPr>
            <p:txBody>
              <a:bodyPr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endParaRPr lang="it-IT" altLang="it-IT" sz="1292"/>
              </a:p>
            </p:txBody>
          </p:sp>
          <p:sp>
            <p:nvSpPr>
              <p:cNvPr id="27" name="Arco 11"/>
              <p:cNvSpPr>
                <a:spLocks/>
              </p:cNvSpPr>
              <p:nvPr/>
            </p:nvSpPr>
            <p:spPr bwMode="auto">
              <a:xfrm flipH="1">
                <a:off x="5982620" y="2390649"/>
                <a:ext cx="1153258" cy="846992"/>
              </a:xfrm>
              <a:custGeom>
                <a:avLst/>
                <a:gdLst>
                  <a:gd name="T0" fmla="*/ 0 w 21600"/>
                  <a:gd name="T1" fmla="*/ 0 h 21600"/>
                  <a:gd name="T2" fmla="*/ 787 w 21600"/>
                  <a:gd name="T3" fmla="*/ 578 h 21600"/>
                  <a:gd name="T4" fmla="*/ 0 w 21600"/>
                  <a:gd name="T5" fmla="*/ 57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it-IT" sz="1292"/>
              </a:p>
            </p:txBody>
          </p:sp>
          <p:sp>
            <p:nvSpPr>
              <p:cNvPr id="28" name="Arco 12"/>
              <p:cNvSpPr>
                <a:spLocks/>
              </p:cNvSpPr>
              <p:nvPr/>
            </p:nvSpPr>
            <p:spPr bwMode="auto">
              <a:xfrm rot="3775325">
                <a:off x="6579720" y="3008808"/>
                <a:ext cx="1355481" cy="732692"/>
              </a:xfrm>
              <a:custGeom>
                <a:avLst/>
                <a:gdLst>
                  <a:gd name="T0" fmla="*/ 0 w 21600"/>
                  <a:gd name="T1" fmla="*/ 0 h 21600"/>
                  <a:gd name="T2" fmla="*/ 925 w 21600"/>
                  <a:gd name="T3" fmla="*/ 500 h 21600"/>
                  <a:gd name="T4" fmla="*/ 0 w 21600"/>
                  <a:gd name="T5" fmla="*/ 5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it-IT" sz="1292"/>
              </a:p>
            </p:txBody>
          </p:sp>
          <p:sp>
            <p:nvSpPr>
              <p:cNvPr id="29" name="Text Box 16"/>
              <p:cNvSpPr txBox="1">
                <a:spLocks noChangeArrowheads="1"/>
              </p:cNvSpPr>
              <p:nvPr/>
            </p:nvSpPr>
            <p:spPr bwMode="auto">
              <a:xfrm rot="1008519">
                <a:off x="7088572" y="734465"/>
                <a:ext cx="1865435" cy="29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r>
                  <a:rPr lang="it-IT" altLang="it-IT" sz="1292">
                    <a:solidFill>
                      <a:schemeClr val="bg2"/>
                    </a:solidFill>
                  </a:rPr>
                  <a:t>territori deafferentati</a:t>
                </a:r>
              </a:p>
            </p:txBody>
          </p:sp>
        </p:grpSp>
      </p:grpSp>
    </p:spTree>
    <p:extLst>
      <p:ext uri="{BB962C8B-B14F-4D97-AF65-F5344CB8AC3E}">
        <p14:creationId xmlns:p14="http://schemas.microsoft.com/office/powerpoint/2010/main" val="1250398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PET-SCI"/>
          <p:cNvPicPr>
            <a:picLocks noChangeAspect="1" noChangeArrowheads="1"/>
          </p:cNvPicPr>
          <p:nvPr/>
        </p:nvPicPr>
        <p:blipFill>
          <a:blip r:embed="rId3">
            <a:extLst>
              <a:ext uri="{28A0092B-C50C-407E-A947-70E740481C1C}">
                <a14:useLocalDpi xmlns:a14="http://schemas.microsoft.com/office/drawing/2010/main" val="0"/>
              </a:ext>
            </a:extLst>
          </a:blip>
          <a:srcRect b="31213"/>
          <a:stretch>
            <a:fillRect/>
          </a:stretch>
        </p:blipFill>
        <p:spPr bwMode="auto">
          <a:xfrm>
            <a:off x="0" y="1708150"/>
            <a:ext cx="99060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 Box 3"/>
          <p:cNvSpPr txBox="1">
            <a:spLocks noChangeArrowheads="1"/>
          </p:cNvSpPr>
          <p:nvPr/>
        </p:nvSpPr>
        <p:spPr bwMode="auto">
          <a:xfrm>
            <a:off x="0" y="6400800"/>
            <a:ext cx="9906000" cy="48736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400" b="0">
                <a:solidFill>
                  <a:schemeClr val="bg1"/>
                </a:solidFill>
                <a:latin typeface="Arial" charset="0"/>
              </a:rPr>
              <a:t>Attivazione PET durante il movimento di un joystick con la mano destra </a:t>
            </a:r>
            <a:r>
              <a:rPr lang="it-IT" altLang="it-IT" sz="1200" b="0" i="1">
                <a:solidFill>
                  <a:schemeClr val="bg1"/>
                </a:solidFill>
                <a:latin typeface="Arial" charset="0"/>
              </a:rPr>
              <a:t>Modificato da Bruehlmeier et al., Eur. J. Neurosci., 10 :3918-3922, 1998</a:t>
            </a:r>
          </a:p>
        </p:txBody>
      </p:sp>
      <p:sp>
        <p:nvSpPr>
          <p:cNvPr id="50179" name="Text Box 4"/>
          <p:cNvSpPr txBox="1">
            <a:spLocks noChangeArrowheads="1"/>
          </p:cNvSpPr>
          <p:nvPr/>
        </p:nvSpPr>
        <p:spPr bwMode="auto">
          <a:xfrm>
            <a:off x="0" y="76200"/>
            <a:ext cx="990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400" b="0" dirty="0">
                <a:latin typeface="Arial" charset="0"/>
              </a:rPr>
              <a:t>Riorganizzazione della corteccia cerebrale dopo de-</a:t>
            </a:r>
            <a:r>
              <a:rPr lang="it-IT" altLang="it-IT" sz="2400" b="0" dirty="0" err="1">
                <a:latin typeface="Arial" charset="0"/>
              </a:rPr>
              <a:t>afferentazione</a:t>
            </a:r>
            <a:r>
              <a:rPr lang="it-IT" altLang="it-IT" sz="2400" b="0" dirty="0">
                <a:latin typeface="Arial" charset="0"/>
              </a:rPr>
              <a:t> e de-</a:t>
            </a:r>
            <a:r>
              <a:rPr lang="it-IT" altLang="it-IT" sz="2400" b="0" dirty="0" err="1">
                <a:latin typeface="Arial" charset="0"/>
              </a:rPr>
              <a:t>efferentazione</a:t>
            </a:r>
            <a:endParaRPr lang="it-IT" altLang="it-IT" sz="2400" b="0" dirty="0">
              <a:latin typeface="Arial" charset="0"/>
            </a:endParaRPr>
          </a:p>
        </p:txBody>
      </p:sp>
      <p:sp>
        <p:nvSpPr>
          <p:cNvPr id="50180" name="Text Box 5"/>
          <p:cNvSpPr txBox="1">
            <a:spLocks noChangeArrowheads="1"/>
          </p:cNvSpPr>
          <p:nvPr/>
        </p:nvSpPr>
        <p:spPr bwMode="auto">
          <a:xfrm>
            <a:off x="82550" y="838200"/>
            <a:ext cx="9823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600" b="0" dirty="0">
                <a:latin typeface="Arial" charset="0"/>
              </a:rPr>
              <a:t>Non solo la regione della mano si allarga a spese di quella della gamba, ma si verifica anche un aumento bilaterale </a:t>
            </a:r>
            <a:r>
              <a:rPr lang="it-IT" altLang="it-IT" sz="1600" b="0" dirty="0" err="1">
                <a:latin typeface="Arial" charset="0"/>
              </a:rPr>
              <a:t>dell</a:t>
            </a:r>
            <a:r>
              <a:rPr lang="ja-JP" altLang="it-IT" sz="1600" b="0" dirty="0">
                <a:latin typeface="Arial" charset="0"/>
              </a:rPr>
              <a:t>’</a:t>
            </a:r>
            <a:r>
              <a:rPr lang="it-IT" altLang="ja-JP" sz="1600" b="0" dirty="0">
                <a:latin typeface="Arial" charset="0"/>
              </a:rPr>
              <a:t>attività nelle aree sensitivo-motorie, </a:t>
            </a:r>
            <a:r>
              <a:rPr lang="it-IT" altLang="ja-JP" sz="1600" b="0" dirty="0" err="1">
                <a:latin typeface="Arial" charset="0"/>
              </a:rPr>
              <a:t>premotorie</a:t>
            </a:r>
            <a:r>
              <a:rPr lang="it-IT" altLang="ja-JP" sz="1600" b="0" dirty="0">
                <a:latin typeface="Arial" charset="0"/>
              </a:rPr>
              <a:t> e supplementari, nel talamo e nel cervelletto. </a:t>
            </a:r>
            <a:endParaRPr lang="it-IT" altLang="it-IT" sz="1600" b="0" dirty="0">
              <a:latin typeface="Arial"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165100" y="1127125"/>
            <a:ext cx="41275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2000" b="0">
                <a:latin typeface="Arial" charset="0"/>
              </a:rPr>
              <a:t>Dopo la nascita, il numero di neuroni rimane quasi costante, ma i loro prolungamenti e le loro connessioni aumentano enormemente. </a:t>
            </a:r>
          </a:p>
        </p:txBody>
      </p:sp>
      <p:sp>
        <p:nvSpPr>
          <p:cNvPr id="41987" name="Text Box 9"/>
          <p:cNvSpPr txBox="1">
            <a:spLocks noChangeArrowheads="1"/>
          </p:cNvSpPr>
          <p:nvPr/>
        </p:nvSpPr>
        <p:spPr bwMode="auto">
          <a:xfrm>
            <a:off x="0" y="5178425"/>
            <a:ext cx="97409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50000"/>
              </a:spcBef>
              <a:buFontTx/>
              <a:buNone/>
            </a:pPr>
            <a:r>
              <a:rPr lang="it-IT" altLang="it-IT" sz="2000" b="0">
                <a:latin typeface="Arial" charset="0"/>
              </a:rPr>
              <a:t>Alla nascita, la quantità di esperienze aumenta drammaticamente. Alcune reti sinaptiche si attivano più di prima e diventano più forti, dando origine a connessioni sempre maggiori e più complesse. All</a:t>
            </a:r>
            <a:r>
              <a:rPr lang="ja-JP" altLang="it-IT" sz="2000" b="0">
                <a:latin typeface="Arial" charset="0"/>
              </a:rPr>
              <a:t>’</a:t>
            </a:r>
            <a:r>
              <a:rPr lang="it-IT" altLang="ja-JP" sz="2000" b="0">
                <a:latin typeface="Arial" charset="0"/>
              </a:rPr>
              <a:t>età di 3 anni, ogni neurone ha circa 10.000 sinapsi; quelle poco o non attive, verranno eventualmente eliminate.</a:t>
            </a:r>
            <a:endParaRPr lang="it-IT" altLang="it-IT" sz="2000" b="0">
              <a:latin typeface="Arial" charset="0"/>
            </a:endParaRPr>
          </a:p>
        </p:txBody>
      </p:sp>
      <p:sp>
        <p:nvSpPr>
          <p:cNvPr id="41988" name="Text Box 10"/>
          <p:cNvSpPr txBox="1">
            <a:spLocks noChangeArrowheads="1"/>
          </p:cNvSpPr>
          <p:nvPr/>
        </p:nvSpPr>
        <p:spPr bwMode="auto">
          <a:xfrm>
            <a:off x="304800" y="58738"/>
            <a:ext cx="328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000" b="0" dirty="0">
                <a:latin typeface="Arial" charset="0"/>
              </a:rPr>
              <a:t>CORTECCIA CEREBRALE</a:t>
            </a:r>
          </a:p>
        </p:txBody>
      </p:sp>
      <p:sp>
        <p:nvSpPr>
          <p:cNvPr id="41989" name="Text Box 11"/>
          <p:cNvSpPr txBox="1">
            <a:spLocks noChangeArrowheads="1"/>
          </p:cNvSpPr>
          <p:nvPr/>
        </p:nvSpPr>
        <p:spPr bwMode="auto">
          <a:xfrm>
            <a:off x="165100" y="3260725"/>
            <a:ext cx="3632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2000" b="0">
                <a:latin typeface="Arial" charset="0"/>
              </a:rPr>
              <a:t>Aumenta anche il numero di cellule non nervose, che diventeranno 10 volte più numerose dei neuroni</a:t>
            </a:r>
          </a:p>
        </p:txBody>
      </p:sp>
      <p:pic>
        <p:nvPicPr>
          <p:cNvPr id="41990" name="Picture 12" descr="dorsolateral prefrontal cortex"/>
          <p:cNvPicPr>
            <a:picLocks noChangeAspect="1" noChangeArrowheads="1"/>
          </p:cNvPicPr>
          <p:nvPr/>
        </p:nvPicPr>
        <p:blipFill>
          <a:blip r:embed="rId3">
            <a:extLst>
              <a:ext uri="{28A0092B-C50C-407E-A947-70E740481C1C}">
                <a14:useLocalDpi xmlns:a14="http://schemas.microsoft.com/office/drawing/2010/main" val="0"/>
              </a:ext>
            </a:extLst>
          </a:blip>
          <a:srcRect t="51149"/>
          <a:stretch>
            <a:fillRect/>
          </a:stretch>
        </p:blipFill>
        <p:spPr bwMode="auto">
          <a:xfrm>
            <a:off x="3962400" y="38100"/>
            <a:ext cx="58674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 Box 6"/>
          <p:cNvSpPr txBox="1">
            <a:spLocks noChangeArrowheads="1"/>
          </p:cNvSpPr>
          <p:nvPr/>
        </p:nvSpPr>
        <p:spPr bwMode="auto">
          <a:xfrm>
            <a:off x="4572000" y="4730750"/>
            <a:ext cx="1035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600" b="0">
                <a:latin typeface="Arial" charset="0"/>
              </a:rPr>
              <a:t>Nascita</a:t>
            </a:r>
          </a:p>
        </p:txBody>
      </p:sp>
      <p:sp>
        <p:nvSpPr>
          <p:cNvPr id="41992" name="Text Box 7"/>
          <p:cNvSpPr txBox="1">
            <a:spLocks noChangeArrowheads="1"/>
          </p:cNvSpPr>
          <p:nvPr/>
        </p:nvSpPr>
        <p:spPr bwMode="auto">
          <a:xfrm>
            <a:off x="6503988" y="4724400"/>
            <a:ext cx="908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600" b="0">
                <a:latin typeface="Arial" charset="0"/>
              </a:rPr>
              <a:t>3 mesi</a:t>
            </a:r>
          </a:p>
        </p:txBody>
      </p:sp>
      <p:sp>
        <p:nvSpPr>
          <p:cNvPr id="41993" name="Text Box 8"/>
          <p:cNvSpPr txBox="1">
            <a:spLocks noChangeArrowheads="1"/>
          </p:cNvSpPr>
          <p:nvPr/>
        </p:nvSpPr>
        <p:spPr bwMode="auto">
          <a:xfrm>
            <a:off x="8516938" y="4730750"/>
            <a:ext cx="8556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600" b="0">
                <a:latin typeface="Arial" charset="0"/>
              </a:rPr>
              <a:t>2 anni</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ext Box 1026"/>
          <p:cNvSpPr txBox="1">
            <a:spLocks noChangeArrowheads="1"/>
          </p:cNvSpPr>
          <p:nvPr/>
        </p:nvSpPr>
        <p:spPr bwMode="auto">
          <a:xfrm>
            <a:off x="247650" y="685800"/>
            <a:ext cx="4127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000" b="0">
                <a:latin typeface="Arial" charset="0"/>
              </a:rPr>
              <a:t>Il cervello è l</a:t>
            </a:r>
            <a:r>
              <a:rPr lang="ja-JP" altLang="it-IT" sz="2000" b="0">
                <a:latin typeface="Arial" charset="0"/>
              </a:rPr>
              <a:t>’</a:t>
            </a:r>
            <a:r>
              <a:rPr lang="it-IT" altLang="ja-JP" sz="2000" b="0">
                <a:latin typeface="Arial" charset="0"/>
              </a:rPr>
              <a:t>organo che, dopo il concepimento e per tutta la vita fetale, si accresce maggiormente.</a:t>
            </a:r>
            <a:endParaRPr lang="it-IT" altLang="it-IT" sz="2000" b="0">
              <a:latin typeface="Arial" charset="0"/>
            </a:endParaRPr>
          </a:p>
        </p:txBody>
      </p:sp>
      <p:sp>
        <p:nvSpPr>
          <p:cNvPr id="44035" name="Text Box 1027"/>
          <p:cNvSpPr txBox="1">
            <a:spLocks noChangeArrowheads="1"/>
          </p:cNvSpPr>
          <p:nvPr/>
        </p:nvSpPr>
        <p:spPr bwMode="auto">
          <a:xfrm>
            <a:off x="330200" y="4267200"/>
            <a:ext cx="37147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000" b="0">
                <a:latin typeface="Arial" charset="0"/>
              </a:rPr>
              <a:t>Nella vita postnatale, l</a:t>
            </a:r>
            <a:r>
              <a:rPr lang="ja-JP" altLang="it-IT" sz="2000" b="0">
                <a:latin typeface="Arial" charset="0"/>
              </a:rPr>
              <a:t>’</a:t>
            </a:r>
            <a:r>
              <a:rPr lang="it-IT" altLang="ja-JP" sz="2000" b="0">
                <a:latin typeface="Arial" charset="0"/>
              </a:rPr>
              <a:t>accrescimento cerebrale è prevalentemente dovuto a formazione di nuove cellule non nervose</a:t>
            </a:r>
            <a:endParaRPr lang="it-IT" altLang="it-IT" sz="2000" b="0">
              <a:latin typeface="Arial" charset="0"/>
            </a:endParaRPr>
          </a:p>
        </p:txBody>
      </p:sp>
      <p:sp>
        <p:nvSpPr>
          <p:cNvPr id="44036" name="Text Box 1028"/>
          <p:cNvSpPr txBox="1">
            <a:spLocks noChangeArrowheads="1"/>
          </p:cNvSpPr>
          <p:nvPr/>
        </p:nvSpPr>
        <p:spPr bwMode="auto">
          <a:xfrm>
            <a:off x="247650" y="2438400"/>
            <a:ext cx="3962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000" b="0">
                <a:latin typeface="Arial" charset="0"/>
              </a:rPr>
              <a:t>Nella vita prenatale, l</a:t>
            </a:r>
            <a:r>
              <a:rPr lang="ja-JP" altLang="it-IT" sz="2000" b="0">
                <a:latin typeface="Arial" charset="0"/>
              </a:rPr>
              <a:t>’</a:t>
            </a:r>
            <a:r>
              <a:rPr lang="it-IT" altLang="ja-JP" sz="2000" b="0">
                <a:latin typeface="Arial" charset="0"/>
              </a:rPr>
              <a:t>accrescimento cerebrale è prevalentemente dovuto a formazione di nuovi neuroni.</a:t>
            </a:r>
            <a:endParaRPr lang="it-IT" altLang="it-IT" sz="2000" b="0">
              <a:latin typeface="Arial" charset="0"/>
            </a:endParaRPr>
          </a:p>
        </p:txBody>
      </p:sp>
      <p:sp>
        <p:nvSpPr>
          <p:cNvPr id="44037" name="Text Box 1029"/>
          <p:cNvSpPr txBox="1">
            <a:spLocks noChangeArrowheads="1"/>
          </p:cNvSpPr>
          <p:nvPr/>
        </p:nvSpPr>
        <p:spPr bwMode="auto">
          <a:xfrm>
            <a:off x="4622800" y="5102225"/>
            <a:ext cx="50355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0"/>
              </a:spcBef>
              <a:buFontTx/>
              <a:buNone/>
            </a:pPr>
            <a:r>
              <a:rPr lang="it-IT" altLang="it-IT" sz="1600" b="0">
                <a:latin typeface="Arial" charset="0"/>
              </a:rPr>
              <a:t>Andamento temporale dell</a:t>
            </a:r>
            <a:r>
              <a:rPr lang="ja-JP" altLang="it-IT" sz="1600" b="0">
                <a:latin typeface="Arial" charset="0"/>
              </a:rPr>
              <a:t>’</a:t>
            </a:r>
            <a:r>
              <a:rPr lang="it-IT" altLang="ja-JP" sz="1600" b="0">
                <a:latin typeface="Arial" charset="0"/>
              </a:rPr>
              <a:t>accrescimento, nella vita post-natale, di alcuni distretti corporei. I dati comprendono sia maschi che femmine. </a:t>
            </a:r>
            <a:r>
              <a:rPr lang="it-IT" altLang="ja-JP" sz="1600" b="0" i="1">
                <a:latin typeface="Arial" charset="0"/>
              </a:rPr>
              <a:t>Modificata da Current Pediatric Diagnosis &amp; Treatment, 1984</a:t>
            </a:r>
            <a:endParaRPr lang="it-IT" altLang="it-IT" sz="1600" b="0" i="1">
              <a:latin typeface="Arial" charset="0"/>
            </a:endParaRPr>
          </a:p>
        </p:txBody>
      </p:sp>
      <p:sp>
        <p:nvSpPr>
          <p:cNvPr id="44038" name="Freeform 1030"/>
          <p:cNvSpPr>
            <a:spLocks/>
          </p:cNvSpPr>
          <p:nvPr/>
        </p:nvSpPr>
        <p:spPr bwMode="auto">
          <a:xfrm>
            <a:off x="5064125" y="2479675"/>
            <a:ext cx="4038600" cy="1797050"/>
          </a:xfrm>
          <a:custGeom>
            <a:avLst/>
            <a:gdLst>
              <a:gd name="T0" fmla="*/ 0 w 1397"/>
              <a:gd name="T1" fmla="*/ 2147483646 h 972"/>
              <a:gd name="T2" fmla="*/ 100288527 w 1397"/>
              <a:gd name="T3" fmla="*/ 2147483646 h 972"/>
              <a:gd name="T4" fmla="*/ 183861818 w 1397"/>
              <a:gd name="T5" fmla="*/ 2147483646 h 972"/>
              <a:gd name="T6" fmla="*/ 217292291 w 1397"/>
              <a:gd name="T7" fmla="*/ 2147483646 h 972"/>
              <a:gd name="T8" fmla="*/ 259077491 w 1397"/>
              <a:gd name="T9" fmla="*/ 2147483646 h 972"/>
              <a:gd name="T10" fmla="*/ 384438873 w 1397"/>
              <a:gd name="T11" fmla="*/ 2147483646 h 972"/>
              <a:gd name="T12" fmla="*/ 643516364 w 1397"/>
              <a:gd name="T13" fmla="*/ 2132909771 h 972"/>
              <a:gd name="T14" fmla="*/ 785590091 w 1397"/>
              <a:gd name="T15" fmla="*/ 1975675291 h 972"/>
              <a:gd name="T16" fmla="*/ 944381945 w 1397"/>
              <a:gd name="T17" fmla="*/ 1828696198 h 972"/>
              <a:gd name="T18" fmla="*/ 1044670473 w 1397"/>
              <a:gd name="T19" fmla="*/ 1729570033 h 972"/>
              <a:gd name="T20" fmla="*/ 1119886145 w 1397"/>
              <a:gd name="T21" fmla="*/ 1654371256 h 972"/>
              <a:gd name="T22" fmla="*/ 1203459436 w 1397"/>
              <a:gd name="T23" fmla="*/ 1606518328 h 972"/>
              <a:gd name="T24" fmla="*/ 1245244636 w 1397"/>
              <a:gd name="T25" fmla="*/ 1582590940 h 972"/>
              <a:gd name="T26" fmla="*/ 1387321255 w 1397"/>
              <a:gd name="T27" fmla="*/ 1435611848 h 972"/>
              <a:gd name="T28" fmla="*/ 1788475364 w 1397"/>
              <a:gd name="T29" fmla="*/ 1189506590 h 972"/>
              <a:gd name="T30" fmla="*/ 2147483646 w 1397"/>
              <a:gd name="T31" fmla="*/ 885294866 h 972"/>
              <a:gd name="T32" fmla="*/ 2147483646 w 1397"/>
              <a:gd name="T33" fmla="*/ 697297923 h 972"/>
              <a:gd name="T34" fmla="*/ 2147483646 w 1397"/>
              <a:gd name="T35" fmla="*/ 557153906 h 972"/>
              <a:gd name="T36" fmla="*/ 2147483646 w 1397"/>
              <a:gd name="T37" fmla="*/ 516136055 h 972"/>
              <a:gd name="T38" fmla="*/ 2147483646 w 1397"/>
              <a:gd name="T39" fmla="*/ 393084351 h 972"/>
              <a:gd name="T40" fmla="*/ 2147483646 w 1397"/>
              <a:gd name="T41" fmla="*/ 229014795 h 972"/>
              <a:gd name="T42" fmla="*/ 2147483646 w 1397"/>
              <a:gd name="T43" fmla="*/ 105961241 h 972"/>
              <a:gd name="T44" fmla="*/ 2147483646 w 1397"/>
              <a:gd name="T45" fmla="*/ 64945239 h 972"/>
              <a:gd name="T46" fmla="*/ 2147483646 w 1397"/>
              <a:gd name="T47" fmla="*/ 23927388 h 972"/>
              <a:gd name="T48" fmla="*/ 2147483646 w 1397"/>
              <a:gd name="T49" fmla="*/ 13672001 h 972"/>
              <a:gd name="T50" fmla="*/ 2147483646 w 1397"/>
              <a:gd name="T51" fmla="*/ 47852927 h 972"/>
              <a:gd name="T52" fmla="*/ 2147483646 w 1397"/>
              <a:gd name="T53" fmla="*/ 71780315 h 972"/>
              <a:gd name="T54" fmla="*/ 2147483646 w 1397"/>
              <a:gd name="T55" fmla="*/ 95707703 h 972"/>
              <a:gd name="T56" fmla="*/ 2147483646 w 1397"/>
              <a:gd name="T57" fmla="*/ 112798166 h 9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97" h="972">
                <a:moveTo>
                  <a:pt x="0" y="972"/>
                </a:moveTo>
                <a:cubicBezTo>
                  <a:pt x="5" y="964"/>
                  <a:pt x="7" y="957"/>
                  <a:pt x="12" y="950"/>
                </a:cubicBezTo>
                <a:cubicBezTo>
                  <a:pt x="15" y="940"/>
                  <a:pt x="19" y="931"/>
                  <a:pt x="22" y="921"/>
                </a:cubicBezTo>
                <a:cubicBezTo>
                  <a:pt x="24" y="916"/>
                  <a:pt x="26" y="907"/>
                  <a:pt x="26" y="907"/>
                </a:cubicBezTo>
                <a:cubicBezTo>
                  <a:pt x="34" y="848"/>
                  <a:pt x="24" y="925"/>
                  <a:pt x="31" y="796"/>
                </a:cubicBezTo>
                <a:cubicBezTo>
                  <a:pt x="32" y="780"/>
                  <a:pt x="42" y="762"/>
                  <a:pt x="46" y="746"/>
                </a:cubicBezTo>
                <a:cubicBezTo>
                  <a:pt x="55" y="705"/>
                  <a:pt x="60" y="663"/>
                  <a:pt x="77" y="624"/>
                </a:cubicBezTo>
                <a:cubicBezTo>
                  <a:pt x="80" y="608"/>
                  <a:pt x="85" y="591"/>
                  <a:pt x="94" y="578"/>
                </a:cubicBezTo>
                <a:cubicBezTo>
                  <a:pt x="98" y="563"/>
                  <a:pt x="104" y="547"/>
                  <a:pt x="113" y="535"/>
                </a:cubicBezTo>
                <a:cubicBezTo>
                  <a:pt x="116" y="525"/>
                  <a:pt x="119" y="515"/>
                  <a:pt x="125" y="506"/>
                </a:cubicBezTo>
                <a:cubicBezTo>
                  <a:pt x="127" y="499"/>
                  <a:pt x="131" y="490"/>
                  <a:pt x="134" y="484"/>
                </a:cubicBezTo>
                <a:cubicBezTo>
                  <a:pt x="137" y="479"/>
                  <a:pt x="141" y="475"/>
                  <a:pt x="144" y="470"/>
                </a:cubicBezTo>
                <a:cubicBezTo>
                  <a:pt x="146" y="468"/>
                  <a:pt x="149" y="463"/>
                  <a:pt x="149" y="463"/>
                </a:cubicBezTo>
                <a:cubicBezTo>
                  <a:pt x="153" y="448"/>
                  <a:pt x="157" y="433"/>
                  <a:pt x="166" y="420"/>
                </a:cubicBezTo>
                <a:cubicBezTo>
                  <a:pt x="172" y="395"/>
                  <a:pt x="195" y="365"/>
                  <a:pt x="214" y="348"/>
                </a:cubicBezTo>
                <a:cubicBezTo>
                  <a:pt x="232" y="311"/>
                  <a:pt x="262" y="289"/>
                  <a:pt x="288" y="259"/>
                </a:cubicBezTo>
                <a:cubicBezTo>
                  <a:pt x="304" y="240"/>
                  <a:pt x="319" y="217"/>
                  <a:pt x="341" y="204"/>
                </a:cubicBezTo>
                <a:cubicBezTo>
                  <a:pt x="352" y="186"/>
                  <a:pt x="382" y="169"/>
                  <a:pt x="403" y="163"/>
                </a:cubicBezTo>
                <a:cubicBezTo>
                  <a:pt x="410" y="158"/>
                  <a:pt x="418" y="157"/>
                  <a:pt x="425" y="151"/>
                </a:cubicBezTo>
                <a:cubicBezTo>
                  <a:pt x="439" y="139"/>
                  <a:pt x="452" y="124"/>
                  <a:pt x="468" y="115"/>
                </a:cubicBezTo>
                <a:cubicBezTo>
                  <a:pt x="511" y="90"/>
                  <a:pt x="556" y="77"/>
                  <a:pt x="605" y="67"/>
                </a:cubicBezTo>
                <a:cubicBezTo>
                  <a:pt x="637" y="53"/>
                  <a:pt x="669" y="37"/>
                  <a:pt x="703" y="31"/>
                </a:cubicBezTo>
                <a:cubicBezTo>
                  <a:pt x="733" y="18"/>
                  <a:pt x="772" y="23"/>
                  <a:pt x="804" y="19"/>
                </a:cubicBezTo>
                <a:cubicBezTo>
                  <a:pt x="847" y="8"/>
                  <a:pt x="899" y="9"/>
                  <a:pt x="943" y="7"/>
                </a:cubicBezTo>
                <a:cubicBezTo>
                  <a:pt x="983" y="0"/>
                  <a:pt x="1016" y="3"/>
                  <a:pt x="1058" y="4"/>
                </a:cubicBezTo>
                <a:cubicBezTo>
                  <a:pt x="1129" y="18"/>
                  <a:pt x="1206" y="9"/>
                  <a:pt x="1279" y="14"/>
                </a:cubicBezTo>
                <a:cubicBezTo>
                  <a:pt x="1300" y="17"/>
                  <a:pt x="1315" y="20"/>
                  <a:pt x="1337" y="21"/>
                </a:cubicBezTo>
                <a:cubicBezTo>
                  <a:pt x="1350" y="24"/>
                  <a:pt x="1362" y="26"/>
                  <a:pt x="1375" y="28"/>
                </a:cubicBezTo>
                <a:cubicBezTo>
                  <a:pt x="1382" y="31"/>
                  <a:pt x="1389" y="33"/>
                  <a:pt x="1397" y="33"/>
                </a:cubicBezTo>
              </a:path>
            </a:pathLst>
          </a:custGeom>
          <a:noFill/>
          <a:ln w="38100" cap="flat" cmpd="sng">
            <a:solidFill>
              <a:srgbClr val="E42F1C"/>
            </a:solidFill>
            <a:prstDash val="lgDash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4039" name="Freeform 1031"/>
          <p:cNvSpPr>
            <a:spLocks/>
          </p:cNvSpPr>
          <p:nvPr/>
        </p:nvSpPr>
        <p:spPr bwMode="auto">
          <a:xfrm>
            <a:off x="5035550" y="881063"/>
            <a:ext cx="4067175" cy="3362325"/>
          </a:xfrm>
          <a:custGeom>
            <a:avLst/>
            <a:gdLst>
              <a:gd name="T0" fmla="*/ 2147483646 w 1407"/>
              <a:gd name="T1" fmla="*/ 2147483646 h 1819"/>
              <a:gd name="T2" fmla="*/ 2147483646 w 1407"/>
              <a:gd name="T3" fmla="*/ 2147483646 h 1819"/>
              <a:gd name="T4" fmla="*/ 2147483646 w 1407"/>
              <a:gd name="T5" fmla="*/ 2147483646 h 1819"/>
              <a:gd name="T6" fmla="*/ 2147483646 w 1407"/>
              <a:gd name="T7" fmla="*/ 2147483646 h 1819"/>
              <a:gd name="T8" fmla="*/ 2147483646 w 1407"/>
              <a:gd name="T9" fmla="*/ 2147483646 h 1819"/>
              <a:gd name="T10" fmla="*/ 2147483646 w 1407"/>
              <a:gd name="T11" fmla="*/ 2147483646 h 1819"/>
              <a:gd name="T12" fmla="*/ 2147483646 w 1407"/>
              <a:gd name="T13" fmla="*/ 2147483646 h 1819"/>
              <a:gd name="T14" fmla="*/ 2147483646 w 1407"/>
              <a:gd name="T15" fmla="*/ 2147483646 h 1819"/>
              <a:gd name="T16" fmla="*/ 2147483646 w 1407"/>
              <a:gd name="T17" fmla="*/ 2147483646 h 1819"/>
              <a:gd name="T18" fmla="*/ 2147483646 w 1407"/>
              <a:gd name="T19" fmla="*/ 2132056013 h 1819"/>
              <a:gd name="T20" fmla="*/ 2147483646 w 1407"/>
              <a:gd name="T21" fmla="*/ 2032970014 h 1819"/>
              <a:gd name="T22" fmla="*/ 2147483646 w 1407"/>
              <a:gd name="T23" fmla="*/ 1687877908 h 1819"/>
              <a:gd name="T24" fmla="*/ 2147483646 w 1407"/>
              <a:gd name="T25" fmla="*/ 1510207035 h 1819"/>
              <a:gd name="T26" fmla="*/ 2147483646 w 1407"/>
              <a:gd name="T27" fmla="*/ 1236866094 h 1819"/>
              <a:gd name="T28" fmla="*/ 2147483646 w 1407"/>
              <a:gd name="T29" fmla="*/ 1165113081 h 1819"/>
              <a:gd name="T30" fmla="*/ 2147483646 w 1407"/>
              <a:gd name="T31" fmla="*/ 990859987 h 1819"/>
              <a:gd name="T32" fmla="*/ 2147483646 w 1407"/>
              <a:gd name="T33" fmla="*/ 632100464 h 1819"/>
              <a:gd name="T34" fmla="*/ 2147483646 w 1407"/>
              <a:gd name="T35" fmla="*/ 580848575 h 1819"/>
              <a:gd name="T36" fmla="*/ 2147483646 w 1407"/>
              <a:gd name="T37" fmla="*/ 416845120 h 1819"/>
              <a:gd name="T38" fmla="*/ 2147483646 w 1407"/>
              <a:gd name="T39" fmla="*/ 345092106 h 1819"/>
              <a:gd name="T40" fmla="*/ 2147483646 w 1407"/>
              <a:gd name="T41" fmla="*/ 99085999 h 1819"/>
              <a:gd name="T42" fmla="*/ 2147483646 w 1407"/>
              <a:gd name="T43" fmla="*/ 6833708 h 1819"/>
              <a:gd name="T44" fmla="*/ 2147483646 w 1407"/>
              <a:gd name="T45" fmla="*/ 23917055 h 1819"/>
              <a:gd name="T46" fmla="*/ 2147483646 w 1407"/>
              <a:gd name="T47" fmla="*/ 170837164 h 1819"/>
              <a:gd name="T48" fmla="*/ 2147483646 w 1407"/>
              <a:gd name="T49" fmla="*/ 239172399 h 1819"/>
              <a:gd name="T50" fmla="*/ 2147483646 w 1407"/>
              <a:gd name="T51" fmla="*/ 451011813 h 1819"/>
              <a:gd name="T52" fmla="*/ 2147483646 w 1407"/>
              <a:gd name="T53" fmla="*/ 591098214 h 1819"/>
              <a:gd name="T54" fmla="*/ 2147483646 w 1407"/>
              <a:gd name="T55" fmla="*/ 761937226 h 1819"/>
              <a:gd name="T56" fmla="*/ 2147483646 w 1407"/>
              <a:gd name="T57" fmla="*/ 1048943735 h 1819"/>
              <a:gd name="T58" fmla="*/ 2147483646 w 1407"/>
              <a:gd name="T59" fmla="*/ 1130946387 h 1819"/>
              <a:gd name="T60" fmla="*/ 2147483646 w 1407"/>
              <a:gd name="T61" fmla="*/ 1230032386 h 1819"/>
              <a:gd name="T62" fmla="*/ 2147483646 w 1407"/>
              <a:gd name="T63" fmla="*/ 1264199080 h 1819"/>
              <a:gd name="T64" fmla="*/ 2147483646 w 1407"/>
              <a:gd name="T65" fmla="*/ 1616124894 h 1819"/>
              <a:gd name="T66" fmla="*/ 2147483646 w 1407"/>
              <a:gd name="T67" fmla="*/ 1845047655 h 1819"/>
              <a:gd name="T68" fmla="*/ 2147483646 w 1407"/>
              <a:gd name="T69" fmla="*/ 2147483646 h 1819"/>
              <a:gd name="T70" fmla="*/ 2147483646 w 1407"/>
              <a:gd name="T71" fmla="*/ 2147483646 h 1819"/>
              <a:gd name="T72" fmla="*/ 2147483646 w 1407"/>
              <a:gd name="T73" fmla="*/ 2147483646 h 1819"/>
              <a:gd name="T74" fmla="*/ 2147483646 w 1407"/>
              <a:gd name="T75" fmla="*/ 2147483646 h 1819"/>
              <a:gd name="T76" fmla="*/ 2147483646 w 1407"/>
              <a:gd name="T77" fmla="*/ 2147483646 h 1819"/>
              <a:gd name="T78" fmla="*/ 2147483646 w 1407"/>
              <a:gd name="T79" fmla="*/ 2147483646 h 1819"/>
              <a:gd name="T80" fmla="*/ 2147483646 w 1407"/>
              <a:gd name="T81" fmla="*/ 2147483646 h 1819"/>
              <a:gd name="T82" fmla="*/ 2147483646 w 1407"/>
              <a:gd name="T83" fmla="*/ 2147483646 h 1819"/>
              <a:gd name="T84" fmla="*/ 2147483646 w 1407"/>
              <a:gd name="T85" fmla="*/ 2147483646 h 1819"/>
              <a:gd name="T86" fmla="*/ 2147483646 w 1407"/>
              <a:gd name="T87" fmla="*/ 2147483646 h 1819"/>
              <a:gd name="T88" fmla="*/ 2147483646 w 1407"/>
              <a:gd name="T89" fmla="*/ 2147483646 h 1819"/>
              <a:gd name="T90" fmla="*/ 2147483646 w 1407"/>
              <a:gd name="T91" fmla="*/ 2147483646 h 1819"/>
              <a:gd name="T92" fmla="*/ 2147483646 w 1407"/>
              <a:gd name="T93" fmla="*/ 2147483646 h 1819"/>
              <a:gd name="T94" fmla="*/ 2147483646 w 1407"/>
              <a:gd name="T95" fmla="*/ 2147483646 h 1819"/>
              <a:gd name="T96" fmla="*/ 1729688300 w 1407"/>
              <a:gd name="T97" fmla="*/ 2147483646 h 1819"/>
              <a:gd name="T98" fmla="*/ 1529145064 w 1407"/>
              <a:gd name="T99" fmla="*/ 2147483646 h 1819"/>
              <a:gd name="T100" fmla="*/ 1403805541 w 1407"/>
              <a:gd name="T101" fmla="*/ 2147483646 h 1819"/>
              <a:gd name="T102" fmla="*/ 1144769565 w 1407"/>
              <a:gd name="T103" fmla="*/ 2147483646 h 1819"/>
              <a:gd name="T104" fmla="*/ 1102990688 w 1407"/>
              <a:gd name="T105" fmla="*/ 2147483646 h 1819"/>
              <a:gd name="T106" fmla="*/ 1044497947 w 1407"/>
              <a:gd name="T107" fmla="*/ 2147483646 h 1819"/>
              <a:gd name="T108" fmla="*/ 969294234 w 1407"/>
              <a:gd name="T109" fmla="*/ 2147483646 h 1819"/>
              <a:gd name="T110" fmla="*/ 843954711 w 1407"/>
              <a:gd name="T111" fmla="*/ 2147483646 h 1819"/>
              <a:gd name="T112" fmla="*/ 601629707 w 1407"/>
              <a:gd name="T113" fmla="*/ 2147483646 h 1819"/>
              <a:gd name="T114" fmla="*/ 484647117 w 1407"/>
              <a:gd name="T115" fmla="*/ 2147483646 h 1819"/>
              <a:gd name="T116" fmla="*/ 284103881 w 1407"/>
              <a:gd name="T117" fmla="*/ 2147483646 h 1819"/>
              <a:gd name="T118" fmla="*/ 100271618 w 1407"/>
              <a:gd name="T119" fmla="*/ 2147483646 h 1819"/>
              <a:gd name="T120" fmla="*/ 0 w 1407"/>
              <a:gd name="T121" fmla="*/ 2147483646 h 18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07" h="1819">
                <a:moveTo>
                  <a:pt x="1407" y="876"/>
                </a:moveTo>
                <a:cubicBezTo>
                  <a:pt x="1391" y="873"/>
                  <a:pt x="1376" y="866"/>
                  <a:pt x="1361" y="862"/>
                </a:cubicBezTo>
                <a:cubicBezTo>
                  <a:pt x="1345" y="850"/>
                  <a:pt x="1332" y="834"/>
                  <a:pt x="1316" y="821"/>
                </a:cubicBezTo>
                <a:cubicBezTo>
                  <a:pt x="1305" y="812"/>
                  <a:pt x="1290" y="807"/>
                  <a:pt x="1280" y="797"/>
                </a:cubicBezTo>
                <a:cubicBezTo>
                  <a:pt x="1262" y="779"/>
                  <a:pt x="1258" y="758"/>
                  <a:pt x="1236" y="744"/>
                </a:cubicBezTo>
                <a:cubicBezTo>
                  <a:pt x="1233" y="733"/>
                  <a:pt x="1220" y="718"/>
                  <a:pt x="1212" y="710"/>
                </a:cubicBezTo>
                <a:cubicBezTo>
                  <a:pt x="1209" y="699"/>
                  <a:pt x="1198" y="684"/>
                  <a:pt x="1191" y="674"/>
                </a:cubicBezTo>
                <a:cubicBezTo>
                  <a:pt x="1188" y="669"/>
                  <a:pt x="1181" y="660"/>
                  <a:pt x="1181" y="660"/>
                </a:cubicBezTo>
                <a:cubicBezTo>
                  <a:pt x="1179" y="652"/>
                  <a:pt x="1176" y="645"/>
                  <a:pt x="1172" y="638"/>
                </a:cubicBezTo>
                <a:cubicBezTo>
                  <a:pt x="1169" y="633"/>
                  <a:pt x="1162" y="624"/>
                  <a:pt x="1162" y="624"/>
                </a:cubicBezTo>
                <a:cubicBezTo>
                  <a:pt x="1159" y="614"/>
                  <a:pt x="1156" y="604"/>
                  <a:pt x="1150" y="595"/>
                </a:cubicBezTo>
                <a:cubicBezTo>
                  <a:pt x="1140" y="560"/>
                  <a:pt x="1128" y="525"/>
                  <a:pt x="1109" y="494"/>
                </a:cubicBezTo>
                <a:cubicBezTo>
                  <a:pt x="1104" y="476"/>
                  <a:pt x="1098" y="459"/>
                  <a:pt x="1092" y="442"/>
                </a:cubicBezTo>
                <a:cubicBezTo>
                  <a:pt x="1083" y="416"/>
                  <a:pt x="1081" y="385"/>
                  <a:pt x="1066" y="362"/>
                </a:cubicBezTo>
                <a:cubicBezTo>
                  <a:pt x="1064" y="354"/>
                  <a:pt x="1059" y="349"/>
                  <a:pt x="1056" y="341"/>
                </a:cubicBezTo>
                <a:cubicBezTo>
                  <a:pt x="1050" y="324"/>
                  <a:pt x="1047" y="306"/>
                  <a:pt x="1037" y="290"/>
                </a:cubicBezTo>
                <a:cubicBezTo>
                  <a:pt x="1027" y="255"/>
                  <a:pt x="1014" y="220"/>
                  <a:pt x="1004" y="185"/>
                </a:cubicBezTo>
                <a:cubicBezTo>
                  <a:pt x="1002" y="180"/>
                  <a:pt x="998" y="175"/>
                  <a:pt x="996" y="170"/>
                </a:cubicBezTo>
                <a:cubicBezTo>
                  <a:pt x="991" y="155"/>
                  <a:pt x="990" y="136"/>
                  <a:pt x="982" y="122"/>
                </a:cubicBezTo>
                <a:cubicBezTo>
                  <a:pt x="962" y="86"/>
                  <a:pt x="979" y="122"/>
                  <a:pt x="968" y="101"/>
                </a:cubicBezTo>
                <a:cubicBezTo>
                  <a:pt x="959" y="83"/>
                  <a:pt x="952" y="42"/>
                  <a:pt x="939" y="29"/>
                </a:cubicBezTo>
                <a:cubicBezTo>
                  <a:pt x="923" y="13"/>
                  <a:pt x="903" y="10"/>
                  <a:pt x="884" y="2"/>
                </a:cubicBezTo>
                <a:cubicBezTo>
                  <a:pt x="871" y="3"/>
                  <a:pt x="856" y="0"/>
                  <a:pt x="845" y="7"/>
                </a:cubicBezTo>
                <a:cubicBezTo>
                  <a:pt x="826" y="18"/>
                  <a:pt x="819" y="40"/>
                  <a:pt x="802" y="50"/>
                </a:cubicBezTo>
                <a:cubicBezTo>
                  <a:pt x="797" y="59"/>
                  <a:pt x="790" y="61"/>
                  <a:pt x="785" y="70"/>
                </a:cubicBezTo>
                <a:cubicBezTo>
                  <a:pt x="782" y="91"/>
                  <a:pt x="776" y="112"/>
                  <a:pt x="768" y="132"/>
                </a:cubicBezTo>
                <a:cubicBezTo>
                  <a:pt x="766" y="148"/>
                  <a:pt x="765" y="160"/>
                  <a:pt x="756" y="173"/>
                </a:cubicBezTo>
                <a:cubicBezTo>
                  <a:pt x="751" y="190"/>
                  <a:pt x="744" y="207"/>
                  <a:pt x="737" y="223"/>
                </a:cubicBezTo>
                <a:cubicBezTo>
                  <a:pt x="731" y="253"/>
                  <a:pt x="725" y="279"/>
                  <a:pt x="713" y="307"/>
                </a:cubicBezTo>
                <a:cubicBezTo>
                  <a:pt x="711" y="316"/>
                  <a:pt x="701" y="331"/>
                  <a:pt x="701" y="331"/>
                </a:cubicBezTo>
                <a:cubicBezTo>
                  <a:pt x="698" y="341"/>
                  <a:pt x="695" y="350"/>
                  <a:pt x="692" y="360"/>
                </a:cubicBezTo>
                <a:cubicBezTo>
                  <a:pt x="691" y="363"/>
                  <a:pt x="689" y="370"/>
                  <a:pt x="689" y="370"/>
                </a:cubicBezTo>
                <a:cubicBezTo>
                  <a:pt x="685" y="405"/>
                  <a:pt x="671" y="440"/>
                  <a:pt x="660" y="473"/>
                </a:cubicBezTo>
                <a:cubicBezTo>
                  <a:pt x="653" y="495"/>
                  <a:pt x="649" y="521"/>
                  <a:pt x="636" y="540"/>
                </a:cubicBezTo>
                <a:cubicBezTo>
                  <a:pt x="627" y="573"/>
                  <a:pt x="618" y="615"/>
                  <a:pt x="598" y="643"/>
                </a:cubicBezTo>
                <a:cubicBezTo>
                  <a:pt x="592" y="664"/>
                  <a:pt x="577" y="704"/>
                  <a:pt x="564" y="722"/>
                </a:cubicBezTo>
                <a:cubicBezTo>
                  <a:pt x="558" y="745"/>
                  <a:pt x="547" y="775"/>
                  <a:pt x="533" y="794"/>
                </a:cubicBezTo>
                <a:cubicBezTo>
                  <a:pt x="528" y="813"/>
                  <a:pt x="521" y="836"/>
                  <a:pt x="509" y="852"/>
                </a:cubicBezTo>
                <a:cubicBezTo>
                  <a:pt x="506" y="862"/>
                  <a:pt x="503" y="872"/>
                  <a:pt x="497" y="881"/>
                </a:cubicBezTo>
                <a:cubicBezTo>
                  <a:pt x="493" y="896"/>
                  <a:pt x="489" y="912"/>
                  <a:pt x="480" y="924"/>
                </a:cubicBezTo>
                <a:cubicBezTo>
                  <a:pt x="477" y="934"/>
                  <a:pt x="472" y="945"/>
                  <a:pt x="466" y="953"/>
                </a:cubicBezTo>
                <a:cubicBezTo>
                  <a:pt x="464" y="961"/>
                  <a:pt x="461" y="967"/>
                  <a:pt x="456" y="974"/>
                </a:cubicBezTo>
                <a:cubicBezTo>
                  <a:pt x="453" y="985"/>
                  <a:pt x="451" y="994"/>
                  <a:pt x="444" y="1003"/>
                </a:cubicBezTo>
                <a:cubicBezTo>
                  <a:pt x="439" y="1020"/>
                  <a:pt x="429" y="1033"/>
                  <a:pt x="416" y="1046"/>
                </a:cubicBezTo>
                <a:cubicBezTo>
                  <a:pt x="402" y="1084"/>
                  <a:pt x="371" y="1112"/>
                  <a:pt x="351" y="1147"/>
                </a:cubicBezTo>
                <a:cubicBezTo>
                  <a:pt x="339" y="1168"/>
                  <a:pt x="325" y="1196"/>
                  <a:pt x="305" y="1210"/>
                </a:cubicBezTo>
                <a:cubicBezTo>
                  <a:pt x="302" y="1221"/>
                  <a:pt x="292" y="1230"/>
                  <a:pt x="284" y="1238"/>
                </a:cubicBezTo>
                <a:cubicBezTo>
                  <a:pt x="279" y="1251"/>
                  <a:pt x="272" y="1257"/>
                  <a:pt x="264" y="1267"/>
                </a:cubicBezTo>
                <a:cubicBezTo>
                  <a:pt x="245" y="1291"/>
                  <a:pt x="227" y="1316"/>
                  <a:pt x="207" y="1339"/>
                </a:cubicBezTo>
                <a:cubicBezTo>
                  <a:pt x="199" y="1348"/>
                  <a:pt x="191" y="1357"/>
                  <a:pt x="183" y="1366"/>
                </a:cubicBezTo>
                <a:cubicBezTo>
                  <a:pt x="177" y="1372"/>
                  <a:pt x="168" y="1387"/>
                  <a:pt x="168" y="1387"/>
                </a:cubicBezTo>
                <a:cubicBezTo>
                  <a:pt x="163" y="1406"/>
                  <a:pt x="147" y="1421"/>
                  <a:pt x="137" y="1438"/>
                </a:cubicBezTo>
                <a:cubicBezTo>
                  <a:pt x="135" y="1441"/>
                  <a:pt x="134" y="1444"/>
                  <a:pt x="132" y="1447"/>
                </a:cubicBezTo>
                <a:cubicBezTo>
                  <a:pt x="130" y="1450"/>
                  <a:pt x="127" y="1451"/>
                  <a:pt x="125" y="1454"/>
                </a:cubicBezTo>
                <a:cubicBezTo>
                  <a:pt x="122" y="1459"/>
                  <a:pt x="116" y="1469"/>
                  <a:pt x="116" y="1469"/>
                </a:cubicBezTo>
                <a:cubicBezTo>
                  <a:pt x="113" y="1485"/>
                  <a:pt x="113" y="1495"/>
                  <a:pt x="101" y="1507"/>
                </a:cubicBezTo>
                <a:cubicBezTo>
                  <a:pt x="96" y="1524"/>
                  <a:pt x="81" y="1535"/>
                  <a:pt x="72" y="1550"/>
                </a:cubicBezTo>
                <a:cubicBezTo>
                  <a:pt x="68" y="1557"/>
                  <a:pt x="58" y="1572"/>
                  <a:pt x="58" y="1572"/>
                </a:cubicBezTo>
                <a:cubicBezTo>
                  <a:pt x="52" y="1594"/>
                  <a:pt x="40" y="1615"/>
                  <a:pt x="34" y="1637"/>
                </a:cubicBezTo>
                <a:cubicBezTo>
                  <a:pt x="31" y="1679"/>
                  <a:pt x="29" y="1725"/>
                  <a:pt x="12" y="1764"/>
                </a:cubicBezTo>
                <a:cubicBezTo>
                  <a:pt x="9" y="1783"/>
                  <a:pt x="0" y="1800"/>
                  <a:pt x="0" y="1819"/>
                </a:cubicBezTo>
              </a:path>
            </a:pathLst>
          </a:custGeom>
          <a:noFill/>
          <a:ln w="28575" cap="flat" cmpd="sng">
            <a:solidFill>
              <a:schemeClr val="accent2"/>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4040" name="Freeform 1032"/>
          <p:cNvSpPr>
            <a:spLocks/>
          </p:cNvSpPr>
          <p:nvPr/>
        </p:nvSpPr>
        <p:spPr bwMode="auto">
          <a:xfrm>
            <a:off x="5035550" y="2509838"/>
            <a:ext cx="4102100" cy="1724025"/>
          </a:xfrm>
          <a:custGeom>
            <a:avLst/>
            <a:gdLst>
              <a:gd name="T0" fmla="*/ 2147483646 w 1419"/>
              <a:gd name="T1" fmla="*/ 0 h 933"/>
              <a:gd name="T2" fmla="*/ 2147483646 w 1419"/>
              <a:gd name="T3" fmla="*/ 47803351 h 933"/>
              <a:gd name="T4" fmla="*/ 2147483646 w 1419"/>
              <a:gd name="T5" fmla="*/ 112676952 h 933"/>
              <a:gd name="T6" fmla="*/ 2147483646 w 1419"/>
              <a:gd name="T7" fmla="*/ 139993417 h 933"/>
              <a:gd name="T8" fmla="*/ 2147483646 w 1419"/>
              <a:gd name="T9" fmla="*/ 153650725 h 933"/>
              <a:gd name="T10" fmla="*/ 2147483646 w 1419"/>
              <a:gd name="T11" fmla="*/ 235598272 h 933"/>
              <a:gd name="T12" fmla="*/ 2147483646 w 1419"/>
              <a:gd name="T13" fmla="*/ 276572045 h 933"/>
              <a:gd name="T14" fmla="*/ 2147483646 w 1419"/>
              <a:gd name="T15" fmla="*/ 399493364 h 933"/>
              <a:gd name="T16" fmla="*/ 2147483646 w 1419"/>
              <a:gd name="T17" fmla="*/ 556558879 h 933"/>
              <a:gd name="T18" fmla="*/ 2147483646 w 1419"/>
              <a:gd name="T19" fmla="*/ 802401518 h 933"/>
              <a:gd name="T20" fmla="*/ 2147483646 w 1419"/>
              <a:gd name="T21" fmla="*/ 901421161 h 933"/>
              <a:gd name="T22" fmla="*/ 2147483646 w 1419"/>
              <a:gd name="T23" fmla="*/ 966296610 h 933"/>
              <a:gd name="T24" fmla="*/ 2147483646 w 1419"/>
              <a:gd name="T25" fmla="*/ 1137019433 h 933"/>
              <a:gd name="T26" fmla="*/ 2147483646 w 1419"/>
              <a:gd name="T27" fmla="*/ 1253111175 h 933"/>
              <a:gd name="T28" fmla="*/ 2147483646 w 1419"/>
              <a:gd name="T29" fmla="*/ 1417006267 h 933"/>
              <a:gd name="T30" fmla="*/ 2147483646 w 1419"/>
              <a:gd name="T31" fmla="*/ 1498953813 h 933"/>
              <a:gd name="T32" fmla="*/ 2147483646 w 1419"/>
              <a:gd name="T33" fmla="*/ 1563829262 h 933"/>
              <a:gd name="T34" fmla="*/ 2147483646 w 1419"/>
              <a:gd name="T35" fmla="*/ 1615045555 h 933"/>
              <a:gd name="T36" fmla="*/ 2147483646 w 1419"/>
              <a:gd name="T37" fmla="*/ 1628704711 h 933"/>
              <a:gd name="T38" fmla="*/ 2147483646 w 1419"/>
              <a:gd name="T39" fmla="*/ 1662848906 h 933"/>
              <a:gd name="T40" fmla="*/ 2147483646 w 1419"/>
              <a:gd name="T41" fmla="*/ 1720894777 h 933"/>
              <a:gd name="T42" fmla="*/ 2147483646 w 1419"/>
              <a:gd name="T43" fmla="*/ 1727724355 h 933"/>
              <a:gd name="T44" fmla="*/ 2147483646 w 1419"/>
              <a:gd name="T45" fmla="*/ 1826743999 h 933"/>
              <a:gd name="T46" fmla="*/ 2147483646 w 1419"/>
              <a:gd name="T47" fmla="*/ 1860888194 h 933"/>
              <a:gd name="T48" fmla="*/ 2147483646 w 1419"/>
              <a:gd name="T49" fmla="*/ 1874545502 h 933"/>
              <a:gd name="T50" fmla="*/ 2147483646 w 1419"/>
              <a:gd name="T51" fmla="*/ 1925763642 h 933"/>
              <a:gd name="T52" fmla="*/ 2105949916 w 1419"/>
              <a:gd name="T53" fmla="*/ 2014538919 h 933"/>
              <a:gd name="T54" fmla="*/ 1387252746 w 1419"/>
              <a:gd name="T55" fmla="*/ 2147483646 h 933"/>
              <a:gd name="T56" fmla="*/ 986119979 w 1419"/>
              <a:gd name="T57" fmla="*/ 2147483646 h 933"/>
              <a:gd name="T58" fmla="*/ 526488202 w 1419"/>
              <a:gd name="T59" fmla="*/ 2147483646 h 933"/>
              <a:gd name="T60" fmla="*/ 342633756 w 1419"/>
              <a:gd name="T61" fmla="*/ 2147483646 h 933"/>
              <a:gd name="T62" fmla="*/ 83568363 w 1419"/>
              <a:gd name="T63" fmla="*/ 2147483646 h 933"/>
              <a:gd name="T64" fmla="*/ 66856425 w 1419"/>
              <a:gd name="T65" fmla="*/ 2147483646 h 933"/>
              <a:gd name="T66" fmla="*/ 0 w 1419"/>
              <a:gd name="T67" fmla="*/ 2147483646 h 9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19" h="933">
                <a:moveTo>
                  <a:pt x="1419" y="0"/>
                </a:moveTo>
                <a:cubicBezTo>
                  <a:pt x="1383" y="2"/>
                  <a:pt x="1364" y="6"/>
                  <a:pt x="1332" y="14"/>
                </a:cubicBezTo>
                <a:cubicBezTo>
                  <a:pt x="1321" y="22"/>
                  <a:pt x="1309" y="30"/>
                  <a:pt x="1296" y="33"/>
                </a:cubicBezTo>
                <a:cubicBezTo>
                  <a:pt x="1290" y="38"/>
                  <a:pt x="1289" y="39"/>
                  <a:pt x="1282" y="41"/>
                </a:cubicBezTo>
                <a:cubicBezTo>
                  <a:pt x="1277" y="43"/>
                  <a:pt x="1268" y="45"/>
                  <a:pt x="1268" y="45"/>
                </a:cubicBezTo>
                <a:cubicBezTo>
                  <a:pt x="1256" y="53"/>
                  <a:pt x="1245" y="63"/>
                  <a:pt x="1232" y="69"/>
                </a:cubicBezTo>
                <a:cubicBezTo>
                  <a:pt x="1222" y="74"/>
                  <a:pt x="1212" y="75"/>
                  <a:pt x="1203" y="81"/>
                </a:cubicBezTo>
                <a:cubicBezTo>
                  <a:pt x="1185" y="92"/>
                  <a:pt x="1171" y="108"/>
                  <a:pt x="1152" y="117"/>
                </a:cubicBezTo>
                <a:cubicBezTo>
                  <a:pt x="1138" y="133"/>
                  <a:pt x="1122" y="152"/>
                  <a:pt x="1104" y="163"/>
                </a:cubicBezTo>
                <a:cubicBezTo>
                  <a:pt x="1091" y="185"/>
                  <a:pt x="1068" y="216"/>
                  <a:pt x="1049" y="235"/>
                </a:cubicBezTo>
                <a:cubicBezTo>
                  <a:pt x="1046" y="246"/>
                  <a:pt x="1038" y="256"/>
                  <a:pt x="1030" y="264"/>
                </a:cubicBezTo>
                <a:cubicBezTo>
                  <a:pt x="1027" y="275"/>
                  <a:pt x="1020" y="276"/>
                  <a:pt x="1013" y="283"/>
                </a:cubicBezTo>
                <a:cubicBezTo>
                  <a:pt x="998" y="298"/>
                  <a:pt x="990" y="318"/>
                  <a:pt x="975" y="333"/>
                </a:cubicBezTo>
                <a:cubicBezTo>
                  <a:pt x="969" y="348"/>
                  <a:pt x="956" y="357"/>
                  <a:pt x="944" y="367"/>
                </a:cubicBezTo>
                <a:cubicBezTo>
                  <a:pt x="922" y="385"/>
                  <a:pt x="902" y="407"/>
                  <a:pt x="874" y="415"/>
                </a:cubicBezTo>
                <a:cubicBezTo>
                  <a:pt x="862" y="424"/>
                  <a:pt x="845" y="435"/>
                  <a:pt x="831" y="439"/>
                </a:cubicBezTo>
                <a:cubicBezTo>
                  <a:pt x="819" y="448"/>
                  <a:pt x="803" y="454"/>
                  <a:pt x="788" y="458"/>
                </a:cubicBezTo>
                <a:cubicBezTo>
                  <a:pt x="776" y="465"/>
                  <a:pt x="763" y="469"/>
                  <a:pt x="749" y="473"/>
                </a:cubicBezTo>
                <a:cubicBezTo>
                  <a:pt x="744" y="474"/>
                  <a:pt x="735" y="477"/>
                  <a:pt x="735" y="477"/>
                </a:cubicBezTo>
                <a:cubicBezTo>
                  <a:pt x="728" y="482"/>
                  <a:pt x="722" y="485"/>
                  <a:pt x="713" y="487"/>
                </a:cubicBezTo>
                <a:cubicBezTo>
                  <a:pt x="689" y="504"/>
                  <a:pt x="644" y="502"/>
                  <a:pt x="620" y="504"/>
                </a:cubicBezTo>
                <a:cubicBezTo>
                  <a:pt x="613" y="505"/>
                  <a:pt x="598" y="506"/>
                  <a:pt x="598" y="506"/>
                </a:cubicBezTo>
                <a:cubicBezTo>
                  <a:pt x="526" y="521"/>
                  <a:pt x="448" y="527"/>
                  <a:pt x="375" y="535"/>
                </a:cubicBezTo>
                <a:cubicBezTo>
                  <a:pt x="365" y="538"/>
                  <a:pt x="356" y="542"/>
                  <a:pt x="346" y="545"/>
                </a:cubicBezTo>
                <a:cubicBezTo>
                  <a:pt x="341" y="547"/>
                  <a:pt x="332" y="549"/>
                  <a:pt x="332" y="549"/>
                </a:cubicBezTo>
                <a:cubicBezTo>
                  <a:pt x="320" y="556"/>
                  <a:pt x="308" y="558"/>
                  <a:pt x="296" y="564"/>
                </a:cubicBezTo>
                <a:cubicBezTo>
                  <a:pt x="281" y="572"/>
                  <a:pt x="267" y="581"/>
                  <a:pt x="252" y="590"/>
                </a:cubicBezTo>
                <a:cubicBezTo>
                  <a:pt x="222" y="608"/>
                  <a:pt x="198" y="634"/>
                  <a:pt x="166" y="648"/>
                </a:cubicBezTo>
                <a:cubicBezTo>
                  <a:pt x="150" y="664"/>
                  <a:pt x="131" y="675"/>
                  <a:pt x="118" y="693"/>
                </a:cubicBezTo>
                <a:cubicBezTo>
                  <a:pt x="110" y="724"/>
                  <a:pt x="79" y="740"/>
                  <a:pt x="63" y="765"/>
                </a:cubicBezTo>
                <a:cubicBezTo>
                  <a:pt x="56" y="776"/>
                  <a:pt x="50" y="785"/>
                  <a:pt x="41" y="794"/>
                </a:cubicBezTo>
                <a:cubicBezTo>
                  <a:pt x="34" y="820"/>
                  <a:pt x="17" y="842"/>
                  <a:pt x="10" y="869"/>
                </a:cubicBezTo>
                <a:cubicBezTo>
                  <a:pt x="9" y="882"/>
                  <a:pt x="9" y="894"/>
                  <a:pt x="8" y="907"/>
                </a:cubicBezTo>
                <a:cubicBezTo>
                  <a:pt x="7" y="916"/>
                  <a:pt x="0" y="924"/>
                  <a:pt x="0" y="933"/>
                </a:cubicBezTo>
              </a:path>
            </a:pathLst>
          </a:custGeom>
          <a:noFill/>
          <a:ln w="38100" cap="flat" cmpd="sng">
            <a:solidFill>
              <a:schemeClr val="accent1"/>
            </a:solidFill>
            <a:prstDash val="lgDashDot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4041" name="Freeform 1033"/>
          <p:cNvSpPr>
            <a:spLocks/>
          </p:cNvSpPr>
          <p:nvPr/>
        </p:nvSpPr>
        <p:spPr bwMode="auto">
          <a:xfrm>
            <a:off x="5049838" y="2500313"/>
            <a:ext cx="4087812" cy="1739900"/>
          </a:xfrm>
          <a:custGeom>
            <a:avLst/>
            <a:gdLst>
              <a:gd name="T0" fmla="*/ 2147483646 w 1414"/>
              <a:gd name="T1" fmla="*/ 0 h 941"/>
              <a:gd name="T2" fmla="*/ 2147483646 w 1414"/>
              <a:gd name="T3" fmla="*/ 99144716 h 941"/>
              <a:gd name="T4" fmla="*/ 2147483646 w 1414"/>
              <a:gd name="T5" fmla="*/ 246150550 h 941"/>
              <a:gd name="T6" fmla="*/ 2147483646 w 1414"/>
              <a:gd name="T7" fmla="*/ 294013516 h 941"/>
              <a:gd name="T8" fmla="*/ 2147483646 w 1414"/>
              <a:gd name="T9" fmla="*/ 615377299 h 941"/>
              <a:gd name="T10" fmla="*/ 2147483646 w 1414"/>
              <a:gd name="T11" fmla="*/ 738453498 h 941"/>
              <a:gd name="T12" fmla="*/ 2147483646 w 1414"/>
              <a:gd name="T13" fmla="*/ 1182893480 h 941"/>
              <a:gd name="T14" fmla="*/ 2147483646 w 1414"/>
              <a:gd name="T15" fmla="*/ 1329899314 h 941"/>
              <a:gd name="T16" fmla="*/ 2147483646 w 1414"/>
              <a:gd name="T17" fmla="*/ 1524769963 h 941"/>
              <a:gd name="T18" fmla="*/ 2147483646 w 1414"/>
              <a:gd name="T19" fmla="*/ 1811945912 h 941"/>
              <a:gd name="T20" fmla="*/ 2147483646 w 1414"/>
              <a:gd name="T21" fmla="*/ 1911090628 h 941"/>
              <a:gd name="T22" fmla="*/ 2147483646 w 1414"/>
              <a:gd name="T23" fmla="*/ 2133309695 h 941"/>
              <a:gd name="T24" fmla="*/ 2147483646 w 1414"/>
              <a:gd name="T25" fmla="*/ 2147483646 h 941"/>
              <a:gd name="T26" fmla="*/ 2147483646 w 1414"/>
              <a:gd name="T27" fmla="*/ 2147483646 h 941"/>
              <a:gd name="T28" fmla="*/ 2147483646 w 1414"/>
              <a:gd name="T29" fmla="*/ 2147483646 h 941"/>
              <a:gd name="T30" fmla="*/ 2147483646 w 1414"/>
              <a:gd name="T31" fmla="*/ 2147483646 h 941"/>
              <a:gd name="T32" fmla="*/ 2147483646 w 1414"/>
              <a:gd name="T33" fmla="*/ 2147483646 h 941"/>
              <a:gd name="T34" fmla="*/ 2147483646 w 1414"/>
              <a:gd name="T35" fmla="*/ 2147483646 h 941"/>
              <a:gd name="T36" fmla="*/ 2147483646 w 1414"/>
              <a:gd name="T37" fmla="*/ 2147483646 h 941"/>
              <a:gd name="T38" fmla="*/ 1345578196 w 1414"/>
              <a:gd name="T39" fmla="*/ 2147483646 h 941"/>
              <a:gd name="T40" fmla="*/ 760544072 w 1414"/>
              <a:gd name="T41" fmla="*/ 2147483646 h 941"/>
              <a:gd name="T42" fmla="*/ 459670701 w 1414"/>
              <a:gd name="T43" fmla="*/ 2147483646 h 941"/>
              <a:gd name="T44" fmla="*/ 0 w 1414"/>
              <a:gd name="T45" fmla="*/ 2147483646 h 94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14" h="941">
                <a:moveTo>
                  <a:pt x="1414" y="0"/>
                </a:moveTo>
                <a:cubicBezTo>
                  <a:pt x="1410" y="10"/>
                  <a:pt x="1404" y="20"/>
                  <a:pt x="1397" y="29"/>
                </a:cubicBezTo>
                <a:cubicBezTo>
                  <a:pt x="1393" y="43"/>
                  <a:pt x="1385" y="60"/>
                  <a:pt x="1378" y="72"/>
                </a:cubicBezTo>
                <a:cubicBezTo>
                  <a:pt x="1375" y="77"/>
                  <a:pt x="1368" y="86"/>
                  <a:pt x="1368" y="86"/>
                </a:cubicBezTo>
                <a:cubicBezTo>
                  <a:pt x="1360" y="116"/>
                  <a:pt x="1350" y="155"/>
                  <a:pt x="1332" y="180"/>
                </a:cubicBezTo>
                <a:cubicBezTo>
                  <a:pt x="1329" y="192"/>
                  <a:pt x="1325" y="206"/>
                  <a:pt x="1318" y="216"/>
                </a:cubicBezTo>
                <a:cubicBezTo>
                  <a:pt x="1307" y="252"/>
                  <a:pt x="1296" y="316"/>
                  <a:pt x="1277" y="346"/>
                </a:cubicBezTo>
                <a:cubicBezTo>
                  <a:pt x="1273" y="360"/>
                  <a:pt x="1268" y="377"/>
                  <a:pt x="1260" y="389"/>
                </a:cubicBezTo>
                <a:cubicBezTo>
                  <a:pt x="1254" y="408"/>
                  <a:pt x="1251" y="428"/>
                  <a:pt x="1243" y="446"/>
                </a:cubicBezTo>
                <a:cubicBezTo>
                  <a:pt x="1238" y="473"/>
                  <a:pt x="1228" y="507"/>
                  <a:pt x="1212" y="530"/>
                </a:cubicBezTo>
                <a:cubicBezTo>
                  <a:pt x="1209" y="540"/>
                  <a:pt x="1206" y="550"/>
                  <a:pt x="1200" y="559"/>
                </a:cubicBezTo>
                <a:cubicBezTo>
                  <a:pt x="1194" y="580"/>
                  <a:pt x="1184" y="606"/>
                  <a:pt x="1171" y="624"/>
                </a:cubicBezTo>
                <a:cubicBezTo>
                  <a:pt x="1164" y="648"/>
                  <a:pt x="1145" y="680"/>
                  <a:pt x="1123" y="694"/>
                </a:cubicBezTo>
                <a:cubicBezTo>
                  <a:pt x="1107" y="722"/>
                  <a:pt x="1052" y="759"/>
                  <a:pt x="1020" y="768"/>
                </a:cubicBezTo>
                <a:cubicBezTo>
                  <a:pt x="981" y="796"/>
                  <a:pt x="927" y="804"/>
                  <a:pt x="881" y="811"/>
                </a:cubicBezTo>
                <a:cubicBezTo>
                  <a:pt x="866" y="817"/>
                  <a:pt x="849" y="817"/>
                  <a:pt x="833" y="818"/>
                </a:cubicBezTo>
                <a:cubicBezTo>
                  <a:pt x="808" y="823"/>
                  <a:pt x="784" y="821"/>
                  <a:pt x="759" y="826"/>
                </a:cubicBezTo>
                <a:cubicBezTo>
                  <a:pt x="657" y="824"/>
                  <a:pt x="558" y="821"/>
                  <a:pt x="456" y="828"/>
                </a:cubicBezTo>
                <a:cubicBezTo>
                  <a:pt x="395" y="846"/>
                  <a:pt x="327" y="843"/>
                  <a:pt x="264" y="847"/>
                </a:cubicBezTo>
                <a:cubicBezTo>
                  <a:pt x="232" y="858"/>
                  <a:pt x="194" y="854"/>
                  <a:pt x="161" y="859"/>
                </a:cubicBezTo>
                <a:cubicBezTo>
                  <a:pt x="140" y="868"/>
                  <a:pt x="113" y="877"/>
                  <a:pt x="91" y="883"/>
                </a:cubicBezTo>
                <a:cubicBezTo>
                  <a:pt x="80" y="891"/>
                  <a:pt x="68" y="899"/>
                  <a:pt x="55" y="902"/>
                </a:cubicBezTo>
                <a:cubicBezTo>
                  <a:pt x="36" y="915"/>
                  <a:pt x="16" y="925"/>
                  <a:pt x="0" y="941"/>
                </a:cubicBezTo>
              </a:path>
            </a:pathLst>
          </a:custGeom>
          <a:noFill/>
          <a:ln w="28575" cap="flat" cmpd="sng">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4042" name="Line 1034"/>
          <p:cNvSpPr>
            <a:spLocks noChangeShapeType="1"/>
          </p:cNvSpPr>
          <p:nvPr/>
        </p:nvSpPr>
        <p:spPr bwMode="auto">
          <a:xfrm>
            <a:off x="5057775" y="4259263"/>
            <a:ext cx="41640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43" name="Line 1035"/>
          <p:cNvSpPr>
            <a:spLocks noChangeShapeType="1"/>
          </p:cNvSpPr>
          <p:nvPr/>
        </p:nvSpPr>
        <p:spPr bwMode="auto">
          <a:xfrm>
            <a:off x="9217025" y="4178300"/>
            <a:ext cx="0" cy="88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44" name="Line 1036"/>
          <p:cNvSpPr>
            <a:spLocks noChangeShapeType="1"/>
          </p:cNvSpPr>
          <p:nvPr/>
        </p:nvSpPr>
        <p:spPr bwMode="auto">
          <a:xfrm>
            <a:off x="8793163" y="4178300"/>
            <a:ext cx="0" cy="88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45" name="Line 1037"/>
          <p:cNvSpPr>
            <a:spLocks noChangeShapeType="1"/>
          </p:cNvSpPr>
          <p:nvPr/>
        </p:nvSpPr>
        <p:spPr bwMode="auto">
          <a:xfrm>
            <a:off x="8374063" y="4178300"/>
            <a:ext cx="0" cy="88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46" name="Line 1038"/>
          <p:cNvSpPr>
            <a:spLocks noChangeShapeType="1"/>
          </p:cNvSpPr>
          <p:nvPr/>
        </p:nvSpPr>
        <p:spPr bwMode="auto">
          <a:xfrm>
            <a:off x="7956550" y="4178300"/>
            <a:ext cx="0" cy="88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47" name="Line 1039"/>
          <p:cNvSpPr>
            <a:spLocks noChangeShapeType="1"/>
          </p:cNvSpPr>
          <p:nvPr/>
        </p:nvSpPr>
        <p:spPr bwMode="auto">
          <a:xfrm>
            <a:off x="7535863" y="4178300"/>
            <a:ext cx="0" cy="88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48" name="Line 1040"/>
          <p:cNvSpPr>
            <a:spLocks noChangeShapeType="1"/>
          </p:cNvSpPr>
          <p:nvPr/>
        </p:nvSpPr>
        <p:spPr bwMode="auto">
          <a:xfrm>
            <a:off x="7116763" y="4178300"/>
            <a:ext cx="0" cy="88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49" name="Line 1041"/>
          <p:cNvSpPr>
            <a:spLocks noChangeShapeType="1"/>
          </p:cNvSpPr>
          <p:nvPr/>
        </p:nvSpPr>
        <p:spPr bwMode="auto">
          <a:xfrm>
            <a:off x="6699250" y="4178300"/>
            <a:ext cx="0" cy="88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50" name="Line 1042"/>
          <p:cNvSpPr>
            <a:spLocks noChangeShapeType="1"/>
          </p:cNvSpPr>
          <p:nvPr/>
        </p:nvSpPr>
        <p:spPr bwMode="auto">
          <a:xfrm>
            <a:off x="6278563" y="4178300"/>
            <a:ext cx="0" cy="88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51" name="Line 1043"/>
          <p:cNvSpPr>
            <a:spLocks noChangeShapeType="1"/>
          </p:cNvSpPr>
          <p:nvPr/>
        </p:nvSpPr>
        <p:spPr bwMode="auto">
          <a:xfrm>
            <a:off x="5859463" y="4178300"/>
            <a:ext cx="0" cy="88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52" name="Line 1044"/>
          <p:cNvSpPr>
            <a:spLocks noChangeShapeType="1"/>
          </p:cNvSpPr>
          <p:nvPr/>
        </p:nvSpPr>
        <p:spPr bwMode="auto">
          <a:xfrm>
            <a:off x="5440363" y="4178300"/>
            <a:ext cx="0" cy="88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53" name="Line 1045"/>
          <p:cNvSpPr>
            <a:spLocks noChangeShapeType="1"/>
          </p:cNvSpPr>
          <p:nvPr/>
        </p:nvSpPr>
        <p:spPr bwMode="auto">
          <a:xfrm rot="-5400000">
            <a:off x="5127625" y="692150"/>
            <a:ext cx="0" cy="139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54" name="Line 1046"/>
          <p:cNvSpPr>
            <a:spLocks noChangeShapeType="1"/>
          </p:cNvSpPr>
          <p:nvPr/>
        </p:nvSpPr>
        <p:spPr bwMode="auto">
          <a:xfrm rot="-5400000">
            <a:off x="5127625" y="1039813"/>
            <a:ext cx="0" cy="139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55" name="Line 1047"/>
          <p:cNvSpPr>
            <a:spLocks noChangeShapeType="1"/>
          </p:cNvSpPr>
          <p:nvPr/>
        </p:nvSpPr>
        <p:spPr bwMode="auto">
          <a:xfrm rot="-5400000">
            <a:off x="5127625" y="1387475"/>
            <a:ext cx="0" cy="139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56" name="Line 1048"/>
          <p:cNvSpPr>
            <a:spLocks noChangeShapeType="1"/>
          </p:cNvSpPr>
          <p:nvPr/>
        </p:nvSpPr>
        <p:spPr bwMode="auto">
          <a:xfrm rot="-5400000">
            <a:off x="5127625" y="1735138"/>
            <a:ext cx="0" cy="139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57" name="Line 1049"/>
          <p:cNvSpPr>
            <a:spLocks noChangeShapeType="1"/>
          </p:cNvSpPr>
          <p:nvPr/>
        </p:nvSpPr>
        <p:spPr bwMode="auto">
          <a:xfrm rot="-5400000">
            <a:off x="5127625" y="2082800"/>
            <a:ext cx="0" cy="139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58" name="Line 1050"/>
          <p:cNvSpPr>
            <a:spLocks noChangeShapeType="1"/>
          </p:cNvSpPr>
          <p:nvPr/>
        </p:nvSpPr>
        <p:spPr bwMode="auto">
          <a:xfrm rot="-5400000">
            <a:off x="5127625" y="2430463"/>
            <a:ext cx="0" cy="139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59" name="Line 1051"/>
          <p:cNvSpPr>
            <a:spLocks noChangeShapeType="1"/>
          </p:cNvSpPr>
          <p:nvPr/>
        </p:nvSpPr>
        <p:spPr bwMode="auto">
          <a:xfrm rot="-5400000">
            <a:off x="5127625" y="2778125"/>
            <a:ext cx="0" cy="139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60" name="Line 1052"/>
          <p:cNvSpPr>
            <a:spLocks noChangeShapeType="1"/>
          </p:cNvSpPr>
          <p:nvPr/>
        </p:nvSpPr>
        <p:spPr bwMode="auto">
          <a:xfrm rot="-5400000">
            <a:off x="5127625" y="3125788"/>
            <a:ext cx="0" cy="139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61" name="Line 1053"/>
          <p:cNvSpPr>
            <a:spLocks noChangeShapeType="1"/>
          </p:cNvSpPr>
          <p:nvPr/>
        </p:nvSpPr>
        <p:spPr bwMode="auto">
          <a:xfrm rot="-5400000">
            <a:off x="5127625" y="3471863"/>
            <a:ext cx="0" cy="139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62" name="Line 1054"/>
          <p:cNvSpPr>
            <a:spLocks noChangeShapeType="1"/>
          </p:cNvSpPr>
          <p:nvPr/>
        </p:nvSpPr>
        <p:spPr bwMode="auto">
          <a:xfrm rot="-5400000">
            <a:off x="5127625" y="3819525"/>
            <a:ext cx="0" cy="139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63" name="Line 1055"/>
          <p:cNvSpPr>
            <a:spLocks noChangeShapeType="1"/>
          </p:cNvSpPr>
          <p:nvPr/>
        </p:nvSpPr>
        <p:spPr bwMode="auto">
          <a:xfrm>
            <a:off x="5064125" y="769938"/>
            <a:ext cx="0" cy="3460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4064" name="Text Box 1056"/>
          <p:cNvSpPr txBox="1">
            <a:spLocks noChangeArrowheads="1"/>
          </p:cNvSpPr>
          <p:nvPr/>
        </p:nvSpPr>
        <p:spPr bwMode="auto">
          <a:xfrm>
            <a:off x="4540250" y="614363"/>
            <a:ext cx="438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200</a:t>
            </a:r>
          </a:p>
        </p:txBody>
      </p:sp>
      <p:sp>
        <p:nvSpPr>
          <p:cNvPr id="44065" name="Text Box 1057"/>
          <p:cNvSpPr txBox="1">
            <a:spLocks noChangeArrowheads="1"/>
          </p:cNvSpPr>
          <p:nvPr/>
        </p:nvSpPr>
        <p:spPr bwMode="auto">
          <a:xfrm>
            <a:off x="4540250" y="963613"/>
            <a:ext cx="438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180</a:t>
            </a:r>
          </a:p>
        </p:txBody>
      </p:sp>
      <p:sp>
        <p:nvSpPr>
          <p:cNvPr id="44066" name="Text Box 1058"/>
          <p:cNvSpPr txBox="1">
            <a:spLocks noChangeArrowheads="1"/>
          </p:cNvSpPr>
          <p:nvPr/>
        </p:nvSpPr>
        <p:spPr bwMode="auto">
          <a:xfrm>
            <a:off x="4540250" y="1314450"/>
            <a:ext cx="438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160</a:t>
            </a:r>
          </a:p>
        </p:txBody>
      </p:sp>
      <p:sp>
        <p:nvSpPr>
          <p:cNvPr id="44067" name="Text Box 1059"/>
          <p:cNvSpPr txBox="1">
            <a:spLocks noChangeArrowheads="1"/>
          </p:cNvSpPr>
          <p:nvPr/>
        </p:nvSpPr>
        <p:spPr bwMode="auto">
          <a:xfrm>
            <a:off x="4540250" y="1665288"/>
            <a:ext cx="438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140</a:t>
            </a:r>
          </a:p>
        </p:txBody>
      </p:sp>
      <p:sp>
        <p:nvSpPr>
          <p:cNvPr id="44068" name="Text Box 1060"/>
          <p:cNvSpPr txBox="1">
            <a:spLocks noChangeArrowheads="1"/>
          </p:cNvSpPr>
          <p:nvPr/>
        </p:nvSpPr>
        <p:spPr bwMode="auto">
          <a:xfrm>
            <a:off x="4540250" y="2016125"/>
            <a:ext cx="438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120</a:t>
            </a:r>
          </a:p>
        </p:txBody>
      </p:sp>
      <p:sp>
        <p:nvSpPr>
          <p:cNvPr id="44069" name="Text Box 1061"/>
          <p:cNvSpPr txBox="1">
            <a:spLocks noChangeArrowheads="1"/>
          </p:cNvSpPr>
          <p:nvPr/>
        </p:nvSpPr>
        <p:spPr bwMode="auto">
          <a:xfrm>
            <a:off x="4540250" y="2365375"/>
            <a:ext cx="438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100</a:t>
            </a:r>
          </a:p>
        </p:txBody>
      </p:sp>
      <p:sp>
        <p:nvSpPr>
          <p:cNvPr id="44070" name="Text Box 1062"/>
          <p:cNvSpPr txBox="1">
            <a:spLocks noChangeArrowheads="1"/>
          </p:cNvSpPr>
          <p:nvPr/>
        </p:nvSpPr>
        <p:spPr bwMode="auto">
          <a:xfrm>
            <a:off x="4638675" y="2716213"/>
            <a:ext cx="354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80</a:t>
            </a:r>
          </a:p>
        </p:txBody>
      </p:sp>
      <p:sp>
        <p:nvSpPr>
          <p:cNvPr id="44071" name="Text Box 1063"/>
          <p:cNvSpPr txBox="1">
            <a:spLocks noChangeArrowheads="1"/>
          </p:cNvSpPr>
          <p:nvPr/>
        </p:nvSpPr>
        <p:spPr bwMode="auto">
          <a:xfrm>
            <a:off x="4638675" y="3067050"/>
            <a:ext cx="354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60</a:t>
            </a:r>
          </a:p>
        </p:txBody>
      </p:sp>
      <p:sp>
        <p:nvSpPr>
          <p:cNvPr id="44072" name="Text Box 1064"/>
          <p:cNvSpPr txBox="1">
            <a:spLocks noChangeArrowheads="1"/>
          </p:cNvSpPr>
          <p:nvPr/>
        </p:nvSpPr>
        <p:spPr bwMode="auto">
          <a:xfrm>
            <a:off x="4638675" y="3417888"/>
            <a:ext cx="354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40</a:t>
            </a:r>
          </a:p>
        </p:txBody>
      </p:sp>
      <p:sp>
        <p:nvSpPr>
          <p:cNvPr id="44073" name="Text Box 1065"/>
          <p:cNvSpPr txBox="1">
            <a:spLocks noChangeArrowheads="1"/>
          </p:cNvSpPr>
          <p:nvPr/>
        </p:nvSpPr>
        <p:spPr bwMode="auto">
          <a:xfrm>
            <a:off x="4638675" y="3768725"/>
            <a:ext cx="354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20</a:t>
            </a:r>
          </a:p>
        </p:txBody>
      </p:sp>
      <p:sp>
        <p:nvSpPr>
          <p:cNvPr id="44074" name="Text Box 1066"/>
          <p:cNvSpPr txBox="1">
            <a:spLocks noChangeArrowheads="1"/>
          </p:cNvSpPr>
          <p:nvPr/>
        </p:nvSpPr>
        <p:spPr bwMode="auto">
          <a:xfrm>
            <a:off x="4953000" y="4271963"/>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0</a:t>
            </a:r>
          </a:p>
        </p:txBody>
      </p:sp>
      <p:sp>
        <p:nvSpPr>
          <p:cNvPr id="44075" name="Text Box 1067"/>
          <p:cNvSpPr txBox="1">
            <a:spLocks noChangeArrowheads="1"/>
          </p:cNvSpPr>
          <p:nvPr/>
        </p:nvSpPr>
        <p:spPr bwMode="auto">
          <a:xfrm>
            <a:off x="5283200" y="4271963"/>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2</a:t>
            </a:r>
          </a:p>
        </p:txBody>
      </p:sp>
      <p:sp>
        <p:nvSpPr>
          <p:cNvPr id="44076" name="Text Box 1068"/>
          <p:cNvSpPr txBox="1">
            <a:spLocks noChangeArrowheads="1"/>
          </p:cNvSpPr>
          <p:nvPr/>
        </p:nvSpPr>
        <p:spPr bwMode="auto">
          <a:xfrm>
            <a:off x="5695950" y="4271963"/>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4</a:t>
            </a:r>
          </a:p>
        </p:txBody>
      </p:sp>
      <p:sp>
        <p:nvSpPr>
          <p:cNvPr id="44077" name="Text Box 1069"/>
          <p:cNvSpPr txBox="1">
            <a:spLocks noChangeArrowheads="1"/>
          </p:cNvSpPr>
          <p:nvPr/>
        </p:nvSpPr>
        <p:spPr bwMode="auto">
          <a:xfrm>
            <a:off x="6129338" y="42719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6</a:t>
            </a:r>
          </a:p>
        </p:txBody>
      </p:sp>
      <p:sp>
        <p:nvSpPr>
          <p:cNvPr id="44078" name="Text Box 1070"/>
          <p:cNvSpPr txBox="1">
            <a:spLocks noChangeArrowheads="1"/>
          </p:cNvSpPr>
          <p:nvPr/>
        </p:nvSpPr>
        <p:spPr bwMode="auto">
          <a:xfrm>
            <a:off x="6562725" y="4271963"/>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8</a:t>
            </a:r>
          </a:p>
        </p:txBody>
      </p:sp>
      <p:sp>
        <p:nvSpPr>
          <p:cNvPr id="44079" name="Text Box 1071"/>
          <p:cNvSpPr txBox="1">
            <a:spLocks noChangeArrowheads="1"/>
          </p:cNvSpPr>
          <p:nvPr/>
        </p:nvSpPr>
        <p:spPr bwMode="auto">
          <a:xfrm>
            <a:off x="6934200" y="4271963"/>
            <a:ext cx="354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10</a:t>
            </a:r>
          </a:p>
        </p:txBody>
      </p:sp>
      <p:sp>
        <p:nvSpPr>
          <p:cNvPr id="44080" name="Text Box 1072"/>
          <p:cNvSpPr txBox="1">
            <a:spLocks noChangeArrowheads="1"/>
          </p:cNvSpPr>
          <p:nvPr/>
        </p:nvSpPr>
        <p:spPr bwMode="auto">
          <a:xfrm>
            <a:off x="7346950" y="4271963"/>
            <a:ext cx="354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12</a:t>
            </a:r>
          </a:p>
        </p:txBody>
      </p:sp>
      <p:sp>
        <p:nvSpPr>
          <p:cNvPr id="44081" name="Text Box 1073"/>
          <p:cNvSpPr txBox="1">
            <a:spLocks noChangeArrowheads="1"/>
          </p:cNvSpPr>
          <p:nvPr/>
        </p:nvSpPr>
        <p:spPr bwMode="auto">
          <a:xfrm>
            <a:off x="7759700" y="4271963"/>
            <a:ext cx="354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14</a:t>
            </a:r>
          </a:p>
        </p:txBody>
      </p:sp>
      <p:sp>
        <p:nvSpPr>
          <p:cNvPr id="44082" name="Text Box 1074"/>
          <p:cNvSpPr txBox="1">
            <a:spLocks noChangeArrowheads="1"/>
          </p:cNvSpPr>
          <p:nvPr/>
        </p:nvSpPr>
        <p:spPr bwMode="auto">
          <a:xfrm>
            <a:off x="8172450" y="4271963"/>
            <a:ext cx="354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16</a:t>
            </a:r>
          </a:p>
        </p:txBody>
      </p:sp>
      <p:sp>
        <p:nvSpPr>
          <p:cNvPr id="44083" name="Text Box 1075"/>
          <p:cNvSpPr txBox="1">
            <a:spLocks noChangeArrowheads="1"/>
          </p:cNvSpPr>
          <p:nvPr/>
        </p:nvSpPr>
        <p:spPr bwMode="auto">
          <a:xfrm>
            <a:off x="8585200" y="4271963"/>
            <a:ext cx="354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18</a:t>
            </a:r>
          </a:p>
        </p:txBody>
      </p:sp>
      <p:sp>
        <p:nvSpPr>
          <p:cNvPr id="44084" name="Text Box 1076"/>
          <p:cNvSpPr txBox="1">
            <a:spLocks noChangeArrowheads="1"/>
          </p:cNvSpPr>
          <p:nvPr/>
        </p:nvSpPr>
        <p:spPr bwMode="auto">
          <a:xfrm>
            <a:off x="9015413" y="4271963"/>
            <a:ext cx="3540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b="0">
                <a:latin typeface="Arial" charset="0"/>
              </a:rPr>
              <a:t>20</a:t>
            </a:r>
          </a:p>
        </p:txBody>
      </p:sp>
      <p:sp>
        <p:nvSpPr>
          <p:cNvPr id="44085" name="Text Box 1077"/>
          <p:cNvSpPr txBox="1">
            <a:spLocks noChangeArrowheads="1"/>
          </p:cNvSpPr>
          <p:nvPr/>
        </p:nvSpPr>
        <p:spPr bwMode="auto">
          <a:xfrm rot="-5376982">
            <a:off x="2379662" y="2263776"/>
            <a:ext cx="4130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400" b="0">
                <a:latin typeface="Arial" charset="0"/>
              </a:rPr>
              <a:t>Percentuale delle dimensioni all</a:t>
            </a:r>
            <a:r>
              <a:rPr lang="ja-JP" altLang="it-IT" sz="1400" b="0">
                <a:latin typeface="Arial" charset="0"/>
              </a:rPr>
              <a:t>’</a:t>
            </a:r>
            <a:r>
              <a:rPr lang="it-IT" altLang="ja-JP" sz="1400" b="0">
                <a:latin typeface="Arial" charset="0"/>
              </a:rPr>
              <a:t>età di 20 anni</a:t>
            </a:r>
            <a:endParaRPr lang="it-IT" altLang="it-IT" sz="1400" b="0">
              <a:latin typeface="Arial" charset="0"/>
            </a:endParaRPr>
          </a:p>
        </p:txBody>
      </p:sp>
      <p:sp>
        <p:nvSpPr>
          <p:cNvPr id="44086" name="Text Box 1078"/>
          <p:cNvSpPr txBox="1">
            <a:spLocks noChangeArrowheads="1"/>
          </p:cNvSpPr>
          <p:nvPr/>
        </p:nvSpPr>
        <p:spPr bwMode="auto">
          <a:xfrm>
            <a:off x="6686550" y="4578350"/>
            <a:ext cx="1144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600" b="0">
                <a:latin typeface="Arial" charset="0"/>
              </a:rPr>
              <a:t>Età in anni</a:t>
            </a:r>
          </a:p>
        </p:txBody>
      </p:sp>
      <p:sp>
        <p:nvSpPr>
          <p:cNvPr id="44087" name="Text Box 1079"/>
          <p:cNvSpPr txBox="1">
            <a:spLocks noChangeArrowheads="1"/>
          </p:cNvSpPr>
          <p:nvPr/>
        </p:nvSpPr>
        <p:spPr bwMode="auto">
          <a:xfrm>
            <a:off x="6459538" y="1025525"/>
            <a:ext cx="8397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ct val="0"/>
              </a:spcBef>
              <a:buFontTx/>
              <a:buNone/>
            </a:pPr>
            <a:r>
              <a:rPr lang="it-IT" altLang="it-IT" sz="1600" b="0">
                <a:solidFill>
                  <a:schemeClr val="accent2"/>
                </a:solidFill>
                <a:latin typeface="Arial" charset="0"/>
              </a:rPr>
              <a:t>Tessuti</a:t>
            </a:r>
          </a:p>
          <a:p>
            <a:pPr algn="r" eaLnBrk="1" hangingPunct="1">
              <a:spcBef>
                <a:spcPct val="0"/>
              </a:spcBef>
              <a:buFontTx/>
              <a:buNone/>
            </a:pPr>
            <a:r>
              <a:rPr lang="it-IT" altLang="it-IT" sz="1600" b="0">
                <a:solidFill>
                  <a:schemeClr val="accent2"/>
                </a:solidFill>
                <a:latin typeface="Arial" charset="0"/>
              </a:rPr>
              <a:t>linfoidi</a:t>
            </a:r>
            <a:endParaRPr lang="it-IT" altLang="it-IT" sz="1600" b="0">
              <a:latin typeface="Arial" charset="0"/>
            </a:endParaRPr>
          </a:p>
        </p:txBody>
      </p:sp>
      <p:sp>
        <p:nvSpPr>
          <p:cNvPr id="44088" name="Text Box 1080"/>
          <p:cNvSpPr txBox="1">
            <a:spLocks noChangeArrowheads="1"/>
          </p:cNvSpPr>
          <p:nvPr/>
        </p:nvSpPr>
        <p:spPr bwMode="auto">
          <a:xfrm>
            <a:off x="6851650" y="1905000"/>
            <a:ext cx="1238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sz="1600" b="0">
                <a:latin typeface="Arial" charset="0"/>
              </a:rPr>
              <a:t>Cervello e testa</a:t>
            </a:r>
          </a:p>
        </p:txBody>
      </p:sp>
      <p:sp>
        <p:nvSpPr>
          <p:cNvPr id="44089" name="Text Box 1081"/>
          <p:cNvSpPr txBox="1">
            <a:spLocks noChangeArrowheads="1"/>
          </p:cNvSpPr>
          <p:nvPr/>
        </p:nvSpPr>
        <p:spPr bwMode="auto">
          <a:xfrm>
            <a:off x="6934200" y="2590800"/>
            <a:ext cx="2806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it-IT" sz="1600" b="0">
                <a:solidFill>
                  <a:schemeClr val="folHlink"/>
                </a:solidFill>
                <a:latin typeface="Arial" charset="0"/>
              </a:rPr>
              <a:t>Corpo e maggior parte degli organi interni</a:t>
            </a:r>
          </a:p>
        </p:txBody>
      </p:sp>
      <p:sp>
        <p:nvSpPr>
          <p:cNvPr id="44090" name="Text Box 1082"/>
          <p:cNvSpPr txBox="1">
            <a:spLocks noChangeArrowheads="1"/>
          </p:cNvSpPr>
          <p:nvPr/>
        </p:nvSpPr>
        <p:spPr bwMode="auto">
          <a:xfrm>
            <a:off x="7594600" y="3587750"/>
            <a:ext cx="1787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600" b="0">
                <a:latin typeface="Arial" charset="0"/>
              </a:rPr>
              <a:t>Organi riproduttivi</a:t>
            </a:r>
          </a:p>
        </p:txBody>
      </p:sp>
      <p:sp>
        <p:nvSpPr>
          <p:cNvPr id="44091" name="Line 1083"/>
          <p:cNvSpPr>
            <a:spLocks noChangeShapeType="1"/>
          </p:cNvSpPr>
          <p:nvPr/>
        </p:nvSpPr>
        <p:spPr bwMode="auto">
          <a:xfrm>
            <a:off x="5200650" y="2495550"/>
            <a:ext cx="40449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0" name="Text Box 4"/>
          <p:cNvSpPr txBox="1">
            <a:spLocks noChangeArrowheads="1"/>
          </p:cNvSpPr>
          <p:nvPr/>
        </p:nvSpPr>
        <p:spPr bwMode="auto">
          <a:xfrm>
            <a:off x="0" y="-27384"/>
            <a:ext cx="99060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GB" altLang="it-IT" sz="1800" b="0" dirty="0" err="1" smtClean="0">
                <a:latin typeface="Arial" charset="0"/>
              </a:rPr>
              <a:t>CRESCITA</a:t>
            </a:r>
            <a:endParaRPr lang="en-GB" altLang="it-IT" sz="1800" b="0" dirty="0">
              <a:latin typeface="Arial"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Neuroscience_Basics__Neuroglia_Functions__Anim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44525"/>
            <a:ext cx="9906000" cy="5567363"/>
          </a:xfrm>
          <a:prstGeom prst="rect">
            <a:avLst/>
          </a:prstGeom>
        </p:spPr>
      </p:pic>
      <p:sp>
        <p:nvSpPr>
          <p:cNvPr id="3" name="CasellaDiTesto 2"/>
          <p:cNvSpPr txBox="1"/>
          <p:nvPr/>
        </p:nvSpPr>
        <p:spPr>
          <a:xfrm>
            <a:off x="0" y="116632"/>
            <a:ext cx="9906000" cy="400110"/>
          </a:xfrm>
          <a:prstGeom prst="rect">
            <a:avLst/>
          </a:prstGeom>
          <a:noFill/>
        </p:spPr>
        <p:txBody>
          <a:bodyPr wrap="square" rtlCol="0">
            <a:spAutoFit/>
          </a:bodyPr>
          <a:lstStyle/>
          <a:p>
            <a:pPr algn="ctr"/>
            <a:r>
              <a:rPr lang="it-IT" sz="2000" dirty="0" smtClean="0">
                <a:solidFill>
                  <a:schemeClr val="bg1"/>
                </a:solidFill>
              </a:rPr>
              <a:t>FUNZIONI DELLA GLIA</a:t>
            </a:r>
            <a:endParaRPr lang="it-IT" sz="2000" dirty="0">
              <a:solidFill>
                <a:schemeClr val="bg1"/>
              </a:solidFill>
            </a:endParaRPr>
          </a:p>
        </p:txBody>
      </p:sp>
    </p:spTree>
    <p:extLst>
      <p:ext uri="{BB962C8B-B14F-4D97-AF65-F5344CB8AC3E}">
        <p14:creationId xmlns:p14="http://schemas.microsoft.com/office/powerpoint/2010/main" val="37663781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4292600" y="1762125"/>
            <a:ext cx="1144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000">
                <a:latin typeface="Arial" charset="0"/>
              </a:rPr>
              <a:t>3-6 anni</a:t>
            </a:r>
          </a:p>
        </p:txBody>
      </p:sp>
      <p:sp>
        <p:nvSpPr>
          <p:cNvPr id="46083" name="Text Box 3"/>
          <p:cNvSpPr txBox="1">
            <a:spLocks noChangeArrowheads="1"/>
          </p:cNvSpPr>
          <p:nvPr/>
        </p:nvSpPr>
        <p:spPr bwMode="auto">
          <a:xfrm>
            <a:off x="412750" y="4648200"/>
            <a:ext cx="4457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2000" b="0">
                <a:latin typeface="Arial" charset="0"/>
              </a:rPr>
              <a:t>Aree di rapida mielinizzazione</a:t>
            </a:r>
          </a:p>
        </p:txBody>
      </p:sp>
      <p:grpSp>
        <p:nvGrpSpPr>
          <p:cNvPr id="46084" name="Group 4"/>
          <p:cNvGrpSpPr>
            <a:grpSpLocks/>
          </p:cNvGrpSpPr>
          <p:nvPr/>
        </p:nvGrpSpPr>
        <p:grpSpPr bwMode="auto">
          <a:xfrm>
            <a:off x="5448300" y="1600200"/>
            <a:ext cx="3962400" cy="4037013"/>
            <a:chOff x="2400" y="241"/>
            <a:chExt cx="3024" cy="3262"/>
          </a:xfrm>
        </p:grpSpPr>
        <p:pic>
          <p:nvPicPr>
            <p:cNvPr id="46091" name="Picture 5" descr="Bambi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241"/>
              <a:ext cx="3024" cy="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2" name="Freeform 6"/>
            <p:cNvSpPr>
              <a:spLocks/>
            </p:cNvSpPr>
            <p:nvPr/>
          </p:nvSpPr>
          <p:spPr bwMode="auto">
            <a:xfrm>
              <a:off x="2637" y="426"/>
              <a:ext cx="2566" cy="2169"/>
            </a:xfrm>
            <a:custGeom>
              <a:avLst/>
              <a:gdLst>
                <a:gd name="T0" fmla="*/ 1670 w 2566"/>
                <a:gd name="T1" fmla="*/ 2139 h 2169"/>
                <a:gd name="T2" fmla="*/ 1574 w 2566"/>
                <a:gd name="T3" fmla="*/ 2166 h 2169"/>
                <a:gd name="T4" fmla="*/ 1470 w 2566"/>
                <a:gd name="T5" fmla="*/ 2054 h 2169"/>
                <a:gd name="T6" fmla="*/ 1446 w 2566"/>
                <a:gd name="T7" fmla="*/ 1939 h 2169"/>
                <a:gd name="T8" fmla="*/ 1384 w 2566"/>
                <a:gd name="T9" fmla="*/ 1827 h 2169"/>
                <a:gd name="T10" fmla="*/ 1192 w 2566"/>
                <a:gd name="T11" fmla="*/ 1771 h 2169"/>
                <a:gd name="T12" fmla="*/ 936 w 2566"/>
                <a:gd name="T13" fmla="*/ 1734 h 2169"/>
                <a:gd name="T14" fmla="*/ 888 w 2566"/>
                <a:gd name="T15" fmla="*/ 1675 h 2169"/>
                <a:gd name="T16" fmla="*/ 816 w 2566"/>
                <a:gd name="T17" fmla="*/ 1521 h 2169"/>
                <a:gd name="T18" fmla="*/ 696 w 2566"/>
                <a:gd name="T19" fmla="*/ 1409 h 2169"/>
                <a:gd name="T20" fmla="*/ 512 w 2566"/>
                <a:gd name="T21" fmla="*/ 1350 h 2169"/>
                <a:gd name="T22" fmla="*/ 336 w 2566"/>
                <a:gd name="T23" fmla="*/ 1297 h 2169"/>
                <a:gd name="T24" fmla="*/ 128 w 2566"/>
                <a:gd name="T25" fmla="*/ 1233 h 2169"/>
                <a:gd name="T26" fmla="*/ 62 w 2566"/>
                <a:gd name="T27" fmla="*/ 1182 h 2169"/>
                <a:gd name="T28" fmla="*/ 38 w 2566"/>
                <a:gd name="T29" fmla="*/ 1139 h 2169"/>
                <a:gd name="T30" fmla="*/ 22 w 2566"/>
                <a:gd name="T31" fmla="*/ 777 h 2169"/>
                <a:gd name="T32" fmla="*/ 86 w 2566"/>
                <a:gd name="T33" fmla="*/ 611 h 2169"/>
                <a:gd name="T34" fmla="*/ 270 w 2566"/>
                <a:gd name="T35" fmla="*/ 377 h 2169"/>
                <a:gd name="T36" fmla="*/ 374 w 2566"/>
                <a:gd name="T37" fmla="*/ 283 h 2169"/>
                <a:gd name="T38" fmla="*/ 504 w 2566"/>
                <a:gd name="T39" fmla="*/ 217 h 2169"/>
                <a:gd name="T40" fmla="*/ 603 w 2566"/>
                <a:gd name="T41" fmla="*/ 142 h 2169"/>
                <a:gd name="T42" fmla="*/ 779 w 2566"/>
                <a:gd name="T43" fmla="*/ 91 h 2169"/>
                <a:gd name="T44" fmla="*/ 1086 w 2566"/>
                <a:gd name="T45" fmla="*/ 30 h 2169"/>
                <a:gd name="T46" fmla="*/ 1320 w 2566"/>
                <a:gd name="T47" fmla="*/ 6 h 2169"/>
                <a:gd name="T48" fmla="*/ 1555 w 2566"/>
                <a:gd name="T49" fmla="*/ 30 h 2169"/>
                <a:gd name="T50" fmla="*/ 1683 w 2566"/>
                <a:gd name="T51" fmla="*/ 59 h 2169"/>
                <a:gd name="T52" fmla="*/ 1800 w 2566"/>
                <a:gd name="T53" fmla="*/ 99 h 2169"/>
                <a:gd name="T54" fmla="*/ 1864 w 2566"/>
                <a:gd name="T55" fmla="*/ 139 h 2169"/>
                <a:gd name="T56" fmla="*/ 2040 w 2566"/>
                <a:gd name="T57" fmla="*/ 233 h 2169"/>
                <a:gd name="T58" fmla="*/ 2118 w 2566"/>
                <a:gd name="T59" fmla="*/ 294 h 2169"/>
                <a:gd name="T60" fmla="*/ 2195 w 2566"/>
                <a:gd name="T61" fmla="*/ 369 h 2169"/>
                <a:gd name="T62" fmla="*/ 2259 w 2566"/>
                <a:gd name="T63" fmla="*/ 443 h 2169"/>
                <a:gd name="T64" fmla="*/ 2310 w 2566"/>
                <a:gd name="T65" fmla="*/ 510 h 2169"/>
                <a:gd name="T66" fmla="*/ 2390 w 2566"/>
                <a:gd name="T67" fmla="*/ 601 h 2169"/>
                <a:gd name="T68" fmla="*/ 2430 w 2566"/>
                <a:gd name="T69" fmla="*/ 681 h 2169"/>
                <a:gd name="T70" fmla="*/ 2462 w 2566"/>
                <a:gd name="T71" fmla="*/ 758 h 2169"/>
                <a:gd name="T72" fmla="*/ 2504 w 2566"/>
                <a:gd name="T73" fmla="*/ 902 h 2169"/>
                <a:gd name="T74" fmla="*/ 2542 w 2566"/>
                <a:gd name="T75" fmla="*/ 1062 h 2169"/>
                <a:gd name="T76" fmla="*/ 2536 w 2566"/>
                <a:gd name="T77" fmla="*/ 1433 h 2169"/>
                <a:gd name="T78" fmla="*/ 2350 w 2566"/>
                <a:gd name="T79" fmla="*/ 1558 h 2169"/>
                <a:gd name="T80" fmla="*/ 2192 w 2566"/>
                <a:gd name="T81" fmla="*/ 1598 h 2169"/>
                <a:gd name="T82" fmla="*/ 2043 w 2566"/>
                <a:gd name="T83" fmla="*/ 1822 h 2169"/>
                <a:gd name="T84" fmla="*/ 1880 w 2566"/>
                <a:gd name="T85" fmla="*/ 1931 h 2169"/>
                <a:gd name="T86" fmla="*/ 1776 w 2566"/>
                <a:gd name="T87" fmla="*/ 2094 h 21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566" h="2169">
                  <a:moveTo>
                    <a:pt x="1776" y="2094"/>
                  </a:moveTo>
                  <a:cubicBezTo>
                    <a:pt x="1761" y="2100"/>
                    <a:pt x="1751" y="2111"/>
                    <a:pt x="1734" y="2115"/>
                  </a:cubicBezTo>
                  <a:cubicBezTo>
                    <a:pt x="1716" y="2129"/>
                    <a:pt x="1692" y="2134"/>
                    <a:pt x="1670" y="2139"/>
                  </a:cubicBezTo>
                  <a:cubicBezTo>
                    <a:pt x="1659" y="2147"/>
                    <a:pt x="1645" y="2157"/>
                    <a:pt x="1632" y="2161"/>
                  </a:cubicBezTo>
                  <a:cubicBezTo>
                    <a:pt x="1624" y="2164"/>
                    <a:pt x="1608" y="2169"/>
                    <a:pt x="1608" y="2169"/>
                  </a:cubicBezTo>
                  <a:cubicBezTo>
                    <a:pt x="1597" y="2168"/>
                    <a:pt x="1585" y="2168"/>
                    <a:pt x="1574" y="2166"/>
                  </a:cubicBezTo>
                  <a:cubicBezTo>
                    <a:pt x="1558" y="2164"/>
                    <a:pt x="1548" y="2149"/>
                    <a:pt x="1534" y="2145"/>
                  </a:cubicBezTo>
                  <a:cubicBezTo>
                    <a:pt x="1512" y="2129"/>
                    <a:pt x="1507" y="2102"/>
                    <a:pt x="1488" y="2083"/>
                  </a:cubicBezTo>
                  <a:cubicBezTo>
                    <a:pt x="1485" y="2070"/>
                    <a:pt x="1475" y="2068"/>
                    <a:pt x="1470" y="2054"/>
                  </a:cubicBezTo>
                  <a:cubicBezTo>
                    <a:pt x="1464" y="2038"/>
                    <a:pt x="1457" y="2022"/>
                    <a:pt x="1451" y="2006"/>
                  </a:cubicBezTo>
                  <a:cubicBezTo>
                    <a:pt x="1450" y="2000"/>
                    <a:pt x="1448" y="1993"/>
                    <a:pt x="1448" y="1987"/>
                  </a:cubicBezTo>
                  <a:cubicBezTo>
                    <a:pt x="1447" y="1971"/>
                    <a:pt x="1448" y="1955"/>
                    <a:pt x="1446" y="1939"/>
                  </a:cubicBezTo>
                  <a:cubicBezTo>
                    <a:pt x="1444" y="1925"/>
                    <a:pt x="1433" y="1911"/>
                    <a:pt x="1427" y="1899"/>
                  </a:cubicBezTo>
                  <a:cubicBezTo>
                    <a:pt x="1422" y="1890"/>
                    <a:pt x="1424" y="1885"/>
                    <a:pt x="1416" y="1878"/>
                  </a:cubicBezTo>
                  <a:cubicBezTo>
                    <a:pt x="1411" y="1859"/>
                    <a:pt x="1397" y="1840"/>
                    <a:pt x="1384" y="1827"/>
                  </a:cubicBezTo>
                  <a:cubicBezTo>
                    <a:pt x="1381" y="1817"/>
                    <a:pt x="1376" y="1805"/>
                    <a:pt x="1368" y="1798"/>
                  </a:cubicBezTo>
                  <a:cubicBezTo>
                    <a:pt x="1362" y="1771"/>
                    <a:pt x="1365" y="1759"/>
                    <a:pt x="1334" y="1753"/>
                  </a:cubicBezTo>
                  <a:cubicBezTo>
                    <a:pt x="1286" y="1756"/>
                    <a:pt x="1240" y="1766"/>
                    <a:pt x="1192" y="1771"/>
                  </a:cubicBezTo>
                  <a:cubicBezTo>
                    <a:pt x="1164" y="1781"/>
                    <a:pt x="1141" y="1776"/>
                    <a:pt x="1110" y="1774"/>
                  </a:cubicBezTo>
                  <a:cubicBezTo>
                    <a:pt x="1062" y="1765"/>
                    <a:pt x="1014" y="1759"/>
                    <a:pt x="966" y="1755"/>
                  </a:cubicBezTo>
                  <a:cubicBezTo>
                    <a:pt x="957" y="1747"/>
                    <a:pt x="946" y="1740"/>
                    <a:pt x="936" y="1734"/>
                  </a:cubicBezTo>
                  <a:cubicBezTo>
                    <a:pt x="923" y="1713"/>
                    <a:pt x="940" y="1737"/>
                    <a:pt x="923" y="1723"/>
                  </a:cubicBezTo>
                  <a:cubicBezTo>
                    <a:pt x="915" y="1716"/>
                    <a:pt x="912" y="1706"/>
                    <a:pt x="907" y="1697"/>
                  </a:cubicBezTo>
                  <a:cubicBezTo>
                    <a:pt x="903" y="1688"/>
                    <a:pt x="888" y="1675"/>
                    <a:pt x="888" y="1675"/>
                  </a:cubicBezTo>
                  <a:cubicBezTo>
                    <a:pt x="886" y="1668"/>
                    <a:pt x="868" y="1634"/>
                    <a:pt x="862" y="1627"/>
                  </a:cubicBezTo>
                  <a:cubicBezTo>
                    <a:pt x="853" y="1603"/>
                    <a:pt x="843" y="1581"/>
                    <a:pt x="827" y="1561"/>
                  </a:cubicBezTo>
                  <a:cubicBezTo>
                    <a:pt x="822" y="1548"/>
                    <a:pt x="819" y="1535"/>
                    <a:pt x="816" y="1521"/>
                  </a:cubicBezTo>
                  <a:cubicBezTo>
                    <a:pt x="816" y="1517"/>
                    <a:pt x="810" y="1443"/>
                    <a:pt x="830" y="1435"/>
                  </a:cubicBezTo>
                  <a:cubicBezTo>
                    <a:pt x="799" y="1427"/>
                    <a:pt x="766" y="1438"/>
                    <a:pt x="734" y="1433"/>
                  </a:cubicBezTo>
                  <a:cubicBezTo>
                    <a:pt x="720" y="1428"/>
                    <a:pt x="709" y="1416"/>
                    <a:pt x="696" y="1409"/>
                  </a:cubicBezTo>
                  <a:cubicBezTo>
                    <a:pt x="681" y="1402"/>
                    <a:pt x="659" y="1402"/>
                    <a:pt x="643" y="1401"/>
                  </a:cubicBezTo>
                  <a:cubicBezTo>
                    <a:pt x="628" y="1390"/>
                    <a:pt x="603" y="1382"/>
                    <a:pt x="584" y="1377"/>
                  </a:cubicBezTo>
                  <a:cubicBezTo>
                    <a:pt x="567" y="1356"/>
                    <a:pt x="536" y="1356"/>
                    <a:pt x="512" y="1350"/>
                  </a:cubicBezTo>
                  <a:cubicBezTo>
                    <a:pt x="497" y="1346"/>
                    <a:pt x="483" y="1340"/>
                    <a:pt x="467" y="1337"/>
                  </a:cubicBezTo>
                  <a:cubicBezTo>
                    <a:pt x="458" y="1326"/>
                    <a:pt x="430" y="1326"/>
                    <a:pt x="416" y="1323"/>
                  </a:cubicBezTo>
                  <a:cubicBezTo>
                    <a:pt x="389" y="1318"/>
                    <a:pt x="364" y="1302"/>
                    <a:pt x="336" y="1297"/>
                  </a:cubicBezTo>
                  <a:cubicBezTo>
                    <a:pt x="288" y="1279"/>
                    <a:pt x="243" y="1270"/>
                    <a:pt x="192" y="1267"/>
                  </a:cubicBezTo>
                  <a:cubicBezTo>
                    <a:pt x="178" y="1264"/>
                    <a:pt x="162" y="1257"/>
                    <a:pt x="150" y="1249"/>
                  </a:cubicBezTo>
                  <a:cubicBezTo>
                    <a:pt x="137" y="1232"/>
                    <a:pt x="145" y="1236"/>
                    <a:pt x="128" y="1233"/>
                  </a:cubicBezTo>
                  <a:cubicBezTo>
                    <a:pt x="115" y="1228"/>
                    <a:pt x="107" y="1221"/>
                    <a:pt x="96" y="1214"/>
                  </a:cubicBezTo>
                  <a:cubicBezTo>
                    <a:pt x="91" y="1206"/>
                    <a:pt x="85" y="1201"/>
                    <a:pt x="78" y="1195"/>
                  </a:cubicBezTo>
                  <a:cubicBezTo>
                    <a:pt x="73" y="1190"/>
                    <a:pt x="67" y="1186"/>
                    <a:pt x="62" y="1182"/>
                  </a:cubicBezTo>
                  <a:cubicBezTo>
                    <a:pt x="60" y="1180"/>
                    <a:pt x="56" y="1177"/>
                    <a:pt x="56" y="1177"/>
                  </a:cubicBezTo>
                  <a:cubicBezTo>
                    <a:pt x="54" y="1167"/>
                    <a:pt x="48" y="1164"/>
                    <a:pt x="43" y="1155"/>
                  </a:cubicBezTo>
                  <a:cubicBezTo>
                    <a:pt x="41" y="1150"/>
                    <a:pt x="41" y="1144"/>
                    <a:pt x="38" y="1139"/>
                  </a:cubicBezTo>
                  <a:cubicBezTo>
                    <a:pt x="29" y="1124"/>
                    <a:pt x="19" y="1112"/>
                    <a:pt x="14" y="1094"/>
                  </a:cubicBezTo>
                  <a:cubicBezTo>
                    <a:pt x="7" y="1026"/>
                    <a:pt x="15" y="956"/>
                    <a:pt x="0" y="889"/>
                  </a:cubicBezTo>
                  <a:cubicBezTo>
                    <a:pt x="3" y="849"/>
                    <a:pt x="8" y="814"/>
                    <a:pt x="22" y="777"/>
                  </a:cubicBezTo>
                  <a:cubicBezTo>
                    <a:pt x="25" y="758"/>
                    <a:pt x="28" y="736"/>
                    <a:pt x="35" y="718"/>
                  </a:cubicBezTo>
                  <a:cubicBezTo>
                    <a:pt x="40" y="682"/>
                    <a:pt x="52" y="653"/>
                    <a:pt x="78" y="627"/>
                  </a:cubicBezTo>
                  <a:cubicBezTo>
                    <a:pt x="83" y="607"/>
                    <a:pt x="76" y="631"/>
                    <a:pt x="86" y="611"/>
                  </a:cubicBezTo>
                  <a:cubicBezTo>
                    <a:pt x="95" y="593"/>
                    <a:pt x="100" y="573"/>
                    <a:pt x="110" y="555"/>
                  </a:cubicBezTo>
                  <a:cubicBezTo>
                    <a:pt x="133" y="513"/>
                    <a:pt x="177" y="471"/>
                    <a:pt x="214" y="441"/>
                  </a:cubicBezTo>
                  <a:cubicBezTo>
                    <a:pt x="236" y="423"/>
                    <a:pt x="249" y="395"/>
                    <a:pt x="270" y="377"/>
                  </a:cubicBezTo>
                  <a:cubicBezTo>
                    <a:pt x="273" y="363"/>
                    <a:pt x="285" y="349"/>
                    <a:pt x="299" y="345"/>
                  </a:cubicBezTo>
                  <a:cubicBezTo>
                    <a:pt x="310" y="327"/>
                    <a:pt x="322" y="302"/>
                    <a:pt x="344" y="297"/>
                  </a:cubicBezTo>
                  <a:cubicBezTo>
                    <a:pt x="353" y="288"/>
                    <a:pt x="362" y="287"/>
                    <a:pt x="374" y="283"/>
                  </a:cubicBezTo>
                  <a:cubicBezTo>
                    <a:pt x="384" y="279"/>
                    <a:pt x="396" y="270"/>
                    <a:pt x="406" y="265"/>
                  </a:cubicBezTo>
                  <a:cubicBezTo>
                    <a:pt x="431" y="253"/>
                    <a:pt x="460" y="245"/>
                    <a:pt x="483" y="230"/>
                  </a:cubicBezTo>
                  <a:cubicBezTo>
                    <a:pt x="489" y="220"/>
                    <a:pt x="493" y="220"/>
                    <a:pt x="504" y="217"/>
                  </a:cubicBezTo>
                  <a:cubicBezTo>
                    <a:pt x="516" y="205"/>
                    <a:pt x="522" y="193"/>
                    <a:pt x="539" y="187"/>
                  </a:cubicBezTo>
                  <a:cubicBezTo>
                    <a:pt x="549" y="177"/>
                    <a:pt x="554" y="168"/>
                    <a:pt x="568" y="163"/>
                  </a:cubicBezTo>
                  <a:cubicBezTo>
                    <a:pt x="580" y="153"/>
                    <a:pt x="589" y="146"/>
                    <a:pt x="603" y="142"/>
                  </a:cubicBezTo>
                  <a:cubicBezTo>
                    <a:pt x="609" y="140"/>
                    <a:pt x="622" y="137"/>
                    <a:pt x="622" y="137"/>
                  </a:cubicBezTo>
                  <a:cubicBezTo>
                    <a:pt x="636" y="121"/>
                    <a:pt x="680" y="120"/>
                    <a:pt x="699" y="118"/>
                  </a:cubicBezTo>
                  <a:cubicBezTo>
                    <a:pt x="731" y="115"/>
                    <a:pt x="750" y="100"/>
                    <a:pt x="779" y="91"/>
                  </a:cubicBezTo>
                  <a:cubicBezTo>
                    <a:pt x="812" y="81"/>
                    <a:pt x="836" y="75"/>
                    <a:pt x="872" y="73"/>
                  </a:cubicBezTo>
                  <a:cubicBezTo>
                    <a:pt x="886" y="71"/>
                    <a:pt x="901" y="68"/>
                    <a:pt x="915" y="65"/>
                  </a:cubicBezTo>
                  <a:cubicBezTo>
                    <a:pt x="972" y="44"/>
                    <a:pt x="1025" y="34"/>
                    <a:pt x="1086" y="30"/>
                  </a:cubicBezTo>
                  <a:cubicBezTo>
                    <a:pt x="1125" y="24"/>
                    <a:pt x="1164" y="23"/>
                    <a:pt x="1203" y="17"/>
                  </a:cubicBezTo>
                  <a:cubicBezTo>
                    <a:pt x="1230" y="7"/>
                    <a:pt x="1258" y="8"/>
                    <a:pt x="1286" y="6"/>
                  </a:cubicBezTo>
                  <a:cubicBezTo>
                    <a:pt x="1302" y="0"/>
                    <a:pt x="1293" y="2"/>
                    <a:pt x="1320" y="6"/>
                  </a:cubicBezTo>
                  <a:cubicBezTo>
                    <a:pt x="1329" y="7"/>
                    <a:pt x="1347" y="11"/>
                    <a:pt x="1347" y="11"/>
                  </a:cubicBezTo>
                  <a:cubicBezTo>
                    <a:pt x="1391" y="8"/>
                    <a:pt x="1431" y="7"/>
                    <a:pt x="1475" y="9"/>
                  </a:cubicBezTo>
                  <a:cubicBezTo>
                    <a:pt x="1500" y="13"/>
                    <a:pt x="1532" y="19"/>
                    <a:pt x="1555" y="30"/>
                  </a:cubicBezTo>
                  <a:cubicBezTo>
                    <a:pt x="1566" y="36"/>
                    <a:pt x="1582" y="48"/>
                    <a:pt x="1595" y="49"/>
                  </a:cubicBezTo>
                  <a:cubicBezTo>
                    <a:pt x="1611" y="50"/>
                    <a:pt x="1627" y="50"/>
                    <a:pt x="1643" y="51"/>
                  </a:cubicBezTo>
                  <a:cubicBezTo>
                    <a:pt x="1656" y="54"/>
                    <a:pt x="1670" y="57"/>
                    <a:pt x="1683" y="59"/>
                  </a:cubicBezTo>
                  <a:cubicBezTo>
                    <a:pt x="1700" y="65"/>
                    <a:pt x="1718" y="70"/>
                    <a:pt x="1736" y="75"/>
                  </a:cubicBezTo>
                  <a:cubicBezTo>
                    <a:pt x="1745" y="78"/>
                    <a:pt x="1763" y="83"/>
                    <a:pt x="1763" y="83"/>
                  </a:cubicBezTo>
                  <a:cubicBezTo>
                    <a:pt x="1777" y="90"/>
                    <a:pt x="1785" y="95"/>
                    <a:pt x="1800" y="99"/>
                  </a:cubicBezTo>
                  <a:cubicBezTo>
                    <a:pt x="1809" y="108"/>
                    <a:pt x="1820" y="113"/>
                    <a:pt x="1832" y="115"/>
                  </a:cubicBezTo>
                  <a:cubicBezTo>
                    <a:pt x="1836" y="119"/>
                    <a:pt x="1842" y="119"/>
                    <a:pt x="1846" y="123"/>
                  </a:cubicBezTo>
                  <a:cubicBezTo>
                    <a:pt x="1853" y="130"/>
                    <a:pt x="1844" y="134"/>
                    <a:pt x="1864" y="139"/>
                  </a:cubicBezTo>
                  <a:cubicBezTo>
                    <a:pt x="1887" y="162"/>
                    <a:pt x="1933" y="165"/>
                    <a:pt x="1963" y="179"/>
                  </a:cubicBezTo>
                  <a:cubicBezTo>
                    <a:pt x="1969" y="186"/>
                    <a:pt x="1981" y="193"/>
                    <a:pt x="1990" y="195"/>
                  </a:cubicBezTo>
                  <a:cubicBezTo>
                    <a:pt x="2002" y="209"/>
                    <a:pt x="2023" y="226"/>
                    <a:pt x="2040" y="233"/>
                  </a:cubicBezTo>
                  <a:cubicBezTo>
                    <a:pt x="2056" y="247"/>
                    <a:pt x="2073" y="256"/>
                    <a:pt x="2091" y="267"/>
                  </a:cubicBezTo>
                  <a:cubicBezTo>
                    <a:pt x="2095" y="273"/>
                    <a:pt x="2102" y="285"/>
                    <a:pt x="2107" y="289"/>
                  </a:cubicBezTo>
                  <a:cubicBezTo>
                    <a:pt x="2110" y="292"/>
                    <a:pt x="2114" y="292"/>
                    <a:pt x="2118" y="294"/>
                  </a:cubicBezTo>
                  <a:cubicBezTo>
                    <a:pt x="2121" y="295"/>
                    <a:pt x="2124" y="297"/>
                    <a:pt x="2126" y="299"/>
                  </a:cubicBezTo>
                  <a:cubicBezTo>
                    <a:pt x="2138" y="310"/>
                    <a:pt x="2144" y="324"/>
                    <a:pt x="2158" y="334"/>
                  </a:cubicBezTo>
                  <a:cubicBezTo>
                    <a:pt x="2166" y="347"/>
                    <a:pt x="2183" y="360"/>
                    <a:pt x="2195" y="369"/>
                  </a:cubicBezTo>
                  <a:cubicBezTo>
                    <a:pt x="2200" y="373"/>
                    <a:pt x="2211" y="379"/>
                    <a:pt x="2211" y="379"/>
                  </a:cubicBezTo>
                  <a:cubicBezTo>
                    <a:pt x="2215" y="388"/>
                    <a:pt x="2221" y="393"/>
                    <a:pt x="2227" y="401"/>
                  </a:cubicBezTo>
                  <a:cubicBezTo>
                    <a:pt x="2230" y="408"/>
                    <a:pt x="2252" y="439"/>
                    <a:pt x="2259" y="443"/>
                  </a:cubicBezTo>
                  <a:cubicBezTo>
                    <a:pt x="2265" y="453"/>
                    <a:pt x="2272" y="464"/>
                    <a:pt x="2280" y="473"/>
                  </a:cubicBezTo>
                  <a:cubicBezTo>
                    <a:pt x="2285" y="479"/>
                    <a:pt x="2296" y="489"/>
                    <a:pt x="2296" y="489"/>
                  </a:cubicBezTo>
                  <a:cubicBezTo>
                    <a:pt x="2299" y="498"/>
                    <a:pt x="2303" y="504"/>
                    <a:pt x="2310" y="510"/>
                  </a:cubicBezTo>
                  <a:cubicBezTo>
                    <a:pt x="2315" y="531"/>
                    <a:pt x="2340" y="552"/>
                    <a:pt x="2358" y="563"/>
                  </a:cubicBezTo>
                  <a:cubicBezTo>
                    <a:pt x="2361" y="573"/>
                    <a:pt x="2366" y="575"/>
                    <a:pt x="2374" y="582"/>
                  </a:cubicBezTo>
                  <a:cubicBezTo>
                    <a:pt x="2378" y="598"/>
                    <a:pt x="2373" y="584"/>
                    <a:pt x="2390" y="601"/>
                  </a:cubicBezTo>
                  <a:cubicBezTo>
                    <a:pt x="2399" y="610"/>
                    <a:pt x="2399" y="623"/>
                    <a:pt x="2406" y="633"/>
                  </a:cubicBezTo>
                  <a:cubicBezTo>
                    <a:pt x="2409" y="643"/>
                    <a:pt x="2414" y="645"/>
                    <a:pt x="2419" y="654"/>
                  </a:cubicBezTo>
                  <a:cubicBezTo>
                    <a:pt x="2424" y="663"/>
                    <a:pt x="2425" y="672"/>
                    <a:pt x="2430" y="681"/>
                  </a:cubicBezTo>
                  <a:cubicBezTo>
                    <a:pt x="2433" y="692"/>
                    <a:pt x="2435" y="698"/>
                    <a:pt x="2443" y="707"/>
                  </a:cubicBezTo>
                  <a:cubicBezTo>
                    <a:pt x="2447" y="717"/>
                    <a:pt x="2449" y="725"/>
                    <a:pt x="2454" y="734"/>
                  </a:cubicBezTo>
                  <a:cubicBezTo>
                    <a:pt x="2456" y="742"/>
                    <a:pt x="2462" y="758"/>
                    <a:pt x="2462" y="758"/>
                  </a:cubicBezTo>
                  <a:cubicBezTo>
                    <a:pt x="2464" y="769"/>
                    <a:pt x="2466" y="780"/>
                    <a:pt x="2470" y="790"/>
                  </a:cubicBezTo>
                  <a:cubicBezTo>
                    <a:pt x="2476" y="822"/>
                    <a:pt x="2492" y="851"/>
                    <a:pt x="2499" y="883"/>
                  </a:cubicBezTo>
                  <a:cubicBezTo>
                    <a:pt x="2500" y="889"/>
                    <a:pt x="2502" y="896"/>
                    <a:pt x="2504" y="902"/>
                  </a:cubicBezTo>
                  <a:cubicBezTo>
                    <a:pt x="2505" y="908"/>
                    <a:pt x="2510" y="918"/>
                    <a:pt x="2510" y="918"/>
                  </a:cubicBezTo>
                  <a:cubicBezTo>
                    <a:pt x="2514" y="940"/>
                    <a:pt x="2524" y="960"/>
                    <a:pt x="2528" y="982"/>
                  </a:cubicBezTo>
                  <a:cubicBezTo>
                    <a:pt x="2533" y="1008"/>
                    <a:pt x="2532" y="1037"/>
                    <a:pt x="2542" y="1062"/>
                  </a:cubicBezTo>
                  <a:cubicBezTo>
                    <a:pt x="2547" y="1127"/>
                    <a:pt x="2540" y="1200"/>
                    <a:pt x="2563" y="1262"/>
                  </a:cubicBezTo>
                  <a:cubicBezTo>
                    <a:pt x="2564" y="1269"/>
                    <a:pt x="2566" y="1276"/>
                    <a:pt x="2566" y="1283"/>
                  </a:cubicBezTo>
                  <a:cubicBezTo>
                    <a:pt x="2565" y="1310"/>
                    <a:pt x="2566" y="1403"/>
                    <a:pt x="2536" y="1433"/>
                  </a:cubicBezTo>
                  <a:cubicBezTo>
                    <a:pt x="2528" y="1473"/>
                    <a:pt x="2493" y="1504"/>
                    <a:pt x="2456" y="1518"/>
                  </a:cubicBezTo>
                  <a:cubicBezTo>
                    <a:pt x="2448" y="1526"/>
                    <a:pt x="2441" y="1528"/>
                    <a:pt x="2432" y="1534"/>
                  </a:cubicBezTo>
                  <a:cubicBezTo>
                    <a:pt x="2416" y="1559"/>
                    <a:pt x="2374" y="1556"/>
                    <a:pt x="2350" y="1558"/>
                  </a:cubicBezTo>
                  <a:cubicBezTo>
                    <a:pt x="2339" y="1562"/>
                    <a:pt x="2331" y="1568"/>
                    <a:pt x="2320" y="1571"/>
                  </a:cubicBezTo>
                  <a:cubicBezTo>
                    <a:pt x="2293" y="1591"/>
                    <a:pt x="2255" y="1586"/>
                    <a:pt x="2224" y="1587"/>
                  </a:cubicBezTo>
                  <a:cubicBezTo>
                    <a:pt x="2213" y="1590"/>
                    <a:pt x="2202" y="1592"/>
                    <a:pt x="2192" y="1598"/>
                  </a:cubicBezTo>
                  <a:cubicBezTo>
                    <a:pt x="2199" y="1616"/>
                    <a:pt x="2198" y="1658"/>
                    <a:pt x="2179" y="1670"/>
                  </a:cubicBezTo>
                  <a:cubicBezTo>
                    <a:pt x="2156" y="1706"/>
                    <a:pt x="2129" y="1751"/>
                    <a:pt x="2091" y="1774"/>
                  </a:cubicBezTo>
                  <a:cubicBezTo>
                    <a:pt x="2084" y="1786"/>
                    <a:pt x="2055" y="1814"/>
                    <a:pt x="2043" y="1822"/>
                  </a:cubicBezTo>
                  <a:cubicBezTo>
                    <a:pt x="2036" y="1833"/>
                    <a:pt x="2023" y="1840"/>
                    <a:pt x="2011" y="1843"/>
                  </a:cubicBezTo>
                  <a:cubicBezTo>
                    <a:pt x="2000" y="1851"/>
                    <a:pt x="1986" y="1853"/>
                    <a:pt x="1976" y="1862"/>
                  </a:cubicBezTo>
                  <a:cubicBezTo>
                    <a:pt x="1952" y="1883"/>
                    <a:pt x="1910" y="1926"/>
                    <a:pt x="1880" y="1931"/>
                  </a:cubicBezTo>
                  <a:cubicBezTo>
                    <a:pt x="1869" y="1942"/>
                    <a:pt x="1849" y="1959"/>
                    <a:pt x="1835" y="1963"/>
                  </a:cubicBezTo>
                  <a:cubicBezTo>
                    <a:pt x="1820" y="1981"/>
                    <a:pt x="1791" y="1984"/>
                    <a:pt x="1768" y="1987"/>
                  </a:cubicBezTo>
                  <a:cubicBezTo>
                    <a:pt x="1760" y="2019"/>
                    <a:pt x="1746" y="2075"/>
                    <a:pt x="1776" y="2094"/>
                  </a:cubicBezTo>
                  <a:close/>
                </a:path>
              </a:pathLst>
            </a:custGeom>
            <a:solidFill>
              <a:srgbClr val="FF7878">
                <a:alpha val="50195"/>
              </a:srgbClr>
            </a:solidFill>
            <a:ln w="9525">
              <a:solidFill>
                <a:schemeClr val="tx1"/>
              </a:solidFill>
              <a:round/>
              <a:headEnd/>
              <a:tailEnd/>
            </a:ln>
          </p:spPr>
          <p:txBody>
            <a:bodyPr/>
            <a:lstStyle/>
            <a:p>
              <a:endParaRPr lang="it-IT"/>
            </a:p>
          </p:txBody>
        </p:sp>
      </p:grpSp>
      <p:sp>
        <p:nvSpPr>
          <p:cNvPr id="46085" name="Line 7"/>
          <p:cNvSpPr>
            <a:spLocks noChangeShapeType="1"/>
          </p:cNvSpPr>
          <p:nvPr/>
        </p:nvSpPr>
        <p:spPr bwMode="auto">
          <a:xfrm flipV="1">
            <a:off x="2971800" y="2133600"/>
            <a:ext cx="3384550" cy="2438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6086" name="Line 8"/>
          <p:cNvSpPr>
            <a:spLocks noChangeShapeType="1"/>
          </p:cNvSpPr>
          <p:nvPr/>
        </p:nvSpPr>
        <p:spPr bwMode="auto">
          <a:xfrm flipV="1">
            <a:off x="2889250" y="3124200"/>
            <a:ext cx="4127500" cy="1524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6087" name="Text Box 9"/>
          <p:cNvSpPr txBox="1">
            <a:spLocks noChangeArrowheads="1"/>
          </p:cNvSpPr>
          <p:nvPr/>
        </p:nvSpPr>
        <p:spPr bwMode="auto">
          <a:xfrm>
            <a:off x="165100" y="5711825"/>
            <a:ext cx="94107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0"/>
              </a:spcBef>
              <a:buFontTx/>
              <a:buNone/>
            </a:pPr>
            <a:r>
              <a:rPr lang="it-IT" altLang="it-IT" sz="1600" b="0">
                <a:latin typeface="Arial" charset="0"/>
              </a:rPr>
              <a:t>I lobi frontali vanno incontro ad una rapida mielinizzazione, grazie alla quale i neuroni vengono isolati elettricamente gli uni dagli altri. </a:t>
            </a:r>
            <a:r>
              <a:rPr lang="it-IT" altLang="it-IT" sz="1600" b="0" dirty="0">
                <a:latin typeface="Arial" charset="0"/>
              </a:rPr>
              <a:t>Ciò ne migliora la comunicazione, aiutando il bambino a sviluppare, fra l</a:t>
            </a:r>
            <a:r>
              <a:rPr lang="ja-JP" altLang="it-IT" sz="1600" b="0" dirty="0">
                <a:latin typeface="Arial" charset="0"/>
              </a:rPr>
              <a:t>’</a:t>
            </a:r>
            <a:r>
              <a:rPr lang="it-IT" altLang="ja-JP" sz="1600" b="0" dirty="0">
                <a:latin typeface="Arial" charset="0"/>
              </a:rPr>
              <a:t>altro, le proprie capacità attentive e quelle motorie</a:t>
            </a:r>
            <a:endParaRPr lang="it-IT" altLang="it-IT" sz="1600" b="0" dirty="0">
              <a:latin typeface="Arial" charset="0"/>
            </a:endParaRPr>
          </a:p>
        </p:txBody>
      </p:sp>
      <p:sp>
        <p:nvSpPr>
          <p:cNvPr id="46088" name="Line 10"/>
          <p:cNvSpPr>
            <a:spLocks noChangeShapeType="1"/>
          </p:cNvSpPr>
          <p:nvPr/>
        </p:nvSpPr>
        <p:spPr bwMode="auto">
          <a:xfrm flipV="1">
            <a:off x="2889250" y="2286000"/>
            <a:ext cx="4540250" cy="2362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6089" name="Text Box 11"/>
          <p:cNvSpPr txBox="1">
            <a:spLocks noChangeArrowheads="1"/>
          </p:cNvSpPr>
          <p:nvPr/>
        </p:nvSpPr>
        <p:spPr bwMode="auto">
          <a:xfrm>
            <a:off x="165100" y="1600200"/>
            <a:ext cx="37973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000" b="0">
                <a:latin typeface="Arial" charset="0"/>
              </a:rPr>
              <a:t>Lo sviluppo, non più basato sull</a:t>
            </a:r>
            <a:r>
              <a:rPr lang="ja-JP" altLang="it-IT" sz="2000" b="0">
                <a:latin typeface="Arial" charset="0"/>
              </a:rPr>
              <a:t>’</a:t>
            </a:r>
            <a:r>
              <a:rPr lang="it-IT" altLang="ja-JP" sz="2000" b="0">
                <a:latin typeface="Arial" charset="0"/>
              </a:rPr>
              <a:t>aumento del numero dei neuroni, ma sulla mielinizzazione ed entità delle connessioni (numero di sinapsi), continua nell</a:t>
            </a:r>
            <a:r>
              <a:rPr lang="ja-JP" altLang="it-IT" sz="2000" b="0">
                <a:latin typeface="Arial" charset="0"/>
              </a:rPr>
              <a:t>’</a:t>
            </a:r>
            <a:r>
              <a:rPr lang="it-IT" altLang="ja-JP" sz="2000" b="0">
                <a:latin typeface="Arial" charset="0"/>
              </a:rPr>
              <a:t>infanzia</a:t>
            </a:r>
            <a:endParaRPr lang="it-IT" altLang="it-IT" sz="2000" b="0">
              <a:latin typeface="Arial" charset="0"/>
            </a:endParaRPr>
          </a:p>
        </p:txBody>
      </p:sp>
      <p:sp>
        <p:nvSpPr>
          <p:cNvPr id="46090" name="Text Box 12"/>
          <p:cNvSpPr txBox="1">
            <a:spLocks noChangeArrowheads="1"/>
          </p:cNvSpPr>
          <p:nvPr/>
        </p:nvSpPr>
        <p:spPr bwMode="auto">
          <a:xfrm>
            <a:off x="82550" y="518443"/>
            <a:ext cx="9740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2000" b="0">
                <a:latin typeface="Arial" charset="0"/>
              </a:rPr>
              <a:t>Parti diverse del cervello maturano in tempi diversi, a secondo di fattori endogeni e per le necessità imposte dal mondo esterno</a:t>
            </a:r>
          </a:p>
        </p:txBody>
      </p:sp>
      <p:sp>
        <p:nvSpPr>
          <p:cNvPr id="13" name="Text Box 4"/>
          <p:cNvSpPr txBox="1">
            <a:spLocks noChangeArrowheads="1"/>
          </p:cNvSpPr>
          <p:nvPr/>
        </p:nvSpPr>
        <p:spPr bwMode="auto">
          <a:xfrm>
            <a:off x="0" y="-27384"/>
            <a:ext cx="99060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GB" altLang="it-IT" sz="1800" b="0" dirty="0" err="1" smtClean="0">
                <a:latin typeface="Arial" charset="0"/>
              </a:rPr>
              <a:t>MATURAZIONE</a:t>
            </a:r>
            <a:endParaRPr lang="en-GB" altLang="it-IT" sz="1800" b="0" dirty="0">
              <a:latin typeface="Arial"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7"/>
          <p:cNvSpPr txBox="1">
            <a:spLocks noChangeArrowheads="1"/>
          </p:cNvSpPr>
          <p:nvPr/>
        </p:nvSpPr>
        <p:spPr bwMode="auto">
          <a:xfrm>
            <a:off x="1" y="735088"/>
            <a:ext cx="9906000" cy="46166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algn="ctr">
              <a:spcBef>
                <a:spcPct val="0"/>
              </a:spcBef>
              <a:buClrTx/>
              <a:buSzTx/>
              <a:buFontTx/>
              <a:buNone/>
            </a:pPr>
            <a:r>
              <a:rPr lang="it-IT" altLang="it-IT" sz="2400" b="0" dirty="0">
                <a:solidFill>
                  <a:schemeClr val="accent2"/>
                </a:solidFill>
                <a:latin typeface="Arial" charset="0"/>
              </a:rPr>
              <a:t>QUADRO GENERALE</a:t>
            </a:r>
          </a:p>
        </p:txBody>
      </p:sp>
      <p:sp>
        <p:nvSpPr>
          <p:cNvPr id="44034" name="CasellaDiTesto 1"/>
          <p:cNvSpPr txBox="1">
            <a:spLocks noChangeArrowheads="1"/>
          </p:cNvSpPr>
          <p:nvPr/>
        </p:nvSpPr>
        <p:spPr bwMode="auto">
          <a:xfrm>
            <a:off x="2325183" y="1700214"/>
            <a:ext cx="516038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algn="ctr">
              <a:spcBef>
                <a:spcPct val="0"/>
              </a:spcBef>
              <a:buClrTx/>
              <a:buSzTx/>
              <a:buFontTx/>
              <a:buNone/>
            </a:pPr>
            <a:r>
              <a:rPr lang="it-IT" altLang="it-IT" sz="1800" b="0" dirty="0" smtClean="0">
                <a:solidFill>
                  <a:schemeClr val="accent2"/>
                </a:solidFill>
                <a:latin typeface="Arial" charset="0"/>
              </a:rPr>
              <a:t>Tipi di comunicazione intercellulare</a:t>
            </a:r>
            <a:endParaRPr lang="it-IT" altLang="it-IT" sz="1800" b="0" dirty="0">
              <a:solidFill>
                <a:schemeClr val="accent2"/>
              </a:solidFill>
              <a:latin typeface="Arial" charset="0"/>
            </a:endParaRPr>
          </a:p>
          <a:p>
            <a:pPr algn="ctr">
              <a:spcBef>
                <a:spcPct val="0"/>
              </a:spcBef>
              <a:buClrTx/>
              <a:buSzTx/>
              <a:buFontTx/>
              <a:buNone/>
            </a:pPr>
            <a:r>
              <a:rPr lang="it-IT" altLang="it-IT" sz="1800" b="0" dirty="0" smtClean="0">
                <a:solidFill>
                  <a:schemeClr val="accent2"/>
                </a:solidFill>
                <a:latin typeface="Arial" charset="0"/>
              </a:rPr>
              <a:t>Sinapsi elettriche e chimiche</a:t>
            </a:r>
            <a:endParaRPr lang="it-IT" altLang="it-IT" sz="1800" b="0" dirty="0">
              <a:solidFill>
                <a:schemeClr val="accent2"/>
              </a:solidFill>
              <a:latin typeface="Arial" charset="0"/>
            </a:endParaRPr>
          </a:p>
          <a:p>
            <a:pPr algn="ctr">
              <a:spcBef>
                <a:spcPct val="0"/>
              </a:spcBef>
              <a:buClrTx/>
              <a:buSzTx/>
              <a:buFontTx/>
              <a:buNone/>
            </a:pPr>
            <a:r>
              <a:rPr lang="it-IT" altLang="it-IT" sz="1800" b="0" dirty="0" smtClean="0">
                <a:solidFill>
                  <a:schemeClr val="accent2"/>
                </a:solidFill>
                <a:latin typeface="Arial" charset="0"/>
              </a:rPr>
              <a:t>Modalità della trasmissione chimica</a:t>
            </a:r>
            <a:endParaRPr lang="it-IT" altLang="it-IT" sz="1800" b="0" dirty="0">
              <a:solidFill>
                <a:schemeClr val="accent2"/>
              </a:solidFill>
              <a:latin typeface="Arial" charset="0"/>
            </a:endParaRPr>
          </a:p>
          <a:p>
            <a:pPr algn="ctr">
              <a:spcBef>
                <a:spcPct val="0"/>
              </a:spcBef>
              <a:buClrTx/>
              <a:buSzTx/>
              <a:buFontTx/>
              <a:buNone/>
            </a:pPr>
            <a:r>
              <a:rPr lang="it-IT" altLang="it-IT" sz="1800" b="0" dirty="0" smtClean="0">
                <a:solidFill>
                  <a:schemeClr val="accent2"/>
                </a:solidFill>
                <a:latin typeface="Arial" charset="0"/>
              </a:rPr>
              <a:t>Integrazione sinaptica</a:t>
            </a:r>
            <a:endParaRPr lang="it-IT" altLang="it-IT" sz="1800" b="0" dirty="0">
              <a:solidFill>
                <a:schemeClr val="accent2"/>
              </a:solidFill>
              <a:latin typeface="Arial" charset="0"/>
            </a:endParaRPr>
          </a:p>
          <a:p>
            <a:pPr algn="ctr">
              <a:spcBef>
                <a:spcPct val="0"/>
              </a:spcBef>
              <a:buClrTx/>
              <a:buSzTx/>
              <a:buFontTx/>
              <a:buNone/>
            </a:pPr>
            <a:r>
              <a:rPr lang="it-IT" altLang="it-IT" sz="1800" b="0" dirty="0" smtClean="0">
                <a:solidFill>
                  <a:schemeClr val="accent2"/>
                </a:solidFill>
                <a:latin typeface="Arial" charset="0"/>
              </a:rPr>
              <a:t>Destino dei neurotrasmettitori</a:t>
            </a:r>
            <a:endParaRPr lang="it-IT" altLang="it-IT" sz="1800" b="0" dirty="0">
              <a:solidFill>
                <a:schemeClr val="accent2"/>
              </a:solidFill>
              <a:latin typeface="Arial" charset="0"/>
            </a:endParaRPr>
          </a:p>
          <a:p>
            <a:pPr algn="ctr">
              <a:spcBef>
                <a:spcPct val="0"/>
              </a:spcBef>
              <a:buClrTx/>
              <a:buSzTx/>
              <a:buFontTx/>
              <a:buNone/>
            </a:pPr>
            <a:r>
              <a:rPr lang="it-IT" altLang="it-IT" sz="1800" b="0" dirty="0" smtClean="0">
                <a:solidFill>
                  <a:schemeClr val="accent2"/>
                </a:solidFill>
                <a:latin typeface="Arial" charset="0"/>
              </a:rPr>
              <a:t>Potenziamento a lungo termine</a:t>
            </a:r>
          </a:p>
          <a:p>
            <a:pPr algn="ctr">
              <a:spcBef>
                <a:spcPct val="0"/>
              </a:spcBef>
              <a:buClrTx/>
              <a:buSzTx/>
              <a:buFontTx/>
              <a:buNone/>
            </a:pPr>
            <a:r>
              <a:rPr lang="it-IT" altLang="it-IT" sz="1800" b="0" dirty="0" smtClean="0">
                <a:solidFill>
                  <a:schemeClr val="accent2"/>
                </a:solidFill>
                <a:latin typeface="Arial" charset="0"/>
              </a:rPr>
              <a:t>Secondi messaggeri</a:t>
            </a:r>
          </a:p>
          <a:p>
            <a:pPr algn="ctr">
              <a:spcBef>
                <a:spcPct val="0"/>
              </a:spcBef>
              <a:buClrTx/>
              <a:buSzTx/>
              <a:buFontTx/>
              <a:buNone/>
            </a:pPr>
            <a:r>
              <a:rPr lang="it-IT" altLang="it-IT" sz="1800" b="0" dirty="0" err="1" smtClean="0">
                <a:solidFill>
                  <a:schemeClr val="accent2"/>
                </a:solidFill>
                <a:latin typeface="Arial" charset="0"/>
              </a:rPr>
              <a:t>Sinaptogenesi</a:t>
            </a:r>
            <a:endParaRPr lang="it-IT" altLang="it-IT" sz="1800" b="0" dirty="0">
              <a:solidFill>
                <a:schemeClr val="accent2"/>
              </a:solidFill>
              <a:latin typeface="Arial" charset="0"/>
            </a:endParaRPr>
          </a:p>
          <a:p>
            <a:pPr algn="ctr">
              <a:spcBef>
                <a:spcPct val="0"/>
              </a:spcBef>
              <a:buClrTx/>
              <a:buSzTx/>
              <a:buFontTx/>
              <a:buNone/>
            </a:pPr>
            <a:r>
              <a:rPr lang="it-IT" altLang="it-IT" sz="1800" b="0" dirty="0" smtClean="0">
                <a:solidFill>
                  <a:schemeClr val="accent2"/>
                </a:solidFill>
                <a:latin typeface="Arial" charset="0"/>
              </a:rPr>
              <a:t>Plasticità sinaptica</a:t>
            </a:r>
          </a:p>
          <a:p>
            <a:pPr algn="ctr">
              <a:spcBef>
                <a:spcPct val="0"/>
              </a:spcBef>
              <a:buClrTx/>
              <a:buSzTx/>
              <a:buFontTx/>
              <a:buNone/>
            </a:pPr>
            <a:r>
              <a:rPr lang="it-IT" altLang="it-IT" sz="1800" b="0" dirty="0" smtClean="0">
                <a:solidFill>
                  <a:schemeClr val="accent2"/>
                </a:solidFill>
                <a:latin typeface="Arial" charset="0"/>
              </a:rPr>
              <a:t>Sindrome dell’arto fantasma</a:t>
            </a:r>
            <a:endParaRPr lang="it-IT" altLang="it-IT" sz="1800" b="0" dirty="0">
              <a:solidFill>
                <a:schemeClr val="accent2"/>
              </a:solidFill>
              <a:latin typeface="Arial" charset="0"/>
            </a:endParaRPr>
          </a:p>
          <a:p>
            <a:pPr algn="ctr">
              <a:spcBef>
                <a:spcPct val="0"/>
              </a:spcBef>
              <a:buClrTx/>
              <a:buSzTx/>
              <a:buFontTx/>
              <a:buNone/>
            </a:pPr>
            <a:r>
              <a:rPr lang="it-IT" altLang="it-IT" sz="1800" b="0" dirty="0" smtClean="0">
                <a:solidFill>
                  <a:schemeClr val="accent2"/>
                </a:solidFill>
                <a:latin typeface="Arial" charset="0"/>
              </a:rPr>
              <a:t>Sviluppo e maturazione della corteccia cerebrale</a:t>
            </a:r>
            <a:endParaRPr lang="it-IT" altLang="it-IT" sz="1800" b="0" dirty="0">
              <a:solidFill>
                <a:schemeClr val="accent2"/>
              </a:solidFill>
              <a:latin typeface="Arial" charset="0"/>
            </a:endParaRPr>
          </a:p>
        </p:txBody>
      </p:sp>
      <p:sp>
        <p:nvSpPr>
          <p:cNvPr id="3" name="CasellaDiTesto 2"/>
          <p:cNvSpPr txBox="1"/>
          <p:nvPr/>
        </p:nvSpPr>
        <p:spPr>
          <a:xfrm>
            <a:off x="272480" y="5805264"/>
            <a:ext cx="4916731" cy="646331"/>
          </a:xfrm>
          <a:prstGeom prst="rect">
            <a:avLst/>
          </a:prstGeom>
          <a:noFill/>
        </p:spPr>
        <p:txBody>
          <a:bodyPr wrap="none" rtlCol="0">
            <a:spAutoFit/>
          </a:bodyPr>
          <a:lstStyle/>
          <a:p>
            <a:r>
              <a:rPr lang="it-IT" sz="1800" dirty="0" smtClean="0">
                <a:solidFill>
                  <a:srgbClr val="FF0000"/>
                </a:solidFill>
              </a:rPr>
              <a:t>Caso Clinico:</a:t>
            </a:r>
          </a:p>
          <a:p>
            <a:r>
              <a:rPr lang="it-IT" sz="1800" dirty="0">
                <a:solidFill>
                  <a:srgbClr val="FF0000"/>
                </a:solidFill>
              </a:rPr>
              <a:t>Grave stato confusionale in giovane </a:t>
            </a:r>
            <a:r>
              <a:rPr lang="it-IT" sz="1800" dirty="0" smtClean="0">
                <a:solidFill>
                  <a:srgbClr val="FF0000"/>
                </a:solidFill>
              </a:rPr>
              <a:t>turista</a:t>
            </a:r>
            <a:endParaRPr lang="it-IT" sz="1800" dirty="0">
              <a:solidFill>
                <a:srgbClr val="FF0000"/>
              </a:solidFill>
            </a:endParaRPr>
          </a:p>
        </p:txBody>
      </p:sp>
    </p:spTree>
    <p:extLst>
      <p:ext uri="{BB962C8B-B14F-4D97-AF65-F5344CB8AC3E}">
        <p14:creationId xmlns:p14="http://schemas.microsoft.com/office/powerpoint/2010/main" val="126327627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1026" descr="Adolescen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1295226"/>
            <a:ext cx="89154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Freeform 1027"/>
          <p:cNvSpPr>
            <a:spLocks/>
          </p:cNvSpPr>
          <p:nvPr/>
        </p:nvSpPr>
        <p:spPr bwMode="auto">
          <a:xfrm>
            <a:off x="947738" y="1558751"/>
            <a:ext cx="3276600" cy="2582863"/>
          </a:xfrm>
          <a:custGeom>
            <a:avLst/>
            <a:gdLst>
              <a:gd name="T0" fmla="*/ 1458491200 w 1905"/>
              <a:gd name="T1" fmla="*/ 2147483646 h 1627"/>
              <a:gd name="T2" fmla="*/ 878644800 w 1905"/>
              <a:gd name="T3" fmla="*/ 2147483646 h 1627"/>
              <a:gd name="T4" fmla="*/ 286964800 w 1905"/>
              <a:gd name="T5" fmla="*/ 2147483646 h 1627"/>
              <a:gd name="T6" fmla="*/ 127211200 w 1905"/>
              <a:gd name="T7" fmla="*/ 2147483646 h 1627"/>
              <a:gd name="T8" fmla="*/ 2958400 w 1905"/>
              <a:gd name="T9" fmla="*/ 1985883509 h 1627"/>
              <a:gd name="T10" fmla="*/ 32542400 w 1905"/>
              <a:gd name="T11" fmla="*/ 1607859999 h 1627"/>
              <a:gd name="T12" fmla="*/ 44376000 w 1905"/>
              <a:gd name="T13" fmla="*/ 1527214983 h 1627"/>
              <a:gd name="T14" fmla="*/ 133128000 w 1905"/>
              <a:gd name="T15" fmla="*/ 1275199309 h 1627"/>
              <a:gd name="T16" fmla="*/ 322465600 w 1905"/>
              <a:gd name="T17" fmla="*/ 932457993 h 1627"/>
              <a:gd name="T18" fmla="*/ 434884800 w 1905"/>
              <a:gd name="T19" fmla="*/ 816530783 h 1627"/>
              <a:gd name="T20" fmla="*/ 594638400 w 1905"/>
              <a:gd name="T21" fmla="*/ 660281065 h 1627"/>
              <a:gd name="T22" fmla="*/ 813560000 w 1905"/>
              <a:gd name="T23" fmla="*/ 524192601 h 1627"/>
              <a:gd name="T24" fmla="*/ 914145600 w 1905"/>
              <a:gd name="T25" fmla="*/ 453628213 h 1627"/>
              <a:gd name="T26" fmla="*/ 996980800 w 1905"/>
              <a:gd name="T27" fmla="*/ 403225078 h 1627"/>
              <a:gd name="T28" fmla="*/ 1535409600 w 1905"/>
              <a:gd name="T29" fmla="*/ 206652853 h 1627"/>
              <a:gd name="T30" fmla="*/ 2032420800 w 1905"/>
              <a:gd name="T31" fmla="*/ 35282194 h 1627"/>
              <a:gd name="T32" fmla="*/ 2147483646 w 1905"/>
              <a:gd name="T33" fmla="*/ 0 h 1627"/>
              <a:gd name="T34" fmla="*/ 2147483646 w 1905"/>
              <a:gd name="T35" fmla="*/ 70564389 h 1627"/>
              <a:gd name="T36" fmla="*/ 2147483646 w 1905"/>
              <a:gd name="T37" fmla="*/ 252015674 h 1627"/>
              <a:gd name="T38" fmla="*/ 2147483646 w 1905"/>
              <a:gd name="T39" fmla="*/ 372983197 h 1627"/>
              <a:gd name="T40" fmla="*/ 2147483646 w 1905"/>
              <a:gd name="T41" fmla="*/ 534273228 h 1627"/>
              <a:gd name="T42" fmla="*/ 2147483646 w 1905"/>
              <a:gd name="T43" fmla="*/ 579636050 h 1627"/>
              <a:gd name="T44" fmla="*/ 2147483646 w 1905"/>
              <a:gd name="T45" fmla="*/ 680442319 h 1627"/>
              <a:gd name="T46" fmla="*/ 2147483646 w 1905"/>
              <a:gd name="T47" fmla="*/ 705643887 h 1627"/>
              <a:gd name="T48" fmla="*/ 2147483646 w 1905"/>
              <a:gd name="T49" fmla="*/ 882054858 h 1627"/>
              <a:gd name="T50" fmla="*/ 2147483646 w 1905"/>
              <a:gd name="T51" fmla="*/ 1189513980 h 1627"/>
              <a:gd name="T52" fmla="*/ 2147483646 w 1905"/>
              <a:gd name="T53" fmla="*/ 1401207146 h 1627"/>
              <a:gd name="T54" fmla="*/ 2147483646 w 1905"/>
              <a:gd name="T55" fmla="*/ 2147483646 h 1627"/>
              <a:gd name="T56" fmla="*/ 2147483646 w 1905"/>
              <a:gd name="T57" fmla="*/ 2147483646 h 1627"/>
              <a:gd name="T58" fmla="*/ 2147483646 w 1905"/>
              <a:gd name="T59" fmla="*/ 2147483646 h 1627"/>
              <a:gd name="T60" fmla="*/ 2147483646 w 1905"/>
              <a:gd name="T61" fmla="*/ 2147483646 h 1627"/>
              <a:gd name="T62" fmla="*/ 2147483646 w 1905"/>
              <a:gd name="T63" fmla="*/ 2147483646 h 1627"/>
              <a:gd name="T64" fmla="*/ 2147483646 w 1905"/>
              <a:gd name="T65" fmla="*/ 2147483646 h 1627"/>
              <a:gd name="T66" fmla="*/ 2147483646 w 1905"/>
              <a:gd name="T67" fmla="*/ 2147483646 h 1627"/>
              <a:gd name="T68" fmla="*/ 2147483646 w 1905"/>
              <a:gd name="T69" fmla="*/ 2147483646 h 1627"/>
              <a:gd name="T70" fmla="*/ 2147483646 w 1905"/>
              <a:gd name="T71" fmla="*/ 2147483646 h 1627"/>
              <a:gd name="T72" fmla="*/ 2147483646 w 1905"/>
              <a:gd name="T73" fmla="*/ 2147483646 h 1627"/>
              <a:gd name="T74" fmla="*/ 2147483646 w 1905"/>
              <a:gd name="T75" fmla="*/ 2147483646 h 1627"/>
              <a:gd name="T76" fmla="*/ 2147483646 w 1905"/>
              <a:gd name="T77" fmla="*/ 2147483646 h 1627"/>
              <a:gd name="T78" fmla="*/ 2147483646 w 1905"/>
              <a:gd name="T79" fmla="*/ 2147483646 h 1627"/>
              <a:gd name="T80" fmla="*/ 2147483646 w 1905"/>
              <a:gd name="T81" fmla="*/ 2147483646 h 1627"/>
              <a:gd name="T82" fmla="*/ 2147483646 w 1905"/>
              <a:gd name="T83" fmla="*/ 2147483646 h 1627"/>
              <a:gd name="T84" fmla="*/ 2147483646 w 1905"/>
              <a:gd name="T85" fmla="*/ 2147483646 h 1627"/>
              <a:gd name="T86" fmla="*/ 2147483646 w 1905"/>
              <a:gd name="T87" fmla="*/ 2147483646 h 1627"/>
              <a:gd name="T88" fmla="*/ 2147483646 w 1905"/>
              <a:gd name="T89" fmla="*/ 2147483646 h 1627"/>
              <a:gd name="T90" fmla="*/ 2147483646 w 1905"/>
              <a:gd name="T91" fmla="*/ 2147483646 h 1627"/>
              <a:gd name="T92" fmla="*/ 2147483646 w 1905"/>
              <a:gd name="T93" fmla="*/ 2147483646 h 1627"/>
              <a:gd name="T94" fmla="*/ 2147483646 w 1905"/>
              <a:gd name="T95" fmla="*/ 2147483646 h 1627"/>
              <a:gd name="T96" fmla="*/ 2147483646 w 1905"/>
              <a:gd name="T97" fmla="*/ 2147483646 h 1627"/>
              <a:gd name="T98" fmla="*/ 2085672000 w 1905"/>
              <a:gd name="T99" fmla="*/ 2147483646 h 1627"/>
              <a:gd name="T100" fmla="*/ 1973252800 w 1905"/>
              <a:gd name="T101" fmla="*/ 2147483646 h 1627"/>
              <a:gd name="T102" fmla="*/ 1807582400 w 1905"/>
              <a:gd name="T103" fmla="*/ 2147483646 h 1627"/>
              <a:gd name="T104" fmla="*/ 1718830400 w 1905"/>
              <a:gd name="T105" fmla="*/ 2147483646 h 1627"/>
              <a:gd name="T106" fmla="*/ 1689246400 w 1905"/>
              <a:gd name="T107" fmla="*/ 2147483646 h 16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5" h="1627">
                <a:moveTo>
                  <a:pt x="571" y="1050"/>
                </a:moveTo>
                <a:cubicBezTo>
                  <a:pt x="548" y="1058"/>
                  <a:pt x="515" y="1039"/>
                  <a:pt x="493" y="1032"/>
                </a:cubicBezTo>
                <a:cubicBezTo>
                  <a:pt x="485" y="1029"/>
                  <a:pt x="477" y="1021"/>
                  <a:pt x="469" y="1018"/>
                </a:cubicBezTo>
                <a:cubicBezTo>
                  <a:pt x="412" y="999"/>
                  <a:pt x="357" y="975"/>
                  <a:pt x="297" y="968"/>
                </a:cubicBezTo>
                <a:cubicBezTo>
                  <a:pt x="270" y="961"/>
                  <a:pt x="245" y="951"/>
                  <a:pt x="219" y="942"/>
                </a:cubicBezTo>
                <a:cubicBezTo>
                  <a:pt x="187" y="946"/>
                  <a:pt x="126" y="941"/>
                  <a:pt x="97" y="922"/>
                </a:cubicBezTo>
                <a:cubicBezTo>
                  <a:pt x="87" y="916"/>
                  <a:pt x="78" y="908"/>
                  <a:pt x="67" y="904"/>
                </a:cubicBezTo>
                <a:cubicBezTo>
                  <a:pt x="63" y="893"/>
                  <a:pt x="54" y="884"/>
                  <a:pt x="43" y="880"/>
                </a:cubicBezTo>
                <a:cubicBezTo>
                  <a:pt x="33" y="865"/>
                  <a:pt x="24" y="857"/>
                  <a:pt x="11" y="844"/>
                </a:cubicBezTo>
                <a:cubicBezTo>
                  <a:pt x="7" y="825"/>
                  <a:pt x="3" y="807"/>
                  <a:pt x="1" y="788"/>
                </a:cubicBezTo>
                <a:cubicBezTo>
                  <a:pt x="2" y="727"/>
                  <a:pt x="0" y="706"/>
                  <a:pt x="9" y="660"/>
                </a:cubicBezTo>
                <a:cubicBezTo>
                  <a:pt x="10" y="653"/>
                  <a:pt x="12" y="645"/>
                  <a:pt x="11" y="638"/>
                </a:cubicBezTo>
                <a:cubicBezTo>
                  <a:pt x="11" y="636"/>
                  <a:pt x="7" y="634"/>
                  <a:pt x="7" y="632"/>
                </a:cubicBezTo>
                <a:cubicBezTo>
                  <a:pt x="6" y="627"/>
                  <a:pt x="14" y="610"/>
                  <a:pt x="15" y="606"/>
                </a:cubicBezTo>
                <a:cubicBezTo>
                  <a:pt x="18" y="596"/>
                  <a:pt x="18" y="584"/>
                  <a:pt x="21" y="574"/>
                </a:cubicBezTo>
                <a:cubicBezTo>
                  <a:pt x="27" y="551"/>
                  <a:pt x="36" y="527"/>
                  <a:pt x="45" y="506"/>
                </a:cubicBezTo>
                <a:cubicBezTo>
                  <a:pt x="55" y="483"/>
                  <a:pt x="57" y="458"/>
                  <a:pt x="75" y="440"/>
                </a:cubicBezTo>
                <a:cubicBezTo>
                  <a:pt x="82" y="419"/>
                  <a:pt x="90" y="383"/>
                  <a:pt x="109" y="370"/>
                </a:cubicBezTo>
                <a:cubicBezTo>
                  <a:pt x="122" y="350"/>
                  <a:pt x="101" y="380"/>
                  <a:pt x="121" y="358"/>
                </a:cubicBezTo>
                <a:cubicBezTo>
                  <a:pt x="131" y="347"/>
                  <a:pt x="135" y="332"/>
                  <a:pt x="147" y="324"/>
                </a:cubicBezTo>
                <a:cubicBezTo>
                  <a:pt x="152" y="309"/>
                  <a:pt x="166" y="291"/>
                  <a:pt x="179" y="282"/>
                </a:cubicBezTo>
                <a:cubicBezTo>
                  <a:pt x="184" y="274"/>
                  <a:pt x="193" y="267"/>
                  <a:pt x="201" y="262"/>
                </a:cubicBezTo>
                <a:cubicBezTo>
                  <a:pt x="210" y="249"/>
                  <a:pt x="232" y="231"/>
                  <a:pt x="247" y="226"/>
                </a:cubicBezTo>
                <a:cubicBezTo>
                  <a:pt x="254" y="216"/>
                  <a:pt x="265" y="214"/>
                  <a:pt x="275" y="208"/>
                </a:cubicBezTo>
                <a:cubicBezTo>
                  <a:pt x="281" y="204"/>
                  <a:pt x="293" y="196"/>
                  <a:pt x="293" y="196"/>
                </a:cubicBezTo>
                <a:cubicBezTo>
                  <a:pt x="297" y="190"/>
                  <a:pt x="303" y="185"/>
                  <a:pt x="309" y="180"/>
                </a:cubicBezTo>
                <a:cubicBezTo>
                  <a:pt x="313" y="177"/>
                  <a:pt x="321" y="172"/>
                  <a:pt x="321" y="172"/>
                </a:cubicBezTo>
                <a:cubicBezTo>
                  <a:pt x="326" y="165"/>
                  <a:pt x="330" y="165"/>
                  <a:pt x="337" y="160"/>
                </a:cubicBezTo>
                <a:cubicBezTo>
                  <a:pt x="352" y="138"/>
                  <a:pt x="383" y="130"/>
                  <a:pt x="407" y="122"/>
                </a:cubicBezTo>
                <a:cubicBezTo>
                  <a:pt x="438" y="112"/>
                  <a:pt x="491" y="101"/>
                  <a:pt x="519" y="82"/>
                </a:cubicBezTo>
                <a:cubicBezTo>
                  <a:pt x="556" y="57"/>
                  <a:pt x="596" y="36"/>
                  <a:pt x="641" y="32"/>
                </a:cubicBezTo>
                <a:cubicBezTo>
                  <a:pt x="657" y="28"/>
                  <a:pt x="670" y="17"/>
                  <a:pt x="687" y="14"/>
                </a:cubicBezTo>
                <a:cubicBezTo>
                  <a:pt x="719" y="9"/>
                  <a:pt x="744" y="7"/>
                  <a:pt x="779" y="6"/>
                </a:cubicBezTo>
                <a:cubicBezTo>
                  <a:pt x="840" y="11"/>
                  <a:pt x="900" y="4"/>
                  <a:pt x="961" y="0"/>
                </a:cubicBezTo>
                <a:cubicBezTo>
                  <a:pt x="996" y="1"/>
                  <a:pt x="1032" y="1"/>
                  <a:pt x="1067" y="2"/>
                </a:cubicBezTo>
                <a:cubicBezTo>
                  <a:pt x="1098" y="3"/>
                  <a:pt x="1132" y="18"/>
                  <a:pt x="1161" y="28"/>
                </a:cubicBezTo>
                <a:cubicBezTo>
                  <a:pt x="1211" y="45"/>
                  <a:pt x="1264" y="55"/>
                  <a:pt x="1315" y="72"/>
                </a:cubicBezTo>
                <a:cubicBezTo>
                  <a:pt x="1334" y="78"/>
                  <a:pt x="1349" y="93"/>
                  <a:pt x="1369" y="100"/>
                </a:cubicBezTo>
                <a:cubicBezTo>
                  <a:pt x="1385" y="125"/>
                  <a:pt x="1417" y="131"/>
                  <a:pt x="1445" y="136"/>
                </a:cubicBezTo>
                <a:cubicBezTo>
                  <a:pt x="1457" y="144"/>
                  <a:pt x="1468" y="144"/>
                  <a:pt x="1481" y="148"/>
                </a:cubicBezTo>
                <a:cubicBezTo>
                  <a:pt x="1496" y="163"/>
                  <a:pt x="1512" y="171"/>
                  <a:pt x="1529" y="182"/>
                </a:cubicBezTo>
                <a:cubicBezTo>
                  <a:pt x="1543" y="192"/>
                  <a:pt x="1554" y="206"/>
                  <a:pt x="1571" y="212"/>
                </a:cubicBezTo>
                <a:cubicBezTo>
                  <a:pt x="1578" y="222"/>
                  <a:pt x="1573" y="217"/>
                  <a:pt x="1587" y="226"/>
                </a:cubicBezTo>
                <a:cubicBezTo>
                  <a:pt x="1589" y="227"/>
                  <a:pt x="1593" y="230"/>
                  <a:pt x="1593" y="230"/>
                </a:cubicBezTo>
                <a:cubicBezTo>
                  <a:pt x="1598" y="237"/>
                  <a:pt x="1605" y="245"/>
                  <a:pt x="1613" y="248"/>
                </a:cubicBezTo>
                <a:cubicBezTo>
                  <a:pt x="1619" y="258"/>
                  <a:pt x="1624" y="266"/>
                  <a:pt x="1635" y="270"/>
                </a:cubicBezTo>
                <a:cubicBezTo>
                  <a:pt x="1636" y="272"/>
                  <a:pt x="1635" y="275"/>
                  <a:pt x="1637" y="276"/>
                </a:cubicBezTo>
                <a:cubicBezTo>
                  <a:pt x="1640" y="278"/>
                  <a:pt x="1649" y="280"/>
                  <a:pt x="1649" y="280"/>
                </a:cubicBezTo>
                <a:cubicBezTo>
                  <a:pt x="1661" y="289"/>
                  <a:pt x="1662" y="300"/>
                  <a:pt x="1671" y="312"/>
                </a:cubicBezTo>
                <a:cubicBezTo>
                  <a:pt x="1681" y="326"/>
                  <a:pt x="1695" y="334"/>
                  <a:pt x="1703" y="350"/>
                </a:cubicBezTo>
                <a:cubicBezTo>
                  <a:pt x="1718" y="379"/>
                  <a:pt x="1728" y="415"/>
                  <a:pt x="1757" y="434"/>
                </a:cubicBezTo>
                <a:cubicBezTo>
                  <a:pt x="1766" y="447"/>
                  <a:pt x="1772" y="462"/>
                  <a:pt x="1785" y="472"/>
                </a:cubicBezTo>
                <a:cubicBezTo>
                  <a:pt x="1788" y="481"/>
                  <a:pt x="1792" y="485"/>
                  <a:pt x="1797" y="492"/>
                </a:cubicBezTo>
                <a:cubicBezTo>
                  <a:pt x="1810" y="511"/>
                  <a:pt x="1819" y="535"/>
                  <a:pt x="1829" y="556"/>
                </a:cubicBezTo>
                <a:cubicBezTo>
                  <a:pt x="1842" y="621"/>
                  <a:pt x="1873" y="681"/>
                  <a:pt x="1883" y="748"/>
                </a:cubicBezTo>
                <a:cubicBezTo>
                  <a:pt x="1881" y="823"/>
                  <a:pt x="1880" y="828"/>
                  <a:pt x="1883" y="908"/>
                </a:cubicBezTo>
                <a:cubicBezTo>
                  <a:pt x="1883" y="917"/>
                  <a:pt x="1888" y="928"/>
                  <a:pt x="1891" y="936"/>
                </a:cubicBezTo>
                <a:cubicBezTo>
                  <a:pt x="1893" y="942"/>
                  <a:pt x="1897" y="954"/>
                  <a:pt x="1897" y="954"/>
                </a:cubicBezTo>
                <a:cubicBezTo>
                  <a:pt x="1899" y="969"/>
                  <a:pt x="1900" y="985"/>
                  <a:pt x="1903" y="1000"/>
                </a:cubicBezTo>
                <a:cubicBezTo>
                  <a:pt x="1902" y="1027"/>
                  <a:pt x="1905" y="1074"/>
                  <a:pt x="1883" y="1096"/>
                </a:cubicBezTo>
                <a:cubicBezTo>
                  <a:pt x="1880" y="1105"/>
                  <a:pt x="1874" y="1115"/>
                  <a:pt x="1867" y="1122"/>
                </a:cubicBezTo>
                <a:cubicBezTo>
                  <a:pt x="1864" y="1130"/>
                  <a:pt x="1862" y="1133"/>
                  <a:pt x="1855" y="1138"/>
                </a:cubicBezTo>
                <a:cubicBezTo>
                  <a:pt x="1847" y="1150"/>
                  <a:pt x="1833" y="1153"/>
                  <a:pt x="1821" y="1160"/>
                </a:cubicBezTo>
                <a:cubicBezTo>
                  <a:pt x="1758" y="1195"/>
                  <a:pt x="1687" y="1193"/>
                  <a:pt x="1615" y="1194"/>
                </a:cubicBezTo>
                <a:cubicBezTo>
                  <a:pt x="1605" y="1196"/>
                  <a:pt x="1595" y="1198"/>
                  <a:pt x="1585" y="1200"/>
                </a:cubicBezTo>
                <a:cubicBezTo>
                  <a:pt x="1575" y="1203"/>
                  <a:pt x="1561" y="1204"/>
                  <a:pt x="1593" y="1200"/>
                </a:cubicBezTo>
                <a:cubicBezTo>
                  <a:pt x="1605" y="1197"/>
                  <a:pt x="1617" y="1202"/>
                  <a:pt x="1629" y="1198"/>
                </a:cubicBezTo>
                <a:cubicBezTo>
                  <a:pt x="1633" y="1199"/>
                  <a:pt x="1637" y="1201"/>
                  <a:pt x="1641" y="1202"/>
                </a:cubicBezTo>
                <a:cubicBezTo>
                  <a:pt x="1644" y="1203"/>
                  <a:pt x="1641" y="1208"/>
                  <a:pt x="1639" y="1210"/>
                </a:cubicBezTo>
                <a:cubicBezTo>
                  <a:pt x="1636" y="1213"/>
                  <a:pt x="1627" y="1214"/>
                  <a:pt x="1627" y="1214"/>
                </a:cubicBezTo>
                <a:cubicBezTo>
                  <a:pt x="1619" y="1238"/>
                  <a:pt x="1601" y="1261"/>
                  <a:pt x="1581" y="1274"/>
                </a:cubicBezTo>
                <a:cubicBezTo>
                  <a:pt x="1573" y="1298"/>
                  <a:pt x="1554" y="1316"/>
                  <a:pt x="1533" y="1330"/>
                </a:cubicBezTo>
                <a:cubicBezTo>
                  <a:pt x="1528" y="1337"/>
                  <a:pt x="1522" y="1345"/>
                  <a:pt x="1515" y="1350"/>
                </a:cubicBezTo>
                <a:cubicBezTo>
                  <a:pt x="1504" y="1366"/>
                  <a:pt x="1492" y="1367"/>
                  <a:pt x="1481" y="1378"/>
                </a:cubicBezTo>
                <a:cubicBezTo>
                  <a:pt x="1470" y="1389"/>
                  <a:pt x="1456" y="1411"/>
                  <a:pt x="1441" y="1416"/>
                </a:cubicBezTo>
                <a:cubicBezTo>
                  <a:pt x="1426" y="1431"/>
                  <a:pt x="1369" y="1453"/>
                  <a:pt x="1347" y="1460"/>
                </a:cubicBezTo>
                <a:cubicBezTo>
                  <a:pt x="1337" y="1463"/>
                  <a:pt x="1327" y="1467"/>
                  <a:pt x="1317" y="1470"/>
                </a:cubicBezTo>
                <a:cubicBezTo>
                  <a:pt x="1311" y="1472"/>
                  <a:pt x="1299" y="1478"/>
                  <a:pt x="1299" y="1478"/>
                </a:cubicBezTo>
                <a:cubicBezTo>
                  <a:pt x="1291" y="1491"/>
                  <a:pt x="1292" y="1496"/>
                  <a:pt x="1291" y="1514"/>
                </a:cubicBezTo>
                <a:cubicBezTo>
                  <a:pt x="1293" y="1530"/>
                  <a:pt x="1294" y="1541"/>
                  <a:pt x="1299" y="1556"/>
                </a:cubicBezTo>
                <a:cubicBezTo>
                  <a:pt x="1301" y="1562"/>
                  <a:pt x="1305" y="1574"/>
                  <a:pt x="1305" y="1574"/>
                </a:cubicBezTo>
                <a:cubicBezTo>
                  <a:pt x="1301" y="1585"/>
                  <a:pt x="1286" y="1582"/>
                  <a:pt x="1275" y="1586"/>
                </a:cubicBezTo>
                <a:cubicBezTo>
                  <a:pt x="1265" y="1600"/>
                  <a:pt x="1245" y="1602"/>
                  <a:pt x="1229" y="1604"/>
                </a:cubicBezTo>
                <a:cubicBezTo>
                  <a:pt x="1217" y="1607"/>
                  <a:pt x="1212" y="1615"/>
                  <a:pt x="1203" y="1620"/>
                </a:cubicBezTo>
                <a:cubicBezTo>
                  <a:pt x="1197" y="1623"/>
                  <a:pt x="1185" y="1626"/>
                  <a:pt x="1185" y="1626"/>
                </a:cubicBezTo>
                <a:cubicBezTo>
                  <a:pt x="1169" y="1625"/>
                  <a:pt x="1151" y="1627"/>
                  <a:pt x="1137" y="1618"/>
                </a:cubicBezTo>
                <a:cubicBezTo>
                  <a:pt x="1133" y="1612"/>
                  <a:pt x="1131" y="1604"/>
                  <a:pt x="1125" y="1600"/>
                </a:cubicBezTo>
                <a:cubicBezTo>
                  <a:pt x="1121" y="1597"/>
                  <a:pt x="1113" y="1592"/>
                  <a:pt x="1113" y="1592"/>
                </a:cubicBezTo>
                <a:cubicBezTo>
                  <a:pt x="1112" y="1590"/>
                  <a:pt x="1111" y="1588"/>
                  <a:pt x="1109" y="1586"/>
                </a:cubicBezTo>
                <a:cubicBezTo>
                  <a:pt x="1107" y="1584"/>
                  <a:pt x="1105" y="1584"/>
                  <a:pt x="1103" y="1582"/>
                </a:cubicBezTo>
                <a:cubicBezTo>
                  <a:pt x="1099" y="1578"/>
                  <a:pt x="1098" y="1569"/>
                  <a:pt x="1095" y="1564"/>
                </a:cubicBezTo>
                <a:cubicBezTo>
                  <a:pt x="1087" y="1549"/>
                  <a:pt x="1079" y="1534"/>
                  <a:pt x="1069" y="1520"/>
                </a:cubicBezTo>
                <a:cubicBezTo>
                  <a:pt x="1064" y="1505"/>
                  <a:pt x="1054" y="1491"/>
                  <a:pt x="1043" y="1480"/>
                </a:cubicBezTo>
                <a:cubicBezTo>
                  <a:pt x="1039" y="1468"/>
                  <a:pt x="1038" y="1454"/>
                  <a:pt x="1033" y="1442"/>
                </a:cubicBezTo>
                <a:cubicBezTo>
                  <a:pt x="1030" y="1435"/>
                  <a:pt x="1025" y="1422"/>
                  <a:pt x="1025" y="1422"/>
                </a:cubicBezTo>
                <a:cubicBezTo>
                  <a:pt x="1022" y="1381"/>
                  <a:pt x="1011" y="1361"/>
                  <a:pt x="977" y="1338"/>
                </a:cubicBezTo>
                <a:cubicBezTo>
                  <a:pt x="967" y="1317"/>
                  <a:pt x="969" y="1296"/>
                  <a:pt x="945" y="1290"/>
                </a:cubicBezTo>
                <a:cubicBezTo>
                  <a:pt x="908" y="1292"/>
                  <a:pt x="871" y="1290"/>
                  <a:pt x="833" y="1292"/>
                </a:cubicBezTo>
                <a:cubicBezTo>
                  <a:pt x="816" y="1296"/>
                  <a:pt x="800" y="1293"/>
                  <a:pt x="783" y="1290"/>
                </a:cubicBezTo>
                <a:cubicBezTo>
                  <a:pt x="755" y="1294"/>
                  <a:pt x="731" y="1287"/>
                  <a:pt x="705" y="1280"/>
                </a:cubicBezTo>
                <a:cubicBezTo>
                  <a:pt x="695" y="1277"/>
                  <a:pt x="689" y="1272"/>
                  <a:pt x="679" y="1268"/>
                </a:cubicBezTo>
                <a:cubicBezTo>
                  <a:pt x="675" y="1266"/>
                  <a:pt x="667" y="1264"/>
                  <a:pt x="667" y="1264"/>
                </a:cubicBezTo>
                <a:cubicBezTo>
                  <a:pt x="664" y="1254"/>
                  <a:pt x="658" y="1248"/>
                  <a:pt x="649" y="1242"/>
                </a:cubicBezTo>
                <a:cubicBezTo>
                  <a:pt x="637" y="1217"/>
                  <a:pt x="624" y="1192"/>
                  <a:pt x="611" y="1168"/>
                </a:cubicBezTo>
                <a:cubicBezTo>
                  <a:pt x="605" y="1158"/>
                  <a:pt x="598" y="1149"/>
                  <a:pt x="593" y="1138"/>
                </a:cubicBezTo>
                <a:cubicBezTo>
                  <a:pt x="588" y="1126"/>
                  <a:pt x="585" y="1112"/>
                  <a:pt x="581" y="1100"/>
                </a:cubicBezTo>
                <a:cubicBezTo>
                  <a:pt x="580" y="1094"/>
                  <a:pt x="578" y="1072"/>
                  <a:pt x="575" y="1062"/>
                </a:cubicBezTo>
                <a:cubicBezTo>
                  <a:pt x="574" y="1059"/>
                  <a:pt x="567" y="1050"/>
                  <a:pt x="571" y="1050"/>
                </a:cubicBezTo>
                <a:close/>
              </a:path>
            </a:pathLst>
          </a:custGeom>
          <a:solidFill>
            <a:srgbClr val="FF7878">
              <a:alpha val="50195"/>
            </a:srgbClr>
          </a:solidFill>
          <a:ln w="9525">
            <a:solidFill>
              <a:schemeClr val="tx1"/>
            </a:solidFill>
            <a:round/>
            <a:headEnd/>
            <a:tailEnd/>
          </a:ln>
        </p:spPr>
        <p:txBody>
          <a:bodyPr/>
          <a:lstStyle/>
          <a:p>
            <a:endParaRPr lang="it-IT"/>
          </a:p>
        </p:txBody>
      </p:sp>
      <p:sp>
        <p:nvSpPr>
          <p:cNvPr id="48132" name="Freeform 1028"/>
          <p:cNvSpPr>
            <a:spLocks/>
          </p:cNvSpPr>
          <p:nvPr/>
        </p:nvSpPr>
        <p:spPr bwMode="auto">
          <a:xfrm>
            <a:off x="6005513" y="1523826"/>
            <a:ext cx="3276600" cy="2714625"/>
          </a:xfrm>
          <a:custGeom>
            <a:avLst/>
            <a:gdLst>
              <a:gd name="T0" fmla="*/ 1458491200 w 1905"/>
              <a:gd name="T1" fmla="*/ 2147483646 h 1627"/>
              <a:gd name="T2" fmla="*/ 878644800 w 1905"/>
              <a:gd name="T3" fmla="*/ 2147483646 h 1627"/>
              <a:gd name="T4" fmla="*/ 286964800 w 1905"/>
              <a:gd name="T5" fmla="*/ 2147483646 h 1627"/>
              <a:gd name="T6" fmla="*/ 127211200 w 1905"/>
              <a:gd name="T7" fmla="*/ 2147483646 h 1627"/>
              <a:gd name="T8" fmla="*/ 2958400 w 1905"/>
              <a:gd name="T9" fmla="*/ 2147483646 h 1627"/>
              <a:gd name="T10" fmla="*/ 32542400 w 1905"/>
              <a:gd name="T11" fmla="*/ 1776090541 h 1627"/>
              <a:gd name="T12" fmla="*/ 44376000 w 1905"/>
              <a:gd name="T13" fmla="*/ 1687008461 h 1627"/>
              <a:gd name="T14" fmla="*/ 133128000 w 1905"/>
              <a:gd name="T15" fmla="*/ 1408623417 h 1627"/>
              <a:gd name="T16" fmla="*/ 322465600 w 1905"/>
              <a:gd name="T17" fmla="*/ 1030020825 h 1627"/>
              <a:gd name="T18" fmla="*/ 434884800 w 1905"/>
              <a:gd name="T19" fmla="*/ 901964606 h 1627"/>
              <a:gd name="T20" fmla="*/ 594638400 w 1905"/>
              <a:gd name="T21" fmla="*/ 729366513 h 1627"/>
              <a:gd name="T22" fmla="*/ 813560000 w 1905"/>
              <a:gd name="T23" fmla="*/ 579039357 h 1627"/>
              <a:gd name="T24" fmla="*/ 914145600 w 1905"/>
              <a:gd name="T25" fmla="*/ 501091077 h 1627"/>
              <a:gd name="T26" fmla="*/ 996980800 w 1905"/>
              <a:gd name="T27" fmla="*/ 445415403 h 1627"/>
              <a:gd name="T28" fmla="*/ 1535409600 w 1905"/>
              <a:gd name="T29" fmla="*/ 228275436 h 1627"/>
              <a:gd name="T30" fmla="*/ 2032420800 w 1905"/>
              <a:gd name="T31" fmla="*/ 38974140 h 1627"/>
              <a:gd name="T32" fmla="*/ 2147483646 w 1905"/>
              <a:gd name="T33" fmla="*/ 0 h 1627"/>
              <a:gd name="T34" fmla="*/ 2147483646 w 1905"/>
              <a:gd name="T35" fmla="*/ 77948280 h 1627"/>
              <a:gd name="T36" fmla="*/ 2147483646 w 1905"/>
              <a:gd name="T37" fmla="*/ 278383376 h 1627"/>
              <a:gd name="T38" fmla="*/ 2147483646 w 1905"/>
              <a:gd name="T39" fmla="*/ 412008998 h 1627"/>
              <a:gd name="T40" fmla="*/ 2147483646 w 1905"/>
              <a:gd name="T41" fmla="*/ 590174825 h 1627"/>
              <a:gd name="T42" fmla="*/ 2147483646 w 1905"/>
              <a:gd name="T43" fmla="*/ 640284433 h 1627"/>
              <a:gd name="T44" fmla="*/ 2147483646 w 1905"/>
              <a:gd name="T45" fmla="*/ 751637450 h 1627"/>
              <a:gd name="T46" fmla="*/ 2147483646 w 1905"/>
              <a:gd name="T47" fmla="*/ 779476121 h 1627"/>
              <a:gd name="T48" fmla="*/ 2147483646 w 1905"/>
              <a:gd name="T49" fmla="*/ 974345151 h 1627"/>
              <a:gd name="T50" fmla="*/ 2147483646 w 1905"/>
              <a:gd name="T51" fmla="*/ 1313973604 h 1627"/>
              <a:gd name="T52" fmla="*/ 2147483646 w 1905"/>
              <a:gd name="T53" fmla="*/ 1547816774 h 1627"/>
              <a:gd name="T54" fmla="*/ 2147483646 w 1905"/>
              <a:gd name="T55" fmla="*/ 2147483646 h 1627"/>
              <a:gd name="T56" fmla="*/ 2147483646 w 1905"/>
              <a:gd name="T57" fmla="*/ 2147483646 h 1627"/>
              <a:gd name="T58" fmla="*/ 2147483646 w 1905"/>
              <a:gd name="T59" fmla="*/ 2147483646 h 1627"/>
              <a:gd name="T60" fmla="*/ 2147483646 w 1905"/>
              <a:gd name="T61" fmla="*/ 2147483646 h 1627"/>
              <a:gd name="T62" fmla="*/ 2147483646 w 1905"/>
              <a:gd name="T63" fmla="*/ 2147483646 h 1627"/>
              <a:gd name="T64" fmla="*/ 2147483646 w 1905"/>
              <a:gd name="T65" fmla="*/ 2147483646 h 1627"/>
              <a:gd name="T66" fmla="*/ 2147483646 w 1905"/>
              <a:gd name="T67" fmla="*/ 2147483646 h 1627"/>
              <a:gd name="T68" fmla="*/ 2147483646 w 1905"/>
              <a:gd name="T69" fmla="*/ 2147483646 h 1627"/>
              <a:gd name="T70" fmla="*/ 2147483646 w 1905"/>
              <a:gd name="T71" fmla="*/ 2147483646 h 1627"/>
              <a:gd name="T72" fmla="*/ 2147483646 w 1905"/>
              <a:gd name="T73" fmla="*/ 2147483646 h 1627"/>
              <a:gd name="T74" fmla="*/ 2147483646 w 1905"/>
              <a:gd name="T75" fmla="*/ 2147483646 h 1627"/>
              <a:gd name="T76" fmla="*/ 2147483646 w 1905"/>
              <a:gd name="T77" fmla="*/ 2147483646 h 1627"/>
              <a:gd name="T78" fmla="*/ 2147483646 w 1905"/>
              <a:gd name="T79" fmla="*/ 2147483646 h 1627"/>
              <a:gd name="T80" fmla="*/ 2147483646 w 1905"/>
              <a:gd name="T81" fmla="*/ 2147483646 h 1627"/>
              <a:gd name="T82" fmla="*/ 2147483646 w 1905"/>
              <a:gd name="T83" fmla="*/ 2147483646 h 1627"/>
              <a:gd name="T84" fmla="*/ 2147483646 w 1905"/>
              <a:gd name="T85" fmla="*/ 2147483646 h 1627"/>
              <a:gd name="T86" fmla="*/ 2147483646 w 1905"/>
              <a:gd name="T87" fmla="*/ 2147483646 h 1627"/>
              <a:gd name="T88" fmla="*/ 2147483646 w 1905"/>
              <a:gd name="T89" fmla="*/ 2147483646 h 1627"/>
              <a:gd name="T90" fmla="*/ 2147483646 w 1905"/>
              <a:gd name="T91" fmla="*/ 2147483646 h 1627"/>
              <a:gd name="T92" fmla="*/ 2147483646 w 1905"/>
              <a:gd name="T93" fmla="*/ 2147483646 h 1627"/>
              <a:gd name="T94" fmla="*/ 2147483646 w 1905"/>
              <a:gd name="T95" fmla="*/ 2147483646 h 1627"/>
              <a:gd name="T96" fmla="*/ 2147483646 w 1905"/>
              <a:gd name="T97" fmla="*/ 2147483646 h 1627"/>
              <a:gd name="T98" fmla="*/ 2085672000 w 1905"/>
              <a:gd name="T99" fmla="*/ 2147483646 h 1627"/>
              <a:gd name="T100" fmla="*/ 1973252800 w 1905"/>
              <a:gd name="T101" fmla="*/ 2147483646 h 1627"/>
              <a:gd name="T102" fmla="*/ 1807582400 w 1905"/>
              <a:gd name="T103" fmla="*/ 2147483646 h 1627"/>
              <a:gd name="T104" fmla="*/ 1718830400 w 1905"/>
              <a:gd name="T105" fmla="*/ 2147483646 h 1627"/>
              <a:gd name="T106" fmla="*/ 1689246400 w 1905"/>
              <a:gd name="T107" fmla="*/ 2147483646 h 16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5" h="1627">
                <a:moveTo>
                  <a:pt x="571" y="1050"/>
                </a:moveTo>
                <a:cubicBezTo>
                  <a:pt x="548" y="1058"/>
                  <a:pt x="515" y="1039"/>
                  <a:pt x="493" y="1032"/>
                </a:cubicBezTo>
                <a:cubicBezTo>
                  <a:pt x="485" y="1029"/>
                  <a:pt x="477" y="1021"/>
                  <a:pt x="469" y="1018"/>
                </a:cubicBezTo>
                <a:cubicBezTo>
                  <a:pt x="412" y="999"/>
                  <a:pt x="357" y="975"/>
                  <a:pt x="297" y="968"/>
                </a:cubicBezTo>
                <a:cubicBezTo>
                  <a:pt x="270" y="961"/>
                  <a:pt x="245" y="951"/>
                  <a:pt x="219" y="942"/>
                </a:cubicBezTo>
                <a:cubicBezTo>
                  <a:pt x="187" y="946"/>
                  <a:pt x="126" y="941"/>
                  <a:pt x="97" y="922"/>
                </a:cubicBezTo>
                <a:cubicBezTo>
                  <a:pt x="87" y="916"/>
                  <a:pt x="78" y="908"/>
                  <a:pt x="67" y="904"/>
                </a:cubicBezTo>
                <a:cubicBezTo>
                  <a:pt x="63" y="893"/>
                  <a:pt x="54" y="884"/>
                  <a:pt x="43" y="880"/>
                </a:cubicBezTo>
                <a:cubicBezTo>
                  <a:pt x="33" y="865"/>
                  <a:pt x="24" y="857"/>
                  <a:pt x="11" y="844"/>
                </a:cubicBezTo>
                <a:cubicBezTo>
                  <a:pt x="7" y="825"/>
                  <a:pt x="3" y="807"/>
                  <a:pt x="1" y="788"/>
                </a:cubicBezTo>
                <a:cubicBezTo>
                  <a:pt x="2" y="727"/>
                  <a:pt x="0" y="706"/>
                  <a:pt x="9" y="660"/>
                </a:cubicBezTo>
                <a:cubicBezTo>
                  <a:pt x="10" y="653"/>
                  <a:pt x="12" y="645"/>
                  <a:pt x="11" y="638"/>
                </a:cubicBezTo>
                <a:cubicBezTo>
                  <a:pt x="11" y="636"/>
                  <a:pt x="7" y="634"/>
                  <a:pt x="7" y="632"/>
                </a:cubicBezTo>
                <a:cubicBezTo>
                  <a:pt x="6" y="627"/>
                  <a:pt x="14" y="610"/>
                  <a:pt x="15" y="606"/>
                </a:cubicBezTo>
                <a:cubicBezTo>
                  <a:pt x="18" y="596"/>
                  <a:pt x="18" y="584"/>
                  <a:pt x="21" y="574"/>
                </a:cubicBezTo>
                <a:cubicBezTo>
                  <a:pt x="27" y="551"/>
                  <a:pt x="36" y="527"/>
                  <a:pt x="45" y="506"/>
                </a:cubicBezTo>
                <a:cubicBezTo>
                  <a:pt x="55" y="483"/>
                  <a:pt x="57" y="458"/>
                  <a:pt x="75" y="440"/>
                </a:cubicBezTo>
                <a:cubicBezTo>
                  <a:pt x="82" y="419"/>
                  <a:pt x="90" y="383"/>
                  <a:pt x="109" y="370"/>
                </a:cubicBezTo>
                <a:cubicBezTo>
                  <a:pt x="122" y="350"/>
                  <a:pt x="101" y="380"/>
                  <a:pt x="121" y="358"/>
                </a:cubicBezTo>
                <a:cubicBezTo>
                  <a:pt x="131" y="347"/>
                  <a:pt x="135" y="332"/>
                  <a:pt x="147" y="324"/>
                </a:cubicBezTo>
                <a:cubicBezTo>
                  <a:pt x="152" y="309"/>
                  <a:pt x="166" y="291"/>
                  <a:pt x="179" y="282"/>
                </a:cubicBezTo>
                <a:cubicBezTo>
                  <a:pt x="184" y="274"/>
                  <a:pt x="193" y="267"/>
                  <a:pt x="201" y="262"/>
                </a:cubicBezTo>
                <a:cubicBezTo>
                  <a:pt x="210" y="249"/>
                  <a:pt x="232" y="231"/>
                  <a:pt x="247" y="226"/>
                </a:cubicBezTo>
                <a:cubicBezTo>
                  <a:pt x="254" y="216"/>
                  <a:pt x="265" y="214"/>
                  <a:pt x="275" y="208"/>
                </a:cubicBezTo>
                <a:cubicBezTo>
                  <a:pt x="281" y="204"/>
                  <a:pt x="293" y="196"/>
                  <a:pt x="293" y="196"/>
                </a:cubicBezTo>
                <a:cubicBezTo>
                  <a:pt x="297" y="190"/>
                  <a:pt x="303" y="185"/>
                  <a:pt x="309" y="180"/>
                </a:cubicBezTo>
                <a:cubicBezTo>
                  <a:pt x="313" y="177"/>
                  <a:pt x="321" y="172"/>
                  <a:pt x="321" y="172"/>
                </a:cubicBezTo>
                <a:cubicBezTo>
                  <a:pt x="326" y="165"/>
                  <a:pt x="330" y="165"/>
                  <a:pt x="337" y="160"/>
                </a:cubicBezTo>
                <a:cubicBezTo>
                  <a:pt x="352" y="138"/>
                  <a:pt x="383" y="130"/>
                  <a:pt x="407" y="122"/>
                </a:cubicBezTo>
                <a:cubicBezTo>
                  <a:pt x="438" y="112"/>
                  <a:pt x="491" y="101"/>
                  <a:pt x="519" y="82"/>
                </a:cubicBezTo>
                <a:cubicBezTo>
                  <a:pt x="556" y="57"/>
                  <a:pt x="596" y="36"/>
                  <a:pt x="641" y="32"/>
                </a:cubicBezTo>
                <a:cubicBezTo>
                  <a:pt x="657" y="28"/>
                  <a:pt x="670" y="17"/>
                  <a:pt x="687" y="14"/>
                </a:cubicBezTo>
                <a:cubicBezTo>
                  <a:pt x="719" y="9"/>
                  <a:pt x="744" y="7"/>
                  <a:pt x="779" y="6"/>
                </a:cubicBezTo>
                <a:cubicBezTo>
                  <a:pt x="840" y="11"/>
                  <a:pt x="900" y="4"/>
                  <a:pt x="961" y="0"/>
                </a:cubicBezTo>
                <a:cubicBezTo>
                  <a:pt x="996" y="1"/>
                  <a:pt x="1032" y="1"/>
                  <a:pt x="1067" y="2"/>
                </a:cubicBezTo>
                <a:cubicBezTo>
                  <a:pt x="1098" y="3"/>
                  <a:pt x="1132" y="18"/>
                  <a:pt x="1161" y="28"/>
                </a:cubicBezTo>
                <a:cubicBezTo>
                  <a:pt x="1211" y="45"/>
                  <a:pt x="1264" y="55"/>
                  <a:pt x="1315" y="72"/>
                </a:cubicBezTo>
                <a:cubicBezTo>
                  <a:pt x="1334" y="78"/>
                  <a:pt x="1349" y="93"/>
                  <a:pt x="1369" y="100"/>
                </a:cubicBezTo>
                <a:cubicBezTo>
                  <a:pt x="1385" y="125"/>
                  <a:pt x="1417" y="131"/>
                  <a:pt x="1445" y="136"/>
                </a:cubicBezTo>
                <a:cubicBezTo>
                  <a:pt x="1457" y="144"/>
                  <a:pt x="1468" y="144"/>
                  <a:pt x="1481" y="148"/>
                </a:cubicBezTo>
                <a:cubicBezTo>
                  <a:pt x="1496" y="163"/>
                  <a:pt x="1512" y="171"/>
                  <a:pt x="1529" y="182"/>
                </a:cubicBezTo>
                <a:cubicBezTo>
                  <a:pt x="1543" y="192"/>
                  <a:pt x="1554" y="206"/>
                  <a:pt x="1571" y="212"/>
                </a:cubicBezTo>
                <a:cubicBezTo>
                  <a:pt x="1578" y="222"/>
                  <a:pt x="1573" y="217"/>
                  <a:pt x="1587" y="226"/>
                </a:cubicBezTo>
                <a:cubicBezTo>
                  <a:pt x="1589" y="227"/>
                  <a:pt x="1593" y="230"/>
                  <a:pt x="1593" y="230"/>
                </a:cubicBezTo>
                <a:cubicBezTo>
                  <a:pt x="1598" y="237"/>
                  <a:pt x="1605" y="245"/>
                  <a:pt x="1613" y="248"/>
                </a:cubicBezTo>
                <a:cubicBezTo>
                  <a:pt x="1619" y="258"/>
                  <a:pt x="1624" y="266"/>
                  <a:pt x="1635" y="270"/>
                </a:cubicBezTo>
                <a:cubicBezTo>
                  <a:pt x="1636" y="272"/>
                  <a:pt x="1635" y="275"/>
                  <a:pt x="1637" y="276"/>
                </a:cubicBezTo>
                <a:cubicBezTo>
                  <a:pt x="1640" y="278"/>
                  <a:pt x="1649" y="280"/>
                  <a:pt x="1649" y="280"/>
                </a:cubicBezTo>
                <a:cubicBezTo>
                  <a:pt x="1661" y="289"/>
                  <a:pt x="1662" y="300"/>
                  <a:pt x="1671" y="312"/>
                </a:cubicBezTo>
                <a:cubicBezTo>
                  <a:pt x="1681" y="326"/>
                  <a:pt x="1695" y="334"/>
                  <a:pt x="1703" y="350"/>
                </a:cubicBezTo>
                <a:cubicBezTo>
                  <a:pt x="1718" y="379"/>
                  <a:pt x="1728" y="415"/>
                  <a:pt x="1757" y="434"/>
                </a:cubicBezTo>
                <a:cubicBezTo>
                  <a:pt x="1766" y="447"/>
                  <a:pt x="1772" y="462"/>
                  <a:pt x="1785" y="472"/>
                </a:cubicBezTo>
                <a:cubicBezTo>
                  <a:pt x="1788" y="481"/>
                  <a:pt x="1792" y="485"/>
                  <a:pt x="1797" y="492"/>
                </a:cubicBezTo>
                <a:cubicBezTo>
                  <a:pt x="1810" y="511"/>
                  <a:pt x="1819" y="535"/>
                  <a:pt x="1829" y="556"/>
                </a:cubicBezTo>
                <a:cubicBezTo>
                  <a:pt x="1842" y="621"/>
                  <a:pt x="1873" y="681"/>
                  <a:pt x="1883" y="748"/>
                </a:cubicBezTo>
                <a:cubicBezTo>
                  <a:pt x="1881" y="823"/>
                  <a:pt x="1880" y="828"/>
                  <a:pt x="1883" y="908"/>
                </a:cubicBezTo>
                <a:cubicBezTo>
                  <a:pt x="1883" y="917"/>
                  <a:pt x="1888" y="928"/>
                  <a:pt x="1891" y="936"/>
                </a:cubicBezTo>
                <a:cubicBezTo>
                  <a:pt x="1893" y="942"/>
                  <a:pt x="1897" y="954"/>
                  <a:pt x="1897" y="954"/>
                </a:cubicBezTo>
                <a:cubicBezTo>
                  <a:pt x="1899" y="969"/>
                  <a:pt x="1900" y="985"/>
                  <a:pt x="1903" y="1000"/>
                </a:cubicBezTo>
                <a:cubicBezTo>
                  <a:pt x="1902" y="1027"/>
                  <a:pt x="1905" y="1074"/>
                  <a:pt x="1883" y="1096"/>
                </a:cubicBezTo>
                <a:cubicBezTo>
                  <a:pt x="1880" y="1105"/>
                  <a:pt x="1874" y="1115"/>
                  <a:pt x="1867" y="1122"/>
                </a:cubicBezTo>
                <a:cubicBezTo>
                  <a:pt x="1864" y="1130"/>
                  <a:pt x="1862" y="1133"/>
                  <a:pt x="1855" y="1138"/>
                </a:cubicBezTo>
                <a:cubicBezTo>
                  <a:pt x="1847" y="1150"/>
                  <a:pt x="1833" y="1153"/>
                  <a:pt x="1821" y="1160"/>
                </a:cubicBezTo>
                <a:cubicBezTo>
                  <a:pt x="1758" y="1195"/>
                  <a:pt x="1687" y="1193"/>
                  <a:pt x="1615" y="1194"/>
                </a:cubicBezTo>
                <a:cubicBezTo>
                  <a:pt x="1605" y="1196"/>
                  <a:pt x="1595" y="1198"/>
                  <a:pt x="1585" y="1200"/>
                </a:cubicBezTo>
                <a:cubicBezTo>
                  <a:pt x="1575" y="1203"/>
                  <a:pt x="1561" y="1204"/>
                  <a:pt x="1593" y="1200"/>
                </a:cubicBezTo>
                <a:cubicBezTo>
                  <a:pt x="1605" y="1197"/>
                  <a:pt x="1617" y="1202"/>
                  <a:pt x="1629" y="1198"/>
                </a:cubicBezTo>
                <a:cubicBezTo>
                  <a:pt x="1633" y="1199"/>
                  <a:pt x="1637" y="1201"/>
                  <a:pt x="1641" y="1202"/>
                </a:cubicBezTo>
                <a:cubicBezTo>
                  <a:pt x="1644" y="1203"/>
                  <a:pt x="1641" y="1208"/>
                  <a:pt x="1639" y="1210"/>
                </a:cubicBezTo>
                <a:cubicBezTo>
                  <a:pt x="1636" y="1213"/>
                  <a:pt x="1627" y="1214"/>
                  <a:pt x="1627" y="1214"/>
                </a:cubicBezTo>
                <a:cubicBezTo>
                  <a:pt x="1619" y="1238"/>
                  <a:pt x="1601" y="1261"/>
                  <a:pt x="1581" y="1274"/>
                </a:cubicBezTo>
                <a:cubicBezTo>
                  <a:pt x="1573" y="1298"/>
                  <a:pt x="1554" y="1316"/>
                  <a:pt x="1533" y="1330"/>
                </a:cubicBezTo>
                <a:cubicBezTo>
                  <a:pt x="1528" y="1337"/>
                  <a:pt x="1522" y="1345"/>
                  <a:pt x="1515" y="1350"/>
                </a:cubicBezTo>
                <a:cubicBezTo>
                  <a:pt x="1504" y="1366"/>
                  <a:pt x="1492" y="1367"/>
                  <a:pt x="1481" y="1378"/>
                </a:cubicBezTo>
                <a:cubicBezTo>
                  <a:pt x="1470" y="1389"/>
                  <a:pt x="1456" y="1411"/>
                  <a:pt x="1441" y="1416"/>
                </a:cubicBezTo>
                <a:cubicBezTo>
                  <a:pt x="1426" y="1431"/>
                  <a:pt x="1369" y="1453"/>
                  <a:pt x="1347" y="1460"/>
                </a:cubicBezTo>
                <a:cubicBezTo>
                  <a:pt x="1337" y="1463"/>
                  <a:pt x="1327" y="1467"/>
                  <a:pt x="1317" y="1470"/>
                </a:cubicBezTo>
                <a:cubicBezTo>
                  <a:pt x="1311" y="1472"/>
                  <a:pt x="1299" y="1478"/>
                  <a:pt x="1299" y="1478"/>
                </a:cubicBezTo>
                <a:cubicBezTo>
                  <a:pt x="1291" y="1491"/>
                  <a:pt x="1292" y="1496"/>
                  <a:pt x="1291" y="1514"/>
                </a:cubicBezTo>
                <a:cubicBezTo>
                  <a:pt x="1293" y="1530"/>
                  <a:pt x="1294" y="1541"/>
                  <a:pt x="1299" y="1556"/>
                </a:cubicBezTo>
                <a:cubicBezTo>
                  <a:pt x="1301" y="1562"/>
                  <a:pt x="1305" y="1574"/>
                  <a:pt x="1305" y="1574"/>
                </a:cubicBezTo>
                <a:cubicBezTo>
                  <a:pt x="1301" y="1585"/>
                  <a:pt x="1286" y="1582"/>
                  <a:pt x="1275" y="1586"/>
                </a:cubicBezTo>
                <a:cubicBezTo>
                  <a:pt x="1265" y="1600"/>
                  <a:pt x="1245" y="1602"/>
                  <a:pt x="1229" y="1604"/>
                </a:cubicBezTo>
                <a:cubicBezTo>
                  <a:pt x="1217" y="1607"/>
                  <a:pt x="1212" y="1615"/>
                  <a:pt x="1203" y="1620"/>
                </a:cubicBezTo>
                <a:cubicBezTo>
                  <a:pt x="1197" y="1623"/>
                  <a:pt x="1185" y="1626"/>
                  <a:pt x="1185" y="1626"/>
                </a:cubicBezTo>
                <a:cubicBezTo>
                  <a:pt x="1169" y="1625"/>
                  <a:pt x="1151" y="1627"/>
                  <a:pt x="1137" y="1618"/>
                </a:cubicBezTo>
                <a:cubicBezTo>
                  <a:pt x="1133" y="1612"/>
                  <a:pt x="1131" y="1604"/>
                  <a:pt x="1125" y="1600"/>
                </a:cubicBezTo>
                <a:cubicBezTo>
                  <a:pt x="1121" y="1597"/>
                  <a:pt x="1113" y="1592"/>
                  <a:pt x="1113" y="1592"/>
                </a:cubicBezTo>
                <a:cubicBezTo>
                  <a:pt x="1112" y="1590"/>
                  <a:pt x="1111" y="1588"/>
                  <a:pt x="1109" y="1586"/>
                </a:cubicBezTo>
                <a:cubicBezTo>
                  <a:pt x="1107" y="1584"/>
                  <a:pt x="1105" y="1584"/>
                  <a:pt x="1103" y="1582"/>
                </a:cubicBezTo>
                <a:cubicBezTo>
                  <a:pt x="1099" y="1578"/>
                  <a:pt x="1098" y="1569"/>
                  <a:pt x="1095" y="1564"/>
                </a:cubicBezTo>
                <a:cubicBezTo>
                  <a:pt x="1087" y="1549"/>
                  <a:pt x="1079" y="1534"/>
                  <a:pt x="1069" y="1520"/>
                </a:cubicBezTo>
                <a:cubicBezTo>
                  <a:pt x="1064" y="1505"/>
                  <a:pt x="1054" y="1491"/>
                  <a:pt x="1043" y="1480"/>
                </a:cubicBezTo>
                <a:cubicBezTo>
                  <a:pt x="1039" y="1468"/>
                  <a:pt x="1038" y="1454"/>
                  <a:pt x="1033" y="1442"/>
                </a:cubicBezTo>
                <a:cubicBezTo>
                  <a:pt x="1030" y="1435"/>
                  <a:pt x="1025" y="1422"/>
                  <a:pt x="1025" y="1422"/>
                </a:cubicBezTo>
                <a:cubicBezTo>
                  <a:pt x="1022" y="1381"/>
                  <a:pt x="1011" y="1361"/>
                  <a:pt x="977" y="1338"/>
                </a:cubicBezTo>
                <a:cubicBezTo>
                  <a:pt x="967" y="1317"/>
                  <a:pt x="969" y="1296"/>
                  <a:pt x="945" y="1290"/>
                </a:cubicBezTo>
                <a:cubicBezTo>
                  <a:pt x="908" y="1292"/>
                  <a:pt x="871" y="1290"/>
                  <a:pt x="833" y="1292"/>
                </a:cubicBezTo>
                <a:cubicBezTo>
                  <a:pt x="816" y="1296"/>
                  <a:pt x="800" y="1293"/>
                  <a:pt x="783" y="1290"/>
                </a:cubicBezTo>
                <a:cubicBezTo>
                  <a:pt x="755" y="1294"/>
                  <a:pt x="731" y="1287"/>
                  <a:pt x="705" y="1280"/>
                </a:cubicBezTo>
                <a:cubicBezTo>
                  <a:pt x="695" y="1277"/>
                  <a:pt x="689" y="1272"/>
                  <a:pt x="679" y="1268"/>
                </a:cubicBezTo>
                <a:cubicBezTo>
                  <a:pt x="675" y="1266"/>
                  <a:pt x="667" y="1264"/>
                  <a:pt x="667" y="1264"/>
                </a:cubicBezTo>
                <a:cubicBezTo>
                  <a:pt x="664" y="1254"/>
                  <a:pt x="658" y="1248"/>
                  <a:pt x="649" y="1242"/>
                </a:cubicBezTo>
                <a:cubicBezTo>
                  <a:pt x="637" y="1217"/>
                  <a:pt x="624" y="1192"/>
                  <a:pt x="611" y="1168"/>
                </a:cubicBezTo>
                <a:cubicBezTo>
                  <a:pt x="605" y="1158"/>
                  <a:pt x="598" y="1149"/>
                  <a:pt x="593" y="1138"/>
                </a:cubicBezTo>
                <a:cubicBezTo>
                  <a:pt x="588" y="1126"/>
                  <a:pt x="585" y="1112"/>
                  <a:pt x="581" y="1100"/>
                </a:cubicBezTo>
                <a:cubicBezTo>
                  <a:pt x="580" y="1094"/>
                  <a:pt x="578" y="1072"/>
                  <a:pt x="575" y="1062"/>
                </a:cubicBezTo>
                <a:cubicBezTo>
                  <a:pt x="574" y="1059"/>
                  <a:pt x="567" y="1050"/>
                  <a:pt x="571" y="1050"/>
                </a:cubicBezTo>
                <a:close/>
              </a:path>
            </a:pathLst>
          </a:custGeom>
          <a:solidFill>
            <a:srgbClr val="FF7878">
              <a:alpha val="50195"/>
            </a:srgbClr>
          </a:solidFill>
          <a:ln w="9525">
            <a:solidFill>
              <a:schemeClr val="tx1"/>
            </a:solidFill>
            <a:round/>
            <a:headEnd/>
            <a:tailEnd/>
          </a:ln>
        </p:spPr>
        <p:txBody>
          <a:bodyPr/>
          <a:lstStyle/>
          <a:p>
            <a:endParaRPr lang="it-IT"/>
          </a:p>
        </p:txBody>
      </p:sp>
      <p:sp>
        <p:nvSpPr>
          <p:cNvPr id="48133" name="Text Box 1029"/>
          <p:cNvSpPr txBox="1">
            <a:spLocks noChangeArrowheads="1"/>
          </p:cNvSpPr>
          <p:nvPr/>
        </p:nvSpPr>
        <p:spPr bwMode="auto">
          <a:xfrm>
            <a:off x="165100" y="5090939"/>
            <a:ext cx="1285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000">
                <a:latin typeface="Arial" charset="0"/>
              </a:rPr>
              <a:t>7-15 anni</a:t>
            </a:r>
          </a:p>
        </p:txBody>
      </p:sp>
      <p:sp>
        <p:nvSpPr>
          <p:cNvPr id="48134" name="Text Box 1030"/>
          <p:cNvSpPr txBox="1">
            <a:spLocks noChangeArrowheads="1"/>
          </p:cNvSpPr>
          <p:nvPr/>
        </p:nvSpPr>
        <p:spPr bwMode="auto">
          <a:xfrm>
            <a:off x="4687888" y="5495751"/>
            <a:ext cx="1427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000">
                <a:latin typeface="Arial" charset="0"/>
              </a:rPr>
              <a:t>16-20 anni</a:t>
            </a:r>
          </a:p>
        </p:txBody>
      </p:sp>
      <p:sp>
        <p:nvSpPr>
          <p:cNvPr id="48135" name="Text Box 1031"/>
          <p:cNvSpPr txBox="1">
            <a:spLocks noChangeArrowheads="1"/>
          </p:cNvSpPr>
          <p:nvPr/>
        </p:nvSpPr>
        <p:spPr bwMode="auto">
          <a:xfrm>
            <a:off x="82550" y="990426"/>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2000" b="0">
                <a:solidFill>
                  <a:schemeClr val="accent2"/>
                </a:solidFill>
                <a:latin typeface="Arial" charset="0"/>
              </a:rPr>
              <a:t>Aree in maturazione</a:t>
            </a:r>
          </a:p>
        </p:txBody>
      </p:sp>
      <p:sp>
        <p:nvSpPr>
          <p:cNvPr id="48136" name="Text Box 1032"/>
          <p:cNvSpPr txBox="1">
            <a:spLocks noChangeArrowheads="1"/>
          </p:cNvSpPr>
          <p:nvPr/>
        </p:nvSpPr>
        <p:spPr bwMode="auto">
          <a:xfrm>
            <a:off x="5695950" y="838026"/>
            <a:ext cx="4044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2000" b="0">
                <a:solidFill>
                  <a:schemeClr val="accent2"/>
                </a:solidFill>
                <a:latin typeface="Arial" charset="0"/>
              </a:rPr>
              <a:t>Aree in rapido cambiamento</a:t>
            </a:r>
          </a:p>
        </p:txBody>
      </p:sp>
      <p:sp>
        <p:nvSpPr>
          <p:cNvPr id="48137" name="Text Box 1033"/>
          <p:cNvSpPr txBox="1">
            <a:spLocks noChangeArrowheads="1"/>
          </p:cNvSpPr>
          <p:nvPr/>
        </p:nvSpPr>
        <p:spPr bwMode="auto">
          <a:xfrm>
            <a:off x="3384550" y="1219026"/>
            <a:ext cx="1816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1600" b="0">
                <a:solidFill>
                  <a:srgbClr val="FF0000"/>
                </a:solidFill>
                <a:latin typeface="Arial" charset="0"/>
              </a:rPr>
              <a:t>Lobo parietale</a:t>
            </a:r>
          </a:p>
        </p:txBody>
      </p:sp>
      <p:sp>
        <p:nvSpPr>
          <p:cNvPr id="48138" name="Text Box 1034"/>
          <p:cNvSpPr txBox="1">
            <a:spLocks noChangeArrowheads="1"/>
          </p:cNvSpPr>
          <p:nvPr/>
        </p:nvSpPr>
        <p:spPr bwMode="auto">
          <a:xfrm>
            <a:off x="4044950" y="1676226"/>
            <a:ext cx="1733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1600" b="0">
                <a:solidFill>
                  <a:srgbClr val="FF0000"/>
                </a:solidFill>
                <a:latin typeface="Arial" charset="0"/>
              </a:rPr>
              <a:t>Lobo temporale</a:t>
            </a:r>
          </a:p>
        </p:txBody>
      </p:sp>
      <p:sp>
        <p:nvSpPr>
          <p:cNvPr id="48139" name="Text Box 1035"/>
          <p:cNvSpPr txBox="1">
            <a:spLocks noChangeArrowheads="1"/>
          </p:cNvSpPr>
          <p:nvPr/>
        </p:nvSpPr>
        <p:spPr bwMode="auto">
          <a:xfrm>
            <a:off x="5118100" y="1066626"/>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it-IT" sz="1600" b="0">
                <a:solidFill>
                  <a:srgbClr val="FF0000"/>
                </a:solidFill>
                <a:latin typeface="Arial" charset="0"/>
              </a:rPr>
              <a:t>Lobi frontali</a:t>
            </a:r>
          </a:p>
        </p:txBody>
      </p:sp>
      <p:sp>
        <p:nvSpPr>
          <p:cNvPr id="48140" name="Line 1036"/>
          <p:cNvSpPr>
            <a:spLocks noChangeShapeType="1"/>
          </p:cNvSpPr>
          <p:nvPr/>
        </p:nvSpPr>
        <p:spPr bwMode="auto">
          <a:xfrm flipH="1">
            <a:off x="3302000" y="1981026"/>
            <a:ext cx="825500" cy="1066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8141" name="Line 1037"/>
          <p:cNvSpPr>
            <a:spLocks noChangeShapeType="1"/>
          </p:cNvSpPr>
          <p:nvPr/>
        </p:nvSpPr>
        <p:spPr bwMode="auto">
          <a:xfrm flipH="1">
            <a:off x="3302000" y="1523826"/>
            <a:ext cx="908050" cy="685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8142" name="Line 1038"/>
          <p:cNvSpPr>
            <a:spLocks noChangeShapeType="1"/>
          </p:cNvSpPr>
          <p:nvPr/>
        </p:nvSpPr>
        <p:spPr bwMode="auto">
          <a:xfrm>
            <a:off x="5861050" y="1600026"/>
            <a:ext cx="330200" cy="762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8143" name="Line 1039"/>
          <p:cNvSpPr>
            <a:spLocks noChangeShapeType="1"/>
          </p:cNvSpPr>
          <p:nvPr/>
        </p:nvSpPr>
        <p:spPr bwMode="auto">
          <a:xfrm>
            <a:off x="5861050" y="1600026"/>
            <a:ext cx="1073150" cy="914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8144" name="Text Box 1040"/>
          <p:cNvSpPr txBox="1">
            <a:spLocks noChangeArrowheads="1"/>
          </p:cNvSpPr>
          <p:nvPr/>
        </p:nvSpPr>
        <p:spPr bwMode="auto">
          <a:xfrm>
            <a:off x="165100" y="5498926"/>
            <a:ext cx="37147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0"/>
              </a:spcBef>
              <a:buFontTx/>
              <a:buNone/>
            </a:pPr>
            <a:r>
              <a:rPr lang="it-IT" altLang="it-IT" sz="1600" b="0" dirty="0">
                <a:latin typeface="Arial" charset="0"/>
              </a:rPr>
              <a:t>Quando il cervello entra </a:t>
            </a:r>
            <a:r>
              <a:rPr lang="it-IT" altLang="it-IT" sz="1600" b="0" dirty="0" err="1">
                <a:latin typeface="Arial" charset="0"/>
              </a:rPr>
              <a:t>nell</a:t>
            </a:r>
            <a:r>
              <a:rPr lang="ja-JP" altLang="it-IT" sz="1600" b="0" dirty="0">
                <a:latin typeface="Arial" charset="0"/>
              </a:rPr>
              <a:t>’</a:t>
            </a:r>
            <a:r>
              <a:rPr lang="it-IT" altLang="ja-JP" sz="1600" b="0" dirty="0" err="1" smtClean="0">
                <a:latin typeface="Arial" charset="0"/>
              </a:rPr>
              <a:t>adole-scenza</a:t>
            </a:r>
            <a:r>
              <a:rPr lang="it-IT" altLang="ja-JP" sz="1600" b="0" dirty="0">
                <a:latin typeface="Arial" charset="0"/>
              </a:rPr>
              <a:t>, sottostà ad una nuova spinta maturativa, con possibili effetti, fra l</a:t>
            </a:r>
            <a:r>
              <a:rPr lang="ja-JP" altLang="it-IT" sz="1600" b="0" dirty="0">
                <a:latin typeface="Arial" charset="0"/>
              </a:rPr>
              <a:t>’</a:t>
            </a:r>
            <a:r>
              <a:rPr lang="it-IT" altLang="ja-JP" sz="1600" b="0" dirty="0">
                <a:latin typeface="Arial" charset="0"/>
              </a:rPr>
              <a:t>altro, sulle attitudini linguistiche e </a:t>
            </a:r>
            <a:r>
              <a:rPr lang="it-IT" altLang="ja-JP" sz="1600" b="0" dirty="0" smtClean="0">
                <a:latin typeface="Arial" charset="0"/>
              </a:rPr>
              <a:t>ma-tematiche</a:t>
            </a:r>
            <a:endParaRPr lang="it-IT" altLang="it-IT" sz="1600" b="0" dirty="0">
              <a:latin typeface="Arial" charset="0"/>
            </a:endParaRPr>
          </a:p>
        </p:txBody>
      </p:sp>
      <p:sp>
        <p:nvSpPr>
          <p:cNvPr id="48145" name="Text Box 1041"/>
          <p:cNvSpPr txBox="1">
            <a:spLocks noChangeArrowheads="1"/>
          </p:cNvSpPr>
          <p:nvPr/>
        </p:nvSpPr>
        <p:spPr bwMode="auto">
          <a:xfrm>
            <a:off x="4705350" y="5867226"/>
            <a:ext cx="50355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0"/>
              </a:spcBef>
              <a:buFontTx/>
              <a:buNone/>
            </a:pPr>
            <a:r>
              <a:rPr lang="it-IT" altLang="it-IT" sz="1600" b="0" dirty="0">
                <a:latin typeface="Arial" charset="0"/>
              </a:rPr>
              <a:t>Nei lobi frontali si hanno continui cambiamenti, che sono alla base di nuovi modi di pensare, di </a:t>
            </a:r>
            <a:r>
              <a:rPr lang="it-IT" altLang="it-IT" sz="1600" b="0" dirty="0" smtClean="0">
                <a:latin typeface="Arial" charset="0"/>
              </a:rPr>
              <a:t>compor-tarsi </a:t>
            </a:r>
            <a:r>
              <a:rPr lang="it-IT" altLang="it-IT" sz="1600" b="0" dirty="0">
                <a:latin typeface="Arial" charset="0"/>
              </a:rPr>
              <a:t>e di guardare alla vita in generale</a:t>
            </a:r>
          </a:p>
        </p:txBody>
      </p:sp>
      <p:sp>
        <p:nvSpPr>
          <p:cNvPr id="48146" name="Line 1042"/>
          <p:cNvSpPr>
            <a:spLocks noChangeShapeType="1"/>
          </p:cNvSpPr>
          <p:nvPr/>
        </p:nvSpPr>
        <p:spPr bwMode="auto">
          <a:xfrm>
            <a:off x="1320800" y="1371426"/>
            <a:ext cx="1898650" cy="12192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8147" name="Line 1043"/>
          <p:cNvSpPr>
            <a:spLocks noChangeShapeType="1"/>
          </p:cNvSpPr>
          <p:nvPr/>
        </p:nvSpPr>
        <p:spPr bwMode="auto">
          <a:xfrm>
            <a:off x="1320800" y="1371426"/>
            <a:ext cx="2063750" cy="5334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8148" name="Line 1044"/>
          <p:cNvSpPr>
            <a:spLocks noChangeShapeType="1"/>
          </p:cNvSpPr>
          <p:nvPr/>
        </p:nvSpPr>
        <p:spPr bwMode="auto">
          <a:xfrm>
            <a:off x="1320800" y="1371426"/>
            <a:ext cx="1320800" cy="18288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8149" name="Line 1045"/>
          <p:cNvSpPr>
            <a:spLocks noChangeShapeType="1"/>
          </p:cNvSpPr>
          <p:nvPr/>
        </p:nvSpPr>
        <p:spPr bwMode="auto">
          <a:xfrm>
            <a:off x="6769100" y="1219026"/>
            <a:ext cx="577850" cy="4572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8150" name="Line 1046"/>
          <p:cNvSpPr>
            <a:spLocks noChangeShapeType="1"/>
          </p:cNvSpPr>
          <p:nvPr/>
        </p:nvSpPr>
        <p:spPr bwMode="auto">
          <a:xfrm flipH="1">
            <a:off x="6438900" y="1219026"/>
            <a:ext cx="330200" cy="16002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8151" name="Line 1047"/>
          <p:cNvSpPr>
            <a:spLocks noChangeShapeType="1"/>
          </p:cNvSpPr>
          <p:nvPr/>
        </p:nvSpPr>
        <p:spPr bwMode="auto">
          <a:xfrm>
            <a:off x="6769100" y="1219026"/>
            <a:ext cx="412750" cy="12192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8152" name="Text Box 1048"/>
          <p:cNvSpPr txBox="1">
            <a:spLocks noChangeArrowheads="1"/>
          </p:cNvSpPr>
          <p:nvPr/>
        </p:nvSpPr>
        <p:spPr bwMode="auto">
          <a:xfrm>
            <a:off x="82550" y="428451"/>
            <a:ext cx="71978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2000" b="0" dirty="0">
                <a:latin typeface="Arial" charset="0"/>
              </a:rPr>
              <a:t>Lo sviluppo continua ancora </a:t>
            </a:r>
            <a:r>
              <a:rPr lang="it-IT" altLang="it-IT" sz="2000" b="0" dirty="0" err="1">
                <a:latin typeface="Arial" charset="0"/>
              </a:rPr>
              <a:t>nell</a:t>
            </a:r>
            <a:r>
              <a:rPr lang="ja-JP" altLang="it-IT" sz="2000" b="0" dirty="0">
                <a:latin typeface="Arial" charset="0"/>
              </a:rPr>
              <a:t>’</a:t>
            </a:r>
            <a:r>
              <a:rPr lang="it-IT" altLang="ja-JP" sz="2000" b="0" dirty="0">
                <a:latin typeface="Arial" charset="0"/>
              </a:rPr>
              <a:t>adolescenza, e ancora dopo</a:t>
            </a:r>
            <a:endParaRPr lang="it-IT" altLang="it-IT" sz="2000" b="0" dirty="0">
              <a:latin typeface="Arial" charset="0"/>
            </a:endParaRPr>
          </a:p>
        </p:txBody>
      </p:sp>
      <p:sp>
        <p:nvSpPr>
          <p:cNvPr id="26" name="Text Box 4"/>
          <p:cNvSpPr txBox="1">
            <a:spLocks noChangeArrowheads="1"/>
          </p:cNvSpPr>
          <p:nvPr/>
        </p:nvSpPr>
        <p:spPr bwMode="auto">
          <a:xfrm>
            <a:off x="0" y="-27384"/>
            <a:ext cx="99060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GB" altLang="it-IT" sz="1800" b="0" dirty="0" err="1" smtClean="0">
                <a:latin typeface="Arial" charset="0"/>
              </a:rPr>
              <a:t>MATURAZIONE</a:t>
            </a:r>
            <a:endParaRPr lang="en-GB" altLang="it-IT" sz="1800" b="0" dirty="0">
              <a:latin typeface="Arial"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t="16111" b="27049"/>
          <a:stretch/>
        </p:blipFill>
        <p:spPr>
          <a:xfrm>
            <a:off x="1246246" y="-27384"/>
            <a:ext cx="8603298" cy="6911459"/>
          </a:xfrm>
          <a:prstGeom prst="rect">
            <a:avLst/>
          </a:prstGeom>
        </p:spPr>
      </p:pic>
      <p:sp>
        <p:nvSpPr>
          <p:cNvPr id="3" name="CasellaDiTesto 2"/>
          <p:cNvSpPr txBox="1"/>
          <p:nvPr/>
        </p:nvSpPr>
        <p:spPr>
          <a:xfrm>
            <a:off x="128464" y="188640"/>
            <a:ext cx="1513556" cy="307777"/>
          </a:xfrm>
          <a:prstGeom prst="rect">
            <a:avLst/>
          </a:prstGeom>
          <a:noFill/>
        </p:spPr>
        <p:txBody>
          <a:bodyPr wrap="none" rtlCol="0">
            <a:spAutoFit/>
          </a:bodyPr>
          <a:lstStyle/>
          <a:p>
            <a:r>
              <a:rPr lang="it-IT" dirty="0" err="1" smtClean="0"/>
              <a:t>NEUROGENESI</a:t>
            </a:r>
            <a:endParaRPr lang="it-IT" dirty="0"/>
          </a:p>
        </p:txBody>
      </p:sp>
    </p:spTree>
    <p:extLst>
      <p:ext uri="{BB962C8B-B14F-4D97-AF65-F5344CB8AC3E}">
        <p14:creationId xmlns:p14="http://schemas.microsoft.com/office/powerpoint/2010/main" val="203230607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a:spLocks noChangeArrowheads="1"/>
          </p:cNvSpPr>
          <p:nvPr/>
        </p:nvSpPr>
        <p:spPr bwMode="auto">
          <a:xfrm>
            <a:off x="107950" y="44450"/>
            <a:ext cx="9741594"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
        <p:nvSpPr>
          <p:cNvPr id="4" name="CasellaDiTesto 3"/>
          <p:cNvSpPr txBox="1"/>
          <p:nvPr/>
        </p:nvSpPr>
        <p:spPr>
          <a:xfrm>
            <a:off x="33981" y="548680"/>
            <a:ext cx="9743556" cy="6494085"/>
          </a:xfrm>
          <a:prstGeom prst="rect">
            <a:avLst/>
          </a:prstGeom>
          <a:noFill/>
        </p:spPr>
        <p:txBody>
          <a:bodyPr wrap="square" rtlCol="0">
            <a:spAutoFit/>
          </a:bodyPr>
          <a:lstStyle/>
          <a:p>
            <a:r>
              <a:rPr lang="it-IT" sz="1600" dirty="0"/>
              <a:t>Grave stato confusionale in giovane turista</a:t>
            </a:r>
          </a:p>
          <a:p>
            <a:r>
              <a:rPr lang="it-IT" sz="1600" b="0" dirty="0"/>
              <a:t> </a:t>
            </a:r>
          </a:p>
          <a:p>
            <a:pPr indent="127000"/>
            <a:r>
              <a:rPr lang="it-IT" sz="1600" b="0" dirty="0"/>
              <a:t>Annarita, 35 anni, in vacanza in montagna, viene ricoverata di sera per un grave malessere che si manifesta con stato confusionale, ilarità, midriasi e rigidità pupillare. Temendo una intossicazione alimentare (è il periodo della raccolta dei funghi), ma non riuscendo a raccogliere notizie su cosa avesse mangiato recentemente, le viene praticata una lavanda gastrica, somministrata una terapia analettica e disintossicante e ricoverata in osservazione. Il giorno dopo il ricovero, però, Annarita è ancora in un grave stato di agitazione </a:t>
            </a:r>
            <a:r>
              <a:rPr lang="it-IT" sz="1600" b="0" dirty="0" smtClean="0"/>
              <a:t>psicomotoria e </a:t>
            </a:r>
            <a:r>
              <a:rPr lang="it-IT" sz="1600" b="0" dirty="0"/>
              <a:t>incapace di fissare </a:t>
            </a:r>
            <a:r>
              <a:rPr lang="it-IT" sz="1600" b="0" dirty="0" smtClean="0"/>
              <a:t>l'attenzione.</a:t>
            </a:r>
            <a:endParaRPr lang="it-IT" sz="1600" b="0" dirty="0"/>
          </a:p>
          <a:p>
            <a:pPr indent="127000"/>
            <a:r>
              <a:rPr lang="it-IT" sz="1600" b="0" dirty="0"/>
              <a:t>Data la gravità della sintomatologia, viene trasferita in Clinica Psichiatrica. Nelle compagne di corsia individua ora una sorella ora la figlia e, in preda ad allucinazioni acustiche, risponde ai loro presunti richiami</a:t>
            </a:r>
            <a:r>
              <a:rPr lang="it-IT" sz="1600" b="0" dirty="0" smtClean="0"/>
              <a:t>. </a:t>
            </a:r>
            <a:r>
              <a:rPr lang="it-IT" sz="1600" b="0" dirty="0"/>
              <a:t>La paziente riferisce di vedere la Madonna, che le dice di averle fatto la grazia guarendola da un cancro allo stomaco; </a:t>
            </a:r>
            <a:r>
              <a:rPr lang="it-IT" sz="1600" b="0" dirty="0" smtClean="0"/>
              <a:t>percepisce </a:t>
            </a:r>
            <a:r>
              <a:rPr lang="it-IT" sz="1600" b="0" dirty="0"/>
              <a:t>un profumo di rose e subito lo ingloba nella visione di Santa Rosa di Viterbo</a:t>
            </a:r>
            <a:r>
              <a:rPr lang="it-IT" sz="1600" b="0" dirty="0" smtClean="0"/>
              <a:t>.</a:t>
            </a:r>
            <a:endParaRPr lang="it-IT" sz="1600" b="0" dirty="0"/>
          </a:p>
          <a:p>
            <a:pPr indent="127000"/>
            <a:r>
              <a:rPr lang="it-IT" sz="1600" b="0" dirty="0"/>
              <a:t>L'esame neurologico e quello clinico generale non mettono in rilievo nessun segno patologico, salvo modica midriasi e lieve rigidità pupillare alla luce. </a:t>
            </a:r>
            <a:br>
              <a:rPr lang="it-IT" sz="1600" b="0" dirty="0"/>
            </a:br>
            <a:r>
              <a:rPr lang="it-IT" sz="1600" b="0" dirty="0"/>
              <a:t>Dopo due giorni la paziente è calma, tranquilla e bene </a:t>
            </a:r>
            <a:r>
              <a:rPr lang="it-IT" sz="1600" b="0" dirty="0" smtClean="0"/>
              <a:t>orientata.</a:t>
            </a:r>
            <a:r>
              <a:rPr lang="it-IT" sz="1600" b="0" dirty="0"/>
              <a:t/>
            </a:r>
            <a:br>
              <a:rPr lang="it-IT" sz="1600" b="0" dirty="0"/>
            </a:br>
            <a:r>
              <a:rPr lang="it-IT" sz="1600" b="0" dirty="0"/>
              <a:t>Dopo quattro giorni dal ricovero viene dimessa, in buona </a:t>
            </a:r>
            <a:r>
              <a:rPr lang="it-IT" sz="1600" b="0" dirty="0" smtClean="0"/>
              <a:t>salute; </a:t>
            </a:r>
            <a:r>
              <a:rPr lang="it-IT" sz="1600" b="0" dirty="0"/>
              <a:t>permane solo un lieve stato di astenia generale e formicolii alle estremità che si protrarranno per circa una decina di giorni.</a:t>
            </a:r>
          </a:p>
          <a:p>
            <a:pPr indent="127000"/>
            <a:r>
              <a:rPr lang="it-IT" b="0" dirty="0"/>
              <a:t>Dopo le dimissioni, si viene a sapere che anche i compagni di vacanza di Annarita avevano avuto una sintomatologia simile, anche se molto più leggera, dovuta a intossicazione da </a:t>
            </a:r>
            <a:r>
              <a:rPr lang="it-IT" b="0" i="1" dirty="0"/>
              <a:t>Amanita </a:t>
            </a:r>
            <a:r>
              <a:rPr lang="it-IT" b="0" i="1" dirty="0" err="1"/>
              <a:t>pantherina</a:t>
            </a:r>
            <a:r>
              <a:rPr lang="it-IT" b="0" dirty="0"/>
              <a:t>, la specie più vicina, nel genere, all'</a:t>
            </a:r>
            <a:r>
              <a:rPr lang="it-IT" b="0" i="1" dirty="0"/>
              <a:t>Amanita </a:t>
            </a:r>
            <a:r>
              <a:rPr lang="it-IT" b="0" i="1" dirty="0" err="1"/>
              <a:t>muscaria</a:t>
            </a:r>
            <a:r>
              <a:rPr lang="it-IT" b="0" dirty="0"/>
              <a:t>.</a:t>
            </a:r>
          </a:p>
          <a:p>
            <a:pPr indent="127000"/>
            <a:r>
              <a:rPr lang="it-IT" b="0" dirty="0"/>
              <a:t>Amanita </a:t>
            </a:r>
            <a:r>
              <a:rPr lang="it-IT" b="0" dirty="0" err="1"/>
              <a:t>pantherina</a:t>
            </a:r>
            <a:r>
              <a:rPr lang="it-IT" b="0" dirty="0"/>
              <a:t> e </a:t>
            </a:r>
            <a:r>
              <a:rPr lang="it-IT" b="0" dirty="0" err="1"/>
              <a:t>muscaria</a:t>
            </a:r>
            <a:r>
              <a:rPr lang="it-IT" b="0" dirty="0"/>
              <a:t> contengono acido </a:t>
            </a:r>
            <a:r>
              <a:rPr lang="it-IT" b="0" dirty="0" err="1"/>
              <a:t>ibotenico</a:t>
            </a:r>
            <a:r>
              <a:rPr lang="it-IT" b="0" dirty="0"/>
              <a:t> (che ha effetti simili a quelli del glutammato) e un metabolita simile al </a:t>
            </a:r>
            <a:r>
              <a:rPr lang="it-IT" b="0" dirty="0" err="1"/>
              <a:t>muscimolo</a:t>
            </a:r>
            <a:r>
              <a:rPr lang="it-IT" b="0" dirty="0"/>
              <a:t> (che ha effetti simili a quelli dell'acido </a:t>
            </a:r>
            <a:r>
              <a:rPr lang="it-IT" b="0" dirty="0" err="1"/>
              <a:t>γ-aminobutirrico</a:t>
            </a:r>
            <a:r>
              <a:rPr lang="it-IT" b="0" dirty="0"/>
              <a:t>). L’</a:t>
            </a:r>
            <a:r>
              <a:rPr lang="it-IT" b="0" i="1" dirty="0"/>
              <a:t>Amanita </a:t>
            </a:r>
            <a:r>
              <a:rPr lang="it-IT" b="0" i="1" dirty="0" err="1"/>
              <a:t>muscaria</a:t>
            </a:r>
            <a:r>
              <a:rPr lang="it-IT" b="0" i="1" dirty="0"/>
              <a:t> </a:t>
            </a:r>
            <a:r>
              <a:rPr lang="it-IT" b="0" dirty="0"/>
              <a:t>viene utilizzata a scopo voluttuario per le sue proprietà allucinogene. Il fungo viene solitamente mangiato fresco o dopo parziale essiccamento. È stato osservato che l’acido </a:t>
            </a:r>
            <a:r>
              <a:rPr lang="it-IT" b="0" dirty="0" err="1" smtClean="0"/>
              <a:t>ibotenico</a:t>
            </a:r>
            <a:r>
              <a:rPr lang="it-IT" b="0" dirty="0" smtClean="0"/>
              <a:t> </a:t>
            </a:r>
            <a:r>
              <a:rPr lang="it-IT" b="0" dirty="0"/>
              <a:t>causa eccitazione, mentre il </a:t>
            </a:r>
            <a:r>
              <a:rPr lang="it-IT" b="0" dirty="0" err="1"/>
              <a:t>muscimolo</a:t>
            </a:r>
            <a:r>
              <a:rPr lang="it-IT" b="0" dirty="0"/>
              <a:t>, essendo più simile al </a:t>
            </a:r>
            <a:r>
              <a:rPr lang="it-IT" b="0" dirty="0" err="1"/>
              <a:t>GABA</a:t>
            </a:r>
            <a:r>
              <a:rPr lang="it-IT" b="0" dirty="0"/>
              <a:t>, esercita un effetto depressivo. </a:t>
            </a:r>
            <a:endParaRPr lang="it-IT" b="0" dirty="0">
              <a:solidFill>
                <a:srgbClr val="000000"/>
              </a:solidFill>
              <a:ea typeface="Arial" charset="0"/>
              <a:cs typeface="Arial" charset="0"/>
            </a:endParaRPr>
          </a:p>
        </p:txBody>
      </p:sp>
    </p:spTree>
    <p:extLst>
      <p:ext uri="{BB962C8B-B14F-4D97-AF65-F5344CB8AC3E}">
        <p14:creationId xmlns:p14="http://schemas.microsoft.com/office/powerpoint/2010/main" val="132263608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Line 9"/>
          <p:cNvSpPr>
            <a:spLocks noChangeShapeType="1"/>
          </p:cNvSpPr>
          <p:nvPr/>
        </p:nvSpPr>
        <p:spPr bwMode="auto">
          <a:xfrm>
            <a:off x="381000" y="2936631"/>
            <a:ext cx="67524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292"/>
          </a:p>
        </p:txBody>
      </p:sp>
      <p:sp>
        <p:nvSpPr>
          <p:cNvPr id="19464" name="Line 11"/>
          <p:cNvSpPr>
            <a:spLocks noChangeShapeType="1"/>
          </p:cNvSpPr>
          <p:nvPr/>
        </p:nvSpPr>
        <p:spPr bwMode="auto">
          <a:xfrm flipV="1">
            <a:off x="2983523" y="263769"/>
            <a:ext cx="0" cy="26728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292"/>
          </a:p>
        </p:txBody>
      </p:sp>
      <p:sp>
        <p:nvSpPr>
          <p:cNvPr id="2" name="CasellaDiTesto 1"/>
          <p:cNvSpPr txBox="1"/>
          <p:nvPr/>
        </p:nvSpPr>
        <p:spPr>
          <a:xfrm>
            <a:off x="488504" y="44625"/>
            <a:ext cx="8928992" cy="461665"/>
          </a:xfrm>
          <a:prstGeom prst="rect">
            <a:avLst/>
          </a:prstGeom>
          <a:noFill/>
        </p:spPr>
        <p:txBody>
          <a:bodyPr wrap="square" rtlCol="0">
            <a:spAutoFit/>
          </a:bodyPr>
          <a:lstStyle/>
          <a:p>
            <a:pPr algn="ctr"/>
            <a:r>
              <a:rPr lang="it-IT" sz="2400" dirty="0"/>
              <a:t>Tipi di comunicazione </a:t>
            </a:r>
            <a:r>
              <a:rPr lang="it-IT" sz="2400"/>
              <a:t>fra cellule</a:t>
            </a:r>
          </a:p>
        </p:txBody>
      </p:sp>
      <p:grpSp>
        <p:nvGrpSpPr>
          <p:cNvPr id="4" name="Gruppo 3"/>
          <p:cNvGrpSpPr/>
          <p:nvPr/>
        </p:nvGrpSpPr>
        <p:grpSpPr>
          <a:xfrm>
            <a:off x="451339" y="764704"/>
            <a:ext cx="2532185" cy="2031250"/>
            <a:chOff x="70338" y="764704"/>
            <a:chExt cx="2532185" cy="2031250"/>
          </a:xfrm>
        </p:grpSpPr>
        <p:pic>
          <p:nvPicPr>
            <p:cNvPr id="19457" name="Picture 2" descr="FG06_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8" y="896816"/>
              <a:ext cx="2532185" cy="18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107504" y="764704"/>
              <a:ext cx="1584176" cy="400110"/>
            </a:xfrm>
            <a:prstGeom prst="rect">
              <a:avLst/>
            </a:prstGeom>
            <a:solidFill>
              <a:schemeClr val="bg1"/>
            </a:solidFill>
          </p:spPr>
          <p:txBody>
            <a:bodyPr wrap="square" rtlCol="0">
              <a:spAutoFit/>
            </a:bodyPr>
            <a:lstStyle/>
            <a:p>
              <a:r>
                <a:rPr lang="it-IT" sz="1000"/>
                <a:t>GIUNZIONI SERRATE (SINAPSI ELETTRICA)</a:t>
              </a:r>
              <a:endParaRPr lang="it-IT" sz="1000" dirty="0"/>
            </a:p>
          </p:txBody>
        </p:sp>
      </p:grpSp>
      <p:grpSp>
        <p:nvGrpSpPr>
          <p:cNvPr id="5" name="Gruppo 4"/>
          <p:cNvGrpSpPr/>
          <p:nvPr/>
        </p:nvGrpSpPr>
        <p:grpSpPr>
          <a:xfrm>
            <a:off x="3053862" y="460131"/>
            <a:ext cx="4109072" cy="2406162"/>
            <a:chOff x="2672862" y="460131"/>
            <a:chExt cx="4109072" cy="2406162"/>
          </a:xfrm>
        </p:grpSpPr>
        <p:pic>
          <p:nvPicPr>
            <p:cNvPr id="147459" name="Picture 3" descr="FG06_01b"/>
            <p:cNvPicPr>
              <a:picLocks noChangeAspect="1" noChangeArrowheads="1"/>
            </p:cNvPicPr>
            <p:nvPr/>
          </p:nvPicPr>
          <p:blipFill>
            <a:blip r:embed="rId4">
              <a:extLst>
                <a:ext uri="{28A0092B-C50C-407E-A947-70E740481C1C}">
                  <a14:useLocalDpi xmlns:a14="http://schemas.microsoft.com/office/drawing/2010/main" val="0"/>
                </a:ext>
              </a:extLst>
            </a:blip>
            <a:srcRect t="10152" b="9848"/>
            <a:stretch>
              <a:fillRect/>
            </a:stretch>
          </p:blipFill>
          <p:spPr bwMode="auto">
            <a:xfrm>
              <a:off x="2672862" y="460131"/>
              <a:ext cx="4009292" cy="24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1"/>
            <p:cNvSpPr txBox="1"/>
            <p:nvPr/>
          </p:nvSpPr>
          <p:spPr>
            <a:xfrm>
              <a:off x="2780821" y="476672"/>
              <a:ext cx="2935419" cy="246221"/>
            </a:xfrm>
            <a:prstGeom prst="rect">
              <a:avLst/>
            </a:prstGeom>
            <a:solidFill>
              <a:schemeClr val="bg1"/>
            </a:solidFill>
          </p:spPr>
          <p:txBody>
            <a:bodyPr wrap="none" rtlCol="0">
              <a:spAutoFit/>
            </a:bodyPr>
            <a:lstStyle/>
            <a:p>
              <a:r>
                <a:rPr lang="it-IT" sz="1000" dirty="0"/>
                <a:t>SEGNALAZIONE </a:t>
              </a:r>
              <a:r>
                <a:rPr lang="it-IT" sz="1000" dirty="0" err="1"/>
                <a:t>AUTOCRINA</a:t>
              </a:r>
              <a:r>
                <a:rPr lang="it-IT" sz="1000" dirty="0"/>
                <a:t> E PARACRINA</a:t>
              </a:r>
            </a:p>
          </p:txBody>
        </p:sp>
        <p:sp>
          <p:nvSpPr>
            <p:cNvPr id="13" name="CasellaDiTesto 12"/>
            <p:cNvSpPr txBox="1"/>
            <p:nvPr/>
          </p:nvSpPr>
          <p:spPr>
            <a:xfrm>
              <a:off x="5941639" y="908720"/>
              <a:ext cx="840295" cy="276999"/>
            </a:xfrm>
            <a:prstGeom prst="rect">
              <a:avLst/>
            </a:prstGeom>
            <a:solidFill>
              <a:schemeClr val="bg1"/>
            </a:solidFill>
          </p:spPr>
          <p:txBody>
            <a:bodyPr wrap="none" rtlCol="0">
              <a:spAutoFit/>
            </a:bodyPr>
            <a:lstStyle/>
            <a:p>
              <a:r>
                <a:rPr lang="it-IT" sz="1200" dirty="0"/>
                <a:t>recettore</a:t>
              </a:r>
            </a:p>
          </p:txBody>
        </p:sp>
      </p:grpSp>
      <p:grpSp>
        <p:nvGrpSpPr>
          <p:cNvPr id="7" name="Gruppo 6"/>
          <p:cNvGrpSpPr/>
          <p:nvPr/>
        </p:nvGrpSpPr>
        <p:grpSpPr>
          <a:xfrm>
            <a:off x="7146682" y="826478"/>
            <a:ext cx="2378319" cy="5108331"/>
            <a:chOff x="6765681" y="826477"/>
            <a:chExt cx="2378319" cy="5108331"/>
          </a:xfrm>
        </p:grpSpPr>
        <p:pic>
          <p:nvPicPr>
            <p:cNvPr id="147461" name="Picture 5" descr="FG06_01d"/>
            <p:cNvPicPr>
              <a:picLocks noChangeAspect="1" noChangeArrowheads="1"/>
            </p:cNvPicPr>
            <p:nvPr/>
          </p:nvPicPr>
          <p:blipFill>
            <a:blip r:embed="rId5">
              <a:extLst>
                <a:ext uri="{28A0092B-C50C-407E-A947-70E740481C1C}">
                  <a14:useLocalDpi xmlns:a14="http://schemas.microsoft.com/office/drawing/2010/main" val="0"/>
                </a:ext>
              </a:extLst>
            </a:blip>
            <a:srcRect l="37936" r="28120"/>
            <a:stretch>
              <a:fillRect/>
            </a:stretch>
          </p:blipFill>
          <p:spPr bwMode="auto">
            <a:xfrm>
              <a:off x="6765681" y="826477"/>
              <a:ext cx="2307980" cy="51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14"/>
            <p:cNvSpPr txBox="1"/>
            <p:nvPr/>
          </p:nvSpPr>
          <p:spPr>
            <a:xfrm>
              <a:off x="6901357" y="878523"/>
              <a:ext cx="1811714" cy="246221"/>
            </a:xfrm>
            <a:prstGeom prst="rect">
              <a:avLst/>
            </a:prstGeom>
            <a:solidFill>
              <a:schemeClr val="bg1"/>
            </a:solidFill>
          </p:spPr>
          <p:txBody>
            <a:bodyPr wrap="none" rtlCol="0">
              <a:spAutoFit/>
            </a:bodyPr>
            <a:lstStyle/>
            <a:p>
              <a:r>
                <a:rPr lang="it-IT" sz="1000" dirty="0"/>
                <a:t>TRASMISSIONE NERVOSA</a:t>
              </a:r>
            </a:p>
          </p:txBody>
        </p:sp>
        <p:sp>
          <p:nvSpPr>
            <p:cNvPr id="16" name="CasellaDiTesto 15"/>
            <p:cNvSpPr txBox="1"/>
            <p:nvPr/>
          </p:nvSpPr>
          <p:spPr>
            <a:xfrm>
              <a:off x="8197501" y="2607295"/>
              <a:ext cx="946499" cy="461665"/>
            </a:xfrm>
            <a:prstGeom prst="rect">
              <a:avLst/>
            </a:prstGeom>
            <a:solidFill>
              <a:schemeClr val="bg1"/>
            </a:solidFill>
          </p:spPr>
          <p:txBody>
            <a:bodyPr wrap="square" rtlCol="0">
              <a:spAutoFit/>
            </a:bodyPr>
            <a:lstStyle/>
            <a:p>
              <a:r>
                <a:rPr lang="it-IT" sz="1200"/>
                <a:t>segnale elettrico</a:t>
              </a:r>
            </a:p>
          </p:txBody>
        </p:sp>
        <p:sp>
          <p:nvSpPr>
            <p:cNvPr id="17" name="CasellaDiTesto 16"/>
            <p:cNvSpPr txBox="1"/>
            <p:nvPr/>
          </p:nvSpPr>
          <p:spPr>
            <a:xfrm>
              <a:off x="6804247" y="2503929"/>
              <a:ext cx="792205" cy="276999"/>
            </a:xfrm>
            <a:prstGeom prst="rect">
              <a:avLst/>
            </a:prstGeom>
            <a:solidFill>
              <a:schemeClr val="bg1"/>
            </a:solidFill>
          </p:spPr>
          <p:txBody>
            <a:bodyPr wrap="none" rtlCol="0">
              <a:spAutoFit/>
            </a:bodyPr>
            <a:lstStyle/>
            <a:p>
              <a:r>
                <a:rPr lang="it-IT" sz="1200"/>
                <a:t>neurone</a:t>
              </a:r>
              <a:endParaRPr lang="it-IT" sz="1200" dirty="0"/>
            </a:p>
          </p:txBody>
        </p:sp>
        <p:sp>
          <p:nvSpPr>
            <p:cNvPr id="18" name="CasellaDiTesto 17"/>
            <p:cNvSpPr txBox="1"/>
            <p:nvPr/>
          </p:nvSpPr>
          <p:spPr>
            <a:xfrm>
              <a:off x="8100392" y="4077072"/>
              <a:ext cx="792088" cy="461665"/>
            </a:xfrm>
            <a:prstGeom prst="rect">
              <a:avLst/>
            </a:prstGeom>
            <a:solidFill>
              <a:schemeClr val="bg1"/>
            </a:solidFill>
          </p:spPr>
          <p:txBody>
            <a:bodyPr wrap="square" rtlCol="0">
              <a:spAutoFit/>
            </a:bodyPr>
            <a:lstStyle/>
            <a:p>
              <a:r>
                <a:rPr lang="it-IT" sz="1200"/>
                <a:t>sinapsi chimica</a:t>
              </a:r>
            </a:p>
          </p:txBody>
        </p:sp>
      </p:grpSp>
      <p:grpSp>
        <p:nvGrpSpPr>
          <p:cNvPr id="6" name="Gruppo 5"/>
          <p:cNvGrpSpPr/>
          <p:nvPr/>
        </p:nvGrpSpPr>
        <p:grpSpPr>
          <a:xfrm>
            <a:off x="488505" y="3077309"/>
            <a:ext cx="6504311" cy="3235569"/>
            <a:chOff x="107504" y="3077308"/>
            <a:chExt cx="6504311" cy="3235569"/>
          </a:xfrm>
        </p:grpSpPr>
        <p:pic>
          <p:nvPicPr>
            <p:cNvPr id="147460" name="Picture 4" descr="FG06_01c"/>
            <p:cNvPicPr>
              <a:picLocks noChangeAspect="1" noChangeArrowheads="1"/>
            </p:cNvPicPr>
            <p:nvPr/>
          </p:nvPicPr>
          <p:blipFill>
            <a:blip r:embed="rId6">
              <a:extLst>
                <a:ext uri="{28A0092B-C50C-407E-A947-70E740481C1C}">
                  <a14:useLocalDpi xmlns:a14="http://schemas.microsoft.com/office/drawing/2010/main" val="0"/>
                </a:ext>
              </a:extLst>
            </a:blip>
            <a:srcRect l="3192" t="20015" b="14848"/>
            <a:stretch>
              <a:fillRect/>
            </a:stretch>
          </p:blipFill>
          <p:spPr bwMode="auto">
            <a:xfrm>
              <a:off x="211015" y="3077308"/>
              <a:ext cx="6400800" cy="323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13"/>
            <p:cNvSpPr txBox="1"/>
            <p:nvPr/>
          </p:nvSpPr>
          <p:spPr>
            <a:xfrm>
              <a:off x="107504" y="3110771"/>
              <a:ext cx="1972015" cy="246221"/>
            </a:xfrm>
            <a:prstGeom prst="rect">
              <a:avLst/>
            </a:prstGeom>
            <a:solidFill>
              <a:schemeClr val="bg1"/>
            </a:solidFill>
          </p:spPr>
          <p:txBody>
            <a:bodyPr wrap="none" rtlCol="0">
              <a:spAutoFit/>
            </a:bodyPr>
            <a:lstStyle/>
            <a:p>
              <a:r>
                <a:rPr lang="it-IT" sz="1000" dirty="0"/>
                <a:t>TRASMISSIONE </a:t>
              </a:r>
              <a:r>
                <a:rPr lang="it-IT" sz="1000" dirty="0" smtClean="0"/>
                <a:t>ENDOCRINA</a:t>
              </a:r>
              <a:endParaRPr lang="it-IT" sz="1000" dirty="0"/>
            </a:p>
          </p:txBody>
        </p:sp>
        <p:sp>
          <p:nvSpPr>
            <p:cNvPr id="19" name="CasellaDiTesto 18"/>
            <p:cNvSpPr txBox="1"/>
            <p:nvPr/>
          </p:nvSpPr>
          <p:spPr>
            <a:xfrm>
              <a:off x="285194" y="3573016"/>
              <a:ext cx="723275" cy="276999"/>
            </a:xfrm>
            <a:prstGeom prst="rect">
              <a:avLst/>
            </a:prstGeom>
            <a:solidFill>
              <a:schemeClr val="bg1"/>
            </a:solidFill>
          </p:spPr>
          <p:txBody>
            <a:bodyPr wrap="none" rtlCol="0">
              <a:spAutoFit/>
            </a:bodyPr>
            <a:lstStyle/>
            <a:p>
              <a:r>
                <a:rPr lang="it-IT" sz="1200" dirty="0"/>
                <a:t>sangue</a:t>
              </a:r>
            </a:p>
          </p:txBody>
        </p:sp>
      </p:grpSp>
      <p:sp>
        <p:nvSpPr>
          <p:cNvPr id="19463" name="Line 10"/>
          <p:cNvSpPr>
            <a:spLocks noChangeShapeType="1"/>
          </p:cNvSpPr>
          <p:nvPr/>
        </p:nvSpPr>
        <p:spPr bwMode="auto">
          <a:xfrm>
            <a:off x="7133492" y="263769"/>
            <a:ext cx="0" cy="6330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sz="1292"/>
          </a:p>
        </p:txBody>
      </p:sp>
    </p:spTree>
    <p:extLst>
      <p:ext uri="{BB962C8B-B14F-4D97-AF65-F5344CB8AC3E}">
        <p14:creationId xmlns:p14="http://schemas.microsoft.com/office/powerpoint/2010/main" val="2013446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4"/>
          <p:cNvSpPr txBox="1">
            <a:spLocks noChangeArrowheads="1"/>
          </p:cNvSpPr>
          <p:nvPr/>
        </p:nvSpPr>
        <p:spPr bwMode="auto">
          <a:xfrm>
            <a:off x="0" y="76200"/>
            <a:ext cx="99060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GB" altLang="it-IT" sz="1800" b="0">
                <a:latin typeface="Arial" charset="0"/>
              </a:rPr>
              <a:t>SINAPSI</a:t>
            </a:r>
            <a:r>
              <a:rPr lang="en-GB" altLang="it-IT" sz="1800" b="0" dirty="0">
                <a:latin typeface="Arial" charset="0"/>
              </a:rPr>
              <a:t> </a:t>
            </a:r>
            <a:r>
              <a:rPr lang="en-GB" altLang="it-IT" sz="1800" b="0" dirty="0" err="1">
                <a:latin typeface="Arial" charset="0"/>
              </a:rPr>
              <a:t>ELETTRICA</a:t>
            </a:r>
            <a:endParaRPr lang="en-GB" altLang="it-IT" sz="1800" b="0" dirty="0">
              <a:latin typeface="Arial" charset="0"/>
            </a:endParaRPr>
          </a:p>
        </p:txBody>
      </p:sp>
      <p:pic>
        <p:nvPicPr>
          <p:cNvPr id="6" name="Immagine 5" descr="05_01.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552" y="467221"/>
            <a:ext cx="761682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5"/>
          <p:cNvSpPr txBox="1">
            <a:spLocks noChangeArrowheads="1"/>
          </p:cNvSpPr>
          <p:nvPr/>
        </p:nvSpPr>
        <p:spPr bwMode="auto">
          <a:xfrm>
            <a:off x="7126288" y="6553200"/>
            <a:ext cx="2703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000" b="0" dirty="0">
                <a:latin typeface="Arial" charset="0"/>
              </a:rPr>
              <a:t>Da: </a:t>
            </a:r>
            <a:r>
              <a:rPr lang="it-IT" altLang="it-IT" sz="1000" b="0" dirty="0" err="1">
                <a:latin typeface="Arial" charset="0"/>
              </a:rPr>
              <a:t>Purves</a:t>
            </a:r>
            <a:r>
              <a:rPr lang="it-IT" altLang="it-IT" sz="1000" b="0" dirty="0">
                <a:latin typeface="Arial" charset="0"/>
              </a:rPr>
              <a:t> et al NEUROSCIENZE Zanichelli</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36"/>
            <a:ext cx="4427372" cy="6858000"/>
          </a:xfrm>
          <a:prstGeom prst="rect">
            <a:avLst/>
          </a:prstGeom>
        </p:spPr>
      </p:pic>
      <p:pic>
        <p:nvPicPr>
          <p:cNvPr id="23555" name="Picture 4" descr="ap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940300" y="1892300"/>
            <a:ext cx="406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app"/>
          <p:cNvPicPr>
            <a:picLocks noChangeAspect="1" noChangeArrowheads="1"/>
          </p:cNvPicPr>
          <p:nvPr/>
        </p:nvPicPr>
        <p:blipFill>
          <a:blip r:embed="rId5">
            <a:extLst>
              <a:ext uri="{28A0092B-C50C-407E-A947-70E740481C1C}">
                <a14:useLocalDpi xmlns:a14="http://schemas.microsoft.com/office/drawing/2010/main" val="0"/>
              </a:ext>
            </a:extLst>
          </a:blip>
          <a:srcRect l="28683" t="-27" r="40" b="27"/>
          <a:stretch>
            <a:fillRect/>
          </a:stretch>
        </p:blipFill>
        <p:spPr bwMode="auto">
          <a:xfrm rot="5400000">
            <a:off x="5524500" y="-1485900"/>
            <a:ext cx="2895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6"/>
          <p:cNvSpPr txBox="1">
            <a:spLocks noChangeArrowheads="1"/>
          </p:cNvSpPr>
          <p:nvPr/>
        </p:nvSpPr>
        <p:spPr bwMode="auto">
          <a:xfrm>
            <a:off x="228600" y="2749550"/>
            <a:ext cx="35623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it-IT" sz="1400" b="0">
                <a:latin typeface="Arial" charset="0"/>
              </a:rPr>
              <a:t>SINAPSI CENTRALE, ASSODENDRITICA</a:t>
            </a:r>
          </a:p>
        </p:txBody>
      </p:sp>
      <p:sp>
        <p:nvSpPr>
          <p:cNvPr id="23559" name="Line 8"/>
          <p:cNvSpPr>
            <a:spLocks noChangeShapeType="1"/>
          </p:cNvSpPr>
          <p:nvPr/>
        </p:nvSpPr>
        <p:spPr bwMode="auto">
          <a:xfrm>
            <a:off x="4038600" y="0"/>
            <a:ext cx="0" cy="6858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558" name="Text Box 7"/>
          <p:cNvSpPr txBox="1">
            <a:spLocks noChangeArrowheads="1"/>
          </p:cNvSpPr>
          <p:nvPr/>
        </p:nvSpPr>
        <p:spPr bwMode="auto">
          <a:xfrm>
            <a:off x="4251325" y="2751138"/>
            <a:ext cx="386873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it-IT" sz="1400" b="0">
                <a:latin typeface="Arial" charset="0"/>
              </a:rPr>
              <a:t>SINAPSI PERIFERICA, NEUROMUSCOLARE</a:t>
            </a:r>
          </a:p>
        </p:txBody>
      </p:sp>
      <p:sp>
        <p:nvSpPr>
          <p:cNvPr id="8" name="Text Box 4"/>
          <p:cNvSpPr txBox="1">
            <a:spLocks noChangeArrowheads="1"/>
          </p:cNvSpPr>
          <p:nvPr/>
        </p:nvSpPr>
        <p:spPr bwMode="auto">
          <a:xfrm>
            <a:off x="0" y="-27384"/>
            <a:ext cx="9906000" cy="369332"/>
          </a:xfrm>
          <a:prstGeom prst="rect">
            <a:avLst/>
          </a:prstGeom>
          <a:solidFill>
            <a:schemeClr val="bg1"/>
          </a:solidFill>
          <a:ln w="9525">
            <a:solidFill>
              <a:schemeClr val="tx1"/>
            </a:solidFill>
            <a:miter lim="800000"/>
            <a:headEnd/>
            <a:tailEnd/>
          </a:ln>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GB" altLang="it-IT" sz="1800" b="0" dirty="0" err="1">
                <a:latin typeface="Arial" charset="0"/>
              </a:rPr>
              <a:t>SINAPSI</a:t>
            </a:r>
            <a:r>
              <a:rPr lang="en-GB" altLang="it-IT" sz="1800" b="0" dirty="0">
                <a:latin typeface="Arial" charset="0"/>
              </a:rPr>
              <a:t> </a:t>
            </a:r>
            <a:r>
              <a:rPr lang="en-GB" altLang="it-IT" sz="1800" b="0" dirty="0" err="1" smtClean="0">
                <a:latin typeface="Arial" charset="0"/>
              </a:rPr>
              <a:t>CHIMICA</a:t>
            </a:r>
            <a:endParaRPr lang="en-GB" altLang="it-IT" sz="1800" b="0" dirty="0">
              <a:latin typeface="Arial"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3" descr="05_03.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7307" y="332656"/>
            <a:ext cx="76041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 Box 14"/>
          <p:cNvSpPr txBox="1">
            <a:spLocks noChangeArrowheads="1"/>
          </p:cNvSpPr>
          <p:nvPr/>
        </p:nvSpPr>
        <p:spPr bwMode="auto">
          <a:xfrm>
            <a:off x="7162800" y="6525344"/>
            <a:ext cx="2703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000" b="0" dirty="0">
                <a:latin typeface="Arial" charset="0"/>
              </a:rPr>
              <a:t>Da: </a:t>
            </a:r>
            <a:r>
              <a:rPr lang="it-IT" altLang="it-IT" sz="1000" b="0" dirty="0" err="1">
                <a:latin typeface="Arial" charset="0"/>
              </a:rPr>
              <a:t>Purves</a:t>
            </a:r>
            <a:r>
              <a:rPr lang="it-IT" altLang="it-IT" sz="1000" b="0" dirty="0">
                <a:latin typeface="Arial" charset="0"/>
              </a:rPr>
              <a:t> et al NEUROSCIENZE Zanichelli</a:t>
            </a:r>
          </a:p>
        </p:txBody>
      </p:sp>
      <p:sp>
        <p:nvSpPr>
          <p:cNvPr id="17" name="Text Box 4"/>
          <p:cNvSpPr txBox="1">
            <a:spLocks noChangeArrowheads="1"/>
          </p:cNvSpPr>
          <p:nvPr/>
        </p:nvSpPr>
        <p:spPr bwMode="auto">
          <a:xfrm>
            <a:off x="0" y="-27384"/>
            <a:ext cx="99060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GB" altLang="it-IT" sz="1800" b="0" dirty="0" err="1">
                <a:latin typeface="Arial" charset="0"/>
              </a:rPr>
              <a:t>SINAPSI</a:t>
            </a:r>
            <a:r>
              <a:rPr lang="en-GB" altLang="it-IT" sz="1800" b="0" dirty="0">
                <a:latin typeface="Arial" charset="0"/>
              </a:rPr>
              <a:t> </a:t>
            </a:r>
            <a:r>
              <a:rPr lang="en-GB" altLang="it-IT" sz="1800" b="0" dirty="0" err="1" smtClean="0">
                <a:latin typeface="Arial" charset="0"/>
              </a:rPr>
              <a:t>CHIMICA</a:t>
            </a:r>
            <a:endParaRPr lang="en-GB" altLang="it-IT" sz="1800" b="0" dirty="0">
              <a:latin typeface="Arial"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68463"/>
            <a:ext cx="5049838"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1026" descr="gr10"/>
          <p:cNvPicPr>
            <a:picLocks noChangeAspect="1" noChangeArrowheads="1"/>
          </p:cNvPicPr>
          <p:nvPr/>
        </p:nvPicPr>
        <p:blipFill>
          <a:blip r:embed="rId4">
            <a:extLst>
              <a:ext uri="{28A0092B-C50C-407E-A947-70E740481C1C}">
                <a14:useLocalDpi xmlns:a14="http://schemas.microsoft.com/office/drawing/2010/main" val="0"/>
              </a:ext>
            </a:extLst>
          </a:blip>
          <a:srcRect b="24101"/>
          <a:stretch>
            <a:fillRect/>
          </a:stretch>
        </p:blipFill>
        <p:spPr bwMode="auto">
          <a:xfrm>
            <a:off x="5297488" y="3686175"/>
            <a:ext cx="4608512"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027" descr="gr11"/>
          <p:cNvPicPr>
            <a:picLocks noChangeAspect="1" noChangeArrowheads="1"/>
          </p:cNvPicPr>
          <p:nvPr/>
        </p:nvPicPr>
        <p:blipFill>
          <a:blip r:embed="rId5">
            <a:extLst>
              <a:ext uri="{28A0092B-C50C-407E-A947-70E740481C1C}">
                <a14:useLocalDpi xmlns:a14="http://schemas.microsoft.com/office/drawing/2010/main" val="0"/>
              </a:ext>
            </a:extLst>
          </a:blip>
          <a:srcRect b="20815"/>
          <a:stretch>
            <a:fillRect/>
          </a:stretch>
        </p:blipFill>
        <p:spPr bwMode="auto">
          <a:xfrm>
            <a:off x="5410200" y="0"/>
            <a:ext cx="4300538"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1028"/>
          <p:cNvSpPr txBox="1">
            <a:spLocks noChangeArrowheads="1"/>
          </p:cNvSpPr>
          <p:nvPr/>
        </p:nvSpPr>
        <p:spPr bwMode="auto">
          <a:xfrm>
            <a:off x="898525" y="242888"/>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it-IT" altLang="it-IT"/>
          </a:p>
        </p:txBody>
      </p:sp>
      <p:sp>
        <p:nvSpPr>
          <p:cNvPr id="31749" name="Text Box 3"/>
          <p:cNvSpPr txBox="1">
            <a:spLocks noChangeArrowheads="1"/>
          </p:cNvSpPr>
          <p:nvPr/>
        </p:nvSpPr>
        <p:spPr bwMode="auto">
          <a:xfrm>
            <a:off x="152400" y="228600"/>
            <a:ext cx="3159125" cy="4667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400" b="0">
                <a:latin typeface="Arial" charset="0"/>
              </a:rPr>
              <a:t>Integrazione sinaptica</a:t>
            </a:r>
          </a:p>
        </p:txBody>
      </p:sp>
      <p:sp>
        <p:nvSpPr>
          <p:cNvPr id="31750" name="Text Box 3"/>
          <p:cNvSpPr txBox="1">
            <a:spLocks noChangeArrowheads="1"/>
          </p:cNvSpPr>
          <p:nvPr/>
        </p:nvSpPr>
        <p:spPr bwMode="auto">
          <a:xfrm>
            <a:off x="8382000" y="1219200"/>
            <a:ext cx="1271588"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it-IT" altLang="it-IT" sz="1600" b="0">
                <a:latin typeface="Arial" charset="0"/>
              </a:rPr>
              <a:t>Potenziale di riposo</a:t>
            </a:r>
          </a:p>
        </p:txBody>
      </p:sp>
      <p:sp>
        <p:nvSpPr>
          <p:cNvPr id="31751" name="Text Box 3"/>
          <p:cNvSpPr txBox="1">
            <a:spLocks noChangeArrowheads="1"/>
          </p:cNvSpPr>
          <p:nvPr/>
        </p:nvSpPr>
        <p:spPr bwMode="auto">
          <a:xfrm>
            <a:off x="3810000" y="762000"/>
            <a:ext cx="19812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it-IT" altLang="it-IT" sz="1600" b="0">
                <a:latin typeface="Arial" charset="0"/>
              </a:rPr>
              <a:t>Propagazione con decremento</a:t>
            </a:r>
          </a:p>
        </p:txBody>
      </p:sp>
      <p:sp>
        <p:nvSpPr>
          <p:cNvPr id="29704" name="Line 1032"/>
          <p:cNvSpPr>
            <a:spLocks noChangeShapeType="1"/>
          </p:cNvSpPr>
          <p:nvPr/>
        </p:nvSpPr>
        <p:spPr bwMode="auto">
          <a:xfrm>
            <a:off x="4953000" y="1295400"/>
            <a:ext cx="6096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a:p>
        </p:txBody>
      </p:sp>
      <p:sp>
        <p:nvSpPr>
          <p:cNvPr id="29705" name="Line 1033"/>
          <p:cNvSpPr>
            <a:spLocks noChangeShapeType="1"/>
          </p:cNvSpPr>
          <p:nvPr/>
        </p:nvSpPr>
        <p:spPr bwMode="auto">
          <a:xfrm flipV="1">
            <a:off x="4953000" y="1219200"/>
            <a:ext cx="914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a:p>
        </p:txBody>
      </p:sp>
      <p:sp>
        <p:nvSpPr>
          <p:cNvPr id="29706" name="Line 1034"/>
          <p:cNvSpPr>
            <a:spLocks noChangeShapeType="1"/>
          </p:cNvSpPr>
          <p:nvPr/>
        </p:nvSpPr>
        <p:spPr bwMode="auto">
          <a:xfrm flipH="1">
            <a:off x="7772400" y="1524000"/>
            <a:ext cx="7620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a:p>
        </p:txBody>
      </p:sp>
      <p:sp>
        <p:nvSpPr>
          <p:cNvPr id="31755" name="Text Box 14"/>
          <p:cNvSpPr txBox="1">
            <a:spLocks noChangeArrowheads="1"/>
          </p:cNvSpPr>
          <p:nvPr/>
        </p:nvSpPr>
        <p:spPr bwMode="auto">
          <a:xfrm>
            <a:off x="26988" y="6553200"/>
            <a:ext cx="2322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000" b="0">
                <a:latin typeface="Arial" charset="0"/>
              </a:rPr>
              <a:t>In parte da: Guyton, Fisiologia Medica</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f007-001-P374019"/>
          <p:cNvPicPr>
            <a:picLocks noChangeAspect="1" noChangeArrowheads="1"/>
          </p:cNvPicPr>
          <p:nvPr/>
        </p:nvPicPr>
        <p:blipFill>
          <a:blip r:embed="rId3">
            <a:extLst>
              <a:ext uri="{28A0092B-C50C-407E-A947-70E740481C1C}">
                <a14:useLocalDpi xmlns:a14="http://schemas.microsoft.com/office/drawing/2010/main" val="0"/>
              </a:ext>
            </a:extLst>
          </a:blip>
          <a:srcRect b="22995"/>
          <a:stretch>
            <a:fillRect/>
          </a:stretch>
        </p:blipFill>
        <p:spPr bwMode="auto">
          <a:xfrm>
            <a:off x="1168400" y="488032"/>
            <a:ext cx="7442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 Box 3"/>
          <p:cNvSpPr txBox="1">
            <a:spLocks noChangeArrowheads="1"/>
          </p:cNvSpPr>
          <p:nvPr/>
        </p:nvSpPr>
        <p:spPr bwMode="auto">
          <a:xfrm>
            <a:off x="76200" y="520229"/>
            <a:ext cx="2281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000" b="0" i="1">
                <a:latin typeface="Arial" charset="0"/>
              </a:rPr>
              <a:t>Fundamental</a:t>
            </a:r>
            <a:r>
              <a:rPr lang="it-IT" altLang="it-IT" sz="1000" b="0" i="1" dirty="0">
                <a:latin typeface="Arial" charset="0"/>
              </a:rPr>
              <a:t> </a:t>
            </a:r>
            <a:r>
              <a:rPr lang="it-IT" altLang="it-IT" sz="1000" b="0" i="1" dirty="0" err="1">
                <a:latin typeface="Arial" charset="0"/>
              </a:rPr>
              <a:t>Neuroscience</a:t>
            </a:r>
            <a:r>
              <a:rPr lang="it-IT" altLang="it-IT" sz="1000" b="0" i="1" dirty="0">
                <a:latin typeface="Arial" charset="0"/>
              </a:rPr>
              <a:t>, </a:t>
            </a:r>
            <a:r>
              <a:rPr lang="it-IT" altLang="it-IT" sz="1000" b="0" i="1" dirty="0" err="1">
                <a:latin typeface="Arial" charset="0"/>
              </a:rPr>
              <a:t>Pearson</a:t>
            </a:r>
            <a:endParaRPr lang="it-IT" altLang="it-IT" sz="1000" b="0" i="1" dirty="0">
              <a:latin typeface="Arial" charset="0"/>
            </a:endParaRPr>
          </a:p>
        </p:txBody>
      </p:sp>
      <p:sp>
        <p:nvSpPr>
          <p:cNvPr id="29699" name="Text Box 4"/>
          <p:cNvSpPr txBox="1">
            <a:spLocks noChangeArrowheads="1"/>
          </p:cNvSpPr>
          <p:nvPr/>
        </p:nvSpPr>
        <p:spPr bwMode="auto">
          <a:xfrm>
            <a:off x="228600" y="5515371"/>
            <a:ext cx="93726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it-IT" sz="1200" dirty="0">
                <a:latin typeface="Arial" charset="0"/>
              </a:rPr>
              <a:t>Rappresentazione schematica del ciclo vitale di un neurotrasmettitore classico</a:t>
            </a:r>
            <a:r>
              <a:rPr lang="it-IT" altLang="it-IT" sz="1200" b="0" dirty="0">
                <a:latin typeface="Arial" charset="0"/>
              </a:rPr>
              <a:t>. Dopo l</a:t>
            </a:r>
            <a:r>
              <a:rPr lang="ja-JP" altLang="it-IT" sz="1200" b="0" dirty="0">
                <a:latin typeface="Arial" charset="0"/>
              </a:rPr>
              <a:t>’</a:t>
            </a:r>
            <a:r>
              <a:rPr lang="it-IT" altLang="ja-JP" sz="1200" b="0" dirty="0">
                <a:latin typeface="Arial" charset="0"/>
              </a:rPr>
              <a:t>accumulo dei precursori metabolici nel neurone (1), i precursori vengono metabolizzati per portare al trasmettitore maturo (2). Il trasmettitore viene quindi accumulato in vescicole grazie a trasportatori (3) e qui viene immagazzinato per essere protetto dalla degradazione e liberato. Una volta liberato, il trasmettitore può interagire con i recettori postsinaptici (4) o con autorecettori (5) che regolano la liberazione del trasmettitore o la sua sintesi. L</a:t>
            </a:r>
            <a:r>
              <a:rPr lang="ja-JP" altLang="it-IT" sz="1200" b="0" dirty="0">
                <a:latin typeface="Arial" charset="0"/>
              </a:rPr>
              <a:t>’</a:t>
            </a:r>
            <a:r>
              <a:rPr lang="it-IT" altLang="ja-JP" sz="1200" b="0" dirty="0">
                <a:latin typeface="Arial" charset="0"/>
              </a:rPr>
              <a:t>azione del trasmettitore è terminata da trasportatori di membrana (6) che sono generalmente associati ai neuroni che li liberano. Alternativamente, l</a:t>
            </a:r>
            <a:r>
              <a:rPr lang="ja-JP" altLang="it-IT" sz="1200" b="0" dirty="0">
                <a:latin typeface="Arial" charset="0"/>
              </a:rPr>
              <a:t>’</a:t>
            </a:r>
            <a:r>
              <a:rPr lang="it-IT" altLang="ja-JP" sz="1200" b="0" dirty="0">
                <a:latin typeface="Arial" charset="0"/>
              </a:rPr>
              <a:t>azione del trasmettitore può essere terminata per allontanamento dai siti attivi (7) o per accumulo dentro la glia tramite trasportatori di membrana (8). Quando il trasmettitore viene captato dal neurone, viene inattivato (9).</a:t>
            </a:r>
            <a:endParaRPr lang="it-IT" altLang="it-IT" sz="1200" b="0" dirty="0">
              <a:latin typeface="Arial" charset="0"/>
            </a:endParaRPr>
          </a:p>
        </p:txBody>
      </p:sp>
      <p:sp>
        <p:nvSpPr>
          <p:cNvPr id="5" name="Text Box 4"/>
          <p:cNvSpPr txBox="1">
            <a:spLocks noChangeArrowheads="1"/>
          </p:cNvSpPr>
          <p:nvPr/>
        </p:nvSpPr>
        <p:spPr bwMode="auto">
          <a:xfrm>
            <a:off x="0" y="-27384"/>
            <a:ext cx="99060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GB" altLang="it-IT" sz="1800" b="0" dirty="0" err="1" smtClean="0">
                <a:latin typeface="Arial" charset="0"/>
              </a:rPr>
              <a:t>DESTINO</a:t>
            </a:r>
            <a:r>
              <a:rPr lang="en-GB" altLang="it-IT" sz="1800" b="0" dirty="0" smtClean="0">
                <a:latin typeface="Arial" charset="0"/>
              </a:rPr>
              <a:t> DEI </a:t>
            </a:r>
            <a:r>
              <a:rPr lang="en-GB" altLang="it-IT" sz="1800" b="0" dirty="0" err="1" smtClean="0">
                <a:latin typeface="Arial" charset="0"/>
              </a:rPr>
              <a:t>NEUROTRASMETTITORI</a:t>
            </a:r>
            <a:endParaRPr lang="en-GB" altLang="it-IT" sz="1800" b="0" dirty="0">
              <a:latin typeface="Arial"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08"/>
          <p:cNvPicPr>
            <a:picLocks noChangeAspect="1" noChangeArrowheads="1"/>
          </p:cNvPicPr>
          <p:nvPr/>
        </p:nvPicPr>
        <p:blipFill>
          <a:blip r:embed="rId3">
            <a:extLst>
              <a:ext uri="{28A0092B-C50C-407E-A947-70E740481C1C}">
                <a14:useLocalDpi xmlns:a14="http://schemas.microsoft.com/office/drawing/2010/main" val="0"/>
              </a:ext>
            </a:extLst>
          </a:blip>
          <a:srcRect l="11000" t="9001" r="39845" b="9999"/>
          <a:stretch>
            <a:fillRect/>
          </a:stretch>
        </p:blipFill>
        <p:spPr bwMode="auto">
          <a:xfrm>
            <a:off x="76200" y="685800"/>
            <a:ext cx="5410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 Box 3"/>
          <p:cNvSpPr txBox="1">
            <a:spLocks noChangeArrowheads="1"/>
          </p:cNvSpPr>
          <p:nvPr/>
        </p:nvSpPr>
        <p:spPr bwMode="auto">
          <a:xfrm>
            <a:off x="2141538" y="76200"/>
            <a:ext cx="50974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2400" b="0" dirty="0" err="1">
                <a:latin typeface="Arial" charset="0"/>
              </a:rPr>
              <a:t>LTP</a:t>
            </a:r>
            <a:r>
              <a:rPr lang="it-IT" altLang="it-IT" sz="2400" b="0" dirty="0">
                <a:latin typeface="Arial" charset="0"/>
              </a:rPr>
              <a:t>: potenziamento a lungo termine</a:t>
            </a:r>
          </a:p>
        </p:txBody>
      </p:sp>
      <p:sp>
        <p:nvSpPr>
          <p:cNvPr id="33795" name="Text Box 6"/>
          <p:cNvSpPr txBox="1">
            <a:spLocks noChangeArrowheads="1"/>
          </p:cNvSpPr>
          <p:nvPr/>
        </p:nvSpPr>
        <p:spPr bwMode="auto">
          <a:xfrm>
            <a:off x="5861050" y="1066800"/>
            <a:ext cx="3979863" cy="73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b="0">
                <a:latin typeface="Arial" charset="0"/>
              </a:rPr>
              <a:t>Viene rilasciato glutammato, che si lega ai recettori. Se è poco, apre solo gli AMPA e si ha una leggera depolarizzazione della membrana</a:t>
            </a:r>
          </a:p>
        </p:txBody>
      </p:sp>
      <p:sp>
        <p:nvSpPr>
          <p:cNvPr id="33796" name="Text Box 7"/>
          <p:cNvSpPr txBox="1">
            <a:spLocks noChangeArrowheads="1"/>
          </p:cNvSpPr>
          <p:nvPr/>
        </p:nvSpPr>
        <p:spPr bwMode="auto">
          <a:xfrm>
            <a:off x="5861050" y="1828800"/>
            <a:ext cx="3979863"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b="0">
                <a:latin typeface="Arial" charset="0"/>
              </a:rPr>
              <a:t>Se è molto, la depolarizzazione è maggiore e influenza i recettori NMDA </a:t>
            </a:r>
          </a:p>
        </p:txBody>
      </p:sp>
      <p:sp>
        <p:nvSpPr>
          <p:cNvPr id="33797" name="Text Box 8"/>
          <p:cNvSpPr txBox="1">
            <a:spLocks noChangeArrowheads="1"/>
          </p:cNvSpPr>
          <p:nvPr/>
        </p:nvSpPr>
        <p:spPr bwMode="auto">
          <a:xfrm>
            <a:off x="5861050" y="2362200"/>
            <a:ext cx="3979863"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b="0">
                <a:latin typeface="Arial" charset="0"/>
              </a:rPr>
              <a:t>La depolarizzazione allontana gli ioni Mg</a:t>
            </a:r>
            <a:r>
              <a:rPr lang="it-IT" altLang="it-IT" sz="1800" b="0" baseline="30000">
                <a:latin typeface="Arial" charset="0"/>
              </a:rPr>
              <a:t>2+</a:t>
            </a:r>
            <a:r>
              <a:rPr lang="it-IT" altLang="it-IT" sz="1400" b="0">
                <a:latin typeface="Arial" charset="0"/>
              </a:rPr>
              <a:t> dal recettore NMDA e ne apre il canale</a:t>
            </a:r>
          </a:p>
        </p:txBody>
      </p:sp>
      <p:sp>
        <p:nvSpPr>
          <p:cNvPr id="33798" name="Text Box 9"/>
          <p:cNvSpPr txBox="1">
            <a:spLocks noChangeArrowheads="1"/>
          </p:cNvSpPr>
          <p:nvPr/>
        </p:nvSpPr>
        <p:spPr bwMode="auto">
          <a:xfrm>
            <a:off x="5861050" y="2895600"/>
            <a:ext cx="25987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b="0">
                <a:latin typeface="Arial" charset="0"/>
              </a:rPr>
              <a:t>Il Ca</a:t>
            </a:r>
            <a:r>
              <a:rPr lang="it-IT" altLang="it-IT" sz="1800" b="0" baseline="30000">
                <a:latin typeface="Arial" charset="0"/>
              </a:rPr>
              <a:t>2+</a:t>
            </a:r>
            <a:r>
              <a:rPr lang="it-IT" altLang="it-IT" sz="1400" b="0">
                <a:latin typeface="Arial" charset="0"/>
              </a:rPr>
              <a:t> entra nel citoplasma</a:t>
            </a:r>
          </a:p>
        </p:txBody>
      </p:sp>
      <p:sp>
        <p:nvSpPr>
          <p:cNvPr id="33799" name="Text Box 10"/>
          <p:cNvSpPr txBox="1">
            <a:spLocks noChangeArrowheads="1"/>
          </p:cNvSpPr>
          <p:nvPr/>
        </p:nvSpPr>
        <p:spPr bwMode="auto">
          <a:xfrm>
            <a:off x="5861050" y="3200400"/>
            <a:ext cx="3740150" cy="73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b="0">
                <a:latin typeface="Arial" charset="0"/>
              </a:rPr>
              <a:t>Il Ca</a:t>
            </a:r>
            <a:r>
              <a:rPr lang="it-IT" altLang="it-IT" sz="1800" b="0" baseline="30000">
                <a:latin typeface="Arial" charset="0"/>
              </a:rPr>
              <a:t>2+ </a:t>
            </a:r>
            <a:r>
              <a:rPr lang="it-IT" altLang="it-IT" sz="1400" b="0">
                <a:latin typeface="Arial" charset="0"/>
              </a:rPr>
              <a:t>influenza il metabolismo cellulare e la comparsa di nuovi recettori AMPA (non mostrati) </a:t>
            </a:r>
          </a:p>
        </p:txBody>
      </p:sp>
      <p:sp>
        <p:nvSpPr>
          <p:cNvPr id="33800" name="Text Box 11"/>
          <p:cNvSpPr txBox="1">
            <a:spLocks noChangeArrowheads="1"/>
          </p:cNvSpPr>
          <p:nvPr/>
        </p:nvSpPr>
        <p:spPr bwMode="auto">
          <a:xfrm>
            <a:off x="5861050" y="3933825"/>
            <a:ext cx="3979863" cy="73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b="0">
                <a:latin typeface="Arial" charset="0"/>
              </a:rPr>
              <a:t>Sostanze paracrine rilasciate dalla cellula postsinaptica aumentano il rilascio di glutammato da parte della cellula presinaptica</a:t>
            </a:r>
          </a:p>
        </p:txBody>
      </p:sp>
      <p:sp>
        <p:nvSpPr>
          <p:cNvPr id="33801" name="Text Box 12"/>
          <p:cNvSpPr txBox="1">
            <a:spLocks noChangeArrowheads="1"/>
          </p:cNvSpPr>
          <p:nvPr/>
        </p:nvSpPr>
        <p:spPr bwMode="auto">
          <a:xfrm>
            <a:off x="5861050" y="6096000"/>
            <a:ext cx="3962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00" b="0">
                <a:latin typeface="Arial" charset="0"/>
              </a:rPr>
              <a:t>AMPA: </a:t>
            </a:r>
            <a:r>
              <a:rPr lang="it-IT" altLang="it-IT" sz="1200">
                <a:latin typeface="Symbol" charset="2"/>
                <a:sym typeface="Symbol" charset="2"/>
              </a:rPr>
              <a:t></a:t>
            </a:r>
            <a:r>
              <a:rPr lang="it-IT" altLang="it-IT" sz="1200">
                <a:latin typeface="Arial" charset="0"/>
              </a:rPr>
              <a:t>-amino</a:t>
            </a:r>
            <a:r>
              <a:rPr lang="it-IT" altLang="it-IT" sz="1200" b="0">
                <a:latin typeface="Arial" charset="0"/>
              </a:rPr>
              <a:t>-3-idrossi-5-</a:t>
            </a:r>
            <a:r>
              <a:rPr lang="it-IT" altLang="it-IT" sz="1200">
                <a:latin typeface="Arial" charset="0"/>
              </a:rPr>
              <a:t>metil</a:t>
            </a:r>
            <a:r>
              <a:rPr lang="it-IT" altLang="it-IT" sz="1200" b="0">
                <a:latin typeface="Arial" charset="0"/>
              </a:rPr>
              <a:t>-4-isossazolo-</a:t>
            </a:r>
            <a:r>
              <a:rPr lang="it-IT" altLang="it-IT" sz="1200">
                <a:latin typeface="Arial" charset="0"/>
              </a:rPr>
              <a:t>propionic acid</a:t>
            </a:r>
            <a:endParaRPr lang="it-IT" altLang="it-IT" sz="1200" b="0">
              <a:latin typeface="Arial" charset="0"/>
            </a:endParaRPr>
          </a:p>
        </p:txBody>
      </p:sp>
      <p:sp>
        <p:nvSpPr>
          <p:cNvPr id="33802" name="Text Box 13"/>
          <p:cNvSpPr txBox="1">
            <a:spLocks noChangeArrowheads="1"/>
          </p:cNvSpPr>
          <p:nvPr/>
        </p:nvSpPr>
        <p:spPr bwMode="auto">
          <a:xfrm>
            <a:off x="5861050" y="6507163"/>
            <a:ext cx="2378075"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200" b="0">
                <a:latin typeface="Arial" charset="0"/>
              </a:rPr>
              <a:t>NMDA: </a:t>
            </a:r>
            <a:r>
              <a:rPr lang="it-IT" altLang="it-IT" sz="1200">
                <a:latin typeface="Arial" charset="0"/>
              </a:rPr>
              <a:t>N-metil-D-aspartic acid</a:t>
            </a:r>
            <a:endParaRPr lang="it-IT" altLang="it-IT" sz="1200" b="0">
              <a:latin typeface="Arial" charset="0"/>
            </a:endParaRPr>
          </a:p>
        </p:txBody>
      </p:sp>
      <p:sp>
        <p:nvSpPr>
          <p:cNvPr id="33803" name="Text Box 14"/>
          <p:cNvSpPr txBox="1">
            <a:spLocks noChangeArrowheads="1"/>
          </p:cNvSpPr>
          <p:nvPr/>
        </p:nvSpPr>
        <p:spPr bwMode="auto">
          <a:xfrm>
            <a:off x="5605463" y="1295400"/>
            <a:ext cx="282575" cy="30480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a:solidFill>
                  <a:schemeClr val="bg1"/>
                </a:solidFill>
                <a:latin typeface="Arial" charset="0"/>
              </a:rPr>
              <a:t>1</a:t>
            </a:r>
          </a:p>
        </p:txBody>
      </p:sp>
      <p:sp>
        <p:nvSpPr>
          <p:cNvPr id="33804" name="Text Box 15"/>
          <p:cNvSpPr txBox="1">
            <a:spLocks noChangeArrowheads="1"/>
          </p:cNvSpPr>
          <p:nvPr/>
        </p:nvSpPr>
        <p:spPr bwMode="auto">
          <a:xfrm>
            <a:off x="5605463" y="1981200"/>
            <a:ext cx="282575" cy="30480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a:solidFill>
                  <a:schemeClr val="bg1"/>
                </a:solidFill>
                <a:latin typeface="Arial" charset="0"/>
              </a:rPr>
              <a:t>2</a:t>
            </a:r>
          </a:p>
        </p:txBody>
      </p:sp>
      <p:sp>
        <p:nvSpPr>
          <p:cNvPr id="33805" name="Text Box 16"/>
          <p:cNvSpPr txBox="1">
            <a:spLocks noChangeArrowheads="1"/>
          </p:cNvSpPr>
          <p:nvPr/>
        </p:nvSpPr>
        <p:spPr bwMode="auto">
          <a:xfrm>
            <a:off x="5605463" y="2895600"/>
            <a:ext cx="282575" cy="30480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a:solidFill>
                  <a:schemeClr val="bg1"/>
                </a:solidFill>
                <a:latin typeface="Arial" charset="0"/>
              </a:rPr>
              <a:t>4</a:t>
            </a:r>
          </a:p>
        </p:txBody>
      </p:sp>
      <p:sp>
        <p:nvSpPr>
          <p:cNvPr id="33806" name="Text Box 17"/>
          <p:cNvSpPr txBox="1">
            <a:spLocks noChangeArrowheads="1"/>
          </p:cNvSpPr>
          <p:nvPr/>
        </p:nvSpPr>
        <p:spPr bwMode="auto">
          <a:xfrm>
            <a:off x="5605463" y="2514600"/>
            <a:ext cx="282575" cy="30480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a:solidFill>
                  <a:schemeClr val="bg1"/>
                </a:solidFill>
                <a:latin typeface="Arial" charset="0"/>
              </a:rPr>
              <a:t>3</a:t>
            </a:r>
          </a:p>
        </p:txBody>
      </p:sp>
      <p:sp>
        <p:nvSpPr>
          <p:cNvPr id="33807" name="Text Box 18"/>
          <p:cNvSpPr txBox="1">
            <a:spLocks noChangeArrowheads="1"/>
          </p:cNvSpPr>
          <p:nvPr/>
        </p:nvSpPr>
        <p:spPr bwMode="auto">
          <a:xfrm>
            <a:off x="5605463" y="3403600"/>
            <a:ext cx="282575" cy="30480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a:solidFill>
                  <a:schemeClr val="bg1"/>
                </a:solidFill>
                <a:latin typeface="Arial" charset="0"/>
              </a:rPr>
              <a:t>5</a:t>
            </a:r>
          </a:p>
        </p:txBody>
      </p:sp>
      <p:sp>
        <p:nvSpPr>
          <p:cNvPr id="33808" name="Text Box 19"/>
          <p:cNvSpPr txBox="1">
            <a:spLocks noChangeArrowheads="1"/>
          </p:cNvSpPr>
          <p:nvPr/>
        </p:nvSpPr>
        <p:spPr bwMode="auto">
          <a:xfrm>
            <a:off x="5605463" y="4178300"/>
            <a:ext cx="282575" cy="30480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a:solidFill>
                  <a:schemeClr val="bg1"/>
                </a:solidFill>
                <a:latin typeface="Arial" charset="0"/>
              </a:rPr>
              <a:t>6</a:t>
            </a:r>
          </a:p>
        </p:txBody>
      </p:sp>
      <p:sp>
        <p:nvSpPr>
          <p:cNvPr id="33809" name="Text Box 20"/>
          <p:cNvSpPr txBox="1">
            <a:spLocks noChangeArrowheads="1"/>
          </p:cNvSpPr>
          <p:nvPr/>
        </p:nvSpPr>
        <p:spPr bwMode="auto">
          <a:xfrm>
            <a:off x="2689225" y="2671763"/>
            <a:ext cx="282575" cy="30480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a:solidFill>
                  <a:schemeClr val="bg1"/>
                </a:solidFill>
                <a:latin typeface="Arial" charset="0"/>
              </a:rPr>
              <a:t>1</a:t>
            </a:r>
          </a:p>
        </p:txBody>
      </p:sp>
      <p:sp>
        <p:nvSpPr>
          <p:cNvPr id="33810" name="Text Box 21"/>
          <p:cNvSpPr txBox="1">
            <a:spLocks noChangeArrowheads="1"/>
          </p:cNvSpPr>
          <p:nvPr/>
        </p:nvSpPr>
        <p:spPr bwMode="auto">
          <a:xfrm>
            <a:off x="2190750" y="4805363"/>
            <a:ext cx="282575" cy="30480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a:solidFill>
                  <a:schemeClr val="bg1"/>
                </a:solidFill>
                <a:latin typeface="Arial" charset="0"/>
              </a:rPr>
              <a:t>2</a:t>
            </a:r>
          </a:p>
        </p:txBody>
      </p:sp>
      <p:sp>
        <p:nvSpPr>
          <p:cNvPr id="33811" name="Text Box 22"/>
          <p:cNvSpPr txBox="1">
            <a:spLocks noChangeArrowheads="1"/>
          </p:cNvSpPr>
          <p:nvPr/>
        </p:nvSpPr>
        <p:spPr bwMode="auto">
          <a:xfrm>
            <a:off x="4502150" y="3890963"/>
            <a:ext cx="282575" cy="30480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a:solidFill>
                  <a:schemeClr val="bg1"/>
                </a:solidFill>
                <a:latin typeface="Arial" charset="0"/>
              </a:rPr>
              <a:t>3</a:t>
            </a:r>
          </a:p>
        </p:txBody>
      </p:sp>
      <p:sp>
        <p:nvSpPr>
          <p:cNvPr id="33812" name="Text Box 23"/>
          <p:cNvSpPr txBox="1">
            <a:spLocks noChangeArrowheads="1"/>
          </p:cNvSpPr>
          <p:nvPr/>
        </p:nvSpPr>
        <p:spPr bwMode="auto">
          <a:xfrm>
            <a:off x="3841750" y="4843463"/>
            <a:ext cx="282575" cy="30480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a:solidFill>
                  <a:schemeClr val="bg1"/>
                </a:solidFill>
                <a:latin typeface="Arial" charset="0"/>
              </a:rPr>
              <a:t>4</a:t>
            </a:r>
          </a:p>
        </p:txBody>
      </p:sp>
      <p:sp>
        <p:nvSpPr>
          <p:cNvPr id="33813" name="Text Box 24"/>
          <p:cNvSpPr txBox="1">
            <a:spLocks noChangeArrowheads="1"/>
          </p:cNvSpPr>
          <p:nvPr/>
        </p:nvSpPr>
        <p:spPr bwMode="auto">
          <a:xfrm>
            <a:off x="3098800" y="5834063"/>
            <a:ext cx="282575" cy="30480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a:solidFill>
                  <a:schemeClr val="bg1"/>
                </a:solidFill>
                <a:latin typeface="Arial" charset="0"/>
              </a:rPr>
              <a:t>5</a:t>
            </a:r>
          </a:p>
        </p:txBody>
      </p:sp>
      <p:sp>
        <p:nvSpPr>
          <p:cNvPr id="33814" name="Text Box 25"/>
          <p:cNvSpPr txBox="1">
            <a:spLocks noChangeArrowheads="1"/>
          </p:cNvSpPr>
          <p:nvPr/>
        </p:nvSpPr>
        <p:spPr bwMode="auto">
          <a:xfrm>
            <a:off x="1035050" y="2468563"/>
            <a:ext cx="282575" cy="30480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a:solidFill>
                  <a:schemeClr val="bg1"/>
                </a:solidFill>
                <a:latin typeface="Arial" charset="0"/>
              </a:rPr>
              <a:t>6</a:t>
            </a:r>
          </a:p>
        </p:txBody>
      </p:sp>
      <p:sp>
        <p:nvSpPr>
          <p:cNvPr id="33815" name="Text Box 28"/>
          <p:cNvSpPr txBox="1">
            <a:spLocks noChangeArrowheads="1"/>
          </p:cNvSpPr>
          <p:nvPr/>
        </p:nvSpPr>
        <p:spPr bwMode="auto">
          <a:xfrm>
            <a:off x="5626100" y="5181600"/>
            <a:ext cx="282575" cy="30480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a:solidFill>
                  <a:schemeClr val="bg1"/>
                </a:solidFill>
                <a:latin typeface="Arial" charset="0"/>
              </a:rPr>
              <a:t>7</a:t>
            </a:r>
          </a:p>
        </p:txBody>
      </p:sp>
      <p:sp>
        <p:nvSpPr>
          <p:cNvPr id="33816" name="Text Box 29"/>
          <p:cNvSpPr txBox="1">
            <a:spLocks noChangeArrowheads="1"/>
          </p:cNvSpPr>
          <p:nvPr/>
        </p:nvSpPr>
        <p:spPr bwMode="auto">
          <a:xfrm>
            <a:off x="5867400" y="4679950"/>
            <a:ext cx="3979863" cy="136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b="0">
                <a:latin typeface="Arial" charset="0"/>
              </a:rPr>
              <a:t>Nuovi potenziali d</a:t>
            </a:r>
            <a:r>
              <a:rPr lang="ja-JP" altLang="it-IT" sz="1400" b="0">
                <a:latin typeface="Arial" charset="0"/>
              </a:rPr>
              <a:t>’</a:t>
            </a:r>
            <a:r>
              <a:rPr lang="it-IT" altLang="ja-JP" sz="1400" b="0">
                <a:latin typeface="Arial" charset="0"/>
              </a:rPr>
              <a:t>azione faranno rilasciare più glutammato, che interagirà con più recettori, potenziando la risposta post-sinaptica.</a:t>
            </a:r>
          </a:p>
          <a:p>
            <a:pPr>
              <a:spcBef>
                <a:spcPct val="0"/>
              </a:spcBef>
              <a:buFontTx/>
              <a:buNone/>
            </a:pPr>
            <a:r>
              <a:rPr lang="it-IT" altLang="it-IT" sz="1400" b="0">
                <a:latin typeface="Arial" charset="0"/>
              </a:rPr>
              <a:t>Alternativamente: pochi potenziali d</a:t>
            </a:r>
            <a:r>
              <a:rPr lang="ja-JP" altLang="it-IT" sz="1400" b="0">
                <a:latin typeface="Arial" charset="0"/>
              </a:rPr>
              <a:t>’</a:t>
            </a:r>
            <a:r>
              <a:rPr lang="it-IT" altLang="ja-JP" sz="1400" b="0">
                <a:latin typeface="Arial" charset="0"/>
              </a:rPr>
              <a:t>azione, prima poco efficaci, saranno maggiormente efficaci</a:t>
            </a:r>
            <a:endParaRPr lang="it-IT" altLang="it-IT" sz="1400" b="0">
              <a:latin typeface="Arial" charset="0"/>
            </a:endParaRPr>
          </a:p>
        </p:txBody>
      </p:sp>
      <p:sp>
        <p:nvSpPr>
          <p:cNvPr id="33817" name="Text Box 30"/>
          <p:cNvSpPr txBox="1">
            <a:spLocks noChangeArrowheads="1"/>
          </p:cNvSpPr>
          <p:nvPr/>
        </p:nvSpPr>
        <p:spPr bwMode="auto">
          <a:xfrm>
            <a:off x="3200400" y="2743200"/>
            <a:ext cx="282575" cy="30480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1400">
                <a:solidFill>
                  <a:schemeClr val="bg1"/>
                </a:solidFill>
                <a:latin typeface="Arial" charset="0"/>
              </a:rPr>
              <a:t>7</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3051</TotalTime>
  <Words>1163</Words>
  <Application>Microsoft Macintosh PowerPoint</Application>
  <PresentationFormat>A4 (21x29,7 cm)</PresentationFormat>
  <Paragraphs>174</Paragraphs>
  <Slides>22</Slides>
  <Notes>21</Notes>
  <HiddenSlides>0</HiddenSlides>
  <MMClips>3</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22</vt:i4>
      </vt:variant>
    </vt:vector>
  </HeadingPairs>
  <TitlesOfParts>
    <vt:vector size="28" baseType="lpstr">
      <vt:lpstr>Arial Rounded MT Bold</vt:lpstr>
      <vt:lpstr>ＭＳ Ｐゴシック</vt:lpstr>
      <vt:lpstr>Symbol</vt:lpstr>
      <vt:lpstr>Times New Roman</vt:lpstr>
      <vt:lpstr>Arial</vt:lpstr>
      <vt:lpstr>Struttura predefinita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 Paolo Battaglini</dc:creator>
  <cp:lastModifiedBy>P. Paolo Battaglini</cp:lastModifiedBy>
  <cp:revision>33</cp:revision>
  <cp:lastPrinted>2016-10-25T10:55:05Z</cp:lastPrinted>
  <dcterms:created xsi:type="dcterms:W3CDTF">2015-11-03T13:22:01Z</dcterms:created>
  <dcterms:modified xsi:type="dcterms:W3CDTF">2019-10-15T07:12:45Z</dcterms:modified>
</cp:coreProperties>
</file>