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8" r:id="rId2"/>
    <p:sldId id="329" r:id="rId3"/>
    <p:sldId id="323" r:id="rId4"/>
    <p:sldId id="321" r:id="rId5"/>
    <p:sldId id="335" r:id="rId6"/>
    <p:sldId id="332" r:id="rId7"/>
    <p:sldId id="293" r:id="rId8"/>
    <p:sldId id="300" r:id="rId9"/>
    <p:sldId id="288" r:id="rId10"/>
    <p:sldId id="324" r:id="rId11"/>
    <p:sldId id="330" r:id="rId12"/>
    <p:sldId id="322" r:id="rId13"/>
    <p:sldId id="286" r:id="rId14"/>
    <p:sldId id="308" r:id="rId15"/>
    <p:sldId id="284" r:id="rId16"/>
    <p:sldId id="285" r:id="rId17"/>
    <p:sldId id="292" r:id="rId18"/>
    <p:sldId id="305" r:id="rId19"/>
    <p:sldId id="294" r:id="rId20"/>
    <p:sldId id="327" r:id="rId21"/>
    <p:sldId id="319" r:id="rId22"/>
    <p:sldId id="320" r:id="rId23"/>
    <p:sldId id="295" r:id="rId24"/>
    <p:sldId id="326" r:id="rId25"/>
    <p:sldId id="291" r:id="rId26"/>
    <p:sldId id="325" r:id="rId27"/>
    <p:sldId id="334" r:id="rId28"/>
  </p:sldIdLst>
  <p:sldSz cx="9906000" cy="6858000" type="A4"/>
  <p:notesSz cx="6645275" cy="97758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40000"/>
    <a:srgbClr val="00C8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2"/>
    <p:restoredTop sz="95814"/>
  </p:normalViewPr>
  <p:slideViewPr>
    <p:cSldViewPr>
      <p:cViewPr>
        <p:scale>
          <a:sx n="100" d="100"/>
          <a:sy n="100" d="100"/>
        </p:scale>
        <p:origin x="1208" y="3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/>
            </a:lvl1pPr>
          </a:lstStyle>
          <a:p>
            <a:pPr>
              <a:defRPr/>
            </a:pPr>
            <a:fld id="{6A41B15F-4B5F-1B46-AB61-F57DF2F2040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663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F74DE92-06A0-0246-8C1D-E2200FE28946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2133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274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9C1D7C8-EE1C-9841-B40D-AADDCD3A413E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44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8205223-1AF4-FB4E-8E89-244C5DFB165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9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3AAB03A-D9B3-AC47-BE6D-AAC334E65029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61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4A7C75F-9DF4-8340-B38F-A626276B064A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48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0E75C65-A3A6-C645-8B3E-6DD83E8E760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71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09C57BE-FD39-5447-81F7-C6E193BE27EF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4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94871CE-AA14-3542-A67C-A565B2D812D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982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549C564-B991-4B46-A339-6E48F5EDFBF2}" type="slidenum">
              <a:rPr lang="en-GB" altLang="it-IT">
                <a:solidFill>
                  <a:schemeClr val="bg1"/>
                </a:solidFill>
                <a:latin typeface="Arial Unicode MS" charset="0"/>
              </a:rPr>
              <a:pPr>
                <a:spcBef>
                  <a:spcPct val="0"/>
                </a:spcBef>
              </a:pPr>
              <a:t>20</a:t>
            </a:fld>
            <a:endParaRPr lang="en-GB" altLang="it-IT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1680" tIns="10840" rIns="21680" bIns="10840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9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BB4075-57F5-5B42-B5E7-640720CB7A15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21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31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326CC4-CC7A-994F-8464-293F358DB9D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4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527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FC93C0B-13FA-A146-AA76-7D9B7AF278E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071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9F6EF18-2744-7746-9223-089538285D9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72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BE44F7B-9EE3-8349-9DAB-867CA7E06100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8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0F0E41-08A0-4744-BABC-69C8F61307EF}" type="slidenum">
              <a:rPr lang="it-IT" altLang="it-IT">
                <a:latin typeface="Arial Rounded MT Bold" charset="0"/>
              </a:rPr>
              <a:pPr>
                <a:spcBef>
                  <a:spcPct val="0"/>
                </a:spcBef>
              </a:pPr>
              <a:t>4</a:t>
            </a:fld>
            <a:endParaRPr lang="it-IT" altLang="it-IT">
              <a:latin typeface="Arial Rounded MT Bold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>
                <a:ea typeface="ＭＳ Ｐゴシック" charset="-128"/>
              </a:rPr>
              <a:t>Questa è l</a:t>
            </a:r>
            <a:r>
              <a:rPr lang="ja-JP" altLang="it-IT">
                <a:latin typeface="Arial" charset="0"/>
                <a:ea typeface="ＭＳ Ｐゴシック" charset="-128"/>
              </a:rPr>
              <a:t>’</a:t>
            </a:r>
            <a:r>
              <a:rPr lang="it-IT" altLang="ja-JP">
                <a:ea typeface="ＭＳ Ｐゴシック" charset="-128"/>
              </a:rPr>
              <a:t>idea di Artistotele, in un disegno medievale. Come tante altre cose, l</a:t>
            </a:r>
            <a:r>
              <a:rPr lang="ja-JP" altLang="it-IT">
                <a:latin typeface="Arial" charset="0"/>
                <a:ea typeface="ＭＳ Ｐゴシック" charset="-128"/>
              </a:rPr>
              <a:t>’</a:t>
            </a:r>
            <a:r>
              <a:rPr lang="it-IT" altLang="ja-JP">
                <a:ea typeface="ＭＳ Ｐゴシック" charset="-128"/>
              </a:rPr>
              <a:t>opinione comune è che le cose stiano così e, cosa che è peggio, così ce le insegnano a scuola.</a:t>
            </a:r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63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837BB3B4-CDA4-E145-9D2B-CD7488CF3A0F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47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40394B0-EC9C-AF49-80FB-BD8CFAA8E845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2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30A2115-801E-C346-8510-B8CDE992997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1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40627E0-6AD5-9D48-A61C-0073EF28B15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8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3D75FD-5F9B-422D-9E7F-761B2C50E74E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44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733800" y="9297988"/>
            <a:ext cx="2895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205FD0-D130-FD4C-96A1-CDDCBC3E35D5}" type="slidenum">
              <a:rPr lang="it-IT" altLang="it-IT">
                <a:latin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it-IT" altLang="it-IT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72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96799-ECCC-4942-BF38-C3B7703755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97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8A355-4633-5941-B327-795899B8222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86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4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88DDE-B716-3444-B625-70A6E95BCA3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169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1291B-5FE0-1A48-969C-ACC962FB855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45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C27D8-3918-3C44-A7CE-5C62C6EA31B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2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FF9FD-D781-3344-B075-78F23299D81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589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FA070-5DA7-DA4E-8FF9-9A577F50B61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856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55ECD-1DE6-0D4C-A109-268E0A1D0F4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16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51C52-AC5C-8744-A15D-4D007911D59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093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63C52-1FD0-614B-9366-95387E980B5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19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66D92-B64D-3541-880E-1C03547F636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36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6C83B1F3-7E7B-034F-89E3-EDA10362DB3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2" y="480699"/>
            <a:ext cx="4968552" cy="554058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95429" y="5157192"/>
            <a:ext cx="262764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895431" y="5692854"/>
            <a:ext cx="418839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Conti et al., </a:t>
            </a:r>
            <a:r>
              <a:rPr lang="en-GB" sz="1477" dirty="0" err="1">
                <a:ea typeface="Arial" charset="0"/>
                <a:cs typeface="Arial" charset="0"/>
              </a:rPr>
              <a:t>FISIOLOGIA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MEDICA</a:t>
            </a:r>
            <a:r>
              <a:rPr lang="en-GB" sz="1477" dirty="0">
                <a:ea typeface="Arial" charset="0"/>
                <a:cs typeface="Arial" charset="0"/>
              </a:rPr>
              <a:t>, Edi-</a:t>
            </a:r>
            <a:r>
              <a:rPr lang="en-GB" sz="1477" dirty="0" err="1">
                <a:ea typeface="Arial" charset="0"/>
                <a:cs typeface="Arial" charset="0"/>
              </a:rPr>
              <a:t>Ermes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1000" y="548680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SOMESTESIA</a:t>
            </a:r>
            <a:endParaRPr lang="en-GB" sz="2585" dirty="0"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39753" y="1916833"/>
            <a:ext cx="382649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23424" y="2897250"/>
            <a:ext cx="673582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dirty="0"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ea typeface="Arial" charset="0"/>
                <a:cs typeface="Arial" charset="0"/>
              </a:rPr>
              <a:t>3.5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95431" y="6237312"/>
            <a:ext cx="534152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 smtClean="0">
                <a:ea typeface="Arial" charset="0"/>
                <a:cs typeface="Arial" charset="0"/>
              </a:rPr>
              <a:t>Kandel</a:t>
            </a:r>
            <a:r>
              <a:rPr lang="en-GB" sz="1477" dirty="0" smtClean="0">
                <a:ea typeface="Arial" charset="0"/>
                <a:cs typeface="Arial" charset="0"/>
              </a:rPr>
              <a:t> </a:t>
            </a:r>
            <a:r>
              <a:rPr lang="en-GB" sz="1477" dirty="0"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ea typeface="Arial" charset="0"/>
                <a:cs typeface="Arial" charset="0"/>
              </a:rPr>
              <a:t>PRINCIPI</a:t>
            </a:r>
            <a:r>
              <a:rPr lang="en-GB" sz="1477" dirty="0" smtClean="0">
                <a:ea typeface="Arial" charset="0"/>
                <a:cs typeface="Arial" charset="0"/>
              </a:rPr>
              <a:t> DI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Ambrosiana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16737" y="5949279"/>
            <a:ext cx="340086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ea typeface="Arial" charset="0"/>
                <a:cs typeface="Arial" charset="0"/>
              </a:rPr>
              <a:t>Guyton, </a:t>
            </a:r>
            <a:r>
              <a:rPr lang="en-GB" sz="1477" dirty="0" err="1">
                <a:ea typeface="Arial" charset="0"/>
                <a:cs typeface="Arial" charset="0"/>
              </a:rPr>
              <a:t>FISIOLOGIA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MEDICA</a:t>
            </a:r>
            <a:r>
              <a:rPr lang="en-GB" sz="1477" dirty="0"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ea typeface="Arial" charset="0"/>
                <a:cs typeface="Arial" charset="0"/>
              </a:rPr>
              <a:t>edra</a:t>
            </a:r>
            <a:endParaRPr lang="en-GB" sz="1477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23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31" b="59766"/>
          <a:stretch>
            <a:fillRect/>
          </a:stretch>
        </p:blipFill>
        <p:spPr bwMode="auto">
          <a:xfrm>
            <a:off x="50800" y="4298950"/>
            <a:ext cx="20383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23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1" r="67989" b="23024"/>
          <a:stretch>
            <a:fillRect/>
          </a:stretch>
        </p:blipFill>
        <p:spPr bwMode="auto">
          <a:xfrm>
            <a:off x="7826375" y="4527550"/>
            <a:ext cx="202882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039938" y="1773238"/>
          <a:ext cx="5973762" cy="335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073"/>
                <a:gridCol w="576100"/>
                <a:gridCol w="1362214"/>
                <a:gridCol w="2634375"/>
              </a:tblGrid>
              <a:tr h="357061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nome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tipo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localizzazione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modalità di attivazione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  <a:tr h="728114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corpuscoli di </a:t>
                      </a:r>
                      <a:r>
                        <a:rPr lang="it-IT" sz="14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Meissner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 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superficiali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contatto rapido, sfioramento, velocità, direzione del movimento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  <a:tr h="514757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corpuscoli di </a:t>
                      </a:r>
                      <a:r>
                        <a:rPr lang="it-IT" sz="14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Pacini</a:t>
                      </a:r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(PC)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 II 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profondi</a:t>
                      </a:r>
                      <a:r>
                        <a:rPr lang="it-IT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(sottocute)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vibrazione (caratteristiche delle superfici)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  <a:tr h="728114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dischi di </a:t>
                      </a:r>
                      <a:r>
                        <a:rPr lang="it-IT" sz="14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Merkel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SA</a:t>
                      </a:r>
                      <a:r>
                        <a:rPr lang="it-IT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superficiali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deformazione della cute (forme, dimensioni e trama</a:t>
                      </a:r>
                      <a:r>
                        <a:rPr lang="it-IT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degli oggetti)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  <a:tr h="514757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corpuscoli di Ruffini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SA II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profondi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tensione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  <a:tr h="514757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recettori dei follicoli piliferi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cute villosa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spostamento dei peli</a:t>
                      </a:r>
                      <a:endParaRPr lang="it-I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8059" marR="88059" marT="44021" marB="44021"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224213" y="717550"/>
            <a:ext cx="3763962" cy="388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926"/>
              <a:t>MECCANOCETTORI CUTANEI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53154" y="6451600"/>
            <a:ext cx="2480166" cy="3886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963" dirty="0"/>
              <a:t>Da Conti et al., Fisiologia </a:t>
            </a:r>
            <a:r>
              <a:rPr lang="it-IT" sz="963"/>
              <a:t>Medica</a:t>
            </a:r>
            <a:r>
              <a:rPr lang="it-IT" sz="963" smtClean="0"/>
              <a:t>;</a:t>
            </a:r>
          </a:p>
          <a:p>
            <a:pPr eaLnBrk="1" hangingPunct="1">
              <a:defRPr/>
            </a:pPr>
            <a:r>
              <a:rPr lang="it-IT" sz="963" dirty="0" smtClean="0"/>
              <a:t> </a:t>
            </a:r>
            <a:r>
              <a:rPr lang="it-IT" sz="963" dirty="0"/>
              <a:t>Kandel, </a:t>
            </a:r>
            <a:r>
              <a:rPr lang="it-IT" sz="963" dirty="0" err="1"/>
              <a:t>Principles</a:t>
            </a:r>
            <a:r>
              <a:rPr lang="it-IT" sz="963" dirty="0"/>
              <a:t> of </a:t>
            </a:r>
            <a:r>
              <a:rPr lang="it-IT" sz="963" dirty="0" err="1"/>
              <a:t>Neural</a:t>
            </a:r>
            <a:r>
              <a:rPr lang="it-IT" sz="963" dirty="0"/>
              <a:t> </a:t>
            </a:r>
            <a:r>
              <a:rPr lang="it-IT" sz="963" dirty="0" err="1"/>
              <a:t>Sciences</a:t>
            </a:r>
            <a:endParaRPr lang="it-IT" sz="963" dirty="0"/>
          </a:p>
        </p:txBody>
      </p:sp>
      <p:pic>
        <p:nvPicPr>
          <p:cNvPr id="28714" name="Picture 2" descr="23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9" r="39900" b="59267"/>
          <a:stretch>
            <a:fillRect/>
          </a:stretch>
        </p:blipFill>
        <p:spPr bwMode="auto">
          <a:xfrm>
            <a:off x="58738" y="166688"/>
            <a:ext cx="17716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5" name="Picture 2" descr="23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9" t="41399" r="39111" b="22359"/>
          <a:stretch>
            <a:fillRect/>
          </a:stretch>
        </p:blipFill>
        <p:spPr bwMode="auto">
          <a:xfrm>
            <a:off x="8024813" y="177800"/>
            <a:ext cx="182086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>
          <a:xfrm flipH="1" flipV="1">
            <a:off x="1450975" y="2117725"/>
            <a:ext cx="565150" cy="500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1558925" y="3860800"/>
            <a:ext cx="481013" cy="758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8013700" y="2359025"/>
            <a:ext cx="531813" cy="854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8013700" y="4527550"/>
            <a:ext cx="481013" cy="384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2x05"/>
          <p:cNvPicPr>
            <a:picLocks noChangeAspect="1" noChangeArrowheads="1"/>
          </p:cNvPicPr>
          <p:nvPr/>
        </p:nvPicPr>
        <p:blipFill>
          <a:blip r:embed="rId3"/>
          <a:srcRect l="17056" r="14996" b="37820"/>
          <a:stretch>
            <a:fillRect/>
          </a:stretch>
        </p:blipFill>
        <p:spPr bwMode="auto">
          <a:xfrm>
            <a:off x="850900" y="381000"/>
            <a:ext cx="835025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57150" y="7789"/>
            <a:ext cx="395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rial Rounded MT Bold" pitchFamily="-72" charset="0"/>
              </a:rPr>
              <a:t>Receptors of the </a:t>
            </a:r>
            <a:r>
              <a:rPr lang="en-GB" sz="2000" dirty="0" err="1">
                <a:latin typeface="Arial Rounded MT Bold" pitchFamily="-72" charset="0"/>
              </a:rPr>
              <a:t>glabrous</a:t>
            </a:r>
            <a:r>
              <a:rPr lang="en-GB" sz="2000" dirty="0">
                <a:latin typeface="Arial Rounded MT Bold" pitchFamily="-72" charset="0"/>
              </a:rPr>
              <a:t> skin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5"/>
          <p:cNvSpPr txBox="1">
            <a:spLocks noChangeArrowheads="1"/>
          </p:cNvSpPr>
          <p:nvPr/>
        </p:nvSpPr>
        <p:spPr bwMode="auto">
          <a:xfrm>
            <a:off x="2544763" y="569913"/>
            <a:ext cx="533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>
                <a:solidFill>
                  <a:srgbClr val="0000FF"/>
                </a:solidFill>
                <a:latin typeface="Arial" charset="0"/>
              </a:rPr>
              <a:t>CLASSIFICAZIONE DELLE FIBRE NERVOSE</a:t>
            </a:r>
            <a:endParaRPr lang="en-GB" altLang="it-IT" sz="1800">
              <a:latin typeface="Arial" charset="0"/>
            </a:endParaRPr>
          </a:p>
        </p:txBody>
      </p:sp>
      <p:graphicFrame>
        <p:nvGraphicFramePr>
          <p:cNvPr id="78851" name="Group 1027"/>
          <p:cNvGraphicFramePr>
            <a:graphicFrameLocks noGrp="1"/>
          </p:cNvGraphicFramePr>
          <p:nvPr/>
        </p:nvGraphicFramePr>
        <p:xfrm>
          <a:off x="382588" y="1227138"/>
          <a:ext cx="9294812" cy="4595810"/>
        </p:xfrm>
        <a:graphic>
          <a:graphicData uri="http://schemas.openxmlformats.org/drawingml/2006/table">
            <a:tbl>
              <a:tblPr/>
              <a:tblGrid>
                <a:gridCol w="1016000"/>
                <a:gridCol w="4849812"/>
                <a:gridCol w="1068388"/>
                <a:gridCol w="1370012"/>
                <a:gridCol w="990600"/>
              </a:tblGrid>
              <a:tr h="8229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Nervo misto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Funzione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Diametro (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Velocità di conduzione (m/sec)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Radice dorsale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A-alfa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Propriocezione (terminazioni anulo-spirali e organo tendineo del Golgi), motrici per i muscoli  scheletrici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12-20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70-120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IA, IB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A-beta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Tatto, pressione, vibrazione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6-12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40-70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A-gamma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Motrici per i fusi neuromuscolari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A-delta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Dolore (da stimoli meccanici e termici), temperatura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12-36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Pregangliari (Sistema Nervoso Autonomo)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&lt;3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2-12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Dolore (polimodali/chemocettive), postgangliari del Sistema Nervoso Autonomo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0,3-1,3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0,5-2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IV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1" descr="368491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8"/>
            <a:ext cx="92202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1828800" y="76200"/>
            <a:ext cx="637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Codifica della durata e della intensità dello stimolo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 descr="gr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6"/>
          <a:stretch>
            <a:fillRect/>
          </a:stretch>
        </p:blipFill>
        <p:spPr bwMode="auto">
          <a:xfrm>
            <a:off x="95250" y="327025"/>
            <a:ext cx="48577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Immagine 3" descr="gr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>
            <a:fillRect/>
          </a:stretch>
        </p:blipFill>
        <p:spPr bwMode="auto">
          <a:xfrm>
            <a:off x="5591175" y="1700213"/>
            <a:ext cx="43307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sellaDiTesto 2"/>
          <p:cNvSpPr txBox="1">
            <a:spLocks noChangeArrowheads="1"/>
          </p:cNvSpPr>
          <p:nvPr/>
        </p:nvSpPr>
        <p:spPr bwMode="auto">
          <a:xfrm>
            <a:off x="5024438" y="44450"/>
            <a:ext cx="4797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Codifica della intensità: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effetto “popolazione”,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sommazione spaziale e temporale.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Divergenza e convergenza.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Zona di scarica e zona di facilitazione</a:t>
            </a:r>
          </a:p>
        </p:txBody>
      </p:sp>
      <p:sp>
        <p:nvSpPr>
          <p:cNvPr id="35844" name="CasellaDiTesto 1"/>
          <p:cNvSpPr txBox="1">
            <a:spLocks noChangeArrowheads="1"/>
          </p:cNvSpPr>
          <p:nvPr/>
        </p:nvSpPr>
        <p:spPr bwMode="auto">
          <a:xfrm>
            <a:off x="57150" y="6524625"/>
            <a:ext cx="1539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charset="0"/>
              </a:rPr>
              <a:t>Da Guyton, Elsevier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/>
          <p:cNvSpPr txBox="1">
            <a:spLocks noChangeArrowheads="1"/>
          </p:cNvSpPr>
          <p:nvPr/>
        </p:nvSpPr>
        <p:spPr bwMode="auto">
          <a:xfrm>
            <a:off x="3886200" y="762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Campi recettivi</a:t>
            </a:r>
          </a:p>
        </p:txBody>
      </p:sp>
      <p:grpSp>
        <p:nvGrpSpPr>
          <p:cNvPr id="37890" name="Group 15"/>
          <p:cNvGrpSpPr>
            <a:grpSpLocks/>
          </p:cNvGrpSpPr>
          <p:nvPr/>
        </p:nvGrpSpPr>
        <p:grpSpPr bwMode="auto">
          <a:xfrm>
            <a:off x="60325" y="342900"/>
            <a:ext cx="3521075" cy="6057900"/>
            <a:chOff x="38" y="216"/>
            <a:chExt cx="2218" cy="3816"/>
          </a:xfrm>
        </p:grpSpPr>
        <p:pic>
          <p:nvPicPr>
            <p:cNvPr id="37892" name="Picture 3" descr="FG10_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b="20300"/>
            <a:stretch>
              <a:fillRect/>
            </a:stretch>
          </p:blipFill>
          <p:spPr bwMode="auto">
            <a:xfrm rot="5394747">
              <a:off x="-834" y="1518"/>
              <a:ext cx="3520" cy="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Rectangle 7"/>
            <p:cNvSpPr>
              <a:spLocks noChangeArrowheads="1"/>
            </p:cNvSpPr>
            <p:nvPr/>
          </p:nvSpPr>
          <p:spPr bwMode="auto">
            <a:xfrm>
              <a:off x="192" y="528"/>
              <a:ext cx="144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latin typeface="Arial Rounded MT Bold" charset="0"/>
              </a:endParaRPr>
            </a:p>
          </p:txBody>
        </p:sp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38" y="216"/>
              <a:ext cx="97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Campo recettivo del neurone sensitivo secondario</a:t>
              </a:r>
            </a:p>
          </p:txBody>
        </p:sp>
        <p:sp>
          <p:nvSpPr>
            <p:cNvPr id="37895" name="Rectangle 8"/>
            <p:cNvSpPr>
              <a:spLocks noChangeArrowheads="1"/>
            </p:cNvSpPr>
            <p:nvPr/>
          </p:nvSpPr>
          <p:spPr bwMode="auto">
            <a:xfrm>
              <a:off x="1488" y="528"/>
              <a:ext cx="144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latin typeface="Arial Rounded MT Bold" charset="0"/>
              </a:endParaRPr>
            </a:p>
          </p:txBody>
        </p:sp>
        <p:sp>
          <p:nvSpPr>
            <p:cNvPr id="37896" name="Text Box 9"/>
            <p:cNvSpPr txBox="1">
              <a:spLocks noChangeArrowheads="1"/>
            </p:cNvSpPr>
            <p:nvPr/>
          </p:nvSpPr>
          <p:spPr bwMode="auto">
            <a:xfrm>
              <a:off x="1286" y="317"/>
              <a:ext cx="97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Campo recettivo del neurone sensitivo primario</a:t>
              </a:r>
            </a:p>
          </p:txBody>
        </p:sp>
        <p:sp>
          <p:nvSpPr>
            <p:cNvPr id="37897" name="Rectangle 11"/>
            <p:cNvSpPr>
              <a:spLocks noChangeArrowheads="1"/>
            </p:cNvSpPr>
            <p:nvPr/>
          </p:nvSpPr>
          <p:spPr bwMode="auto">
            <a:xfrm>
              <a:off x="240" y="2784"/>
              <a:ext cx="144" cy="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latin typeface="Arial Rounded MT Bold" charset="0"/>
              </a:endParaRPr>
            </a:p>
          </p:txBody>
        </p:sp>
        <p:sp>
          <p:nvSpPr>
            <p:cNvPr id="37898" name="Rectangle 12"/>
            <p:cNvSpPr>
              <a:spLocks noChangeArrowheads="1"/>
            </p:cNvSpPr>
            <p:nvPr/>
          </p:nvSpPr>
          <p:spPr bwMode="auto">
            <a:xfrm>
              <a:off x="432" y="3024"/>
              <a:ext cx="144" cy="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latin typeface="Arial Rounded MT Bold" charset="0"/>
              </a:endParaRPr>
            </a:p>
          </p:txBody>
        </p:sp>
        <p:sp>
          <p:nvSpPr>
            <p:cNvPr id="37899" name="Text Box 10"/>
            <p:cNvSpPr txBox="1">
              <a:spLocks noChangeArrowheads="1"/>
            </p:cNvSpPr>
            <p:nvPr/>
          </p:nvSpPr>
          <p:spPr bwMode="auto">
            <a:xfrm>
              <a:off x="96" y="3360"/>
              <a:ext cx="67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Neurone sensitivo secondario</a:t>
              </a:r>
            </a:p>
          </p:txBody>
        </p:sp>
        <p:sp>
          <p:nvSpPr>
            <p:cNvPr id="37900" name="Rectangle 14"/>
            <p:cNvSpPr>
              <a:spLocks noChangeArrowheads="1"/>
            </p:cNvSpPr>
            <p:nvPr/>
          </p:nvSpPr>
          <p:spPr bwMode="auto">
            <a:xfrm>
              <a:off x="1440" y="1920"/>
              <a:ext cx="144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latin typeface="Arial Rounded MT Bold" charset="0"/>
              </a:endParaRPr>
            </a:p>
          </p:txBody>
        </p:sp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1200" y="1661"/>
              <a:ext cx="52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Neurone sensitivo primario</a:t>
              </a:r>
            </a:p>
          </p:txBody>
        </p:sp>
      </p:grpSp>
      <p:pic>
        <p:nvPicPr>
          <p:cNvPr id="37891" name="Picture 16" descr="368491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70104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4038600" y="228600"/>
            <a:ext cx="254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Acuità sensoriale 1</a:t>
            </a:r>
          </a:p>
        </p:txBody>
      </p:sp>
      <p:pic>
        <p:nvPicPr>
          <p:cNvPr id="39938" name="Picture 6" descr="368491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99060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KAN_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1288"/>
            <a:ext cx="5800725" cy="65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038600" y="228600"/>
            <a:ext cx="254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Acuità sensoriale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01600"/>
            <a:ext cx="8559800" cy="6654800"/>
          </a:xfrm>
          <a:prstGeom prst="rect">
            <a:avLst/>
          </a:prstGeom>
        </p:spPr>
      </p:pic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5638800" y="116632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>
                <a:latin typeface="Arial Rounded MT Bold" charset="0"/>
              </a:rPr>
              <a:t>Vie </a:t>
            </a:r>
            <a:r>
              <a:rPr lang="en-GB" altLang="it-IT" sz="2000" dirty="0" err="1">
                <a:latin typeface="Arial Rounded MT Bold" charset="0"/>
              </a:rPr>
              <a:t>lemniscale</a:t>
            </a:r>
            <a:r>
              <a:rPr lang="en-GB" altLang="it-IT" sz="2000" dirty="0">
                <a:latin typeface="Arial Rounded MT Bold" charset="0"/>
              </a:rPr>
              <a:t> e </a:t>
            </a:r>
            <a:r>
              <a:rPr lang="en-GB" altLang="it-IT" sz="2000" dirty="0" err="1">
                <a:latin typeface="Arial Rounded MT Bold" charset="0"/>
              </a:rPr>
              <a:t>spino-talamica</a:t>
            </a:r>
            <a:endParaRPr lang="en-GB" altLang="it-IT" sz="2000" dirty="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KAN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61177"/>
          <a:stretch>
            <a:fillRect/>
          </a:stretch>
        </p:blipFill>
        <p:spPr bwMode="auto">
          <a:xfrm>
            <a:off x="7315200" y="41275"/>
            <a:ext cx="25146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7" descr="KAN_00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2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5257800" y="22860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Vie lemniscale e spino-talamica</a:t>
            </a:r>
          </a:p>
        </p:txBody>
      </p:sp>
      <p:pic>
        <p:nvPicPr>
          <p:cNvPr id="46084" name="Picture 5" descr="KAN_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30"/>
          <a:stretch>
            <a:fillRect/>
          </a:stretch>
        </p:blipFill>
        <p:spPr bwMode="auto">
          <a:xfrm>
            <a:off x="4267200" y="2922588"/>
            <a:ext cx="56388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asellaDiTesto 5"/>
          <p:cNvSpPr txBox="1">
            <a:spLocks noChangeArrowheads="1"/>
          </p:cNvSpPr>
          <p:nvPr/>
        </p:nvSpPr>
        <p:spPr bwMode="auto">
          <a:xfrm>
            <a:off x="336867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Da Kandel, Principles of Neural Sciences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7"/>
          <p:cNvSpPr txBox="1">
            <a:spLocks noChangeArrowheads="1"/>
          </p:cNvSpPr>
          <p:nvPr/>
        </p:nvSpPr>
        <p:spPr bwMode="auto">
          <a:xfrm>
            <a:off x="3255733" y="735088"/>
            <a:ext cx="3297699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0" dirty="0">
                <a:solidFill>
                  <a:schemeClr val="accent2"/>
                </a:solidFill>
                <a:latin typeface="Arial" charset="0"/>
              </a:rPr>
              <a:t>QUADRO GENERALE</a:t>
            </a:r>
          </a:p>
        </p:txBody>
      </p:sp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1395444" y="1700214"/>
            <a:ext cx="701987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Classificazione dei sistemi sensoriali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Trasduzione sensoriale: </a:t>
            </a:r>
            <a:r>
              <a:rPr lang="it-IT" altLang="it-IT" sz="1800" dirty="0" err="1" smtClean="0">
                <a:solidFill>
                  <a:schemeClr val="accent2"/>
                </a:solidFill>
                <a:latin typeface="Arial" charset="0"/>
              </a:rPr>
              <a:t>meccanocezione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Classificazione dei recettori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Recettori cutanei per il tatto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Classificazione delle fibre nervose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Codificazione della intensità e della durata dello stimolo meccanico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Campi recettivi cutanei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Acuità sensoriale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Vie </a:t>
            </a:r>
            <a:r>
              <a:rPr lang="it-IT" altLang="it-IT" sz="1800" b="0" dirty="0" err="1" smtClean="0">
                <a:solidFill>
                  <a:schemeClr val="accent2"/>
                </a:solidFill>
                <a:latin typeface="Arial" charset="0"/>
              </a:rPr>
              <a:t>spinotalamica</a:t>
            </a: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 e </a:t>
            </a:r>
            <a:r>
              <a:rPr lang="it-IT" altLang="it-IT" sz="1800" b="0" dirty="0" err="1" smtClean="0">
                <a:solidFill>
                  <a:schemeClr val="accent2"/>
                </a:solidFill>
                <a:latin typeface="Arial" charset="0"/>
              </a:rPr>
              <a:t>lemniscale</a:t>
            </a:r>
            <a:endParaRPr lang="it-IT" altLang="it-IT" sz="1800" b="0" dirty="0" smtClean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err="1" smtClean="0">
                <a:solidFill>
                  <a:schemeClr val="accent2"/>
                </a:solidFill>
                <a:latin typeface="Arial" charset="0"/>
              </a:rPr>
              <a:t>Citoarchitettura</a:t>
            </a: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 della corteccia cerebrale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Nomenclatura di </a:t>
            </a:r>
            <a:r>
              <a:rPr lang="it-IT" altLang="it-IT" sz="1800" dirty="0" err="1" smtClean="0">
                <a:solidFill>
                  <a:schemeClr val="accent2"/>
                </a:solidFill>
                <a:latin typeface="Arial" charset="0"/>
              </a:rPr>
              <a:t>Brodman</a:t>
            </a:r>
            <a:endParaRPr lang="it-IT" altLang="it-IT" sz="1800" dirty="0" smtClean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0" dirty="0" smtClean="0">
                <a:solidFill>
                  <a:schemeClr val="accent2"/>
                </a:solidFill>
                <a:latin typeface="Arial" charset="0"/>
              </a:rPr>
              <a:t>Area somestesica primaria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Aree </a:t>
            </a:r>
            <a:r>
              <a:rPr lang="it-IT" altLang="it-IT" sz="1800" dirty="0" err="1" smtClean="0">
                <a:solidFill>
                  <a:schemeClr val="accent2"/>
                </a:solidFill>
                <a:latin typeface="Arial" charset="0"/>
              </a:rPr>
              <a:t>citoarchitettoniche</a:t>
            </a: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 che compongono l’area sensitiva primaria</a:t>
            </a:r>
            <a:endParaRPr lang="it-IT" altLang="it-IT" sz="1800" b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spcBef>
                <a:spcPts val="0"/>
              </a:spcBef>
              <a:spcAft>
                <a:spcPts val="0"/>
              </a:spcAft>
            </a:pPr>
            <a:r>
              <a:rPr lang="it-IT" altLang="it-IT" sz="1600" dirty="0" smtClean="0">
                <a:solidFill>
                  <a:srgbClr val="FF0000"/>
                </a:solidFill>
              </a:rPr>
              <a:t>Caso Clinico:</a:t>
            </a:r>
            <a:endParaRPr lang="it-IT" altLang="it-IT" sz="1600" dirty="0">
              <a:solidFill>
                <a:srgbClr val="FF0000"/>
              </a:solidFill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Intorpidimento dell’arto superiore in </a:t>
            </a:r>
            <a:r>
              <a:rPr lang="it-IT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volontario anziano</a:t>
            </a:r>
            <a:endParaRPr lang="it-IT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8" y="404664"/>
            <a:ext cx="7620000" cy="60833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40832" y="76200"/>
            <a:ext cx="2986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 smtClean="0">
                <a:latin typeface="Arial Rounded MT Bold" charset="0"/>
              </a:rPr>
              <a:t>Corteccia</a:t>
            </a:r>
            <a:r>
              <a:rPr lang="en-GB" altLang="it-IT" sz="2000" dirty="0" smtClean="0">
                <a:latin typeface="Arial Rounded MT Bold" charset="0"/>
              </a:rPr>
              <a:t> </a:t>
            </a:r>
            <a:r>
              <a:rPr lang="en-GB" altLang="it-IT" sz="2000" dirty="0" err="1" smtClean="0">
                <a:latin typeface="Arial Rounded MT Bold" charset="0"/>
              </a:rPr>
              <a:t>cerebrale</a:t>
            </a:r>
            <a:endParaRPr lang="en-GB" altLang="it-IT" sz="2000" dirty="0"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/>
          <p:cNvSpPr txBox="1">
            <a:spLocks noChangeArrowheads="1"/>
          </p:cNvSpPr>
          <p:nvPr/>
        </p:nvSpPr>
        <p:spPr bwMode="auto">
          <a:xfrm>
            <a:off x="2474788" y="1263476"/>
            <a:ext cx="13382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>
              <a:latin typeface="Arial Rounded MT Bold" charset="0"/>
            </a:endParaRPr>
          </a:p>
        </p:txBody>
      </p:sp>
      <p:pic>
        <p:nvPicPr>
          <p:cNvPr id="48130" name="Picture 21" descr="KAN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t="2864" r="1517" b="9311"/>
          <a:stretch>
            <a:fillRect/>
          </a:stretch>
        </p:blipFill>
        <p:spPr bwMode="auto">
          <a:xfrm>
            <a:off x="4887788" y="206201"/>
            <a:ext cx="44577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22"/>
          <p:cNvSpPr txBox="1">
            <a:spLocks noChangeArrowheads="1"/>
          </p:cNvSpPr>
          <p:nvPr/>
        </p:nvSpPr>
        <p:spPr bwMode="auto">
          <a:xfrm>
            <a:off x="5251326" y="6505401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Golgi</a:t>
            </a:r>
          </a:p>
        </p:txBody>
      </p:sp>
      <p:sp>
        <p:nvSpPr>
          <p:cNvPr id="48132" name="Text Box 23"/>
          <p:cNvSpPr txBox="1">
            <a:spLocks noChangeArrowheads="1"/>
          </p:cNvSpPr>
          <p:nvPr/>
        </p:nvSpPr>
        <p:spPr bwMode="auto">
          <a:xfrm>
            <a:off x="6778501" y="6505401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Nissl</a:t>
            </a:r>
          </a:p>
        </p:txBody>
      </p:sp>
      <p:sp>
        <p:nvSpPr>
          <p:cNvPr id="48133" name="Text Box 24"/>
          <p:cNvSpPr txBox="1">
            <a:spLocks noChangeArrowheads="1"/>
          </p:cNvSpPr>
          <p:nvPr/>
        </p:nvSpPr>
        <p:spPr bwMode="auto">
          <a:xfrm>
            <a:off x="8088188" y="6505401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Weigert</a:t>
            </a:r>
          </a:p>
        </p:txBody>
      </p:sp>
      <p:sp>
        <p:nvSpPr>
          <p:cNvPr id="48134" name="Rectangle 25"/>
          <p:cNvSpPr>
            <a:spLocks noChangeArrowheads="1"/>
          </p:cNvSpPr>
          <p:nvPr/>
        </p:nvSpPr>
        <p:spPr bwMode="auto">
          <a:xfrm>
            <a:off x="3035176" y="453851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molecolare</a:t>
            </a:r>
          </a:p>
        </p:txBody>
      </p:sp>
      <p:sp>
        <p:nvSpPr>
          <p:cNvPr id="48135" name="Rectangle 26"/>
          <p:cNvSpPr>
            <a:spLocks noChangeArrowheads="1"/>
          </p:cNvSpPr>
          <p:nvPr/>
        </p:nvSpPr>
        <p:spPr bwMode="auto">
          <a:xfrm>
            <a:off x="3122488" y="815801"/>
            <a:ext cx="90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granulare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esterno</a:t>
            </a:r>
          </a:p>
        </p:txBody>
      </p:sp>
      <p:sp>
        <p:nvSpPr>
          <p:cNvPr id="48136" name="Rectangle 27"/>
          <p:cNvSpPr>
            <a:spLocks noChangeArrowheads="1"/>
          </p:cNvSpPr>
          <p:nvPr/>
        </p:nvSpPr>
        <p:spPr bwMode="auto">
          <a:xfrm>
            <a:off x="3081213" y="1958801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piramidale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esterno</a:t>
            </a:r>
          </a:p>
        </p:txBody>
      </p:sp>
      <p:sp>
        <p:nvSpPr>
          <p:cNvPr id="48137" name="Rectangle 28"/>
          <p:cNvSpPr>
            <a:spLocks noChangeArrowheads="1"/>
          </p:cNvSpPr>
          <p:nvPr/>
        </p:nvSpPr>
        <p:spPr bwMode="auto">
          <a:xfrm>
            <a:off x="3157413" y="2797001"/>
            <a:ext cx="906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granulare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interno</a:t>
            </a:r>
          </a:p>
        </p:txBody>
      </p:sp>
      <p:sp>
        <p:nvSpPr>
          <p:cNvPr id="48138" name="Rectangle 29"/>
          <p:cNvSpPr>
            <a:spLocks noChangeArrowheads="1"/>
          </p:cNvSpPr>
          <p:nvPr/>
        </p:nvSpPr>
        <p:spPr bwMode="auto">
          <a:xfrm>
            <a:off x="3084388" y="3711401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piramidale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interno</a:t>
            </a:r>
          </a:p>
        </p:txBody>
      </p:sp>
      <p:sp>
        <p:nvSpPr>
          <p:cNvPr id="48139" name="Rectangle 30"/>
          <p:cNvSpPr>
            <a:spLocks noChangeArrowheads="1"/>
          </p:cNvSpPr>
          <p:nvPr/>
        </p:nvSpPr>
        <p:spPr bwMode="auto">
          <a:xfrm>
            <a:off x="3068513" y="5025851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multiforme</a:t>
            </a:r>
          </a:p>
        </p:txBody>
      </p:sp>
      <p:sp>
        <p:nvSpPr>
          <p:cNvPr id="48140" name="Text Box 31"/>
          <p:cNvSpPr txBox="1">
            <a:spLocks noChangeArrowheads="1"/>
          </p:cNvSpPr>
          <p:nvPr/>
        </p:nvSpPr>
        <p:spPr bwMode="auto">
          <a:xfrm>
            <a:off x="4328988" y="434801"/>
            <a:ext cx="26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I</a:t>
            </a:r>
          </a:p>
        </p:txBody>
      </p:sp>
      <p:sp>
        <p:nvSpPr>
          <p:cNvPr id="48141" name="Text Box 32"/>
          <p:cNvSpPr txBox="1">
            <a:spLocks noChangeArrowheads="1"/>
          </p:cNvSpPr>
          <p:nvPr/>
        </p:nvSpPr>
        <p:spPr bwMode="auto">
          <a:xfrm>
            <a:off x="4268663" y="945976"/>
            <a:ext cx="34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II</a:t>
            </a:r>
          </a:p>
        </p:txBody>
      </p:sp>
      <p:sp>
        <p:nvSpPr>
          <p:cNvPr id="48142" name="Text Box 33"/>
          <p:cNvSpPr txBox="1">
            <a:spLocks noChangeArrowheads="1"/>
          </p:cNvSpPr>
          <p:nvPr/>
        </p:nvSpPr>
        <p:spPr bwMode="auto">
          <a:xfrm>
            <a:off x="4208338" y="2055639"/>
            <a:ext cx="42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III</a:t>
            </a:r>
          </a:p>
        </p:txBody>
      </p:sp>
      <p:sp>
        <p:nvSpPr>
          <p:cNvPr id="48143" name="Text Box 34"/>
          <p:cNvSpPr txBox="1">
            <a:spLocks noChangeArrowheads="1"/>
          </p:cNvSpPr>
          <p:nvPr/>
        </p:nvSpPr>
        <p:spPr bwMode="auto">
          <a:xfrm>
            <a:off x="4244851" y="2862089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IV</a:t>
            </a:r>
          </a:p>
        </p:txBody>
      </p:sp>
      <p:sp>
        <p:nvSpPr>
          <p:cNvPr id="48144" name="Text Box 35"/>
          <p:cNvSpPr txBox="1">
            <a:spLocks noChangeArrowheads="1"/>
          </p:cNvSpPr>
          <p:nvPr/>
        </p:nvSpPr>
        <p:spPr bwMode="auto">
          <a:xfrm>
            <a:off x="4305176" y="3743151"/>
            <a:ext cx="360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V</a:t>
            </a:r>
          </a:p>
        </p:txBody>
      </p:sp>
      <p:sp>
        <p:nvSpPr>
          <p:cNvPr id="48145" name="Text Box 36"/>
          <p:cNvSpPr txBox="1">
            <a:spLocks noChangeArrowheads="1"/>
          </p:cNvSpPr>
          <p:nvPr/>
        </p:nvSpPr>
        <p:spPr bwMode="auto">
          <a:xfrm>
            <a:off x="4244851" y="5025851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VI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8464" y="76200"/>
            <a:ext cx="2986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 smtClean="0">
                <a:latin typeface="Arial Rounded MT Bold" charset="0"/>
              </a:rPr>
              <a:t>Corteccia</a:t>
            </a:r>
            <a:r>
              <a:rPr lang="en-GB" altLang="it-IT" sz="2000" dirty="0" smtClean="0">
                <a:latin typeface="Arial Rounded MT Bold" charset="0"/>
              </a:rPr>
              <a:t> </a:t>
            </a:r>
            <a:r>
              <a:rPr lang="en-GB" altLang="it-IT" sz="2000" dirty="0" err="1" smtClean="0">
                <a:latin typeface="Arial Rounded MT Bold" charset="0"/>
              </a:rPr>
              <a:t>cerebrale</a:t>
            </a:r>
            <a:endParaRPr lang="en-GB" altLang="it-IT" sz="2000" dirty="0">
              <a:latin typeface="Arial Rounded MT Bold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KAN_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6"/>
          <a:stretch>
            <a:fillRect/>
          </a:stretch>
        </p:blipFill>
        <p:spPr bwMode="auto">
          <a:xfrm>
            <a:off x="2847975" y="0"/>
            <a:ext cx="598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311400" y="6469063"/>
            <a:ext cx="17002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900">
                <a:latin typeface="Arial Rounded MT Bold" charset="0"/>
              </a:rPr>
              <a:t>Modificata, da Kandel et al.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15875" y="635000"/>
            <a:ext cx="1782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Neuroni piramidali</a:t>
            </a:r>
          </a:p>
        </p:txBody>
      </p:sp>
      <p:pic>
        <p:nvPicPr>
          <p:cNvPr id="50180" name="Picture 9" descr="Piramid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447800"/>
            <a:ext cx="212725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0" descr="neurone piramid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3627438"/>
            <a:ext cx="213995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456" y="76200"/>
            <a:ext cx="2986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 smtClean="0">
                <a:latin typeface="Arial Rounded MT Bold" charset="0"/>
              </a:rPr>
              <a:t>Corteccia</a:t>
            </a:r>
            <a:r>
              <a:rPr lang="en-GB" altLang="it-IT" sz="2000" dirty="0" smtClean="0">
                <a:latin typeface="Arial Rounded MT Bold" charset="0"/>
              </a:rPr>
              <a:t> </a:t>
            </a:r>
            <a:r>
              <a:rPr lang="en-GB" altLang="it-IT" sz="2000" dirty="0" err="1" smtClean="0">
                <a:latin typeface="Arial Rounded MT Bold" charset="0"/>
              </a:rPr>
              <a:t>cerebrale</a:t>
            </a:r>
            <a:endParaRPr lang="en-GB" altLang="it-IT" sz="2000" dirty="0">
              <a:latin typeface="Arial Rounded MT Bold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6" descr="KAN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7226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12" descr="KAN_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4741863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1371600" y="4614"/>
            <a:ext cx="659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Rounded MT Bold" charset="0"/>
              </a:rPr>
              <a:t>Organizzazione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dell’area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somestesica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primaria</a:t>
            </a:r>
            <a:r>
              <a:rPr lang="en-GB" altLang="it-IT" sz="2000" dirty="0">
                <a:latin typeface="Arial Rounded MT Bold" charset="0"/>
              </a:rPr>
              <a:t> (S1)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1975"/>
            <a:ext cx="90805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asellaDiTesto 5"/>
          <p:cNvSpPr txBox="1">
            <a:spLocks noChangeArrowheads="1"/>
          </p:cNvSpPr>
          <p:nvPr/>
        </p:nvSpPr>
        <p:spPr bwMode="auto">
          <a:xfrm>
            <a:off x="7675488" y="6584082"/>
            <a:ext cx="220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Da Conti et al., Fisiologia Medica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371600" y="4614"/>
            <a:ext cx="659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Rounded MT Bold" charset="0"/>
              </a:rPr>
              <a:t>Organizzazione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dell’area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somestesica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primaria</a:t>
            </a:r>
            <a:r>
              <a:rPr lang="en-GB" altLang="it-IT" sz="2000" dirty="0">
                <a:latin typeface="Arial Rounded MT Bold" charset="0"/>
              </a:rPr>
              <a:t> (S1)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8"/>
          <p:cNvSpPr>
            <a:spLocks noChangeArrowheads="1"/>
          </p:cNvSpPr>
          <p:nvPr/>
        </p:nvSpPr>
        <p:spPr bwMode="auto">
          <a:xfrm>
            <a:off x="5867400" y="3163888"/>
            <a:ext cx="40386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 Rounded MT Bold" charset="0"/>
            </a:endParaRPr>
          </a:p>
        </p:txBody>
      </p:sp>
      <p:pic>
        <p:nvPicPr>
          <p:cNvPr id="56322" name="Picture 4" descr="KAN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57912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" descr="KAN_00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40113"/>
            <a:ext cx="3810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6629400" y="3275013"/>
            <a:ext cx="2954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200">
                <a:latin typeface="Arial Rounded MT Bold" charset="0"/>
              </a:rPr>
              <a:t>Effetti di lesione reversibile dll’area 2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71600" y="4614"/>
            <a:ext cx="659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Rounded MT Bold" charset="0"/>
              </a:rPr>
              <a:t>Organizzazione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dell’area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somestesica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primaria</a:t>
            </a:r>
            <a:r>
              <a:rPr lang="en-GB" altLang="it-IT" sz="2000" dirty="0">
                <a:latin typeface="Arial Rounded MT Bold" charset="0"/>
              </a:rPr>
              <a:t> (S1)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6"/>
          <p:cNvSpPr txBox="1">
            <a:spLocks noChangeArrowheads="1"/>
          </p:cNvSpPr>
          <p:nvPr/>
        </p:nvSpPr>
        <p:spPr bwMode="auto">
          <a:xfrm>
            <a:off x="1639888" y="76200"/>
            <a:ext cx="5726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Codifica della localizzazione e della modalità</a:t>
            </a:r>
          </a:p>
        </p:txBody>
      </p:sp>
      <p:pic>
        <p:nvPicPr>
          <p:cNvPr id="58370" name="Picture 2" descr="17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1"/>
          <a:stretch>
            <a:fillRect/>
          </a:stretch>
        </p:blipFill>
        <p:spPr bwMode="auto">
          <a:xfrm>
            <a:off x="128588" y="981075"/>
            <a:ext cx="492283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17x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5"/>
          <a:stretch>
            <a:fillRect/>
          </a:stretch>
        </p:blipFill>
        <p:spPr bwMode="auto">
          <a:xfrm>
            <a:off x="5313363" y="785813"/>
            <a:ext cx="383063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981" y="548680"/>
            <a:ext cx="97435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charset="0"/>
                <a:ea typeface="Arial" charset="0"/>
                <a:cs typeface="Arial" charset="0"/>
              </a:rPr>
              <a:t>Intorpidimento dell’arto superiore in </a:t>
            </a:r>
            <a:r>
              <a:rPr lang="it-IT" sz="1600" b="1" dirty="0" smtClean="0">
                <a:latin typeface="Arial" charset="0"/>
                <a:ea typeface="Arial" charset="0"/>
                <a:cs typeface="Arial" charset="0"/>
              </a:rPr>
              <a:t>volontario anziano</a:t>
            </a:r>
            <a:endParaRPr lang="it-IT" sz="16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indent="177800"/>
            <a:r>
              <a:rPr lang="it-IT" sz="1600" dirty="0">
                <a:latin typeface="Arial" charset="0"/>
                <a:ea typeface="Arial" charset="0"/>
                <a:cs typeface="Arial" charset="0"/>
              </a:rPr>
              <a:t>Alberto, un anziano pensionato di 82 anni che svolge attività di volontariato in una casa di accoglienza, viene accompagnato in pronto soccorso perché, mentre si stava intrattenendo con alcuni ospiti, si è sentito improvvisamente confuso, con difficoltà a trovare le parole per costruire una frase. Ha sentito intorpiditi la mano e il braccio di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sinistra,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tanto da non sentire gli oggetti, che non riusciva a trattenere e cadevano. Aveva anche un certo senso di offuscamento della vista.</a:t>
            </a:r>
          </a:p>
          <a:p>
            <a:pPr indent="177800"/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L’anamnesi patologica remota è positiva per ipertensione, diabete e episodi di angina. L’esame obiettivo è nella norma, come pure lo stato di coscienza: vigile e orientato. L’eloquio è fluente, ma con saltuarie sostituzioni scorrette di alcune lettere nelle parole. Vi è sporadica difficoltà a vedere le dita dell’esaminatore dal lato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sinistro.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Vi è perdita di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grafestesia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(capacità di riconoscere lettere, cifre e figure geometriche tracciate sulla cute) e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stereognosi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(capacità di riconoscere gli oggetti mediante la palpazione a occhi chiusi) a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sinistra.</a:t>
            </a:r>
            <a:endParaRPr lang="it-IT" sz="1600" dirty="0">
              <a:latin typeface="Arial" charset="0"/>
              <a:ea typeface="Arial" charset="0"/>
              <a:cs typeface="Arial" charset="0"/>
            </a:endParaRPr>
          </a:p>
          <a:p>
            <a:pPr indent="177800"/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L’insieme dei segni e dei sintomi fa propendere per un deficit sensitivo di origine corticale nella regione dell’arto superiore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sinistro,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compatibile con una lesione della circonvoluzione post-centrale di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destra.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La lieve afasia fluente può essere dovuta a un leggero coinvolgimento del lobo parietale di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destra,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così come il disturbo visivo nell’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emicampo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sinistra.</a:t>
            </a:r>
          </a:p>
          <a:p>
            <a:pPr indent="177800"/>
            <a:endParaRPr lang="it-IT" sz="1600" dirty="0" smtClean="0">
              <a:latin typeface="Arial" charset="0"/>
              <a:ea typeface="Arial" charset="0"/>
              <a:cs typeface="Arial" charset="0"/>
            </a:endParaRPr>
          </a:p>
          <a:p>
            <a:pPr indent="177800"/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Poiché 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il paziente è una persona anziana con ipertensione, diabete e cardiopatia e l’esordio della sintomatologia è stato improvviso, si potrebbe trattare di una ischemia di origine embolica che ha interessato l’area di rappresentazione dell’arto superiore di destra nella circonvoluzione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postcentrale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di sinistra, per l’occlusione di un ramo dell’arteria cerebrale media.</a:t>
            </a:r>
          </a:p>
          <a:p>
            <a:pPr indent="177800"/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L’indagine RM ha confermato il sospetto diagnostico, evidenziando una lesione ischemica a livello della circonvoluzione post-centrale e della confinante regione parietale </a:t>
            </a:r>
            <a:r>
              <a:rPr lang="it-IT" sz="1600" dirty="0" smtClean="0">
                <a:latin typeface="Arial" charset="0"/>
                <a:ea typeface="Arial" charset="0"/>
                <a:cs typeface="Arial" charset="0"/>
              </a:rPr>
              <a:t>destra. </a:t>
            </a:r>
            <a:endParaRPr lang="it-IT" sz="1600" b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21x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51" y="346075"/>
            <a:ext cx="6407101" cy="639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1"/>
          <p:cNvSpPr txBox="1">
            <a:spLocks noChangeArrowheads="1"/>
          </p:cNvSpPr>
          <p:nvPr/>
        </p:nvSpPr>
        <p:spPr bwMode="auto">
          <a:xfrm>
            <a:off x="7113588" y="6567488"/>
            <a:ext cx="2738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Da Kandel, Principles of Neural Sciences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554"/>
            <a:ext cx="9905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 smtClean="0">
                <a:latin typeface="Arial Rounded MT Bold" charset="0"/>
              </a:rPr>
              <a:t>Sistemi</a:t>
            </a:r>
            <a:r>
              <a:rPr lang="en-GB" altLang="it-IT" sz="2000" dirty="0" smtClean="0">
                <a:latin typeface="Arial Rounded MT Bold" charset="0"/>
              </a:rPr>
              <a:t> </a:t>
            </a:r>
            <a:r>
              <a:rPr lang="en-GB" altLang="it-IT" sz="2000" dirty="0" err="1" smtClean="0">
                <a:latin typeface="Arial Rounded MT Bold" charset="0"/>
              </a:rPr>
              <a:t>sensoriali</a:t>
            </a:r>
            <a:endParaRPr lang="en-GB" altLang="it-IT" sz="2000" dirty="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Sensi Aristot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02" y="684379"/>
            <a:ext cx="4742854" cy="526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63087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ahoma" charset="0"/>
              </a:rPr>
              <a:t>Rappresentazione medioevale della concezione </a:t>
            </a:r>
            <a:r>
              <a:rPr lang="it-IT" altLang="it-IT" sz="2000" dirty="0" err="1">
                <a:latin typeface="Tahoma" charset="0"/>
              </a:rPr>
              <a:t>cardiocentrica</a:t>
            </a:r>
            <a:r>
              <a:rPr lang="it-IT" altLang="it-IT" sz="2000" dirty="0">
                <a:latin typeface="Tahoma" charset="0"/>
              </a:rPr>
              <a:t> di Aristotele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4228" r="16540" b="3844"/>
          <a:stretch/>
        </p:blipFill>
        <p:spPr>
          <a:xfrm>
            <a:off x="1" y="-27384"/>
            <a:ext cx="9908432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96817" y="4941168"/>
            <a:ext cx="2469459" cy="3020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363" dirty="0" err="1">
                <a:ea typeface="Arial" charset="0"/>
                <a:cs typeface="Arial" charset="0"/>
              </a:rPr>
              <a:t>Principali</a:t>
            </a:r>
            <a:r>
              <a:rPr lang="en-GB" sz="1363" dirty="0">
                <a:ea typeface="Arial" charset="0"/>
                <a:cs typeface="Arial" charset="0"/>
              </a:rPr>
              <a:t> </a:t>
            </a:r>
            <a:r>
              <a:rPr lang="en-GB" sz="1363" dirty="0" err="1">
                <a:ea typeface="Arial" charset="0"/>
                <a:cs typeface="Arial" charset="0"/>
              </a:rPr>
              <a:t>fonti</a:t>
            </a:r>
            <a:r>
              <a:rPr lang="en-GB" sz="1363" dirty="0">
                <a:ea typeface="Arial" charset="0"/>
                <a:cs typeface="Arial" charset="0"/>
              </a:rPr>
              <a:t> </a:t>
            </a:r>
            <a:r>
              <a:rPr lang="en-GB" sz="1363" dirty="0" err="1">
                <a:ea typeface="Arial" charset="0"/>
                <a:cs typeface="Arial" charset="0"/>
              </a:rPr>
              <a:t>delle</a:t>
            </a:r>
            <a:r>
              <a:rPr lang="en-GB" sz="1363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20561" y="5779477"/>
            <a:ext cx="3938322" cy="3020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363" dirty="0">
                <a:ea typeface="Arial" charset="0"/>
                <a:cs typeface="Arial" charset="0"/>
              </a:rPr>
              <a:t>Conti et al., </a:t>
            </a:r>
            <a:r>
              <a:rPr lang="en-GB" sz="1363" dirty="0" err="1">
                <a:ea typeface="Arial" charset="0"/>
                <a:cs typeface="Arial" charset="0"/>
              </a:rPr>
              <a:t>FISIOLOGIA</a:t>
            </a:r>
            <a:r>
              <a:rPr lang="en-GB" sz="1363" dirty="0">
                <a:ea typeface="Arial" charset="0"/>
                <a:cs typeface="Arial" charset="0"/>
              </a:rPr>
              <a:t> </a:t>
            </a:r>
            <a:r>
              <a:rPr lang="en-GB" sz="1363" dirty="0" err="1">
                <a:ea typeface="Arial" charset="0"/>
                <a:cs typeface="Arial" charset="0"/>
              </a:rPr>
              <a:t>MEDICA</a:t>
            </a:r>
            <a:r>
              <a:rPr lang="en-GB" sz="1363" dirty="0">
                <a:ea typeface="Arial" charset="0"/>
                <a:cs typeface="Arial" charset="0"/>
              </a:rPr>
              <a:t>. Edi-</a:t>
            </a:r>
            <a:r>
              <a:rPr lang="en-GB" sz="1363" dirty="0" err="1">
                <a:ea typeface="Arial" charset="0"/>
                <a:cs typeface="Arial" charset="0"/>
              </a:rPr>
              <a:t>Ermes</a:t>
            </a:r>
            <a:endParaRPr lang="en-GB" sz="1363" dirty="0"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1001" y="2329716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dirty="0" err="1">
                <a:ea typeface="Arial" charset="0"/>
                <a:cs typeface="Arial" charset="0"/>
              </a:rPr>
              <a:t>STORIA</a:t>
            </a:r>
            <a:r>
              <a:rPr lang="en-GB" sz="2800" dirty="0">
                <a:ea typeface="Arial" charset="0"/>
                <a:cs typeface="Arial" charset="0"/>
              </a:rPr>
              <a:t> </a:t>
            </a:r>
            <a:r>
              <a:rPr lang="en-GB" sz="2800" dirty="0" err="1">
                <a:ea typeface="Arial" charset="0"/>
                <a:cs typeface="Arial" charset="0"/>
              </a:rPr>
              <a:t>DELLE</a:t>
            </a:r>
            <a:r>
              <a:rPr lang="en-GB" sz="2800" dirty="0">
                <a:ea typeface="Arial" charset="0"/>
                <a:cs typeface="Arial" charset="0"/>
              </a:rPr>
              <a:t> </a:t>
            </a:r>
            <a:r>
              <a:rPr lang="en-GB" sz="2800" dirty="0" err="1">
                <a:ea typeface="Arial" charset="0"/>
                <a:cs typeface="Arial" charset="0"/>
              </a:rPr>
              <a:t>NEUROSCIENZE</a:t>
            </a:r>
            <a:endParaRPr lang="en-GB" sz="2800" dirty="0"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20563" y="5460361"/>
            <a:ext cx="3723455" cy="3020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363" dirty="0"/>
              <a:t> </a:t>
            </a:r>
            <a:r>
              <a:rPr lang="it-IT" altLang="it-IT" sz="1363" dirty="0" err="1"/>
              <a:t>Purves</a:t>
            </a:r>
            <a:r>
              <a:rPr lang="it-IT" altLang="it-IT" sz="1363" dirty="0"/>
              <a:t> et al., NEUROSCIENZE. Zanichelli</a:t>
            </a:r>
            <a:endParaRPr lang="it-IT" sz="1363" dirty="0"/>
          </a:p>
        </p:txBody>
      </p:sp>
    </p:spTree>
    <p:extLst>
      <p:ext uri="{BB962C8B-B14F-4D97-AF65-F5344CB8AC3E}">
        <p14:creationId xmlns:p14="http://schemas.microsoft.com/office/powerpoint/2010/main" val="92460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sellaDiTesto 1"/>
          <p:cNvSpPr txBox="1">
            <a:spLocks noChangeArrowheads="1"/>
          </p:cNvSpPr>
          <p:nvPr/>
        </p:nvSpPr>
        <p:spPr bwMode="auto">
          <a:xfrm>
            <a:off x="7113588" y="6567488"/>
            <a:ext cx="2351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 Rounded MT Bold" charset="0"/>
              </a:rPr>
              <a:t>Da </a:t>
            </a:r>
            <a:r>
              <a:rPr lang="it-IT" altLang="it-IT" sz="1000" dirty="0" err="1" smtClean="0">
                <a:latin typeface="Arial Rounded MT Bold" charset="0"/>
              </a:rPr>
              <a:t>Guyton</a:t>
            </a:r>
            <a:r>
              <a:rPr lang="it-IT" altLang="it-IT" sz="1000" dirty="0" smtClean="0">
                <a:latin typeface="Arial Rounded MT Bold" charset="0"/>
              </a:rPr>
              <a:t>, Fisiologia Medica, </a:t>
            </a:r>
            <a:r>
              <a:rPr lang="it-IT" altLang="it-IT" sz="1000" dirty="0" err="1" smtClean="0">
                <a:latin typeface="Arial Rounded MT Bold" charset="0"/>
              </a:rPr>
              <a:t>edra</a:t>
            </a:r>
            <a:endParaRPr lang="it-IT" altLang="it-IT" sz="1000" dirty="0">
              <a:latin typeface="Arial Rounded MT Bold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554"/>
            <a:ext cx="9905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smtClean="0">
                <a:latin typeface="Arial Rounded MT Bold" charset="0"/>
              </a:rPr>
              <a:t>Vie </a:t>
            </a:r>
            <a:r>
              <a:rPr lang="en-GB" altLang="it-IT" sz="2000" dirty="0" err="1" smtClean="0">
                <a:latin typeface="Arial Rounded MT Bold" charset="0"/>
              </a:rPr>
              <a:t>della</a:t>
            </a:r>
            <a:r>
              <a:rPr lang="en-GB" altLang="it-IT" sz="2000" dirty="0" smtClean="0">
                <a:latin typeface="Arial Rounded MT Bold" charset="0"/>
              </a:rPr>
              <a:t> </a:t>
            </a:r>
            <a:r>
              <a:rPr lang="en-GB" altLang="it-IT" sz="2000" dirty="0" err="1" smtClean="0">
                <a:latin typeface="Arial Rounded MT Bold" charset="0"/>
              </a:rPr>
              <a:t>sensibilità</a:t>
            </a:r>
            <a:endParaRPr lang="en-GB" altLang="it-IT" sz="2000" dirty="0">
              <a:latin typeface="Arial Rounded MT Bold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 smtClean="0">
                <a:latin typeface="Arial Rounded MT Bold" charset="0"/>
              </a:rPr>
              <a:t>somatica</a:t>
            </a:r>
            <a:endParaRPr lang="en-GB" altLang="it-IT" sz="2000" dirty="0">
              <a:latin typeface="Arial Rounded MT 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67989"/>
            <a:ext cx="4536504" cy="6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enza nom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-87" r="16316" b="87"/>
          <a:stretch>
            <a:fillRect/>
          </a:stretch>
        </p:blipFill>
        <p:spPr bwMode="auto">
          <a:xfrm rot="5400000">
            <a:off x="3546475" y="447675"/>
            <a:ext cx="65786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Senza nom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3" t="-35" r="26" b="35"/>
          <a:stretch>
            <a:fillRect/>
          </a:stretch>
        </p:blipFill>
        <p:spPr bwMode="auto">
          <a:xfrm rot="5400000">
            <a:off x="1771650" y="4057650"/>
            <a:ext cx="990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3060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Rounded MT Bold" charset="0"/>
              </a:rPr>
              <a:t>Trasduzione</a:t>
            </a:r>
            <a:r>
              <a:rPr lang="en-GB" altLang="it-IT" sz="2000" dirty="0">
                <a:latin typeface="Arial Rounded MT Bold" charset="0"/>
              </a:rPr>
              <a:t> </a:t>
            </a:r>
            <a:r>
              <a:rPr lang="en-GB" altLang="it-IT" sz="2000" dirty="0" err="1">
                <a:latin typeface="Arial Rounded MT Bold" charset="0"/>
              </a:rPr>
              <a:t>sensoriale</a:t>
            </a:r>
            <a:endParaRPr lang="en-GB" altLang="it-IT" sz="2000" dirty="0">
              <a:latin typeface="Arial Rounded MT Bold" charset="0"/>
            </a:endParaRP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/>
          <a:stretch>
            <a:fillRect/>
          </a:stretch>
        </p:blipFill>
        <p:spPr bwMode="auto">
          <a:xfrm>
            <a:off x="76200" y="1530350"/>
            <a:ext cx="3962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368491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906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7150" y="44450"/>
            <a:ext cx="366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Classificazione dei recettori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368491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3"/>
          <a:stretch>
            <a:fillRect/>
          </a:stretch>
        </p:blipFill>
        <p:spPr bwMode="auto">
          <a:xfrm>
            <a:off x="0" y="44450"/>
            <a:ext cx="9906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0" descr="Pac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900613"/>
            <a:ext cx="2808288" cy="198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7150" y="44450"/>
            <a:ext cx="3133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Rounded MT Bold" charset="0"/>
              </a:rPr>
              <a:t>Meccanocettori cutanei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586</Words>
  <Application>Microsoft Macintosh PowerPoint</Application>
  <PresentationFormat>A4 (21x29,7 cm)</PresentationFormat>
  <Paragraphs>189</Paragraphs>
  <Slides>27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 Rounded MT Bold</vt:lpstr>
      <vt:lpstr>Arial Unicode MS</vt:lpstr>
      <vt:lpstr>ＭＳ Ｐゴシック</vt:lpstr>
      <vt:lpstr>Symbol</vt:lpstr>
      <vt:lpstr>Tahoma</vt:lpstr>
      <vt:lpstr>Times New Roman</vt:lpstr>
      <vt:lpstr>Arial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22</cp:revision>
  <cp:lastPrinted>2008-02-09T16:32:32Z</cp:lastPrinted>
  <dcterms:created xsi:type="dcterms:W3CDTF">2015-11-06T11:05:51Z</dcterms:created>
  <dcterms:modified xsi:type="dcterms:W3CDTF">2019-10-16T15:07:01Z</dcterms:modified>
</cp:coreProperties>
</file>