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49" r:id="rId3"/>
  </p:sldMasterIdLst>
  <p:notesMasterIdLst>
    <p:notesMasterId r:id="rId40"/>
  </p:notesMasterIdLst>
  <p:handoutMasterIdLst>
    <p:handoutMasterId r:id="rId41"/>
  </p:handoutMasterIdLst>
  <p:sldIdLst>
    <p:sldId id="309" r:id="rId4"/>
    <p:sldId id="304" r:id="rId5"/>
    <p:sldId id="286" r:id="rId6"/>
    <p:sldId id="264" r:id="rId7"/>
    <p:sldId id="289" r:id="rId8"/>
    <p:sldId id="297" r:id="rId9"/>
    <p:sldId id="302" r:id="rId10"/>
    <p:sldId id="334" r:id="rId11"/>
    <p:sldId id="287" r:id="rId12"/>
    <p:sldId id="266" r:id="rId13"/>
    <p:sldId id="326" r:id="rId14"/>
    <p:sldId id="282" r:id="rId15"/>
    <p:sldId id="335" r:id="rId16"/>
    <p:sldId id="300" r:id="rId17"/>
    <p:sldId id="301" r:id="rId18"/>
    <p:sldId id="308" r:id="rId19"/>
    <p:sldId id="270" r:id="rId20"/>
    <p:sldId id="315" r:id="rId21"/>
    <p:sldId id="303" r:id="rId22"/>
    <p:sldId id="299" r:id="rId23"/>
    <p:sldId id="272" r:id="rId24"/>
    <p:sldId id="314" r:id="rId25"/>
    <p:sldId id="330" r:id="rId26"/>
    <p:sldId id="333" r:id="rId27"/>
    <p:sldId id="331" r:id="rId28"/>
    <p:sldId id="318" r:id="rId29"/>
    <p:sldId id="316" r:id="rId30"/>
    <p:sldId id="317" r:id="rId31"/>
    <p:sldId id="310" r:id="rId32"/>
    <p:sldId id="322" r:id="rId33"/>
    <p:sldId id="324" r:id="rId34"/>
    <p:sldId id="328" r:id="rId35"/>
    <p:sldId id="305" r:id="rId36"/>
    <p:sldId id="274" r:id="rId37"/>
    <p:sldId id="325" r:id="rId38"/>
    <p:sldId id="327" r:id="rId39"/>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128"/>
        <a:cs typeface="+mn-cs"/>
      </a:defRPr>
    </a:lvl5pPr>
    <a:lvl6pPr marL="2286000" algn="l" defTabSz="914400" rtl="0" eaLnBrk="1" latinLnBrk="0" hangingPunct="1">
      <a:defRPr sz="2400" b="1" kern="1200">
        <a:solidFill>
          <a:schemeClr val="tx1"/>
        </a:solidFill>
        <a:latin typeface="Arial" charset="0"/>
        <a:ea typeface="ＭＳ Ｐゴシック" charset="-128"/>
        <a:cs typeface="+mn-cs"/>
      </a:defRPr>
    </a:lvl6pPr>
    <a:lvl7pPr marL="2743200" algn="l" defTabSz="914400" rtl="0" eaLnBrk="1" latinLnBrk="0" hangingPunct="1">
      <a:defRPr sz="2400" b="1" kern="1200">
        <a:solidFill>
          <a:schemeClr val="tx1"/>
        </a:solidFill>
        <a:latin typeface="Arial" charset="0"/>
        <a:ea typeface="ＭＳ Ｐゴシック" charset="-128"/>
        <a:cs typeface="+mn-cs"/>
      </a:defRPr>
    </a:lvl7pPr>
    <a:lvl8pPr marL="3200400" algn="l" defTabSz="914400" rtl="0" eaLnBrk="1" latinLnBrk="0" hangingPunct="1">
      <a:defRPr sz="2400" b="1" kern="1200">
        <a:solidFill>
          <a:schemeClr val="tx1"/>
        </a:solidFill>
        <a:latin typeface="Arial" charset="0"/>
        <a:ea typeface="ＭＳ Ｐゴシック" charset="-128"/>
        <a:cs typeface="+mn-cs"/>
      </a:defRPr>
    </a:lvl8pPr>
    <a:lvl9pPr marL="3657600" algn="l" defTabSz="914400" rtl="0" eaLnBrk="1" latinLnBrk="0" hangingPunct="1">
      <a:defRPr sz="24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a:srgbClr val="0432FF"/>
    <a:srgbClr val="000000"/>
    <a:srgbClr val="FFFD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745"/>
    <p:restoredTop sz="94679"/>
  </p:normalViewPr>
  <p:slideViewPr>
    <p:cSldViewPr>
      <p:cViewPr>
        <p:scale>
          <a:sx n="110" d="100"/>
          <a:sy n="110" d="100"/>
        </p:scale>
        <p:origin x="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66563" name="Rectangle 3"/>
          <p:cNvSpPr>
            <a:spLocks noGrp="1" noChangeArrowheads="1"/>
          </p:cNvSpPr>
          <p:nvPr>
            <p:ph type="dt" sz="quarter"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GB"/>
          </a:p>
        </p:txBody>
      </p:sp>
      <p:sp>
        <p:nvSpPr>
          <p:cNvPr id="66564" name="Rectangle 4"/>
          <p:cNvSpPr>
            <a:spLocks noGrp="1" noChangeArrowheads="1"/>
          </p:cNvSpPr>
          <p:nvPr>
            <p:ph type="ftr" sz="quarter" idx="2"/>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66565" name="Rectangle 5"/>
          <p:cNvSpPr>
            <a:spLocks noGrp="1" noChangeArrowheads="1"/>
          </p:cNvSpPr>
          <p:nvPr>
            <p:ph type="sldNum" sz="quarter" idx="3"/>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b="0"/>
            </a:lvl1pPr>
          </a:lstStyle>
          <a:p>
            <a:pPr>
              <a:defRPr/>
            </a:pPr>
            <a:fld id="{EE1EC993-0251-2649-8EA1-0AA5CF2ADADE}" type="slidenum">
              <a:rPr lang="en-GB" altLang="it-IT"/>
              <a:pPr>
                <a:defRPr/>
              </a:pPr>
              <a:t>‹n.›</a:t>
            </a:fld>
            <a:endParaRPr lang="en-GB" altLang="it-IT"/>
          </a:p>
        </p:txBody>
      </p:sp>
    </p:spTree>
    <p:extLst>
      <p:ext uri="{BB962C8B-B14F-4D97-AF65-F5344CB8AC3E}">
        <p14:creationId xmlns:p14="http://schemas.microsoft.com/office/powerpoint/2010/main" val="1305183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1229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GB"/>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GB"/>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b="0"/>
            </a:lvl1pPr>
          </a:lstStyle>
          <a:p>
            <a:pPr>
              <a:defRPr/>
            </a:pPr>
            <a:fld id="{2F578B6B-27DD-0544-B290-55D728783039}" type="slidenum">
              <a:rPr lang="en-GB" altLang="it-IT"/>
              <a:pPr>
                <a:defRPr/>
              </a:pPr>
              <a:t>‹n.›</a:t>
            </a:fld>
            <a:endParaRPr lang="en-GB" altLang="it-IT"/>
          </a:p>
        </p:txBody>
      </p:sp>
    </p:spTree>
    <p:extLst>
      <p:ext uri="{BB962C8B-B14F-4D97-AF65-F5344CB8AC3E}">
        <p14:creationId xmlns:p14="http://schemas.microsoft.com/office/powerpoint/2010/main" val="20263045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987235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B92666B-AEA5-3245-8AE3-98290680B5EE}" type="slidenum">
              <a:rPr lang="en-GB" altLang="it-IT" sz="1200" b="0"/>
              <a:pPr/>
              <a:t>10</a:t>
            </a:fld>
            <a:endParaRPr lang="en-GB" altLang="it-IT" sz="1200" b="0"/>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3953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B7D14934-6228-BD44-B275-278F293CC91E}" type="slidenum">
              <a:rPr lang="en-GB" altLang="it-IT" sz="1200" b="0"/>
              <a:pPr/>
              <a:t>11</a:t>
            </a:fld>
            <a:endParaRPr lang="en-GB" altLang="it-IT" sz="1200" b="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0156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7FCA8962-BBC9-6346-B14E-839F7F28064B}" type="slidenum">
              <a:rPr lang="en-GB" altLang="it-IT" sz="1200" b="0"/>
              <a:pPr/>
              <a:t>12</a:t>
            </a:fld>
            <a:endParaRPr lang="en-GB" altLang="it-IT" sz="1200" b="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9083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AF625E0D-67F8-AD46-8275-076CCDEAD5C4}" type="slidenum">
              <a:rPr lang="en-GB" altLang="it-IT" sz="1200" b="0"/>
              <a:pPr/>
              <a:t>13</a:t>
            </a:fld>
            <a:endParaRPr lang="en-GB" altLang="it-IT" sz="1200" b="0"/>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4725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3D344BF6-7B77-334F-9299-DB106589C670}" type="slidenum">
              <a:rPr lang="en-GB" altLang="it-IT" sz="1200" b="0"/>
              <a:pPr/>
              <a:t>14</a:t>
            </a:fld>
            <a:endParaRPr lang="en-GB" altLang="it-IT" sz="1200" b="0"/>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2386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EC716DAB-CD3A-E54A-BA34-B2DD72E76C1D}" type="slidenum">
              <a:rPr lang="en-GB" altLang="it-IT" sz="1200" b="0"/>
              <a:pPr/>
              <a:t>15</a:t>
            </a:fld>
            <a:endParaRPr lang="en-GB" altLang="it-IT" sz="1200" b="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2376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EC716DAB-CD3A-E54A-BA34-B2DD72E76C1D}" type="slidenum">
              <a:rPr lang="en-GB" altLang="it-IT" sz="1200" b="0"/>
              <a:pPr/>
              <a:t>16</a:t>
            </a:fld>
            <a:endParaRPr lang="en-GB" altLang="it-IT" sz="1200" b="0"/>
          </a:p>
        </p:txBody>
      </p:sp>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1821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7CE18960-02EA-F940-B1F1-3FCD93003BE6}" type="slidenum">
              <a:rPr lang="en-GB" altLang="it-IT" sz="1200" b="0"/>
              <a:pPr/>
              <a:t>17</a:t>
            </a:fld>
            <a:endParaRPr lang="en-GB" altLang="it-IT" sz="1200" b="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3688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18</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8849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solidFill>
            <a:srgbClr val="FFFFFF"/>
          </a:solidFill>
          <a:ln/>
        </p:spPr>
      </p:sp>
      <p:sp>
        <p:nvSpPr>
          <p:cNvPr id="71682"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it-IT">
              <a:ea typeface="新細明體" charset="-120"/>
            </a:endParaRPr>
          </a:p>
        </p:txBody>
      </p:sp>
    </p:spTree>
    <p:extLst>
      <p:ext uri="{BB962C8B-B14F-4D97-AF65-F5344CB8AC3E}">
        <p14:creationId xmlns:p14="http://schemas.microsoft.com/office/powerpoint/2010/main" val="115696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0B5E2B81-98F4-634E-80AC-A29267947F3E}" type="slidenum">
              <a:rPr lang="en-GB" altLang="it-IT" sz="1200" b="0"/>
              <a:pPr/>
              <a:t>2</a:t>
            </a:fld>
            <a:endParaRPr lang="en-GB" altLang="it-IT" sz="1200" b="0"/>
          </a:p>
        </p:txBody>
      </p:sp>
      <p:sp>
        <p:nvSpPr>
          <p:cNvPr id="45058"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extLst>
      <p:ext uri="{BB962C8B-B14F-4D97-AF65-F5344CB8AC3E}">
        <p14:creationId xmlns:p14="http://schemas.microsoft.com/office/powerpoint/2010/main" val="85544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8199FF5B-70E0-704F-AB9E-C65E7D1F5936}" type="slidenum">
              <a:rPr lang="en-GB" altLang="it-IT" sz="1200" b="0"/>
              <a:pPr/>
              <a:t>20</a:t>
            </a:fld>
            <a:endParaRPr lang="en-GB" altLang="it-IT" sz="1200" b="0"/>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1724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662B179-7EF5-E647-8E66-FCE2608326E8}" type="slidenum">
              <a:rPr lang="en-GB" altLang="it-IT" sz="1200" b="0"/>
              <a:pPr/>
              <a:t>21</a:t>
            </a:fld>
            <a:endParaRPr lang="en-GB" altLang="it-IT" sz="1200" b="0"/>
          </a:p>
        </p:txBody>
      </p:sp>
      <p:sp>
        <p:nvSpPr>
          <p:cNvPr id="72706" name="Rectangle 2"/>
          <p:cNvSpPr>
            <a:spLocks noGrp="1" noRot="1" noChangeAspect="1" noChangeArrowheads="1" noTextEdit="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8391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normAutofit/>
          </a:bodyPr>
          <a:lstStyle/>
          <a:p>
            <a:endParaRPr/>
          </a:p>
          <a:p>
            <a:r>
              <a:rPr b="1" i="0"/>
              <a:t>Figure 1. Schematic overview of recurrent inhibition.</a:t>
            </a:r>
            <a:r>
              <a:t/>
            </a:r>
            <a:br/>
            <a:r>
              <a:rPr b="0" i="0"/>
              <a:t>With recurrent inhibition (RI), input from descending pathways (DP) reaches the motor neuron (MN). In response, the MN activates the target myocyte; in addition, the MN also activates Renshaw cells (RC), which then inhibit the motor neuron through a negative feedback loop. </a:t>
            </a:r>
          </a:p>
          <a:p>
            <a:r>
              <a:rPr b="0" i="0"/>
              <a:t>Tuk B. Inhibitory system overstimulation plays a role in the pathogenesis of neuromuscular and neurological diseases: a novel hypothesis [version 1]. </a:t>
            </a:r>
            <a:r>
              <a:rPr b="0" i="1"/>
              <a:t>F1000Research</a:t>
            </a:r>
            <a:r>
              <a:rPr b="0" i="0"/>
              <a:t> 2016, </a:t>
            </a:r>
            <a:r>
              <a:rPr b="1" i="0"/>
              <a:t>5</a:t>
            </a:r>
            <a:r>
              <a:rPr b="0" i="0"/>
              <a:t>:1435 (doi: 10.12688/f1000research.8774.1)</a:t>
            </a:r>
          </a:p>
        </p:txBody>
      </p:sp>
    </p:spTree>
    <p:extLst>
      <p:ext uri="{BB962C8B-B14F-4D97-AF65-F5344CB8AC3E}">
        <p14:creationId xmlns:p14="http://schemas.microsoft.com/office/powerpoint/2010/main" val="1863636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8C1BB009-EE6E-AE46-883D-49227C6C4E1C}" type="slidenum">
              <a:rPr lang="en-GB" altLang="it-IT" sz="1200" b="0"/>
              <a:pPr/>
              <a:t>23</a:t>
            </a:fld>
            <a:endParaRPr lang="en-GB" altLang="it-IT" sz="1200" b="0"/>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64867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8C1BB009-EE6E-AE46-883D-49227C6C4E1C}" type="slidenum">
              <a:rPr lang="en-GB" altLang="it-IT" sz="1200" b="0"/>
              <a:pPr/>
              <a:t>24</a:t>
            </a:fld>
            <a:endParaRPr lang="en-GB" altLang="it-IT" sz="1200" b="0"/>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40375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3563B5-715D-8240-811B-EC3404A215F6}" type="slidenum">
              <a:rPr lang="en-GB" altLang="it-IT" sz="1200" b="0"/>
              <a:pPr/>
              <a:t>25</a:t>
            </a:fld>
            <a:endParaRPr lang="en-GB" altLang="it-IT" sz="1200" b="0"/>
          </a:p>
        </p:txBody>
      </p:sp>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8824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26</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602302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27</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74597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28</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50303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29</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3317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4DF17BE8-8AF6-B649-984D-8FBCA40607AA}" type="slidenum">
              <a:rPr lang="en-GB" altLang="it-IT" sz="1200" b="0"/>
              <a:pPr/>
              <a:t>3</a:t>
            </a:fld>
            <a:endParaRPr lang="en-GB" altLang="it-IT" sz="1200" b="0"/>
          </a:p>
        </p:txBody>
      </p:sp>
      <p:sp>
        <p:nvSpPr>
          <p:cNvPr id="41986" name="Rectangle 1026"/>
          <p:cNvSpPr>
            <a:spLocks noGrp="1" noRot="1" noChangeAspect="1" noChangeArrowheads="1" noTextEdit="1"/>
          </p:cNvSpPr>
          <p:nvPr>
            <p:ph type="sldImg"/>
          </p:nvPr>
        </p:nvSpPr>
        <p:spPr>
          <a:solidFill>
            <a:srgbClr val="FFFFFF"/>
          </a:solidFill>
          <a:ln/>
        </p:spPr>
      </p:sp>
      <p:sp>
        <p:nvSpPr>
          <p:cNvPr id="419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5806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30</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53593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5BB67775-9C68-0141-8508-1212DF8A9C65}" type="slidenum">
              <a:rPr lang="en-GB" altLang="it-IT" sz="1200" b="0"/>
              <a:pPr/>
              <a:t>31</a:t>
            </a:fld>
            <a:endParaRPr lang="en-GB" altLang="it-IT" sz="1200" b="0"/>
          </a:p>
        </p:txBody>
      </p:sp>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18387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5BB67775-9C68-0141-8508-1212DF8A9C65}" type="slidenum">
              <a:rPr lang="en-GB" altLang="it-IT" sz="1200" b="0"/>
              <a:pPr/>
              <a:t>32</a:t>
            </a:fld>
            <a:endParaRPr lang="en-GB" altLang="it-IT" sz="1200" b="0"/>
          </a:p>
        </p:txBody>
      </p:sp>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7101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90D8BFD8-3034-3F4C-9A8D-71C496133EAB}" type="slidenum">
              <a:rPr lang="en-GB" altLang="it-IT" sz="1200" b="0"/>
              <a:pPr/>
              <a:t>33</a:t>
            </a:fld>
            <a:endParaRPr lang="en-GB" altLang="it-IT" sz="1200" b="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54320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34</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2718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35</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57243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36</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6347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324C7613-34CD-D54B-A7F4-7FD06D6A98A2}" type="slidenum">
              <a:rPr lang="en-GB" altLang="it-IT" sz="1200" b="0"/>
              <a:pPr/>
              <a:t>4</a:t>
            </a:fld>
            <a:endParaRPr lang="en-GB" altLang="it-IT" sz="1200" b="0"/>
          </a:p>
        </p:txBody>
      </p:sp>
      <p:sp>
        <p:nvSpPr>
          <p:cNvPr id="44034" name="Rectangle 2"/>
          <p:cNvSpPr>
            <a:spLocks noGrp="1" noRot="1" noChangeAspect="1" noChangeArrowheads="1" noTextEdit="1"/>
          </p:cNvSpPr>
          <p:nvPr>
            <p:ph type="sldImg"/>
          </p:nvPr>
        </p:nvSpPr>
        <p:spPr>
          <a:xfrm>
            <a:off x="1179513" y="712788"/>
            <a:ext cx="4560887" cy="3421062"/>
          </a:xfrm>
          <a:solidFill>
            <a:srgbClr val="FFFFFF"/>
          </a:solidFill>
          <a:ln/>
        </p:spPr>
      </p:sp>
      <p:sp>
        <p:nvSpPr>
          <p:cNvPr id="44035" name="Rectangle 3"/>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8657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61CB9AEC-FD7A-8947-A70B-C81CC67AF6D7}" type="slidenum">
              <a:rPr lang="en-GB" altLang="it-IT" sz="1200" b="0"/>
              <a:pPr/>
              <a:t>5</a:t>
            </a:fld>
            <a:endParaRPr lang="en-GB" altLang="it-IT" sz="1200" b="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79145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472A083A-B7EF-134E-A745-217639B72851}" type="slidenum">
              <a:rPr lang="en-GB" altLang="it-IT" sz="1200" b="0"/>
              <a:pPr/>
              <a:t>6</a:t>
            </a:fld>
            <a:endParaRPr lang="en-GB" altLang="it-IT" sz="1200" b="0"/>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77845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B7D14934-6228-BD44-B275-278F293CC91E}" type="slidenum">
              <a:rPr lang="en-GB" altLang="it-IT" sz="1200" b="0"/>
              <a:pPr/>
              <a:t>7</a:t>
            </a:fld>
            <a:endParaRPr lang="en-GB" altLang="it-IT" sz="1200" b="0"/>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5527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06CE632-5510-E44E-BB08-8E9C953E2DAA}" type="slidenum">
              <a:rPr lang="en-GB" altLang="it-IT" sz="1200" b="0"/>
              <a:pPr/>
              <a:t>8</a:t>
            </a:fld>
            <a:endParaRPr lang="en-GB" altLang="it-IT" sz="1200" b="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86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fld id="{F862D20B-3CBC-5B4C-B5A7-E63E30583970}" type="slidenum">
              <a:rPr lang="en-GB" altLang="it-IT" sz="1200" b="0"/>
              <a:pPr/>
              <a:t>9</a:t>
            </a:fld>
            <a:endParaRPr lang="en-GB" altLang="it-IT" sz="1200" b="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7200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C08F53E-E3AF-B34F-8B5E-889393C118BA}" type="slidenum">
              <a:rPr lang="en-GB" altLang="it-IT"/>
              <a:pPr>
                <a:defRPr/>
              </a:pPr>
              <a:t>‹n.›</a:t>
            </a:fld>
            <a:endParaRPr lang="en-GB" altLang="it-IT"/>
          </a:p>
        </p:txBody>
      </p:sp>
    </p:spTree>
    <p:extLst>
      <p:ext uri="{BB962C8B-B14F-4D97-AF65-F5344CB8AC3E}">
        <p14:creationId xmlns:p14="http://schemas.microsoft.com/office/powerpoint/2010/main" val="59511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92C4A31-27AC-754C-BC80-C3386F76BFE7}" type="slidenum">
              <a:rPr lang="en-GB" altLang="it-IT"/>
              <a:pPr>
                <a:defRPr/>
              </a:pPr>
              <a:t>‹n.›</a:t>
            </a:fld>
            <a:endParaRPr lang="en-GB" altLang="it-IT"/>
          </a:p>
        </p:txBody>
      </p:sp>
    </p:spTree>
    <p:extLst>
      <p:ext uri="{BB962C8B-B14F-4D97-AF65-F5344CB8AC3E}">
        <p14:creationId xmlns:p14="http://schemas.microsoft.com/office/powerpoint/2010/main" val="1660244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BF3D17B-6A59-5443-A10B-40729A897A32}" type="slidenum">
              <a:rPr lang="en-GB" altLang="it-IT"/>
              <a:pPr>
                <a:defRPr/>
              </a:pPr>
              <a:t>‹n.›</a:t>
            </a:fld>
            <a:endParaRPr lang="en-GB" altLang="it-IT"/>
          </a:p>
        </p:txBody>
      </p:sp>
    </p:spTree>
    <p:extLst>
      <p:ext uri="{BB962C8B-B14F-4D97-AF65-F5344CB8AC3E}">
        <p14:creationId xmlns:p14="http://schemas.microsoft.com/office/powerpoint/2010/main" val="147001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4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E7DC79B-E48A-B641-A5C3-C305EFB1BF06}" type="slidenum">
              <a:rPr lang="it-IT" altLang="it-IT"/>
              <a:pPr>
                <a:defRPr/>
              </a:pPr>
              <a:t>‹n.›</a:t>
            </a:fld>
            <a:endParaRPr lang="it-IT" altLang="it-IT"/>
          </a:p>
        </p:txBody>
      </p:sp>
    </p:spTree>
    <p:extLst>
      <p:ext uri="{BB962C8B-B14F-4D97-AF65-F5344CB8AC3E}">
        <p14:creationId xmlns:p14="http://schemas.microsoft.com/office/powerpoint/2010/main" val="192470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98C156-D4EC-1F4A-ADD8-4FA64A33CE3C}" type="slidenum">
              <a:rPr lang="it-IT" altLang="it-IT"/>
              <a:pPr>
                <a:defRPr/>
              </a:pPr>
              <a:t>‹n.›</a:t>
            </a:fld>
            <a:endParaRPr lang="it-IT" altLang="it-IT"/>
          </a:p>
        </p:txBody>
      </p:sp>
    </p:spTree>
    <p:extLst>
      <p:ext uri="{BB962C8B-B14F-4D97-AF65-F5344CB8AC3E}">
        <p14:creationId xmlns:p14="http://schemas.microsoft.com/office/powerpoint/2010/main" val="904691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C8C015D-AEF1-094E-BA46-B16A51C9D379}" type="slidenum">
              <a:rPr lang="it-IT" altLang="it-IT"/>
              <a:pPr>
                <a:defRPr/>
              </a:pPr>
              <a:t>‹n.›</a:t>
            </a:fld>
            <a:endParaRPr lang="it-IT" altLang="it-IT"/>
          </a:p>
        </p:txBody>
      </p:sp>
    </p:spTree>
    <p:extLst>
      <p:ext uri="{BB962C8B-B14F-4D97-AF65-F5344CB8AC3E}">
        <p14:creationId xmlns:p14="http://schemas.microsoft.com/office/powerpoint/2010/main" val="972912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FDCE0C9-1605-EC4C-B6D2-B3D6E2E63864}" type="slidenum">
              <a:rPr lang="it-IT" altLang="it-IT"/>
              <a:pPr>
                <a:defRPr/>
              </a:pPr>
              <a:t>‹n.›</a:t>
            </a:fld>
            <a:endParaRPr lang="it-IT" altLang="it-IT"/>
          </a:p>
        </p:txBody>
      </p:sp>
    </p:spTree>
    <p:extLst>
      <p:ext uri="{BB962C8B-B14F-4D97-AF65-F5344CB8AC3E}">
        <p14:creationId xmlns:p14="http://schemas.microsoft.com/office/powerpoint/2010/main" val="796437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AC3A345-4C6B-0242-823D-EA01694D97CC}" type="slidenum">
              <a:rPr lang="it-IT" altLang="it-IT"/>
              <a:pPr>
                <a:defRPr/>
              </a:pPr>
              <a:t>‹n.›</a:t>
            </a:fld>
            <a:endParaRPr lang="it-IT" altLang="it-IT"/>
          </a:p>
        </p:txBody>
      </p:sp>
    </p:spTree>
    <p:extLst>
      <p:ext uri="{BB962C8B-B14F-4D97-AF65-F5344CB8AC3E}">
        <p14:creationId xmlns:p14="http://schemas.microsoft.com/office/powerpoint/2010/main" val="45108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4D60426-A04E-9044-BEDD-E9AA58C16C46}" type="slidenum">
              <a:rPr lang="it-IT" altLang="it-IT"/>
              <a:pPr>
                <a:defRPr/>
              </a:pPr>
              <a:t>‹n.›</a:t>
            </a:fld>
            <a:endParaRPr lang="it-IT" altLang="it-IT"/>
          </a:p>
        </p:txBody>
      </p:sp>
    </p:spTree>
    <p:extLst>
      <p:ext uri="{BB962C8B-B14F-4D97-AF65-F5344CB8AC3E}">
        <p14:creationId xmlns:p14="http://schemas.microsoft.com/office/powerpoint/2010/main" val="806120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BEF52C8-6707-E245-B634-312A941FCB56}" type="slidenum">
              <a:rPr lang="it-IT" altLang="it-IT"/>
              <a:pPr>
                <a:defRPr/>
              </a:pPr>
              <a:t>‹n.›</a:t>
            </a:fld>
            <a:endParaRPr lang="it-IT" altLang="it-IT"/>
          </a:p>
        </p:txBody>
      </p:sp>
    </p:spTree>
    <p:extLst>
      <p:ext uri="{BB962C8B-B14F-4D97-AF65-F5344CB8AC3E}">
        <p14:creationId xmlns:p14="http://schemas.microsoft.com/office/powerpoint/2010/main" val="213254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FFBE94-C264-2E4F-9E29-C63E3350D881}" type="slidenum">
              <a:rPr lang="en-GB" altLang="it-IT"/>
              <a:pPr>
                <a:defRPr/>
              </a:pPr>
              <a:t>‹n.›</a:t>
            </a:fld>
            <a:endParaRPr lang="en-GB" altLang="it-IT"/>
          </a:p>
        </p:txBody>
      </p:sp>
    </p:spTree>
    <p:extLst>
      <p:ext uri="{BB962C8B-B14F-4D97-AF65-F5344CB8AC3E}">
        <p14:creationId xmlns:p14="http://schemas.microsoft.com/office/powerpoint/2010/main" val="1225048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9B57B90-6168-314B-A5BD-62DD46F2D60A}" type="slidenum">
              <a:rPr lang="it-IT" altLang="it-IT"/>
              <a:pPr>
                <a:defRPr/>
              </a:pPr>
              <a:t>‹n.›</a:t>
            </a:fld>
            <a:endParaRPr lang="it-IT" altLang="it-IT"/>
          </a:p>
        </p:txBody>
      </p:sp>
    </p:spTree>
    <p:extLst>
      <p:ext uri="{BB962C8B-B14F-4D97-AF65-F5344CB8AC3E}">
        <p14:creationId xmlns:p14="http://schemas.microsoft.com/office/powerpoint/2010/main" val="254941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7DDA84D-9DEF-5048-B654-261ACF519077}" type="slidenum">
              <a:rPr lang="it-IT" altLang="it-IT"/>
              <a:pPr>
                <a:defRPr/>
              </a:pPr>
              <a:t>‹n.›</a:t>
            </a:fld>
            <a:endParaRPr lang="it-IT" altLang="it-IT"/>
          </a:p>
        </p:txBody>
      </p:sp>
    </p:spTree>
    <p:extLst>
      <p:ext uri="{BB962C8B-B14F-4D97-AF65-F5344CB8AC3E}">
        <p14:creationId xmlns:p14="http://schemas.microsoft.com/office/powerpoint/2010/main" val="564435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BB878B-764F-FD47-A5B7-8473E9F77300}" type="slidenum">
              <a:rPr lang="it-IT" altLang="it-IT"/>
              <a:pPr>
                <a:defRPr/>
              </a:pPr>
              <a:t>‹n.›</a:t>
            </a:fld>
            <a:endParaRPr lang="it-IT" altLang="it-IT"/>
          </a:p>
        </p:txBody>
      </p:sp>
    </p:spTree>
    <p:extLst>
      <p:ext uri="{BB962C8B-B14F-4D97-AF65-F5344CB8AC3E}">
        <p14:creationId xmlns:p14="http://schemas.microsoft.com/office/powerpoint/2010/main" val="1034196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57881AA-CD05-914D-8B3F-59FE3533BC00}" type="slidenum">
              <a:rPr lang="it-IT" altLang="it-IT"/>
              <a:pPr>
                <a:defRPr/>
              </a:pPr>
              <a:t>‹n.›</a:t>
            </a:fld>
            <a:endParaRPr lang="it-IT" altLang="it-IT"/>
          </a:p>
        </p:txBody>
      </p:sp>
    </p:spTree>
    <p:extLst>
      <p:ext uri="{BB962C8B-B14F-4D97-AF65-F5344CB8AC3E}">
        <p14:creationId xmlns:p14="http://schemas.microsoft.com/office/powerpoint/2010/main" val="8625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5B35EFB5-2766-F548-AE66-F8EDFD2217CA}" type="slidenum">
              <a:rPr lang="it-IT" altLang="it-IT"/>
              <a:pPr>
                <a:defRPr/>
              </a:pPr>
              <a:t>‹n.›</a:t>
            </a:fld>
            <a:endParaRPr lang="it-IT" altLang="it-IT"/>
          </a:p>
        </p:txBody>
      </p:sp>
    </p:spTree>
    <p:extLst>
      <p:ext uri="{BB962C8B-B14F-4D97-AF65-F5344CB8AC3E}">
        <p14:creationId xmlns:p14="http://schemas.microsoft.com/office/powerpoint/2010/main" val="1091895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A3F6727C-883B-CD41-8356-6A81433142C5}" type="slidenum">
              <a:rPr lang="it-IT" altLang="it-IT"/>
              <a:pPr>
                <a:defRPr/>
              </a:pPr>
              <a:t>‹n.›</a:t>
            </a:fld>
            <a:endParaRPr lang="it-IT" altLang="it-IT"/>
          </a:p>
        </p:txBody>
      </p:sp>
    </p:spTree>
    <p:extLst>
      <p:ext uri="{BB962C8B-B14F-4D97-AF65-F5344CB8AC3E}">
        <p14:creationId xmlns:p14="http://schemas.microsoft.com/office/powerpoint/2010/main" val="1235434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3B8C5546-C3F7-8E4D-8948-7066C3B50A85}" type="slidenum">
              <a:rPr lang="it-IT" altLang="it-IT"/>
              <a:pPr>
                <a:defRPr/>
              </a:pPr>
              <a:t>‹n.›</a:t>
            </a:fld>
            <a:endParaRPr lang="it-IT" altLang="it-IT"/>
          </a:p>
        </p:txBody>
      </p:sp>
    </p:spTree>
    <p:extLst>
      <p:ext uri="{BB962C8B-B14F-4D97-AF65-F5344CB8AC3E}">
        <p14:creationId xmlns:p14="http://schemas.microsoft.com/office/powerpoint/2010/main" val="2071086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6F3CB447-DD2F-AE4D-8521-AF91DA179338}" type="slidenum">
              <a:rPr lang="it-IT" altLang="it-IT"/>
              <a:pPr>
                <a:defRPr/>
              </a:pPr>
              <a:t>‹n.›</a:t>
            </a:fld>
            <a:endParaRPr lang="it-IT" altLang="it-IT"/>
          </a:p>
        </p:txBody>
      </p:sp>
    </p:spTree>
    <p:extLst>
      <p:ext uri="{BB962C8B-B14F-4D97-AF65-F5344CB8AC3E}">
        <p14:creationId xmlns:p14="http://schemas.microsoft.com/office/powerpoint/2010/main" val="192825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A9813036-9280-B24C-86FE-20544E2FA15E}" type="slidenum">
              <a:rPr lang="it-IT" altLang="it-IT"/>
              <a:pPr>
                <a:defRPr/>
              </a:pPr>
              <a:t>‹n.›</a:t>
            </a:fld>
            <a:endParaRPr lang="it-IT" altLang="it-IT"/>
          </a:p>
        </p:txBody>
      </p:sp>
    </p:spTree>
    <p:extLst>
      <p:ext uri="{BB962C8B-B14F-4D97-AF65-F5344CB8AC3E}">
        <p14:creationId xmlns:p14="http://schemas.microsoft.com/office/powerpoint/2010/main" val="259170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C6B30E27-DB99-6D41-A7A8-8A206A1E11CC}" type="slidenum">
              <a:rPr lang="it-IT" altLang="it-IT"/>
              <a:pPr>
                <a:defRPr/>
              </a:pPr>
              <a:t>‹n.›</a:t>
            </a:fld>
            <a:endParaRPr lang="it-IT" altLang="it-IT"/>
          </a:p>
        </p:txBody>
      </p:sp>
    </p:spTree>
    <p:extLst>
      <p:ext uri="{BB962C8B-B14F-4D97-AF65-F5344CB8AC3E}">
        <p14:creationId xmlns:p14="http://schemas.microsoft.com/office/powerpoint/2010/main" val="776732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C9FF10D-F52A-EA47-A1FA-67EF0A1A5187}" type="slidenum">
              <a:rPr lang="en-GB" altLang="it-IT"/>
              <a:pPr>
                <a:defRPr/>
              </a:pPr>
              <a:t>‹n.›</a:t>
            </a:fld>
            <a:endParaRPr lang="en-GB" altLang="it-IT"/>
          </a:p>
        </p:txBody>
      </p:sp>
    </p:spTree>
    <p:extLst>
      <p:ext uri="{BB962C8B-B14F-4D97-AF65-F5344CB8AC3E}">
        <p14:creationId xmlns:p14="http://schemas.microsoft.com/office/powerpoint/2010/main" val="1463961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2D370385-66CE-484C-B218-E716C1A01135}" type="slidenum">
              <a:rPr lang="it-IT" altLang="it-IT"/>
              <a:pPr>
                <a:defRPr/>
              </a:pPr>
              <a:t>‹n.›</a:t>
            </a:fld>
            <a:endParaRPr lang="it-IT" altLang="it-IT"/>
          </a:p>
        </p:txBody>
      </p:sp>
    </p:spTree>
    <p:extLst>
      <p:ext uri="{BB962C8B-B14F-4D97-AF65-F5344CB8AC3E}">
        <p14:creationId xmlns:p14="http://schemas.microsoft.com/office/powerpoint/2010/main" val="213064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3B19D2D4-CDD2-3649-B21A-3967CA6A7760}" type="slidenum">
              <a:rPr lang="it-IT" altLang="it-IT"/>
              <a:pPr>
                <a:defRPr/>
              </a:pPr>
              <a:t>‹n.›</a:t>
            </a:fld>
            <a:endParaRPr lang="it-IT" altLang="it-IT"/>
          </a:p>
        </p:txBody>
      </p:sp>
    </p:spTree>
    <p:extLst>
      <p:ext uri="{BB962C8B-B14F-4D97-AF65-F5344CB8AC3E}">
        <p14:creationId xmlns:p14="http://schemas.microsoft.com/office/powerpoint/2010/main" val="493827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6D7CE807-48CE-3643-A820-47655CFBE38F}" type="slidenum">
              <a:rPr lang="it-IT" altLang="it-IT"/>
              <a:pPr>
                <a:defRPr/>
              </a:pPr>
              <a:t>‹n.›</a:t>
            </a:fld>
            <a:endParaRPr lang="it-IT" altLang="it-IT"/>
          </a:p>
        </p:txBody>
      </p:sp>
    </p:spTree>
    <p:extLst>
      <p:ext uri="{BB962C8B-B14F-4D97-AF65-F5344CB8AC3E}">
        <p14:creationId xmlns:p14="http://schemas.microsoft.com/office/powerpoint/2010/main" val="1888232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B8EF1576-DF57-E741-BDF8-6023CA7524E8}" type="slidenum">
              <a:rPr lang="it-IT" altLang="it-IT"/>
              <a:pPr>
                <a:defRPr/>
              </a:pPr>
              <a:t>‹n.›</a:t>
            </a:fld>
            <a:endParaRPr lang="it-IT" altLang="it-IT"/>
          </a:p>
        </p:txBody>
      </p:sp>
    </p:spTree>
    <p:extLst>
      <p:ext uri="{BB962C8B-B14F-4D97-AF65-F5344CB8AC3E}">
        <p14:creationId xmlns:p14="http://schemas.microsoft.com/office/powerpoint/2010/main" val="1358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5F0E713-9E09-BC4D-A8DA-3FB4E66021C3}" type="slidenum">
              <a:rPr lang="en-GB" altLang="it-IT"/>
              <a:pPr>
                <a:defRPr/>
              </a:pPr>
              <a:t>‹n.›</a:t>
            </a:fld>
            <a:endParaRPr lang="en-GB" altLang="it-IT"/>
          </a:p>
        </p:txBody>
      </p:sp>
    </p:spTree>
    <p:extLst>
      <p:ext uri="{BB962C8B-B14F-4D97-AF65-F5344CB8AC3E}">
        <p14:creationId xmlns:p14="http://schemas.microsoft.com/office/powerpoint/2010/main" val="108787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0A0AE13-8E05-B842-A2AD-4259F9F7E97A}" type="slidenum">
              <a:rPr lang="en-GB" altLang="it-IT"/>
              <a:pPr>
                <a:defRPr/>
              </a:pPr>
              <a:t>‹n.›</a:t>
            </a:fld>
            <a:endParaRPr lang="en-GB" altLang="it-IT"/>
          </a:p>
        </p:txBody>
      </p:sp>
    </p:spTree>
    <p:extLst>
      <p:ext uri="{BB962C8B-B14F-4D97-AF65-F5344CB8AC3E}">
        <p14:creationId xmlns:p14="http://schemas.microsoft.com/office/powerpoint/2010/main" val="31288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79B074B-7E02-0E48-8666-DC6754414F74}" type="slidenum">
              <a:rPr lang="en-GB" altLang="it-IT"/>
              <a:pPr>
                <a:defRPr/>
              </a:pPr>
              <a:t>‹n.›</a:t>
            </a:fld>
            <a:endParaRPr lang="en-GB" altLang="it-IT"/>
          </a:p>
        </p:txBody>
      </p:sp>
    </p:spTree>
    <p:extLst>
      <p:ext uri="{BB962C8B-B14F-4D97-AF65-F5344CB8AC3E}">
        <p14:creationId xmlns:p14="http://schemas.microsoft.com/office/powerpoint/2010/main" val="161935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B32145B-B539-A445-B799-67ABC2B2EA82}" type="slidenum">
              <a:rPr lang="en-GB" altLang="it-IT"/>
              <a:pPr>
                <a:defRPr/>
              </a:pPr>
              <a:t>‹n.›</a:t>
            </a:fld>
            <a:endParaRPr lang="en-GB" altLang="it-IT"/>
          </a:p>
        </p:txBody>
      </p:sp>
    </p:spTree>
    <p:extLst>
      <p:ext uri="{BB962C8B-B14F-4D97-AF65-F5344CB8AC3E}">
        <p14:creationId xmlns:p14="http://schemas.microsoft.com/office/powerpoint/2010/main" val="140919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7F6AA2D-3BD8-4E49-8D3C-F413DC27ADF9}" type="slidenum">
              <a:rPr lang="en-GB" altLang="it-IT"/>
              <a:pPr>
                <a:defRPr/>
              </a:pPr>
              <a:t>‹n.›</a:t>
            </a:fld>
            <a:endParaRPr lang="en-GB" altLang="it-IT"/>
          </a:p>
        </p:txBody>
      </p:sp>
    </p:spTree>
    <p:extLst>
      <p:ext uri="{BB962C8B-B14F-4D97-AF65-F5344CB8AC3E}">
        <p14:creationId xmlns:p14="http://schemas.microsoft.com/office/powerpoint/2010/main" val="184801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D93854-70E9-9D46-8569-3FD01555B397}" type="slidenum">
              <a:rPr lang="en-GB" altLang="it-IT"/>
              <a:pPr>
                <a:defRPr/>
              </a:pPr>
              <a:t>‹n.›</a:t>
            </a:fld>
            <a:endParaRPr lang="en-GB" altLang="it-IT"/>
          </a:p>
        </p:txBody>
      </p:sp>
    </p:spTree>
    <p:extLst>
      <p:ext uri="{BB962C8B-B14F-4D97-AF65-F5344CB8AC3E}">
        <p14:creationId xmlns:p14="http://schemas.microsoft.com/office/powerpoint/2010/main" val="550673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b="0">
                <a:ea typeface="ＭＳ Ｐゴシック"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b="0">
                <a:ea typeface="ＭＳ Ｐゴシック"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b="0"/>
            </a:lvl1pPr>
          </a:lstStyle>
          <a:p>
            <a:pPr>
              <a:defRPr/>
            </a:pPr>
            <a:fld id="{EA84A228-61E0-384E-A0BA-8080C894AA72}"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4580"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b="0">
                <a:latin typeface="+mn-lt"/>
                <a:ea typeface="ＭＳ Ｐゴシック" charset="0"/>
                <a:cs typeface="ＭＳ Ｐゴシック" charset="0"/>
              </a:defRPr>
            </a:lvl1pPr>
          </a:lstStyle>
          <a:p>
            <a:pPr>
              <a:defRPr/>
            </a:pPr>
            <a:endParaRPr lang="it-IT"/>
          </a:p>
        </p:txBody>
      </p:sp>
      <p:sp>
        <p:nvSpPr>
          <p:cNvPr id="245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b="0">
                <a:latin typeface="+mn-lt"/>
                <a:ea typeface="ＭＳ Ｐゴシック" charset="0"/>
                <a:cs typeface="ＭＳ Ｐゴシック" charset="0"/>
              </a:defRPr>
            </a:lvl1pPr>
          </a:lstStyle>
          <a:p>
            <a:pPr>
              <a:defRPr/>
            </a:pPr>
            <a:endParaRPr lang="it-IT"/>
          </a:p>
        </p:txBody>
      </p:sp>
      <p:sp>
        <p:nvSpPr>
          <p:cNvPr id="245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charset="0"/>
              </a:defRPr>
            </a:lvl1pPr>
          </a:lstStyle>
          <a:p>
            <a:pPr>
              <a:defRPr/>
            </a:pPr>
            <a:fld id="{9BB3AA0F-BD23-AB4A-B294-FD95B97576E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9219"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b="0">
                <a:latin typeface="+mn-lt"/>
                <a:ea typeface="ＭＳ Ｐゴシック" charset="0"/>
                <a:cs typeface="ＭＳ Ｐゴシック" charset="0"/>
              </a:defRPr>
            </a:lvl1pPr>
          </a:lstStyle>
          <a:p>
            <a:pPr>
              <a:defRPr/>
            </a:pPr>
            <a:endParaRPr lang="it-IT"/>
          </a:p>
        </p:txBody>
      </p:sp>
      <p:sp>
        <p:nvSpPr>
          <p:cNvPr id="922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b="0">
                <a:latin typeface="+mn-lt"/>
                <a:ea typeface="ＭＳ Ｐゴシック" charset="0"/>
                <a:cs typeface="ＭＳ Ｐゴシック" charset="0"/>
              </a:defRPr>
            </a:lvl1pPr>
          </a:lstStyle>
          <a:p>
            <a:pPr>
              <a:defRPr/>
            </a:pPr>
            <a:endParaRPr lang="it-IT"/>
          </a:p>
        </p:txBody>
      </p:sp>
      <p:sp>
        <p:nvSpPr>
          <p:cNvPr id="922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b="0">
                <a:latin typeface="Times New Roman" charset="0"/>
              </a:defRPr>
            </a:lvl1pPr>
          </a:lstStyle>
          <a:p>
            <a:pPr>
              <a:defRPr/>
            </a:pPr>
            <a:fld id="{5CBF7DB5-ECD7-534D-8B71-95C54A52AD4B}" type="slidenum">
              <a:rPr lang="it-IT" altLang="it-IT"/>
              <a:pPr>
                <a:defRPr/>
              </a:pPr>
              <a:t>‹n.›</a:t>
            </a:fld>
            <a:endParaRPr lang="it-IT" altLang="it-IT"/>
          </a:p>
        </p:txBody>
      </p:sp>
      <p:sp>
        <p:nvSpPr>
          <p:cNvPr id="2560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3.xml"/><Relationship Id="rId5" Type="http://schemas.openxmlformats.org/officeDocument/2006/relationships/image" Target="../media/image19.png"/><Relationship Id="rId1" Type="http://schemas.microsoft.com/office/2007/relationships/media" Target="../media/media2.mp4"/><Relationship Id="rId2" Type="http://schemas.openxmlformats.org/officeDocument/2006/relationships/video" Target="../media/media2.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35.tiff"/><Relationship Id="rId5" Type="http://schemas.openxmlformats.org/officeDocument/2006/relationships/image" Target="../media/image40.gif"/><Relationship Id="rId6"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5" Type="http://schemas.openxmlformats.org/officeDocument/2006/relationships/image" Target="../media/image45.jp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80" y="797272"/>
            <a:ext cx="3340100" cy="5080000"/>
          </a:xfrm>
          <a:prstGeom prst="rect">
            <a:avLst/>
          </a:prstGeom>
        </p:spPr>
      </p:pic>
      <p:sp>
        <p:nvSpPr>
          <p:cNvPr id="2" name="CasellaDiTesto 1"/>
          <p:cNvSpPr txBox="1"/>
          <p:nvPr/>
        </p:nvSpPr>
        <p:spPr>
          <a:xfrm>
            <a:off x="1514429" y="4941168"/>
            <a:ext cx="2274982" cy="307777"/>
          </a:xfrm>
          <a:prstGeom prst="rect">
            <a:avLst/>
          </a:prstGeom>
          <a:noFill/>
        </p:spPr>
        <p:txBody>
          <a:bodyPr wrap="none" rtlCol="0">
            <a:spAutoFit/>
          </a:bodyPr>
          <a:lstStyle/>
          <a:p>
            <a:r>
              <a:rPr lang="en-GB" sz="1400" b="0" dirty="0" err="1">
                <a:solidFill>
                  <a:schemeClr val="bg2"/>
                </a:solidFill>
                <a:ea typeface="Arial" charset="0"/>
                <a:cs typeface="Arial" charset="0"/>
              </a:rPr>
              <a:t>Principali</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fonti</a:t>
            </a:r>
            <a:r>
              <a:rPr lang="en-GB" sz="1400" b="0" dirty="0">
                <a:solidFill>
                  <a:schemeClr val="bg2"/>
                </a:solidFill>
                <a:ea typeface="Arial" charset="0"/>
                <a:cs typeface="Arial" charset="0"/>
              </a:rPr>
              <a:t> </a:t>
            </a:r>
            <a:r>
              <a:rPr lang="en-GB" sz="1400" b="0" dirty="0" err="1">
                <a:solidFill>
                  <a:schemeClr val="bg2"/>
                </a:solidFill>
                <a:ea typeface="Arial" charset="0"/>
                <a:cs typeface="Arial" charset="0"/>
              </a:rPr>
              <a:t>delle</a:t>
            </a:r>
            <a:r>
              <a:rPr lang="en-GB" sz="1400" b="0" dirty="0">
                <a:solidFill>
                  <a:schemeClr val="bg2"/>
                </a:solidFill>
                <a:ea typeface="Arial" charset="0"/>
                <a:cs typeface="Arial" charset="0"/>
              </a:rPr>
              <a:t> figure:</a:t>
            </a:r>
          </a:p>
        </p:txBody>
      </p:sp>
      <p:sp>
        <p:nvSpPr>
          <p:cNvPr id="3" name="CasellaDiTesto 2"/>
          <p:cNvSpPr txBox="1"/>
          <p:nvPr/>
        </p:nvSpPr>
        <p:spPr>
          <a:xfrm>
            <a:off x="1043608" y="548680"/>
            <a:ext cx="8100392" cy="523220"/>
          </a:xfrm>
          <a:prstGeom prst="rect">
            <a:avLst/>
          </a:prstGeom>
          <a:noFill/>
        </p:spPr>
        <p:txBody>
          <a:bodyPr wrap="square" rtlCol="0">
            <a:spAutoFit/>
          </a:bodyPr>
          <a:lstStyle/>
          <a:p>
            <a:r>
              <a:rPr lang="en-GB" sz="2800" dirty="0" err="1" smtClean="0">
                <a:solidFill>
                  <a:schemeClr val="bg2"/>
                </a:solidFill>
                <a:ea typeface="Arial" charset="0"/>
                <a:cs typeface="Arial" charset="0"/>
              </a:rPr>
              <a:t>RIFLESSI</a:t>
            </a:r>
            <a:r>
              <a:rPr lang="en-GB" sz="2800" dirty="0" smtClean="0">
                <a:solidFill>
                  <a:schemeClr val="bg2"/>
                </a:solidFill>
                <a:ea typeface="Arial" charset="0"/>
                <a:cs typeface="Arial" charset="0"/>
              </a:rPr>
              <a:t> </a:t>
            </a:r>
            <a:r>
              <a:rPr lang="en-GB" sz="2800" dirty="0" err="1" smtClean="0">
                <a:solidFill>
                  <a:schemeClr val="bg2"/>
                </a:solidFill>
                <a:ea typeface="Arial" charset="0"/>
                <a:cs typeface="Arial" charset="0"/>
              </a:rPr>
              <a:t>SPINALI</a:t>
            </a:r>
            <a:endParaRPr lang="en-GB" sz="2800" dirty="0">
              <a:solidFill>
                <a:schemeClr val="bg2"/>
              </a:solidFill>
              <a:ea typeface="Arial" charset="0"/>
              <a:cs typeface="Arial" charset="0"/>
            </a:endParaRPr>
          </a:p>
        </p:txBody>
      </p:sp>
      <p:sp>
        <p:nvSpPr>
          <p:cNvPr id="8" name="CasellaDiTesto 7"/>
          <p:cNvSpPr txBox="1"/>
          <p:nvPr/>
        </p:nvSpPr>
        <p:spPr>
          <a:xfrm>
            <a:off x="1043608" y="1916832"/>
            <a:ext cx="8100392" cy="338554"/>
          </a:xfrm>
          <a:prstGeom prst="rect">
            <a:avLst/>
          </a:prstGeom>
          <a:noFill/>
        </p:spPr>
        <p:txBody>
          <a:bodyPr wrap="square" rtlCol="0">
            <a:spAutoFit/>
          </a:bodyPr>
          <a:lstStyle/>
          <a:p>
            <a:r>
              <a:rPr lang="en-GB" sz="1600" dirty="0">
                <a:solidFill>
                  <a:schemeClr val="bg2"/>
                </a:solidFill>
                <a:ea typeface="Arial" charset="0"/>
                <a:cs typeface="Arial" charset="0"/>
              </a:rPr>
              <a:t>per le </a:t>
            </a:r>
            <a:r>
              <a:rPr lang="en-GB" sz="1600" dirty="0" err="1">
                <a:solidFill>
                  <a:schemeClr val="bg2"/>
                </a:solidFill>
                <a:ea typeface="Arial" charset="0"/>
                <a:cs typeface="Arial" charset="0"/>
              </a:rPr>
              <a:t>lezioni</a:t>
            </a:r>
            <a:r>
              <a:rPr lang="en-GB" sz="1600" dirty="0">
                <a:solidFill>
                  <a:schemeClr val="bg2"/>
                </a:solidFill>
                <a:ea typeface="Arial" charset="0"/>
                <a:cs typeface="Arial" charset="0"/>
              </a:rPr>
              <a:t> del prof. P. Paolo </a:t>
            </a:r>
            <a:r>
              <a:rPr lang="en-GB" sz="1600" dirty="0" err="1">
                <a:solidFill>
                  <a:schemeClr val="bg2"/>
                </a:solidFill>
                <a:ea typeface="Arial" charset="0"/>
                <a:cs typeface="Arial" charset="0"/>
              </a:rPr>
              <a:t>Battaglini</a:t>
            </a:r>
            <a:endParaRPr lang="en-GB" sz="1600" dirty="0">
              <a:solidFill>
                <a:schemeClr val="bg2"/>
              </a:solidFill>
              <a:ea typeface="Arial" charset="0"/>
              <a:cs typeface="Arial" charset="0"/>
            </a:endParaRPr>
          </a:p>
        </p:txBody>
      </p:sp>
      <p:sp>
        <p:nvSpPr>
          <p:cNvPr id="9" name="CasellaDiTesto 8"/>
          <p:cNvSpPr txBox="1"/>
          <p:nvPr/>
        </p:nvSpPr>
        <p:spPr>
          <a:xfrm>
            <a:off x="4242423" y="2897249"/>
            <a:ext cx="630301" cy="338554"/>
          </a:xfrm>
          <a:prstGeom prst="rect">
            <a:avLst/>
          </a:prstGeom>
          <a:noFill/>
          <a:ln>
            <a:solidFill>
              <a:schemeClr val="bg2"/>
            </a:solidFill>
          </a:ln>
        </p:spPr>
        <p:txBody>
          <a:bodyPr wrap="none" rtlCol="0">
            <a:spAutoFit/>
          </a:bodyPr>
          <a:lstStyle/>
          <a:p>
            <a:r>
              <a:rPr lang="it-IT" sz="1600" b="0">
                <a:solidFill>
                  <a:schemeClr val="bg2"/>
                </a:solidFill>
                <a:ea typeface="Arial" charset="0"/>
                <a:cs typeface="Arial" charset="0"/>
              </a:rPr>
              <a:t>v </a:t>
            </a:r>
            <a:r>
              <a:rPr lang="it-IT" sz="1600" b="0" smtClean="0">
                <a:solidFill>
                  <a:schemeClr val="bg2"/>
                </a:solidFill>
                <a:ea typeface="Arial" charset="0"/>
                <a:cs typeface="Arial" charset="0"/>
              </a:rPr>
              <a:t>4.0</a:t>
            </a:r>
            <a:endParaRPr lang="it-IT" sz="1600" b="0" dirty="0">
              <a:solidFill>
                <a:schemeClr val="bg2"/>
              </a:solidFill>
              <a:ea typeface="Arial" charset="0"/>
              <a:cs typeface="Arial" charset="0"/>
            </a:endParaRPr>
          </a:p>
        </p:txBody>
      </p:sp>
      <p:sp>
        <p:nvSpPr>
          <p:cNvPr id="11" name="CasellaDiTesto 10"/>
          <p:cNvSpPr txBox="1"/>
          <p:nvPr/>
        </p:nvSpPr>
        <p:spPr>
          <a:xfrm>
            <a:off x="1514430" y="5301208"/>
            <a:ext cx="4810676" cy="1384995"/>
          </a:xfrm>
          <a:prstGeom prst="rect">
            <a:avLst/>
          </a:prstGeom>
          <a:noFill/>
        </p:spPr>
        <p:txBody>
          <a:bodyPr wrap="none" rtlCol="0">
            <a:spAutoFit/>
          </a:bodyPr>
          <a:lstStyle/>
          <a:p>
            <a:r>
              <a:rPr lang="it-IT" altLang="it-IT" sz="1400" b="0" dirty="0" smtClean="0">
                <a:solidFill>
                  <a:schemeClr val="bg2"/>
                </a:solidFill>
              </a:rPr>
              <a:t>Conti et al., FISIOLOGIA MEDICA, </a:t>
            </a:r>
            <a:r>
              <a:rPr lang="it-IT" altLang="it-IT" sz="1400" b="0" dirty="0" err="1" smtClean="0">
                <a:solidFill>
                  <a:schemeClr val="bg2"/>
                </a:solidFill>
              </a:rPr>
              <a:t>edi-ermes</a:t>
            </a:r>
            <a:endParaRPr lang="it-IT" altLang="it-IT" sz="1400" b="0" dirty="0" smtClean="0">
              <a:solidFill>
                <a:schemeClr val="bg2"/>
              </a:solidFill>
            </a:endParaRPr>
          </a:p>
          <a:p>
            <a:r>
              <a:rPr lang="it-IT" altLang="it-IT" sz="1400" b="0" dirty="0" err="1" smtClean="0">
                <a:solidFill>
                  <a:schemeClr val="bg2"/>
                </a:solidFill>
              </a:rPr>
              <a:t>Silverthorn</a:t>
            </a:r>
            <a:r>
              <a:rPr lang="it-IT" altLang="it-IT" sz="1400" b="0" dirty="0">
                <a:solidFill>
                  <a:schemeClr val="bg2"/>
                </a:solidFill>
              </a:rPr>
              <a:t>, FISIOLOGIA UMANA, </a:t>
            </a:r>
            <a:r>
              <a:rPr lang="it-IT" altLang="it-IT" sz="1400" b="0" dirty="0" err="1">
                <a:solidFill>
                  <a:schemeClr val="bg2"/>
                </a:solidFill>
              </a:rPr>
              <a:t>Pearson</a:t>
            </a:r>
            <a:endParaRPr lang="it-IT" altLang="it-IT" sz="1400" b="0" dirty="0">
              <a:solidFill>
                <a:schemeClr val="bg2"/>
              </a:solidFill>
            </a:endParaRPr>
          </a:p>
          <a:p>
            <a:r>
              <a:rPr lang="en-GB" sz="1400" b="0" dirty="0" smtClean="0">
                <a:solidFill>
                  <a:schemeClr val="bg2"/>
                </a:solidFill>
                <a:ea typeface="Arial" charset="0"/>
                <a:cs typeface="Arial" charset="0"/>
              </a:rPr>
              <a:t>Purves </a:t>
            </a:r>
            <a:r>
              <a:rPr lang="en-GB" sz="1400" b="0" dirty="0">
                <a:solidFill>
                  <a:schemeClr val="bg2"/>
                </a:solidFill>
                <a:ea typeface="Arial" charset="0"/>
                <a:cs typeface="Arial" charset="0"/>
              </a:rPr>
              <a:t>et al., </a:t>
            </a:r>
            <a:r>
              <a:rPr lang="en-GB" sz="1400" b="0" dirty="0" err="1" smtClean="0">
                <a:solidFill>
                  <a:schemeClr val="bg2"/>
                </a:solidFill>
                <a:ea typeface="Arial" charset="0"/>
                <a:cs typeface="Arial" charset="0"/>
              </a:rPr>
              <a:t>NEUROSCIENZE</a:t>
            </a:r>
            <a:r>
              <a:rPr lang="en-GB" sz="1400" b="0" dirty="0" smtClean="0">
                <a:solidFill>
                  <a:schemeClr val="bg2"/>
                </a:solidFill>
                <a:ea typeface="Arial" charset="0"/>
                <a:cs typeface="Arial" charset="0"/>
              </a:rPr>
              <a:t>, </a:t>
            </a:r>
            <a:r>
              <a:rPr lang="en-GB" sz="1400" b="0" dirty="0" err="1" smtClean="0">
                <a:solidFill>
                  <a:schemeClr val="bg2"/>
                </a:solidFill>
                <a:ea typeface="Arial" charset="0"/>
                <a:cs typeface="Arial" charset="0"/>
              </a:rPr>
              <a:t>Zanichelli</a:t>
            </a:r>
            <a:endParaRPr lang="en-GB" sz="1400" b="0" dirty="0" smtClean="0">
              <a:solidFill>
                <a:schemeClr val="bg2"/>
              </a:solidFill>
              <a:ea typeface="Arial" charset="0"/>
              <a:cs typeface="Arial" charset="0"/>
            </a:endParaRPr>
          </a:p>
          <a:p>
            <a:r>
              <a:rPr lang="en-GB" sz="1400" b="0" dirty="0" err="1" smtClean="0">
                <a:solidFill>
                  <a:schemeClr val="bg2"/>
                </a:solidFill>
                <a:ea typeface="Arial" charset="0"/>
                <a:cs typeface="Arial" charset="0"/>
              </a:rPr>
              <a:t>Kandel</a:t>
            </a:r>
            <a:r>
              <a:rPr lang="en-GB" sz="1400" b="0" dirty="0" smtClean="0">
                <a:solidFill>
                  <a:schemeClr val="bg2"/>
                </a:solidFill>
                <a:ea typeface="Arial" charset="0"/>
                <a:cs typeface="Arial" charset="0"/>
              </a:rPr>
              <a:t> et al., </a:t>
            </a:r>
            <a:r>
              <a:rPr lang="en-GB" sz="1400" b="0" dirty="0" err="1" smtClean="0">
                <a:solidFill>
                  <a:schemeClr val="bg2"/>
                </a:solidFill>
                <a:ea typeface="Arial" charset="0"/>
                <a:cs typeface="Arial" charset="0"/>
              </a:rPr>
              <a:t>PRINCIPI</a:t>
            </a:r>
            <a:r>
              <a:rPr lang="en-GB" sz="1400" b="0" dirty="0" smtClean="0">
                <a:solidFill>
                  <a:schemeClr val="bg2"/>
                </a:solidFill>
                <a:ea typeface="Arial" charset="0"/>
                <a:cs typeface="Arial" charset="0"/>
              </a:rPr>
              <a:t> DI </a:t>
            </a:r>
            <a:r>
              <a:rPr lang="en-GB" sz="1400" b="0" dirty="0" err="1" smtClean="0">
                <a:solidFill>
                  <a:schemeClr val="bg2"/>
                </a:solidFill>
                <a:ea typeface="Arial" charset="0"/>
                <a:cs typeface="Arial" charset="0"/>
              </a:rPr>
              <a:t>NEUROSCIENZE</a:t>
            </a:r>
            <a:r>
              <a:rPr lang="en-GB" sz="1400" b="0" dirty="0" smtClean="0">
                <a:solidFill>
                  <a:schemeClr val="bg2"/>
                </a:solidFill>
                <a:ea typeface="Arial" charset="0"/>
                <a:cs typeface="Arial" charset="0"/>
              </a:rPr>
              <a:t>, Ambrosiana</a:t>
            </a:r>
          </a:p>
          <a:p>
            <a:r>
              <a:rPr lang="en-GB" sz="1400" b="0" dirty="0" err="1" smtClean="0">
                <a:solidFill>
                  <a:schemeClr val="bg2"/>
                </a:solidFill>
                <a:ea typeface="Arial" charset="0"/>
                <a:cs typeface="Arial" charset="0"/>
              </a:rPr>
              <a:t>Brodal</a:t>
            </a:r>
            <a:r>
              <a:rPr lang="en-GB" sz="1400" b="0" dirty="0" smtClean="0">
                <a:solidFill>
                  <a:schemeClr val="bg2"/>
                </a:solidFill>
                <a:ea typeface="Arial" charset="0"/>
                <a:cs typeface="Arial" charset="0"/>
              </a:rPr>
              <a:t>, IL SISTEMA </a:t>
            </a:r>
            <a:r>
              <a:rPr lang="en-GB" sz="1400" b="0" dirty="0" err="1" smtClean="0">
                <a:solidFill>
                  <a:schemeClr val="bg2"/>
                </a:solidFill>
                <a:ea typeface="Arial" charset="0"/>
                <a:cs typeface="Arial" charset="0"/>
              </a:rPr>
              <a:t>NERVOSO</a:t>
            </a:r>
            <a:r>
              <a:rPr lang="en-GB" sz="1400" b="0" dirty="0" smtClean="0">
                <a:solidFill>
                  <a:schemeClr val="bg2"/>
                </a:solidFill>
                <a:ea typeface="Arial" charset="0"/>
                <a:cs typeface="Arial" charset="0"/>
              </a:rPr>
              <a:t> CENTRALE, </a:t>
            </a:r>
            <a:r>
              <a:rPr lang="en-GB" sz="1400" b="0" dirty="0" err="1" smtClean="0">
                <a:solidFill>
                  <a:schemeClr val="bg2"/>
                </a:solidFill>
                <a:ea typeface="Arial" charset="0"/>
                <a:cs typeface="Arial" charset="0"/>
              </a:rPr>
              <a:t>Piccin</a:t>
            </a:r>
            <a:endParaRPr lang="en-GB" sz="1400" b="0" dirty="0" smtClean="0">
              <a:solidFill>
                <a:schemeClr val="bg2"/>
              </a:solidFill>
              <a:ea typeface="Arial" charset="0"/>
              <a:cs typeface="Arial" charset="0"/>
            </a:endParaRPr>
          </a:p>
          <a:p>
            <a:r>
              <a:rPr lang="en-GB" sz="1400" b="0" dirty="0" smtClean="0">
                <a:solidFill>
                  <a:schemeClr val="bg2"/>
                </a:solidFill>
                <a:ea typeface="Arial" charset="0"/>
                <a:cs typeface="Arial" charset="0"/>
              </a:rPr>
              <a:t>Boron, </a:t>
            </a:r>
            <a:r>
              <a:rPr lang="en-GB" sz="1400" b="0" dirty="0" err="1" smtClean="0">
                <a:solidFill>
                  <a:schemeClr val="bg2"/>
                </a:solidFill>
                <a:ea typeface="Arial" charset="0"/>
                <a:cs typeface="Arial" charset="0"/>
              </a:rPr>
              <a:t>Fisiologia</a:t>
            </a:r>
            <a:r>
              <a:rPr lang="en-GB" sz="1400" b="0" dirty="0" smtClean="0">
                <a:solidFill>
                  <a:schemeClr val="bg2"/>
                </a:solidFill>
                <a:ea typeface="Arial" charset="0"/>
                <a:cs typeface="Arial" charset="0"/>
              </a:rPr>
              <a:t> </a:t>
            </a:r>
            <a:r>
              <a:rPr lang="en-GB" sz="1400" b="0" dirty="0" err="1" smtClean="0">
                <a:solidFill>
                  <a:schemeClr val="bg2"/>
                </a:solidFill>
                <a:ea typeface="Arial" charset="0"/>
                <a:cs typeface="Arial" charset="0"/>
              </a:rPr>
              <a:t>medica</a:t>
            </a:r>
            <a:r>
              <a:rPr lang="en-GB" sz="1400" b="0" dirty="0" smtClean="0">
                <a:solidFill>
                  <a:schemeClr val="bg2"/>
                </a:solidFill>
                <a:ea typeface="Arial" charset="0"/>
                <a:cs typeface="Arial" charset="0"/>
              </a:rPr>
              <a:t>, </a:t>
            </a:r>
            <a:r>
              <a:rPr lang="en-GB" sz="1400" b="0" dirty="0" err="1" smtClean="0">
                <a:solidFill>
                  <a:schemeClr val="bg2"/>
                </a:solidFill>
                <a:ea typeface="Arial" charset="0"/>
                <a:cs typeface="Arial" charset="0"/>
              </a:rPr>
              <a:t>EDRA</a:t>
            </a:r>
            <a:endParaRPr lang="en-GB" sz="1400" b="0" dirty="0">
              <a:solidFill>
                <a:schemeClr val="bg2"/>
              </a:solidFill>
              <a:ea typeface="Arial" charset="0"/>
              <a:cs typeface="Arial" charset="0"/>
            </a:endParaRPr>
          </a:p>
        </p:txBody>
      </p:sp>
    </p:spTree>
    <p:extLst>
      <p:ext uri="{BB962C8B-B14F-4D97-AF65-F5344CB8AC3E}">
        <p14:creationId xmlns:p14="http://schemas.microsoft.com/office/powerpoint/2010/main" val="1579207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p:cNvPicPr>
            <a:picLocks noChangeAspect="1"/>
          </p:cNvPicPr>
          <p:nvPr/>
        </p:nvPicPr>
        <p:blipFill>
          <a:blip r:embed="rId3">
            <a:extLst>
              <a:ext uri="{28A0092B-C50C-407E-A947-70E740481C1C}">
                <a14:useLocalDpi xmlns:a14="http://schemas.microsoft.com/office/drawing/2010/main" val="0"/>
              </a:ext>
            </a:extLst>
          </a:blip>
          <a:srcRect l="11568" t="15350" r="12198" b="16400"/>
          <a:stretch>
            <a:fillRect/>
          </a:stretch>
        </p:blipFill>
        <p:spPr bwMode="auto">
          <a:xfrm>
            <a:off x="3203773" y="44450"/>
            <a:ext cx="540067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22763"/>
            <a:ext cx="4064000" cy="253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CasellaDiTesto 12"/>
          <p:cNvSpPr txBox="1">
            <a:spLocks noChangeArrowheads="1"/>
          </p:cNvSpPr>
          <p:nvPr/>
        </p:nvSpPr>
        <p:spPr bwMode="auto">
          <a:xfrm>
            <a:off x="6100763" y="6623050"/>
            <a:ext cx="3008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a:t>Da Silverthorn, fisiologia umana, Ambrosiana</a:t>
            </a:r>
          </a:p>
        </p:txBody>
      </p:sp>
      <p:sp>
        <p:nvSpPr>
          <p:cNvPr id="57348" name="Text Box 5"/>
          <p:cNvSpPr txBox="1">
            <a:spLocks noChangeArrowheads="1"/>
          </p:cNvSpPr>
          <p:nvPr/>
        </p:nvSpPr>
        <p:spPr bwMode="auto">
          <a:xfrm>
            <a:off x="34924" y="115888"/>
            <a:ext cx="2952899" cy="830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a:solidFill>
                  <a:srgbClr val="0000FF"/>
                </a:solidFill>
              </a:rPr>
              <a:t>PROPRIOCETTORI</a:t>
            </a:r>
            <a:r>
              <a:rPr lang="en-GB" altLang="it-IT" sz="2400" b="0" dirty="0">
                <a:solidFill>
                  <a:srgbClr val="0000FF"/>
                </a:solidFill>
              </a:rPr>
              <a:t> </a:t>
            </a:r>
            <a:r>
              <a:rPr lang="en-GB" altLang="it-IT" sz="2400" b="0" dirty="0" err="1">
                <a:solidFill>
                  <a:srgbClr val="0000FF"/>
                </a:solidFill>
              </a:rPr>
              <a:t>MUSCOLARI</a:t>
            </a:r>
            <a:endParaRPr lang="en-GB" altLang="it-IT" sz="2400" b="0" dirty="0"/>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340768"/>
            <a:ext cx="2688644" cy="209525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0" y="115888"/>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smtClean="0">
                <a:solidFill>
                  <a:srgbClr val="0000FF"/>
                </a:solidFill>
              </a:rPr>
              <a:t>FUSO </a:t>
            </a:r>
            <a:r>
              <a:rPr lang="en-GB" altLang="it-IT" sz="2400" b="0" dirty="0" err="1" smtClean="0">
                <a:solidFill>
                  <a:srgbClr val="0000FF"/>
                </a:solidFill>
              </a:rPr>
              <a:t>NEUROMUSCOLARE</a:t>
            </a:r>
            <a:endParaRPr lang="en-GB" altLang="it-IT" sz="2400" b="0" dirty="0"/>
          </a:p>
        </p:txBody>
      </p:sp>
      <p:pic>
        <p:nvPicPr>
          <p:cNvPr id="5" name="Immagine 4"/>
          <p:cNvPicPr/>
          <p:nvPr/>
        </p:nvPicPr>
        <p:blipFill>
          <a:blip r:embed="rId3"/>
          <a:stretch>
            <a:fillRect/>
          </a:stretch>
        </p:blipFill>
        <p:spPr>
          <a:xfrm>
            <a:off x="251520" y="620688"/>
            <a:ext cx="6408712" cy="6093296"/>
          </a:xfrm>
          <a:prstGeom prst="rect">
            <a:avLst/>
          </a:prstGeom>
        </p:spPr>
      </p:pic>
      <p:sp>
        <p:nvSpPr>
          <p:cNvPr id="6" name="CasellaDiTesto 5"/>
          <p:cNvSpPr txBox="1"/>
          <p:nvPr/>
        </p:nvSpPr>
        <p:spPr>
          <a:xfrm>
            <a:off x="5881465" y="6525344"/>
            <a:ext cx="3155031" cy="246221"/>
          </a:xfrm>
          <a:prstGeom prst="rect">
            <a:avLst/>
          </a:prstGeom>
          <a:noFill/>
        </p:spPr>
        <p:txBody>
          <a:bodyPr wrap="none" rtlCol="0">
            <a:spAutoFit/>
          </a:bodyPr>
          <a:lstStyle/>
          <a:p>
            <a:r>
              <a:rPr lang="it-IT" sz="1000" b="0"/>
              <a:t>Kandel et al., Principi di Neuroscienze, Ambrosiana. </a:t>
            </a:r>
          </a:p>
        </p:txBody>
      </p:sp>
      <p:pic>
        <p:nvPicPr>
          <p:cNvPr id="51202" name="Picture 7" descr="terminazione anulospir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429000"/>
            <a:ext cx="2725379" cy="30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61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 Box 5"/>
          <p:cNvSpPr txBox="1">
            <a:spLocks noChangeArrowheads="1"/>
          </p:cNvSpPr>
          <p:nvPr/>
        </p:nvSpPr>
        <p:spPr bwMode="auto">
          <a:xfrm>
            <a:off x="0" y="44450"/>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a:solidFill>
                  <a:srgbClr val="0000FF"/>
                </a:solidFill>
              </a:rPr>
              <a:t>FUSO </a:t>
            </a:r>
            <a:r>
              <a:rPr lang="en-GB" altLang="it-IT" sz="2400" b="0" dirty="0" err="1">
                <a:solidFill>
                  <a:srgbClr val="0000FF"/>
                </a:solidFill>
              </a:rPr>
              <a:t>NEUROMUSCOLARE</a:t>
            </a:r>
            <a:endParaRPr lang="en-GB" altLang="it-IT" sz="2400" b="0" dirty="0"/>
          </a:p>
        </p:txBody>
      </p:sp>
      <p:grpSp>
        <p:nvGrpSpPr>
          <p:cNvPr id="3" name="Gruppo 2"/>
          <p:cNvGrpSpPr/>
          <p:nvPr/>
        </p:nvGrpSpPr>
        <p:grpSpPr>
          <a:xfrm>
            <a:off x="107504" y="660400"/>
            <a:ext cx="6696744" cy="5118100"/>
            <a:chOff x="107504" y="660400"/>
            <a:chExt cx="6696744" cy="5118100"/>
          </a:xfrm>
        </p:grpSpPr>
        <p:pic>
          <p:nvPicPr>
            <p:cNvPr id="55300" name="Picture 1026"/>
            <p:cNvPicPr>
              <a:picLocks noChangeAspect="1" noChangeArrowheads="1"/>
            </p:cNvPicPr>
            <p:nvPr/>
          </p:nvPicPr>
          <p:blipFill rotWithShape="1">
            <a:blip r:embed="rId3">
              <a:extLst>
                <a:ext uri="{28A0092B-C50C-407E-A947-70E740481C1C}">
                  <a14:useLocalDpi xmlns:a14="http://schemas.microsoft.com/office/drawing/2010/main" val="0"/>
                </a:ext>
              </a:extLst>
            </a:blip>
            <a:srcRect l="4310" t="44167" r="27271" b="2910"/>
            <a:stretch/>
          </p:blipFill>
          <p:spPr bwMode="auto">
            <a:xfrm>
              <a:off x="107504" y="660400"/>
              <a:ext cx="6616701"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6372200" y="2708920"/>
              <a:ext cx="432048" cy="93610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900" b="1"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 name="CasellaDiTesto 3"/>
          <p:cNvSpPr txBox="1"/>
          <p:nvPr/>
        </p:nvSpPr>
        <p:spPr>
          <a:xfrm>
            <a:off x="6588224" y="3429000"/>
            <a:ext cx="2572371" cy="307777"/>
          </a:xfrm>
          <a:prstGeom prst="rect">
            <a:avLst/>
          </a:prstGeom>
          <a:noFill/>
        </p:spPr>
        <p:txBody>
          <a:bodyPr wrap="none" rtlCol="0">
            <a:spAutoFit/>
          </a:bodyPr>
          <a:lstStyle/>
          <a:p>
            <a:r>
              <a:rPr lang="it-IT" sz="1400" b="0" dirty="0" smtClean="0"/>
              <a:t>FIBRA A </a:t>
            </a:r>
            <a:r>
              <a:rPr lang="it-IT" sz="1400" b="0" smtClean="0"/>
              <a:t>SACCO NUCLEARE</a:t>
            </a:r>
            <a:endParaRPr lang="it-IT" sz="1400" b="0"/>
          </a:p>
        </p:txBody>
      </p:sp>
      <p:sp>
        <p:nvSpPr>
          <p:cNvPr id="10" name="CasellaDiTesto 9"/>
          <p:cNvSpPr txBox="1"/>
          <p:nvPr/>
        </p:nvSpPr>
        <p:spPr>
          <a:xfrm>
            <a:off x="6300192" y="4797152"/>
            <a:ext cx="2638992" cy="307777"/>
          </a:xfrm>
          <a:prstGeom prst="rect">
            <a:avLst/>
          </a:prstGeom>
          <a:noFill/>
        </p:spPr>
        <p:txBody>
          <a:bodyPr wrap="none" rtlCol="0">
            <a:spAutoFit/>
          </a:bodyPr>
          <a:lstStyle/>
          <a:p>
            <a:r>
              <a:rPr lang="it-IT" sz="1400" b="0" dirty="0" smtClean="0"/>
              <a:t>FIBRA A CATENA NUCLEARE</a:t>
            </a:r>
            <a:endParaRPr lang="it-IT" sz="1400" b="0" dirty="0"/>
          </a:p>
        </p:txBody>
      </p:sp>
      <p:sp>
        <p:nvSpPr>
          <p:cNvPr id="5" name="CasellaDiTesto 4"/>
          <p:cNvSpPr txBox="1"/>
          <p:nvPr/>
        </p:nvSpPr>
        <p:spPr>
          <a:xfrm>
            <a:off x="6444208" y="1628800"/>
            <a:ext cx="1691489" cy="584775"/>
          </a:xfrm>
          <a:prstGeom prst="rect">
            <a:avLst/>
          </a:prstGeom>
          <a:noFill/>
        </p:spPr>
        <p:txBody>
          <a:bodyPr wrap="none" rtlCol="0">
            <a:spAutoFit/>
          </a:bodyPr>
          <a:lstStyle/>
          <a:p>
            <a:r>
              <a:rPr lang="it-IT" sz="1600" b="0" dirty="0" smtClean="0"/>
              <a:t>stiramento lento</a:t>
            </a:r>
          </a:p>
          <a:p>
            <a:r>
              <a:rPr lang="it-IT" sz="1600" b="0" dirty="0" smtClean="0"/>
              <a:t>(risposta statica)</a:t>
            </a:r>
            <a:endParaRPr lang="it-IT" sz="1600" b="0" dirty="0"/>
          </a:p>
        </p:txBody>
      </p:sp>
      <p:cxnSp>
        <p:nvCxnSpPr>
          <p:cNvPr id="7" name="Connettore 2 6"/>
          <p:cNvCxnSpPr/>
          <p:nvPr/>
        </p:nvCxnSpPr>
        <p:spPr bwMode="auto">
          <a:xfrm>
            <a:off x="6516216" y="2204864"/>
            <a:ext cx="0" cy="25922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ttore 2 8"/>
          <p:cNvCxnSpPr/>
          <p:nvPr/>
        </p:nvCxnSpPr>
        <p:spPr bwMode="auto">
          <a:xfrm>
            <a:off x="6948264" y="2204864"/>
            <a:ext cx="0" cy="12241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asellaDiTesto 15"/>
          <p:cNvSpPr txBox="1"/>
          <p:nvPr/>
        </p:nvSpPr>
        <p:spPr>
          <a:xfrm>
            <a:off x="7236296" y="2340169"/>
            <a:ext cx="1917513" cy="584775"/>
          </a:xfrm>
          <a:prstGeom prst="rect">
            <a:avLst/>
          </a:prstGeom>
          <a:noFill/>
        </p:spPr>
        <p:txBody>
          <a:bodyPr wrap="none" rtlCol="0">
            <a:spAutoFit/>
          </a:bodyPr>
          <a:lstStyle/>
          <a:p>
            <a:r>
              <a:rPr lang="it-IT" sz="1600" b="0" dirty="0" smtClean="0"/>
              <a:t>stiramento rapido</a:t>
            </a:r>
          </a:p>
          <a:p>
            <a:r>
              <a:rPr lang="it-IT" sz="1600" b="0" dirty="0" smtClean="0"/>
              <a:t>(risposta dinamica)</a:t>
            </a:r>
            <a:endParaRPr lang="it-IT" sz="1600" b="0" dirty="0"/>
          </a:p>
        </p:txBody>
      </p:sp>
      <p:cxnSp>
        <p:nvCxnSpPr>
          <p:cNvPr id="17" name="Connettore 2 16"/>
          <p:cNvCxnSpPr/>
          <p:nvPr/>
        </p:nvCxnSpPr>
        <p:spPr bwMode="auto">
          <a:xfrm>
            <a:off x="7740352" y="2924944"/>
            <a:ext cx="0" cy="5040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he Structure and Function of the Muscle Spindle Fib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5" name="Text Box 5"/>
          <p:cNvSpPr txBox="1">
            <a:spLocks noChangeArrowheads="1"/>
          </p:cNvSpPr>
          <p:nvPr/>
        </p:nvSpPr>
        <p:spPr bwMode="auto">
          <a:xfrm>
            <a:off x="0" y="44450"/>
            <a:ext cx="9144000" cy="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1800" b="0" dirty="0" smtClean="0">
                <a:solidFill>
                  <a:schemeClr val="bg1"/>
                </a:solidFill>
              </a:rPr>
              <a:t>FUSO </a:t>
            </a:r>
            <a:r>
              <a:rPr lang="en-GB" altLang="it-IT" sz="1800" b="0" dirty="0" err="1" smtClean="0">
                <a:solidFill>
                  <a:schemeClr val="bg1"/>
                </a:solidFill>
              </a:rPr>
              <a:t>NEUROMUSCOLARE</a:t>
            </a:r>
            <a:endParaRPr lang="en-GB" altLang="it-IT" sz="1800" b="0" dirty="0">
              <a:solidFill>
                <a:schemeClr val="bg1"/>
              </a:solidFill>
            </a:endParaRPr>
          </a:p>
        </p:txBody>
      </p:sp>
    </p:spTree>
    <p:extLst>
      <p:ext uri="{BB962C8B-B14F-4D97-AF65-F5344CB8AC3E}">
        <p14:creationId xmlns:p14="http://schemas.microsoft.com/office/powerpoint/2010/main" val="1092609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5"/>
          <p:cNvSpPr txBox="1">
            <a:spLocks noChangeArrowheads="1"/>
          </p:cNvSpPr>
          <p:nvPr/>
        </p:nvSpPr>
        <p:spPr bwMode="auto">
          <a:xfrm>
            <a:off x="0" y="115888"/>
            <a:ext cx="9074181"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a:solidFill>
                  <a:srgbClr val="0000FF"/>
                </a:solidFill>
              </a:rPr>
              <a:t>STIRAMENTO DEL FUSO NEUROMUSCOLARE</a:t>
            </a:r>
            <a:endParaRPr lang="en-GB" altLang="it-IT" sz="2400" b="0"/>
          </a:p>
        </p:txBody>
      </p:sp>
      <p:pic>
        <p:nvPicPr>
          <p:cNvPr id="59394" name="Immagine 1"/>
          <p:cNvPicPr>
            <a:picLocks noChangeAspect="1"/>
          </p:cNvPicPr>
          <p:nvPr/>
        </p:nvPicPr>
        <p:blipFill>
          <a:blip r:embed="rId3">
            <a:extLst>
              <a:ext uri="{28A0092B-C50C-407E-A947-70E740481C1C}">
                <a14:useLocalDpi xmlns:a14="http://schemas.microsoft.com/office/drawing/2010/main" val="0"/>
              </a:ext>
            </a:extLst>
          </a:blip>
          <a:srcRect l="7135" t="42596" r="6987" b="16202"/>
          <a:stretch>
            <a:fillRect/>
          </a:stretch>
        </p:blipFill>
        <p:spPr bwMode="auto">
          <a:xfrm>
            <a:off x="107950" y="765175"/>
            <a:ext cx="8975725"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CasellaDiTesto 4"/>
          <p:cNvSpPr txBox="1">
            <a:spLocks noChangeArrowheads="1"/>
          </p:cNvSpPr>
          <p:nvPr/>
        </p:nvSpPr>
        <p:spPr bwMode="auto">
          <a:xfrm>
            <a:off x="6100763" y="6623050"/>
            <a:ext cx="3008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a:solidFill>
                  <a:schemeClr val="bg2"/>
                </a:solidFill>
              </a:rPr>
              <a:t>Da Silverthorn, fisiologia umana, Ambrosiana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p:cNvSpPr>
            <a:spLocks noChangeArrowheads="1"/>
          </p:cNvSpPr>
          <p:nvPr/>
        </p:nvSpPr>
        <p:spPr bwMode="auto">
          <a:xfrm>
            <a:off x="76200" y="152400"/>
            <a:ext cx="8991600" cy="609600"/>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67591" name="Text Box 5"/>
          <p:cNvSpPr txBox="1">
            <a:spLocks noChangeArrowheads="1"/>
          </p:cNvSpPr>
          <p:nvPr/>
        </p:nvSpPr>
        <p:spPr bwMode="auto">
          <a:xfrm>
            <a:off x="-36512" y="116632"/>
            <a:ext cx="9180512" cy="830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a:solidFill>
                  <a:srgbClr val="0000FF"/>
                </a:solidFill>
              </a:rPr>
              <a:t>REGOLAZIONE DELLA SENSIBILITA’ DEL FUSO NEUROMUSCOLARE</a:t>
            </a:r>
            <a:endParaRPr lang="en-GB" altLang="it-IT" sz="2400" b="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309" y="764704"/>
            <a:ext cx="5878195" cy="5897108"/>
          </a:xfrm>
          <a:prstGeom prst="rect">
            <a:avLst/>
          </a:prstGeom>
        </p:spPr>
      </p:pic>
      <p:sp>
        <p:nvSpPr>
          <p:cNvPr id="67590" name="CasellaDiTesto 4"/>
          <p:cNvSpPr txBox="1">
            <a:spLocks noChangeArrowheads="1"/>
          </p:cNvSpPr>
          <p:nvPr/>
        </p:nvSpPr>
        <p:spPr bwMode="auto">
          <a:xfrm>
            <a:off x="-47998" y="6623050"/>
            <a:ext cx="36118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a:solidFill>
                  <a:schemeClr val="bg2"/>
                </a:solidFill>
              </a:rPr>
              <a:t>Da </a:t>
            </a:r>
            <a:r>
              <a:rPr lang="it-IT" altLang="it-IT" sz="1100" b="0" dirty="0" smtClean="0">
                <a:solidFill>
                  <a:schemeClr val="bg2"/>
                </a:solidFill>
              </a:rPr>
              <a:t>Kandel et al., Principi di Neuroscienze, </a:t>
            </a:r>
            <a:r>
              <a:rPr lang="it-IT" altLang="it-IT" sz="1100" b="0" dirty="0">
                <a:solidFill>
                  <a:schemeClr val="bg2"/>
                </a:solidFill>
              </a:rPr>
              <a:t>Ambrosiana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Text Box 5"/>
          <p:cNvSpPr txBox="1">
            <a:spLocks noChangeArrowheads="1"/>
          </p:cNvSpPr>
          <p:nvPr/>
        </p:nvSpPr>
        <p:spPr bwMode="auto">
          <a:xfrm>
            <a:off x="0" y="44624"/>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REGOLAZIONE</a:t>
            </a:r>
            <a:r>
              <a:rPr lang="en-GB" altLang="it-IT" sz="2400" b="0" dirty="0">
                <a:solidFill>
                  <a:srgbClr val="0000FF"/>
                </a:solidFill>
              </a:rPr>
              <a:t> </a:t>
            </a:r>
            <a:r>
              <a:rPr lang="en-GB" altLang="it-IT" sz="2400" b="0" dirty="0" err="1" smtClean="0">
                <a:solidFill>
                  <a:srgbClr val="0000FF"/>
                </a:solidFill>
              </a:rPr>
              <a:t>RIFLESSA</a:t>
            </a:r>
            <a:r>
              <a:rPr lang="en-GB" altLang="it-IT" sz="2400" b="0" dirty="0" smtClean="0">
                <a:solidFill>
                  <a:srgbClr val="0000FF"/>
                </a:solidFill>
              </a:rPr>
              <a:t> DELLA FORZA </a:t>
            </a:r>
            <a:r>
              <a:rPr lang="en-GB" altLang="it-IT" sz="2400" b="0" dirty="0" err="1" smtClean="0">
                <a:solidFill>
                  <a:srgbClr val="0000FF"/>
                </a:solidFill>
              </a:rPr>
              <a:t>MUSCOLARE</a:t>
            </a:r>
            <a:endParaRPr lang="en-GB" altLang="it-IT" sz="2400" b="0" dirty="0"/>
          </a:p>
        </p:txBody>
      </p:sp>
      <p:sp>
        <p:nvSpPr>
          <p:cNvPr id="67590" name="CasellaDiTesto 4"/>
          <p:cNvSpPr txBox="1">
            <a:spLocks noChangeArrowheads="1"/>
          </p:cNvSpPr>
          <p:nvPr/>
        </p:nvSpPr>
        <p:spPr bwMode="auto">
          <a:xfrm>
            <a:off x="5532114" y="6589742"/>
            <a:ext cx="36118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a:solidFill>
                  <a:schemeClr val="bg2"/>
                </a:solidFill>
              </a:rPr>
              <a:t>Da </a:t>
            </a:r>
            <a:r>
              <a:rPr lang="it-IT" altLang="it-IT" sz="1100" b="0" dirty="0" smtClean="0">
                <a:solidFill>
                  <a:schemeClr val="bg2"/>
                </a:solidFill>
              </a:rPr>
              <a:t>Kandel et al., Principi di Neuroscienze, </a:t>
            </a:r>
            <a:r>
              <a:rPr lang="it-IT" altLang="it-IT" sz="1100" b="0" dirty="0">
                <a:solidFill>
                  <a:schemeClr val="bg2"/>
                </a:solidFill>
              </a:rPr>
              <a:t>Ambrosiana</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92696"/>
            <a:ext cx="5511087" cy="5791978"/>
          </a:xfrm>
          <a:prstGeom prst="rect">
            <a:avLst/>
          </a:prstGeom>
        </p:spPr>
      </p:pic>
      <p:sp>
        <p:nvSpPr>
          <p:cNvPr id="5" name="CasellaDiTesto 4"/>
          <p:cNvSpPr txBox="1"/>
          <p:nvPr/>
        </p:nvSpPr>
        <p:spPr>
          <a:xfrm>
            <a:off x="179512" y="836712"/>
            <a:ext cx="1308371" cy="307777"/>
          </a:xfrm>
          <a:prstGeom prst="rect">
            <a:avLst/>
          </a:prstGeom>
          <a:noFill/>
        </p:spPr>
        <p:txBody>
          <a:bodyPr wrap="none" rtlCol="0">
            <a:spAutoFit/>
          </a:bodyPr>
          <a:lstStyle/>
          <a:p>
            <a:r>
              <a:rPr lang="it-IT" sz="1400" b="0" smtClean="0"/>
              <a:t>sempre uguali</a:t>
            </a:r>
            <a:endParaRPr lang="it-IT" sz="1400" b="0"/>
          </a:p>
        </p:txBody>
      </p:sp>
      <p:cxnSp>
        <p:nvCxnSpPr>
          <p:cNvPr id="7" name="Connettore 2 6"/>
          <p:cNvCxnSpPr/>
          <p:nvPr/>
        </p:nvCxnSpPr>
        <p:spPr bwMode="auto">
          <a:xfrm>
            <a:off x="899592" y="1124744"/>
            <a:ext cx="1008112" cy="11521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Connettore 2 9"/>
          <p:cNvCxnSpPr/>
          <p:nvPr/>
        </p:nvCxnSpPr>
        <p:spPr bwMode="auto">
          <a:xfrm>
            <a:off x="899592" y="1124744"/>
            <a:ext cx="2448272" cy="108012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2" name="CasellaDiTesto 31"/>
          <p:cNvSpPr txBox="1"/>
          <p:nvPr/>
        </p:nvSpPr>
        <p:spPr>
          <a:xfrm>
            <a:off x="5508104" y="1970256"/>
            <a:ext cx="3456383" cy="1323439"/>
          </a:xfrm>
          <a:prstGeom prst="rect">
            <a:avLst/>
          </a:prstGeom>
          <a:noFill/>
        </p:spPr>
        <p:txBody>
          <a:bodyPr wrap="square" rtlCol="0">
            <a:spAutoFit/>
          </a:bodyPr>
          <a:lstStyle/>
          <a:p>
            <a:pPr algn="ctr"/>
            <a:r>
              <a:rPr lang="it-IT" sz="1600" b="0" dirty="0" smtClean="0"/>
              <a:t>I muscoli non </a:t>
            </a:r>
            <a:r>
              <a:rPr lang="it-IT" sz="1600" b="0" smtClean="0"/>
              <a:t>si accorciano, </a:t>
            </a:r>
            <a:r>
              <a:rPr lang="it-IT" sz="1600" b="0" dirty="0" smtClean="0"/>
              <a:t>i fusi si mettono in tensione più del dovuto, aumentando la scarica IA e potenziando la scarica degli </a:t>
            </a:r>
            <a:r>
              <a:rPr lang="it-IT" sz="1600" b="0" dirty="0" smtClean="0">
                <a:latin typeface="Symbol" charset="2"/>
                <a:ea typeface="Symbol" charset="2"/>
                <a:cs typeface="Symbol" charset="2"/>
              </a:rPr>
              <a:t>a</a:t>
            </a:r>
            <a:r>
              <a:rPr lang="it-IT" sz="1600" b="0" dirty="0" smtClean="0"/>
              <a:t>-motoneuroni</a:t>
            </a:r>
            <a:endParaRPr lang="it-IT" sz="1600" b="0" dirty="0"/>
          </a:p>
        </p:txBody>
      </p:sp>
      <p:sp>
        <p:nvSpPr>
          <p:cNvPr id="33" name="CasellaDiTesto 32"/>
          <p:cNvSpPr txBox="1"/>
          <p:nvPr/>
        </p:nvSpPr>
        <p:spPr>
          <a:xfrm>
            <a:off x="6119643" y="1538208"/>
            <a:ext cx="2233304" cy="338554"/>
          </a:xfrm>
          <a:prstGeom prst="rect">
            <a:avLst/>
          </a:prstGeom>
          <a:noFill/>
        </p:spPr>
        <p:txBody>
          <a:bodyPr wrap="none" rtlCol="0">
            <a:spAutoFit/>
          </a:bodyPr>
          <a:lstStyle/>
          <a:p>
            <a:pPr algn="ctr"/>
            <a:r>
              <a:rPr lang="it-IT" sz="1600" b="0" smtClean="0"/>
              <a:t>CARICO ECCESSIVO</a:t>
            </a:r>
            <a:endParaRPr lang="it-IT" sz="1600" b="0"/>
          </a:p>
        </p:txBody>
      </p:sp>
      <p:sp>
        <p:nvSpPr>
          <p:cNvPr id="34" name="CasellaDiTesto 33"/>
          <p:cNvSpPr txBox="1"/>
          <p:nvPr/>
        </p:nvSpPr>
        <p:spPr>
          <a:xfrm>
            <a:off x="6196203" y="3954542"/>
            <a:ext cx="2080185" cy="338554"/>
          </a:xfrm>
          <a:prstGeom prst="rect">
            <a:avLst/>
          </a:prstGeom>
          <a:noFill/>
        </p:spPr>
        <p:txBody>
          <a:bodyPr wrap="none" rtlCol="0">
            <a:spAutoFit/>
          </a:bodyPr>
          <a:lstStyle/>
          <a:p>
            <a:pPr algn="ctr"/>
            <a:r>
              <a:rPr lang="it-IT" sz="1600" b="0" dirty="0" smtClean="0"/>
              <a:t>FORZA ECCESSIVA</a:t>
            </a:r>
            <a:endParaRPr lang="it-IT" sz="1600" b="0" dirty="0"/>
          </a:p>
        </p:txBody>
      </p:sp>
      <p:sp>
        <p:nvSpPr>
          <p:cNvPr id="35" name="CasellaDiTesto 34"/>
          <p:cNvSpPr txBox="1"/>
          <p:nvPr/>
        </p:nvSpPr>
        <p:spPr>
          <a:xfrm>
            <a:off x="5508104" y="4346520"/>
            <a:ext cx="3456383" cy="1077218"/>
          </a:xfrm>
          <a:prstGeom prst="rect">
            <a:avLst/>
          </a:prstGeom>
          <a:noFill/>
        </p:spPr>
        <p:txBody>
          <a:bodyPr wrap="square" rtlCol="0">
            <a:spAutoFit/>
          </a:bodyPr>
          <a:lstStyle/>
          <a:p>
            <a:pPr algn="ctr"/>
            <a:r>
              <a:rPr lang="it-IT" sz="1600" b="0" dirty="0" smtClean="0"/>
              <a:t>I muscoli si accorciano troppo, i fusi si </a:t>
            </a:r>
            <a:r>
              <a:rPr lang="it-IT" sz="1600" b="0" dirty="0" err="1" smtClean="0"/>
              <a:t>detendono</a:t>
            </a:r>
            <a:r>
              <a:rPr lang="it-IT" sz="1600" b="0" dirty="0" smtClean="0"/>
              <a:t>, diminuendo la scarica IA e riducendo la scarica degli </a:t>
            </a:r>
            <a:r>
              <a:rPr lang="it-IT" sz="1600" b="0" dirty="0">
                <a:latin typeface="Symbol" charset="2"/>
                <a:ea typeface="Symbol" charset="2"/>
                <a:cs typeface="Symbol" charset="2"/>
              </a:rPr>
              <a:t>a</a:t>
            </a:r>
            <a:r>
              <a:rPr lang="it-IT" sz="1600" b="0" dirty="0" smtClean="0"/>
              <a:t>-motoneuroni</a:t>
            </a:r>
            <a:endParaRPr lang="it-IT" sz="1600" b="0" dirty="0"/>
          </a:p>
        </p:txBody>
      </p:sp>
    </p:spTree>
    <p:extLst>
      <p:ext uri="{BB962C8B-B14F-4D97-AF65-F5344CB8AC3E}">
        <p14:creationId xmlns:p14="http://schemas.microsoft.com/office/powerpoint/2010/main" val="647115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FG13_06c"/>
          <p:cNvPicPr>
            <a:picLocks noChangeAspect="1" noChangeArrowheads="1"/>
          </p:cNvPicPr>
          <p:nvPr/>
        </p:nvPicPr>
        <p:blipFill>
          <a:blip r:embed="rId3">
            <a:extLst>
              <a:ext uri="{28A0092B-C50C-407E-A947-70E740481C1C}">
                <a14:useLocalDpi xmlns:a14="http://schemas.microsoft.com/office/drawing/2010/main" val="0"/>
              </a:ext>
            </a:extLst>
          </a:blip>
          <a:srcRect l="18170" t="4744" r="14987" b="26137"/>
          <a:stretch>
            <a:fillRect/>
          </a:stretch>
        </p:blipFill>
        <p:spPr bwMode="auto">
          <a:xfrm>
            <a:off x="2643188" y="3544888"/>
            <a:ext cx="365760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3" descr="FG13_06b"/>
          <p:cNvPicPr>
            <a:picLocks noChangeAspect="1" noChangeArrowheads="1"/>
          </p:cNvPicPr>
          <p:nvPr/>
        </p:nvPicPr>
        <p:blipFill>
          <a:blip r:embed="rId4">
            <a:extLst>
              <a:ext uri="{28A0092B-C50C-407E-A947-70E740481C1C}">
                <a14:useLocalDpi xmlns:a14="http://schemas.microsoft.com/office/drawing/2010/main" val="0"/>
              </a:ext>
            </a:extLst>
          </a:blip>
          <a:srcRect l="17108" r="14987" b="16093"/>
          <a:stretch>
            <a:fillRect/>
          </a:stretch>
        </p:blipFill>
        <p:spPr bwMode="auto">
          <a:xfrm>
            <a:off x="5410200" y="399579"/>
            <a:ext cx="34290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7"/>
          <p:cNvSpPr txBox="1">
            <a:spLocks noChangeArrowheads="1"/>
          </p:cNvSpPr>
          <p:nvPr/>
        </p:nvSpPr>
        <p:spPr bwMode="auto">
          <a:xfrm>
            <a:off x="5622925" y="625624"/>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b="0" dirty="0"/>
              <a:t>2</a:t>
            </a:r>
          </a:p>
        </p:txBody>
      </p:sp>
      <p:sp>
        <p:nvSpPr>
          <p:cNvPr id="65540" name="Oval 10"/>
          <p:cNvSpPr>
            <a:spLocks noChangeArrowheads="1"/>
          </p:cNvSpPr>
          <p:nvPr/>
        </p:nvSpPr>
        <p:spPr bwMode="auto">
          <a:xfrm>
            <a:off x="5562600" y="636513"/>
            <a:ext cx="477838" cy="4572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65541" name="Text Box 13"/>
          <p:cNvSpPr txBox="1">
            <a:spLocks noChangeArrowheads="1"/>
          </p:cNvSpPr>
          <p:nvPr/>
        </p:nvSpPr>
        <p:spPr bwMode="auto">
          <a:xfrm>
            <a:off x="5827713" y="3559547"/>
            <a:ext cx="2782887" cy="5175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1400" b="0"/>
              <a:t>l’arto cede e sia il muscolo che il fuso si stirano</a:t>
            </a:r>
          </a:p>
        </p:txBody>
      </p:sp>
      <p:sp>
        <p:nvSpPr>
          <p:cNvPr id="65542" name="Text Box 14"/>
          <p:cNvSpPr txBox="1">
            <a:spLocks noChangeArrowheads="1"/>
          </p:cNvSpPr>
          <p:nvPr/>
        </p:nvSpPr>
        <p:spPr bwMode="auto">
          <a:xfrm>
            <a:off x="3100388" y="6289675"/>
            <a:ext cx="3081337" cy="523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1400" b="0"/>
              <a:t>la contrazione riflessa avviata dal fuso ripristina la posizione dell’arto</a:t>
            </a:r>
          </a:p>
        </p:txBody>
      </p:sp>
      <p:pic>
        <p:nvPicPr>
          <p:cNvPr id="65543" name="Immagin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586904"/>
            <a:ext cx="38671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12"/>
          <p:cNvSpPr txBox="1">
            <a:spLocks noChangeArrowheads="1"/>
          </p:cNvSpPr>
          <p:nvPr/>
        </p:nvSpPr>
        <p:spPr bwMode="auto">
          <a:xfrm>
            <a:off x="592138" y="3645024"/>
            <a:ext cx="2684462"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0"/>
              <a:t>viene aggiunto un carico all’arto</a:t>
            </a:r>
          </a:p>
        </p:txBody>
      </p:sp>
      <p:sp>
        <p:nvSpPr>
          <p:cNvPr id="65545" name="Text Box 6"/>
          <p:cNvSpPr txBox="1">
            <a:spLocks noChangeArrowheads="1"/>
          </p:cNvSpPr>
          <p:nvPr/>
        </p:nvSpPr>
        <p:spPr bwMode="auto">
          <a:xfrm>
            <a:off x="3867150" y="1387624"/>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b="0" dirty="0"/>
              <a:t>1</a:t>
            </a:r>
          </a:p>
        </p:txBody>
      </p:sp>
      <p:sp>
        <p:nvSpPr>
          <p:cNvPr id="65546" name="Oval 9"/>
          <p:cNvSpPr>
            <a:spLocks noChangeArrowheads="1"/>
          </p:cNvSpPr>
          <p:nvPr/>
        </p:nvSpPr>
        <p:spPr bwMode="auto">
          <a:xfrm>
            <a:off x="3806825" y="1374701"/>
            <a:ext cx="477838" cy="4572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65547" name="Text Box 8"/>
          <p:cNvSpPr txBox="1">
            <a:spLocks noChangeArrowheads="1"/>
          </p:cNvSpPr>
          <p:nvPr/>
        </p:nvSpPr>
        <p:spPr bwMode="auto">
          <a:xfrm>
            <a:off x="4227513" y="3040063"/>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b="0"/>
              <a:t>3</a:t>
            </a:r>
          </a:p>
        </p:txBody>
      </p:sp>
      <p:sp>
        <p:nvSpPr>
          <p:cNvPr id="65548" name="Oval 11"/>
          <p:cNvSpPr>
            <a:spLocks noChangeArrowheads="1"/>
          </p:cNvSpPr>
          <p:nvPr/>
        </p:nvSpPr>
        <p:spPr bwMode="auto">
          <a:xfrm>
            <a:off x="4165600" y="3043238"/>
            <a:ext cx="477838" cy="4572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14" name="Text Box 5"/>
          <p:cNvSpPr txBox="1">
            <a:spLocks noChangeArrowheads="1"/>
          </p:cNvSpPr>
          <p:nvPr/>
        </p:nvSpPr>
        <p:spPr bwMode="auto">
          <a:xfrm>
            <a:off x="1" y="4462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RIFLESSO</a:t>
            </a:r>
            <a:r>
              <a:rPr lang="en-GB" altLang="it-IT" sz="2400" b="0" dirty="0">
                <a:solidFill>
                  <a:srgbClr val="0000FF"/>
                </a:solidFill>
              </a:rPr>
              <a:t> </a:t>
            </a:r>
            <a:r>
              <a:rPr lang="en-GB" altLang="it-IT" sz="2400" b="0" dirty="0" smtClean="0">
                <a:solidFill>
                  <a:srgbClr val="0000FF"/>
                </a:solidFill>
              </a:rPr>
              <a:t>DA </a:t>
            </a:r>
            <a:r>
              <a:rPr lang="en-GB" altLang="it-IT" sz="2400" b="0" dirty="0" err="1" smtClean="0">
                <a:solidFill>
                  <a:srgbClr val="0000FF"/>
                </a:solidFill>
              </a:rPr>
              <a:t>STIRAMENTO</a:t>
            </a:r>
            <a:endParaRPr lang="en-GB" altLang="it-IT" sz="2400" b="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1" y="579445"/>
            <a:ext cx="5538161" cy="5801883"/>
          </a:xfrm>
          <a:prstGeom prst="rect">
            <a:avLst/>
          </a:prstGeom>
        </p:spPr>
      </p:pic>
      <p:sp>
        <p:nvSpPr>
          <p:cNvPr id="4" name="Text Box 5"/>
          <p:cNvSpPr txBox="1">
            <a:spLocks noChangeArrowheads="1"/>
          </p:cNvSpPr>
          <p:nvPr/>
        </p:nvSpPr>
        <p:spPr bwMode="auto">
          <a:xfrm>
            <a:off x="1" y="4462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000FF"/>
                </a:solidFill>
              </a:rPr>
              <a:t>INFLUENZE</a:t>
            </a:r>
            <a:r>
              <a:rPr lang="en-GB" altLang="it-IT" sz="2400" b="0" dirty="0" smtClean="0">
                <a:solidFill>
                  <a:srgbClr val="0000FF"/>
                </a:solidFill>
              </a:rPr>
              <a:t> </a:t>
            </a:r>
            <a:r>
              <a:rPr lang="en-GB" altLang="it-IT" sz="2400" b="0" dirty="0" err="1" smtClean="0">
                <a:solidFill>
                  <a:srgbClr val="0000FF"/>
                </a:solidFill>
              </a:rPr>
              <a:t>DISCENDENTI</a:t>
            </a:r>
            <a:r>
              <a:rPr lang="en-GB" altLang="it-IT" sz="2400" b="0" dirty="0" smtClean="0">
                <a:solidFill>
                  <a:srgbClr val="0000FF"/>
                </a:solidFill>
              </a:rPr>
              <a:t> </a:t>
            </a:r>
            <a:r>
              <a:rPr lang="en-GB" altLang="it-IT" sz="2400" b="0" dirty="0" err="1" smtClean="0">
                <a:solidFill>
                  <a:srgbClr val="0000FF"/>
                </a:solidFill>
              </a:rPr>
              <a:t>SUL</a:t>
            </a:r>
            <a:r>
              <a:rPr lang="en-GB" altLang="it-IT" sz="2400" b="0" dirty="0" smtClean="0">
                <a:solidFill>
                  <a:srgbClr val="0000FF"/>
                </a:solidFill>
              </a:rPr>
              <a:t> </a:t>
            </a:r>
            <a:r>
              <a:rPr lang="en-GB" altLang="it-IT" sz="2400" b="0" dirty="0" err="1" smtClean="0">
                <a:solidFill>
                  <a:srgbClr val="0000FF"/>
                </a:solidFill>
              </a:rPr>
              <a:t>RIFLESSO</a:t>
            </a:r>
            <a:r>
              <a:rPr lang="en-GB" altLang="it-IT" sz="2400" b="0" dirty="0" smtClean="0">
                <a:solidFill>
                  <a:srgbClr val="0000FF"/>
                </a:solidFill>
              </a:rPr>
              <a:t> DA </a:t>
            </a:r>
            <a:r>
              <a:rPr lang="en-GB" altLang="it-IT" sz="2400" b="0" dirty="0" err="1" smtClean="0">
                <a:solidFill>
                  <a:srgbClr val="0000FF"/>
                </a:solidFill>
              </a:rPr>
              <a:t>STIRAMENTO</a:t>
            </a:r>
            <a:endParaRPr lang="en-GB" altLang="it-IT" sz="2400" b="0" dirty="0"/>
          </a:p>
        </p:txBody>
      </p:sp>
      <p:sp>
        <p:nvSpPr>
          <p:cNvPr id="5" name="CasellaDiTesto 4"/>
          <p:cNvSpPr txBox="1"/>
          <p:nvPr/>
        </p:nvSpPr>
        <p:spPr>
          <a:xfrm>
            <a:off x="107504" y="6551766"/>
            <a:ext cx="2880917" cy="261610"/>
          </a:xfrm>
          <a:prstGeom prst="rect">
            <a:avLst/>
          </a:prstGeom>
          <a:noFill/>
        </p:spPr>
        <p:txBody>
          <a:bodyPr wrap="none" rtlCol="0">
            <a:spAutoFit/>
          </a:bodyPr>
          <a:lstStyle/>
          <a:p>
            <a:r>
              <a:rPr lang="it-IT" sz="1100" b="0" dirty="0" err="1" smtClean="0"/>
              <a:t>Brodal</a:t>
            </a:r>
            <a:r>
              <a:rPr lang="it-IT" sz="1100" b="0" dirty="0" smtClean="0"/>
              <a:t>, Il Sistema Nervoso Centrale, </a:t>
            </a:r>
            <a:r>
              <a:rPr lang="it-IT" sz="1100" b="0" dirty="0" err="1" smtClean="0"/>
              <a:t>Piccin</a:t>
            </a:r>
            <a:endParaRPr lang="it-IT" sz="1100" b="0" dirty="0"/>
          </a:p>
        </p:txBody>
      </p:sp>
      <p:sp>
        <p:nvSpPr>
          <p:cNvPr id="6" name="CasellaDiTesto 5"/>
          <p:cNvSpPr txBox="1"/>
          <p:nvPr/>
        </p:nvSpPr>
        <p:spPr>
          <a:xfrm>
            <a:off x="6255474" y="1700808"/>
            <a:ext cx="2492990" cy="369332"/>
          </a:xfrm>
          <a:prstGeom prst="rect">
            <a:avLst/>
          </a:prstGeom>
          <a:noFill/>
        </p:spPr>
        <p:txBody>
          <a:bodyPr wrap="none" rtlCol="0">
            <a:spAutoFit/>
          </a:bodyPr>
          <a:lstStyle/>
          <a:p>
            <a:r>
              <a:rPr lang="it-IT" sz="1800" b="0" dirty="0" smtClean="0"/>
              <a:t>Manovra di </a:t>
            </a:r>
            <a:r>
              <a:rPr lang="it-IT" sz="1800" b="0" dirty="0" err="1" smtClean="0"/>
              <a:t>Jendràssik</a:t>
            </a:r>
            <a:endParaRPr lang="it-IT" sz="1800" b="0" dirty="0"/>
          </a:p>
        </p:txBody>
      </p:sp>
      <p:pic>
        <p:nvPicPr>
          <p:cNvPr id="7" name="Immagine 6"/>
          <p:cNvPicPr/>
          <p:nvPr/>
        </p:nvPicPr>
        <p:blipFill rotWithShape="1">
          <a:blip r:embed="rId4" cstate="print">
            <a:extLst>
              <a:ext uri="{28A0092B-C50C-407E-A947-70E740481C1C}">
                <a14:useLocalDpi xmlns:a14="http://schemas.microsoft.com/office/drawing/2010/main" val="0"/>
              </a:ext>
            </a:extLst>
          </a:blip>
          <a:srcRect l="3359" r="4776" b="36145"/>
          <a:stretch/>
        </p:blipFill>
        <p:spPr>
          <a:xfrm>
            <a:off x="5652121" y="2636912"/>
            <a:ext cx="3491880" cy="3528392"/>
          </a:xfrm>
          <a:prstGeom prst="rect">
            <a:avLst/>
          </a:prstGeom>
        </p:spPr>
      </p:pic>
      <p:sp>
        <p:nvSpPr>
          <p:cNvPr id="8" name="CasellaDiTesto 7"/>
          <p:cNvSpPr txBox="1"/>
          <p:nvPr/>
        </p:nvSpPr>
        <p:spPr>
          <a:xfrm>
            <a:off x="6048051" y="6551766"/>
            <a:ext cx="2840842" cy="261610"/>
          </a:xfrm>
          <a:prstGeom prst="rect">
            <a:avLst/>
          </a:prstGeom>
          <a:noFill/>
        </p:spPr>
        <p:txBody>
          <a:bodyPr wrap="none" rtlCol="0">
            <a:spAutoFit/>
          </a:bodyPr>
          <a:lstStyle/>
          <a:p>
            <a:r>
              <a:rPr lang="it-IT" sz="1100" b="0" dirty="0" smtClean="0"/>
              <a:t>Conti </a:t>
            </a:r>
            <a:r>
              <a:rPr lang="it-IT" sz="1100" b="0" dirty="0"/>
              <a:t>et al., Fisiologia Medica, </a:t>
            </a:r>
            <a:r>
              <a:rPr lang="it-IT" sz="1100" b="0" dirty="0" err="1"/>
              <a:t>Edi</a:t>
            </a:r>
            <a:r>
              <a:rPr lang="it-IT" sz="1100" b="0" dirty="0"/>
              <a:t>-Ermes. </a:t>
            </a:r>
          </a:p>
        </p:txBody>
      </p:sp>
    </p:spTree>
    <p:extLst>
      <p:ext uri="{BB962C8B-B14F-4D97-AF65-F5344CB8AC3E}">
        <p14:creationId xmlns:p14="http://schemas.microsoft.com/office/powerpoint/2010/main" val="1456099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35x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92" y="304800"/>
            <a:ext cx="8583488" cy="631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CasellaDiTesto 2"/>
          <p:cNvSpPr txBox="1">
            <a:spLocks noChangeArrowheads="1"/>
          </p:cNvSpPr>
          <p:nvPr/>
        </p:nvSpPr>
        <p:spPr bwMode="auto">
          <a:xfrm>
            <a:off x="7640638" y="6597650"/>
            <a:ext cx="1498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it-IT" altLang="it-IT" sz="900" b="0">
                <a:latin typeface="Arial" charset="0"/>
              </a:rPr>
              <a:t>from Kandel, McGraw-Hill</a:t>
            </a:r>
          </a:p>
        </p:txBody>
      </p:sp>
      <p:sp>
        <p:nvSpPr>
          <p:cNvPr id="70659" name="Text Box 5"/>
          <p:cNvSpPr txBox="1">
            <a:spLocks noChangeArrowheads="1"/>
          </p:cNvSpPr>
          <p:nvPr/>
        </p:nvSpPr>
        <p:spPr bwMode="auto">
          <a:xfrm>
            <a:off x="0" y="44450"/>
            <a:ext cx="914399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latin typeface="Arial" charset="0"/>
              </a:rPr>
              <a:t>RIFLESSO</a:t>
            </a:r>
            <a:r>
              <a:rPr lang="en-GB" altLang="it-IT" sz="1800" b="0" dirty="0" smtClean="0">
                <a:solidFill>
                  <a:schemeClr val="accent2"/>
                </a:solidFill>
                <a:latin typeface="Arial" charset="0"/>
              </a:rPr>
              <a:t> H</a:t>
            </a:r>
            <a:endParaRPr lang="en-GB" altLang="it-IT" sz="1800" b="0" dirty="0">
              <a:solidFill>
                <a:schemeClr val="accent2"/>
              </a:solidFill>
              <a:latin typeface="Arial" charset="0"/>
            </a:endParaRPr>
          </a:p>
        </p:txBody>
      </p:sp>
    </p:spTree>
    <p:extLst>
      <p:ext uri="{BB962C8B-B14F-4D97-AF65-F5344CB8AC3E}">
        <p14:creationId xmlns:p14="http://schemas.microsoft.com/office/powerpoint/2010/main" val="1319837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7"/>
          <p:cNvSpPr txBox="1">
            <a:spLocks noChangeArrowheads="1"/>
          </p:cNvSpPr>
          <p:nvPr/>
        </p:nvSpPr>
        <p:spPr bwMode="auto">
          <a:xfrm>
            <a:off x="0" y="260648"/>
            <a:ext cx="9144000"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2400" b="0" dirty="0" smtClean="0">
                <a:solidFill>
                  <a:schemeClr val="accent2"/>
                </a:solidFill>
                <a:latin typeface="Arial" charset="0"/>
              </a:rPr>
              <a:t>QUADRO GENERALE</a:t>
            </a:r>
            <a:endParaRPr lang="it-IT" altLang="it-IT" sz="2400" b="0" dirty="0">
              <a:solidFill>
                <a:schemeClr val="accent2"/>
              </a:solidFill>
              <a:latin typeface="Arial" charset="0"/>
            </a:endParaRPr>
          </a:p>
        </p:txBody>
      </p:sp>
      <p:sp>
        <p:nvSpPr>
          <p:cNvPr id="44034" name="CasellaDiTesto 1"/>
          <p:cNvSpPr txBox="1">
            <a:spLocks noChangeArrowheads="1"/>
          </p:cNvSpPr>
          <p:nvPr/>
        </p:nvSpPr>
        <p:spPr bwMode="auto">
          <a:xfrm>
            <a:off x="1681292" y="794321"/>
            <a:ext cx="568617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ＭＳ Ｐゴシック" charset="-128"/>
              </a:defRPr>
            </a:lvl1pPr>
            <a:lvl2pPr marL="742950" indent="-285750">
              <a:spcBef>
                <a:spcPct val="20000"/>
              </a:spcBef>
              <a:buClr>
                <a:schemeClr val="tx1"/>
              </a:buClr>
              <a:buSzPct val="90000"/>
              <a:buChar char="–"/>
              <a:defRPr sz="2800">
                <a:solidFill>
                  <a:schemeClr val="tx1"/>
                </a:solidFill>
                <a:latin typeface="Times New Roman" charset="0"/>
                <a:ea typeface="ＭＳ Ｐゴシック" charset="-128"/>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ＭＳ Ｐゴシック" charset="-128"/>
              </a:defRPr>
            </a:lvl3pPr>
            <a:lvl4pPr marL="1600200" indent="-228600">
              <a:spcBef>
                <a:spcPct val="20000"/>
              </a:spcBef>
              <a:buClr>
                <a:schemeClr val="tx1"/>
              </a:buClr>
              <a:buChar char="–"/>
              <a:defRPr sz="2000">
                <a:solidFill>
                  <a:schemeClr val="tx1"/>
                </a:solidFill>
                <a:latin typeface="Times New Roman" charset="0"/>
                <a:ea typeface="ＭＳ Ｐゴシック" charset="-128"/>
              </a:defRPr>
            </a:lvl4pPr>
            <a:lvl5pPr marL="2057400" indent="-228600">
              <a:spcBef>
                <a:spcPct val="20000"/>
              </a:spcBef>
              <a:buClr>
                <a:schemeClr val="accent1"/>
              </a:buClr>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ＭＳ Ｐゴシック" charset="-128"/>
              </a:defRPr>
            </a:lvl9pPr>
          </a:lstStyle>
          <a:p>
            <a:pPr algn="ctr">
              <a:spcBef>
                <a:spcPct val="0"/>
              </a:spcBef>
              <a:buClrTx/>
              <a:buSzTx/>
              <a:buFontTx/>
              <a:buNone/>
            </a:pPr>
            <a:r>
              <a:rPr lang="it-IT" altLang="it-IT" sz="1800" b="0" dirty="0" smtClean="0">
                <a:solidFill>
                  <a:schemeClr val="accent2"/>
                </a:solidFill>
                <a:latin typeface="Arial" charset="0"/>
              </a:rPr>
              <a:t>Organizzazione generale del midollo spinale</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Definizione e classificazione dei riflessi spinali</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Riflesso monosinaptico (da stiramento)</a:t>
            </a:r>
            <a:endParaRPr lang="it-IT" altLang="it-IT" sz="1800" b="0" dirty="0">
              <a:solidFill>
                <a:schemeClr val="accent2"/>
              </a:solidFill>
              <a:latin typeface="Arial" charset="0"/>
            </a:endParaRPr>
          </a:p>
          <a:p>
            <a:pPr algn="ctr">
              <a:spcBef>
                <a:spcPct val="0"/>
              </a:spcBef>
              <a:buClrTx/>
              <a:buSzTx/>
              <a:buNone/>
            </a:pPr>
            <a:r>
              <a:rPr lang="it-IT" altLang="it-IT" sz="1800" b="0" dirty="0" smtClean="0">
                <a:solidFill>
                  <a:schemeClr val="accent2"/>
                </a:solidFill>
                <a:latin typeface="Arial" charset="0"/>
              </a:rPr>
              <a:t>Fuso neuromuscolare</a:t>
            </a:r>
          </a:p>
          <a:p>
            <a:pPr algn="ctr">
              <a:spcBef>
                <a:spcPct val="0"/>
              </a:spcBef>
              <a:buClrTx/>
              <a:buSzTx/>
              <a:buNone/>
            </a:pPr>
            <a:r>
              <a:rPr lang="it-IT" altLang="it-IT" sz="1800" b="0" dirty="0" smtClean="0">
                <a:solidFill>
                  <a:schemeClr val="accent2"/>
                </a:solidFill>
                <a:latin typeface="Arial" charset="0"/>
              </a:rPr>
              <a:t>Funzioni </a:t>
            </a:r>
            <a:r>
              <a:rPr lang="it-IT" altLang="it-IT" sz="1800" b="0" dirty="0">
                <a:solidFill>
                  <a:schemeClr val="accent2"/>
                </a:solidFill>
                <a:latin typeface="Arial" charset="0"/>
              </a:rPr>
              <a:t>dei </a:t>
            </a:r>
            <a:r>
              <a:rPr lang="it-IT" altLang="it-IT" sz="1800" b="0" dirty="0" smtClean="0">
                <a:solidFill>
                  <a:schemeClr val="accent2"/>
                </a:solidFill>
                <a:latin typeface="Symbol" charset="2"/>
                <a:ea typeface="Symbol" charset="2"/>
                <a:cs typeface="Symbol" charset="2"/>
              </a:rPr>
              <a:t>g</a:t>
            </a:r>
            <a:r>
              <a:rPr lang="it-IT" altLang="it-IT" sz="1800" b="0" dirty="0" smtClean="0">
                <a:solidFill>
                  <a:schemeClr val="accent2"/>
                </a:solidFill>
                <a:latin typeface="Arial" charset="0"/>
              </a:rPr>
              <a:t>-motoneuroni</a:t>
            </a:r>
          </a:p>
          <a:p>
            <a:pPr algn="ctr">
              <a:spcBef>
                <a:spcPct val="0"/>
              </a:spcBef>
              <a:buClrTx/>
              <a:buSzTx/>
              <a:buFontTx/>
              <a:buNone/>
            </a:pPr>
            <a:r>
              <a:rPr lang="it-IT" altLang="it-IT" sz="1800" b="0" dirty="0" smtClean="0">
                <a:solidFill>
                  <a:schemeClr val="accent2"/>
                </a:solidFill>
                <a:latin typeface="Arial" charset="0"/>
              </a:rPr>
              <a:t>Regolazione della sensibilità del fuso neuromuscolare</a:t>
            </a:r>
          </a:p>
          <a:p>
            <a:pPr algn="ctr">
              <a:spcBef>
                <a:spcPct val="0"/>
              </a:spcBef>
              <a:buClrTx/>
              <a:buSzTx/>
              <a:buFontTx/>
              <a:buNone/>
            </a:pPr>
            <a:r>
              <a:rPr lang="it-IT" altLang="it-IT" sz="1800" b="0" dirty="0" smtClean="0">
                <a:solidFill>
                  <a:schemeClr val="accent2"/>
                </a:solidFill>
                <a:latin typeface="Arial" charset="0"/>
              </a:rPr>
              <a:t>Regolazione riflessa della forza muscolare</a:t>
            </a:r>
          </a:p>
          <a:p>
            <a:pPr algn="ctr">
              <a:spcBef>
                <a:spcPct val="0"/>
              </a:spcBef>
              <a:buClrTx/>
              <a:buSzTx/>
              <a:buFontTx/>
              <a:buNone/>
            </a:pPr>
            <a:r>
              <a:rPr lang="it-IT" altLang="it-IT" sz="1800" b="0" dirty="0" smtClean="0">
                <a:solidFill>
                  <a:schemeClr val="accent2"/>
                </a:solidFill>
                <a:latin typeface="Arial" charset="0"/>
              </a:rPr>
              <a:t>Influenze discendenti sul riflesso da stiramento</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Riflesso H (di </a:t>
            </a:r>
            <a:r>
              <a:rPr lang="it-IT" altLang="it-IT" sz="1800" b="0" dirty="0" err="1" smtClean="0">
                <a:solidFill>
                  <a:schemeClr val="accent2"/>
                </a:solidFill>
                <a:latin typeface="Arial" charset="0"/>
              </a:rPr>
              <a:t>Hoffmann</a:t>
            </a:r>
            <a:r>
              <a:rPr lang="it-IT" altLang="it-IT" sz="1800" b="0" dirty="0" smtClean="0">
                <a:solidFill>
                  <a:schemeClr val="accent2"/>
                </a:solidFill>
                <a:latin typeface="Arial" charset="0"/>
              </a:rPr>
              <a:t>)</a:t>
            </a:r>
          </a:p>
          <a:p>
            <a:pPr algn="ctr">
              <a:spcBef>
                <a:spcPct val="0"/>
              </a:spcBef>
              <a:buClrTx/>
              <a:buSzTx/>
              <a:buFontTx/>
              <a:buNone/>
            </a:pPr>
            <a:r>
              <a:rPr lang="it-IT" altLang="it-IT" sz="1800" b="0" dirty="0" smtClean="0">
                <a:solidFill>
                  <a:schemeClr val="accent2"/>
                </a:solidFill>
                <a:latin typeface="Arial" charset="0"/>
              </a:rPr>
              <a:t>Tono muscolare</a:t>
            </a:r>
          </a:p>
          <a:p>
            <a:pPr algn="ctr">
              <a:spcBef>
                <a:spcPct val="0"/>
              </a:spcBef>
              <a:buClrTx/>
              <a:buSzTx/>
              <a:buFontTx/>
              <a:buNone/>
            </a:pPr>
            <a:r>
              <a:rPr lang="it-IT" altLang="it-IT" sz="1800" b="0" dirty="0" smtClean="0">
                <a:solidFill>
                  <a:schemeClr val="accent2"/>
                </a:solidFill>
                <a:latin typeface="Arial" charset="0"/>
              </a:rPr>
              <a:t>Riflesso di-sinaptico</a:t>
            </a:r>
          </a:p>
          <a:p>
            <a:pPr algn="ctr">
              <a:spcBef>
                <a:spcPct val="0"/>
              </a:spcBef>
              <a:buClrTx/>
              <a:buSzTx/>
              <a:buFontTx/>
              <a:buNone/>
            </a:pPr>
            <a:r>
              <a:rPr lang="it-IT" altLang="it-IT" sz="1800" b="0" dirty="0" smtClean="0">
                <a:solidFill>
                  <a:schemeClr val="accent2"/>
                </a:solidFill>
                <a:latin typeface="Arial" charset="0"/>
              </a:rPr>
              <a:t>Inibizione ricorrente</a:t>
            </a:r>
            <a:endParaRPr lang="it-IT" altLang="it-IT" sz="1800" b="0" dirty="0">
              <a:solidFill>
                <a:schemeClr val="accent2"/>
              </a:solidFill>
              <a:latin typeface="Arial" charset="0"/>
            </a:endParaRPr>
          </a:p>
          <a:p>
            <a:pPr algn="ctr">
              <a:spcBef>
                <a:spcPct val="0"/>
              </a:spcBef>
              <a:buClrTx/>
              <a:buSzTx/>
              <a:buFontTx/>
              <a:buNone/>
            </a:pPr>
            <a:r>
              <a:rPr lang="it-IT" altLang="it-IT" sz="1800" b="0" dirty="0" smtClean="0">
                <a:solidFill>
                  <a:schemeClr val="accent2"/>
                </a:solidFill>
                <a:latin typeface="Arial" charset="0"/>
              </a:rPr>
              <a:t>Riflessi polisinaptici</a:t>
            </a:r>
          </a:p>
          <a:p>
            <a:pPr algn="ctr">
              <a:spcBef>
                <a:spcPct val="0"/>
              </a:spcBef>
              <a:buClrTx/>
              <a:buSzTx/>
              <a:buFontTx/>
              <a:buNone/>
            </a:pPr>
            <a:r>
              <a:rPr lang="it-IT" altLang="it-IT" sz="1800" b="0" dirty="0" smtClean="0">
                <a:solidFill>
                  <a:schemeClr val="accent2"/>
                </a:solidFill>
                <a:latin typeface="Arial" charset="0"/>
              </a:rPr>
              <a:t>Sommazione spaziale e temporale</a:t>
            </a:r>
            <a:endParaRPr lang="it-IT" altLang="it-IT" sz="1800" b="0" dirty="0">
              <a:solidFill>
                <a:schemeClr val="accent2"/>
              </a:solidFill>
              <a:latin typeface="Arial" charset="0"/>
            </a:endParaRPr>
          </a:p>
          <a:p>
            <a:pPr algn="ctr">
              <a:spcBef>
                <a:spcPct val="0"/>
              </a:spcBef>
              <a:buClrTx/>
              <a:buSzTx/>
              <a:buFontTx/>
              <a:buNone/>
            </a:pPr>
            <a:r>
              <a:rPr lang="it-IT" altLang="it-IT" sz="1800" b="0" smtClean="0">
                <a:solidFill>
                  <a:schemeClr val="accent2"/>
                </a:solidFill>
                <a:latin typeface="Arial" charset="0"/>
              </a:rPr>
              <a:t>Ruolo del contesto </a:t>
            </a:r>
            <a:r>
              <a:rPr lang="it-IT" altLang="it-IT" sz="1800" b="0" dirty="0" smtClean="0">
                <a:solidFill>
                  <a:schemeClr val="accent2"/>
                </a:solidFill>
                <a:latin typeface="Arial" charset="0"/>
              </a:rPr>
              <a:t>motorio</a:t>
            </a:r>
          </a:p>
          <a:p>
            <a:pPr algn="ctr">
              <a:spcBef>
                <a:spcPct val="0"/>
              </a:spcBef>
              <a:buClrTx/>
              <a:buSzTx/>
              <a:buFontTx/>
              <a:buNone/>
            </a:pPr>
            <a:r>
              <a:rPr lang="it-IT" altLang="it-IT" sz="1800" b="0" dirty="0" smtClean="0">
                <a:solidFill>
                  <a:schemeClr val="accent2"/>
                </a:solidFill>
                <a:latin typeface="Arial" charset="0"/>
              </a:rPr>
              <a:t>Deambulazione</a:t>
            </a:r>
          </a:p>
          <a:p>
            <a:pPr algn="ctr">
              <a:spcBef>
                <a:spcPct val="0"/>
              </a:spcBef>
              <a:buClrTx/>
              <a:buSzTx/>
              <a:buFontTx/>
              <a:buNone/>
            </a:pPr>
            <a:r>
              <a:rPr lang="it-IT" altLang="it-IT" sz="1800" b="0" dirty="0" smtClean="0">
                <a:solidFill>
                  <a:schemeClr val="accent2"/>
                </a:solidFill>
                <a:latin typeface="Arial" charset="0"/>
              </a:rPr>
              <a:t>Riflesso di Babinski</a:t>
            </a:r>
            <a:endParaRPr lang="it-IT" altLang="it-IT" sz="1800" b="0" dirty="0">
              <a:solidFill>
                <a:schemeClr val="accent2"/>
              </a:solidFill>
              <a:latin typeface="Arial" charset="0"/>
            </a:endParaRPr>
          </a:p>
        </p:txBody>
      </p:sp>
      <p:sp>
        <p:nvSpPr>
          <p:cNvPr id="2" name="Rettangolo 1"/>
          <p:cNvSpPr/>
          <p:nvPr/>
        </p:nvSpPr>
        <p:spPr>
          <a:xfrm>
            <a:off x="0" y="5805264"/>
            <a:ext cx="9144000" cy="830997"/>
          </a:xfrm>
          <a:prstGeom prst="rect">
            <a:avLst/>
          </a:prstGeom>
        </p:spPr>
        <p:txBody>
          <a:bodyPr wrap="square">
            <a:spAutoFit/>
          </a:bodyPr>
          <a:lstStyle/>
          <a:p>
            <a:pPr eaLnBrk="1">
              <a:spcBef>
                <a:spcPts val="0"/>
              </a:spcBef>
              <a:spcAft>
                <a:spcPts val="0"/>
              </a:spcAft>
            </a:pPr>
            <a:r>
              <a:rPr lang="it-IT" altLang="it-IT" sz="1600" dirty="0" smtClean="0">
                <a:solidFill>
                  <a:srgbClr val="FF0000"/>
                </a:solidFill>
              </a:rPr>
              <a:t>Casi Clinici:</a:t>
            </a:r>
            <a:endParaRPr lang="it-IT" altLang="it-IT" sz="1600" dirty="0">
              <a:solidFill>
                <a:srgbClr val="FF0000"/>
              </a:solidFill>
            </a:endParaRPr>
          </a:p>
          <a:p>
            <a:r>
              <a:rPr lang="it-IT" sz="1600" dirty="0">
                <a:solidFill>
                  <a:srgbClr val="FF0000"/>
                </a:solidFill>
              </a:rPr>
              <a:t>Giovane impiegata con dolore al collo e alla spalla sinistra</a:t>
            </a:r>
          </a:p>
          <a:p>
            <a:pPr eaLnBrk="1">
              <a:spcBef>
                <a:spcPts val="0"/>
              </a:spcBef>
              <a:spcAft>
                <a:spcPts val="0"/>
              </a:spcAft>
            </a:pPr>
            <a:r>
              <a:rPr lang="it-IT" sz="1600" dirty="0">
                <a:solidFill>
                  <a:srgbClr val="FF0000"/>
                </a:solidFill>
                <a:ea typeface="Arial" charset="0"/>
                <a:cs typeface="Arial" charset="0"/>
              </a:rPr>
              <a:t>Uomo di 70 anni con ipotonia e ipoestesia al braccio </a:t>
            </a:r>
            <a:r>
              <a:rPr lang="it-IT" sz="1600" dirty="0" smtClean="0">
                <a:solidFill>
                  <a:srgbClr val="FF0000"/>
                </a:solidFill>
                <a:ea typeface="Arial" charset="0"/>
                <a:cs typeface="Arial" charset="0"/>
              </a:rPr>
              <a:t>sinistro</a:t>
            </a:r>
            <a:r>
              <a:rPr lang="it-IT" sz="1600" dirty="0" smtClean="0">
                <a:solidFill>
                  <a:srgbClr val="FF0000"/>
                </a:solidFill>
              </a:rPr>
              <a:t> </a:t>
            </a:r>
            <a:endParaRPr lang="it-IT" altLang="it-IT" sz="1600" dirty="0">
              <a:solidFill>
                <a:srgbClr val="FF0000"/>
              </a:solidFill>
            </a:endParaRPr>
          </a:p>
        </p:txBody>
      </p:sp>
    </p:spTree>
    <p:extLst>
      <p:ext uri="{BB962C8B-B14F-4D97-AF65-F5344CB8AC3E}">
        <p14:creationId xmlns:p14="http://schemas.microsoft.com/office/powerpoint/2010/main" val="2014011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5"/>
          <p:cNvSpPr txBox="1">
            <a:spLocks noChangeArrowheads="1"/>
          </p:cNvSpPr>
          <p:nvPr/>
        </p:nvSpPr>
        <p:spPr bwMode="auto">
          <a:xfrm>
            <a:off x="0" y="115888"/>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TONO</a:t>
            </a:r>
            <a:r>
              <a:rPr lang="en-GB" altLang="it-IT" sz="2400" b="0" dirty="0">
                <a:solidFill>
                  <a:srgbClr val="0000FF"/>
                </a:solidFill>
              </a:rPr>
              <a:t> </a:t>
            </a:r>
            <a:r>
              <a:rPr lang="en-GB" altLang="it-IT" sz="2400" b="0" dirty="0" err="1">
                <a:solidFill>
                  <a:srgbClr val="0000FF"/>
                </a:solidFill>
              </a:rPr>
              <a:t>MUSCOLARE</a:t>
            </a:r>
            <a:endParaRPr lang="en-GB" altLang="it-IT" sz="2400" b="0" dirty="0"/>
          </a:p>
        </p:txBody>
      </p:sp>
      <p:pic>
        <p:nvPicPr>
          <p:cNvPr id="61442" name="Immagine 3"/>
          <p:cNvPicPr>
            <a:picLocks noChangeAspect="1"/>
          </p:cNvPicPr>
          <p:nvPr/>
        </p:nvPicPr>
        <p:blipFill>
          <a:blip r:embed="rId3">
            <a:extLst>
              <a:ext uri="{28A0092B-C50C-407E-A947-70E740481C1C}">
                <a14:useLocalDpi xmlns:a14="http://schemas.microsoft.com/office/drawing/2010/main" val="0"/>
              </a:ext>
            </a:extLst>
          </a:blip>
          <a:srcRect l="10683" t="18791" r="36971" b="59813"/>
          <a:stretch>
            <a:fillRect/>
          </a:stretch>
        </p:blipFill>
        <p:spPr bwMode="auto">
          <a:xfrm>
            <a:off x="34925" y="977900"/>
            <a:ext cx="906145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CasellaDiTesto 4"/>
          <p:cNvSpPr txBox="1">
            <a:spLocks noChangeArrowheads="1"/>
          </p:cNvSpPr>
          <p:nvPr/>
        </p:nvSpPr>
        <p:spPr bwMode="auto">
          <a:xfrm>
            <a:off x="6100763" y="6623050"/>
            <a:ext cx="3008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a:solidFill>
                  <a:schemeClr val="bg2"/>
                </a:solidFill>
              </a:rPr>
              <a:t>Da Silverthorn, fisiologia umana, Ambrosiana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Immagine 1"/>
          <p:cNvPicPr>
            <a:picLocks noChangeAspect="1"/>
          </p:cNvPicPr>
          <p:nvPr/>
        </p:nvPicPr>
        <p:blipFill>
          <a:blip r:embed="rId3">
            <a:extLst>
              <a:ext uri="{28A0092B-C50C-407E-A947-70E740481C1C}">
                <a14:useLocalDpi xmlns:a14="http://schemas.microsoft.com/office/drawing/2010/main" val="0"/>
              </a:ext>
            </a:extLst>
          </a:blip>
          <a:srcRect l="5940" t="22701" r="4359" b="20601"/>
          <a:stretch>
            <a:fillRect/>
          </a:stretch>
        </p:blipFill>
        <p:spPr bwMode="auto">
          <a:xfrm>
            <a:off x="815975" y="44450"/>
            <a:ext cx="7500938"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CasellaDiTesto 4"/>
          <p:cNvSpPr txBox="1">
            <a:spLocks noChangeArrowheads="1"/>
          </p:cNvSpPr>
          <p:nvPr/>
        </p:nvSpPr>
        <p:spPr bwMode="auto">
          <a:xfrm>
            <a:off x="6100763" y="6623050"/>
            <a:ext cx="3008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a:t>Da Silverthorn, fisiologia umana, Ambrosiana</a:t>
            </a:r>
          </a:p>
        </p:txBody>
      </p:sp>
      <p:sp>
        <p:nvSpPr>
          <p:cNvPr id="71683" name="Text Box 5"/>
          <p:cNvSpPr txBox="1">
            <a:spLocks noChangeArrowheads="1"/>
          </p:cNvSpPr>
          <p:nvPr/>
        </p:nvSpPr>
        <p:spPr bwMode="auto">
          <a:xfrm>
            <a:off x="179388" y="115888"/>
            <a:ext cx="3722494"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dirty="0" err="1">
                <a:solidFill>
                  <a:srgbClr val="0000FF"/>
                </a:solidFill>
              </a:rPr>
              <a:t>INIBIZIONE</a:t>
            </a:r>
            <a:r>
              <a:rPr lang="en-GB" altLang="it-IT" sz="2400" b="0" dirty="0">
                <a:solidFill>
                  <a:srgbClr val="0000FF"/>
                </a:solidFill>
              </a:rPr>
              <a:t> </a:t>
            </a:r>
            <a:r>
              <a:rPr lang="en-GB" altLang="it-IT" sz="2400" b="0" dirty="0" err="1">
                <a:solidFill>
                  <a:srgbClr val="0000FF"/>
                </a:solidFill>
              </a:rPr>
              <a:t>RECIPROCA</a:t>
            </a:r>
            <a:endParaRPr lang="en-GB" altLang="it-IT" sz="2400" b="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descr="figure.img"/>
          <p:cNvPicPr>
            <a:picLocks noChangeAspect="1"/>
          </p:cNvPicPr>
          <p:nvPr/>
        </p:nvPicPr>
        <p:blipFill>
          <a:blip r:embed="rId3" cstate="print"/>
          <a:stretch>
            <a:fillRect/>
          </a:stretch>
        </p:blipFill>
        <p:spPr>
          <a:xfrm>
            <a:off x="2863103" y="738664"/>
            <a:ext cx="3417793" cy="5441127"/>
          </a:xfrm>
          <a:prstGeom prst="rect">
            <a:avLst/>
          </a:prstGeom>
        </p:spPr>
      </p:pic>
      <p:sp>
        <p:nvSpPr>
          <p:cNvPr id="6" name="CasellaDiTesto 5"/>
          <p:cNvSpPr txBox="1"/>
          <p:nvPr/>
        </p:nvSpPr>
        <p:spPr>
          <a:xfrm>
            <a:off x="6290440" y="4787860"/>
            <a:ext cx="2458024" cy="830997"/>
          </a:xfrm>
          <a:prstGeom prst="rect">
            <a:avLst/>
          </a:prstGeom>
          <a:noFill/>
        </p:spPr>
        <p:txBody>
          <a:bodyPr wrap="square" rtlCol="0">
            <a:spAutoFit/>
          </a:bodyPr>
          <a:lstStyle/>
          <a:p>
            <a:r>
              <a:rPr lang="it-IT" sz="1600" b="0" dirty="0" err="1" smtClean="0"/>
              <a:t>DP</a:t>
            </a:r>
            <a:r>
              <a:rPr lang="it-IT" sz="1600" b="0" dirty="0" smtClean="0"/>
              <a:t>: </a:t>
            </a:r>
            <a:r>
              <a:rPr lang="it-IT" sz="1600" b="0" dirty="0" err="1" smtClean="0"/>
              <a:t>descending</a:t>
            </a:r>
            <a:r>
              <a:rPr lang="it-IT" sz="1600" b="0" dirty="0" smtClean="0"/>
              <a:t> </a:t>
            </a:r>
            <a:r>
              <a:rPr lang="it-IT" sz="1600" b="0" dirty="0" err="1" smtClean="0"/>
              <a:t>pathway</a:t>
            </a:r>
            <a:endParaRPr lang="it-IT" sz="1600" b="0" dirty="0" smtClean="0"/>
          </a:p>
          <a:p>
            <a:r>
              <a:rPr lang="it-IT" sz="1600" b="0" dirty="0" smtClean="0"/>
              <a:t>MN: motoneurone</a:t>
            </a:r>
          </a:p>
          <a:p>
            <a:r>
              <a:rPr lang="it-IT" sz="1600" b="0" dirty="0" smtClean="0"/>
              <a:t>RC: cellula di Renshaw</a:t>
            </a:r>
            <a:endParaRPr lang="it-IT" sz="1600" b="0" dirty="0"/>
          </a:p>
        </p:txBody>
      </p:sp>
      <p:sp>
        <p:nvSpPr>
          <p:cNvPr id="3" name="CasellaDiTesto 2"/>
          <p:cNvSpPr txBox="1"/>
          <p:nvPr/>
        </p:nvSpPr>
        <p:spPr>
          <a:xfrm>
            <a:off x="3631734" y="4581128"/>
            <a:ext cx="364202" cy="461665"/>
          </a:xfrm>
          <a:prstGeom prst="rect">
            <a:avLst/>
          </a:prstGeom>
          <a:noFill/>
        </p:spPr>
        <p:txBody>
          <a:bodyPr wrap="none" rtlCol="0">
            <a:spAutoFit/>
          </a:bodyPr>
          <a:lstStyle/>
          <a:p>
            <a:r>
              <a:rPr lang="it-IT" dirty="0" smtClean="0"/>
              <a:t>+</a:t>
            </a:r>
            <a:endParaRPr lang="it-IT" dirty="0"/>
          </a:p>
        </p:txBody>
      </p:sp>
      <p:sp>
        <p:nvSpPr>
          <p:cNvPr id="7" name="CasellaDiTesto 6"/>
          <p:cNvSpPr txBox="1"/>
          <p:nvPr/>
        </p:nvSpPr>
        <p:spPr>
          <a:xfrm>
            <a:off x="4639846" y="3429000"/>
            <a:ext cx="364202" cy="461665"/>
          </a:xfrm>
          <a:prstGeom prst="rect">
            <a:avLst/>
          </a:prstGeom>
          <a:noFill/>
        </p:spPr>
        <p:txBody>
          <a:bodyPr wrap="none" rtlCol="0">
            <a:spAutoFit/>
          </a:bodyPr>
          <a:lstStyle/>
          <a:p>
            <a:r>
              <a:rPr lang="it-IT" dirty="0" smtClean="0"/>
              <a:t>+</a:t>
            </a:r>
            <a:endParaRPr lang="it-IT" dirty="0"/>
          </a:p>
        </p:txBody>
      </p:sp>
      <p:sp>
        <p:nvSpPr>
          <p:cNvPr id="8" name="CasellaDiTesto 7"/>
          <p:cNvSpPr txBox="1"/>
          <p:nvPr/>
        </p:nvSpPr>
        <p:spPr>
          <a:xfrm>
            <a:off x="4572000" y="1844824"/>
            <a:ext cx="356188" cy="461665"/>
          </a:xfrm>
          <a:prstGeom prst="rect">
            <a:avLst/>
          </a:prstGeom>
          <a:noFill/>
        </p:spPr>
        <p:txBody>
          <a:bodyPr wrap="none" rtlCol="0">
            <a:spAutoFit/>
          </a:bodyPr>
          <a:lstStyle/>
          <a:p>
            <a:r>
              <a:rPr lang="it-IT" dirty="0" smtClean="0"/>
              <a:t>_</a:t>
            </a:r>
            <a:endParaRPr lang="it-IT" dirty="0"/>
          </a:p>
        </p:txBody>
      </p:sp>
      <p:sp>
        <p:nvSpPr>
          <p:cNvPr id="9" name="Text Box 5"/>
          <p:cNvSpPr txBox="1">
            <a:spLocks noChangeArrowheads="1"/>
          </p:cNvSpPr>
          <p:nvPr/>
        </p:nvSpPr>
        <p:spPr bwMode="auto">
          <a:xfrm>
            <a:off x="0" y="-27384"/>
            <a:ext cx="9036496"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INIBIZIONE</a:t>
            </a:r>
            <a:r>
              <a:rPr lang="en-GB" altLang="it-IT" sz="2400" b="0" dirty="0">
                <a:solidFill>
                  <a:srgbClr val="0000FF"/>
                </a:solidFill>
              </a:rPr>
              <a:t> </a:t>
            </a:r>
            <a:r>
              <a:rPr lang="en-GB" altLang="it-IT" sz="2400" b="0" dirty="0" err="1" smtClean="0">
                <a:solidFill>
                  <a:srgbClr val="0000FF"/>
                </a:solidFill>
              </a:rPr>
              <a:t>RICORRENTE</a:t>
            </a:r>
            <a:endParaRPr lang="en-GB" altLang="it-IT" sz="2400" b="0" dirty="0"/>
          </a:p>
        </p:txBody>
      </p:sp>
    </p:spTree>
    <p:extLst>
      <p:ext uri="{BB962C8B-B14F-4D97-AF65-F5344CB8AC3E}">
        <p14:creationId xmlns:p14="http://schemas.microsoft.com/office/powerpoint/2010/main" val="1961684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5"/>
          <p:cNvSpPr txBox="1">
            <a:spLocks noChangeArrowheads="1"/>
          </p:cNvSpPr>
          <p:nvPr/>
        </p:nvSpPr>
        <p:spPr bwMode="auto">
          <a:xfrm>
            <a:off x="1" y="44450"/>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rPr>
              <a:t>RIFLESSO</a:t>
            </a:r>
            <a:r>
              <a:rPr lang="en-GB" altLang="it-IT" sz="1800" b="0" dirty="0" smtClean="0">
                <a:solidFill>
                  <a:schemeClr val="accent2"/>
                </a:solidFill>
              </a:rPr>
              <a:t> DI-</a:t>
            </a:r>
            <a:r>
              <a:rPr lang="en-GB" altLang="it-IT" sz="1800" b="0" dirty="0" err="1" smtClean="0">
                <a:solidFill>
                  <a:schemeClr val="accent2"/>
                </a:solidFill>
              </a:rPr>
              <a:t>SINAPTICO</a:t>
            </a:r>
            <a:endParaRPr lang="en-GB" altLang="it-IT" sz="1800" b="0" dirty="0">
              <a:solidFill>
                <a:schemeClr val="accent2"/>
              </a:solidFill>
            </a:endParaRPr>
          </a:p>
        </p:txBody>
      </p:sp>
      <p:sp>
        <p:nvSpPr>
          <p:cNvPr id="74755" name="Rettangolo 1"/>
          <p:cNvSpPr>
            <a:spLocks noChangeArrowheads="1"/>
          </p:cNvSpPr>
          <p:nvPr/>
        </p:nvSpPr>
        <p:spPr bwMode="auto">
          <a:xfrm>
            <a:off x="107950" y="1700213"/>
            <a:ext cx="3671888" cy="3603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900">
              <a:solidFill>
                <a:srgbClr val="000000"/>
              </a:solidFill>
            </a:endParaRP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33542" b="34375"/>
          <a:stretch/>
        </p:blipFill>
        <p:spPr bwMode="auto">
          <a:xfrm>
            <a:off x="0" y="1675159"/>
            <a:ext cx="9144000" cy="348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78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ttangolo 1"/>
          <p:cNvSpPr>
            <a:spLocks noChangeArrowheads="1"/>
          </p:cNvSpPr>
          <p:nvPr/>
        </p:nvSpPr>
        <p:spPr bwMode="auto">
          <a:xfrm>
            <a:off x="107950" y="1700213"/>
            <a:ext cx="3671888" cy="36036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900">
              <a:solidFill>
                <a:srgbClr val="000000"/>
              </a:solidFill>
            </a:endParaRPr>
          </a:p>
        </p:txBody>
      </p:sp>
      <p:pic>
        <p:nvPicPr>
          <p:cNvPr id="5" name="Immagine 4"/>
          <p:cNvPicPr/>
          <p:nvPr/>
        </p:nvPicPr>
        <p:blipFill>
          <a:blip r:embed="rId3"/>
          <a:stretch>
            <a:fillRect/>
          </a:stretch>
        </p:blipFill>
        <p:spPr>
          <a:xfrm>
            <a:off x="1475656" y="1196752"/>
            <a:ext cx="5328592" cy="4968552"/>
          </a:xfrm>
          <a:prstGeom prst="rect">
            <a:avLst/>
          </a:prstGeom>
        </p:spPr>
      </p:pic>
      <p:sp>
        <p:nvSpPr>
          <p:cNvPr id="2" name="CasellaDiTesto 1"/>
          <p:cNvSpPr txBox="1"/>
          <p:nvPr/>
        </p:nvSpPr>
        <p:spPr>
          <a:xfrm>
            <a:off x="5652120" y="6453336"/>
            <a:ext cx="3207929" cy="246221"/>
          </a:xfrm>
          <a:prstGeom prst="rect">
            <a:avLst/>
          </a:prstGeom>
          <a:noFill/>
        </p:spPr>
        <p:txBody>
          <a:bodyPr wrap="none" rtlCol="0">
            <a:spAutoFit/>
          </a:bodyPr>
          <a:lstStyle/>
          <a:p>
            <a:r>
              <a:rPr lang="it-IT" sz="1000"/>
              <a:t>Da Kandel, Principi di Neuroscienze, Ambrosiana </a:t>
            </a:r>
          </a:p>
        </p:txBody>
      </p:sp>
      <p:sp>
        <p:nvSpPr>
          <p:cNvPr id="6" name="Text Box 5"/>
          <p:cNvSpPr txBox="1">
            <a:spLocks noChangeArrowheads="1"/>
          </p:cNvSpPr>
          <p:nvPr/>
        </p:nvSpPr>
        <p:spPr bwMode="auto">
          <a:xfrm>
            <a:off x="1" y="44450"/>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rPr>
              <a:t>RIFLESSO</a:t>
            </a:r>
            <a:r>
              <a:rPr lang="en-GB" altLang="it-IT" sz="1800" b="0" dirty="0" smtClean="0">
                <a:solidFill>
                  <a:schemeClr val="accent2"/>
                </a:solidFill>
              </a:rPr>
              <a:t> DI-</a:t>
            </a:r>
            <a:r>
              <a:rPr lang="en-GB" altLang="it-IT" sz="1800" b="0" dirty="0" err="1" smtClean="0">
                <a:solidFill>
                  <a:schemeClr val="accent2"/>
                </a:solidFill>
              </a:rPr>
              <a:t>SINAPTICO</a:t>
            </a:r>
            <a:endParaRPr lang="en-GB" altLang="it-IT" sz="1800" b="0" dirty="0">
              <a:solidFill>
                <a:schemeClr val="accent2"/>
              </a:solidFill>
            </a:endParaRPr>
          </a:p>
        </p:txBody>
      </p:sp>
    </p:spTree>
    <p:extLst>
      <p:ext uri="{BB962C8B-B14F-4D97-AF65-F5344CB8AC3E}">
        <p14:creationId xmlns:p14="http://schemas.microsoft.com/office/powerpoint/2010/main" val="1084636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12"/>
          <p:cNvSpPr>
            <a:spLocks noChangeArrowheads="1"/>
          </p:cNvSpPr>
          <p:nvPr/>
        </p:nvSpPr>
        <p:spPr bwMode="auto">
          <a:xfrm>
            <a:off x="2879725" y="5661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sp>
        <p:nvSpPr>
          <p:cNvPr id="76804" name="Rectangle 13"/>
          <p:cNvSpPr>
            <a:spLocks noChangeArrowheads="1"/>
          </p:cNvSpPr>
          <p:nvPr/>
        </p:nvSpPr>
        <p:spPr bwMode="auto">
          <a:xfrm>
            <a:off x="3886200" y="3886200"/>
            <a:ext cx="228600" cy="68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b="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825" t="19639" r="1982" b="18310"/>
          <a:stretch/>
        </p:blipFill>
        <p:spPr>
          <a:xfrm>
            <a:off x="78074" y="1340768"/>
            <a:ext cx="9036018" cy="4464496"/>
          </a:xfrm>
          <a:prstGeom prst="rect">
            <a:avLst/>
          </a:prstGeom>
        </p:spPr>
      </p:pic>
      <p:sp>
        <p:nvSpPr>
          <p:cNvPr id="10" name="Text Box 5"/>
          <p:cNvSpPr txBox="1">
            <a:spLocks noChangeArrowheads="1"/>
          </p:cNvSpPr>
          <p:nvPr/>
        </p:nvSpPr>
        <p:spPr bwMode="auto">
          <a:xfrm>
            <a:off x="1" y="44450"/>
            <a:ext cx="914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1800" b="0" dirty="0" err="1" smtClean="0">
                <a:solidFill>
                  <a:schemeClr val="accent2"/>
                </a:solidFill>
              </a:rPr>
              <a:t>RIFLESSO</a:t>
            </a:r>
            <a:r>
              <a:rPr lang="en-GB" altLang="it-IT" sz="1800" b="0" dirty="0" smtClean="0">
                <a:solidFill>
                  <a:schemeClr val="accent2"/>
                </a:solidFill>
              </a:rPr>
              <a:t> DI-</a:t>
            </a:r>
            <a:r>
              <a:rPr lang="en-GB" altLang="it-IT" sz="1800" b="0" dirty="0" err="1" smtClean="0">
                <a:solidFill>
                  <a:schemeClr val="accent2"/>
                </a:solidFill>
              </a:rPr>
              <a:t>SINAPTICO</a:t>
            </a:r>
            <a:endParaRPr lang="en-GB" altLang="it-IT" sz="1800" b="0" dirty="0">
              <a:solidFill>
                <a:schemeClr val="accent2"/>
              </a:solidFill>
            </a:endParaRPr>
          </a:p>
        </p:txBody>
      </p:sp>
    </p:spTree>
    <p:extLst>
      <p:ext uri="{BB962C8B-B14F-4D97-AF65-F5344CB8AC3E}">
        <p14:creationId xmlns:p14="http://schemas.microsoft.com/office/powerpoint/2010/main" val="2039098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504" y="673138"/>
            <a:ext cx="2664296" cy="3979998"/>
          </a:xfrm>
          <a:prstGeom prst="rect">
            <a:avLst/>
          </a:prstGeom>
        </p:spPr>
      </p:pic>
      <p:pic>
        <p:nvPicPr>
          <p:cNvPr id="4" name="Immagine 3"/>
          <p:cNvPicPr>
            <a:picLocks noChangeAspect="1"/>
          </p:cNvPicPr>
          <p:nvPr/>
        </p:nvPicPr>
        <p:blipFill>
          <a:blip r:embed="rId4"/>
          <a:stretch>
            <a:fillRect/>
          </a:stretch>
        </p:blipFill>
        <p:spPr>
          <a:xfrm flipH="1">
            <a:off x="107504" y="4797152"/>
            <a:ext cx="2590800" cy="1701800"/>
          </a:xfrm>
          <a:prstGeom prst="rect">
            <a:avLst/>
          </a:prstGeom>
        </p:spPr>
      </p:pic>
      <p:pic>
        <p:nvPicPr>
          <p:cNvPr id="11" name="Immagine 10"/>
          <p:cNvPicPr>
            <a:picLocks noChangeAspect="1"/>
          </p:cNvPicPr>
          <p:nvPr/>
        </p:nvPicPr>
        <p:blipFill>
          <a:blip r:embed="rId5"/>
          <a:stretch>
            <a:fillRect/>
          </a:stretch>
        </p:blipFill>
        <p:spPr>
          <a:xfrm>
            <a:off x="3346772" y="687536"/>
            <a:ext cx="5473700" cy="5765800"/>
          </a:xfrm>
          <a:prstGeom prst="rect">
            <a:avLst/>
          </a:prstGeom>
        </p:spPr>
      </p:pic>
      <p:sp>
        <p:nvSpPr>
          <p:cNvPr id="7" name="Text Box 5"/>
          <p:cNvSpPr txBox="1">
            <a:spLocks noChangeArrowheads="1"/>
          </p:cNvSpPr>
          <p:nvPr/>
        </p:nvSpPr>
        <p:spPr bwMode="auto">
          <a:xfrm>
            <a:off x="0" y="115888"/>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RIFLESSI</a:t>
            </a:r>
            <a:r>
              <a:rPr lang="en-GB" altLang="it-IT" sz="2400" b="0" dirty="0">
                <a:solidFill>
                  <a:srgbClr val="0000FF"/>
                </a:solidFill>
              </a:rPr>
              <a:t> </a:t>
            </a:r>
            <a:r>
              <a:rPr lang="en-GB" altLang="it-IT" sz="2400" b="0" dirty="0" smtClean="0">
                <a:solidFill>
                  <a:srgbClr val="0000FF"/>
                </a:solidFill>
              </a:rPr>
              <a:t>POLISINAPTICI: </a:t>
            </a:r>
            <a:r>
              <a:rPr lang="en-GB" altLang="it-IT" sz="2400" b="0" dirty="0" err="1" smtClean="0">
                <a:solidFill>
                  <a:srgbClr val="0000FF"/>
                </a:solidFill>
              </a:rPr>
              <a:t>RIFLESSO</a:t>
            </a:r>
            <a:r>
              <a:rPr lang="en-GB" altLang="it-IT" sz="2400" b="0" dirty="0" smtClean="0">
                <a:solidFill>
                  <a:srgbClr val="0000FF"/>
                </a:solidFill>
              </a:rPr>
              <a:t> </a:t>
            </a:r>
            <a:r>
              <a:rPr lang="en-GB" altLang="it-IT" sz="2400" b="0" dirty="0" err="1" smtClean="0">
                <a:solidFill>
                  <a:srgbClr val="0000FF"/>
                </a:solidFill>
              </a:rPr>
              <a:t>FLESSORIO</a:t>
            </a:r>
            <a:endParaRPr lang="en-GB" altLang="it-IT" sz="2400" b="0" dirty="0"/>
          </a:p>
        </p:txBody>
      </p:sp>
    </p:spTree>
    <p:extLst>
      <p:ext uri="{BB962C8B-B14F-4D97-AF65-F5344CB8AC3E}">
        <p14:creationId xmlns:p14="http://schemas.microsoft.com/office/powerpoint/2010/main" val="148539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6632"/>
            <a:ext cx="9144000" cy="461665"/>
          </a:xfrm>
          <a:prstGeom prst="rect">
            <a:avLst/>
          </a:prstGeom>
        </p:spPr>
        <p:txBody>
          <a:bodyPr wrap="square">
            <a:spAutoFit/>
          </a:bodyPr>
          <a:lstStyle/>
          <a:p>
            <a:pPr algn="ctr" eaLnBrk="1" hangingPunct="1"/>
            <a:r>
              <a:rPr lang="en-GB" altLang="it-IT" b="0" dirty="0" err="1" smtClean="0">
                <a:solidFill>
                  <a:srgbClr val="0000FF"/>
                </a:solidFill>
              </a:rPr>
              <a:t>SOMMAZIONE</a:t>
            </a:r>
            <a:r>
              <a:rPr lang="en-GB" altLang="it-IT" b="0" dirty="0" smtClean="0">
                <a:solidFill>
                  <a:srgbClr val="0000FF"/>
                </a:solidFill>
              </a:rPr>
              <a:t> </a:t>
            </a:r>
            <a:r>
              <a:rPr lang="en-GB" altLang="it-IT" b="0" dirty="0" err="1" smtClean="0">
                <a:solidFill>
                  <a:srgbClr val="0000FF"/>
                </a:solidFill>
              </a:rPr>
              <a:t>SPAZIALE</a:t>
            </a:r>
            <a:r>
              <a:rPr lang="en-GB" altLang="it-IT" b="0" dirty="0" smtClean="0">
                <a:solidFill>
                  <a:srgbClr val="0000FF"/>
                </a:solidFill>
              </a:rPr>
              <a:t> E </a:t>
            </a:r>
            <a:r>
              <a:rPr lang="en-GB" altLang="it-IT" b="0" dirty="0" err="1" smtClean="0">
                <a:solidFill>
                  <a:srgbClr val="0000FF"/>
                </a:solidFill>
              </a:rPr>
              <a:t>TEMPORALE</a:t>
            </a:r>
            <a:endParaRPr lang="en-GB" altLang="it-IT" b="0" dirty="0"/>
          </a:p>
        </p:txBody>
      </p:sp>
      <p:pic>
        <p:nvPicPr>
          <p:cNvPr id="6" name="Immagine 5"/>
          <p:cNvPicPr/>
          <p:nvPr/>
        </p:nvPicPr>
        <p:blipFill>
          <a:blip r:embed="rId3"/>
          <a:stretch>
            <a:fillRect/>
          </a:stretch>
        </p:blipFill>
        <p:spPr>
          <a:xfrm>
            <a:off x="2555776" y="548680"/>
            <a:ext cx="4049608" cy="4122444"/>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446283729"/>
              </p:ext>
            </p:extLst>
          </p:nvPr>
        </p:nvGraphicFramePr>
        <p:xfrm>
          <a:off x="1691680" y="4293096"/>
          <a:ext cx="5832648" cy="2420890"/>
        </p:xfrm>
        <a:graphic>
          <a:graphicData uri="http://schemas.openxmlformats.org/drawingml/2006/table">
            <a:tbl>
              <a:tblPr firstRow="1" firstCol="1" bandRow="1">
                <a:tableStyleId>{21E4AEA4-8DFA-4A89-87EB-49C32662AFE0}</a:tableStyleId>
              </a:tblPr>
              <a:tblGrid>
                <a:gridCol w="732538"/>
                <a:gridCol w="633760"/>
                <a:gridCol w="560269"/>
                <a:gridCol w="560269"/>
                <a:gridCol w="671691"/>
                <a:gridCol w="672482"/>
                <a:gridCol w="2001639"/>
              </a:tblGrid>
              <a:tr h="242089">
                <a:tc gridSpan="2">
                  <a:txBody>
                    <a:bodyPr/>
                    <a:lstStyle/>
                    <a:p>
                      <a:pPr algn="ctr">
                        <a:spcAft>
                          <a:spcPts val="0"/>
                        </a:spcAft>
                      </a:pPr>
                      <a:r>
                        <a:rPr lang="it-IT" sz="1100" dirty="0">
                          <a:effectLst/>
                        </a:rPr>
                        <a:t>fibre afferenti</a:t>
                      </a:r>
                      <a:endParaRPr lang="it-IT" sz="1200" dirty="0">
                        <a:solidFill>
                          <a:srgbClr val="FF0000"/>
                        </a:solidFill>
                        <a:effectLst/>
                        <a:latin typeface="Times New Roman" charset="0"/>
                        <a:ea typeface="Calibri" charset="0"/>
                      </a:endParaRPr>
                    </a:p>
                  </a:txBody>
                  <a:tcPr marL="68580" marR="68580" marT="0" marB="0"/>
                </a:tc>
                <a:tc hMerge="1">
                  <a:txBody>
                    <a:bodyPr/>
                    <a:lstStyle/>
                    <a:p>
                      <a:endParaRPr lang="it-IT"/>
                    </a:p>
                  </a:txBody>
                  <a:tcPr/>
                </a:tc>
                <a:tc gridSpan="5">
                  <a:txBody>
                    <a:bodyPr/>
                    <a:lstStyle/>
                    <a:p>
                      <a:pPr algn="ctr">
                        <a:spcAft>
                          <a:spcPts val="0"/>
                        </a:spcAft>
                      </a:pPr>
                      <a:r>
                        <a:rPr lang="it-IT" sz="1100" dirty="0">
                          <a:effectLst/>
                        </a:rPr>
                        <a:t>neuroni efferenti</a:t>
                      </a:r>
                      <a:endParaRPr lang="it-IT" sz="1200" dirty="0">
                        <a:solidFill>
                          <a:srgbClr val="FF0000"/>
                        </a:solidFill>
                        <a:effectLst/>
                        <a:latin typeface="Times New Roman" charset="0"/>
                        <a:ea typeface="Calibri" charset="0"/>
                      </a:endParaRPr>
                    </a:p>
                  </a:txBody>
                  <a:tcPr marL="68580" marR="68580" marT="0"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42089">
                <a:tc>
                  <a:txBody>
                    <a:bodyPr/>
                    <a:lstStyle/>
                    <a:p>
                      <a:pPr algn="ctr">
                        <a:spcAft>
                          <a:spcPts val="0"/>
                        </a:spcAft>
                      </a:pPr>
                      <a:r>
                        <a:rPr lang="it-IT" sz="1100" dirty="0">
                          <a:effectLst/>
                          <a:latin typeface="Symbol" charset="2"/>
                          <a:ea typeface="Symbol" charset="2"/>
                          <a:cs typeface="Symbol" charset="2"/>
                        </a:rPr>
                        <a:t>a</a:t>
                      </a:r>
                      <a:endParaRPr lang="it-IT" sz="1200" dirty="0">
                        <a:solidFill>
                          <a:srgbClr val="FF0000"/>
                        </a:solidFill>
                        <a:effectLst/>
                        <a:latin typeface="Symbol" charset="2"/>
                        <a:ea typeface="Symbol" charset="2"/>
                        <a:cs typeface="Symbol" charset="2"/>
                      </a:endParaRPr>
                    </a:p>
                  </a:txBody>
                  <a:tcPr marL="68580" marR="68580" marT="0" marB="0"/>
                </a:tc>
                <a:tc>
                  <a:txBody>
                    <a:bodyPr/>
                    <a:lstStyle/>
                    <a:p>
                      <a:pPr algn="ctr">
                        <a:spcAft>
                          <a:spcPts val="0"/>
                        </a:spcAft>
                      </a:pPr>
                      <a:r>
                        <a:rPr lang="it-IT" sz="1100" dirty="0">
                          <a:effectLst/>
                          <a:latin typeface="Symbol" charset="2"/>
                          <a:ea typeface="Symbol" charset="2"/>
                          <a:cs typeface="Symbol" charset="2"/>
                        </a:rPr>
                        <a:t>b</a:t>
                      </a:r>
                      <a:endParaRPr lang="it-IT" sz="1200" dirty="0">
                        <a:effectLst/>
                        <a:latin typeface="Symbol" charset="2"/>
                        <a:ea typeface="Symbol" charset="2"/>
                        <a:cs typeface="Symbol" charset="2"/>
                      </a:endParaRPr>
                    </a:p>
                  </a:txBody>
                  <a:tcPr marL="68580" marR="68580" marT="0" marB="0"/>
                </a:tc>
                <a:tc>
                  <a:txBody>
                    <a:bodyPr/>
                    <a:lstStyle/>
                    <a:p>
                      <a:pPr algn="ctr">
                        <a:spcAft>
                          <a:spcPts val="0"/>
                        </a:spcAft>
                      </a:pPr>
                      <a:r>
                        <a:rPr lang="it-IT" sz="1100" dirty="0">
                          <a:effectLst/>
                        </a:rPr>
                        <a:t>a</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dirty="0">
                          <a:effectLst/>
                        </a:rPr>
                        <a:t>b</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a:effectLst/>
                        </a:rPr>
                        <a:t>c</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d</a:t>
                      </a:r>
                      <a:endParaRPr lang="it-IT" sz="1200">
                        <a:effectLst/>
                        <a:latin typeface="Times New Roman" charset="0"/>
                        <a:ea typeface="Calibri" charset="0"/>
                      </a:endParaRPr>
                    </a:p>
                  </a:txBody>
                  <a:tcPr marL="68580" marR="68580" marT="0" marB="0"/>
                </a:tc>
                <a:tc>
                  <a:txBody>
                    <a:bodyPr/>
                    <a:lstStyle/>
                    <a:p>
                      <a:pPr algn="just">
                        <a:spcAft>
                          <a:spcPts val="0"/>
                        </a:spcAft>
                      </a:pPr>
                      <a:r>
                        <a:rPr lang="it-IT" sz="1100">
                          <a:effectLst/>
                        </a:rPr>
                        <a:t> </a:t>
                      </a:r>
                      <a:endParaRPr lang="it-IT" sz="1200">
                        <a:effectLst/>
                        <a:latin typeface="Times New Roman" charset="0"/>
                        <a:ea typeface="Calibri" charset="0"/>
                      </a:endParaRPr>
                    </a:p>
                  </a:txBody>
                  <a:tcPr marL="68580" marR="68580" marT="0" marB="0"/>
                </a:tc>
              </a:tr>
              <a:tr h="242089">
                <a:tc>
                  <a:txBody>
                    <a:bodyPr/>
                    <a:lstStyle/>
                    <a:p>
                      <a:pPr algn="ctr">
                        <a:spcAft>
                          <a:spcPts val="0"/>
                        </a:spcAft>
                      </a:pPr>
                      <a:r>
                        <a:rPr lang="it-IT" sz="1100" dirty="0">
                          <a:effectLst/>
                        </a:rPr>
                        <a:t>1</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rowSpan="4">
                  <a:txBody>
                    <a:bodyPr/>
                    <a:lstStyle/>
                    <a:p>
                      <a:pPr algn="ctr">
                        <a:spcAft>
                          <a:spcPts val="0"/>
                        </a:spcAft>
                      </a:pPr>
                      <a:r>
                        <a:rPr lang="it-IT" sz="1100">
                          <a:effectLst/>
                        </a:rPr>
                        <a:t>bianco: solo sommazione temporale</a:t>
                      </a:r>
                      <a:endParaRPr lang="it-IT" sz="1200">
                        <a:effectLst/>
                        <a:latin typeface="Times New Roman" charset="0"/>
                        <a:ea typeface="Calibri" charset="0"/>
                      </a:endParaRPr>
                    </a:p>
                  </a:txBody>
                  <a:tcPr marL="68580" marR="68580" marT="0" marB="0" anchor="ctr"/>
                </a:tc>
              </a:tr>
              <a:tr h="242089">
                <a:tc>
                  <a:txBody>
                    <a:bodyPr/>
                    <a:lstStyle/>
                    <a:p>
                      <a:pPr algn="ctr">
                        <a:spcAft>
                          <a:spcPts val="0"/>
                        </a:spcAft>
                      </a:pPr>
                      <a:r>
                        <a:rPr lang="it-IT" sz="1100" dirty="0">
                          <a:effectLst/>
                        </a:rPr>
                        <a:t>2</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4</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1</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vMerge="1">
                  <a:txBody>
                    <a:bodyPr/>
                    <a:lstStyle/>
                    <a:p>
                      <a:endParaRPr lang="it-IT"/>
                    </a:p>
                  </a:txBody>
                  <a:tcPr/>
                </a:tc>
              </a:tr>
              <a:tr h="242089">
                <a:tc>
                  <a:txBody>
                    <a:bodyPr/>
                    <a:lstStyle/>
                    <a:p>
                      <a:pPr algn="ctr">
                        <a:spcAft>
                          <a:spcPts val="0"/>
                        </a:spcAft>
                      </a:pPr>
                      <a:r>
                        <a:rPr lang="it-IT" sz="1100" dirty="0">
                          <a:effectLst/>
                        </a:rPr>
                        <a:t>3</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6</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a:effectLst/>
                        </a:rPr>
                        <a:t>1</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1</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vMerge="1">
                  <a:txBody>
                    <a:bodyPr/>
                    <a:lstStyle/>
                    <a:p>
                      <a:endParaRPr lang="it-IT"/>
                    </a:p>
                  </a:txBody>
                  <a:tcPr/>
                </a:tc>
              </a:tr>
              <a:tr h="242089">
                <a:tc>
                  <a:txBody>
                    <a:bodyPr/>
                    <a:lstStyle/>
                    <a:p>
                      <a:pPr algn="ctr">
                        <a:spcAft>
                          <a:spcPts val="0"/>
                        </a:spcAft>
                      </a:pPr>
                      <a:r>
                        <a:rPr lang="it-IT" sz="1100" dirty="0">
                          <a:effectLst/>
                        </a:rPr>
                        <a:t>4</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8</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1</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0</a:t>
                      </a:r>
                      <a:endParaRPr lang="it-IT" sz="1200" dirty="0">
                        <a:effectLst/>
                        <a:latin typeface="Times New Roman" charset="0"/>
                        <a:ea typeface="Calibri" charset="0"/>
                      </a:endParaRPr>
                    </a:p>
                  </a:txBody>
                  <a:tcPr marL="68580" marR="68580" marT="0" marB="0"/>
                </a:tc>
                <a:tc vMerge="1">
                  <a:txBody>
                    <a:bodyPr/>
                    <a:lstStyle/>
                    <a:p>
                      <a:endParaRPr lang="it-IT"/>
                    </a:p>
                  </a:txBody>
                  <a:tcPr/>
                </a:tc>
              </a:tr>
              <a:tr h="242089">
                <a:tc>
                  <a:txBody>
                    <a:bodyPr/>
                    <a:lstStyle/>
                    <a:p>
                      <a:pPr algn="ctr">
                        <a:spcAft>
                          <a:spcPts val="0"/>
                        </a:spcAft>
                      </a:pPr>
                      <a:r>
                        <a:rPr lang="it-IT" sz="1100" dirty="0">
                          <a:effectLst/>
                        </a:rPr>
                        <a:t>1</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1</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0</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1</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2</a:t>
                      </a:r>
                      <a:endParaRPr lang="it-IT" sz="1200" dirty="0">
                        <a:effectLst/>
                        <a:latin typeface="Times New Roman" charset="0"/>
                        <a:ea typeface="Calibri" charset="0"/>
                      </a:endParaRPr>
                    </a:p>
                  </a:txBody>
                  <a:tcPr marL="68580" marR="68580" marT="0" marB="0">
                    <a:solidFill>
                      <a:schemeClr val="bg1">
                        <a:lumMod val="75000"/>
                      </a:schemeClr>
                    </a:solidFill>
                  </a:tcPr>
                </a:tc>
                <a:tc rowSpan="4">
                  <a:txBody>
                    <a:bodyPr/>
                    <a:lstStyle/>
                    <a:p>
                      <a:pPr algn="ctr">
                        <a:spcAft>
                          <a:spcPts val="0"/>
                        </a:spcAft>
                      </a:pPr>
                      <a:r>
                        <a:rPr lang="it-IT" sz="1100" dirty="0">
                          <a:effectLst/>
                        </a:rPr>
                        <a:t>grigio: anche sommazione spaziale</a:t>
                      </a:r>
                      <a:endParaRPr lang="it-IT" sz="1200" dirty="0">
                        <a:effectLst/>
                        <a:latin typeface="Times New Roman" charset="0"/>
                        <a:ea typeface="Calibri" charset="0"/>
                      </a:endParaRPr>
                    </a:p>
                  </a:txBody>
                  <a:tcPr marL="68580" marR="68580" marT="0" marB="0" anchor="ctr">
                    <a:solidFill>
                      <a:schemeClr val="bg1">
                        <a:lumMod val="75000"/>
                      </a:schemeClr>
                    </a:solidFill>
                  </a:tcPr>
                </a:tc>
              </a:tr>
              <a:tr h="242089">
                <a:tc>
                  <a:txBody>
                    <a:bodyPr/>
                    <a:lstStyle/>
                    <a:p>
                      <a:pPr algn="ctr">
                        <a:spcAft>
                          <a:spcPts val="0"/>
                        </a:spcAft>
                      </a:pPr>
                      <a:r>
                        <a:rPr lang="it-IT" sz="1100" dirty="0">
                          <a:effectLst/>
                        </a:rPr>
                        <a:t>1</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1</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1</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4</a:t>
                      </a:r>
                      <a:endParaRPr lang="it-IT" sz="1200" dirty="0">
                        <a:effectLst/>
                        <a:latin typeface="Times New Roman" charset="0"/>
                        <a:ea typeface="Calibri" charset="0"/>
                      </a:endParaRPr>
                    </a:p>
                  </a:txBody>
                  <a:tcPr marL="68580" marR="68580" marT="0" marB="0">
                    <a:solidFill>
                      <a:schemeClr val="bg1">
                        <a:lumMod val="75000"/>
                      </a:schemeClr>
                    </a:solidFill>
                  </a:tcPr>
                </a:tc>
                <a:tc vMerge="1">
                  <a:txBody>
                    <a:bodyPr/>
                    <a:lstStyle/>
                    <a:p>
                      <a:endParaRPr lang="it-IT"/>
                    </a:p>
                  </a:txBody>
                  <a:tcPr/>
                </a:tc>
              </a:tr>
              <a:tr h="242089">
                <a:tc>
                  <a:txBody>
                    <a:bodyPr/>
                    <a:lstStyle/>
                    <a:p>
                      <a:pPr algn="ctr">
                        <a:spcAft>
                          <a:spcPts val="0"/>
                        </a:spcAft>
                      </a:pPr>
                      <a:r>
                        <a:rPr lang="it-IT" sz="1100" dirty="0">
                          <a:effectLst/>
                        </a:rPr>
                        <a:t>1</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a:effectLst/>
                        </a:rPr>
                        <a:t>3</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1</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2</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7</a:t>
                      </a:r>
                      <a:endParaRPr lang="it-IT" sz="1200" dirty="0">
                        <a:effectLst/>
                        <a:latin typeface="Times New Roman" charset="0"/>
                        <a:ea typeface="Calibri" charset="0"/>
                      </a:endParaRPr>
                    </a:p>
                  </a:txBody>
                  <a:tcPr marL="68580" marR="68580" marT="0" marB="0">
                    <a:solidFill>
                      <a:schemeClr val="bg1">
                        <a:lumMod val="75000"/>
                      </a:schemeClr>
                    </a:solidFill>
                  </a:tcPr>
                </a:tc>
                <a:tc vMerge="1">
                  <a:txBody>
                    <a:bodyPr/>
                    <a:lstStyle/>
                    <a:p>
                      <a:endParaRPr lang="it-IT"/>
                    </a:p>
                  </a:txBody>
                  <a:tcPr/>
                </a:tc>
              </a:tr>
              <a:tr h="242089">
                <a:tc>
                  <a:txBody>
                    <a:bodyPr/>
                    <a:lstStyle/>
                    <a:p>
                      <a:pPr algn="ctr">
                        <a:spcAft>
                          <a:spcPts val="0"/>
                        </a:spcAft>
                      </a:pPr>
                      <a:r>
                        <a:rPr lang="it-IT" sz="1100" dirty="0">
                          <a:effectLst/>
                        </a:rPr>
                        <a:t>1</a:t>
                      </a:r>
                      <a:endParaRPr lang="it-IT" sz="1200" dirty="0">
                        <a:solidFill>
                          <a:srgbClr val="FF0000"/>
                        </a:solidFill>
                        <a:effectLst/>
                        <a:latin typeface="Times New Roman" charset="0"/>
                        <a:ea typeface="Calibri" charset="0"/>
                      </a:endParaRPr>
                    </a:p>
                  </a:txBody>
                  <a:tcPr marL="68580" marR="68580" marT="0" marB="0"/>
                </a:tc>
                <a:tc>
                  <a:txBody>
                    <a:bodyPr/>
                    <a:lstStyle/>
                    <a:p>
                      <a:pPr algn="ctr">
                        <a:spcAft>
                          <a:spcPts val="0"/>
                        </a:spcAft>
                      </a:pPr>
                      <a:r>
                        <a:rPr lang="it-IT" sz="1100" dirty="0">
                          <a:effectLst/>
                        </a:rPr>
                        <a:t>4</a:t>
                      </a:r>
                      <a:endParaRPr lang="it-IT" sz="1200" dirty="0">
                        <a:effectLst/>
                        <a:latin typeface="Times New Roman" charset="0"/>
                        <a:ea typeface="Calibri" charset="0"/>
                      </a:endParaRPr>
                    </a:p>
                  </a:txBody>
                  <a:tcPr marL="68580" marR="68580" marT="0" marB="0"/>
                </a:tc>
                <a:tc>
                  <a:txBody>
                    <a:bodyPr/>
                    <a:lstStyle/>
                    <a:p>
                      <a:pPr algn="ctr">
                        <a:spcAft>
                          <a:spcPts val="0"/>
                        </a:spcAft>
                      </a:pPr>
                      <a:r>
                        <a:rPr lang="it-IT" sz="1100">
                          <a:effectLst/>
                        </a:rPr>
                        <a:t>2</a:t>
                      </a:r>
                      <a:endParaRPr lang="it-IT" sz="1200">
                        <a:effectLst/>
                        <a:latin typeface="Times New Roman" charset="0"/>
                        <a:ea typeface="Calibri" charset="0"/>
                      </a:endParaRPr>
                    </a:p>
                  </a:txBody>
                  <a:tcPr marL="68580" marR="68580" marT="0" marB="0"/>
                </a:tc>
                <a:tc>
                  <a:txBody>
                    <a:bodyPr/>
                    <a:lstStyle/>
                    <a:p>
                      <a:pPr algn="ctr">
                        <a:spcAft>
                          <a:spcPts val="0"/>
                        </a:spcAft>
                      </a:pPr>
                      <a:r>
                        <a:rPr lang="it-IT" sz="1100" dirty="0">
                          <a:effectLst/>
                        </a:rPr>
                        <a:t>2</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3</a:t>
                      </a:r>
                      <a:endParaRPr lang="it-IT" sz="1200" dirty="0">
                        <a:effectLst/>
                        <a:latin typeface="Times New Roman" charset="0"/>
                        <a:ea typeface="Calibri" charset="0"/>
                      </a:endParaRPr>
                    </a:p>
                  </a:txBody>
                  <a:tcPr marL="68580" marR="68580" marT="0" marB="0">
                    <a:solidFill>
                      <a:schemeClr val="bg1">
                        <a:lumMod val="75000"/>
                      </a:schemeClr>
                    </a:solidFill>
                  </a:tcPr>
                </a:tc>
                <a:tc>
                  <a:txBody>
                    <a:bodyPr/>
                    <a:lstStyle/>
                    <a:p>
                      <a:pPr algn="ctr">
                        <a:spcAft>
                          <a:spcPts val="0"/>
                        </a:spcAft>
                      </a:pPr>
                      <a:r>
                        <a:rPr lang="it-IT" sz="1100" dirty="0">
                          <a:effectLst/>
                        </a:rPr>
                        <a:t>9</a:t>
                      </a:r>
                      <a:endParaRPr lang="it-IT" sz="1200" dirty="0">
                        <a:effectLst/>
                        <a:latin typeface="Times New Roman" charset="0"/>
                        <a:ea typeface="Calibri" charset="0"/>
                      </a:endParaRPr>
                    </a:p>
                  </a:txBody>
                  <a:tcPr marL="68580" marR="68580" marT="0" marB="0"/>
                </a:tc>
                <a:tc vMerge="1">
                  <a:txBody>
                    <a:bodyPr/>
                    <a:lstStyle/>
                    <a:p>
                      <a:endParaRPr lang="it-IT"/>
                    </a:p>
                  </a:txBody>
                  <a:tcPr/>
                </a:tc>
              </a:tr>
            </a:tbl>
          </a:graphicData>
        </a:graphic>
      </p:graphicFrame>
      <p:sp>
        <p:nvSpPr>
          <p:cNvPr id="4" name="CasellaDiTesto 3"/>
          <p:cNvSpPr txBox="1"/>
          <p:nvPr/>
        </p:nvSpPr>
        <p:spPr>
          <a:xfrm>
            <a:off x="179512" y="2780928"/>
            <a:ext cx="2232248" cy="1323439"/>
          </a:xfrm>
          <a:prstGeom prst="rect">
            <a:avLst/>
          </a:prstGeom>
          <a:noFill/>
          <a:ln>
            <a:solidFill>
              <a:schemeClr val="tx1"/>
            </a:solidFill>
          </a:ln>
        </p:spPr>
        <p:txBody>
          <a:bodyPr wrap="square" rtlCol="0">
            <a:spAutoFit/>
          </a:bodyPr>
          <a:lstStyle/>
          <a:p>
            <a:r>
              <a:rPr lang="it-IT" sz="1600" b="0" dirty="0" smtClean="0"/>
              <a:t>Ogni neurone efferente ha bisogno di 5 sinapsi attive per produrre un </a:t>
            </a:r>
            <a:r>
              <a:rPr lang="it-IT" sz="1600" b="0" smtClean="0"/>
              <a:t>potenziale d’azione</a:t>
            </a:r>
            <a:endParaRPr lang="it-IT" sz="1600" b="0"/>
          </a:p>
        </p:txBody>
      </p:sp>
    </p:spTree>
    <p:extLst>
      <p:ext uri="{BB962C8B-B14F-4D97-AF65-F5344CB8AC3E}">
        <p14:creationId xmlns:p14="http://schemas.microsoft.com/office/powerpoint/2010/main" val="777994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281" r="5469" b="8596"/>
          <a:stretch/>
        </p:blipFill>
        <p:spPr>
          <a:xfrm>
            <a:off x="35496" y="968388"/>
            <a:ext cx="9037945" cy="4764868"/>
          </a:xfrm>
          <a:prstGeom prst="rect">
            <a:avLst/>
          </a:prstGeom>
        </p:spPr>
      </p:pic>
      <p:sp>
        <p:nvSpPr>
          <p:cNvPr id="4" name="CasellaDiTesto 3"/>
          <p:cNvSpPr txBox="1"/>
          <p:nvPr/>
        </p:nvSpPr>
        <p:spPr>
          <a:xfrm>
            <a:off x="395536" y="6165304"/>
            <a:ext cx="8364790" cy="338554"/>
          </a:xfrm>
          <a:prstGeom prst="rect">
            <a:avLst/>
          </a:prstGeom>
          <a:noFill/>
        </p:spPr>
        <p:txBody>
          <a:bodyPr wrap="none" rtlCol="0">
            <a:spAutoFit/>
          </a:bodyPr>
          <a:lstStyle/>
          <a:p>
            <a:r>
              <a:rPr lang="it-IT" sz="1600" b="0" dirty="0" smtClean="0"/>
              <a:t>Diversa azione dei comandi motori (fascio piramidale) a seconda della posizione del piede</a:t>
            </a:r>
            <a:endParaRPr lang="it-IT" sz="1600" b="0" dirty="0"/>
          </a:p>
        </p:txBody>
      </p:sp>
      <p:sp>
        <p:nvSpPr>
          <p:cNvPr id="5" name="CasellaDiTesto 4"/>
          <p:cNvSpPr txBox="1"/>
          <p:nvPr/>
        </p:nvSpPr>
        <p:spPr>
          <a:xfrm>
            <a:off x="6228184" y="6551766"/>
            <a:ext cx="2880917" cy="261610"/>
          </a:xfrm>
          <a:prstGeom prst="rect">
            <a:avLst/>
          </a:prstGeom>
          <a:noFill/>
        </p:spPr>
        <p:txBody>
          <a:bodyPr wrap="none" rtlCol="0">
            <a:spAutoFit/>
          </a:bodyPr>
          <a:lstStyle/>
          <a:p>
            <a:r>
              <a:rPr lang="it-IT" sz="1100" b="0" dirty="0" err="1" smtClean="0"/>
              <a:t>Brodal</a:t>
            </a:r>
            <a:r>
              <a:rPr lang="it-IT" sz="1100" b="0" dirty="0" smtClean="0"/>
              <a:t>, Il Sistema Nervoso Centrale, </a:t>
            </a:r>
            <a:r>
              <a:rPr lang="it-IT" sz="1100" b="0" dirty="0" err="1" smtClean="0"/>
              <a:t>Piccin</a:t>
            </a:r>
            <a:endParaRPr lang="it-IT" sz="1100" b="0" dirty="0"/>
          </a:p>
        </p:txBody>
      </p:sp>
      <p:sp>
        <p:nvSpPr>
          <p:cNvPr id="6" name="Text Box 5"/>
          <p:cNvSpPr txBox="1">
            <a:spLocks noChangeArrowheads="1"/>
          </p:cNvSpPr>
          <p:nvPr/>
        </p:nvSpPr>
        <p:spPr bwMode="auto">
          <a:xfrm>
            <a:off x="0" y="44624"/>
            <a:ext cx="9159877"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000FF"/>
                </a:solidFill>
              </a:rPr>
              <a:t>CONTESTO</a:t>
            </a:r>
            <a:r>
              <a:rPr lang="en-GB" altLang="it-IT" sz="2400" b="0" dirty="0" smtClean="0">
                <a:solidFill>
                  <a:srgbClr val="0000FF"/>
                </a:solidFill>
              </a:rPr>
              <a:t> </a:t>
            </a:r>
            <a:r>
              <a:rPr lang="en-GB" altLang="it-IT" sz="2400" b="0" dirty="0" err="1" smtClean="0">
                <a:solidFill>
                  <a:srgbClr val="0000FF"/>
                </a:solidFill>
              </a:rPr>
              <a:t>MOTORIO</a:t>
            </a:r>
            <a:endParaRPr lang="en-GB" altLang="it-IT" sz="2400" b="0" dirty="0"/>
          </a:p>
        </p:txBody>
      </p:sp>
      <p:sp>
        <p:nvSpPr>
          <p:cNvPr id="3" name="CasellaDiTesto 2"/>
          <p:cNvSpPr txBox="1"/>
          <p:nvPr/>
        </p:nvSpPr>
        <p:spPr>
          <a:xfrm>
            <a:off x="539552" y="3140968"/>
            <a:ext cx="1503938" cy="276999"/>
          </a:xfrm>
          <a:prstGeom prst="rect">
            <a:avLst/>
          </a:prstGeom>
          <a:noFill/>
        </p:spPr>
        <p:txBody>
          <a:bodyPr wrap="none" rtlCol="0">
            <a:spAutoFit/>
          </a:bodyPr>
          <a:lstStyle/>
          <a:p>
            <a:r>
              <a:rPr lang="it-IT" sz="1200" b="0" smtClean="0"/>
              <a:t>Inibizione reciproca</a:t>
            </a:r>
            <a:endParaRPr lang="it-IT" sz="1200" b="0"/>
          </a:p>
        </p:txBody>
      </p:sp>
      <p:cxnSp>
        <p:nvCxnSpPr>
          <p:cNvPr id="8" name="Connettore 2 7"/>
          <p:cNvCxnSpPr/>
          <p:nvPr/>
        </p:nvCxnSpPr>
        <p:spPr bwMode="auto">
          <a:xfrm>
            <a:off x="2051720" y="3284984"/>
            <a:ext cx="79208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84611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33317"/>
          <a:stretch/>
        </p:blipFill>
        <p:spPr>
          <a:xfrm>
            <a:off x="-36512" y="-26516"/>
            <a:ext cx="6624736" cy="6780156"/>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68055"/>
          <a:stretch/>
        </p:blipFill>
        <p:spPr>
          <a:xfrm>
            <a:off x="4644008" y="1742256"/>
            <a:ext cx="4468287" cy="2190800"/>
          </a:xfrm>
          <a:prstGeom prst="rect">
            <a:avLst/>
          </a:prstGeom>
        </p:spPr>
      </p:pic>
      <p:sp>
        <p:nvSpPr>
          <p:cNvPr id="3" name="CasellaDiTesto 2"/>
          <p:cNvSpPr txBox="1"/>
          <p:nvPr/>
        </p:nvSpPr>
        <p:spPr>
          <a:xfrm>
            <a:off x="6444208" y="6597352"/>
            <a:ext cx="2690160" cy="246221"/>
          </a:xfrm>
          <a:prstGeom prst="rect">
            <a:avLst/>
          </a:prstGeom>
          <a:noFill/>
        </p:spPr>
        <p:txBody>
          <a:bodyPr wrap="none" rtlCol="0">
            <a:spAutoFit/>
          </a:bodyPr>
          <a:lstStyle/>
          <a:p>
            <a:r>
              <a:rPr lang="it-IT" sz="1000" b="0" dirty="0" smtClean="0"/>
              <a:t>Da Conti et al., Fisiologia Medica, </a:t>
            </a:r>
            <a:r>
              <a:rPr lang="it-IT" sz="1000" b="0" dirty="0" err="1" smtClean="0"/>
              <a:t>edi-ermes</a:t>
            </a:r>
            <a:endParaRPr lang="it-IT" sz="1000" b="0" dirty="0"/>
          </a:p>
        </p:txBody>
      </p:sp>
      <p:sp>
        <p:nvSpPr>
          <p:cNvPr id="6" name="Text Box 5"/>
          <p:cNvSpPr txBox="1">
            <a:spLocks noChangeArrowheads="1"/>
          </p:cNvSpPr>
          <p:nvPr/>
        </p:nvSpPr>
        <p:spPr bwMode="auto">
          <a:xfrm>
            <a:off x="5724128" y="260648"/>
            <a:ext cx="3435749"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dirty="0" err="1" smtClean="0">
                <a:solidFill>
                  <a:srgbClr val="0000FF"/>
                </a:solidFill>
              </a:rPr>
              <a:t>CONTESTO</a:t>
            </a:r>
            <a:r>
              <a:rPr lang="en-GB" altLang="it-IT" sz="2400" b="0" dirty="0" smtClean="0">
                <a:solidFill>
                  <a:srgbClr val="0000FF"/>
                </a:solidFill>
              </a:rPr>
              <a:t> </a:t>
            </a:r>
            <a:r>
              <a:rPr lang="en-GB" altLang="it-IT" sz="2400" b="0" dirty="0" err="1" smtClean="0">
                <a:solidFill>
                  <a:srgbClr val="0000FF"/>
                </a:solidFill>
              </a:rPr>
              <a:t>MOTORIO</a:t>
            </a:r>
            <a:endParaRPr lang="en-GB" altLang="it-IT" sz="2400" b="0" dirty="0">
              <a:solidFill>
                <a:srgbClr val="0000FF"/>
              </a:solidFill>
            </a:endParaRPr>
          </a:p>
        </p:txBody>
      </p:sp>
    </p:spTree>
    <p:extLst>
      <p:ext uri="{BB962C8B-B14F-4D97-AF65-F5344CB8AC3E}">
        <p14:creationId xmlns:p14="http://schemas.microsoft.com/office/powerpoint/2010/main" val="2140054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54263"/>
            <a:ext cx="579120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4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0"/>
            <a:ext cx="31242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p:cNvSpPr txBox="1">
            <a:spLocks noChangeArrowheads="1"/>
          </p:cNvSpPr>
          <p:nvPr/>
        </p:nvSpPr>
        <p:spPr bwMode="auto">
          <a:xfrm>
            <a:off x="6156176" y="-27384"/>
            <a:ext cx="2954655" cy="461665"/>
          </a:xfrm>
          <a:prstGeom prst="rect">
            <a:avLst/>
          </a:prstGeom>
          <a:solidFill>
            <a:schemeClr val="bg1"/>
          </a:solidFill>
          <a:ln>
            <a:noFill/>
          </a:ln>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a:solidFill>
                  <a:srgbClr val="0000FF"/>
                </a:solidFill>
              </a:rPr>
              <a:t>MIDOLLO</a:t>
            </a:r>
            <a:r>
              <a:rPr lang="en-GB" altLang="it-IT" sz="2400" b="0" dirty="0">
                <a:solidFill>
                  <a:srgbClr val="0000FF"/>
                </a:solidFill>
              </a:rPr>
              <a:t> </a:t>
            </a:r>
            <a:r>
              <a:rPr lang="en-GB" altLang="it-IT" sz="2400" b="0" dirty="0" err="1">
                <a:solidFill>
                  <a:srgbClr val="0000FF"/>
                </a:solidFill>
              </a:rPr>
              <a:t>SPINALE</a:t>
            </a:r>
            <a:endParaRPr lang="en-GB" altLang="it-IT" sz="2400" b="0" dirty="0"/>
          </a:p>
        </p:txBody>
      </p:sp>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224" y="360040"/>
            <a:ext cx="2434736" cy="198884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4254489" y="548680"/>
            <a:ext cx="4902200" cy="5664200"/>
          </a:xfrm>
          <a:prstGeom prst="rect">
            <a:avLst/>
          </a:prstGeom>
        </p:spPr>
      </p:pic>
      <p:pic>
        <p:nvPicPr>
          <p:cNvPr id="4" name="Immagine 3"/>
          <p:cNvPicPr>
            <a:picLocks noChangeAspect="1"/>
          </p:cNvPicPr>
          <p:nvPr/>
        </p:nvPicPr>
        <p:blipFill rotWithShape="1">
          <a:blip r:embed="rId4"/>
          <a:srcRect l="39301"/>
          <a:stretch/>
        </p:blipFill>
        <p:spPr>
          <a:xfrm>
            <a:off x="458470" y="908720"/>
            <a:ext cx="3322497" cy="5765800"/>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688" y="784449"/>
            <a:ext cx="215900" cy="850900"/>
          </a:xfrm>
          <a:prstGeom prst="rect">
            <a:avLst/>
          </a:prstGeom>
        </p:spPr>
      </p:pic>
      <p:sp>
        <p:nvSpPr>
          <p:cNvPr id="6" name="CasellaDiTesto 5"/>
          <p:cNvSpPr txBox="1"/>
          <p:nvPr/>
        </p:nvSpPr>
        <p:spPr>
          <a:xfrm>
            <a:off x="34440" y="404664"/>
            <a:ext cx="2949846" cy="523220"/>
          </a:xfrm>
          <a:prstGeom prst="rect">
            <a:avLst/>
          </a:prstGeom>
          <a:noFill/>
        </p:spPr>
        <p:txBody>
          <a:bodyPr wrap="none" rtlCol="0">
            <a:spAutoFit/>
          </a:bodyPr>
          <a:lstStyle/>
          <a:p>
            <a:r>
              <a:rPr lang="it-IT" sz="1400" b="0" dirty="0" smtClean="0"/>
              <a:t>n. peduncolopontino,</a:t>
            </a:r>
          </a:p>
          <a:p>
            <a:r>
              <a:rPr lang="it-IT" sz="1400" b="0" dirty="0" smtClean="0"/>
              <a:t>regione locomotoria mesencefalica</a:t>
            </a:r>
            <a:endParaRPr lang="it-IT" sz="1400" b="0" dirty="0"/>
          </a:p>
        </p:txBody>
      </p:sp>
      <p:sp>
        <p:nvSpPr>
          <p:cNvPr id="7" name="Text Box 5"/>
          <p:cNvSpPr txBox="1">
            <a:spLocks noChangeArrowheads="1"/>
          </p:cNvSpPr>
          <p:nvPr/>
        </p:nvSpPr>
        <p:spPr bwMode="auto">
          <a:xfrm>
            <a:off x="0" y="20140"/>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000FF"/>
                </a:solidFill>
              </a:rPr>
              <a:t>DEAMBULAZIONE</a:t>
            </a:r>
            <a:endParaRPr lang="en-GB" altLang="it-IT" sz="2400" b="0" dirty="0"/>
          </a:p>
        </p:txBody>
      </p:sp>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005064"/>
            <a:ext cx="1301500" cy="1944216"/>
          </a:xfrm>
          <a:prstGeom prst="rect">
            <a:avLst/>
          </a:prstGeom>
        </p:spPr>
      </p:pic>
      <p:sp>
        <p:nvSpPr>
          <p:cNvPr id="8" name="CasellaDiTesto 7"/>
          <p:cNvSpPr txBox="1"/>
          <p:nvPr/>
        </p:nvSpPr>
        <p:spPr>
          <a:xfrm>
            <a:off x="4153273" y="5661248"/>
            <a:ext cx="3155031" cy="307777"/>
          </a:xfrm>
          <a:prstGeom prst="rect">
            <a:avLst/>
          </a:prstGeom>
          <a:noFill/>
        </p:spPr>
        <p:txBody>
          <a:bodyPr wrap="none" rtlCol="0">
            <a:spAutoFit/>
          </a:bodyPr>
          <a:lstStyle/>
          <a:p>
            <a:r>
              <a:rPr lang="it-IT" sz="1400" b="0" dirty="0" smtClean="0"/>
              <a:t>CENTRI PER I </a:t>
            </a:r>
            <a:r>
              <a:rPr lang="it-IT" sz="1400" b="0" smtClean="0"/>
              <a:t>MOVIMENTI RITMICI</a:t>
            </a:r>
            <a:endParaRPr lang="it-IT" sz="1400" b="0"/>
          </a:p>
        </p:txBody>
      </p:sp>
      <p:sp>
        <p:nvSpPr>
          <p:cNvPr id="11" name="CasellaDiTesto 10"/>
          <p:cNvSpPr txBox="1"/>
          <p:nvPr/>
        </p:nvSpPr>
        <p:spPr>
          <a:xfrm>
            <a:off x="7668344" y="4221088"/>
            <a:ext cx="1403648" cy="461665"/>
          </a:xfrm>
          <a:prstGeom prst="rect">
            <a:avLst/>
          </a:prstGeom>
          <a:solidFill>
            <a:schemeClr val="bg1"/>
          </a:solidFill>
        </p:spPr>
        <p:txBody>
          <a:bodyPr wrap="square" rtlCol="0">
            <a:spAutoFit/>
          </a:bodyPr>
          <a:lstStyle/>
          <a:p>
            <a:r>
              <a:rPr lang="it-IT" sz="1200" b="0" dirty="0" err="1" smtClean="0"/>
              <a:t>CPG</a:t>
            </a:r>
            <a:r>
              <a:rPr lang="it-IT" sz="1200" b="0" dirty="0" smtClean="0"/>
              <a:t> (</a:t>
            </a:r>
            <a:r>
              <a:rPr lang="it-IT" sz="1200" b="0" dirty="0" err="1" smtClean="0"/>
              <a:t>central</a:t>
            </a:r>
            <a:r>
              <a:rPr lang="it-IT" sz="1200" b="0" dirty="0" smtClean="0"/>
              <a:t> pattern generator)</a:t>
            </a:r>
            <a:endParaRPr lang="it-IT" sz="1200" b="0" dirty="0"/>
          </a:p>
        </p:txBody>
      </p:sp>
    </p:spTree>
    <p:extLst>
      <p:ext uri="{BB962C8B-B14F-4D97-AF65-F5344CB8AC3E}">
        <p14:creationId xmlns:p14="http://schemas.microsoft.com/office/powerpoint/2010/main" val="94440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asellaDiTesto 2"/>
          <p:cNvSpPr txBox="1">
            <a:spLocks noChangeArrowheads="1"/>
          </p:cNvSpPr>
          <p:nvPr/>
        </p:nvSpPr>
        <p:spPr bwMode="auto">
          <a:xfrm>
            <a:off x="6100763" y="6623050"/>
            <a:ext cx="311014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a:t>Da </a:t>
            </a:r>
            <a:r>
              <a:rPr lang="it-IT" altLang="it-IT" sz="1100" b="0" dirty="0" err="1" smtClean="0"/>
              <a:t>Boron</a:t>
            </a:r>
            <a:r>
              <a:rPr lang="it-IT" altLang="it-IT" sz="1100" b="0" dirty="0" smtClean="0"/>
              <a:t> e </a:t>
            </a:r>
            <a:r>
              <a:rPr lang="it-IT" altLang="it-IT" sz="1100" b="0" dirty="0" err="1" smtClean="0"/>
              <a:t>Boulpapep</a:t>
            </a:r>
            <a:r>
              <a:rPr lang="it-IT" altLang="it-IT" sz="1100" b="0" dirty="0" smtClean="0"/>
              <a:t>, fisiologia medica, Edra</a:t>
            </a:r>
            <a:endParaRPr lang="it-IT" altLang="it-IT" sz="1100" b="0" dirty="0"/>
          </a:p>
        </p:txBody>
      </p:sp>
      <p:sp>
        <p:nvSpPr>
          <p:cNvPr id="73731" name="Text Box 5"/>
          <p:cNvSpPr txBox="1">
            <a:spLocks noChangeArrowheads="1"/>
          </p:cNvSpPr>
          <p:nvPr/>
        </p:nvSpPr>
        <p:spPr bwMode="auto">
          <a:xfrm>
            <a:off x="0" y="44624"/>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cap="all" dirty="0" err="1" smtClean="0">
                <a:solidFill>
                  <a:srgbClr val="0000FF"/>
                </a:solidFill>
              </a:rPr>
              <a:t>attività</a:t>
            </a:r>
            <a:r>
              <a:rPr lang="en-GB" altLang="it-IT" sz="2400" b="0" cap="all" dirty="0" smtClean="0">
                <a:solidFill>
                  <a:srgbClr val="0000FF"/>
                </a:solidFill>
              </a:rPr>
              <a:t> </a:t>
            </a:r>
            <a:r>
              <a:rPr lang="en-GB" altLang="it-IT" sz="2400" b="0" cap="all" dirty="0" err="1" smtClean="0">
                <a:solidFill>
                  <a:srgbClr val="0000FF"/>
                </a:solidFill>
              </a:rPr>
              <a:t>ritmica</a:t>
            </a:r>
            <a:endParaRPr lang="en-GB" altLang="it-IT" sz="2400" b="0" cap="all"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500"/>
            <a:ext cx="9144000" cy="5188449"/>
          </a:xfrm>
          <a:prstGeom prst="rect">
            <a:avLst/>
          </a:prstGeom>
        </p:spPr>
      </p:pic>
    </p:spTree>
    <p:extLst>
      <p:ext uri="{BB962C8B-B14F-4D97-AF65-F5344CB8AC3E}">
        <p14:creationId xmlns:p14="http://schemas.microsoft.com/office/powerpoint/2010/main" val="269528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asellaDiTesto 2"/>
          <p:cNvSpPr txBox="1">
            <a:spLocks noChangeArrowheads="1"/>
          </p:cNvSpPr>
          <p:nvPr/>
        </p:nvSpPr>
        <p:spPr bwMode="auto">
          <a:xfrm>
            <a:off x="6100763" y="6623050"/>
            <a:ext cx="311014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dirty="0"/>
              <a:t>Da </a:t>
            </a:r>
            <a:r>
              <a:rPr lang="it-IT" altLang="it-IT" sz="1100" b="0" dirty="0" err="1" smtClean="0"/>
              <a:t>Boron</a:t>
            </a:r>
            <a:r>
              <a:rPr lang="it-IT" altLang="it-IT" sz="1100" b="0" dirty="0" smtClean="0"/>
              <a:t> e </a:t>
            </a:r>
            <a:r>
              <a:rPr lang="it-IT" altLang="it-IT" sz="1100" b="0" dirty="0" err="1" smtClean="0"/>
              <a:t>Boulpapep</a:t>
            </a:r>
            <a:r>
              <a:rPr lang="it-IT" altLang="it-IT" sz="1100" b="0" dirty="0" smtClean="0"/>
              <a:t>, fisiologia medica, Edra</a:t>
            </a:r>
            <a:endParaRPr lang="it-IT" altLang="it-IT" sz="1100" b="0"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144000" cy="3536225"/>
          </a:xfrm>
          <a:prstGeom prst="rect">
            <a:avLst/>
          </a:prstGeom>
        </p:spPr>
      </p:pic>
      <p:sp>
        <p:nvSpPr>
          <p:cNvPr id="5" name="CasellaDiTesto 4"/>
          <p:cNvSpPr txBox="1"/>
          <p:nvPr/>
        </p:nvSpPr>
        <p:spPr>
          <a:xfrm>
            <a:off x="179513" y="5301208"/>
            <a:ext cx="8856984" cy="1200329"/>
          </a:xfrm>
          <a:prstGeom prst="rect">
            <a:avLst/>
          </a:prstGeom>
          <a:noFill/>
        </p:spPr>
        <p:txBody>
          <a:bodyPr wrap="square" rtlCol="0">
            <a:spAutoFit/>
          </a:bodyPr>
          <a:lstStyle/>
          <a:p>
            <a:r>
              <a:rPr lang="it-IT" sz="1800" b="0" dirty="0" smtClean="0"/>
              <a:t>I neuroni discendenti (in grigio) hanno una scarica tonica, che </a:t>
            </a:r>
            <a:r>
              <a:rPr lang="it-IT" sz="1800" b="0" dirty="0" err="1" smtClean="0"/>
              <a:t>divente</a:t>
            </a:r>
            <a:r>
              <a:rPr lang="it-IT" sz="1800" b="0" dirty="0" smtClean="0"/>
              <a:t> fasica sui motoneuroni antagonisti grazie alla inibizione reciproca di questi ultimi. Analogo principio si può applicare agli estensori di </a:t>
            </a:r>
            <a:r>
              <a:rPr lang="it-IT" sz="1800" b="0" smtClean="0"/>
              <a:t>un arto nei confronti di quello dell’altro, come pure ai flessori.</a:t>
            </a:r>
            <a:endParaRPr lang="it-IT" sz="1800" b="0" dirty="0"/>
          </a:p>
        </p:txBody>
      </p:sp>
      <p:sp>
        <p:nvSpPr>
          <p:cNvPr id="6" name="Text Box 5"/>
          <p:cNvSpPr txBox="1">
            <a:spLocks noChangeArrowheads="1"/>
          </p:cNvSpPr>
          <p:nvPr/>
        </p:nvSpPr>
        <p:spPr bwMode="auto">
          <a:xfrm>
            <a:off x="0" y="44624"/>
            <a:ext cx="9144000" cy="4616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cap="all" dirty="0" err="1" smtClean="0">
                <a:solidFill>
                  <a:srgbClr val="0000FF"/>
                </a:solidFill>
              </a:rPr>
              <a:t>attività</a:t>
            </a:r>
            <a:r>
              <a:rPr lang="en-GB" altLang="it-IT" sz="2400" b="0" cap="all" dirty="0" smtClean="0">
                <a:solidFill>
                  <a:srgbClr val="0000FF"/>
                </a:solidFill>
              </a:rPr>
              <a:t> </a:t>
            </a:r>
            <a:r>
              <a:rPr lang="en-GB" altLang="it-IT" sz="2400" b="0" cap="all" dirty="0" err="1" smtClean="0">
                <a:solidFill>
                  <a:srgbClr val="0000FF"/>
                </a:solidFill>
              </a:rPr>
              <a:t>ritmica</a:t>
            </a:r>
            <a:endParaRPr lang="en-GB" altLang="it-IT" sz="2400" b="0" cap="all" dirty="0"/>
          </a:p>
        </p:txBody>
      </p:sp>
    </p:spTree>
    <p:extLst>
      <p:ext uri="{BB962C8B-B14F-4D97-AF65-F5344CB8AC3E}">
        <p14:creationId xmlns:p14="http://schemas.microsoft.com/office/powerpoint/2010/main" val="869135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196752"/>
            <a:ext cx="6012904" cy="334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12"/>
          <p:cNvSpPr txBox="1">
            <a:spLocks noChangeArrowheads="1"/>
          </p:cNvSpPr>
          <p:nvPr/>
        </p:nvSpPr>
        <p:spPr bwMode="auto">
          <a:xfrm>
            <a:off x="6440488" y="6553200"/>
            <a:ext cx="2703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a:t>Da: Purves et al NEUROSCIENZE Zanichelli</a:t>
            </a:r>
          </a:p>
        </p:txBody>
      </p:sp>
      <p:sp>
        <p:nvSpPr>
          <p:cNvPr id="89091" name="Text Box 5"/>
          <p:cNvSpPr txBox="1">
            <a:spLocks noChangeArrowheads="1"/>
          </p:cNvSpPr>
          <p:nvPr/>
        </p:nvSpPr>
        <p:spPr bwMode="auto">
          <a:xfrm>
            <a:off x="0" y="115888"/>
            <a:ext cx="914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432FF"/>
                </a:solidFill>
              </a:rPr>
              <a:t>RIFLESSO</a:t>
            </a:r>
            <a:r>
              <a:rPr lang="en-GB" altLang="it-IT" sz="2400" b="0" dirty="0" smtClean="0">
                <a:solidFill>
                  <a:srgbClr val="0432FF"/>
                </a:solidFill>
              </a:rPr>
              <a:t> DI BABINSKI</a:t>
            </a:r>
            <a:endParaRPr lang="en-GB" altLang="it-IT" sz="2400" b="0" dirty="0">
              <a:solidFill>
                <a:srgbClr val="0432FF"/>
              </a:solidFill>
            </a:endParaRPr>
          </a:p>
        </p:txBody>
      </p:sp>
      <p:sp>
        <p:nvSpPr>
          <p:cNvPr id="5" name="Text Box 5"/>
          <p:cNvSpPr txBox="1">
            <a:spLocks noChangeArrowheads="1"/>
          </p:cNvSpPr>
          <p:nvPr/>
        </p:nvSpPr>
        <p:spPr bwMode="auto">
          <a:xfrm>
            <a:off x="337059" y="6186790"/>
            <a:ext cx="848341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600" b="0" dirty="0" err="1" smtClean="0"/>
              <a:t>Assenza</a:t>
            </a:r>
            <a:r>
              <a:rPr lang="en-GB" altLang="it-IT" sz="1600" b="0" dirty="0" smtClean="0"/>
              <a:t> (</a:t>
            </a:r>
            <a:r>
              <a:rPr lang="en-GB" altLang="it-IT" sz="1600" b="0" dirty="0" err="1" smtClean="0"/>
              <a:t>neonato</a:t>
            </a:r>
            <a:r>
              <a:rPr lang="en-GB" altLang="it-IT" sz="1600" b="0" dirty="0" smtClean="0"/>
              <a:t>) o </a:t>
            </a:r>
            <a:r>
              <a:rPr lang="en-GB" altLang="it-IT" sz="1600" b="0" dirty="0" err="1" smtClean="0"/>
              <a:t>perdita</a:t>
            </a:r>
            <a:r>
              <a:rPr lang="en-GB" altLang="it-IT" sz="1600" b="0" dirty="0" smtClean="0"/>
              <a:t> (</a:t>
            </a:r>
            <a:r>
              <a:rPr lang="en-GB" altLang="it-IT" sz="1600" b="0" dirty="0" err="1" smtClean="0"/>
              <a:t>lesione</a:t>
            </a:r>
            <a:r>
              <a:rPr lang="en-GB" altLang="it-IT" sz="1600" b="0" dirty="0" smtClean="0"/>
              <a:t> </a:t>
            </a:r>
            <a:r>
              <a:rPr lang="en-GB" altLang="it-IT" sz="1600" b="0" dirty="0" err="1" smtClean="0"/>
              <a:t>piramidale</a:t>
            </a:r>
            <a:r>
              <a:rPr lang="en-GB" altLang="it-IT" sz="1600" b="0" dirty="0" smtClean="0"/>
              <a:t>) del </a:t>
            </a:r>
            <a:r>
              <a:rPr lang="en-GB" altLang="it-IT" sz="1600" b="0" dirty="0" err="1" smtClean="0"/>
              <a:t>riflesso</a:t>
            </a:r>
            <a:r>
              <a:rPr lang="en-GB" altLang="it-IT" sz="1600" b="0" dirty="0" smtClean="0"/>
              <a:t> di </a:t>
            </a:r>
            <a:r>
              <a:rPr lang="en-GB" altLang="it-IT" sz="1600" b="0" dirty="0" err="1" smtClean="0"/>
              <a:t>allontanamento</a:t>
            </a:r>
            <a:r>
              <a:rPr lang="en-GB" altLang="it-IT" sz="1600" b="0" dirty="0" smtClean="0"/>
              <a:t> (</a:t>
            </a:r>
            <a:r>
              <a:rPr lang="en-GB" altLang="it-IT" sz="1600" b="0" dirty="0" err="1" smtClean="0"/>
              <a:t>nocicettivo</a:t>
            </a:r>
            <a:r>
              <a:rPr lang="en-GB" altLang="it-IT" sz="1600" b="0" dirty="0" smtClean="0"/>
              <a:t>)</a:t>
            </a:r>
            <a:endParaRPr lang="en-GB" altLang="it-IT" sz="1600" b="0" dirty="0"/>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4581128"/>
            <a:ext cx="1584176" cy="1188132"/>
          </a:xfrm>
          <a:prstGeom prst="rect">
            <a:avLst/>
          </a:prstGeom>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3" y="4766280"/>
            <a:ext cx="1769355" cy="1327016"/>
          </a:xfrm>
          <a:prstGeom prst="rect">
            <a:avLst/>
          </a:prstGeom>
        </p:spPr>
      </p:pic>
      <p:cxnSp>
        <p:nvCxnSpPr>
          <p:cNvPr id="6" name="Connettore 2 5"/>
          <p:cNvCxnSpPr/>
          <p:nvPr/>
        </p:nvCxnSpPr>
        <p:spPr bwMode="auto">
          <a:xfrm flipV="1">
            <a:off x="755576" y="5229200"/>
            <a:ext cx="4248472" cy="936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Connettore 2 9"/>
          <p:cNvCxnSpPr/>
          <p:nvPr/>
        </p:nvCxnSpPr>
        <p:spPr bwMode="auto">
          <a:xfrm flipV="1">
            <a:off x="2627784" y="5805264"/>
            <a:ext cx="4608512" cy="4320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96699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G13_09"/>
          <p:cNvPicPr>
            <a:picLocks noChangeAspect="1" noChangeArrowheads="1"/>
          </p:cNvPicPr>
          <p:nvPr/>
        </p:nvPicPr>
        <p:blipFill rotWithShape="1">
          <a:blip r:embed="rId3">
            <a:extLst>
              <a:ext uri="{28A0092B-C50C-407E-A947-70E740481C1C}">
                <a14:useLocalDpi xmlns:a14="http://schemas.microsoft.com/office/drawing/2010/main" val="0"/>
              </a:ext>
            </a:extLst>
          </a:blip>
          <a:srcRect l="27719" r="25597" b="3460"/>
          <a:stretch/>
        </p:blipFill>
        <p:spPr bwMode="auto">
          <a:xfrm>
            <a:off x="2514599" y="332657"/>
            <a:ext cx="4223379" cy="655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27384"/>
            <a:ext cx="9144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smtClean="0">
                <a:solidFill>
                  <a:srgbClr val="0432FF"/>
                </a:solidFill>
              </a:rPr>
              <a:t>CONTROLLO</a:t>
            </a:r>
            <a:r>
              <a:rPr lang="en-GB" altLang="it-IT" sz="2400" b="0" dirty="0" smtClean="0">
                <a:solidFill>
                  <a:srgbClr val="0432FF"/>
                </a:solidFill>
              </a:rPr>
              <a:t> SOVRASPINALE</a:t>
            </a:r>
            <a:endParaRPr lang="en-GB" altLang="it-IT" sz="2400" b="0" dirty="0">
              <a:solidFill>
                <a:srgbClr val="0432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3" name="CasellaDiTesto 2"/>
          <p:cNvSpPr txBox="1"/>
          <p:nvPr/>
        </p:nvSpPr>
        <p:spPr>
          <a:xfrm>
            <a:off x="107504" y="764704"/>
            <a:ext cx="8892480" cy="5755422"/>
          </a:xfrm>
          <a:prstGeom prst="rect">
            <a:avLst/>
          </a:prstGeom>
          <a:noFill/>
        </p:spPr>
        <p:txBody>
          <a:bodyPr wrap="square" rtlCol="0">
            <a:spAutoFit/>
          </a:bodyPr>
          <a:lstStyle/>
          <a:p>
            <a:r>
              <a:rPr lang="it-IT" sz="1600" b="0" dirty="0" smtClean="0"/>
              <a:t>Giovane impiegata con dolore al collo e alla spalla sinistra</a:t>
            </a:r>
          </a:p>
          <a:p>
            <a:endParaRPr lang="it-IT" sz="1600" b="0" dirty="0" smtClean="0"/>
          </a:p>
          <a:p>
            <a:r>
              <a:rPr lang="it-IT" sz="1600" b="0" dirty="0" smtClean="0"/>
              <a:t>La </a:t>
            </a:r>
            <a:r>
              <a:rPr lang="it-IT" sz="1600" b="0" dirty="0"/>
              <a:t>Signora Giovanna, 40 anni, sposata, impiegata in una azienda alberghiera come addetta alle pulizie nelle camere, si rivolge al medico curante per un forte dolore al collo e alla spalla sinistra che si estende fino al I e II dito della mano sinistra. Riferisce che il dolore si è manifestato tre settimane prima, al risveglio mattutino. I sintomi sono stati oscillanti, non alleviati da antidolorifici da banco. All’esame neurologico, lo stato mentale è integro. Il tono muscolare è nella norma in tutto il corpo, tranne che nel bicipite, nel muscolo </a:t>
            </a:r>
            <a:r>
              <a:rPr lang="it-IT" sz="1600" b="0" dirty="0" err="1"/>
              <a:t>brachio</a:t>
            </a:r>
            <a:r>
              <a:rPr lang="it-IT" sz="1600" b="0" dirty="0"/>
              <a:t>-radiale e nell’estensore del polso, a sinistra. Anche i riflessi sono normali in tutto il corpo, ma assenti quelli miotatici del bicipite e del </a:t>
            </a:r>
            <a:r>
              <a:rPr lang="it-IT" sz="1600" b="0" dirty="0" err="1"/>
              <a:t>brachio</a:t>
            </a:r>
            <a:r>
              <a:rPr lang="it-IT" sz="1600" b="0" dirty="0"/>
              <a:t>-radiale di sinistra. Vi è anche una lieve ipoestesia al I e II dito della mano sinistra. Vista la specificità topografica dei sintomi, il medico si indirizza verso una lesione focale del rachide cervicale e richiede una RM spinale </a:t>
            </a:r>
            <a:r>
              <a:rPr lang="it-IT" sz="1600" b="0" dirty="0" smtClean="0"/>
              <a:t>cervicale.</a:t>
            </a:r>
          </a:p>
          <a:p>
            <a:r>
              <a:rPr lang="it-IT" sz="1600" b="0" dirty="0" smtClean="0"/>
              <a:t>Da </a:t>
            </a:r>
            <a:r>
              <a:rPr lang="it-IT" sz="1600" b="0" dirty="0"/>
              <a:t>questa si evidenza un’ernia del disco C5-C6, verso sinistra. Il disco erniato comprime le radici nervose di sinistra, più le posteriori delle anteriori. La sintomatologia dominante, infatti, è di tipo doloroso, associata a riduzione della sensibilità. L’ipotonia può essere attribuita alla assenza/riduzione delle afferenze propriocettive (per compressione delle fibre sensitive, prevalentemente di tipo IA) e analoga interpretazione vale per la </a:t>
            </a:r>
            <a:r>
              <a:rPr lang="it-IT" sz="1600" b="0" dirty="0" err="1"/>
              <a:t>areflessia</a:t>
            </a:r>
            <a:r>
              <a:rPr lang="it-IT" sz="1600" b="0" dirty="0"/>
              <a:t> del bicipite e del </a:t>
            </a:r>
            <a:r>
              <a:rPr lang="it-IT" sz="1600" b="0" dirty="0" err="1"/>
              <a:t>brachio</a:t>
            </a:r>
            <a:r>
              <a:rPr lang="it-IT" sz="1600" b="0" dirty="0"/>
              <a:t>-radiale. La Sig.ra Giovanna viene indirizzata a un neurochirurgo, per prendere in esame la possibilità di un intervento </a:t>
            </a:r>
            <a:r>
              <a:rPr lang="it-IT" sz="1600" b="0" dirty="0" err="1"/>
              <a:t>decompressivo</a:t>
            </a:r>
            <a:r>
              <a:rPr lang="it-IT" sz="1600" b="0" dirty="0"/>
              <a:t>, ma preferisce rimandare di qualche settimana. Nel frattempo, usa un collare cervicale rigido per la trazione, evita, per quanto può, sforzi fisici e assume farmaci anti-infiammatori non steroidei per il dolore. Un mese dopo i sintomi dolorosi sono regrediti e permangono solo una lieve riduzione del riflesso </a:t>
            </a:r>
            <a:r>
              <a:rPr lang="it-IT" sz="1600" b="0" dirty="0" err="1"/>
              <a:t>bicipitale</a:t>
            </a:r>
            <a:r>
              <a:rPr lang="it-IT" sz="1600" b="0" dirty="0"/>
              <a:t> sinistro e una leggera ipotonia del muscolo. </a:t>
            </a:r>
          </a:p>
        </p:txBody>
      </p:sp>
    </p:spTree>
    <p:extLst>
      <p:ext uri="{BB962C8B-B14F-4D97-AF65-F5344CB8AC3E}">
        <p14:creationId xmlns:p14="http://schemas.microsoft.com/office/powerpoint/2010/main" val="2121590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
        <p:nvSpPr>
          <p:cNvPr id="4" name="CasellaDiTesto 3"/>
          <p:cNvSpPr txBox="1"/>
          <p:nvPr/>
        </p:nvSpPr>
        <p:spPr>
          <a:xfrm>
            <a:off x="18281" y="404664"/>
            <a:ext cx="9018215" cy="6494085"/>
          </a:xfrm>
          <a:prstGeom prst="rect">
            <a:avLst/>
          </a:prstGeom>
          <a:noFill/>
        </p:spPr>
        <p:txBody>
          <a:bodyPr wrap="square" rtlCol="0">
            <a:spAutoFit/>
          </a:bodyPr>
          <a:lstStyle/>
          <a:p>
            <a:r>
              <a:rPr lang="it-IT" sz="1600" b="0" dirty="0" smtClean="0">
                <a:latin typeface="Arial" charset="0"/>
                <a:ea typeface="Arial" charset="0"/>
                <a:cs typeface="Arial" charset="0"/>
              </a:rPr>
              <a:t>Uomo di 70 anni con ipotonia e ipoestesia al braccio sinistro</a:t>
            </a:r>
          </a:p>
          <a:p>
            <a:endParaRPr lang="it-IT" sz="1600" b="0" dirty="0">
              <a:ea typeface="Arial" charset="0"/>
              <a:cs typeface="Arial" charset="0"/>
            </a:endParaRPr>
          </a:p>
          <a:p>
            <a:pPr indent="139700"/>
            <a:r>
              <a:rPr lang="it-IT" sz="1600" b="0" dirty="0" smtClean="0">
                <a:latin typeface="Arial" charset="0"/>
                <a:ea typeface="Arial" charset="0"/>
                <a:cs typeface="Arial" charset="0"/>
              </a:rPr>
              <a:t>Il </a:t>
            </a:r>
            <a:r>
              <a:rPr lang="it-IT" sz="1600" b="0" dirty="0">
                <a:latin typeface="Arial" charset="0"/>
                <a:ea typeface="Arial" charset="0"/>
                <a:cs typeface="Arial" charset="0"/>
              </a:rPr>
              <a:t>Sig. Aristide, 70 anni ben portati, si è recato in pronto soccorso perché affetto da un forte dolore alla spalla e al braccio sinistro, con riduzione della forza </a:t>
            </a:r>
            <a:r>
              <a:rPr lang="it-IT" sz="1600" b="0" dirty="0" smtClean="0">
                <a:latin typeface="Arial" charset="0"/>
                <a:ea typeface="Arial" charset="0"/>
                <a:cs typeface="Arial" charset="0"/>
              </a:rPr>
              <a:t>muscolare </a:t>
            </a:r>
            <a:r>
              <a:rPr lang="it-IT" sz="1600" b="0" dirty="0">
                <a:latin typeface="Arial" charset="0"/>
                <a:ea typeface="Arial" charset="0"/>
                <a:cs typeface="Arial" charset="0"/>
              </a:rPr>
              <a:t>e della sensibilità (ipoestesia) nella parte interessata. I sintomi si erano presentati diversi giorni prima e sono peggiorati</a:t>
            </a:r>
            <a:r>
              <a:rPr lang="it-IT" sz="1600" b="0" dirty="0" smtClean="0">
                <a:latin typeface="Arial" charset="0"/>
                <a:ea typeface="Arial" charset="0"/>
                <a:cs typeface="Arial" charset="0"/>
              </a:rPr>
              <a:t>.</a:t>
            </a:r>
            <a:endParaRPr lang="it-IT" sz="1600" b="0" dirty="0">
              <a:latin typeface="Arial" charset="0"/>
              <a:ea typeface="Arial" charset="0"/>
              <a:cs typeface="Arial" charset="0"/>
            </a:endParaRPr>
          </a:p>
          <a:p>
            <a:pPr indent="139700"/>
            <a:r>
              <a:rPr lang="it-IT" sz="1600" b="0" dirty="0">
                <a:latin typeface="Arial" charset="0"/>
                <a:ea typeface="Arial" charset="0"/>
                <a:cs typeface="Arial" charset="0"/>
              </a:rPr>
              <a:t>All’esame obiettivo, il paziente non è</a:t>
            </a:r>
            <a:r>
              <a:rPr lang="it-IT" sz="1600" b="0" dirty="0" smtClean="0">
                <a:latin typeface="Arial" charset="0"/>
                <a:ea typeface="Arial" charset="0"/>
                <a:cs typeface="Arial" charset="0"/>
              </a:rPr>
              <a:t> </a:t>
            </a:r>
            <a:r>
              <a:rPr lang="it-IT" sz="1600" b="0" dirty="0">
                <a:latin typeface="Arial" charset="0"/>
                <a:ea typeface="Arial" charset="0"/>
                <a:cs typeface="Arial" charset="0"/>
              </a:rPr>
              <a:t>in grado di sollevare il braccio sinistro, ma la forza della mano è</a:t>
            </a:r>
            <a:r>
              <a:rPr lang="it-IT" sz="1600" b="0" dirty="0" smtClean="0">
                <a:latin typeface="Arial" charset="0"/>
                <a:ea typeface="Arial" charset="0"/>
                <a:cs typeface="Arial" charset="0"/>
              </a:rPr>
              <a:t> </a:t>
            </a:r>
            <a:r>
              <a:rPr lang="it-IT" sz="1600" b="0" dirty="0">
                <a:latin typeface="Arial" charset="0"/>
                <a:ea typeface="Arial" charset="0"/>
                <a:cs typeface="Arial" charset="0"/>
              </a:rPr>
              <a:t>normale. Oltre alla riduzione di forza del deltoide, vi è</a:t>
            </a:r>
            <a:r>
              <a:rPr lang="it-IT" sz="1600" b="0" dirty="0" smtClean="0">
                <a:latin typeface="Arial" charset="0"/>
                <a:ea typeface="Arial" charset="0"/>
                <a:cs typeface="Arial" charset="0"/>
              </a:rPr>
              <a:t> </a:t>
            </a:r>
            <a:r>
              <a:rPr lang="it-IT" sz="1600" b="0" dirty="0">
                <a:latin typeface="Arial" charset="0"/>
                <a:ea typeface="Arial" charset="0"/>
                <a:cs typeface="Arial" charset="0"/>
              </a:rPr>
              <a:t>anche difficoltà nella rotazione esterna del braccio e riduzione di forza del bicipite e del </a:t>
            </a:r>
            <a:r>
              <a:rPr lang="it-IT" sz="1600" b="0" dirty="0" smtClean="0">
                <a:latin typeface="Arial" charset="0"/>
                <a:ea typeface="Arial" charset="0"/>
                <a:cs typeface="Arial" charset="0"/>
              </a:rPr>
              <a:t>brachioradiale </a:t>
            </a:r>
            <a:r>
              <a:rPr lang="it-IT" sz="1600" b="0" dirty="0">
                <a:latin typeface="Arial" charset="0"/>
                <a:ea typeface="Arial" charset="0"/>
                <a:cs typeface="Arial" charset="0"/>
              </a:rPr>
              <a:t>di sinistra con assenza dei riflessi bicipitale e brachio-radiale. Vi è</a:t>
            </a:r>
            <a:r>
              <a:rPr lang="it-IT" sz="1600" b="0" dirty="0" smtClean="0">
                <a:latin typeface="Arial" charset="0"/>
                <a:ea typeface="Arial" charset="0"/>
                <a:cs typeface="Arial" charset="0"/>
              </a:rPr>
              <a:t> </a:t>
            </a:r>
            <a:r>
              <a:rPr lang="it-IT" sz="1600" b="0" dirty="0">
                <a:latin typeface="Arial" charset="0"/>
                <a:ea typeface="Arial" charset="0"/>
                <a:cs typeface="Arial" charset="0"/>
              </a:rPr>
              <a:t>anche ipoestesia dolorifica nella stessa zona. </a:t>
            </a:r>
            <a:r>
              <a:rPr lang="it-IT" sz="1600" b="0" dirty="0" smtClean="0">
                <a:latin typeface="Arial" charset="0"/>
                <a:ea typeface="Arial" charset="0"/>
                <a:cs typeface="Arial" charset="0"/>
              </a:rPr>
              <a:t> Alla ispezione, la cute della zona è ricoperta di vescicole rossastre, alcune delle quali secche, nei territori cutanei delle radici C5 e C6. La distribuzione </a:t>
            </a:r>
            <a:r>
              <a:rPr lang="it-IT" sz="1600" b="0" dirty="0">
                <a:latin typeface="Arial" charset="0"/>
                <a:ea typeface="Arial" charset="0"/>
                <a:cs typeface="Arial" charset="0"/>
              </a:rPr>
              <a:t>cutanea delle vescicole e l’aspetto regionale della sintomatologia nervosa </a:t>
            </a:r>
            <a:r>
              <a:rPr lang="it-IT" sz="1600" b="0" dirty="0" smtClean="0">
                <a:latin typeface="Arial" charset="0"/>
                <a:ea typeface="Arial" charset="0"/>
                <a:cs typeface="Arial" charset="0"/>
              </a:rPr>
              <a:t>fanno </a:t>
            </a:r>
            <a:r>
              <a:rPr lang="it-IT" sz="1600" b="0" dirty="0">
                <a:latin typeface="Arial" charset="0"/>
                <a:ea typeface="Arial" charset="0"/>
                <a:cs typeface="Arial" charset="0"/>
              </a:rPr>
              <a:t>propendere per </a:t>
            </a:r>
            <a:r>
              <a:rPr lang="it-IT" sz="1600" b="0" dirty="0" smtClean="0">
                <a:latin typeface="Arial" charset="0"/>
                <a:ea typeface="Arial" charset="0"/>
                <a:cs typeface="Arial" charset="0"/>
              </a:rPr>
              <a:t>un </a:t>
            </a:r>
            <a:r>
              <a:rPr lang="it-IT" sz="1600" b="0" dirty="0">
                <a:latin typeface="Arial" charset="0"/>
                <a:ea typeface="Arial" charset="0"/>
                <a:cs typeface="Arial" charset="0"/>
              </a:rPr>
              <a:t>herpes zoster nelle radici C5-C6. </a:t>
            </a:r>
            <a:endParaRPr lang="it-IT" sz="1600" b="0" dirty="0" smtClean="0">
              <a:latin typeface="Arial" charset="0"/>
              <a:ea typeface="Arial" charset="0"/>
              <a:cs typeface="Arial" charset="0"/>
            </a:endParaRPr>
          </a:p>
          <a:p>
            <a:pPr indent="139700"/>
            <a:r>
              <a:rPr lang="it-IT" sz="1400" b="0" dirty="0" smtClean="0">
                <a:latin typeface="Arial" charset="0"/>
                <a:ea typeface="Arial" charset="0"/>
                <a:cs typeface="Arial" charset="0"/>
              </a:rPr>
              <a:t>L’herpes </a:t>
            </a:r>
            <a:r>
              <a:rPr lang="it-IT" sz="1400" b="0" dirty="0">
                <a:latin typeface="Arial" charset="0"/>
                <a:ea typeface="Arial" charset="0"/>
                <a:cs typeface="Arial" charset="0"/>
              </a:rPr>
              <a:t>zoster è un virus che provoca una dolorosa eruzione cutanea, anche conosciuta come fuoco di </a:t>
            </a:r>
            <a:r>
              <a:rPr lang="it-IT" sz="1400" b="0" dirty="0" smtClean="0">
                <a:latin typeface="Arial" charset="0"/>
                <a:ea typeface="Arial" charset="0"/>
                <a:cs typeface="Arial" charset="0"/>
              </a:rPr>
              <a:t>Sant'Antonio</a:t>
            </a:r>
            <a:r>
              <a:rPr lang="it-IT" sz="1400" b="0" dirty="0">
                <a:latin typeface="Arial" charset="0"/>
                <a:ea typeface="Arial" charset="0"/>
                <a:cs typeface="Arial" charset="0"/>
              </a:rPr>
              <a:t>. Nella forma più comune si manifesta con una placca infiammatoria ricoperta di vescicole di forma allungata che interessa una regione definita del corpo. Si tratta dello stesso virus che provoca la varicella (virus della varicella-zoster) e ha la particolarità di restare inattivo nel tessuto nervoso riattivandosi anni dopo con le manifestazioni molto dolorose dell'herpes zoster. Nello stato di quiescenza, tende a localizzarsi nei gangli sensitivi delle radici dorsali dei nervi spinali. </a:t>
            </a:r>
            <a:r>
              <a:rPr lang="it-IT" sz="1400" b="0" dirty="0">
                <a:ea typeface="Arial" charset="0"/>
                <a:cs typeface="Arial" charset="0"/>
              </a:rPr>
              <a:t>Il virus è spesso presente nel liquido delle vescicole e può facilmente infettare chi non lo abbia contratto precedentemente, anche solo nella forma di varicella.</a:t>
            </a:r>
          </a:p>
          <a:p>
            <a:pPr indent="139700"/>
            <a:r>
              <a:rPr lang="it-IT" sz="1600" b="0" dirty="0" smtClean="0">
                <a:latin typeface="Arial" charset="0"/>
                <a:ea typeface="Arial" charset="0"/>
                <a:cs typeface="Arial" charset="0"/>
              </a:rPr>
              <a:t>In </a:t>
            </a:r>
            <a:r>
              <a:rPr lang="it-IT" sz="1600" b="0" dirty="0">
                <a:latin typeface="Arial" charset="0"/>
                <a:ea typeface="Arial" charset="0"/>
                <a:cs typeface="Arial" charset="0"/>
              </a:rPr>
              <a:t>genere, la sola ispezione cutanea e la relativa sintomatologia sono sufficienti a fare diagnosi, ma, per sicurezza, al paziente </a:t>
            </a:r>
            <a:r>
              <a:rPr lang="it-IT" sz="1600" b="0" dirty="0" smtClean="0">
                <a:latin typeface="Arial" charset="0"/>
                <a:ea typeface="Arial" charset="0"/>
                <a:cs typeface="Arial" charset="0"/>
              </a:rPr>
              <a:t>viene </a:t>
            </a:r>
            <a:r>
              <a:rPr lang="it-IT" sz="1600" b="0" dirty="0">
                <a:latin typeface="Arial" charset="0"/>
                <a:ea typeface="Arial" charset="0"/>
                <a:cs typeface="Arial" charset="0"/>
              </a:rPr>
              <a:t>fatto un esame del liquido cerebrospinale (</a:t>
            </a:r>
            <a:r>
              <a:rPr lang="it-IT" sz="1600" b="0" dirty="0" err="1">
                <a:latin typeface="Arial" charset="0"/>
                <a:ea typeface="Arial" charset="0"/>
                <a:cs typeface="Arial" charset="0"/>
              </a:rPr>
              <a:t>LCS</a:t>
            </a:r>
            <a:r>
              <a:rPr lang="it-IT" sz="1600" b="0" dirty="0">
                <a:latin typeface="Arial" charset="0"/>
                <a:ea typeface="Arial" charset="0"/>
                <a:cs typeface="Arial" charset="0"/>
              </a:rPr>
              <a:t>), che </a:t>
            </a:r>
            <a:r>
              <a:rPr lang="it-IT" sz="1600" b="0" dirty="0" smtClean="0">
                <a:latin typeface="Arial" charset="0"/>
                <a:ea typeface="Arial" charset="0"/>
                <a:cs typeface="Arial" charset="0"/>
              </a:rPr>
              <a:t>risulta </a:t>
            </a:r>
            <a:r>
              <a:rPr lang="it-IT" sz="1600" b="0" dirty="0">
                <a:latin typeface="Arial" charset="0"/>
                <a:ea typeface="Arial" charset="0"/>
                <a:cs typeface="Arial" charset="0"/>
              </a:rPr>
              <a:t>normale, tranne che per una eccessiva presenza di leucociti di cui, soprattutto, linfociti. Culture virali del </a:t>
            </a:r>
            <a:r>
              <a:rPr lang="it-IT" sz="1600" b="0" dirty="0" err="1">
                <a:latin typeface="Arial" charset="0"/>
                <a:ea typeface="Arial" charset="0"/>
                <a:cs typeface="Arial" charset="0"/>
              </a:rPr>
              <a:t>LCS</a:t>
            </a:r>
            <a:r>
              <a:rPr lang="it-IT" sz="1600" b="0" dirty="0">
                <a:latin typeface="Arial" charset="0"/>
                <a:ea typeface="Arial" charset="0"/>
                <a:cs typeface="Arial" charset="0"/>
              </a:rPr>
              <a:t> e della cute risultarono negative, ma una reazione a catena della polimerasi (</a:t>
            </a:r>
            <a:r>
              <a:rPr lang="it-IT" sz="1600" b="0" dirty="0" err="1">
                <a:latin typeface="Arial" charset="0"/>
                <a:ea typeface="Arial" charset="0"/>
                <a:cs typeface="Arial" charset="0"/>
              </a:rPr>
              <a:t>PCR</a:t>
            </a:r>
            <a:r>
              <a:rPr lang="it-IT" sz="1600" b="0" dirty="0">
                <a:latin typeface="Arial" charset="0"/>
                <a:ea typeface="Arial" charset="0"/>
                <a:cs typeface="Arial" charset="0"/>
              </a:rPr>
              <a:t>) sul </a:t>
            </a:r>
            <a:r>
              <a:rPr lang="it-IT" sz="1600" b="0" dirty="0" err="1">
                <a:latin typeface="Arial" charset="0"/>
                <a:ea typeface="Arial" charset="0"/>
                <a:cs typeface="Arial" charset="0"/>
              </a:rPr>
              <a:t>LCS</a:t>
            </a:r>
            <a:r>
              <a:rPr lang="it-IT" sz="1600" b="0" dirty="0">
                <a:latin typeface="Arial" charset="0"/>
                <a:ea typeface="Arial" charset="0"/>
                <a:cs typeface="Arial" charset="0"/>
              </a:rPr>
              <a:t> risultò positiva per il virus della varicella-zoster.  La RM cervicale risultò negativa.</a:t>
            </a:r>
          </a:p>
          <a:p>
            <a:pPr indent="139700"/>
            <a:r>
              <a:rPr lang="it-IT" sz="1600" b="0" dirty="0">
                <a:latin typeface="Arial" charset="0"/>
                <a:ea typeface="Arial" charset="0"/>
                <a:cs typeface="Arial" charset="0"/>
              </a:rPr>
              <a:t>Il paziente fu trattato con un farmaco antivirale. A tre mesi, l’eruzione cutanea era guarita, ma rimanevano ancora la debolezza e il dolore al braccio sinistro</a:t>
            </a:r>
            <a:r>
              <a:rPr lang="it-IT" sz="1600" b="0" dirty="0" smtClean="0">
                <a:latin typeface="Arial" charset="0"/>
                <a:ea typeface="Arial" charset="0"/>
                <a:cs typeface="Arial" charset="0"/>
              </a:rPr>
              <a:t>.</a:t>
            </a:r>
            <a:endParaRPr lang="it-IT" sz="1600" b="0" dirty="0">
              <a:latin typeface="Arial" charset="0"/>
              <a:ea typeface="Arial" charset="0"/>
              <a:cs typeface="Arial" charset="0"/>
            </a:endParaRPr>
          </a:p>
        </p:txBody>
      </p:sp>
    </p:spTree>
    <p:extLst>
      <p:ext uri="{BB962C8B-B14F-4D97-AF65-F5344CB8AC3E}">
        <p14:creationId xmlns:p14="http://schemas.microsoft.com/office/powerpoint/2010/main" val="1388806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KAN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9" y="876446"/>
            <a:ext cx="6336481" cy="527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5"/>
          <p:cNvSpPr txBox="1">
            <a:spLocks noChangeArrowheads="1"/>
          </p:cNvSpPr>
          <p:nvPr/>
        </p:nvSpPr>
        <p:spPr bwMode="auto">
          <a:xfrm>
            <a:off x="1" y="115888"/>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2400" b="0">
                <a:solidFill>
                  <a:srgbClr val="0000FF"/>
                </a:solidFill>
                <a:latin typeface="Arial" charset="0"/>
              </a:rPr>
              <a:t>MIDOLLO</a:t>
            </a:r>
            <a:r>
              <a:rPr lang="en-GB" altLang="it-IT" sz="2400" b="0" dirty="0">
                <a:solidFill>
                  <a:srgbClr val="0000FF"/>
                </a:solidFill>
                <a:latin typeface="Arial" charset="0"/>
              </a:rPr>
              <a:t> </a:t>
            </a:r>
            <a:r>
              <a:rPr lang="en-GB" altLang="it-IT" sz="2400" b="0" dirty="0" err="1">
                <a:solidFill>
                  <a:srgbClr val="0000FF"/>
                </a:solidFill>
                <a:latin typeface="Arial" charset="0"/>
              </a:rPr>
              <a:t>SPINALE</a:t>
            </a:r>
            <a:endParaRPr lang="en-GB" altLang="it-IT" sz="2400" b="0" dirty="0">
              <a:latin typeface="Arial" charset="0"/>
            </a:endParaRPr>
          </a:p>
        </p:txBody>
      </p:sp>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l="9682" r="4972"/>
          <a:stretch/>
        </p:blipFill>
        <p:spPr>
          <a:xfrm>
            <a:off x="6620172" y="2204864"/>
            <a:ext cx="2416324" cy="4550946"/>
          </a:xfrm>
          <a:prstGeom prst="rect">
            <a:avLst/>
          </a:prstGeom>
          <a:ln>
            <a:solidFill>
              <a:schemeClr val="tx1"/>
            </a:solidFill>
          </a:ln>
        </p:spPr>
      </p:pic>
      <p:sp>
        <p:nvSpPr>
          <p:cNvPr id="2" name="CasellaDiTesto 1"/>
          <p:cNvSpPr txBox="1"/>
          <p:nvPr/>
        </p:nvSpPr>
        <p:spPr>
          <a:xfrm>
            <a:off x="2495564" y="6453336"/>
            <a:ext cx="4020652" cy="338554"/>
          </a:xfrm>
          <a:prstGeom prst="rect">
            <a:avLst/>
          </a:prstGeom>
          <a:noFill/>
        </p:spPr>
        <p:txBody>
          <a:bodyPr wrap="none" rtlCol="0">
            <a:spAutoFit/>
          </a:bodyPr>
          <a:lstStyle/>
          <a:p>
            <a:r>
              <a:rPr lang="it-IT" sz="1600" b="0" dirty="0" smtClean="0"/>
              <a:t>Disposizione delle colonne </a:t>
            </a:r>
            <a:r>
              <a:rPr lang="it-IT" sz="1600" b="0" smtClean="0"/>
              <a:t>di motoneuroni</a:t>
            </a:r>
            <a:endParaRPr lang="it-IT" sz="1600" b="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5" descr="fasci_del_midollo_spinale"/>
          <p:cNvPicPr>
            <a:picLocks noChangeAspect="1" noChangeArrowheads="1"/>
          </p:cNvPicPr>
          <p:nvPr/>
        </p:nvPicPr>
        <p:blipFill>
          <a:blip r:embed="rId3">
            <a:extLst>
              <a:ext uri="{28A0092B-C50C-407E-A947-70E740481C1C}">
                <a14:useLocalDpi xmlns:a14="http://schemas.microsoft.com/office/drawing/2010/main" val="0"/>
              </a:ext>
            </a:extLst>
          </a:blip>
          <a:srcRect l="7500" r="2499"/>
          <a:stretch>
            <a:fillRect/>
          </a:stretch>
        </p:blipFill>
        <p:spPr bwMode="auto">
          <a:xfrm>
            <a:off x="323528" y="588678"/>
            <a:ext cx="8524056" cy="615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5"/>
          <p:cNvSpPr txBox="1">
            <a:spLocks noChangeArrowheads="1"/>
          </p:cNvSpPr>
          <p:nvPr/>
        </p:nvSpPr>
        <p:spPr bwMode="auto">
          <a:xfrm>
            <a:off x="1" y="-2738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GB" altLang="it-IT" sz="2400" b="0" dirty="0" err="1">
                <a:solidFill>
                  <a:srgbClr val="0000FF"/>
                </a:solidFill>
                <a:latin typeface="Arial" charset="0"/>
              </a:rPr>
              <a:t>MIDOLLO</a:t>
            </a:r>
            <a:r>
              <a:rPr lang="en-GB" altLang="it-IT" sz="2400" b="0" dirty="0">
                <a:solidFill>
                  <a:srgbClr val="0000FF"/>
                </a:solidFill>
                <a:latin typeface="Arial" charset="0"/>
              </a:rPr>
              <a:t> </a:t>
            </a:r>
            <a:r>
              <a:rPr lang="en-GB" altLang="it-IT" sz="2400" b="0" dirty="0" err="1">
                <a:solidFill>
                  <a:srgbClr val="0000FF"/>
                </a:solidFill>
                <a:latin typeface="Arial" charset="0"/>
              </a:rPr>
              <a:t>SPINALE</a:t>
            </a:r>
            <a:endParaRPr lang="en-GB" altLang="it-IT" sz="2400" b="0" dirty="0">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4306" y="0"/>
            <a:ext cx="577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asellaDiTesto 6"/>
          <p:cNvSpPr txBox="1">
            <a:spLocks noChangeArrowheads="1"/>
          </p:cNvSpPr>
          <p:nvPr/>
        </p:nvSpPr>
        <p:spPr bwMode="auto">
          <a:xfrm>
            <a:off x="5435600" y="6551613"/>
            <a:ext cx="36655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100" b="0"/>
              <a:t>Modificata da Silverthorn, fisiologia umana, Ambrosiana</a:t>
            </a:r>
          </a:p>
        </p:txBody>
      </p:sp>
      <p:sp>
        <p:nvSpPr>
          <p:cNvPr id="49155" name="Text Box 5"/>
          <p:cNvSpPr txBox="1">
            <a:spLocks noChangeArrowheads="1"/>
          </p:cNvSpPr>
          <p:nvPr/>
        </p:nvSpPr>
        <p:spPr bwMode="auto">
          <a:xfrm>
            <a:off x="107950" y="115888"/>
            <a:ext cx="295188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2400" b="0" dirty="0" err="1">
                <a:solidFill>
                  <a:srgbClr val="0000FF"/>
                </a:solidFill>
              </a:rPr>
              <a:t>CLASSIFICAZIONE</a:t>
            </a:r>
            <a:r>
              <a:rPr lang="en-GB" altLang="it-IT" sz="2400" b="0" dirty="0">
                <a:solidFill>
                  <a:srgbClr val="0000FF"/>
                </a:solidFill>
              </a:rPr>
              <a:t> DEI </a:t>
            </a:r>
            <a:r>
              <a:rPr lang="en-GB" altLang="it-IT" sz="2400" b="0" dirty="0" err="1">
                <a:solidFill>
                  <a:srgbClr val="0000FF"/>
                </a:solidFill>
              </a:rPr>
              <a:t>RIFLESSI</a:t>
            </a:r>
            <a:endParaRPr lang="en-GB" altLang="it-IT" sz="2400" b="0" dirty="0"/>
          </a:p>
        </p:txBody>
      </p:sp>
      <p:sp>
        <p:nvSpPr>
          <p:cNvPr id="49156" name="CasellaDiTesto 2"/>
          <p:cNvSpPr txBox="1">
            <a:spLocks noChangeArrowheads="1"/>
          </p:cNvSpPr>
          <p:nvPr/>
        </p:nvSpPr>
        <p:spPr bwMode="auto">
          <a:xfrm>
            <a:off x="250825" y="1001713"/>
            <a:ext cx="2212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riflesso monosinaptico</a:t>
            </a:r>
          </a:p>
        </p:txBody>
      </p:sp>
      <p:sp>
        <p:nvSpPr>
          <p:cNvPr id="49157" name="CasellaDiTesto 6"/>
          <p:cNvSpPr txBox="1">
            <a:spLocks noChangeArrowheads="1"/>
          </p:cNvSpPr>
          <p:nvPr/>
        </p:nvSpPr>
        <p:spPr bwMode="auto">
          <a:xfrm>
            <a:off x="250825" y="3306763"/>
            <a:ext cx="1858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riflesso disinaptico</a:t>
            </a:r>
          </a:p>
        </p:txBody>
      </p:sp>
      <p:sp>
        <p:nvSpPr>
          <p:cNvPr id="49158" name="CasellaDiTesto 7"/>
          <p:cNvSpPr txBox="1">
            <a:spLocks noChangeArrowheads="1"/>
          </p:cNvSpPr>
          <p:nvPr/>
        </p:nvSpPr>
        <p:spPr bwMode="auto">
          <a:xfrm>
            <a:off x="250825" y="5610225"/>
            <a:ext cx="187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b="0"/>
              <a:t>riflessi polisinaptici</a:t>
            </a:r>
          </a:p>
        </p:txBody>
      </p:sp>
      <p:sp>
        <p:nvSpPr>
          <p:cNvPr id="49159" name="CasellaDiTesto 3"/>
          <p:cNvSpPr txBox="1">
            <a:spLocks noChangeArrowheads="1"/>
          </p:cNvSpPr>
          <p:nvPr/>
        </p:nvSpPr>
        <p:spPr bwMode="auto">
          <a:xfrm>
            <a:off x="7195393" y="4694238"/>
            <a:ext cx="688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a:t>n sinapsi</a:t>
            </a:r>
          </a:p>
        </p:txBody>
      </p:sp>
      <p:sp>
        <p:nvSpPr>
          <p:cNvPr id="49160" name="CasellaDiTesto 9"/>
          <p:cNvSpPr txBox="1">
            <a:spLocks noChangeArrowheads="1"/>
          </p:cNvSpPr>
          <p:nvPr/>
        </p:nvSpPr>
        <p:spPr bwMode="auto">
          <a:xfrm>
            <a:off x="6980238" y="6207125"/>
            <a:ext cx="998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a:t>n motoneuroni</a:t>
            </a:r>
          </a:p>
        </p:txBody>
      </p:sp>
      <p:sp>
        <p:nvSpPr>
          <p:cNvPr id="49161" name="CasellaDiTesto 10"/>
          <p:cNvSpPr txBox="1">
            <a:spLocks noChangeArrowheads="1"/>
          </p:cNvSpPr>
          <p:nvPr/>
        </p:nvSpPr>
        <p:spPr bwMode="auto">
          <a:xfrm>
            <a:off x="6128668" y="5516563"/>
            <a:ext cx="963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dirty="0" err="1"/>
              <a:t>n</a:t>
            </a:r>
            <a:r>
              <a:rPr lang="it-IT" altLang="it-IT" sz="1000" b="0" dirty="0"/>
              <a:t> interneuroni</a:t>
            </a:r>
          </a:p>
        </p:txBody>
      </p:sp>
      <p:sp>
        <p:nvSpPr>
          <p:cNvPr id="49162" name="CasellaDiTesto 11"/>
          <p:cNvSpPr txBox="1">
            <a:spLocks noChangeArrowheads="1"/>
          </p:cNvSpPr>
          <p:nvPr/>
        </p:nvSpPr>
        <p:spPr bwMode="auto">
          <a:xfrm>
            <a:off x="2484438" y="5876925"/>
            <a:ext cx="1328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000" b="0"/>
              <a:t>n muscoli scheletrici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3"/>
          <a:stretch>
            <a:fillRect/>
          </a:stretch>
        </p:blipFill>
        <p:spPr>
          <a:xfrm>
            <a:off x="35496" y="116632"/>
            <a:ext cx="5760640" cy="6741368"/>
          </a:xfrm>
          <a:prstGeom prst="rect">
            <a:avLst/>
          </a:prstGeom>
        </p:spPr>
      </p:pic>
      <p:sp>
        <p:nvSpPr>
          <p:cNvPr id="51203" name="Text Box 5"/>
          <p:cNvSpPr txBox="1">
            <a:spLocks noChangeArrowheads="1"/>
          </p:cNvSpPr>
          <p:nvPr/>
        </p:nvSpPr>
        <p:spPr bwMode="auto">
          <a:xfrm>
            <a:off x="2987824" y="115888"/>
            <a:ext cx="615617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en-GB" altLang="it-IT" sz="2400" b="0" dirty="0" err="1">
                <a:solidFill>
                  <a:srgbClr val="0000FF"/>
                </a:solidFill>
              </a:rPr>
              <a:t>RIFLESSO</a:t>
            </a:r>
            <a:r>
              <a:rPr lang="en-GB" altLang="it-IT" sz="2400" b="0" dirty="0">
                <a:solidFill>
                  <a:srgbClr val="0000FF"/>
                </a:solidFill>
              </a:rPr>
              <a:t> </a:t>
            </a:r>
            <a:r>
              <a:rPr lang="en-GB" altLang="it-IT" sz="2400" b="0" dirty="0" smtClean="0">
                <a:solidFill>
                  <a:srgbClr val="0000FF"/>
                </a:solidFill>
              </a:rPr>
              <a:t>MONOSINAPTICO, </a:t>
            </a:r>
            <a:r>
              <a:rPr lang="en-GB" altLang="it-IT" sz="2400" b="0" dirty="0" err="1" smtClean="0">
                <a:solidFill>
                  <a:srgbClr val="0000FF"/>
                </a:solidFill>
              </a:rPr>
              <a:t>MIOTATICO</a:t>
            </a:r>
            <a:r>
              <a:rPr lang="en-GB" altLang="it-IT" sz="2400" b="0" dirty="0" smtClean="0">
                <a:solidFill>
                  <a:srgbClr val="0000FF"/>
                </a:solidFill>
              </a:rPr>
              <a:t>, DA </a:t>
            </a:r>
            <a:r>
              <a:rPr lang="en-GB" altLang="it-IT" sz="2400" b="0" dirty="0" err="1" smtClean="0">
                <a:solidFill>
                  <a:srgbClr val="0000FF"/>
                </a:solidFill>
              </a:rPr>
              <a:t>STIRAMENTO</a:t>
            </a:r>
            <a:endParaRPr lang="en-GB" altLang="it-IT" sz="2400" b="0" dirty="0"/>
          </a:p>
        </p:txBody>
      </p:sp>
      <p:sp>
        <p:nvSpPr>
          <p:cNvPr id="2" name="CasellaDiTesto 1"/>
          <p:cNvSpPr txBox="1"/>
          <p:nvPr/>
        </p:nvSpPr>
        <p:spPr>
          <a:xfrm>
            <a:off x="5809457" y="6525344"/>
            <a:ext cx="3155031" cy="246221"/>
          </a:xfrm>
          <a:prstGeom prst="rect">
            <a:avLst/>
          </a:prstGeom>
          <a:noFill/>
        </p:spPr>
        <p:txBody>
          <a:bodyPr wrap="none" rtlCol="0">
            <a:spAutoFit/>
          </a:bodyPr>
          <a:lstStyle/>
          <a:p>
            <a:r>
              <a:rPr lang="it-IT" sz="1000" b="0"/>
              <a:t>Kandel et al., Principi di Neuroscienze, Ambrosiana.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Deep_Tendon_Reflexes_(Stanford_Medicine_2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4" name="CasellaDiTesto 3"/>
          <p:cNvSpPr txBox="1">
            <a:spLocks noChangeArrowheads="1"/>
          </p:cNvSpPr>
          <p:nvPr/>
        </p:nvSpPr>
        <p:spPr bwMode="auto">
          <a:xfrm>
            <a:off x="0" y="1158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1800" b="0" dirty="0" smtClean="0">
                <a:solidFill>
                  <a:schemeClr val="bg1"/>
                </a:solidFill>
              </a:rPr>
              <a:t>RIFLESSI </a:t>
            </a:r>
            <a:r>
              <a:rPr lang="it-IT" altLang="it-IT" sz="1800" b="0" dirty="0" smtClean="0">
                <a:solidFill>
                  <a:schemeClr val="bg1"/>
                </a:solidFill>
              </a:rPr>
              <a:t>TENDINEI</a:t>
            </a:r>
            <a:endParaRPr lang="it-IT" altLang="it-IT" sz="1800" b="0" dirty="0">
              <a:solidFill>
                <a:schemeClr val="bg1"/>
              </a:solidFill>
            </a:endParaRPr>
          </a:p>
        </p:txBody>
      </p:sp>
    </p:spTree>
    <p:extLst>
      <p:ext uri="{BB962C8B-B14F-4D97-AF65-F5344CB8AC3E}">
        <p14:creationId xmlns:p14="http://schemas.microsoft.com/office/powerpoint/2010/main" val="1023847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ierdienerin__oktoberfest7221"/>
          <p:cNvPicPr>
            <a:picLocks noChangeAspect="1" noChangeArrowheads="1"/>
          </p:cNvPicPr>
          <p:nvPr/>
        </p:nvPicPr>
        <p:blipFill>
          <a:blip r:embed="rId3">
            <a:extLst>
              <a:ext uri="{28A0092B-C50C-407E-A947-70E740481C1C}">
                <a14:useLocalDpi xmlns:a14="http://schemas.microsoft.com/office/drawing/2010/main" val="0"/>
              </a:ext>
            </a:extLst>
          </a:blip>
          <a:srcRect r="10448"/>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9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2383</TotalTime>
  <Words>1288</Words>
  <Application>Microsoft Macintosh PowerPoint</Application>
  <PresentationFormat>Presentazione su schermo (4:3)</PresentationFormat>
  <Paragraphs>230</Paragraphs>
  <Slides>36</Slides>
  <Notes>36</Notes>
  <HiddenSlides>0</HiddenSlides>
  <MMClips>2</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36</vt:i4>
      </vt:variant>
    </vt:vector>
  </HeadingPairs>
  <TitlesOfParts>
    <vt:vector size="46" baseType="lpstr">
      <vt:lpstr>Calibri</vt:lpstr>
      <vt:lpstr>ＭＳ Ｐゴシック</vt:lpstr>
      <vt:lpstr>Symbol</vt:lpstr>
      <vt:lpstr>Times New Roman</vt:lpstr>
      <vt:lpstr>Wingdings</vt:lpstr>
      <vt:lpstr>新細明體</vt:lpstr>
      <vt:lpstr>Arial</vt:lpstr>
      <vt:lpstr>Presentazione vuota</vt:lpstr>
      <vt:lpstr>Struttura predefinita</vt:lpstr>
      <vt:lpstr>ARCO2</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81</cp:revision>
  <cp:lastPrinted>2008-10-24T09:13:41Z</cp:lastPrinted>
  <dcterms:created xsi:type="dcterms:W3CDTF">2015-11-18T11:06:39Z</dcterms:created>
  <dcterms:modified xsi:type="dcterms:W3CDTF">2020-09-12T13:20:00Z</dcterms:modified>
</cp:coreProperties>
</file>