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76" r:id="rId2"/>
    <p:sldId id="377" r:id="rId3"/>
    <p:sldId id="340" r:id="rId4"/>
    <p:sldId id="354" r:id="rId5"/>
    <p:sldId id="373" r:id="rId6"/>
    <p:sldId id="380" r:id="rId7"/>
    <p:sldId id="381" r:id="rId8"/>
    <p:sldId id="375" r:id="rId9"/>
    <p:sldId id="358" r:id="rId10"/>
    <p:sldId id="310" r:id="rId11"/>
    <p:sldId id="383" r:id="rId12"/>
    <p:sldId id="350" r:id="rId13"/>
    <p:sldId id="351" r:id="rId14"/>
    <p:sldId id="342" r:id="rId15"/>
    <p:sldId id="336" r:id="rId16"/>
    <p:sldId id="344" r:id="rId17"/>
    <p:sldId id="334" r:id="rId18"/>
    <p:sldId id="332" r:id="rId19"/>
    <p:sldId id="345" r:id="rId20"/>
    <p:sldId id="382" r:id="rId21"/>
    <p:sldId id="347" r:id="rId22"/>
    <p:sldId id="352" r:id="rId23"/>
    <p:sldId id="372" r:id="rId24"/>
    <p:sldId id="378" r:id="rId25"/>
    <p:sldId id="355" r:id="rId26"/>
    <p:sldId id="374" r:id="rId27"/>
    <p:sldId id="379" r:id="rId28"/>
    <p:sldId id="324" r:id="rId29"/>
    <p:sldId id="357" r:id="rId30"/>
    <p:sldId id="385" r:id="rId31"/>
    <p:sldId id="363" r:id="rId32"/>
    <p:sldId id="365" r:id="rId33"/>
    <p:sldId id="384" r:id="rId34"/>
  </p:sldIdLst>
  <p:sldSz cx="9906000" cy="6858000" type="A4"/>
  <p:notesSz cx="6645275" cy="9775825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B1F06"/>
    <a:srgbClr val="FF2604"/>
    <a:srgbClr val="040000"/>
    <a:srgbClr val="00C800"/>
    <a:srgbClr val="00FF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1"/>
    <p:restoredTop sz="86322"/>
  </p:normalViewPr>
  <p:slideViewPr>
    <p:cSldViewPr>
      <p:cViewPr>
        <p:scale>
          <a:sx n="100" d="100"/>
          <a:sy n="100" d="100"/>
        </p:scale>
        <p:origin x="544" y="-23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t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defTabSz="938213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86875"/>
            <a:ext cx="2879725" cy="4889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3803" tIns="46901" rIns="93803" bIns="46901" numCol="1" anchor="b" anchorCtr="0" compatLnSpc="1">
            <a:prstTxWarp prst="textNoShape">
              <a:avLst/>
            </a:prstTxWarp>
          </a:bodyPr>
          <a:lstStyle>
            <a:lvl1pPr algn="r" defTabSz="938213" eaLnBrk="1" hangingPunct="1">
              <a:defRPr sz="1200">
                <a:latin typeface="Arial Rounded MT Bold" charset="0"/>
              </a:defRPr>
            </a:lvl1pPr>
          </a:lstStyle>
          <a:p>
            <a:pPr>
              <a:defRPr/>
            </a:pPr>
            <a:fld id="{09B3A1E4-241E-6B46-A8D1-CA83C350E86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52654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876800" cy="4419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Fare clic per modificare gli stili del testo dello schema</a:t>
            </a:r>
          </a:p>
          <a:p>
            <a:pPr lvl="1"/>
            <a:r>
              <a:rPr lang="en-GB" noProof="0" smtClean="0"/>
              <a:t>Secondo livello</a:t>
            </a:r>
          </a:p>
          <a:p>
            <a:pPr lvl="2"/>
            <a:r>
              <a:rPr lang="en-GB" noProof="0" smtClean="0"/>
              <a:t>Terzo livello</a:t>
            </a:r>
          </a:p>
          <a:p>
            <a:pPr lvl="3"/>
            <a:r>
              <a:rPr lang="en-GB" noProof="0" smtClean="0"/>
              <a:t>Quarto livello</a:t>
            </a:r>
          </a:p>
          <a:p>
            <a:pPr lvl="4"/>
            <a:r>
              <a:rPr lang="en-GB" noProof="0" smtClean="0"/>
              <a:t>Quinto livello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Rounded MT Bold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33800" y="9296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Rounded MT Bold" charset="0"/>
              </a:defRPr>
            </a:lvl1pPr>
          </a:lstStyle>
          <a:p>
            <a:pPr>
              <a:defRPr/>
            </a:pPr>
            <a:fld id="{7F700F48-877B-344A-9C8D-26AC5B34B3CB}" type="slidenum">
              <a:rPr lang="en-GB" altLang="it-IT"/>
              <a:pPr>
                <a:defRPr/>
              </a:pPr>
              <a:t>‹n.›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1450846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1204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8B86CDF-DB2F-324A-8DC0-C834897C927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10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53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48B86CDF-DB2F-324A-8DC0-C834897C927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11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726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9A964F9-DEDC-1542-9DE4-033AE1D04B6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12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01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B08A989-826B-674C-9B54-BAABAD69F2CC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296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F2F2E0D-DC58-A440-9F2F-0DEACE8AC85B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368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新細明體" charset="-120"/>
              <a:cs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961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E7C7CB4-639F-1C43-95A5-CB110F7F034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220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7653024-66E5-514F-A71D-888AFFD44E89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17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78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DABA14F-A5DC-1F4A-85EE-435F1EE56A6E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18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56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753CFF9-014B-4442-8F63-98248EC84C5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19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67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5E2B81-98F4-634E-80AC-A29267947F3E}" type="slidenum">
              <a:rPr lang="en-GB" altLang="it-IT" sz="1200" b="0"/>
              <a:pPr/>
              <a:t>2</a:t>
            </a:fld>
            <a:endParaRPr lang="en-GB" altLang="it-IT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4588" cy="3430588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68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CB8A871-9222-9346-82EE-ADA44B6B775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20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80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CB8A871-9222-9346-82EE-ADA44B6B775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21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093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1EA500F-1069-CD4F-B60C-5E5869A4CE23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22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242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E8EE40E-E8EC-C241-99CF-654FEFC4D690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L’ATPasi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alla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miosina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l’energia</a:t>
            </a:r>
            <a:r>
              <a:rPr lang="en-GB" dirty="0" smtClean="0">
                <a:cs typeface="+mn-cs"/>
              </a:rPr>
              <a:t> per </a:t>
            </a:r>
            <a:r>
              <a:rPr lang="en-GB" dirty="0" err="1" smtClean="0">
                <a:cs typeface="+mn-cs"/>
              </a:rPr>
              <a:t>staccarsi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dalla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testa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della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actina</a:t>
            </a:r>
            <a:r>
              <a:rPr lang="en-GB" dirty="0" smtClean="0">
                <a:cs typeface="+mn-cs"/>
              </a:rPr>
              <a:t>. La </a:t>
            </a:r>
            <a:r>
              <a:rPr lang="en-GB" dirty="0" err="1" smtClean="0">
                <a:cs typeface="+mn-cs"/>
              </a:rPr>
              <a:t>testa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della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miosina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raddrizza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ed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è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pronta</a:t>
            </a:r>
            <a:r>
              <a:rPr lang="en-GB" dirty="0" smtClean="0">
                <a:cs typeface="+mn-cs"/>
              </a:rPr>
              <a:t> a </a:t>
            </a:r>
            <a:r>
              <a:rPr lang="en-GB" dirty="0" err="1" smtClean="0">
                <a:cs typeface="+mn-cs"/>
              </a:rPr>
              <a:t>legarsi</a:t>
            </a:r>
            <a:r>
              <a:rPr lang="en-GB" dirty="0" smtClean="0">
                <a:cs typeface="+mn-cs"/>
              </a:rPr>
              <a:t> a </a:t>
            </a:r>
            <a:r>
              <a:rPr lang="en-GB" dirty="0" err="1" smtClean="0">
                <a:cs typeface="+mn-cs"/>
              </a:rPr>
              <a:t>un’altra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molecola</a:t>
            </a:r>
            <a:r>
              <a:rPr lang="en-GB" dirty="0" smtClean="0">
                <a:cs typeface="+mn-cs"/>
              </a:rPr>
              <a:t> di </a:t>
            </a:r>
            <a:r>
              <a:rPr lang="en-GB" dirty="0" err="1" smtClean="0">
                <a:cs typeface="+mn-cs"/>
              </a:rPr>
              <a:t>actina</a:t>
            </a:r>
            <a:r>
              <a:rPr lang="en-GB" dirty="0" smtClean="0">
                <a:cs typeface="+mn-cs"/>
              </a:rPr>
              <a:t>, se </a:t>
            </a:r>
            <a:r>
              <a:rPr lang="en-GB" dirty="0" err="1" smtClean="0">
                <a:cs typeface="+mn-cs"/>
              </a:rPr>
              <a:t>disponibile</a:t>
            </a:r>
            <a:endParaRPr lang="en-GB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988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E8EE40E-E8EC-C241-99CF-654FEFC4D690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515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65FB639-9EE2-DD40-B283-6F29EE00AB02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25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794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163EC56-2BF8-4B4C-A5C0-E33578EF2FF1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072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B5E2B81-98F4-634E-80AC-A29267947F3E}" type="slidenum">
              <a:rPr lang="en-GB" altLang="it-IT" sz="1200" b="0"/>
              <a:pPr/>
              <a:t>27</a:t>
            </a:fld>
            <a:endParaRPr lang="en-GB" altLang="it-IT" sz="1200" b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0" y="685800"/>
            <a:ext cx="4954588" cy="3430588"/>
          </a:xfrm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22247" tIns="11124" rIns="22247" bIns="11124"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3418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996C7B-10A2-4149-BFDD-DDC5A11E31E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28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1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3F793AA-9754-384E-BD72-FC6040EE9C51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29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4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D73DC17-CF16-6E49-AC04-3889A121CCBD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18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3F793AA-9754-384E-BD72-FC6040EE9C51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30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47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3AD4F13-09D1-5E4F-9900-90AEF3BFE312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31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703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1A6F65D-AF60-E94B-878E-3CB637430C3F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32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9841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1A6F65D-AF60-E94B-878E-3CB637430C3F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33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74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3EBD514-3947-A548-AB6F-9EBE9DFFB07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4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548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5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dirty="0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872227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6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dirty="0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628374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7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dirty="0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194084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1B5C4C1-60A9-F345-9C6D-5BBEA4474AF4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8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IIB</a:t>
            </a:r>
            <a:r>
              <a:rPr lang="en-GB" dirty="0" smtClean="0">
                <a:cs typeface="+mn-cs"/>
              </a:rPr>
              <a:t> ha </a:t>
            </a:r>
            <a:r>
              <a:rPr lang="en-GB" dirty="0" err="1" smtClean="0">
                <a:cs typeface="+mn-cs"/>
              </a:rPr>
              <a:t>maggior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reticolo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sarcoplasmatico</a:t>
            </a:r>
            <a:r>
              <a:rPr lang="en-GB" dirty="0" smtClean="0">
                <a:cs typeface="+mn-cs"/>
              </a:rPr>
              <a:t>, fibre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grosse</a:t>
            </a:r>
            <a:r>
              <a:rPr lang="en-GB" dirty="0" smtClean="0">
                <a:cs typeface="+mn-cs"/>
              </a:rPr>
              <a:t> 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(&gt; 300 fibre </a:t>
            </a:r>
            <a:r>
              <a:rPr lang="en-GB" dirty="0" err="1" smtClean="0">
                <a:cs typeface="+mn-cs"/>
              </a:rPr>
              <a:t>muscolari</a:t>
            </a:r>
            <a:r>
              <a:rPr lang="en-GB" dirty="0" smtClean="0">
                <a:cs typeface="+mn-cs"/>
              </a:rPr>
              <a:t>) con </a:t>
            </a:r>
            <a:r>
              <a:rPr lang="en-GB" dirty="0" err="1" smtClean="0">
                <a:cs typeface="+mn-cs"/>
              </a:rPr>
              <a:t>motoneuroni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grandi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rispetto</a:t>
            </a:r>
            <a:r>
              <a:rPr lang="en-GB" smtClean="0">
                <a:cs typeface="+mn-cs"/>
              </a:rPr>
              <a:t> al 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I. Durante </a:t>
            </a:r>
            <a:r>
              <a:rPr lang="en-GB" dirty="0" err="1" smtClean="0">
                <a:cs typeface="+mn-cs"/>
              </a:rPr>
              <a:t>l’esercizio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fisico</a:t>
            </a:r>
            <a:r>
              <a:rPr lang="en-GB" dirty="0" smtClean="0">
                <a:cs typeface="+mn-cs"/>
              </a:rPr>
              <a:t>, </a:t>
            </a:r>
            <a:r>
              <a:rPr lang="en-GB" dirty="0" err="1" smtClean="0">
                <a:cs typeface="+mn-cs"/>
              </a:rPr>
              <a:t>vengono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reclutate</a:t>
            </a:r>
            <a:r>
              <a:rPr lang="en-GB" dirty="0" smtClean="0">
                <a:cs typeface="+mn-cs"/>
              </a:rPr>
              <a:t> per prime le </a:t>
            </a:r>
            <a:r>
              <a:rPr lang="en-GB" dirty="0" err="1" smtClean="0">
                <a:cs typeface="+mn-cs"/>
              </a:rPr>
              <a:t>unità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motorie</a:t>
            </a:r>
            <a:r>
              <a:rPr lang="en-GB" dirty="0" smtClean="0">
                <a:cs typeface="+mn-cs"/>
              </a:rPr>
              <a:t> con </a:t>
            </a:r>
            <a:r>
              <a:rPr lang="en-GB" dirty="0" err="1" smtClean="0">
                <a:cs typeface="+mn-cs"/>
              </a:rPr>
              <a:t>neuroni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più</a:t>
            </a:r>
            <a:r>
              <a:rPr lang="en-GB" dirty="0" smtClean="0">
                <a:cs typeface="+mn-cs"/>
              </a:rPr>
              <a:t> </a:t>
            </a:r>
            <a:r>
              <a:rPr lang="en-GB" dirty="0" err="1" smtClean="0">
                <a:cs typeface="+mn-cs"/>
              </a:rPr>
              <a:t>piccoli</a:t>
            </a:r>
            <a:r>
              <a:rPr lang="en-GB" dirty="0" smtClean="0">
                <a:cs typeface="+mn-cs"/>
              </a:rPr>
              <a:t> (</a:t>
            </a:r>
            <a:r>
              <a:rPr lang="en-GB" dirty="0" err="1" smtClean="0">
                <a:cs typeface="+mn-cs"/>
              </a:rPr>
              <a:t>tipo</a:t>
            </a:r>
            <a:r>
              <a:rPr lang="en-GB" dirty="0" smtClean="0">
                <a:cs typeface="+mn-cs"/>
              </a:rPr>
              <a:t> I).</a:t>
            </a:r>
          </a:p>
        </p:txBody>
      </p:sp>
    </p:spTree>
    <p:extLst>
      <p:ext uri="{BB962C8B-B14F-4D97-AF65-F5344CB8AC3E}">
        <p14:creationId xmlns:p14="http://schemas.microsoft.com/office/powerpoint/2010/main" val="38842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4829227-B1C6-1446-A0B8-B9302E5BDC77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9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6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DB887-EF5A-9248-B9D9-F55058238A8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083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AEB2-10CB-2B4E-86C7-85E042A7E62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492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0E42C-F428-674B-8A52-B79A9EF5900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159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E267B-F96C-8B41-8B29-ECB940DBBA8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334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9FB9D-67B8-8C4B-8B6D-2AB469D9DD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688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97492-DD6D-BE46-B2AD-F11764DA7A9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062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592BB-2B1C-FC43-AB66-D537B9A43E1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73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464DA-631F-2E44-9737-439D7229DA9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057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39FB8-2F9B-A742-8321-F496187821E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3264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26A11-446E-9242-A2BA-729B5C49031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85493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ECC2A-EDEB-2B4A-B63C-3C5A18FBCCD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4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latin typeface="Times New Roman" charset="0"/>
              </a:defRPr>
            </a:lvl1pPr>
          </a:lstStyle>
          <a:p>
            <a:pPr>
              <a:defRPr/>
            </a:pPr>
            <a:fld id="{43FEB20B-5BE0-C744-9053-1DA765C972B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6088631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04528" y="4676115"/>
            <a:ext cx="239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>
                <a:ea typeface="Arial" charset="0"/>
                <a:cs typeface="Arial" charset="0"/>
              </a:rPr>
              <a:t>Principali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fonti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delle</a:t>
            </a:r>
            <a:r>
              <a:rPr lang="en-GB" sz="1477" dirty="0"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548680"/>
            <a:ext cx="9906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dirty="0" err="1" smtClean="0">
                <a:ea typeface="Arial" charset="0"/>
                <a:cs typeface="Arial" charset="0"/>
              </a:rPr>
              <a:t>CONTRAZIONE</a:t>
            </a:r>
            <a:r>
              <a:rPr lang="en-GB" sz="2585" dirty="0" smtClean="0">
                <a:ea typeface="Arial" charset="0"/>
                <a:cs typeface="Arial" charset="0"/>
              </a:rPr>
              <a:t> </a:t>
            </a:r>
            <a:r>
              <a:rPr lang="en-GB" sz="2585" dirty="0" err="1" smtClean="0">
                <a:ea typeface="Arial" charset="0"/>
                <a:cs typeface="Arial" charset="0"/>
              </a:rPr>
              <a:t>MUSCOLARE</a:t>
            </a:r>
            <a:endParaRPr lang="en-GB" sz="2585" dirty="0"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39753" y="1916833"/>
            <a:ext cx="356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ea typeface="Arial" charset="0"/>
                <a:cs typeface="Arial" charset="0"/>
              </a:rPr>
              <a:t>lezioni</a:t>
            </a:r>
            <a:r>
              <a:rPr lang="en-GB" sz="1477" dirty="0"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ea typeface="Arial" charset="0"/>
                <a:cs typeface="Arial" charset="0"/>
              </a:rPr>
              <a:t>Battaglini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23424" y="2897250"/>
            <a:ext cx="646331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>
                <a:ea typeface="Arial" charset="0"/>
                <a:cs typeface="Arial" charset="0"/>
              </a:rPr>
              <a:t>v </a:t>
            </a:r>
            <a:r>
              <a:rPr lang="it-IT" sz="1662" smtClean="0">
                <a:ea typeface="Arial" charset="0"/>
                <a:cs typeface="Arial" charset="0"/>
              </a:rPr>
              <a:t>3.6</a:t>
            </a:r>
            <a:endParaRPr lang="it-IT" sz="1662" dirty="0"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04529" y="5139769"/>
            <a:ext cx="481067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dirty="0" err="1"/>
              <a:t>Silverthorn</a:t>
            </a:r>
            <a:r>
              <a:rPr lang="it-IT" altLang="it-IT" dirty="0"/>
              <a:t>, FISIOLOGIA UMANA, </a:t>
            </a:r>
            <a:r>
              <a:rPr lang="it-IT" altLang="it-IT" dirty="0" err="1"/>
              <a:t>Pearson</a:t>
            </a:r>
            <a:endParaRPr lang="it-IT" altLang="it-IT" dirty="0"/>
          </a:p>
          <a:p>
            <a:r>
              <a:rPr lang="it-IT" altLang="it-IT" dirty="0" err="1" smtClean="0"/>
              <a:t>Kenney</a:t>
            </a:r>
            <a:r>
              <a:rPr lang="it-IT" altLang="it-IT" dirty="0" smtClean="0"/>
              <a:t> </a:t>
            </a:r>
            <a:r>
              <a:rPr lang="it-IT" altLang="it-IT" dirty="0"/>
              <a:t>et a., </a:t>
            </a:r>
            <a:r>
              <a:rPr lang="it-IT" altLang="it-IT" dirty="0" err="1"/>
              <a:t>Physiology</a:t>
            </a:r>
            <a:r>
              <a:rPr lang="it-IT" altLang="it-IT" dirty="0"/>
              <a:t> of Sport and </a:t>
            </a:r>
            <a:r>
              <a:rPr lang="it-IT" altLang="it-IT" dirty="0" err="1" smtClean="0"/>
              <a:t>Exercise</a:t>
            </a:r>
            <a:endParaRPr lang="en-GB" dirty="0">
              <a:ea typeface="Arial" charset="0"/>
              <a:cs typeface="Arial" charset="0"/>
            </a:endParaRPr>
          </a:p>
          <a:p>
            <a:r>
              <a:rPr lang="en-GB" dirty="0" err="1">
                <a:ea typeface="Arial" charset="0"/>
                <a:cs typeface="Arial" charset="0"/>
              </a:rPr>
              <a:t>Kandel</a:t>
            </a:r>
            <a:r>
              <a:rPr lang="en-GB" dirty="0">
                <a:ea typeface="Arial" charset="0"/>
                <a:cs typeface="Arial" charset="0"/>
              </a:rPr>
              <a:t> et al., </a:t>
            </a:r>
            <a:r>
              <a:rPr lang="en-GB" dirty="0" err="1">
                <a:ea typeface="Arial" charset="0"/>
                <a:cs typeface="Arial" charset="0"/>
              </a:rPr>
              <a:t>PRINCIPI</a:t>
            </a:r>
            <a:r>
              <a:rPr lang="en-GB" dirty="0">
                <a:ea typeface="Arial" charset="0"/>
                <a:cs typeface="Arial" charset="0"/>
              </a:rPr>
              <a:t> DI </a:t>
            </a:r>
            <a:r>
              <a:rPr lang="en-GB" dirty="0" err="1">
                <a:ea typeface="Arial" charset="0"/>
                <a:cs typeface="Arial" charset="0"/>
              </a:rPr>
              <a:t>NEUROSCIENZE</a:t>
            </a:r>
            <a:r>
              <a:rPr lang="en-GB" dirty="0">
                <a:ea typeface="Arial" charset="0"/>
                <a:cs typeface="Arial" charset="0"/>
              </a:rPr>
              <a:t>, </a:t>
            </a:r>
            <a:r>
              <a:rPr lang="en-GB" dirty="0" smtClean="0">
                <a:ea typeface="Arial" charset="0"/>
                <a:cs typeface="Arial" charset="0"/>
              </a:rPr>
              <a:t>Ambrosiana</a:t>
            </a:r>
          </a:p>
          <a:p>
            <a:r>
              <a:rPr lang="it-IT" dirty="0" err="1"/>
              <a:t>Vander</a:t>
            </a:r>
            <a:r>
              <a:rPr lang="it-IT" dirty="0"/>
              <a:t>, </a:t>
            </a:r>
            <a:r>
              <a:rPr lang="it-IT" dirty="0" smtClean="0"/>
              <a:t>FISIOLOGIA, </a:t>
            </a:r>
            <a:r>
              <a:rPr lang="it-IT" dirty="0"/>
              <a:t>casa editrice </a:t>
            </a:r>
            <a:r>
              <a:rPr lang="it-IT" dirty="0" smtClean="0"/>
              <a:t>Ambrosiana</a:t>
            </a:r>
          </a:p>
          <a:p>
            <a:r>
              <a:rPr lang="it-IT" dirty="0" err="1" smtClean="0"/>
              <a:t>Boron</a:t>
            </a:r>
            <a:r>
              <a:rPr lang="it-IT" dirty="0" smtClean="0"/>
              <a:t> </a:t>
            </a:r>
            <a:r>
              <a:rPr lang="it-IT" dirty="0"/>
              <a:t>e </a:t>
            </a:r>
            <a:r>
              <a:rPr lang="it-IT" dirty="0" err="1"/>
              <a:t>Boulpaep</a:t>
            </a:r>
            <a:r>
              <a:rPr lang="it-IT" dirty="0"/>
              <a:t>, </a:t>
            </a:r>
            <a:r>
              <a:rPr lang="it-IT" dirty="0" smtClean="0"/>
              <a:t>FISIOLOGIA MEDICA, Edra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72480" y="6372036"/>
            <a:ext cx="889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smtClean="0">
                <a:solidFill>
                  <a:srgbClr val="FF0000"/>
                </a:solidFill>
              </a:rPr>
              <a:t>Caso clinico: </a:t>
            </a:r>
            <a:r>
              <a:rPr lang="it-IT" sz="1800" i="1">
                <a:solidFill>
                  <a:srgbClr val="FF0000"/>
                </a:solidFill>
              </a:rPr>
              <a:t>Bambino con debolezza muscolare e ritardo dello </a:t>
            </a:r>
            <a:r>
              <a:rPr lang="it-IT" sz="1800" i="1">
                <a:solidFill>
                  <a:srgbClr val="FF0000"/>
                </a:solidFill>
              </a:rPr>
              <a:t>sviluppo </a:t>
            </a:r>
            <a:r>
              <a:rPr lang="it-IT" sz="1800" i="1" smtClean="0">
                <a:solidFill>
                  <a:srgbClr val="FF0000"/>
                </a:solidFill>
              </a:rPr>
              <a:t>psicomotorio</a:t>
            </a:r>
            <a:endParaRPr lang="it-IT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FG12_0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9" b="37271"/>
          <a:stretch>
            <a:fillRect/>
          </a:stretch>
        </p:blipFill>
        <p:spPr bwMode="auto">
          <a:xfrm>
            <a:off x="920552" y="5273675"/>
            <a:ext cx="7326511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4450"/>
            <a:ext cx="9002713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392488" y="44450"/>
            <a:ext cx="2424112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TUBULI A </a:t>
            </a:r>
            <a:r>
              <a:rPr lang="it-IT" dirty="0">
                <a:solidFill>
                  <a:schemeClr val="accent6"/>
                </a:solidFill>
              </a:rPr>
              <a:t>“</a:t>
            </a:r>
            <a:r>
              <a:rPr lang="it-IT">
                <a:solidFill>
                  <a:schemeClr val="accent6"/>
                </a:solidFill>
              </a:rPr>
              <a:t>T “ </a:t>
            </a:r>
            <a:r>
              <a:rPr lang="it-IT" dirty="0">
                <a:solidFill>
                  <a:schemeClr val="accent6"/>
                </a:solidFill>
              </a:rPr>
              <a:t>E CISTERNE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392488" y="44450"/>
            <a:ext cx="2424112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TUBULI A </a:t>
            </a:r>
            <a:r>
              <a:rPr lang="it-IT" dirty="0">
                <a:solidFill>
                  <a:schemeClr val="accent6"/>
                </a:solidFill>
              </a:rPr>
              <a:t>“</a:t>
            </a:r>
            <a:r>
              <a:rPr lang="it-IT">
                <a:solidFill>
                  <a:schemeClr val="accent6"/>
                </a:solidFill>
              </a:rPr>
              <a:t>T “ </a:t>
            </a:r>
            <a:r>
              <a:rPr lang="it-IT" dirty="0">
                <a:solidFill>
                  <a:schemeClr val="accent6"/>
                </a:solidFill>
              </a:rPr>
              <a:t>E CISTERNE</a:t>
            </a:r>
          </a:p>
        </p:txBody>
      </p:sp>
      <p:pic>
        <p:nvPicPr>
          <p:cNvPr id="6" name="Immagin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0" y="620688"/>
            <a:ext cx="9705528" cy="54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101112" y="6381328"/>
            <a:ext cx="3804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Vander</a:t>
            </a:r>
            <a:r>
              <a:rPr lang="it-IT" dirty="0"/>
              <a:t>, Fisiologia, Casa Editrice Ambrosiana </a:t>
            </a:r>
          </a:p>
        </p:txBody>
      </p:sp>
    </p:spTree>
    <p:extLst>
      <p:ext uri="{BB962C8B-B14F-4D97-AF65-F5344CB8AC3E}">
        <p14:creationId xmlns:p14="http://schemas.microsoft.com/office/powerpoint/2010/main" val="1863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t="25487" b="24902"/>
          <a:stretch>
            <a:fillRect/>
          </a:stretch>
        </p:blipFill>
        <p:spPr bwMode="auto">
          <a:xfrm>
            <a:off x="2352675" y="71438"/>
            <a:ext cx="73533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CasellaDiTesto 2"/>
          <p:cNvSpPr txBox="1">
            <a:spLocks noChangeArrowheads="1"/>
          </p:cNvSpPr>
          <p:nvPr/>
        </p:nvSpPr>
        <p:spPr bwMode="auto">
          <a:xfrm>
            <a:off x="57150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8588" y="188913"/>
            <a:ext cx="1800225" cy="73818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ACCOPPIAMENTO ECCITAZIONE-CONTRAZIONE</a:t>
            </a:r>
          </a:p>
        </p:txBody>
      </p:sp>
      <p:sp>
        <p:nvSpPr>
          <p:cNvPr id="29700" name="CasellaDiTesto 1"/>
          <p:cNvSpPr txBox="1">
            <a:spLocks noChangeArrowheads="1"/>
          </p:cNvSpPr>
          <p:nvPr/>
        </p:nvSpPr>
        <p:spPr bwMode="auto">
          <a:xfrm>
            <a:off x="123825" y="1700213"/>
            <a:ext cx="18764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100" dirty="0">
                <a:latin typeface="Arial" charset="0"/>
              </a:rPr>
              <a:t>recettori di-idro-piridinici (</a:t>
            </a:r>
            <a:r>
              <a:rPr lang="it-IT" altLang="it-IT" sz="1100" dirty="0" err="1">
                <a:latin typeface="Arial" charset="0"/>
              </a:rPr>
              <a:t>DHP</a:t>
            </a:r>
            <a:r>
              <a:rPr lang="it-IT" altLang="it-IT" sz="1100" dirty="0">
                <a:latin typeface="Arial" charset="0"/>
              </a:rPr>
              <a:t>)</a:t>
            </a:r>
          </a:p>
        </p:txBody>
      </p:sp>
      <p:cxnSp>
        <p:nvCxnSpPr>
          <p:cNvPr id="29701" name="Connettore 2 4"/>
          <p:cNvCxnSpPr>
            <a:cxnSpLocks noChangeShapeType="1"/>
          </p:cNvCxnSpPr>
          <p:nvPr/>
        </p:nvCxnSpPr>
        <p:spPr bwMode="auto">
          <a:xfrm flipV="1">
            <a:off x="2073275" y="1773238"/>
            <a:ext cx="1295400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2" name="CasellaDiTesto 8"/>
          <p:cNvSpPr txBox="1">
            <a:spLocks noChangeArrowheads="1"/>
          </p:cNvSpPr>
          <p:nvPr/>
        </p:nvSpPr>
        <p:spPr bwMode="auto">
          <a:xfrm>
            <a:off x="411163" y="2709863"/>
            <a:ext cx="1584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100" dirty="0">
                <a:latin typeface="Arial" charset="0"/>
              </a:rPr>
              <a:t>recettori </a:t>
            </a:r>
            <a:r>
              <a:rPr lang="it-IT" altLang="it-IT" sz="1100" dirty="0" err="1" smtClean="0">
                <a:latin typeface="Arial" charset="0"/>
              </a:rPr>
              <a:t>rianodinici</a:t>
            </a:r>
            <a:r>
              <a:rPr lang="it-IT" altLang="it-IT" sz="1100" dirty="0" smtClean="0">
                <a:latin typeface="Arial" charset="0"/>
              </a:rPr>
              <a:t> </a:t>
            </a:r>
            <a:r>
              <a:rPr lang="it-IT" altLang="it-IT" sz="1100" dirty="0">
                <a:latin typeface="Arial" charset="0"/>
              </a:rPr>
              <a:t>(</a:t>
            </a:r>
            <a:r>
              <a:rPr lang="it-IT" altLang="it-IT" sz="1100" dirty="0" err="1">
                <a:latin typeface="Arial" charset="0"/>
              </a:rPr>
              <a:t>RyR</a:t>
            </a:r>
            <a:r>
              <a:rPr lang="it-IT" altLang="it-IT" sz="1100" dirty="0">
                <a:latin typeface="Arial" charset="0"/>
              </a:rPr>
              <a:t>)</a:t>
            </a:r>
          </a:p>
        </p:txBody>
      </p:sp>
      <p:cxnSp>
        <p:nvCxnSpPr>
          <p:cNvPr id="29703" name="Connettore 2 7"/>
          <p:cNvCxnSpPr>
            <a:cxnSpLocks noChangeShapeType="1"/>
          </p:cNvCxnSpPr>
          <p:nvPr/>
        </p:nvCxnSpPr>
        <p:spPr bwMode="auto">
          <a:xfrm flipV="1">
            <a:off x="2073275" y="1773238"/>
            <a:ext cx="2374900" cy="1157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23750" r="6752" b="33149"/>
          <a:stretch/>
        </p:blipFill>
        <p:spPr bwMode="auto">
          <a:xfrm>
            <a:off x="768452" y="260350"/>
            <a:ext cx="9008961" cy="633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8588" y="44624"/>
            <a:ext cx="9648948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chemeClr val="accent6"/>
                </a:solidFill>
              </a:rPr>
              <a:t>ACCOPPIAMENTO ECCITAZIONE-CONTRAZIONE</a:t>
            </a:r>
          </a:p>
        </p:txBody>
      </p:sp>
      <p:sp>
        <p:nvSpPr>
          <p:cNvPr id="31748" name="Rettangolo 1"/>
          <p:cNvSpPr>
            <a:spLocks noChangeArrowheads="1"/>
          </p:cNvSpPr>
          <p:nvPr/>
        </p:nvSpPr>
        <p:spPr bwMode="auto">
          <a:xfrm>
            <a:off x="1928664" y="4581128"/>
            <a:ext cx="2232248" cy="20879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"/>
            <a:ext cx="9906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CasellaDiTesto 4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33795" name="Rettangolo 1"/>
          <p:cNvSpPr>
            <a:spLocks noChangeArrowheads="1"/>
          </p:cNvSpPr>
          <p:nvPr/>
        </p:nvSpPr>
        <p:spPr bwMode="auto">
          <a:xfrm>
            <a:off x="0" y="2708275"/>
            <a:ext cx="4953000" cy="3730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49538" y="188913"/>
            <a:ext cx="4256087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COMPOSIZIONE DEL MUSCOLO SCHELETRICO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34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4940" b="22679"/>
          <a:stretch>
            <a:fillRect/>
          </a:stretch>
        </p:blipFill>
        <p:spPr bwMode="auto">
          <a:xfrm>
            <a:off x="200025" y="120650"/>
            <a:ext cx="8137525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ttangolo 3"/>
          <p:cNvSpPr>
            <a:spLocks noChangeArrowheads="1"/>
          </p:cNvSpPr>
          <p:nvPr/>
        </p:nvSpPr>
        <p:spPr bwMode="auto">
          <a:xfrm>
            <a:off x="6897688" y="4508500"/>
            <a:ext cx="1439862" cy="234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91" name="CasellaDiTesto 1"/>
          <p:cNvSpPr txBox="1">
            <a:spLocks noChangeArrowheads="1"/>
          </p:cNvSpPr>
          <p:nvPr/>
        </p:nvSpPr>
        <p:spPr bwMode="auto">
          <a:xfrm>
            <a:off x="8048625" y="6597650"/>
            <a:ext cx="18303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800" dirty="0">
                <a:latin typeface="Arial" charset="0"/>
              </a:rPr>
              <a:t>Da Kandel, Principi di Neuroscienze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105525" y="4562475"/>
            <a:ext cx="3455988" cy="5222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chemeClr val="accent6"/>
                </a:solidFill>
              </a:rPr>
              <a:t>RELAZIONE DEI MIOFILAMENTI </a:t>
            </a:r>
            <a:r>
              <a:rPr lang="it-IT">
                <a:solidFill>
                  <a:schemeClr val="accent6"/>
                </a:solidFill>
              </a:rPr>
              <a:t>COL SARCOLEMMA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 b="23750"/>
          <a:stretch>
            <a:fillRect/>
          </a:stretch>
        </p:blipFill>
        <p:spPr bwMode="auto">
          <a:xfrm>
            <a:off x="415925" y="44450"/>
            <a:ext cx="9107488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00025" y="44450"/>
            <a:ext cx="1363663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SARCOMERO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FG12_0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0" b="10400"/>
          <a:stretch>
            <a:fillRect/>
          </a:stretch>
        </p:blipFill>
        <p:spPr bwMode="auto">
          <a:xfrm>
            <a:off x="1371600" y="1393825"/>
            <a:ext cx="71818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35350" y="188913"/>
            <a:ext cx="3171825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PROTEINE CONTRATTILI: MIOSINA</a:t>
            </a:r>
          </a:p>
        </p:txBody>
      </p:sp>
      <p:sp>
        <p:nvSpPr>
          <p:cNvPr id="41987" name="CasellaDiTesto 1"/>
          <p:cNvSpPr txBox="1">
            <a:spLocks noChangeArrowheads="1"/>
          </p:cNvSpPr>
          <p:nvPr/>
        </p:nvSpPr>
        <p:spPr bwMode="auto">
          <a:xfrm>
            <a:off x="7761288" y="3860800"/>
            <a:ext cx="1627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Attività ATPasica</a:t>
            </a:r>
          </a:p>
        </p:txBody>
      </p:sp>
      <p:sp>
        <p:nvSpPr>
          <p:cNvPr id="41988" name="CasellaDiTesto 4"/>
          <p:cNvSpPr txBox="1">
            <a:spLocks noChangeArrowheads="1"/>
          </p:cNvSpPr>
          <p:nvPr/>
        </p:nvSpPr>
        <p:spPr bwMode="auto">
          <a:xfrm>
            <a:off x="7329488" y="4724400"/>
            <a:ext cx="2559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Sito di aggancio per l’actina</a:t>
            </a:r>
          </a:p>
        </p:txBody>
      </p:sp>
      <p:cxnSp>
        <p:nvCxnSpPr>
          <p:cNvPr id="41989" name="Connettore 2 6"/>
          <p:cNvCxnSpPr>
            <a:cxnSpLocks noChangeShapeType="1"/>
          </p:cNvCxnSpPr>
          <p:nvPr/>
        </p:nvCxnSpPr>
        <p:spPr bwMode="auto">
          <a:xfrm flipH="1" flipV="1">
            <a:off x="7040563" y="3860800"/>
            <a:ext cx="649287" cy="144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0" name="Connettore 2 8"/>
          <p:cNvCxnSpPr>
            <a:cxnSpLocks noChangeShapeType="1"/>
          </p:cNvCxnSpPr>
          <p:nvPr/>
        </p:nvCxnSpPr>
        <p:spPr bwMode="auto">
          <a:xfrm flipH="1" flipV="1">
            <a:off x="6753225" y="3860800"/>
            <a:ext cx="720725" cy="863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G12_0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735013"/>
            <a:ext cx="718185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06625" y="188913"/>
            <a:ext cx="5122863" cy="52228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chemeClr val="accent6"/>
                </a:solidFill>
              </a:rPr>
              <a:t>PROTEINE CONTRATTILI: ACTINA</a:t>
            </a:r>
          </a:p>
          <a:p>
            <a:pPr algn="ctr">
              <a:defRPr/>
            </a:pPr>
            <a:r>
              <a:rPr lang="it-IT" dirty="0">
                <a:solidFill>
                  <a:schemeClr val="accent6"/>
                </a:solidFill>
              </a:rPr>
              <a:t>PROTEINE REGOLATRICI: TROPOMIOSINA E TROPONINA</a:t>
            </a:r>
          </a:p>
        </p:txBody>
      </p:sp>
      <p:sp>
        <p:nvSpPr>
          <p:cNvPr id="44035" name="Figura a mano libera 1"/>
          <p:cNvSpPr>
            <a:spLocks/>
          </p:cNvSpPr>
          <p:nvPr/>
        </p:nvSpPr>
        <p:spPr bwMode="auto">
          <a:xfrm>
            <a:off x="5351463" y="4437063"/>
            <a:ext cx="1123950" cy="74612"/>
          </a:xfrm>
          <a:custGeom>
            <a:avLst/>
            <a:gdLst>
              <a:gd name="T0" fmla="*/ 0 w 1124262"/>
              <a:gd name="T1" fmla="*/ 71964 h 74950"/>
              <a:gd name="T2" fmla="*/ 74761 w 1124262"/>
              <a:gd name="T3" fmla="*/ 43178 h 74950"/>
              <a:gd name="T4" fmla="*/ 149523 w 1124262"/>
              <a:gd name="T5" fmla="*/ 28785 h 74950"/>
              <a:gd name="T6" fmla="*/ 299056 w 1124262"/>
              <a:gd name="T7" fmla="*/ 0 h 74950"/>
              <a:gd name="T8" fmla="*/ 598112 w 1124262"/>
              <a:gd name="T9" fmla="*/ 28785 h 74950"/>
              <a:gd name="T10" fmla="*/ 687828 w 1124262"/>
              <a:gd name="T11" fmla="*/ 57570 h 74950"/>
              <a:gd name="T12" fmla="*/ 1121457 w 1124262"/>
              <a:gd name="T13" fmla="*/ 71964 h 749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24262" h="74950">
                <a:moveTo>
                  <a:pt x="0" y="74950"/>
                </a:moveTo>
                <a:cubicBezTo>
                  <a:pt x="24983" y="64957"/>
                  <a:pt x="49177" y="52702"/>
                  <a:pt x="74950" y="44970"/>
                </a:cubicBezTo>
                <a:cubicBezTo>
                  <a:pt x="99354" y="37649"/>
                  <a:pt x="125029" y="35507"/>
                  <a:pt x="149901" y="29980"/>
                </a:cubicBezTo>
                <a:cubicBezTo>
                  <a:pt x="284072" y="165"/>
                  <a:pt x="123561" y="29373"/>
                  <a:pt x="299803" y="0"/>
                </a:cubicBezTo>
                <a:cubicBezTo>
                  <a:pt x="368641" y="4917"/>
                  <a:pt x="514743" y="8764"/>
                  <a:pt x="599606" y="29980"/>
                </a:cubicBezTo>
                <a:cubicBezTo>
                  <a:pt x="630264" y="37645"/>
                  <a:pt x="657965" y="58832"/>
                  <a:pt x="689547" y="59960"/>
                </a:cubicBezTo>
                <a:cubicBezTo>
                  <a:pt x="834446" y="65135"/>
                  <a:pt x="979271" y="74950"/>
                  <a:pt x="1124262" y="7495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6" name="Figura a mano libera 3"/>
          <p:cNvSpPr>
            <a:spLocks/>
          </p:cNvSpPr>
          <p:nvPr/>
        </p:nvSpPr>
        <p:spPr bwMode="auto">
          <a:xfrm>
            <a:off x="8004175" y="4511675"/>
            <a:ext cx="465138" cy="49213"/>
          </a:xfrm>
          <a:custGeom>
            <a:avLst/>
            <a:gdLst>
              <a:gd name="T0" fmla="*/ 0 w 464695"/>
              <a:gd name="T1" fmla="*/ 36335 h 48173"/>
              <a:gd name="T2" fmla="*/ 75597 w 464695"/>
              <a:gd name="T3" fmla="*/ 18169 h 48173"/>
              <a:gd name="T4" fmla="*/ 120954 w 464695"/>
              <a:gd name="T5" fmla="*/ 0 h 48173"/>
              <a:gd name="T6" fmla="*/ 362862 w 464695"/>
              <a:gd name="T7" fmla="*/ 18169 h 48173"/>
              <a:gd name="T8" fmla="*/ 468697 w 464695"/>
              <a:gd name="T9" fmla="*/ 54502 h 48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64695" h="48173">
                <a:moveTo>
                  <a:pt x="0" y="29981"/>
                </a:moveTo>
                <a:cubicBezTo>
                  <a:pt x="24983" y="24984"/>
                  <a:pt x="50233" y="21170"/>
                  <a:pt x="74950" y="14990"/>
                </a:cubicBezTo>
                <a:cubicBezTo>
                  <a:pt x="90279" y="11158"/>
                  <a:pt x="104120" y="0"/>
                  <a:pt x="119921" y="0"/>
                </a:cubicBezTo>
                <a:cubicBezTo>
                  <a:pt x="200024" y="0"/>
                  <a:pt x="279816" y="9993"/>
                  <a:pt x="359763" y="14990"/>
                </a:cubicBezTo>
                <a:cubicBezTo>
                  <a:pt x="407410" y="62637"/>
                  <a:pt x="375611" y="44971"/>
                  <a:pt x="464695" y="44971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7" name="Figura a mano libera 4"/>
          <p:cNvSpPr>
            <a:spLocks/>
          </p:cNvSpPr>
          <p:nvPr/>
        </p:nvSpPr>
        <p:spPr bwMode="auto">
          <a:xfrm>
            <a:off x="1198563" y="4406900"/>
            <a:ext cx="600075" cy="90488"/>
          </a:xfrm>
          <a:custGeom>
            <a:avLst/>
            <a:gdLst>
              <a:gd name="T0" fmla="*/ 0 w 599607"/>
              <a:gd name="T1" fmla="*/ 94985 h 89941"/>
              <a:gd name="T2" fmla="*/ 150958 w 599607"/>
              <a:gd name="T3" fmla="*/ 47494 h 89941"/>
              <a:gd name="T4" fmla="*/ 241532 w 599607"/>
              <a:gd name="T5" fmla="*/ 15831 h 89941"/>
              <a:gd name="T6" fmla="*/ 286820 w 599607"/>
              <a:gd name="T7" fmla="*/ 0 h 89941"/>
              <a:gd name="T8" fmla="*/ 603832 w 599607"/>
              <a:gd name="T9" fmla="*/ 0 h 899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9607" h="89941">
                <a:moveTo>
                  <a:pt x="0" y="89941"/>
                </a:moveTo>
                <a:cubicBezTo>
                  <a:pt x="318059" y="-16077"/>
                  <a:pt x="-76691" y="112950"/>
                  <a:pt x="149902" y="44971"/>
                </a:cubicBezTo>
                <a:cubicBezTo>
                  <a:pt x="180171" y="35890"/>
                  <a:pt x="209863" y="24984"/>
                  <a:pt x="239843" y="14990"/>
                </a:cubicBezTo>
                <a:cubicBezTo>
                  <a:pt x="254833" y="9993"/>
                  <a:pt x="269012" y="0"/>
                  <a:pt x="284813" y="0"/>
                </a:cubicBezTo>
                <a:lnTo>
                  <a:pt x="599607" y="0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8" name="Figura a mano libera 5"/>
          <p:cNvSpPr>
            <a:spLocks/>
          </p:cNvSpPr>
          <p:nvPr/>
        </p:nvSpPr>
        <p:spPr bwMode="auto">
          <a:xfrm>
            <a:off x="2638425" y="4406900"/>
            <a:ext cx="1123950" cy="63500"/>
          </a:xfrm>
          <a:custGeom>
            <a:avLst/>
            <a:gdLst>
              <a:gd name="T0" fmla="*/ 0 w 1124262"/>
              <a:gd name="T1" fmla="*/ 14147 h 64287"/>
              <a:gd name="T2" fmla="*/ 254194 w 1124262"/>
              <a:gd name="T3" fmla="*/ 14147 h 64287"/>
              <a:gd name="T4" fmla="*/ 299056 w 1124262"/>
              <a:gd name="T5" fmla="*/ 27564 h 64287"/>
              <a:gd name="T6" fmla="*/ 807450 w 1124262"/>
              <a:gd name="T7" fmla="*/ 40980 h 64287"/>
              <a:gd name="T8" fmla="*/ 852306 w 1124262"/>
              <a:gd name="T9" fmla="*/ 54397 h 64287"/>
              <a:gd name="T10" fmla="*/ 1121457 w 1124262"/>
              <a:gd name="T11" fmla="*/ 27564 h 6428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24262" h="64287">
                <a:moveTo>
                  <a:pt x="0" y="15804"/>
                </a:moveTo>
                <a:cubicBezTo>
                  <a:pt x="131011" y="-2912"/>
                  <a:pt x="103362" y="-7500"/>
                  <a:pt x="254833" y="15804"/>
                </a:cubicBezTo>
                <a:cubicBezTo>
                  <a:pt x="270450" y="18207"/>
                  <a:pt x="284025" y="29942"/>
                  <a:pt x="299803" y="30795"/>
                </a:cubicBezTo>
                <a:cubicBezTo>
                  <a:pt x="469517" y="39969"/>
                  <a:pt x="639580" y="40788"/>
                  <a:pt x="809469" y="45785"/>
                </a:cubicBezTo>
                <a:cubicBezTo>
                  <a:pt x="824459" y="50782"/>
                  <a:pt x="838638" y="60775"/>
                  <a:pt x="854439" y="60775"/>
                </a:cubicBezTo>
                <a:cubicBezTo>
                  <a:pt x="1074059" y="60775"/>
                  <a:pt x="1027011" y="79420"/>
                  <a:pt x="1124262" y="30795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9" name="CasellaDiTesto 6"/>
          <p:cNvSpPr txBox="1">
            <a:spLocks noChangeArrowheads="1"/>
          </p:cNvSpPr>
          <p:nvPr/>
        </p:nvSpPr>
        <p:spPr bwMode="auto">
          <a:xfrm>
            <a:off x="8004175" y="5516563"/>
            <a:ext cx="939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Nebulina</a:t>
            </a:r>
          </a:p>
        </p:txBody>
      </p:sp>
      <p:cxnSp>
        <p:nvCxnSpPr>
          <p:cNvPr id="44040" name="Connettore 2 8"/>
          <p:cNvCxnSpPr>
            <a:cxnSpLocks noChangeShapeType="1"/>
          </p:cNvCxnSpPr>
          <p:nvPr/>
        </p:nvCxnSpPr>
        <p:spPr bwMode="auto">
          <a:xfrm flipH="1" flipV="1">
            <a:off x="8266113" y="4560888"/>
            <a:ext cx="71437" cy="884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9" b="28999"/>
          <a:stretch>
            <a:fillRect/>
          </a:stretch>
        </p:blipFill>
        <p:spPr bwMode="auto">
          <a:xfrm>
            <a:off x="279400" y="476250"/>
            <a:ext cx="94265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720975" y="188913"/>
            <a:ext cx="4160838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PROTEINE STRUTTURALI: NEBULINA E TITINA</a:t>
            </a:r>
          </a:p>
        </p:txBody>
      </p:sp>
      <p:sp>
        <p:nvSpPr>
          <p:cNvPr id="46084" name="CasellaDiTesto 1"/>
          <p:cNvSpPr txBox="1">
            <a:spLocks noChangeArrowheads="1"/>
          </p:cNvSpPr>
          <p:nvPr/>
        </p:nvSpPr>
        <p:spPr bwMode="auto">
          <a:xfrm>
            <a:off x="57150" y="1628775"/>
            <a:ext cx="1223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Nebulina (anelastica)</a:t>
            </a:r>
          </a:p>
        </p:txBody>
      </p:sp>
      <p:sp>
        <p:nvSpPr>
          <p:cNvPr id="46085" name="CasellaDiTesto 2"/>
          <p:cNvSpPr txBox="1">
            <a:spLocks noChangeArrowheads="1"/>
          </p:cNvSpPr>
          <p:nvPr/>
        </p:nvSpPr>
        <p:spPr bwMode="auto">
          <a:xfrm>
            <a:off x="7545388" y="5229225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Titina (elastica)</a:t>
            </a:r>
          </a:p>
        </p:txBody>
      </p:sp>
      <p:cxnSp>
        <p:nvCxnSpPr>
          <p:cNvPr id="46086" name="Connettore 2 5"/>
          <p:cNvCxnSpPr>
            <a:cxnSpLocks noChangeShapeType="1"/>
            <a:stCxn id="46084" idx="2"/>
          </p:cNvCxnSpPr>
          <p:nvPr/>
        </p:nvCxnSpPr>
        <p:spPr bwMode="auto">
          <a:xfrm>
            <a:off x="668338" y="2152650"/>
            <a:ext cx="396875" cy="268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7" name="Connettore 2 7"/>
          <p:cNvCxnSpPr>
            <a:cxnSpLocks noChangeShapeType="1"/>
          </p:cNvCxnSpPr>
          <p:nvPr/>
        </p:nvCxnSpPr>
        <p:spPr bwMode="auto">
          <a:xfrm flipH="1" flipV="1">
            <a:off x="7689850" y="4724400"/>
            <a:ext cx="287338" cy="504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7"/>
          <p:cNvSpPr txBox="1">
            <a:spLocks noChangeArrowheads="1"/>
          </p:cNvSpPr>
          <p:nvPr/>
        </p:nvSpPr>
        <p:spPr bwMode="auto">
          <a:xfrm>
            <a:off x="381000" y="735088"/>
            <a:ext cx="9144000" cy="46166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solidFill>
                  <a:schemeClr val="accent2"/>
                </a:solidFill>
                <a:latin typeface="Arial" charset="0"/>
              </a:rPr>
              <a:t>QUADRO GENERALE</a:t>
            </a:r>
          </a:p>
        </p:txBody>
      </p:sp>
      <p:sp>
        <p:nvSpPr>
          <p:cNvPr id="44034" name="CasellaDiTesto 1"/>
          <p:cNvSpPr txBox="1">
            <a:spLocks noChangeArrowheads="1"/>
          </p:cNvSpPr>
          <p:nvPr/>
        </p:nvSpPr>
        <p:spPr bwMode="auto">
          <a:xfrm>
            <a:off x="1917283" y="2172920"/>
            <a:ext cx="627607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charset="2"/>
              <a:buChar char="l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Tipi di tessuto muscolare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Caratteristiche del muscolo scheletrico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Tipi di fibre muscolari scheletriche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Unità motorie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Accoppiamento eccitazione-contrazione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Sarcomero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Proteine contrattili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Accorciamento del sarcomero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Relazione lunghezza/tensione del sarcomero e del muscolo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Scossa semplice e tetano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Contrazione isometrica e isotonica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Muscolo liscio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chemeClr val="accent2"/>
                </a:solidFill>
                <a:latin typeface="Arial" charset="0"/>
              </a:rPr>
              <a:t>Muscolo cardiaco</a:t>
            </a:r>
            <a:endParaRPr lang="it-IT" altLang="it-IT" sz="1800" dirty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16633"/>
            <a:ext cx="990600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mtClean="0">
                <a:solidFill>
                  <a:schemeClr val="bg1"/>
                </a:solidFill>
              </a:rPr>
              <a:t>CONTRAZIONE MUSCOLARE</a:t>
            </a:r>
            <a:endParaRPr lang="it-IT">
              <a:solidFill>
                <a:schemeClr val="bg1"/>
              </a:solidFill>
            </a:endParaRPr>
          </a:p>
        </p:txBody>
      </p:sp>
      <p:pic>
        <p:nvPicPr>
          <p:cNvPr id="2" name="Muscle_Contraction_-_Cross_Bridge_Cycle__Animation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4525"/>
            <a:ext cx="9906000" cy="55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2" t="32150" r="5875" b="32150"/>
          <a:stretch>
            <a:fillRect/>
          </a:stretch>
        </p:blipFill>
        <p:spPr bwMode="auto">
          <a:xfrm>
            <a:off x="57150" y="333375"/>
            <a:ext cx="98266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22588" y="115888"/>
            <a:ext cx="3398837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ACCORCIAMENTO DEL SARCOMERO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/>
          <a:stretch>
            <a:fillRect/>
          </a:stretch>
        </p:blipFill>
        <p:spPr bwMode="auto">
          <a:xfrm>
            <a:off x="55563" y="1162050"/>
            <a:ext cx="9844087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CasellaDiTesto 3"/>
          <p:cNvSpPr txBox="1">
            <a:spLocks noChangeArrowheads="1"/>
          </p:cNvSpPr>
          <p:nvPr/>
        </p:nvSpPr>
        <p:spPr bwMode="auto">
          <a:xfrm>
            <a:off x="7318375" y="6567488"/>
            <a:ext cx="2530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Pearson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757613" y="188913"/>
            <a:ext cx="1700212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COLPO DI FORZA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ttangolo 3"/>
          <p:cNvSpPr>
            <a:spLocks noChangeArrowheads="1"/>
          </p:cNvSpPr>
          <p:nvPr/>
        </p:nvSpPr>
        <p:spPr bwMode="auto">
          <a:xfrm>
            <a:off x="5600700" y="2060575"/>
            <a:ext cx="1800225" cy="2520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632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92075"/>
            <a:ext cx="6840538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asellaDiTesto 4"/>
          <p:cNvSpPr txBox="1">
            <a:spLocks noChangeArrowheads="1"/>
          </p:cNvSpPr>
          <p:nvPr/>
        </p:nvSpPr>
        <p:spPr bwMode="auto">
          <a:xfrm>
            <a:off x="7185025" y="6567488"/>
            <a:ext cx="25320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Pearson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8588" y="188913"/>
            <a:ext cx="2697162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CICLO DELLA CONTRAZIONE</a:t>
            </a:r>
          </a:p>
        </p:txBody>
      </p:sp>
      <p:pic>
        <p:nvPicPr>
          <p:cNvPr id="56325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9" r="59380"/>
          <a:stretch>
            <a:fillRect/>
          </a:stretch>
        </p:blipFill>
        <p:spPr bwMode="auto">
          <a:xfrm>
            <a:off x="4165600" y="2608263"/>
            <a:ext cx="11080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326" name="Connettore 2 5"/>
          <p:cNvCxnSpPr>
            <a:cxnSpLocks noChangeShapeType="1"/>
          </p:cNvCxnSpPr>
          <p:nvPr/>
        </p:nvCxnSpPr>
        <p:spPr bwMode="auto">
          <a:xfrm>
            <a:off x="4737100" y="4797425"/>
            <a:ext cx="431800" cy="9350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632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0" t="21739" r="18777"/>
          <a:stretch>
            <a:fillRect/>
          </a:stretch>
        </p:blipFill>
        <p:spPr bwMode="auto">
          <a:xfrm>
            <a:off x="4165600" y="3679825"/>
            <a:ext cx="10795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CasellaDiTesto 3"/>
          <p:cNvSpPr txBox="1">
            <a:spLocks noChangeArrowheads="1"/>
          </p:cNvSpPr>
          <p:nvPr/>
        </p:nvSpPr>
        <p:spPr bwMode="auto">
          <a:xfrm>
            <a:off x="4121150" y="2420938"/>
            <a:ext cx="11922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800">
                <a:latin typeface="Arial" charset="0"/>
              </a:rPr>
              <a:t>COLPO DI POTENZA</a:t>
            </a:r>
          </a:p>
        </p:txBody>
      </p:sp>
      <p:sp>
        <p:nvSpPr>
          <p:cNvPr id="56329" name="Rettangolo arrotondato 5"/>
          <p:cNvSpPr>
            <a:spLocks noChangeArrowheads="1"/>
          </p:cNvSpPr>
          <p:nvPr/>
        </p:nvSpPr>
        <p:spPr bwMode="auto">
          <a:xfrm>
            <a:off x="4121150" y="2420938"/>
            <a:ext cx="1152525" cy="2376487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30" name="CasellaDiTesto 2"/>
          <p:cNvSpPr txBox="1">
            <a:spLocks noChangeArrowheads="1"/>
          </p:cNvSpPr>
          <p:nvPr/>
        </p:nvSpPr>
        <p:spPr bwMode="auto">
          <a:xfrm>
            <a:off x="8624888" y="5426075"/>
            <a:ext cx="1152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b="1">
                <a:latin typeface="Arial" charset="0"/>
              </a:rPr>
              <a:t>Stato rilasciato</a:t>
            </a:r>
          </a:p>
        </p:txBody>
      </p:sp>
      <p:cxnSp>
        <p:nvCxnSpPr>
          <p:cNvPr id="56331" name="Connettore 2 6"/>
          <p:cNvCxnSpPr>
            <a:cxnSpLocks noChangeShapeType="1"/>
          </p:cNvCxnSpPr>
          <p:nvPr/>
        </p:nvCxnSpPr>
        <p:spPr bwMode="auto">
          <a:xfrm flipH="1">
            <a:off x="8266113" y="5661025"/>
            <a:ext cx="5032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906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0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34250" r="6728" b="35300"/>
          <a:stretch>
            <a:fillRect/>
          </a:stretch>
        </p:blipFill>
        <p:spPr bwMode="auto">
          <a:xfrm>
            <a:off x="114300" y="1341438"/>
            <a:ext cx="973455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90763" y="188913"/>
            <a:ext cx="4894262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RELAZIONE LUNGHEZZA-TENSIONE NEL SARCOMERO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84350" y="188913"/>
            <a:ext cx="5994400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RELAZIONE LUNGHEZZA-TENSIONE NEL MUSCOLO SCHELETRICO</a:t>
            </a:r>
          </a:p>
        </p:txBody>
      </p:sp>
      <p:pic>
        <p:nvPicPr>
          <p:cNvPr id="5222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79" y="1484784"/>
            <a:ext cx="4175745" cy="418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877184"/>
            <a:ext cx="5616624" cy="54321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50335" y="6550223"/>
            <a:ext cx="8784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http://</a:t>
            </a:r>
            <a:r>
              <a:rPr lang="it-IT" dirty="0" err="1"/>
              <a:t>www.med.unipg.it</a:t>
            </a:r>
            <a:r>
              <a:rPr lang="it-IT" dirty="0"/>
              <a:t>/ccl/Materiale%20Didattico/Fisiologia%20(Grassi)/2013/Meccanica%20muscolare.pdf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780928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/>
              <a:t>I</a:t>
            </a:r>
            <a:endParaRPr lang="it-IT" sz="1800" dirty="0"/>
          </a:p>
        </p:txBody>
      </p:sp>
      <p:pic>
        <p:nvPicPr>
          <p:cNvPr id="3" name="Nuovo record mondiale di sollevamento pesi 264 k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930275"/>
            <a:ext cx="706755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46475" y="44450"/>
            <a:ext cx="2813050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SCOSSA SEMPLICE E TETANO</a:t>
            </a:r>
            <a:endParaRPr lang="it-IT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0" b="15350"/>
          <a:stretch>
            <a:fillRect/>
          </a:stretch>
        </p:blipFill>
        <p:spPr bwMode="auto">
          <a:xfrm>
            <a:off x="1955800" y="95250"/>
            <a:ext cx="702945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CasellaDiTesto 4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50" y="44450"/>
            <a:ext cx="3851275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CONTRAZIONE ISOMETRICA E ISOTONICA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 b="16402"/>
          <a:stretch>
            <a:fillRect/>
          </a:stretch>
        </p:blipFill>
        <p:spPr bwMode="auto">
          <a:xfrm>
            <a:off x="128588" y="44450"/>
            <a:ext cx="7192962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CasellaDiTesto 8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753225" y="457200"/>
            <a:ext cx="2820988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TIPI DI TESSUTO MUSCOLARE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0472" y="476672"/>
            <a:ext cx="93454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/>
              <a:t>Bambino con debolezza muscolare e ritardo dello sviluppo psicomotorio</a:t>
            </a:r>
            <a:endParaRPr lang="it-IT" sz="1600" b="1" dirty="0"/>
          </a:p>
          <a:p>
            <a:r>
              <a:rPr lang="it-IT" dirty="0"/>
              <a:t> </a:t>
            </a:r>
          </a:p>
          <a:p>
            <a:r>
              <a:rPr lang="it-IT" dirty="0"/>
              <a:t>Giovanni, otto anni, è venuto in Pediatria mandato dal reparto di riabilitazione per ritardo dello sviluppo, con difficoltà nel salire scale, nella corsa, nel salto e nella partecipazione ad attività fisiche intense. È nato da parto eutocico alla 38</a:t>
            </a:r>
            <a:r>
              <a:rPr lang="it-IT" baseline="30000" dirty="0"/>
              <a:t>a</a:t>
            </a:r>
            <a:r>
              <a:rPr lang="it-IT" dirty="0"/>
              <a:t> settimana di gestazione, con peso adeguato. Lo sviluppo psicomotorio è stato caratterizzato da ritardo nel supporto della testa, nel gattonare, nell’alzarsi in piedi. L'acquisizione della deambulazione è avvenuta tardivamente, a 16 mesi.</a:t>
            </a:r>
          </a:p>
          <a:p>
            <a:r>
              <a:rPr lang="it-IT" dirty="0"/>
              <a:t>Madre e padre di 25 e 29 anni, rispettivamente, sani, non consanguinei e senza malformazioni. Anche la sorella sta bene. All'esame obiettivo, viene osservata andatura bascullante (simile a quella di un’oca) e debolezza del tronco, verificata chiedendogli di alzarsi dalla posizione sdraiata. La debolezza è principalmente a carico della cintura pelvica e lo costringe ad alzarsi da terra con il braccio a supporto delle gambe. la manovra di Gowers è positiva, la marcia anormale e vi è un aumento di volume dei polpacci, che hanno una consistenza gommosa (pseudoipertrofia). L’esame cardiologico e quello pneumologico sono nella norma.</a:t>
            </a:r>
          </a:p>
          <a:p>
            <a:r>
              <a:rPr lang="it-IT" dirty="0"/>
              <a:t>I risultati di laboratorio mostrano un grande aumento delle transaminasi e della </a:t>
            </a:r>
            <a:r>
              <a:rPr lang="it-IT" dirty="0" err="1"/>
              <a:t>creatin-fosfochinasi</a:t>
            </a:r>
            <a:r>
              <a:rPr lang="it-IT" dirty="0"/>
              <a:t>, indici di un attivo catabolismo muscolare; la elettromiografia è positiva per miopatia.</a:t>
            </a:r>
          </a:p>
          <a:p>
            <a:r>
              <a:rPr lang="it-IT" dirty="0"/>
              <a:t>Viene emessa diagnosi di distrofia muscolare di </a:t>
            </a:r>
            <a:r>
              <a:rPr lang="it-IT" dirty="0" err="1"/>
              <a:t>Duchenne</a:t>
            </a:r>
            <a:r>
              <a:rPr lang="it-IT" dirty="0"/>
              <a:t>. La causa della distrofia muscolare di </a:t>
            </a:r>
            <a:r>
              <a:rPr lang="it-IT" dirty="0" err="1"/>
              <a:t>Duchenne</a:t>
            </a:r>
            <a:r>
              <a:rPr lang="it-IT" dirty="0"/>
              <a:t> è una mutazione genetica a carico del cromosoma sessuale X. In questo cromosoma, risiede il gene della </a:t>
            </a:r>
            <a:r>
              <a:rPr lang="it-IT" b="1" dirty="0"/>
              <a:t>distrofina</a:t>
            </a:r>
            <a:r>
              <a:rPr lang="it-IT" dirty="0"/>
              <a:t>, una proteina essenziale dei </a:t>
            </a:r>
            <a:r>
              <a:rPr lang="it-IT" dirty="0" smtClean="0"/>
              <a:t>muscoli. </a:t>
            </a:r>
            <a:r>
              <a:rPr lang="it-IT" dirty="0"/>
              <a:t>La mutazione genetica determina la completa assenza, nel tessuto muscolare, di distrofina. A causa di ciò, le membrane cellulari diventano fragili e si rompono più facilmente. Questi eventi conducono alla morte (</a:t>
            </a:r>
            <a:r>
              <a:rPr lang="it-IT" b="1" dirty="0"/>
              <a:t>necrosi</a:t>
            </a:r>
            <a:r>
              <a:rPr lang="it-IT" dirty="0"/>
              <a:t>) della cellula muscolare.</a:t>
            </a:r>
            <a:br>
              <a:rPr lang="it-IT" dirty="0"/>
            </a:br>
            <a:r>
              <a:rPr lang="it-IT" dirty="0"/>
              <a:t>Inoltre, il meccanismo cellulare di riparazione e sostituzione non è abbastanza veloce, di conseguenza si osserva un progressivo peggioramento della situazione. </a:t>
            </a:r>
            <a:br>
              <a:rPr lang="it-IT" dirty="0"/>
            </a:br>
            <a:r>
              <a:rPr lang="it-IT" dirty="0"/>
              <a:t>Tutto ciò porta alla perdita delle fibre muscolari osservabile nella debolezza (ipostenia) del paziente, e al rimpiazzo delle cellule muscolari con tessuto connettivo e cellule adipose. Per questa ragione il paziente, in questo stato, mostra alcuni </a:t>
            </a:r>
            <a:r>
              <a:rPr lang="it-IT"/>
              <a:t>muscoli </a:t>
            </a:r>
            <a:r>
              <a:rPr lang="it-IT" smtClean="0"/>
              <a:t>ingrossati. </a:t>
            </a:r>
            <a:r>
              <a:rPr lang="it-IT" dirty="0"/>
              <a:t>Si tratta della cosiddetta </a:t>
            </a:r>
            <a:r>
              <a:rPr lang="it-IT" b="1" dirty="0"/>
              <a:t>pseudoipertrofia</a:t>
            </a:r>
            <a:r>
              <a:rPr lang="it-IT" dirty="0"/>
              <a:t>. In pochi anni vengono interessati tutti i muscoli, fino alla necessità di una respirazione assistita.</a:t>
            </a:r>
          </a:p>
          <a:p>
            <a:r>
              <a:rPr lang="it-IT" dirty="0"/>
              <a:t>La manovra di Gowers consiste nel chiedere al paziente di alzarsi dal pavimento. La manovra è positiva quando egli si alza con il tronco flesso in avanti facendo principalmente forza con le braccia che poi poggia sulle ginocchia per compensare la debolezza degli arti inferiori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107950" y="44450"/>
            <a:ext cx="9798050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CASO CLINICO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9" t="16787" r="22705" b="17264"/>
          <a:stretch/>
        </p:blipFill>
        <p:spPr bwMode="auto">
          <a:xfrm>
            <a:off x="4880992" y="67487"/>
            <a:ext cx="4078224" cy="681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44488" y="44450"/>
            <a:ext cx="1730375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MUSCOLO LISCIO</a:t>
            </a:r>
          </a:p>
        </p:txBody>
      </p:sp>
      <p:pic>
        <p:nvPicPr>
          <p:cNvPr id="5" name="Immagine 4" descr="../../../Documents/Didattica/Libri/GUYTON/JPEG/Cartella%20008_GUYTON_ch08_0103_0112/Links/f008-001-978145577005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556792"/>
            <a:ext cx="4536504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416496" y="6165304"/>
            <a:ext cx="3162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 </a:t>
            </a:r>
            <a:r>
              <a:rPr lang="it-IT" dirty="0" err="1"/>
              <a:t>Guyton</a:t>
            </a:r>
            <a:r>
              <a:rPr lang="it-IT"/>
              <a:t>, Fisiologia Medica, EDRA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24800"/>
          <a:stretch>
            <a:fillRect/>
          </a:stretch>
        </p:blipFill>
        <p:spPr bwMode="auto">
          <a:xfrm>
            <a:off x="411163" y="434975"/>
            <a:ext cx="893445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14788" y="44450"/>
            <a:ext cx="1730375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MUSCOLO LISCIO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14788" y="44450"/>
            <a:ext cx="2090637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MUSCOLO </a:t>
            </a:r>
            <a:r>
              <a:rPr lang="it-IT" dirty="0" smtClean="0">
                <a:solidFill>
                  <a:schemeClr val="accent6"/>
                </a:solidFill>
              </a:rPr>
              <a:t>CARDIACO</a:t>
            </a:r>
            <a:endParaRPr lang="it-IT" dirty="0">
              <a:solidFill>
                <a:schemeClr val="accent6"/>
              </a:solidFill>
            </a:endParaRPr>
          </a:p>
        </p:txBody>
      </p:sp>
      <p:pic>
        <p:nvPicPr>
          <p:cNvPr id="5" name="Immagin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"/>
          <a:stretch/>
        </p:blipFill>
        <p:spPr bwMode="auto">
          <a:xfrm>
            <a:off x="2144688" y="404664"/>
            <a:ext cx="5472608" cy="6309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6562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5378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sz="1000" dirty="0" err="1"/>
              <a:t>Vander</a:t>
            </a:r>
            <a:r>
              <a:rPr lang="it-IT" sz="1000" dirty="0"/>
              <a:t>, Fisiologia, casa editrice Ambrosiana </a:t>
            </a:r>
            <a:endParaRPr lang="it-IT" altLang="it-IT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34250" r="5882" b="34250"/>
          <a:stretch>
            <a:fillRect/>
          </a:stretch>
        </p:blipFill>
        <p:spPr bwMode="auto">
          <a:xfrm>
            <a:off x="61913" y="981075"/>
            <a:ext cx="9786937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>
                <a:latin typeface="Arial" charset="0"/>
              </a:rPr>
              <a:t>Silverthon</a:t>
            </a:r>
            <a:r>
              <a:rPr lang="it-IT" altLang="it-IT" sz="1000" dirty="0">
                <a:latin typeface="Arial" charset="0"/>
              </a:rPr>
              <a:t>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469754" y="174625"/>
            <a:ext cx="2419350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>
                <a:solidFill>
                  <a:schemeClr val="accent6"/>
                </a:solidFill>
              </a:rPr>
              <a:t>MUSCOLO SCHELETRICO</a:t>
            </a:r>
          </a:p>
        </p:txBody>
      </p:sp>
      <p:sp>
        <p:nvSpPr>
          <p:cNvPr id="21508" name="CasellaDiTesto 1"/>
          <p:cNvSpPr txBox="1">
            <a:spLocks noChangeArrowheads="1"/>
          </p:cNvSpPr>
          <p:nvPr/>
        </p:nvSpPr>
        <p:spPr bwMode="auto">
          <a:xfrm>
            <a:off x="5168900" y="2708275"/>
            <a:ext cx="6302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100"/>
              <a:t>(Tipo I)</a:t>
            </a:r>
          </a:p>
        </p:txBody>
      </p:sp>
      <p:sp>
        <p:nvSpPr>
          <p:cNvPr id="21509" name="CasellaDiTesto 5"/>
          <p:cNvSpPr txBox="1">
            <a:spLocks noChangeArrowheads="1"/>
          </p:cNvSpPr>
          <p:nvPr/>
        </p:nvSpPr>
        <p:spPr bwMode="auto">
          <a:xfrm>
            <a:off x="4881563" y="4679950"/>
            <a:ext cx="6683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1100"/>
              <a:t>(Tipo II)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776" y="1"/>
            <a:ext cx="5238457" cy="68580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978245" y="6608385"/>
            <a:ext cx="287129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latin typeface="+mj-lt"/>
              </a:rPr>
              <a:t>Boron</a:t>
            </a:r>
            <a:r>
              <a:rPr lang="it-IT" sz="1200" dirty="0" smtClean="0">
                <a:latin typeface="+mj-lt"/>
              </a:rPr>
              <a:t> e </a:t>
            </a:r>
            <a:r>
              <a:rPr lang="it-IT" sz="1200" dirty="0" err="1" smtClean="0">
                <a:latin typeface="+mj-lt"/>
              </a:rPr>
              <a:t>Boulpaep</a:t>
            </a:r>
            <a:r>
              <a:rPr lang="it-IT" sz="1200" dirty="0" smtClean="0">
                <a:latin typeface="+mj-lt"/>
              </a:rPr>
              <a:t>, Fisiologia Medica, Edra</a:t>
            </a:r>
            <a:endParaRPr lang="it-IT" sz="1200" dirty="0"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" y="35913"/>
            <a:ext cx="3512839" cy="5847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dirty="0">
                <a:solidFill>
                  <a:schemeClr val="accent6"/>
                </a:solidFill>
              </a:rPr>
              <a:t>TIPI DI FIBRE MUSCOLARI SCHELETRICHE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04528" y="2996952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dirty="0" smtClean="0"/>
              <a:t>esistenza elevata</a:t>
            </a:r>
          </a:p>
          <a:p>
            <a:r>
              <a:rPr lang="it-IT" b="1" dirty="0" smtClean="0"/>
              <a:t>C</a:t>
            </a:r>
            <a:r>
              <a:rPr lang="it-IT" dirty="0" smtClean="0"/>
              <a:t>apacità bassa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208099" y="2852936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R</a:t>
            </a:r>
            <a:r>
              <a:rPr lang="it-IT" dirty="0" smtClean="0"/>
              <a:t>esistenza bassa</a:t>
            </a:r>
          </a:p>
          <a:p>
            <a:r>
              <a:rPr lang="it-IT" b="1" dirty="0" smtClean="0"/>
              <a:t>C</a:t>
            </a:r>
            <a:r>
              <a:rPr lang="it-IT" dirty="0" smtClean="0"/>
              <a:t>apacità elevata</a:t>
            </a:r>
            <a:endParaRPr lang="it-IT" dirty="0"/>
          </a:p>
        </p:txBody>
      </p:sp>
      <p:grpSp>
        <p:nvGrpSpPr>
          <p:cNvPr id="11" name="Gruppo 10"/>
          <p:cNvGrpSpPr/>
          <p:nvPr/>
        </p:nvGrpSpPr>
        <p:grpSpPr>
          <a:xfrm>
            <a:off x="200472" y="6093296"/>
            <a:ext cx="2376264" cy="523220"/>
            <a:chOff x="488504" y="4417948"/>
            <a:chExt cx="2376264" cy="523220"/>
          </a:xfrm>
        </p:grpSpPr>
        <p:sp>
          <p:nvSpPr>
            <p:cNvPr id="3" name="CasellaDiTesto 2"/>
            <p:cNvSpPr txBox="1"/>
            <p:nvPr/>
          </p:nvSpPr>
          <p:spPr>
            <a:xfrm>
              <a:off x="488504" y="4525670"/>
              <a:ext cx="21788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probabilità di scaricare =</a:t>
              </a:r>
              <a:endParaRPr lang="it-IT" b="1" dirty="0"/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2550258" y="4417948"/>
              <a:ext cx="314510" cy="523220"/>
              <a:chOff x="1784648" y="5301208"/>
              <a:chExt cx="314510" cy="523220"/>
            </a:xfrm>
          </p:grpSpPr>
          <p:sp>
            <p:nvSpPr>
              <p:cNvPr id="6" name="CasellaDiTesto 5"/>
              <p:cNvSpPr txBox="1"/>
              <p:nvPr/>
            </p:nvSpPr>
            <p:spPr>
              <a:xfrm>
                <a:off x="1784648" y="5301208"/>
                <a:ext cx="3145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 err="1" smtClean="0"/>
                  <a:t>R</a:t>
                </a:r>
                <a:endParaRPr lang="it-IT" b="1" dirty="0" smtClean="0"/>
              </a:p>
              <a:p>
                <a:r>
                  <a:rPr lang="it-IT" b="1" dirty="0"/>
                  <a:t>C</a:t>
                </a:r>
              </a:p>
            </p:txBody>
          </p:sp>
          <p:cxnSp>
            <p:nvCxnSpPr>
              <p:cNvPr id="9" name="Connettore 1 8"/>
              <p:cNvCxnSpPr>
                <a:stCxn id="6" idx="1"/>
                <a:endCxn id="6" idx="3"/>
              </p:cNvCxnSpPr>
              <p:nvPr/>
            </p:nvCxnSpPr>
            <p:spPr bwMode="auto">
              <a:xfrm>
                <a:off x="1784648" y="5562818"/>
                <a:ext cx="31451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" y="174625"/>
            <a:ext cx="9906000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>
                <a:solidFill>
                  <a:schemeClr val="accent6"/>
                </a:solidFill>
              </a:rPr>
              <a:t>TIPI DI FIBRE MUSCOLARI SCHELETRICHE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09809"/>
              </p:ext>
            </p:extLst>
          </p:nvPr>
        </p:nvGraphicFramePr>
        <p:xfrm>
          <a:off x="344488" y="908720"/>
          <a:ext cx="9217023" cy="5493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055"/>
                <a:gridCol w="2074929"/>
                <a:gridCol w="2074929"/>
                <a:gridCol w="2029110"/>
              </a:tblGrid>
              <a:tr h="2503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Caratteristiche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Tipi di fibre muscolari striate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031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1, lente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2A, intermedie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2X, rapide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colore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rosso scuro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rosso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pallido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contenuto di mioglobina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metabolismo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ossidativo, aerobico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glicolitico/ossidativo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glicolitico, anaerobico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contenuto di glicogeno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numero di mitocondri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elevato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basso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densità di capillari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bassa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diametro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piccolo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alto</a:t>
                      </a:r>
                    </a:p>
                  </a:txBody>
                  <a:tcPr marL="68580" marR="68580" marT="0" marB="0" anchor="ctr"/>
                </a:tc>
              </a:tr>
              <a:tr h="500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velocità e forza della contrazione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alta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durata della contrazione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lunga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breve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breve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resistenza alla fatica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elevata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bassa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riassorbimento del Ca</a:t>
                      </a:r>
                      <a:r>
                        <a:rPr lang="it-IT" sz="1600" baseline="300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++</a:t>
                      </a:r>
                      <a:endParaRPr lang="it-IT" sz="1600"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lento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veloce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veloce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unità motorie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piccole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grandi</a:t>
                      </a:r>
                    </a:p>
                  </a:txBody>
                  <a:tcPr marL="68580" marR="68580" marT="0" marB="0" anchor="ctr"/>
                </a:tc>
              </a:tr>
              <a:tr h="250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neurone motore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piccolo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intermedio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grande</a:t>
                      </a:r>
                    </a:p>
                  </a:txBody>
                  <a:tcPr marL="68580" marR="68580" marT="0" marB="0" anchor="ctr"/>
                </a:tc>
              </a:tr>
              <a:tr h="500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esempi d’uso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postura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cammino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movimenti rapidi e sforzi intensi</a:t>
                      </a:r>
                    </a:p>
                  </a:txBody>
                  <a:tcPr marL="68580" marR="68580" marT="0" marB="0" anchor="ctr"/>
                </a:tc>
              </a:tr>
              <a:tr h="750941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Tabella I: principali caratteristiche morfologiche e funzionali dei vari tipi di fibre muscolari e delle unità motorie cui appartengono. Il tipo 2X è equivalente al 2B, che, però, non è stato trovato nell’uomo.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74624"/>
            <a:ext cx="9905999" cy="3385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600" dirty="0" smtClean="0">
                <a:solidFill>
                  <a:schemeClr val="accent6"/>
                </a:solidFill>
              </a:rPr>
              <a:t>FONTI ENERGETICHE PER LA CONTRAZIONE MUSCOLARE</a:t>
            </a:r>
            <a:endParaRPr lang="it-IT" sz="1600" dirty="0">
              <a:solidFill>
                <a:schemeClr val="accent6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796366"/>
            <a:ext cx="6478612" cy="606163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978245" y="6608385"/>
            <a:ext cx="2871299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latin typeface="+mj-lt"/>
              </a:rPr>
              <a:t>Boron</a:t>
            </a:r>
            <a:r>
              <a:rPr lang="it-IT" sz="1200" dirty="0" smtClean="0">
                <a:latin typeface="+mj-lt"/>
              </a:rPr>
              <a:t> e </a:t>
            </a:r>
            <a:r>
              <a:rPr lang="it-IT" sz="1200" dirty="0" err="1" smtClean="0">
                <a:latin typeface="+mj-lt"/>
              </a:rPr>
              <a:t>Boulpaep</a:t>
            </a:r>
            <a:r>
              <a:rPr lang="it-IT" sz="1200" dirty="0" smtClean="0">
                <a:latin typeface="+mj-lt"/>
              </a:rPr>
              <a:t>, Fisiologia Medica, Edra</a:t>
            </a:r>
            <a:endParaRPr lang="it-IT" sz="1200" dirty="0"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06476" y="836712"/>
            <a:ext cx="28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218568" y="989112"/>
            <a:ext cx="28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2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3298688" y="1104999"/>
            <a:ext cx="28405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825208" y="1052736"/>
            <a:ext cx="21854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1: </a:t>
            </a:r>
            <a:r>
              <a:rPr lang="it-IT" sz="1600" dirty="0" err="1" smtClean="0"/>
              <a:t>ATP</a:t>
            </a:r>
            <a:r>
              <a:rPr lang="it-IT" sz="1600" dirty="0" smtClean="0"/>
              <a:t> e </a:t>
            </a:r>
            <a:r>
              <a:rPr lang="it-IT" sz="1600" dirty="0" err="1" smtClean="0"/>
              <a:t>fosfocreatina</a:t>
            </a:r>
            <a:endParaRPr lang="it-IT" sz="1600" dirty="0" smtClean="0"/>
          </a:p>
          <a:p>
            <a:endParaRPr lang="it-IT" sz="1600" dirty="0"/>
          </a:p>
          <a:p>
            <a:r>
              <a:rPr lang="it-IT" sz="1600" dirty="0" smtClean="0"/>
              <a:t>2: glicolisi anaerobica</a:t>
            </a:r>
          </a:p>
          <a:p>
            <a:endParaRPr lang="it-IT" sz="1600" dirty="0"/>
          </a:p>
          <a:p>
            <a:r>
              <a:rPr lang="it-IT" sz="1600" dirty="0" smtClean="0"/>
              <a:t>3: glicolisi aerobica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019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sellaDiTesto 3"/>
          <p:cNvSpPr txBox="1">
            <a:spLocks noChangeArrowheads="1"/>
          </p:cNvSpPr>
          <p:nvPr/>
        </p:nvSpPr>
        <p:spPr bwMode="auto">
          <a:xfrm>
            <a:off x="6753200" y="6567488"/>
            <a:ext cx="30380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dirty="0">
                <a:latin typeface="Arial" charset="0"/>
              </a:rPr>
              <a:t>Da </a:t>
            </a:r>
            <a:r>
              <a:rPr lang="it-IT" altLang="it-IT" sz="1000" dirty="0" err="1" smtClean="0">
                <a:latin typeface="Arial" charset="0"/>
              </a:rPr>
              <a:t>Kenney</a:t>
            </a:r>
            <a:r>
              <a:rPr lang="it-IT" altLang="it-IT" sz="1000" dirty="0" smtClean="0">
                <a:latin typeface="Arial" charset="0"/>
              </a:rPr>
              <a:t> et a., </a:t>
            </a:r>
            <a:r>
              <a:rPr lang="it-IT" altLang="it-IT" sz="1000" dirty="0" err="1" smtClean="0">
                <a:latin typeface="Arial" charset="0"/>
              </a:rPr>
              <a:t>Physiology</a:t>
            </a:r>
            <a:r>
              <a:rPr lang="it-IT" altLang="it-IT" sz="1000" dirty="0" smtClean="0">
                <a:latin typeface="Arial" charset="0"/>
              </a:rPr>
              <a:t> of Sport and </a:t>
            </a:r>
            <a:r>
              <a:rPr lang="it-IT" altLang="it-IT" sz="1000" dirty="0" err="1" smtClean="0">
                <a:latin typeface="Arial" charset="0"/>
              </a:rPr>
              <a:t>Exercise</a:t>
            </a:r>
            <a:endParaRPr lang="it-IT" altLang="it-IT" sz="1000" dirty="0">
              <a:latin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84648" y="174625"/>
            <a:ext cx="6546279" cy="30777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6"/>
                </a:solidFill>
              </a:rPr>
              <a:t>TIPI DI FIBRE MUSCOLARI </a:t>
            </a:r>
            <a:r>
              <a:rPr lang="it-IT" dirty="0" smtClean="0">
                <a:solidFill>
                  <a:schemeClr val="accent6"/>
                </a:solidFill>
              </a:rPr>
              <a:t>SCHELETRICHE IN ATLETI E MUSCOLI DIVERSI</a:t>
            </a:r>
            <a:endParaRPr lang="it-IT" dirty="0">
              <a:solidFill>
                <a:schemeClr val="accent6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5" y="548680"/>
            <a:ext cx="9688339" cy="58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b="18500"/>
          <a:stretch>
            <a:fillRect/>
          </a:stretch>
        </p:blipFill>
        <p:spPr bwMode="auto">
          <a:xfrm>
            <a:off x="-15875" y="620713"/>
            <a:ext cx="6408738" cy="574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CasellaDiTesto 3"/>
          <p:cNvSpPr txBox="1">
            <a:spLocks noChangeArrowheads="1"/>
          </p:cNvSpPr>
          <p:nvPr/>
        </p:nvSpPr>
        <p:spPr bwMode="auto">
          <a:xfrm>
            <a:off x="7185025" y="6567488"/>
            <a:ext cx="2738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>
                <a:latin typeface="Arial" charset="0"/>
              </a:rPr>
              <a:t>Da Silverthon, Fisiologia umana, Ambrosiana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138613" y="188913"/>
            <a:ext cx="1606550" cy="307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 err="1">
                <a:solidFill>
                  <a:schemeClr val="accent6"/>
                </a:solidFill>
              </a:rPr>
              <a:t>UNIT</a:t>
            </a:r>
            <a:r>
              <a:rPr lang="it-IT" cap="all" dirty="0" err="1">
                <a:solidFill>
                  <a:schemeClr val="accent6"/>
                </a:solidFill>
              </a:rPr>
              <a:t>à</a:t>
            </a:r>
            <a:r>
              <a:rPr lang="it-IT" dirty="0">
                <a:solidFill>
                  <a:schemeClr val="accent6"/>
                </a:solidFill>
              </a:rPr>
              <a:t> MOTORIE</a:t>
            </a:r>
          </a:p>
        </p:txBody>
      </p:sp>
      <p:sp>
        <p:nvSpPr>
          <p:cNvPr id="27652" name="CasellaDiTesto 1"/>
          <p:cNvSpPr txBox="1">
            <a:spLocks noChangeArrowheads="1"/>
          </p:cNvSpPr>
          <p:nvPr/>
        </p:nvSpPr>
        <p:spPr bwMode="auto">
          <a:xfrm>
            <a:off x="6176963" y="765175"/>
            <a:ext cx="3671887" cy="2676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RECLUTAMENTO: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motoneuroni a bassa soglia di eccitazione (fibre lente, poca forza, molto resistenti alla fatica)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motoneuroni a più alta soglia di eccitazione (fibre rapide, più forza, resistenti alla fatica)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motoneuroni ad elevata soglia di eccitazione (fibre rapide, molta forza, poco resistenti alla fatica)</a:t>
            </a:r>
          </a:p>
        </p:txBody>
      </p:sp>
      <p:sp>
        <p:nvSpPr>
          <p:cNvPr id="5" name="Freccia destra con strisce 4"/>
          <p:cNvSpPr/>
          <p:nvPr/>
        </p:nvSpPr>
        <p:spPr bwMode="auto">
          <a:xfrm rot="5400000">
            <a:off x="7185026" y="1844675"/>
            <a:ext cx="1441450" cy="720725"/>
          </a:xfrm>
          <a:prstGeom prst="stripedRightArrow">
            <a:avLst>
              <a:gd name="adj1" fmla="val 50000"/>
              <a:gd name="adj2" fmla="val 66830"/>
            </a:avLst>
          </a:prstGeom>
          <a:solidFill>
            <a:srgbClr val="DB1F06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endParaRPr lang="it-IT" sz="24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7654" name="CasellaDiTesto 5"/>
          <p:cNvSpPr txBox="1">
            <a:spLocks noChangeArrowheads="1"/>
          </p:cNvSpPr>
          <p:nvPr/>
        </p:nvSpPr>
        <p:spPr bwMode="auto">
          <a:xfrm>
            <a:off x="6248400" y="4149725"/>
            <a:ext cx="360045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RECLUTAMENTO ASINCRONO: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charset="0"/>
              </a:rPr>
              <a:t>le unità motorie (dello stesso tipo) mantengono la tensione alternandosi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4466</TotalTime>
  <Words>941</Words>
  <Application>Microsoft Macintosh PowerPoint</Application>
  <PresentationFormat>A4 (21x29,7 cm)</PresentationFormat>
  <Paragraphs>220</Paragraphs>
  <Slides>33</Slides>
  <Notes>33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 Rounded MT Bold</vt:lpstr>
      <vt:lpstr>ＭＳ Ｐゴシック</vt:lpstr>
      <vt:lpstr>Times New Roman</vt:lpstr>
      <vt:lpstr>新細明體</vt:lpstr>
      <vt:lpstr>Arial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43</cp:revision>
  <cp:lastPrinted>2009-01-14T16:32:37Z</cp:lastPrinted>
  <dcterms:created xsi:type="dcterms:W3CDTF">2015-11-21T11:15:57Z</dcterms:created>
  <dcterms:modified xsi:type="dcterms:W3CDTF">2019-10-28T15:14:21Z</dcterms:modified>
</cp:coreProperties>
</file>