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49" r:id="rId3"/>
  </p:sldMasterIdLst>
  <p:notesMasterIdLst>
    <p:notesMasterId r:id="rId55"/>
  </p:notesMasterIdLst>
  <p:handoutMasterIdLst>
    <p:handoutMasterId r:id="rId56"/>
  </p:handoutMasterIdLst>
  <p:sldIdLst>
    <p:sldId id="343" r:id="rId4"/>
    <p:sldId id="344" r:id="rId5"/>
    <p:sldId id="337" r:id="rId6"/>
    <p:sldId id="362" r:id="rId7"/>
    <p:sldId id="361" r:id="rId8"/>
    <p:sldId id="363" r:id="rId9"/>
    <p:sldId id="364" r:id="rId10"/>
    <p:sldId id="365" r:id="rId11"/>
    <p:sldId id="366" r:id="rId12"/>
    <p:sldId id="357" r:id="rId13"/>
    <p:sldId id="367" r:id="rId14"/>
    <p:sldId id="368" r:id="rId15"/>
    <p:sldId id="369" r:id="rId16"/>
    <p:sldId id="370" r:id="rId17"/>
    <p:sldId id="371" r:id="rId18"/>
    <p:sldId id="372" r:id="rId19"/>
    <p:sldId id="373" r:id="rId20"/>
    <p:sldId id="374" r:id="rId21"/>
    <p:sldId id="353" r:id="rId22"/>
    <p:sldId id="354" r:id="rId23"/>
    <p:sldId id="355" r:id="rId24"/>
    <p:sldId id="285" r:id="rId25"/>
    <p:sldId id="356" r:id="rId26"/>
    <p:sldId id="268" r:id="rId27"/>
    <p:sldId id="281" r:id="rId28"/>
    <p:sldId id="346" r:id="rId29"/>
    <p:sldId id="348" r:id="rId30"/>
    <p:sldId id="318" r:id="rId31"/>
    <p:sldId id="321" r:id="rId32"/>
    <p:sldId id="349" r:id="rId33"/>
    <p:sldId id="292" r:id="rId34"/>
    <p:sldId id="352" r:id="rId35"/>
    <p:sldId id="351" r:id="rId36"/>
    <p:sldId id="319" r:id="rId37"/>
    <p:sldId id="320" r:id="rId38"/>
    <p:sldId id="323" r:id="rId39"/>
    <p:sldId id="324" r:id="rId40"/>
    <p:sldId id="284" r:id="rId41"/>
    <p:sldId id="325" r:id="rId42"/>
    <p:sldId id="304" r:id="rId43"/>
    <p:sldId id="326" r:id="rId44"/>
    <p:sldId id="358" r:id="rId45"/>
    <p:sldId id="310" r:id="rId46"/>
    <p:sldId id="340" r:id="rId47"/>
    <p:sldId id="261" r:id="rId48"/>
    <p:sldId id="359" r:id="rId49"/>
    <p:sldId id="360" r:id="rId50"/>
    <p:sldId id="342" r:id="rId51"/>
    <p:sldId id="350" r:id="rId52"/>
    <p:sldId id="307" r:id="rId53"/>
    <p:sldId id="375" r:id="rId54"/>
  </p:sldIdLst>
  <p:sldSz cx="9144000" cy="6858000" type="screen4x3"/>
  <p:notesSz cx="6858000" cy="9144000"/>
  <p:defaultTextStyle>
    <a:defPPr>
      <a:defRPr lang="en-GB"/>
    </a:defPPr>
    <a:lvl1pPr algn="l" rtl="0" eaLnBrk="0" fontAlgn="base" hangingPunct="0">
      <a:spcBef>
        <a:spcPct val="0"/>
      </a:spcBef>
      <a:spcAft>
        <a:spcPct val="0"/>
      </a:spcAft>
      <a:defRPr sz="16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16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16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16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1600" kern="1200">
        <a:solidFill>
          <a:schemeClr val="tx1"/>
        </a:solidFill>
        <a:latin typeface="Arial" charset="0"/>
        <a:ea typeface="ＭＳ Ｐゴシック" charset="-128"/>
        <a:cs typeface="+mn-cs"/>
      </a:defRPr>
    </a:lvl5pPr>
    <a:lvl6pPr marL="2286000" algn="l" defTabSz="914400" rtl="0" eaLnBrk="1" latinLnBrk="0" hangingPunct="1">
      <a:defRPr sz="1600" kern="1200">
        <a:solidFill>
          <a:schemeClr val="tx1"/>
        </a:solidFill>
        <a:latin typeface="Arial" charset="0"/>
        <a:ea typeface="ＭＳ Ｐゴシック" charset="-128"/>
        <a:cs typeface="+mn-cs"/>
      </a:defRPr>
    </a:lvl6pPr>
    <a:lvl7pPr marL="2743200" algn="l" defTabSz="914400" rtl="0" eaLnBrk="1" latinLnBrk="0" hangingPunct="1">
      <a:defRPr sz="1600" kern="1200">
        <a:solidFill>
          <a:schemeClr val="tx1"/>
        </a:solidFill>
        <a:latin typeface="Arial" charset="0"/>
        <a:ea typeface="ＭＳ Ｐゴシック" charset="-128"/>
        <a:cs typeface="+mn-cs"/>
      </a:defRPr>
    </a:lvl7pPr>
    <a:lvl8pPr marL="3200400" algn="l" defTabSz="914400" rtl="0" eaLnBrk="1" latinLnBrk="0" hangingPunct="1">
      <a:defRPr sz="1600" kern="1200">
        <a:solidFill>
          <a:schemeClr val="tx1"/>
        </a:solidFill>
        <a:latin typeface="Arial" charset="0"/>
        <a:ea typeface="ＭＳ Ｐゴシック" charset="-128"/>
        <a:cs typeface="+mn-cs"/>
      </a:defRPr>
    </a:lvl8pPr>
    <a:lvl9pPr marL="3657600" algn="l" defTabSz="914400" rtl="0" eaLnBrk="1" latinLnBrk="0" hangingPunct="1">
      <a:defRPr sz="16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a:srgbClr val="008000"/>
    <a:srgbClr val="996633"/>
    <a:srgbClr val="00FF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51"/>
    <p:restoredTop sz="94529"/>
  </p:normalViewPr>
  <p:slideViewPr>
    <p:cSldViewPr>
      <p:cViewPr>
        <p:scale>
          <a:sx n="97" d="100"/>
          <a:sy n="97" d="100"/>
        </p:scale>
        <p:origin x="576"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275459" name="Rectangle 3"/>
          <p:cNvSpPr>
            <a:spLocks noGrp="1" noChangeArrowheads="1"/>
          </p:cNvSpPr>
          <p:nvPr>
            <p:ph type="dt" sz="quarter"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it-IT"/>
          </a:p>
        </p:txBody>
      </p:sp>
      <p:sp>
        <p:nvSpPr>
          <p:cNvPr id="275460" name="Rectangle 4"/>
          <p:cNvSpPr>
            <a:spLocks noGrp="1" noChangeArrowheads="1"/>
          </p:cNvSpPr>
          <p:nvPr>
            <p:ph type="ftr" sz="quarter" idx="2"/>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275461" name="Rectangle 5"/>
          <p:cNvSpPr>
            <a:spLocks noGrp="1" noChangeArrowheads="1"/>
          </p:cNvSpPr>
          <p:nvPr>
            <p:ph type="sldNum" sz="quarter" idx="3"/>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81D7346E-5AC0-E248-9C38-DAB4098FF47B}" type="slidenum">
              <a:rPr lang="it-IT" altLang="it-IT"/>
              <a:pPr>
                <a:defRPr/>
              </a:pPr>
              <a:t>‹n.›</a:t>
            </a:fld>
            <a:endParaRPr lang="it-IT" altLang="it-IT"/>
          </a:p>
        </p:txBody>
      </p:sp>
    </p:spTree>
    <p:extLst>
      <p:ext uri="{BB962C8B-B14F-4D97-AF65-F5344CB8AC3E}">
        <p14:creationId xmlns:p14="http://schemas.microsoft.com/office/powerpoint/2010/main" val="214000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en-GB"/>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en-GB"/>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en-GB"/>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DF99BDEC-4D0E-5646-8C51-AB49A4ED6E9C}" type="slidenum">
              <a:rPr lang="en-GB" altLang="it-IT"/>
              <a:pPr>
                <a:defRPr/>
              </a:pPr>
              <a:t>‹n.›</a:t>
            </a:fld>
            <a:endParaRPr lang="en-GB" altLang="it-IT"/>
          </a:p>
        </p:txBody>
      </p:sp>
    </p:spTree>
    <p:extLst>
      <p:ext uri="{BB962C8B-B14F-4D97-AF65-F5344CB8AC3E}">
        <p14:creationId xmlns:p14="http://schemas.microsoft.com/office/powerpoint/2010/main" val="699826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9FA635-0A4C-5B4A-9240-EB4265980660}" type="slidenum">
              <a:rPr lang="it-IT" altLang="it-IT" sz="1200"/>
              <a:pPr/>
              <a:t>1</a:t>
            </a:fld>
            <a:endParaRPr lang="it-IT" altLang="it-IT" sz="1200"/>
          </a:p>
        </p:txBody>
      </p:sp>
      <p:sp>
        <p:nvSpPr>
          <p:cNvPr id="15362" name="Rectangle 1026"/>
          <p:cNvSpPr>
            <a:spLocks noGrp="1" noRot="1" noChangeAspect="1" noChangeArrowheads="1" noTextEdit="1"/>
          </p:cNvSpPr>
          <p:nvPr>
            <p:ph type="sldImg"/>
          </p:nvPr>
        </p:nvSpPr>
        <p:spPr>
          <a:xfrm>
            <a:off x="1179513" y="712788"/>
            <a:ext cx="4560887" cy="3421062"/>
          </a:xfrm>
          <a:solidFill>
            <a:srgbClr val="FFFFFF"/>
          </a:solidFill>
          <a:ln/>
        </p:spPr>
      </p:sp>
      <p:sp>
        <p:nvSpPr>
          <p:cNvPr id="15363" name="Rectangle 1027"/>
          <p:cNvSpPr>
            <a:spLocks noGrp="1"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extLst>
      <p:ext uri="{BB962C8B-B14F-4D97-AF65-F5344CB8AC3E}">
        <p14:creationId xmlns:p14="http://schemas.microsoft.com/office/powerpoint/2010/main" val="182758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r"/>
            <a:fld id="{BF0400B7-0024-8144-824F-6B21F2CEA972}" type="slidenum">
              <a:rPr lang="en-GB" altLang="it-IT" sz="1200"/>
              <a:pPr algn="r"/>
              <a:t>10</a:t>
            </a:fld>
            <a:endParaRPr lang="en-GB" altLang="it-IT" sz="1200"/>
          </a:p>
        </p:txBody>
      </p:sp>
      <p:sp>
        <p:nvSpPr>
          <p:cNvPr id="47106" name="Rectangle 2"/>
          <p:cNvSpPr>
            <a:spLocks noGrp="1" noRot="1" noChangeAspect="1" noChangeArrowheads="1" noTextEdit="1"/>
          </p:cNvSpPr>
          <p:nvPr>
            <p:ph type="sldImg"/>
          </p:nvPr>
        </p:nvSpPr>
        <p:spPr>
          <a:xfrm>
            <a:off x="0" y="0"/>
            <a:ext cx="0" cy="0"/>
          </a:xfrm>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14199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8CE2B807-8D28-B942-A772-5E6E8AE860B9}" type="slidenum">
              <a:rPr lang="en-GB" altLang="it-IT" sz="1200"/>
              <a:pPr/>
              <a:t>11</a:t>
            </a:fld>
            <a:endParaRPr lang="en-GB" altLang="it-IT" sz="1200"/>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05912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AA335F78-EB85-114B-B272-843E3B85360D}" type="slidenum">
              <a:rPr lang="en-GB" altLang="it-IT" sz="1200"/>
              <a:pPr/>
              <a:t>12</a:t>
            </a:fld>
            <a:endParaRPr lang="en-GB" altLang="it-IT" sz="1200"/>
          </a:p>
        </p:txBody>
      </p:sp>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81385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699CECFD-17F3-BB4B-B3B4-1EF9C2A31E5C}" type="slidenum">
              <a:rPr lang="en-GB" altLang="it-IT" sz="1200"/>
              <a:pPr/>
              <a:t>13</a:t>
            </a:fld>
            <a:endParaRPr lang="en-GB" altLang="it-IT"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20179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AD10DD48-F05D-EA40-9446-D24AFEF7FAA2}" type="slidenum">
              <a:rPr lang="en-GB" altLang="it-IT" sz="1200"/>
              <a:pPr/>
              <a:t>14</a:t>
            </a:fld>
            <a:endParaRPr lang="en-GB" altLang="it-IT" sz="1200"/>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62560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4176175-3E16-3A4E-A84F-C768DABEABFA}" type="slidenum">
              <a:rPr lang="it-IT" altLang="it-IT"/>
              <a:pPr>
                <a:defRPr/>
              </a:pPr>
              <a:t>15</a:t>
            </a:fld>
            <a:endParaRPr lang="it-IT" altLang="it-IT"/>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altLang="it-IT" smtClean="0"/>
          </a:p>
        </p:txBody>
      </p:sp>
    </p:spTree>
    <p:extLst>
      <p:ext uri="{BB962C8B-B14F-4D97-AF65-F5344CB8AC3E}">
        <p14:creationId xmlns:p14="http://schemas.microsoft.com/office/powerpoint/2010/main" val="195820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65DD2C38-90E3-F04F-97F8-37C5DBB1D256}" type="slidenum">
              <a:rPr lang="en-GB" altLang="it-IT" sz="1200"/>
              <a:pPr/>
              <a:t>16</a:t>
            </a:fld>
            <a:endParaRPr lang="en-GB" altLang="it-IT" sz="1200"/>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6197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27FB592-77F9-4243-8481-0D197137AE14}" type="slidenum">
              <a:rPr lang="en-GB" altLang="it-IT" sz="1200"/>
              <a:pPr/>
              <a:t>17</a:t>
            </a:fld>
            <a:endParaRPr lang="en-GB" altLang="it-IT" sz="1200"/>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36596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82F035E7-FD45-C24F-8142-C1C9BD2235AC}" type="slidenum">
              <a:rPr lang="en-GB" altLang="it-IT" sz="1200"/>
              <a:pPr/>
              <a:t>18</a:t>
            </a:fld>
            <a:endParaRPr lang="en-GB" altLang="it-IT" sz="1200"/>
          </a:p>
        </p:txBody>
      </p:sp>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127871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9EAA4F0-82B2-9C4C-A431-F79E7D078EF8}" type="slidenum">
              <a:rPr lang="en-GB" altLang="it-IT" sz="1200"/>
              <a:pPr/>
              <a:t>19</a:t>
            </a:fld>
            <a:endParaRPr lang="en-GB" altLang="it-IT"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6296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4AC0392-CD56-CC4F-A091-EF4397C6E54C}" type="slidenum">
              <a:rPr lang="en-GB" altLang="it-IT" sz="1200"/>
              <a:pPr/>
              <a:t>2</a:t>
            </a:fld>
            <a:endParaRPr lang="en-GB" altLang="it-IT" sz="1200"/>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02826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03"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新細明體" charset="-120"/>
            </a:endParaRPr>
          </a:p>
        </p:txBody>
      </p:sp>
    </p:spTree>
    <p:extLst>
      <p:ext uri="{BB962C8B-B14F-4D97-AF65-F5344CB8AC3E}">
        <p14:creationId xmlns:p14="http://schemas.microsoft.com/office/powerpoint/2010/main" val="1583576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149201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12672735-6C87-AE4A-83EF-FA8008D1FECB}" type="slidenum">
              <a:rPr lang="en-GB" altLang="it-IT" sz="1200"/>
              <a:pPr/>
              <a:t>22</a:t>
            </a:fld>
            <a:endParaRPr lang="en-GB" altLang="it-IT" sz="1200"/>
          </a:p>
        </p:txBody>
      </p:sp>
      <p:sp>
        <p:nvSpPr>
          <p:cNvPr id="61442" name="Rectangle 2"/>
          <p:cNvSpPr>
            <a:spLocks noGrp="1" noRot="1" noChangeAspect="1" noChangeArrowheads="1" noTextEdit="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26315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C164D3A-9C8A-834C-BA94-494609E631CA}" type="slidenum">
              <a:rPr lang="en-GB" altLang="it-IT" sz="1200"/>
              <a:pPr/>
              <a:t>23</a:t>
            </a:fld>
            <a:endParaRPr lang="en-GB" altLang="it-IT" sz="1200"/>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50520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593EE1D-B05F-4144-93D4-041647C88F44}" type="slidenum">
              <a:rPr lang="en-GB" altLang="it-IT" sz="1200"/>
              <a:pPr/>
              <a:t>24</a:t>
            </a:fld>
            <a:endParaRPr lang="en-GB" altLang="it-IT"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62609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001A77E0-DA4A-B642-9DB5-6FD21D23432A}" type="slidenum">
              <a:rPr lang="en-GB" altLang="it-IT" sz="1200"/>
              <a:pPr/>
              <a:t>25</a:t>
            </a:fld>
            <a:endParaRPr lang="en-GB" altLang="it-IT" sz="1200"/>
          </a:p>
        </p:txBody>
      </p:sp>
      <p:sp>
        <p:nvSpPr>
          <p:cNvPr id="75778" name="Rectangle 1026"/>
          <p:cNvSpPr>
            <a:spLocks noGrp="1" noRot="1" noChangeAspect="1" noChangeArrowheads="1" noTextEdit="1"/>
          </p:cNvSpPr>
          <p:nvPr>
            <p:ph type="sldImg"/>
          </p:nvPr>
        </p:nvSpPr>
        <p:spPr>
          <a:ln/>
        </p:spPr>
      </p:sp>
      <p:sp>
        <p:nvSpPr>
          <p:cNvPr id="75779" name="Rectangle 1027"/>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92725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000F525-215D-C243-BD84-DC7CAEFA0860}" type="slidenum">
              <a:rPr lang="en-GB" altLang="it-IT" sz="1200"/>
              <a:pPr/>
              <a:t>27</a:t>
            </a:fld>
            <a:endParaRPr lang="en-GB" altLang="it-IT" sz="1200"/>
          </a:p>
        </p:txBody>
      </p:sp>
      <p:sp>
        <p:nvSpPr>
          <p:cNvPr id="77826" name="Rectangle 1026"/>
          <p:cNvSpPr>
            <a:spLocks noGrp="1" noRot="1" noChangeAspect="1" noChangeArrowheads="1" noTextEdit="1"/>
          </p:cNvSpPr>
          <p:nvPr>
            <p:ph type="sldImg"/>
          </p:nvPr>
        </p:nvSpPr>
        <p:spPr>
          <a:solidFill>
            <a:srgbClr val="FFFFFF"/>
          </a:solidFill>
          <a:ln/>
        </p:spPr>
      </p:sp>
      <p:sp>
        <p:nvSpPr>
          <p:cNvPr id="7782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712501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000F525-215D-C243-BD84-DC7CAEFA0860}" type="slidenum">
              <a:rPr lang="en-GB" altLang="it-IT" sz="1200"/>
              <a:pPr/>
              <a:t>28</a:t>
            </a:fld>
            <a:endParaRPr lang="en-GB" altLang="it-IT" sz="1200"/>
          </a:p>
        </p:txBody>
      </p:sp>
      <p:sp>
        <p:nvSpPr>
          <p:cNvPr id="77826" name="Rectangle 1026"/>
          <p:cNvSpPr>
            <a:spLocks noGrp="1" noRot="1" noChangeAspect="1" noChangeArrowheads="1" noTextEdit="1"/>
          </p:cNvSpPr>
          <p:nvPr>
            <p:ph type="sldImg"/>
          </p:nvPr>
        </p:nvSpPr>
        <p:spPr>
          <a:solidFill>
            <a:srgbClr val="FFFFFF"/>
          </a:solidFill>
          <a:ln/>
        </p:spPr>
      </p:sp>
      <p:sp>
        <p:nvSpPr>
          <p:cNvPr id="7782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104599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D41F472F-2A63-CB41-860D-89D4E075424A}" type="slidenum">
              <a:rPr lang="en-GB" altLang="it-IT" sz="1200"/>
              <a:pPr/>
              <a:t>29</a:t>
            </a:fld>
            <a:endParaRPr lang="en-GB" altLang="it-IT" sz="1200"/>
          </a:p>
        </p:txBody>
      </p:sp>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71902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D41F472F-2A63-CB41-860D-89D4E075424A}" type="slidenum">
              <a:rPr lang="en-GB" altLang="it-IT" sz="1200"/>
              <a:pPr/>
              <a:t>30</a:t>
            </a:fld>
            <a:endParaRPr lang="en-GB" altLang="it-IT" sz="1200"/>
          </a:p>
        </p:txBody>
      </p:sp>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116924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r"/>
            <a:fld id="{BF0400B7-0024-8144-824F-6B21F2CEA972}" type="slidenum">
              <a:rPr lang="en-GB" altLang="it-IT" sz="1200"/>
              <a:pPr algn="r"/>
              <a:t>3</a:t>
            </a:fld>
            <a:endParaRPr lang="en-GB" altLang="it-IT" sz="1200"/>
          </a:p>
        </p:txBody>
      </p:sp>
      <p:sp>
        <p:nvSpPr>
          <p:cNvPr id="47106" name="Rectangle 2"/>
          <p:cNvSpPr>
            <a:spLocks noGrp="1" noRot="1" noChangeAspect="1" noChangeArrowheads="1" noTextEdit="1"/>
          </p:cNvSpPr>
          <p:nvPr>
            <p:ph type="sldImg"/>
          </p:nvPr>
        </p:nvSpPr>
        <p:spPr>
          <a:xfrm>
            <a:off x="0" y="0"/>
            <a:ext cx="0" cy="0"/>
          </a:xfrm>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61543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DD0B461B-39E4-FE4D-85E2-6A44B0D7FB83}" type="slidenum">
              <a:rPr lang="en-GB" altLang="it-IT" sz="1200"/>
              <a:pPr/>
              <a:t>31</a:t>
            </a:fld>
            <a:endParaRPr lang="en-GB" altLang="it-IT" sz="1200"/>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8272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7466B26-63ED-4545-A6C2-69DA0FC75E87}" type="slidenum">
              <a:rPr lang="en-GB" altLang="it-IT" sz="1200"/>
              <a:pPr/>
              <a:t>32</a:t>
            </a:fld>
            <a:endParaRPr lang="en-GB" altLang="it-IT"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633721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7466B26-63ED-4545-A6C2-69DA0FC75E87}" type="slidenum">
              <a:rPr lang="en-GB" altLang="it-IT" sz="1200"/>
              <a:pPr/>
              <a:t>33</a:t>
            </a:fld>
            <a:endParaRPr lang="en-GB" altLang="it-IT"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237864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66A9A48E-0657-1E46-878A-FED546D2C623}" type="slidenum">
              <a:rPr lang="en-GB" altLang="it-IT" sz="1200"/>
              <a:pPr/>
              <a:t>34</a:t>
            </a:fld>
            <a:endParaRPr lang="en-GB" altLang="it-IT"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61071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27DF2FEC-A74C-514D-9352-F2137B27BFA0}" type="slidenum">
              <a:rPr lang="en-GB" altLang="it-IT" sz="1200"/>
              <a:pPr/>
              <a:t>35</a:t>
            </a:fld>
            <a:endParaRPr lang="en-GB" altLang="it-IT" sz="120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894288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732D9FD-CDBC-5645-BB8A-7080D9F2E365}" type="slidenum">
              <a:rPr lang="en-GB" altLang="it-IT" sz="1200"/>
              <a:pPr/>
              <a:t>36</a:t>
            </a:fld>
            <a:endParaRPr lang="en-GB" altLang="it-IT" sz="1200"/>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863349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B6C016A-5FEB-F545-A174-6B4DC0A73504}" type="slidenum">
              <a:rPr lang="en-GB" altLang="it-IT" sz="1200"/>
              <a:pPr/>
              <a:t>37</a:t>
            </a:fld>
            <a:endParaRPr lang="en-GB" altLang="it-IT"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913678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90DBDB01-27E8-E34B-9417-96B63C6747FA}" type="slidenum">
              <a:rPr lang="en-GB" altLang="it-IT" sz="1200"/>
              <a:pPr/>
              <a:t>38</a:t>
            </a:fld>
            <a:endParaRPr lang="en-GB" altLang="it-IT" sz="1200"/>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333615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467EBAAB-BDCA-AD42-98AE-FC19B0AEAAEA}" type="slidenum">
              <a:rPr lang="en-GB" altLang="it-IT" sz="1200"/>
              <a:pPr/>
              <a:t>39</a:t>
            </a:fld>
            <a:endParaRPr lang="en-GB" altLang="it-IT" sz="1200"/>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142835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F75D5E35-34FD-7E41-A392-24BEDAAAC1E6}" type="slidenum">
              <a:rPr lang="en-GB" altLang="it-IT" sz="1200"/>
              <a:pPr/>
              <a:t>40</a:t>
            </a:fld>
            <a:endParaRPr lang="en-GB" altLang="it-IT" sz="1200"/>
          </a:p>
        </p:txBody>
      </p:sp>
      <p:sp>
        <p:nvSpPr>
          <p:cNvPr id="100354" name="Rectangle 2"/>
          <p:cNvSpPr>
            <a:spLocks noGrp="1" noRot="1" noChangeAspect="1" noChangeArrowheads="1" noTextEdit="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3042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4AC0392-CD56-CC4F-A091-EF4397C6E54C}" type="slidenum">
              <a:rPr lang="en-GB" altLang="it-IT" sz="1200"/>
              <a:pPr/>
              <a:t>4</a:t>
            </a:fld>
            <a:endParaRPr lang="en-GB" altLang="it-IT" sz="1200"/>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462056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D3724F43-38F6-AB45-8D05-2A30C5E0137A}" type="slidenum">
              <a:rPr lang="en-GB" altLang="it-IT" sz="1200"/>
              <a:pPr/>
              <a:t>41</a:t>
            </a:fld>
            <a:endParaRPr lang="en-GB" altLang="it-IT"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927243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3827"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tLang="it-IT">
              <a:ea typeface="新細明體" charset="-120"/>
            </a:endParaRPr>
          </a:p>
        </p:txBody>
      </p:sp>
    </p:spTree>
    <p:extLst>
      <p:ext uri="{BB962C8B-B14F-4D97-AF65-F5344CB8AC3E}">
        <p14:creationId xmlns:p14="http://schemas.microsoft.com/office/powerpoint/2010/main" val="12448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B5E3EA07-379F-424E-B3CC-2E722C9FA164}" type="slidenum">
              <a:rPr lang="en-GB" altLang="it-IT" sz="1200"/>
              <a:pPr/>
              <a:t>43</a:t>
            </a:fld>
            <a:endParaRPr lang="en-GB" altLang="it-IT" sz="1200"/>
          </a:p>
        </p:txBody>
      </p:sp>
      <p:sp>
        <p:nvSpPr>
          <p:cNvPr id="104450" name="Rectangle 2"/>
          <p:cNvSpPr>
            <a:spLocks noGrp="1" noRot="1" noChangeAspect="1" noChangeArrowheads="1" noTextEdit="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2042800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3FA2F2D2-DEC4-6543-A697-B9181F224DF0}" type="slidenum">
              <a:rPr lang="en-GB" altLang="it-IT" sz="1200"/>
              <a:pPr/>
              <a:t>44</a:t>
            </a:fld>
            <a:endParaRPr lang="en-GB" altLang="it-IT"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528064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F31C37B9-4148-2C46-BBE5-B894BAF043A8}" type="slidenum">
              <a:rPr lang="en-GB" altLang="it-IT" sz="1200"/>
              <a:pPr/>
              <a:t>45</a:t>
            </a:fld>
            <a:endParaRPr lang="en-GB" altLang="it-IT"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431184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1066537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endParaRPr lang="en-US" altLang="it-IT">
              <a:ea typeface="新細明體" charset="-120"/>
            </a:endParaRPr>
          </a:p>
        </p:txBody>
      </p:sp>
    </p:spTree>
    <p:extLst>
      <p:ext uri="{BB962C8B-B14F-4D97-AF65-F5344CB8AC3E}">
        <p14:creationId xmlns:p14="http://schemas.microsoft.com/office/powerpoint/2010/main" val="675633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fld id="{59B295E9-1924-634F-9523-285B6F1988A2}" type="slidenum">
              <a:rPr lang="en-GB" altLang="it-IT" sz="1200"/>
              <a:pPr/>
              <a:t>50</a:t>
            </a:fld>
            <a:endParaRPr lang="en-GB" altLang="it-IT"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176492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B84CF1-B81A-EC4E-91D8-A19764598875}" type="slidenum">
              <a:rPr lang="it-IT" altLang="it-IT" sz="1200"/>
              <a:pPr/>
              <a:t>51</a:t>
            </a:fld>
            <a:endParaRPr lang="it-IT" altLang="it-IT"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extLst>
      <p:ext uri="{BB962C8B-B14F-4D97-AF65-F5344CB8AC3E}">
        <p14:creationId xmlns:p14="http://schemas.microsoft.com/office/powerpoint/2010/main" val="136452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5</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7288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6</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1717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7</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83589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8</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88950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9</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6570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423DD5-F55D-4244-A08B-EF0106389FB3}" type="slidenum">
              <a:rPr lang="en-GB" altLang="it-IT"/>
              <a:pPr>
                <a:defRPr/>
              </a:pPr>
              <a:t>‹n.›</a:t>
            </a:fld>
            <a:endParaRPr lang="en-GB" altLang="it-IT"/>
          </a:p>
        </p:txBody>
      </p:sp>
    </p:spTree>
    <p:extLst>
      <p:ext uri="{BB962C8B-B14F-4D97-AF65-F5344CB8AC3E}">
        <p14:creationId xmlns:p14="http://schemas.microsoft.com/office/powerpoint/2010/main" val="1427223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B348324-1845-A143-B60B-3F2D202EAFE6}" type="slidenum">
              <a:rPr lang="en-GB" altLang="it-IT"/>
              <a:pPr>
                <a:defRPr/>
              </a:pPr>
              <a:t>‹n.›</a:t>
            </a:fld>
            <a:endParaRPr lang="en-GB" altLang="it-IT"/>
          </a:p>
        </p:txBody>
      </p:sp>
    </p:spTree>
    <p:extLst>
      <p:ext uri="{BB962C8B-B14F-4D97-AF65-F5344CB8AC3E}">
        <p14:creationId xmlns:p14="http://schemas.microsoft.com/office/powerpoint/2010/main" val="212146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9AC076E-903F-0C46-B3E5-90F053BFD3E2}" type="slidenum">
              <a:rPr lang="en-GB" altLang="it-IT"/>
              <a:pPr>
                <a:defRPr/>
              </a:pPr>
              <a:t>‹n.›</a:t>
            </a:fld>
            <a:endParaRPr lang="en-GB" altLang="it-IT"/>
          </a:p>
        </p:txBody>
      </p:sp>
    </p:spTree>
    <p:extLst>
      <p:ext uri="{BB962C8B-B14F-4D97-AF65-F5344CB8AC3E}">
        <p14:creationId xmlns:p14="http://schemas.microsoft.com/office/powerpoint/2010/main" val="819701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1026"/>
          <p:cNvGrpSpPr>
            <a:grpSpLocks/>
          </p:cNvGrpSpPr>
          <p:nvPr/>
        </p:nvGrpSpPr>
        <p:grpSpPr bwMode="auto">
          <a:xfrm>
            <a:off x="-1035050" y="1552575"/>
            <a:ext cx="10179050" cy="5305425"/>
            <a:chOff x="-652" y="978"/>
            <a:chExt cx="6412" cy="3342"/>
          </a:xfrm>
        </p:grpSpPr>
        <p:sp>
          <p:nvSpPr>
            <p:cNvPr id="5" name="Freeform 1027"/>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ext uri="{AF507438-7753-43e0-B8FC-AC1667EBCBE1}"/>
            </a:extLst>
          </p:spPr>
          <p:txBody>
            <a:bodyPr/>
            <a:lstStyle/>
            <a:p>
              <a:pPr>
                <a:defRPr/>
              </a:pPr>
              <a:endParaRPr lang="it-IT">
                <a:ea typeface="ＭＳ Ｐゴシック" charset="0"/>
                <a:cs typeface="ＭＳ Ｐゴシック" charset="0"/>
              </a:endParaRPr>
            </a:p>
          </p:txBody>
        </p:sp>
        <p:sp>
          <p:nvSpPr>
            <p:cNvPr id="6" name="Arco 1028"/>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104453" name="Rectangle 1029"/>
          <p:cNvSpPr>
            <a:spLocks noGrp="1" noChangeArrowheads="1"/>
          </p:cNvSpPr>
          <p:nvPr>
            <p:ph type="ctrTitle" sz="quarter"/>
          </p:nvPr>
        </p:nvSpPr>
        <p:spPr>
          <a:xfrm>
            <a:off x="1293813" y="762000"/>
            <a:ext cx="7772400" cy="1143000"/>
          </a:xfrm>
        </p:spPr>
        <p:txBody>
          <a:bodyPr anchor="b"/>
          <a:lstStyle>
            <a:lvl1pPr>
              <a:defRPr/>
            </a:lvl1pPr>
          </a:lstStyle>
          <a:p>
            <a:pPr lvl="0"/>
            <a:r>
              <a:rPr lang="it-IT" noProof="0" smtClean="0"/>
              <a:t>Fare clic per modificare stile</a:t>
            </a:r>
          </a:p>
        </p:txBody>
      </p:sp>
      <p:sp>
        <p:nvSpPr>
          <p:cNvPr id="104454" name="Rectangle 1030"/>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0"/>
              <a:buNone/>
              <a:defRPr/>
            </a:lvl1pPr>
          </a:lstStyle>
          <a:p>
            <a:pPr lvl="0"/>
            <a:r>
              <a:rPr lang="it-IT" noProof="0" smtClean="0"/>
              <a:t>Fare clic per modificare lo stile del sottotitolo dello schema</a:t>
            </a:r>
          </a:p>
        </p:txBody>
      </p:sp>
      <p:sp>
        <p:nvSpPr>
          <p:cNvPr id="7" name="Rectangle 1031"/>
          <p:cNvSpPr>
            <a:spLocks noGrp="1" noChangeArrowheads="1"/>
          </p:cNvSpPr>
          <p:nvPr>
            <p:ph type="dt" sz="quarter" idx="10"/>
          </p:nvPr>
        </p:nvSpPr>
        <p:spPr/>
        <p:txBody>
          <a:bodyPr/>
          <a:lstStyle>
            <a:lvl1pPr>
              <a:defRPr/>
            </a:lvl1pPr>
          </a:lstStyle>
          <a:p>
            <a:pPr>
              <a:defRPr/>
            </a:pPr>
            <a:endParaRPr lang="it-IT"/>
          </a:p>
        </p:txBody>
      </p:sp>
      <p:sp>
        <p:nvSpPr>
          <p:cNvPr id="8" name="Rectangle 1032"/>
          <p:cNvSpPr>
            <a:spLocks noGrp="1" noChangeArrowheads="1"/>
          </p:cNvSpPr>
          <p:nvPr>
            <p:ph type="ftr" sz="quarter" idx="11"/>
          </p:nvPr>
        </p:nvSpPr>
        <p:spPr/>
        <p:txBody>
          <a:bodyPr/>
          <a:lstStyle>
            <a:lvl1pPr>
              <a:defRPr/>
            </a:lvl1pPr>
          </a:lstStyle>
          <a:p>
            <a:pPr>
              <a:defRPr/>
            </a:pPr>
            <a:endParaRPr lang="it-IT"/>
          </a:p>
        </p:txBody>
      </p:sp>
      <p:sp>
        <p:nvSpPr>
          <p:cNvPr id="9" name="Rectangle 1033"/>
          <p:cNvSpPr>
            <a:spLocks noGrp="1" noChangeArrowheads="1"/>
          </p:cNvSpPr>
          <p:nvPr>
            <p:ph type="sldNum" sz="quarter" idx="12"/>
          </p:nvPr>
        </p:nvSpPr>
        <p:spPr/>
        <p:txBody>
          <a:bodyPr/>
          <a:lstStyle>
            <a:lvl1pPr>
              <a:defRPr/>
            </a:lvl1pPr>
          </a:lstStyle>
          <a:p>
            <a:pPr>
              <a:defRPr/>
            </a:pPr>
            <a:fld id="{0E302F35-82C4-F746-8A36-195835542E06}" type="slidenum">
              <a:rPr lang="it-IT" altLang="it-IT"/>
              <a:pPr>
                <a:defRPr/>
              </a:pPr>
              <a:t>‹n.›</a:t>
            </a:fld>
            <a:endParaRPr lang="it-IT" altLang="it-IT"/>
          </a:p>
        </p:txBody>
      </p:sp>
    </p:spTree>
    <p:extLst>
      <p:ext uri="{BB962C8B-B14F-4D97-AF65-F5344CB8AC3E}">
        <p14:creationId xmlns:p14="http://schemas.microsoft.com/office/powerpoint/2010/main" val="401027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5327EC52-254E-DC4B-9748-DCEF8975CC9A}" type="slidenum">
              <a:rPr lang="it-IT" altLang="it-IT"/>
              <a:pPr>
                <a:defRPr/>
              </a:pPr>
              <a:t>‹n.›</a:t>
            </a:fld>
            <a:endParaRPr lang="it-IT" altLang="it-IT"/>
          </a:p>
        </p:txBody>
      </p:sp>
    </p:spTree>
    <p:extLst>
      <p:ext uri="{BB962C8B-B14F-4D97-AF65-F5344CB8AC3E}">
        <p14:creationId xmlns:p14="http://schemas.microsoft.com/office/powerpoint/2010/main" val="612204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0AA42F05-971D-B344-A478-AED01779BF43}" type="slidenum">
              <a:rPr lang="it-IT" altLang="it-IT"/>
              <a:pPr>
                <a:defRPr/>
              </a:pPr>
              <a:t>‹n.›</a:t>
            </a:fld>
            <a:endParaRPr lang="it-IT" altLang="it-IT"/>
          </a:p>
        </p:txBody>
      </p:sp>
    </p:spTree>
    <p:extLst>
      <p:ext uri="{BB962C8B-B14F-4D97-AF65-F5344CB8AC3E}">
        <p14:creationId xmlns:p14="http://schemas.microsoft.com/office/powerpoint/2010/main" val="718744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6933E59D-5DC6-B344-9C86-37CEB06A4959}" type="slidenum">
              <a:rPr lang="it-IT" altLang="it-IT"/>
              <a:pPr>
                <a:defRPr/>
              </a:pPr>
              <a:t>‹n.›</a:t>
            </a:fld>
            <a:endParaRPr lang="it-IT" altLang="it-IT"/>
          </a:p>
        </p:txBody>
      </p:sp>
    </p:spTree>
    <p:extLst>
      <p:ext uri="{BB962C8B-B14F-4D97-AF65-F5344CB8AC3E}">
        <p14:creationId xmlns:p14="http://schemas.microsoft.com/office/powerpoint/2010/main" val="337162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sz="half" idx="10"/>
          </p:nvPr>
        </p:nvSpPr>
        <p:spPr>
          <a:ln/>
        </p:spPr>
        <p:txBody>
          <a:bodyPr/>
          <a:lstStyle>
            <a:lvl1pPr>
              <a:defRPr/>
            </a:lvl1pPr>
          </a:lstStyle>
          <a:p>
            <a:pPr>
              <a:defRPr/>
            </a:pPr>
            <a:endParaRPr lang="it-IT"/>
          </a:p>
        </p:txBody>
      </p:sp>
      <p:sp>
        <p:nvSpPr>
          <p:cNvPr id="8" name="Rectangle 4"/>
          <p:cNvSpPr>
            <a:spLocks noGrp="1" noChangeArrowheads="1"/>
          </p:cNvSpPr>
          <p:nvPr>
            <p:ph type="ftr" sz="quarter" idx="11"/>
          </p:nvPr>
        </p:nvSpPr>
        <p:spPr>
          <a:ln/>
        </p:spPr>
        <p:txBody>
          <a:bodyPr/>
          <a:lstStyle>
            <a:lvl1pPr>
              <a:defRPr/>
            </a:lvl1pPr>
          </a:lstStyle>
          <a:p>
            <a:pPr>
              <a:defRPr/>
            </a:pPr>
            <a:endParaRPr lang="it-IT"/>
          </a:p>
        </p:txBody>
      </p:sp>
      <p:sp>
        <p:nvSpPr>
          <p:cNvPr id="9" name="Rectangle 5"/>
          <p:cNvSpPr>
            <a:spLocks noGrp="1" noChangeArrowheads="1"/>
          </p:cNvSpPr>
          <p:nvPr>
            <p:ph type="sldNum" sz="quarter" idx="12"/>
          </p:nvPr>
        </p:nvSpPr>
        <p:spPr>
          <a:ln/>
        </p:spPr>
        <p:txBody>
          <a:bodyPr/>
          <a:lstStyle>
            <a:lvl1pPr>
              <a:defRPr/>
            </a:lvl1pPr>
          </a:lstStyle>
          <a:p>
            <a:pPr>
              <a:defRPr/>
            </a:pPr>
            <a:fld id="{DAE922FA-8147-5D43-A2BA-3DCBDA052ACD}" type="slidenum">
              <a:rPr lang="it-IT" altLang="it-IT"/>
              <a:pPr>
                <a:defRPr/>
              </a:pPr>
              <a:t>‹n.›</a:t>
            </a:fld>
            <a:endParaRPr lang="it-IT" altLang="it-IT"/>
          </a:p>
        </p:txBody>
      </p:sp>
    </p:spTree>
    <p:extLst>
      <p:ext uri="{BB962C8B-B14F-4D97-AF65-F5344CB8AC3E}">
        <p14:creationId xmlns:p14="http://schemas.microsoft.com/office/powerpoint/2010/main" val="162945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3"/>
          <p:cNvSpPr>
            <a:spLocks noGrp="1" noChangeArrowheads="1"/>
          </p:cNvSpPr>
          <p:nvPr>
            <p:ph type="dt" sz="half" idx="10"/>
          </p:nvPr>
        </p:nvSpPr>
        <p:spPr>
          <a:ln/>
        </p:spPr>
        <p:txBody>
          <a:bodyPr/>
          <a:lstStyle>
            <a:lvl1pPr>
              <a:defRPr/>
            </a:lvl1pPr>
          </a:lstStyle>
          <a:p>
            <a:pPr>
              <a:defRPr/>
            </a:pPr>
            <a:endParaRPr lang="it-IT"/>
          </a:p>
        </p:txBody>
      </p:sp>
      <p:sp>
        <p:nvSpPr>
          <p:cNvPr id="4" name="Rectangle 4"/>
          <p:cNvSpPr>
            <a:spLocks noGrp="1" noChangeArrowheads="1"/>
          </p:cNvSpPr>
          <p:nvPr>
            <p:ph type="ftr" sz="quarter" idx="11"/>
          </p:nvPr>
        </p:nvSpPr>
        <p:spPr>
          <a:ln/>
        </p:spPr>
        <p:txBody>
          <a:bodyPr/>
          <a:lstStyle>
            <a:lvl1pPr>
              <a:defRPr/>
            </a:lvl1pPr>
          </a:lstStyle>
          <a:p>
            <a:pPr>
              <a:defRPr/>
            </a:pPr>
            <a:endParaRPr lang="it-IT"/>
          </a:p>
        </p:txBody>
      </p:sp>
      <p:sp>
        <p:nvSpPr>
          <p:cNvPr id="5" name="Rectangle 5"/>
          <p:cNvSpPr>
            <a:spLocks noGrp="1" noChangeArrowheads="1"/>
          </p:cNvSpPr>
          <p:nvPr>
            <p:ph type="sldNum" sz="quarter" idx="12"/>
          </p:nvPr>
        </p:nvSpPr>
        <p:spPr>
          <a:ln/>
        </p:spPr>
        <p:txBody>
          <a:bodyPr/>
          <a:lstStyle>
            <a:lvl1pPr>
              <a:defRPr/>
            </a:lvl1pPr>
          </a:lstStyle>
          <a:p>
            <a:pPr>
              <a:defRPr/>
            </a:pPr>
            <a:fld id="{05BCFA74-F554-5246-BF38-8541902CB9DF}" type="slidenum">
              <a:rPr lang="it-IT" altLang="it-IT"/>
              <a:pPr>
                <a:defRPr/>
              </a:pPr>
              <a:t>‹n.›</a:t>
            </a:fld>
            <a:endParaRPr lang="it-IT" altLang="it-IT"/>
          </a:p>
        </p:txBody>
      </p:sp>
    </p:spTree>
    <p:extLst>
      <p:ext uri="{BB962C8B-B14F-4D97-AF65-F5344CB8AC3E}">
        <p14:creationId xmlns:p14="http://schemas.microsoft.com/office/powerpoint/2010/main" val="1508533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it-IT"/>
          </a:p>
        </p:txBody>
      </p:sp>
      <p:sp>
        <p:nvSpPr>
          <p:cNvPr id="3" name="Rectangle 4"/>
          <p:cNvSpPr>
            <a:spLocks noGrp="1" noChangeArrowheads="1"/>
          </p:cNvSpPr>
          <p:nvPr>
            <p:ph type="ftr" sz="quarter" idx="11"/>
          </p:nvPr>
        </p:nvSpPr>
        <p:spPr>
          <a:ln/>
        </p:spPr>
        <p:txBody>
          <a:bodyPr/>
          <a:lstStyle>
            <a:lvl1pPr>
              <a:defRPr/>
            </a:lvl1pPr>
          </a:lstStyle>
          <a:p>
            <a:pPr>
              <a:defRPr/>
            </a:pPr>
            <a:endParaRPr lang="it-IT"/>
          </a:p>
        </p:txBody>
      </p:sp>
      <p:sp>
        <p:nvSpPr>
          <p:cNvPr id="4" name="Rectangle 5"/>
          <p:cNvSpPr>
            <a:spLocks noGrp="1" noChangeArrowheads="1"/>
          </p:cNvSpPr>
          <p:nvPr>
            <p:ph type="sldNum" sz="quarter" idx="12"/>
          </p:nvPr>
        </p:nvSpPr>
        <p:spPr>
          <a:ln/>
        </p:spPr>
        <p:txBody>
          <a:bodyPr/>
          <a:lstStyle>
            <a:lvl1pPr>
              <a:defRPr/>
            </a:lvl1pPr>
          </a:lstStyle>
          <a:p>
            <a:pPr>
              <a:defRPr/>
            </a:pPr>
            <a:fld id="{76DBDF75-38D4-394F-B355-FC5BD05E6B6C}" type="slidenum">
              <a:rPr lang="it-IT" altLang="it-IT"/>
              <a:pPr>
                <a:defRPr/>
              </a:pPr>
              <a:t>‹n.›</a:t>
            </a:fld>
            <a:endParaRPr lang="it-IT" altLang="it-IT"/>
          </a:p>
        </p:txBody>
      </p:sp>
    </p:spTree>
    <p:extLst>
      <p:ext uri="{BB962C8B-B14F-4D97-AF65-F5344CB8AC3E}">
        <p14:creationId xmlns:p14="http://schemas.microsoft.com/office/powerpoint/2010/main" val="723606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A2A1EA0D-3ECA-F541-9219-CB981B5FF7A9}" type="slidenum">
              <a:rPr lang="it-IT" altLang="it-IT"/>
              <a:pPr>
                <a:defRPr/>
              </a:pPr>
              <a:t>‹n.›</a:t>
            </a:fld>
            <a:endParaRPr lang="it-IT" altLang="it-IT"/>
          </a:p>
        </p:txBody>
      </p:sp>
    </p:spTree>
    <p:extLst>
      <p:ext uri="{BB962C8B-B14F-4D97-AF65-F5344CB8AC3E}">
        <p14:creationId xmlns:p14="http://schemas.microsoft.com/office/powerpoint/2010/main" val="45129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E98E11D-3301-A148-AE89-784C55615B9C}" type="slidenum">
              <a:rPr lang="en-GB" altLang="it-IT"/>
              <a:pPr>
                <a:defRPr/>
              </a:pPr>
              <a:t>‹n.›</a:t>
            </a:fld>
            <a:endParaRPr lang="en-GB" altLang="it-IT"/>
          </a:p>
        </p:txBody>
      </p:sp>
    </p:spTree>
    <p:extLst>
      <p:ext uri="{BB962C8B-B14F-4D97-AF65-F5344CB8AC3E}">
        <p14:creationId xmlns:p14="http://schemas.microsoft.com/office/powerpoint/2010/main" val="2106427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3"/>
          <p:cNvSpPr>
            <a:spLocks noGrp="1" noChangeArrowheads="1"/>
          </p:cNvSpPr>
          <p:nvPr>
            <p:ph type="dt" sz="half" idx="10"/>
          </p:nvPr>
        </p:nvSpPr>
        <p:spPr>
          <a:ln/>
        </p:spPr>
        <p:txBody>
          <a:bodyPr/>
          <a:lstStyle>
            <a:lvl1pPr>
              <a:defRPr/>
            </a:lvl1pPr>
          </a:lstStyle>
          <a:p>
            <a:pPr>
              <a:defRPr/>
            </a:pPr>
            <a:endParaRPr lang="it-IT"/>
          </a:p>
        </p:txBody>
      </p:sp>
      <p:sp>
        <p:nvSpPr>
          <p:cNvPr id="6" name="Rectangle 4"/>
          <p:cNvSpPr>
            <a:spLocks noGrp="1" noChangeArrowheads="1"/>
          </p:cNvSpPr>
          <p:nvPr>
            <p:ph type="ftr" sz="quarter" idx="11"/>
          </p:nvPr>
        </p:nvSpPr>
        <p:spPr>
          <a:ln/>
        </p:spPr>
        <p:txBody>
          <a:bodyPr/>
          <a:lstStyle>
            <a:lvl1pPr>
              <a:defRPr/>
            </a:lvl1pPr>
          </a:lstStyle>
          <a:p>
            <a:pPr>
              <a:defRPr/>
            </a:pPr>
            <a:endParaRPr lang="it-IT"/>
          </a:p>
        </p:txBody>
      </p:sp>
      <p:sp>
        <p:nvSpPr>
          <p:cNvPr id="7" name="Rectangle 5"/>
          <p:cNvSpPr>
            <a:spLocks noGrp="1" noChangeArrowheads="1"/>
          </p:cNvSpPr>
          <p:nvPr>
            <p:ph type="sldNum" sz="quarter" idx="12"/>
          </p:nvPr>
        </p:nvSpPr>
        <p:spPr>
          <a:ln/>
        </p:spPr>
        <p:txBody>
          <a:bodyPr/>
          <a:lstStyle>
            <a:lvl1pPr>
              <a:defRPr/>
            </a:lvl1pPr>
          </a:lstStyle>
          <a:p>
            <a:pPr>
              <a:defRPr/>
            </a:pPr>
            <a:fld id="{4BC4EF52-33D8-E34C-ACFD-AFD71E69D1B4}" type="slidenum">
              <a:rPr lang="it-IT" altLang="it-IT"/>
              <a:pPr>
                <a:defRPr/>
              </a:pPr>
              <a:t>‹n.›</a:t>
            </a:fld>
            <a:endParaRPr lang="it-IT" altLang="it-IT"/>
          </a:p>
        </p:txBody>
      </p:sp>
    </p:spTree>
    <p:extLst>
      <p:ext uri="{BB962C8B-B14F-4D97-AF65-F5344CB8AC3E}">
        <p14:creationId xmlns:p14="http://schemas.microsoft.com/office/powerpoint/2010/main" val="2099567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01D2D9C8-C59C-A04D-9A40-A4FF399235BD}" type="slidenum">
              <a:rPr lang="it-IT" altLang="it-IT"/>
              <a:pPr>
                <a:defRPr/>
              </a:pPr>
              <a:t>‹n.›</a:t>
            </a:fld>
            <a:endParaRPr lang="it-IT" altLang="it-IT"/>
          </a:p>
        </p:txBody>
      </p:sp>
    </p:spTree>
    <p:extLst>
      <p:ext uri="{BB962C8B-B14F-4D97-AF65-F5344CB8AC3E}">
        <p14:creationId xmlns:p14="http://schemas.microsoft.com/office/powerpoint/2010/main" val="2120613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sz="half" idx="10"/>
          </p:nvPr>
        </p:nvSpPr>
        <p:spPr>
          <a:ln/>
        </p:spPr>
        <p:txBody>
          <a:bodyPr/>
          <a:lstStyle>
            <a:lvl1pPr>
              <a:defRPr/>
            </a:lvl1pPr>
          </a:lstStyle>
          <a:p>
            <a:pPr>
              <a:defRPr/>
            </a:pPr>
            <a:endParaRPr lang="it-IT"/>
          </a:p>
        </p:txBody>
      </p:sp>
      <p:sp>
        <p:nvSpPr>
          <p:cNvPr id="5" name="Rectangle 4"/>
          <p:cNvSpPr>
            <a:spLocks noGrp="1" noChangeArrowheads="1"/>
          </p:cNvSpPr>
          <p:nvPr>
            <p:ph type="ftr" sz="quarter" idx="11"/>
          </p:nvPr>
        </p:nvSpPr>
        <p:spPr>
          <a:ln/>
        </p:spPr>
        <p:txBody>
          <a:bodyPr/>
          <a:lstStyle>
            <a:lvl1pPr>
              <a:defRPr/>
            </a:lvl1pPr>
          </a:lstStyle>
          <a:p>
            <a:pPr>
              <a:defRPr/>
            </a:pPr>
            <a:endParaRPr lang="it-IT"/>
          </a:p>
        </p:txBody>
      </p:sp>
      <p:sp>
        <p:nvSpPr>
          <p:cNvPr id="6" name="Rectangle 5"/>
          <p:cNvSpPr>
            <a:spLocks noGrp="1" noChangeArrowheads="1"/>
          </p:cNvSpPr>
          <p:nvPr>
            <p:ph type="sldNum" sz="quarter" idx="12"/>
          </p:nvPr>
        </p:nvSpPr>
        <p:spPr>
          <a:ln/>
        </p:spPr>
        <p:txBody>
          <a:bodyPr/>
          <a:lstStyle>
            <a:lvl1pPr>
              <a:defRPr/>
            </a:lvl1pPr>
          </a:lstStyle>
          <a:p>
            <a:pPr>
              <a:defRPr/>
            </a:pPr>
            <a:fld id="{2ED3BD9F-0DDE-ED49-8528-18BECD3ADF40}" type="slidenum">
              <a:rPr lang="it-IT" altLang="it-IT"/>
              <a:pPr>
                <a:defRPr/>
              </a:pPr>
              <a:t>‹n.›</a:t>
            </a:fld>
            <a:endParaRPr lang="it-IT" altLang="it-IT"/>
          </a:p>
        </p:txBody>
      </p:sp>
    </p:spTree>
    <p:extLst>
      <p:ext uri="{BB962C8B-B14F-4D97-AF65-F5344CB8AC3E}">
        <p14:creationId xmlns:p14="http://schemas.microsoft.com/office/powerpoint/2010/main" val="1519430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6F183A6-03D0-5645-845E-6F2016593869}" type="slidenum">
              <a:rPr lang="it-IT" altLang="it-IT"/>
              <a:pPr>
                <a:defRPr/>
              </a:pPr>
              <a:t>‹n.›</a:t>
            </a:fld>
            <a:endParaRPr lang="it-IT" altLang="it-IT"/>
          </a:p>
        </p:txBody>
      </p:sp>
    </p:spTree>
    <p:extLst>
      <p:ext uri="{BB962C8B-B14F-4D97-AF65-F5344CB8AC3E}">
        <p14:creationId xmlns:p14="http://schemas.microsoft.com/office/powerpoint/2010/main" val="1334971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809EAC-01B6-A441-865F-7FB77AC13A95}" type="slidenum">
              <a:rPr lang="it-IT" altLang="it-IT"/>
              <a:pPr>
                <a:defRPr/>
              </a:pPr>
              <a:t>‹n.›</a:t>
            </a:fld>
            <a:endParaRPr lang="it-IT" altLang="it-IT"/>
          </a:p>
        </p:txBody>
      </p:sp>
    </p:spTree>
    <p:extLst>
      <p:ext uri="{BB962C8B-B14F-4D97-AF65-F5344CB8AC3E}">
        <p14:creationId xmlns:p14="http://schemas.microsoft.com/office/powerpoint/2010/main" val="2112340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43EB8CB-C4CA-AC41-B057-A79992A82665}" type="slidenum">
              <a:rPr lang="it-IT" altLang="it-IT"/>
              <a:pPr>
                <a:defRPr/>
              </a:pPr>
              <a:t>‹n.›</a:t>
            </a:fld>
            <a:endParaRPr lang="it-IT" altLang="it-IT"/>
          </a:p>
        </p:txBody>
      </p:sp>
    </p:spTree>
    <p:extLst>
      <p:ext uri="{BB962C8B-B14F-4D97-AF65-F5344CB8AC3E}">
        <p14:creationId xmlns:p14="http://schemas.microsoft.com/office/powerpoint/2010/main" val="2053320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366CC7E-CF2D-BC40-884F-404442CFB27B}" type="slidenum">
              <a:rPr lang="it-IT" altLang="it-IT"/>
              <a:pPr>
                <a:defRPr/>
              </a:pPr>
              <a:t>‹n.›</a:t>
            </a:fld>
            <a:endParaRPr lang="it-IT" altLang="it-IT"/>
          </a:p>
        </p:txBody>
      </p:sp>
    </p:spTree>
    <p:extLst>
      <p:ext uri="{BB962C8B-B14F-4D97-AF65-F5344CB8AC3E}">
        <p14:creationId xmlns:p14="http://schemas.microsoft.com/office/powerpoint/2010/main" val="100545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4AEF46E-B5A8-7443-88E7-4F8C1A35CAF7}" type="slidenum">
              <a:rPr lang="it-IT" altLang="it-IT"/>
              <a:pPr>
                <a:defRPr/>
              </a:pPr>
              <a:t>‹n.›</a:t>
            </a:fld>
            <a:endParaRPr lang="it-IT" altLang="it-IT"/>
          </a:p>
        </p:txBody>
      </p:sp>
    </p:spTree>
    <p:extLst>
      <p:ext uri="{BB962C8B-B14F-4D97-AF65-F5344CB8AC3E}">
        <p14:creationId xmlns:p14="http://schemas.microsoft.com/office/powerpoint/2010/main" val="1946710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698EF61-510A-0445-9ADE-5E04F849F526}" type="slidenum">
              <a:rPr lang="it-IT" altLang="it-IT"/>
              <a:pPr>
                <a:defRPr/>
              </a:pPr>
              <a:t>‹n.›</a:t>
            </a:fld>
            <a:endParaRPr lang="it-IT" altLang="it-IT"/>
          </a:p>
        </p:txBody>
      </p:sp>
    </p:spTree>
    <p:extLst>
      <p:ext uri="{BB962C8B-B14F-4D97-AF65-F5344CB8AC3E}">
        <p14:creationId xmlns:p14="http://schemas.microsoft.com/office/powerpoint/2010/main" val="1452095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B1DFF2A-BDBB-524A-9C75-0425E85B8151}" type="slidenum">
              <a:rPr lang="it-IT" altLang="it-IT"/>
              <a:pPr>
                <a:defRPr/>
              </a:pPr>
              <a:t>‹n.›</a:t>
            </a:fld>
            <a:endParaRPr lang="it-IT" altLang="it-IT"/>
          </a:p>
        </p:txBody>
      </p:sp>
    </p:spTree>
    <p:extLst>
      <p:ext uri="{BB962C8B-B14F-4D97-AF65-F5344CB8AC3E}">
        <p14:creationId xmlns:p14="http://schemas.microsoft.com/office/powerpoint/2010/main" val="136529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A8E27F-D26E-CC48-BD75-8CF27AAADCFE}" type="slidenum">
              <a:rPr lang="en-GB" altLang="it-IT"/>
              <a:pPr>
                <a:defRPr/>
              </a:pPr>
              <a:t>‹n.›</a:t>
            </a:fld>
            <a:endParaRPr lang="en-GB" altLang="it-IT"/>
          </a:p>
        </p:txBody>
      </p:sp>
    </p:spTree>
    <p:extLst>
      <p:ext uri="{BB962C8B-B14F-4D97-AF65-F5344CB8AC3E}">
        <p14:creationId xmlns:p14="http://schemas.microsoft.com/office/powerpoint/2010/main" val="1454382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50420B6-E519-3546-B5D7-BEC36F8A37C7}" type="slidenum">
              <a:rPr lang="it-IT" altLang="it-IT"/>
              <a:pPr>
                <a:defRPr/>
              </a:pPr>
              <a:t>‹n.›</a:t>
            </a:fld>
            <a:endParaRPr lang="it-IT" altLang="it-IT"/>
          </a:p>
        </p:txBody>
      </p:sp>
    </p:spTree>
    <p:extLst>
      <p:ext uri="{BB962C8B-B14F-4D97-AF65-F5344CB8AC3E}">
        <p14:creationId xmlns:p14="http://schemas.microsoft.com/office/powerpoint/2010/main" val="575556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1598D4F-91DD-FD4F-9331-CD37E1CB91E0}" type="slidenum">
              <a:rPr lang="it-IT" altLang="it-IT"/>
              <a:pPr>
                <a:defRPr/>
              </a:pPr>
              <a:t>‹n.›</a:t>
            </a:fld>
            <a:endParaRPr lang="it-IT" altLang="it-IT"/>
          </a:p>
        </p:txBody>
      </p:sp>
    </p:spTree>
    <p:extLst>
      <p:ext uri="{BB962C8B-B14F-4D97-AF65-F5344CB8AC3E}">
        <p14:creationId xmlns:p14="http://schemas.microsoft.com/office/powerpoint/2010/main" val="1104623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6637D05-6B1C-2244-A9C2-6E1C7C351684}" type="slidenum">
              <a:rPr lang="it-IT" altLang="it-IT"/>
              <a:pPr>
                <a:defRPr/>
              </a:pPr>
              <a:t>‹n.›</a:t>
            </a:fld>
            <a:endParaRPr lang="it-IT" altLang="it-IT"/>
          </a:p>
        </p:txBody>
      </p:sp>
    </p:spTree>
    <p:extLst>
      <p:ext uri="{BB962C8B-B14F-4D97-AF65-F5344CB8AC3E}">
        <p14:creationId xmlns:p14="http://schemas.microsoft.com/office/powerpoint/2010/main" val="406733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9A91D5C-08D3-8D4F-AA26-006FDB7A31F2}" type="slidenum">
              <a:rPr lang="it-IT" altLang="it-IT"/>
              <a:pPr>
                <a:defRPr/>
              </a:pPr>
              <a:t>‹n.›</a:t>
            </a:fld>
            <a:endParaRPr lang="it-IT" altLang="it-IT"/>
          </a:p>
        </p:txBody>
      </p:sp>
    </p:spTree>
    <p:extLst>
      <p:ext uri="{BB962C8B-B14F-4D97-AF65-F5344CB8AC3E}">
        <p14:creationId xmlns:p14="http://schemas.microsoft.com/office/powerpoint/2010/main" val="53104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043949D-E80B-F84F-9596-BFB9D8D3C2CD}" type="slidenum">
              <a:rPr lang="en-GB" altLang="it-IT"/>
              <a:pPr>
                <a:defRPr/>
              </a:pPr>
              <a:t>‹n.›</a:t>
            </a:fld>
            <a:endParaRPr lang="en-GB" altLang="it-IT"/>
          </a:p>
        </p:txBody>
      </p:sp>
    </p:spTree>
    <p:extLst>
      <p:ext uri="{BB962C8B-B14F-4D97-AF65-F5344CB8AC3E}">
        <p14:creationId xmlns:p14="http://schemas.microsoft.com/office/powerpoint/2010/main" val="114868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0758855-936D-2A48-8370-054A22D564AE}" type="slidenum">
              <a:rPr lang="en-GB" altLang="it-IT"/>
              <a:pPr>
                <a:defRPr/>
              </a:pPr>
              <a:t>‹n.›</a:t>
            </a:fld>
            <a:endParaRPr lang="en-GB" altLang="it-IT"/>
          </a:p>
        </p:txBody>
      </p:sp>
    </p:spTree>
    <p:extLst>
      <p:ext uri="{BB962C8B-B14F-4D97-AF65-F5344CB8AC3E}">
        <p14:creationId xmlns:p14="http://schemas.microsoft.com/office/powerpoint/2010/main" val="8790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34B1492-6A1E-E84D-9BE8-4ECFD4C13FA1}" type="slidenum">
              <a:rPr lang="en-GB" altLang="it-IT"/>
              <a:pPr>
                <a:defRPr/>
              </a:pPr>
              <a:t>‹n.›</a:t>
            </a:fld>
            <a:endParaRPr lang="en-GB" altLang="it-IT"/>
          </a:p>
        </p:txBody>
      </p:sp>
    </p:spTree>
    <p:extLst>
      <p:ext uri="{BB962C8B-B14F-4D97-AF65-F5344CB8AC3E}">
        <p14:creationId xmlns:p14="http://schemas.microsoft.com/office/powerpoint/2010/main" val="1715398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4E182AA-5F68-9C49-85FF-0C504CAF17D8}" type="slidenum">
              <a:rPr lang="en-GB" altLang="it-IT"/>
              <a:pPr>
                <a:defRPr/>
              </a:pPr>
              <a:t>‹n.›</a:t>
            </a:fld>
            <a:endParaRPr lang="en-GB" altLang="it-IT"/>
          </a:p>
        </p:txBody>
      </p:sp>
    </p:spTree>
    <p:extLst>
      <p:ext uri="{BB962C8B-B14F-4D97-AF65-F5344CB8AC3E}">
        <p14:creationId xmlns:p14="http://schemas.microsoft.com/office/powerpoint/2010/main" val="73435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3A77D95-5EDC-594F-85CD-DFAE08D0A2EA}" type="slidenum">
              <a:rPr lang="en-GB" altLang="it-IT"/>
              <a:pPr>
                <a:defRPr/>
              </a:pPr>
              <a:t>‹n.›</a:t>
            </a:fld>
            <a:endParaRPr lang="en-GB" altLang="it-IT"/>
          </a:p>
        </p:txBody>
      </p:sp>
    </p:spTree>
    <p:extLst>
      <p:ext uri="{BB962C8B-B14F-4D97-AF65-F5344CB8AC3E}">
        <p14:creationId xmlns:p14="http://schemas.microsoft.com/office/powerpoint/2010/main" val="79349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39D8692-4B5F-564D-96C8-73E45282D7A4}" type="slidenum">
              <a:rPr lang="en-GB" altLang="it-IT"/>
              <a:pPr>
                <a:defRPr/>
              </a:pPr>
              <a:t>‹n.›</a:t>
            </a:fld>
            <a:endParaRPr lang="en-GB" altLang="it-IT"/>
          </a:p>
        </p:txBody>
      </p:sp>
    </p:spTree>
    <p:extLst>
      <p:ext uri="{BB962C8B-B14F-4D97-AF65-F5344CB8AC3E}">
        <p14:creationId xmlns:p14="http://schemas.microsoft.com/office/powerpoint/2010/main" val="4202444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it-IT"/>
              <a:t>Fare clic per modificare gli stili del testo dello schema</a:t>
            </a:r>
          </a:p>
          <a:p>
            <a:pPr lvl="1"/>
            <a:r>
              <a:rPr lang="en-GB" altLang="it-IT"/>
              <a:t>Secondo livello</a:t>
            </a:r>
          </a:p>
          <a:p>
            <a:pPr lvl="2"/>
            <a:r>
              <a:rPr lang="en-GB" altLang="it-IT"/>
              <a:t>Terzo livello</a:t>
            </a:r>
          </a:p>
          <a:p>
            <a:pPr lvl="3"/>
            <a:r>
              <a:rPr lang="en-GB" altLang="it-IT"/>
              <a:t>Quarto livello</a:t>
            </a:r>
          </a:p>
          <a:p>
            <a:pPr lvl="4"/>
            <a:r>
              <a:rPr lang="en-GB"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a:ea typeface="ＭＳ Ｐゴシック"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a:ea typeface="ＭＳ Ｐゴシック"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lvl1pPr>
          </a:lstStyle>
          <a:p>
            <a:pPr>
              <a:defRPr/>
            </a:pPr>
            <a:fld id="{F77BAEBD-DE9F-F841-87E0-FAF243CDE1D0}" type="slidenum">
              <a:rPr lang="en-GB" altLang="it-IT"/>
              <a:pPr>
                <a:defRPr/>
              </a:pPr>
              <a:t>‹n.›</a:t>
            </a:fld>
            <a:endParaRPr lang="en-GB" altLang="it-IT"/>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p>
            <a:pPr lvl="0"/>
            <a:r>
              <a:rPr lang="it-IT"/>
              <a:t>Fare clic per modificare stile</a:t>
            </a:r>
          </a:p>
        </p:txBody>
      </p:sp>
      <p:sp>
        <p:nvSpPr>
          <p:cNvPr id="103427" name="Rectangle 3"/>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charset="0"/>
                <a:cs typeface="ＭＳ Ｐゴシック" charset="0"/>
              </a:defRPr>
            </a:lvl1pPr>
          </a:lstStyle>
          <a:p>
            <a:pPr>
              <a:defRPr/>
            </a:pPr>
            <a:endParaRPr lang="it-IT"/>
          </a:p>
        </p:txBody>
      </p:sp>
      <p:sp>
        <p:nvSpPr>
          <p:cNvPr id="10342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charset="0"/>
                <a:cs typeface="ＭＳ Ｐゴシック" charset="0"/>
              </a:defRPr>
            </a:lvl1pPr>
          </a:lstStyle>
          <a:p>
            <a:pPr>
              <a:defRPr/>
            </a:pPr>
            <a:endParaRPr lang="it-IT"/>
          </a:p>
        </p:txBody>
      </p:sp>
      <p:sp>
        <p:nvSpPr>
          <p:cNvPr id="10342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E4749A52-94E1-C749-A4C9-01F20700C109}" type="slidenum">
              <a:rPr lang="it-IT" altLang="it-IT"/>
              <a:pPr>
                <a:defRPr/>
              </a:pPr>
              <a:t>‹n.›</a:t>
            </a:fld>
            <a:endParaRPr lang="it-IT" altLang="it-IT"/>
          </a:p>
        </p:txBody>
      </p:sp>
      <p:sp>
        <p:nvSpPr>
          <p:cNvPr id="1331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cSld>
  <p:clrMap bg1="dk2" tx1="lt1" bg2="dk1" tx2="lt2" accent1="accent1" accent2="accent2" accent3="accent3" accent4="accent4" accent5="accent5" accent6="accent6" hlink="hlink" folHlink="folHlink"/>
  <p:sldLayoutIdLst>
    <p:sldLayoutId id="2147484057"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Char char="l"/>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403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it-IT"/>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it-IT"/>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08711B5-62C6-234F-B5BE-AA1C7723387A}"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tiff"/><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1.png"/><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5.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eg"/><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g"/><Relationship Id="rId6" Type="http://schemas.openxmlformats.org/officeDocument/2006/relationships/image" Target="../media/image49.png"/><Relationship Id="rId1" Type="http://schemas.openxmlformats.org/officeDocument/2006/relationships/slideLayout" Target="../slideLayouts/slideLayout28.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g"/><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6.jpg"/><Relationship Id="rId6" Type="http://schemas.openxmlformats.org/officeDocument/2006/relationships/image" Target="../media/image10.jpg"/><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alphaModFix amt="58000"/>
            <a:extLst>
              <a:ext uri="{28A0092B-C50C-407E-A947-70E740481C1C}">
                <a14:useLocalDpi xmlns:a14="http://schemas.microsoft.com/office/drawing/2010/main" val="0"/>
              </a:ext>
            </a:extLst>
          </a:blip>
          <a:srcRect l="20179" r="16305"/>
          <a:stretch/>
        </p:blipFill>
        <p:spPr>
          <a:xfrm>
            <a:off x="-33838" y="0"/>
            <a:ext cx="9214350" cy="6858000"/>
          </a:xfrm>
          <a:prstGeom prst="rect">
            <a:avLst/>
          </a:prstGeom>
        </p:spPr>
      </p:pic>
      <p:sp>
        <p:nvSpPr>
          <p:cNvPr id="8" name="CasellaDiTesto 7"/>
          <p:cNvSpPr txBox="1"/>
          <p:nvPr/>
        </p:nvSpPr>
        <p:spPr>
          <a:xfrm>
            <a:off x="1514429" y="5413617"/>
            <a:ext cx="2576346" cy="338554"/>
          </a:xfrm>
          <a:prstGeom prst="rect">
            <a:avLst/>
          </a:prstGeom>
          <a:noFill/>
        </p:spPr>
        <p:txBody>
          <a:bodyPr wrap="none" rtlCol="0">
            <a:spAutoFit/>
          </a:bodyPr>
          <a:lstStyle/>
          <a:p>
            <a:r>
              <a:rPr lang="en-GB" dirty="0" err="1">
                <a:solidFill>
                  <a:schemeClr val="bg2"/>
                </a:solidFill>
                <a:ea typeface="Arial" charset="0"/>
                <a:cs typeface="Arial" charset="0"/>
              </a:rPr>
              <a:t>Principali</a:t>
            </a:r>
            <a:r>
              <a:rPr lang="en-GB" dirty="0">
                <a:solidFill>
                  <a:schemeClr val="bg2"/>
                </a:solidFill>
                <a:ea typeface="Arial" charset="0"/>
                <a:cs typeface="Arial" charset="0"/>
              </a:rPr>
              <a:t> </a:t>
            </a:r>
            <a:r>
              <a:rPr lang="en-GB" dirty="0" err="1">
                <a:solidFill>
                  <a:schemeClr val="bg2"/>
                </a:solidFill>
                <a:ea typeface="Arial" charset="0"/>
                <a:cs typeface="Arial" charset="0"/>
              </a:rPr>
              <a:t>fonti</a:t>
            </a:r>
            <a:r>
              <a:rPr lang="en-GB" dirty="0">
                <a:solidFill>
                  <a:schemeClr val="bg2"/>
                </a:solidFill>
                <a:ea typeface="Arial" charset="0"/>
                <a:cs typeface="Arial" charset="0"/>
              </a:rPr>
              <a:t> </a:t>
            </a:r>
            <a:r>
              <a:rPr lang="en-GB" dirty="0" err="1">
                <a:solidFill>
                  <a:schemeClr val="bg2"/>
                </a:solidFill>
                <a:ea typeface="Arial" charset="0"/>
                <a:cs typeface="Arial" charset="0"/>
              </a:rPr>
              <a:t>delle</a:t>
            </a:r>
            <a:r>
              <a:rPr lang="en-GB" dirty="0">
                <a:solidFill>
                  <a:schemeClr val="bg2"/>
                </a:solidFill>
                <a:ea typeface="Arial" charset="0"/>
                <a:cs typeface="Arial" charset="0"/>
              </a:rPr>
              <a:t> figure:</a:t>
            </a:r>
          </a:p>
        </p:txBody>
      </p:sp>
      <p:sp>
        <p:nvSpPr>
          <p:cNvPr id="9" name="CasellaDiTesto 8"/>
          <p:cNvSpPr txBox="1"/>
          <p:nvPr/>
        </p:nvSpPr>
        <p:spPr>
          <a:xfrm>
            <a:off x="2658752" y="1916832"/>
            <a:ext cx="3838871" cy="338554"/>
          </a:xfrm>
          <a:prstGeom prst="rect">
            <a:avLst/>
          </a:prstGeom>
          <a:noFill/>
        </p:spPr>
        <p:txBody>
          <a:bodyPr wrap="none" rtlCol="0">
            <a:spAutoFit/>
          </a:bodyPr>
          <a:lstStyle/>
          <a:p>
            <a:r>
              <a:rPr lang="en-GB" dirty="0">
                <a:solidFill>
                  <a:schemeClr val="bg2"/>
                </a:solidFill>
                <a:ea typeface="Arial" charset="0"/>
                <a:cs typeface="Arial" charset="0"/>
              </a:rPr>
              <a:t>per le </a:t>
            </a:r>
            <a:r>
              <a:rPr lang="en-GB" dirty="0" err="1">
                <a:solidFill>
                  <a:schemeClr val="bg2"/>
                </a:solidFill>
                <a:ea typeface="Arial" charset="0"/>
                <a:cs typeface="Arial" charset="0"/>
              </a:rPr>
              <a:t>lezioni</a:t>
            </a:r>
            <a:r>
              <a:rPr lang="en-GB" dirty="0">
                <a:solidFill>
                  <a:schemeClr val="bg2"/>
                </a:solidFill>
                <a:ea typeface="Arial" charset="0"/>
                <a:cs typeface="Arial" charset="0"/>
              </a:rPr>
              <a:t> del prof. P. Paolo </a:t>
            </a:r>
            <a:r>
              <a:rPr lang="en-GB" dirty="0" err="1">
                <a:solidFill>
                  <a:schemeClr val="bg2"/>
                </a:solidFill>
                <a:ea typeface="Arial" charset="0"/>
                <a:cs typeface="Arial" charset="0"/>
              </a:rPr>
              <a:t>Battaglini</a:t>
            </a:r>
            <a:endParaRPr lang="en-GB" dirty="0">
              <a:solidFill>
                <a:schemeClr val="bg2"/>
              </a:solidFill>
              <a:ea typeface="Arial" charset="0"/>
              <a:cs typeface="Arial" charset="0"/>
            </a:endParaRPr>
          </a:p>
        </p:txBody>
      </p:sp>
      <p:sp>
        <p:nvSpPr>
          <p:cNvPr id="10" name="CasellaDiTesto 9"/>
          <p:cNvSpPr txBox="1"/>
          <p:nvPr/>
        </p:nvSpPr>
        <p:spPr>
          <a:xfrm>
            <a:off x="4242423" y="2897249"/>
            <a:ext cx="646331" cy="348109"/>
          </a:xfrm>
          <a:prstGeom prst="rect">
            <a:avLst/>
          </a:prstGeom>
          <a:noFill/>
          <a:ln>
            <a:solidFill>
              <a:schemeClr val="bg2"/>
            </a:solidFill>
          </a:ln>
        </p:spPr>
        <p:txBody>
          <a:bodyPr wrap="none" rtlCol="0">
            <a:spAutoFit/>
          </a:bodyPr>
          <a:lstStyle/>
          <a:p>
            <a:r>
              <a:rPr lang="it-IT" sz="1662" dirty="0">
                <a:solidFill>
                  <a:schemeClr val="bg2"/>
                </a:solidFill>
                <a:ea typeface="Arial" charset="0"/>
                <a:cs typeface="Arial" charset="0"/>
              </a:rPr>
              <a:t>v </a:t>
            </a:r>
            <a:r>
              <a:rPr lang="it-IT" sz="1662" dirty="0" smtClean="0">
                <a:solidFill>
                  <a:schemeClr val="bg2"/>
                </a:solidFill>
                <a:ea typeface="Arial" charset="0"/>
                <a:cs typeface="Arial" charset="0"/>
              </a:rPr>
              <a:t>3.9</a:t>
            </a:r>
            <a:endParaRPr lang="it-IT" sz="1662" dirty="0">
              <a:solidFill>
                <a:schemeClr val="bg2"/>
              </a:solidFill>
              <a:ea typeface="Arial" charset="0"/>
              <a:cs typeface="Arial" charset="0"/>
            </a:endParaRPr>
          </a:p>
        </p:txBody>
      </p:sp>
      <p:sp>
        <p:nvSpPr>
          <p:cNvPr id="11" name="CasellaDiTesto 10"/>
          <p:cNvSpPr txBox="1"/>
          <p:nvPr/>
        </p:nvSpPr>
        <p:spPr>
          <a:xfrm>
            <a:off x="1514430" y="5877272"/>
            <a:ext cx="5471306" cy="830997"/>
          </a:xfrm>
          <a:prstGeom prst="rect">
            <a:avLst/>
          </a:prstGeom>
          <a:noFill/>
        </p:spPr>
        <p:txBody>
          <a:bodyPr wrap="none" rtlCol="0">
            <a:spAutoFit/>
          </a:bodyPr>
          <a:lstStyle/>
          <a:p>
            <a:r>
              <a:rPr lang="en-GB" dirty="0" smtClean="0">
                <a:solidFill>
                  <a:schemeClr val="bg2"/>
                </a:solidFill>
                <a:ea typeface="Arial" charset="0"/>
                <a:cs typeface="Arial" charset="0"/>
              </a:rPr>
              <a:t>Guyton, </a:t>
            </a:r>
            <a:r>
              <a:rPr lang="en-GB" dirty="0" err="1" smtClean="0">
                <a:solidFill>
                  <a:schemeClr val="bg2"/>
                </a:solidFill>
                <a:ea typeface="Arial" charset="0"/>
                <a:cs typeface="Arial" charset="0"/>
              </a:rPr>
              <a:t>Fisiologia</a:t>
            </a:r>
            <a:r>
              <a:rPr lang="en-GB" dirty="0" smtClean="0">
                <a:solidFill>
                  <a:schemeClr val="bg2"/>
                </a:solidFill>
                <a:ea typeface="Arial" charset="0"/>
                <a:cs typeface="Arial" charset="0"/>
              </a:rPr>
              <a:t> </a:t>
            </a:r>
            <a:r>
              <a:rPr lang="en-GB" dirty="0" err="1" smtClean="0">
                <a:solidFill>
                  <a:schemeClr val="bg2"/>
                </a:solidFill>
                <a:ea typeface="Arial" charset="0"/>
                <a:cs typeface="Arial" charset="0"/>
              </a:rPr>
              <a:t>Medica</a:t>
            </a:r>
            <a:r>
              <a:rPr lang="en-GB" dirty="0" smtClean="0">
                <a:solidFill>
                  <a:schemeClr val="bg2"/>
                </a:solidFill>
                <a:ea typeface="Arial" charset="0"/>
                <a:cs typeface="Arial" charset="0"/>
              </a:rPr>
              <a:t>, </a:t>
            </a:r>
            <a:r>
              <a:rPr lang="en-GB" dirty="0" err="1" smtClean="0">
                <a:solidFill>
                  <a:schemeClr val="bg2"/>
                </a:solidFill>
                <a:ea typeface="Arial" charset="0"/>
                <a:cs typeface="Arial" charset="0"/>
              </a:rPr>
              <a:t>edra</a:t>
            </a:r>
            <a:endParaRPr lang="en-GB" dirty="0" smtClean="0">
              <a:solidFill>
                <a:schemeClr val="bg2"/>
              </a:solidFill>
              <a:ea typeface="Arial" charset="0"/>
              <a:cs typeface="Arial" charset="0"/>
            </a:endParaRPr>
          </a:p>
          <a:p>
            <a:r>
              <a:rPr lang="en-GB" dirty="0" smtClean="0">
                <a:solidFill>
                  <a:schemeClr val="bg2"/>
                </a:solidFill>
                <a:ea typeface="Arial" charset="0"/>
                <a:cs typeface="Arial" charset="0"/>
              </a:rPr>
              <a:t>Purves </a:t>
            </a:r>
            <a:r>
              <a:rPr lang="en-GB" dirty="0">
                <a:solidFill>
                  <a:schemeClr val="bg2"/>
                </a:solidFill>
                <a:ea typeface="Arial" charset="0"/>
                <a:cs typeface="Arial" charset="0"/>
              </a:rPr>
              <a:t>et al., </a:t>
            </a:r>
            <a:r>
              <a:rPr lang="en-GB" dirty="0" err="1" smtClean="0">
                <a:solidFill>
                  <a:schemeClr val="bg2"/>
                </a:solidFill>
                <a:ea typeface="Arial" charset="0"/>
                <a:cs typeface="Arial" charset="0"/>
              </a:rPr>
              <a:t>NEUROSCIENZE</a:t>
            </a:r>
            <a:r>
              <a:rPr lang="en-GB" dirty="0" smtClean="0">
                <a:solidFill>
                  <a:schemeClr val="bg2"/>
                </a:solidFill>
                <a:ea typeface="Arial" charset="0"/>
                <a:cs typeface="Arial" charset="0"/>
              </a:rPr>
              <a:t>, </a:t>
            </a:r>
            <a:r>
              <a:rPr lang="en-GB" dirty="0" err="1" smtClean="0">
                <a:solidFill>
                  <a:schemeClr val="bg2"/>
                </a:solidFill>
                <a:ea typeface="Arial" charset="0"/>
                <a:cs typeface="Arial" charset="0"/>
              </a:rPr>
              <a:t>Zanichelli</a:t>
            </a:r>
            <a:endParaRPr lang="en-GB" dirty="0" smtClean="0">
              <a:solidFill>
                <a:schemeClr val="bg2"/>
              </a:solidFill>
              <a:ea typeface="Arial" charset="0"/>
              <a:cs typeface="Arial" charset="0"/>
            </a:endParaRPr>
          </a:p>
          <a:p>
            <a:r>
              <a:rPr lang="en-GB" dirty="0" err="1" smtClean="0">
                <a:solidFill>
                  <a:schemeClr val="bg2"/>
                </a:solidFill>
                <a:ea typeface="Arial" charset="0"/>
                <a:cs typeface="Arial" charset="0"/>
              </a:rPr>
              <a:t>Kandel</a:t>
            </a:r>
            <a:r>
              <a:rPr lang="en-GB" dirty="0" smtClean="0">
                <a:solidFill>
                  <a:schemeClr val="bg2"/>
                </a:solidFill>
                <a:ea typeface="Arial" charset="0"/>
                <a:cs typeface="Arial" charset="0"/>
              </a:rPr>
              <a:t> et al., </a:t>
            </a:r>
            <a:r>
              <a:rPr lang="en-GB" dirty="0" err="1" smtClean="0">
                <a:solidFill>
                  <a:schemeClr val="bg2"/>
                </a:solidFill>
                <a:ea typeface="Arial" charset="0"/>
                <a:cs typeface="Arial" charset="0"/>
              </a:rPr>
              <a:t>PRINCIPI</a:t>
            </a:r>
            <a:r>
              <a:rPr lang="en-GB" dirty="0" smtClean="0">
                <a:solidFill>
                  <a:schemeClr val="bg2"/>
                </a:solidFill>
                <a:ea typeface="Arial" charset="0"/>
                <a:cs typeface="Arial" charset="0"/>
              </a:rPr>
              <a:t> DI </a:t>
            </a:r>
            <a:r>
              <a:rPr lang="en-GB" dirty="0" err="1" smtClean="0">
                <a:solidFill>
                  <a:schemeClr val="bg2"/>
                </a:solidFill>
                <a:ea typeface="Arial" charset="0"/>
                <a:cs typeface="Arial" charset="0"/>
              </a:rPr>
              <a:t>NEUROSCIENZE</a:t>
            </a:r>
            <a:r>
              <a:rPr lang="en-GB" dirty="0" smtClean="0">
                <a:solidFill>
                  <a:schemeClr val="bg2"/>
                </a:solidFill>
                <a:ea typeface="Arial" charset="0"/>
                <a:cs typeface="Arial" charset="0"/>
              </a:rPr>
              <a:t>, Ambrosiana</a:t>
            </a:r>
            <a:endParaRPr lang="en-GB" dirty="0">
              <a:solidFill>
                <a:schemeClr val="bg2"/>
              </a:solidFill>
              <a:ea typeface="Arial" charset="0"/>
              <a:cs typeface="Arial" charset="0"/>
            </a:endParaRPr>
          </a:p>
        </p:txBody>
      </p:sp>
      <p:sp>
        <p:nvSpPr>
          <p:cNvPr id="12" name="CasellaDiTesto 11"/>
          <p:cNvSpPr txBox="1"/>
          <p:nvPr/>
        </p:nvSpPr>
        <p:spPr>
          <a:xfrm>
            <a:off x="0" y="44624"/>
            <a:ext cx="9144000" cy="523220"/>
          </a:xfrm>
          <a:prstGeom prst="rect">
            <a:avLst/>
          </a:prstGeom>
          <a:noFill/>
        </p:spPr>
        <p:txBody>
          <a:bodyPr wrap="square" rtlCol="0">
            <a:spAutoFit/>
          </a:bodyPr>
          <a:lstStyle/>
          <a:p>
            <a:pPr algn="ctr"/>
            <a:r>
              <a:rPr lang="en-GB" sz="2800" dirty="0" err="1" smtClean="0">
                <a:solidFill>
                  <a:schemeClr val="bg2"/>
                </a:solidFill>
                <a:ea typeface="Arial" charset="0"/>
                <a:cs typeface="Arial" charset="0"/>
              </a:rPr>
              <a:t>MOVIMENTO</a:t>
            </a:r>
            <a:r>
              <a:rPr lang="en-GB" sz="2800" dirty="0" smtClean="0">
                <a:solidFill>
                  <a:schemeClr val="bg2"/>
                </a:solidFill>
                <a:ea typeface="Arial" charset="0"/>
                <a:cs typeface="Arial" charset="0"/>
              </a:rPr>
              <a:t> </a:t>
            </a:r>
            <a:r>
              <a:rPr lang="en-GB" sz="2800" dirty="0" err="1" smtClean="0">
                <a:solidFill>
                  <a:schemeClr val="bg2"/>
                </a:solidFill>
                <a:ea typeface="Arial" charset="0"/>
                <a:cs typeface="Arial" charset="0"/>
              </a:rPr>
              <a:t>VOLONTARIO</a:t>
            </a:r>
            <a:endParaRPr lang="en-GB" sz="2800" dirty="0">
              <a:solidFill>
                <a:schemeClr val="bg2"/>
              </a:solidFill>
              <a:ea typeface="Arial" charset="0"/>
              <a:cs typeface="Arial" charset="0"/>
            </a:endParaRPr>
          </a:p>
        </p:txBody>
      </p:sp>
    </p:spTree>
    <p:extLst>
      <p:ext uri="{BB962C8B-B14F-4D97-AF65-F5344CB8AC3E}">
        <p14:creationId xmlns:p14="http://schemas.microsoft.com/office/powerpoint/2010/main" val="18295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0"/>
          <p:cNvSpPr txBox="1">
            <a:spLocks noChangeArrowheads="1"/>
          </p:cNvSpPr>
          <p:nvPr/>
        </p:nvSpPr>
        <p:spPr bwMode="auto">
          <a:xfrm>
            <a:off x="0" y="9906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solidFill>
                  <a:schemeClr val="accent2"/>
                </a:solidFill>
              </a:rPr>
              <a:t>Tutti i movimenti subiscono due tipi di controllo:</a:t>
            </a:r>
          </a:p>
        </p:txBody>
      </p:sp>
      <p:sp>
        <p:nvSpPr>
          <p:cNvPr id="46082" name="Text Box 11"/>
          <p:cNvSpPr txBox="1">
            <a:spLocks noChangeArrowheads="1"/>
          </p:cNvSpPr>
          <p:nvPr/>
        </p:nvSpPr>
        <p:spPr bwMode="auto">
          <a:xfrm>
            <a:off x="1600200" y="2124075"/>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t>fasico</a:t>
            </a:r>
          </a:p>
        </p:txBody>
      </p:sp>
      <p:sp>
        <p:nvSpPr>
          <p:cNvPr id="46083" name="Text Box 12"/>
          <p:cNvSpPr txBox="1">
            <a:spLocks noChangeArrowheads="1"/>
          </p:cNvSpPr>
          <p:nvPr/>
        </p:nvSpPr>
        <p:spPr bwMode="auto">
          <a:xfrm>
            <a:off x="5562600" y="2124075"/>
            <a:ext cx="144780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t>tonico</a:t>
            </a:r>
          </a:p>
        </p:txBody>
      </p:sp>
      <p:sp>
        <p:nvSpPr>
          <p:cNvPr id="46084" name="Text Box 13"/>
          <p:cNvSpPr txBox="1">
            <a:spLocks noChangeArrowheads="1"/>
          </p:cNvSpPr>
          <p:nvPr/>
        </p:nvSpPr>
        <p:spPr bwMode="auto">
          <a:xfrm>
            <a:off x="381000" y="332105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a:t>Controllo </a:t>
            </a:r>
            <a:r>
              <a:rPr lang="it-IT" altLang="it-IT" sz="1800" b="1"/>
              <a:t>fasico</a:t>
            </a:r>
            <a:r>
              <a:rPr lang="it-IT" altLang="it-IT" sz="1800"/>
              <a:t>: attivazione temporanea per l’effettuazione di movimenti discreti</a:t>
            </a:r>
          </a:p>
        </p:txBody>
      </p:sp>
      <p:sp>
        <p:nvSpPr>
          <p:cNvPr id="46085" name="Text Box 14"/>
          <p:cNvSpPr txBox="1">
            <a:spLocks noChangeArrowheads="1"/>
          </p:cNvSpPr>
          <p:nvPr/>
        </p:nvSpPr>
        <p:spPr bwMode="auto">
          <a:xfrm>
            <a:off x="381000" y="4006850"/>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a:t>Controllo </a:t>
            </a:r>
            <a:r>
              <a:rPr lang="it-IT" altLang="it-IT" sz="1800" b="1"/>
              <a:t>tonico</a:t>
            </a:r>
            <a:r>
              <a:rPr lang="it-IT" altLang="it-IT" sz="1800"/>
              <a:t>: attivazione mantenuta nel tempo, allo scopo di stabilizzare le articolazioni</a:t>
            </a:r>
          </a:p>
        </p:txBody>
      </p:sp>
      <p:sp>
        <p:nvSpPr>
          <p:cNvPr id="7" name="Rectangle 2"/>
          <p:cNvSpPr txBox="1">
            <a:spLocks noChangeArrowheads="1"/>
          </p:cNvSpPr>
          <p:nvPr/>
        </p:nvSpPr>
        <p:spPr>
          <a:xfrm>
            <a:off x="0" y="0"/>
            <a:ext cx="91440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r>
              <a:rPr lang="it-IT" altLang="it-IT" sz="2400" kern="0" dirty="0" smtClean="0"/>
              <a:t>Controllo del movimento</a:t>
            </a:r>
            <a:endParaRPr lang="it-IT" altLang="it-IT" sz="2400" kern="0" dirty="0"/>
          </a:p>
        </p:txBody>
      </p:sp>
    </p:spTree>
    <p:extLst>
      <p:ext uri="{BB962C8B-B14F-4D97-AF65-F5344CB8AC3E}">
        <p14:creationId xmlns:p14="http://schemas.microsoft.com/office/powerpoint/2010/main" val="1215574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alphaModFix amt="45000"/>
            <a:extLst>
              <a:ext uri="{28A0092B-C50C-407E-A947-70E740481C1C}">
                <a14:useLocalDpi xmlns:a14="http://schemas.microsoft.com/office/drawing/2010/main" val="0"/>
              </a:ext>
            </a:extLst>
          </a:blip>
          <a:stretch>
            <a:fillRect/>
          </a:stretch>
        </p:blipFill>
        <p:spPr>
          <a:xfrm>
            <a:off x="0" y="317500"/>
            <a:ext cx="9144000" cy="6199632"/>
          </a:xfrm>
          <a:prstGeom prst="rect">
            <a:avLst/>
          </a:prstGeom>
        </p:spPr>
      </p:pic>
      <p:sp>
        <p:nvSpPr>
          <p:cNvPr id="48129" name="Text Box 2"/>
          <p:cNvSpPr txBox="1">
            <a:spLocks noChangeArrowheads="1"/>
          </p:cNvSpPr>
          <p:nvPr/>
        </p:nvSpPr>
        <p:spPr bwMode="auto">
          <a:xfrm>
            <a:off x="0" y="116632"/>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400" cap="all" dirty="0">
                <a:solidFill>
                  <a:srgbClr val="0000FF"/>
                </a:solidFill>
              </a:rPr>
              <a:t>Il controllo motorio richiede informazioni </a:t>
            </a:r>
            <a:r>
              <a:rPr lang="it-IT" altLang="it-IT" sz="2400" cap="all" dirty="0" smtClean="0">
                <a:solidFill>
                  <a:srgbClr val="0000FF"/>
                </a:solidFill>
              </a:rPr>
              <a:t>sensitive</a:t>
            </a:r>
            <a:endParaRPr lang="it-IT" altLang="it-IT" sz="2400" cap="all" dirty="0">
              <a:solidFill>
                <a:srgbClr val="0000FF"/>
              </a:solidFill>
            </a:endParaRPr>
          </a:p>
        </p:txBody>
      </p:sp>
      <p:sp>
        <p:nvSpPr>
          <p:cNvPr id="48130" name="Text Box 3"/>
          <p:cNvSpPr txBox="1">
            <a:spLocks noChangeArrowheads="1"/>
          </p:cNvSpPr>
          <p:nvPr/>
        </p:nvSpPr>
        <p:spPr bwMode="auto">
          <a:xfrm>
            <a:off x="228600" y="2623592"/>
            <a:ext cx="83978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t>Esistono almeno tre modelli che illustrano il ruolo delle informazioni sensoriali nel controllo del movimento:</a:t>
            </a:r>
          </a:p>
          <a:p>
            <a:pPr eaLnBrk="1" hangingPunct="1">
              <a:spcBef>
                <a:spcPct val="0"/>
              </a:spcBef>
              <a:buFontTx/>
              <a:buNone/>
            </a:pPr>
            <a:endParaRPr lang="it-IT" altLang="it-IT" sz="1800"/>
          </a:p>
          <a:p>
            <a:pPr eaLnBrk="1" hangingPunct="1">
              <a:spcBef>
                <a:spcPct val="0"/>
              </a:spcBef>
              <a:buFontTx/>
              <a:buNone/>
            </a:pPr>
            <a:r>
              <a:rPr lang="it-IT" altLang="it-IT" sz="1800"/>
              <a:t>Circuito aperto</a:t>
            </a:r>
          </a:p>
          <a:p>
            <a:pPr eaLnBrk="1" hangingPunct="1">
              <a:spcBef>
                <a:spcPct val="0"/>
              </a:spcBef>
              <a:buFontTx/>
              <a:buNone/>
            </a:pPr>
            <a:endParaRPr lang="it-IT" altLang="it-IT" sz="1800"/>
          </a:p>
          <a:p>
            <a:pPr eaLnBrk="1" hangingPunct="1">
              <a:spcBef>
                <a:spcPct val="0"/>
              </a:spcBef>
              <a:buFontTx/>
              <a:buNone/>
            </a:pPr>
            <a:r>
              <a:rPr lang="it-IT" altLang="it-IT" sz="1800"/>
              <a:t>Feedback (circuito chiuso)</a:t>
            </a:r>
          </a:p>
          <a:p>
            <a:pPr eaLnBrk="1" hangingPunct="1">
              <a:spcBef>
                <a:spcPct val="0"/>
              </a:spcBef>
              <a:buFontTx/>
              <a:buNone/>
            </a:pPr>
            <a:endParaRPr lang="it-IT" altLang="it-IT" sz="1800"/>
          </a:p>
          <a:p>
            <a:pPr eaLnBrk="1" hangingPunct="1">
              <a:spcBef>
                <a:spcPct val="0"/>
              </a:spcBef>
              <a:buFontTx/>
              <a:buNone/>
            </a:pPr>
            <a:r>
              <a:rPr lang="it-IT" altLang="it-IT" sz="1800"/>
              <a:t>Feedforward</a:t>
            </a:r>
          </a:p>
          <a:p>
            <a:pPr eaLnBrk="1" hangingPunct="1">
              <a:spcBef>
                <a:spcPct val="0"/>
              </a:spcBef>
              <a:buFontTx/>
              <a:buNone/>
            </a:pPr>
            <a:endParaRPr lang="it-IT" altLang="it-IT" sz="1800"/>
          </a:p>
        </p:txBody>
      </p:sp>
      <p:sp>
        <p:nvSpPr>
          <p:cNvPr id="48132" name="Text Box 5"/>
          <p:cNvSpPr txBox="1">
            <a:spLocks noChangeArrowheads="1"/>
          </p:cNvSpPr>
          <p:nvPr/>
        </p:nvSpPr>
        <p:spPr bwMode="auto">
          <a:xfrm>
            <a:off x="228600" y="1556792"/>
            <a:ext cx="8397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dirty="0"/>
              <a:t>Le informazioni sensitive sono tanto più vincolanti quanto più è basso il livello gerarchico (attività riflesse).</a:t>
            </a:r>
          </a:p>
        </p:txBody>
      </p:sp>
    </p:spTree>
    <p:extLst>
      <p:ext uri="{BB962C8B-B14F-4D97-AF65-F5344CB8AC3E}">
        <p14:creationId xmlns:p14="http://schemas.microsoft.com/office/powerpoint/2010/main" val="61851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0" y="0"/>
            <a:ext cx="9144000" cy="6856629"/>
          </a:xfrm>
          <a:prstGeom prst="rect">
            <a:avLst/>
          </a:prstGeom>
        </p:spPr>
      </p:pic>
      <p:grpSp>
        <p:nvGrpSpPr>
          <p:cNvPr id="3" name="Gruppo 2"/>
          <p:cNvGrpSpPr/>
          <p:nvPr/>
        </p:nvGrpSpPr>
        <p:grpSpPr>
          <a:xfrm>
            <a:off x="0" y="260648"/>
            <a:ext cx="9144001" cy="6203721"/>
            <a:chOff x="0" y="260648"/>
            <a:chExt cx="9144001" cy="6203721"/>
          </a:xfrm>
        </p:grpSpPr>
        <p:sp>
          <p:nvSpPr>
            <p:cNvPr id="52225" name="Text Box 2"/>
            <p:cNvSpPr txBox="1">
              <a:spLocks noChangeArrowheads="1"/>
            </p:cNvSpPr>
            <p:nvPr/>
          </p:nvSpPr>
          <p:spPr bwMode="auto">
            <a:xfrm>
              <a:off x="107504" y="2649538"/>
              <a:ext cx="8939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dirty="0">
                  <a:latin typeface="+mn-lt"/>
                </a:rPr>
                <a:t>Movimento desiderato                                                   </a:t>
              </a:r>
              <a:r>
                <a:rPr lang="it-IT" altLang="it-IT" sz="1800" dirty="0" smtClean="0">
                  <a:latin typeface="+mn-lt"/>
                </a:rPr>
                <a:t>Effettore                  Movimento</a:t>
              </a:r>
              <a:endParaRPr lang="it-IT" altLang="it-IT" sz="1800" dirty="0">
                <a:latin typeface="+mn-lt"/>
              </a:endParaRPr>
            </a:p>
          </p:txBody>
        </p:sp>
        <p:sp>
          <p:nvSpPr>
            <p:cNvPr id="52226" name="Oval 3"/>
            <p:cNvSpPr>
              <a:spLocks noChangeArrowheads="1"/>
            </p:cNvSpPr>
            <p:nvPr/>
          </p:nvSpPr>
          <p:spPr bwMode="auto">
            <a:xfrm>
              <a:off x="3216275" y="2590800"/>
              <a:ext cx="457200" cy="457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latin typeface="+mn-lt"/>
              </a:endParaRPr>
            </a:p>
          </p:txBody>
        </p:sp>
        <p:sp>
          <p:nvSpPr>
            <p:cNvPr id="52227" name="Line 4"/>
            <p:cNvSpPr>
              <a:spLocks noChangeShapeType="1"/>
            </p:cNvSpPr>
            <p:nvPr/>
          </p:nvSpPr>
          <p:spPr bwMode="auto">
            <a:xfrm>
              <a:off x="3292475" y="2667000"/>
              <a:ext cx="3048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28" name="Line 5"/>
            <p:cNvSpPr>
              <a:spLocks noChangeShapeType="1"/>
            </p:cNvSpPr>
            <p:nvPr/>
          </p:nvSpPr>
          <p:spPr bwMode="auto">
            <a:xfrm flipV="1">
              <a:off x="3292475" y="2667000"/>
              <a:ext cx="3048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29" name="Text Box 6"/>
            <p:cNvSpPr txBox="1">
              <a:spLocks noChangeArrowheads="1"/>
            </p:cNvSpPr>
            <p:nvPr/>
          </p:nvSpPr>
          <p:spPr bwMode="auto">
            <a:xfrm>
              <a:off x="2667000" y="2286000"/>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mn-lt"/>
                </a:rPr>
                <a:t>Comparatore</a:t>
              </a:r>
            </a:p>
          </p:txBody>
        </p:sp>
        <p:sp>
          <p:nvSpPr>
            <p:cNvPr id="52230" name="Line 7"/>
            <p:cNvSpPr>
              <a:spLocks noChangeShapeType="1"/>
            </p:cNvSpPr>
            <p:nvPr/>
          </p:nvSpPr>
          <p:spPr bwMode="auto">
            <a:xfrm>
              <a:off x="2590800" y="2819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31" name="Line 8"/>
            <p:cNvSpPr>
              <a:spLocks noChangeShapeType="1"/>
            </p:cNvSpPr>
            <p:nvPr/>
          </p:nvSpPr>
          <p:spPr bwMode="auto">
            <a:xfrm>
              <a:off x="3733800" y="2819400"/>
              <a:ext cx="1828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32" name="Text Box 9"/>
            <p:cNvSpPr txBox="1">
              <a:spLocks noChangeArrowheads="1"/>
            </p:cNvSpPr>
            <p:nvPr/>
          </p:nvSpPr>
          <p:spPr bwMode="auto">
            <a:xfrm>
              <a:off x="3948934" y="2514600"/>
              <a:ext cx="1274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800">
                  <a:latin typeface="+mn-lt"/>
                </a:rPr>
                <a:t>Segnale di</a:t>
              </a:r>
            </a:p>
            <a:p>
              <a:pPr algn="ctr" eaLnBrk="1" hangingPunct="1">
                <a:spcBef>
                  <a:spcPct val="0"/>
                </a:spcBef>
                <a:buFontTx/>
                <a:buNone/>
              </a:pPr>
              <a:r>
                <a:rPr lang="it-IT" altLang="it-IT" sz="1800">
                  <a:latin typeface="+mn-lt"/>
                </a:rPr>
                <a:t>errore</a:t>
              </a:r>
            </a:p>
          </p:txBody>
        </p:sp>
        <p:sp>
          <p:nvSpPr>
            <p:cNvPr id="52233" name="Line 10"/>
            <p:cNvSpPr>
              <a:spLocks noChangeShapeType="1"/>
            </p:cNvSpPr>
            <p:nvPr/>
          </p:nvSpPr>
          <p:spPr bwMode="auto">
            <a:xfrm>
              <a:off x="6660232" y="28194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34" name="Rectangle 11"/>
            <p:cNvSpPr>
              <a:spLocks noChangeArrowheads="1"/>
            </p:cNvSpPr>
            <p:nvPr/>
          </p:nvSpPr>
          <p:spPr bwMode="auto">
            <a:xfrm>
              <a:off x="5638800" y="3505200"/>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mn-lt"/>
                </a:rPr>
                <a:t>Sensore</a:t>
              </a:r>
            </a:p>
          </p:txBody>
        </p:sp>
        <p:sp>
          <p:nvSpPr>
            <p:cNvPr id="52235" name="Rectangle 12"/>
            <p:cNvSpPr>
              <a:spLocks noChangeArrowheads="1"/>
            </p:cNvSpPr>
            <p:nvPr/>
          </p:nvSpPr>
          <p:spPr bwMode="auto">
            <a:xfrm>
              <a:off x="5638800" y="259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latin typeface="+mn-lt"/>
              </a:endParaRPr>
            </a:p>
          </p:txBody>
        </p:sp>
        <p:sp>
          <p:nvSpPr>
            <p:cNvPr id="52236" name="Rectangle 13"/>
            <p:cNvSpPr>
              <a:spLocks noChangeArrowheads="1"/>
            </p:cNvSpPr>
            <p:nvPr/>
          </p:nvSpPr>
          <p:spPr bwMode="auto">
            <a:xfrm>
              <a:off x="5638800" y="3429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latin typeface="+mn-lt"/>
              </a:endParaRPr>
            </a:p>
          </p:txBody>
        </p:sp>
        <p:sp>
          <p:nvSpPr>
            <p:cNvPr id="52237" name="Line 14"/>
            <p:cNvSpPr>
              <a:spLocks noChangeShapeType="1"/>
            </p:cNvSpPr>
            <p:nvPr/>
          </p:nvSpPr>
          <p:spPr bwMode="auto">
            <a:xfrm>
              <a:off x="7086600" y="28194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38" name="Line 15"/>
            <p:cNvSpPr>
              <a:spLocks noChangeShapeType="1"/>
            </p:cNvSpPr>
            <p:nvPr/>
          </p:nvSpPr>
          <p:spPr bwMode="auto">
            <a:xfrm flipH="1">
              <a:off x="6629400" y="3657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39" name="Line 16"/>
            <p:cNvSpPr>
              <a:spLocks noChangeShapeType="1"/>
            </p:cNvSpPr>
            <p:nvPr/>
          </p:nvSpPr>
          <p:spPr bwMode="auto">
            <a:xfrm flipH="1">
              <a:off x="3429000" y="36576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40" name="Line 17"/>
            <p:cNvSpPr>
              <a:spLocks noChangeShapeType="1"/>
            </p:cNvSpPr>
            <p:nvPr/>
          </p:nvSpPr>
          <p:spPr bwMode="auto">
            <a:xfrm flipV="1">
              <a:off x="3429000" y="30480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52241" name="Text Box 18"/>
            <p:cNvSpPr txBox="1">
              <a:spLocks noChangeArrowheads="1"/>
            </p:cNvSpPr>
            <p:nvPr/>
          </p:nvSpPr>
          <p:spPr bwMode="auto">
            <a:xfrm>
              <a:off x="3934646" y="3381375"/>
              <a:ext cx="1274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800">
                  <a:latin typeface="+mn-lt"/>
                </a:rPr>
                <a:t>Segnale di</a:t>
              </a:r>
            </a:p>
            <a:p>
              <a:pPr algn="ctr" eaLnBrk="1" hangingPunct="1">
                <a:spcBef>
                  <a:spcPct val="0"/>
                </a:spcBef>
                <a:buFontTx/>
                <a:buNone/>
              </a:pPr>
              <a:r>
                <a:rPr lang="it-IT" altLang="it-IT" sz="1800">
                  <a:latin typeface="+mn-lt"/>
                </a:rPr>
                <a:t>feedback</a:t>
              </a:r>
            </a:p>
          </p:txBody>
        </p:sp>
        <p:sp>
          <p:nvSpPr>
            <p:cNvPr id="52242" name="Text Box 19"/>
            <p:cNvSpPr txBox="1">
              <a:spLocks noChangeArrowheads="1"/>
            </p:cNvSpPr>
            <p:nvPr/>
          </p:nvSpPr>
          <p:spPr bwMode="auto">
            <a:xfrm>
              <a:off x="2762250" y="2743200"/>
              <a:ext cx="319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mn-lt"/>
                </a:rPr>
                <a:t>+</a:t>
              </a:r>
            </a:p>
          </p:txBody>
        </p:sp>
        <p:sp>
          <p:nvSpPr>
            <p:cNvPr id="52243" name="Text Box 20"/>
            <p:cNvSpPr txBox="1">
              <a:spLocks noChangeArrowheads="1"/>
            </p:cNvSpPr>
            <p:nvPr/>
          </p:nvSpPr>
          <p:spPr bwMode="auto">
            <a:xfrm>
              <a:off x="3124200" y="2971800"/>
              <a:ext cx="261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mn-lt"/>
                </a:rPr>
                <a:t>-</a:t>
              </a:r>
            </a:p>
          </p:txBody>
        </p:sp>
        <p:sp>
          <p:nvSpPr>
            <p:cNvPr id="52246" name="Text Box 23"/>
            <p:cNvSpPr txBox="1">
              <a:spLocks noChangeArrowheads="1"/>
            </p:cNvSpPr>
            <p:nvPr/>
          </p:nvSpPr>
          <p:spPr bwMode="auto">
            <a:xfrm>
              <a:off x="0" y="260648"/>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400" b="1" dirty="0">
                  <a:solidFill>
                    <a:srgbClr val="0000FF"/>
                  </a:solidFill>
                </a:rPr>
                <a:t>Feedback</a:t>
              </a:r>
              <a:r>
                <a:rPr lang="it-IT" altLang="it-IT" sz="2400" dirty="0"/>
                <a:t> (circuito chiuso, controllo a tergo, servomeccanismo)</a:t>
              </a:r>
            </a:p>
          </p:txBody>
        </p:sp>
        <p:sp>
          <p:nvSpPr>
            <p:cNvPr id="25" name="Text Box 9"/>
            <p:cNvSpPr txBox="1">
              <a:spLocks noChangeArrowheads="1"/>
            </p:cNvSpPr>
            <p:nvPr/>
          </p:nvSpPr>
          <p:spPr bwMode="auto">
            <a:xfrm>
              <a:off x="1" y="6095037"/>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800" dirty="0" smtClean="0">
                  <a:solidFill>
                    <a:srgbClr val="FF0000"/>
                  </a:solidFill>
                </a:rPr>
                <a:t>Equilibrio. Adattamenti posturali</a:t>
              </a:r>
              <a:endParaRPr lang="it-IT" altLang="it-IT" sz="1800" dirty="0"/>
            </a:p>
          </p:txBody>
        </p:sp>
      </p:grpSp>
    </p:spTree>
    <p:extLst>
      <p:ext uri="{BB962C8B-B14F-4D97-AF65-F5344CB8AC3E}">
        <p14:creationId xmlns:p14="http://schemas.microsoft.com/office/powerpoint/2010/main" val="1772893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4273" name="Text Box 2"/>
          <p:cNvSpPr txBox="1">
            <a:spLocks noChangeArrowheads="1"/>
          </p:cNvSpPr>
          <p:nvPr/>
        </p:nvSpPr>
        <p:spPr bwMode="auto">
          <a:xfrm>
            <a:off x="365125" y="260648"/>
            <a:ext cx="8397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400" b="1" dirty="0">
                <a:solidFill>
                  <a:srgbClr val="0000FF"/>
                </a:solidFill>
              </a:rPr>
              <a:t>Circuito aperto</a:t>
            </a:r>
          </a:p>
        </p:txBody>
      </p:sp>
      <p:sp>
        <p:nvSpPr>
          <p:cNvPr id="54274" name="Text Box 3"/>
          <p:cNvSpPr txBox="1">
            <a:spLocks noChangeArrowheads="1"/>
          </p:cNvSpPr>
          <p:nvPr/>
        </p:nvSpPr>
        <p:spPr bwMode="auto">
          <a:xfrm>
            <a:off x="35496" y="2209800"/>
            <a:ext cx="9108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dirty="0">
                <a:latin typeface="Arial Rounded MT Bold" charset="0"/>
              </a:rPr>
              <a:t>Movimento desiderato                   Controllore            </a:t>
            </a:r>
            <a:r>
              <a:rPr lang="it-IT" altLang="it-IT" sz="1800" dirty="0" smtClean="0">
                <a:latin typeface="Arial Rounded MT Bold" charset="0"/>
              </a:rPr>
              <a:t>Effettore                      Movimento</a:t>
            </a:r>
            <a:endParaRPr lang="it-IT" altLang="it-IT" sz="1800" dirty="0">
              <a:latin typeface="Arial Rounded MT Bold" charset="0"/>
            </a:endParaRPr>
          </a:p>
        </p:txBody>
      </p:sp>
      <p:sp>
        <p:nvSpPr>
          <p:cNvPr id="54275" name="Rectangle 4"/>
          <p:cNvSpPr>
            <a:spLocks noChangeArrowheads="1"/>
          </p:cNvSpPr>
          <p:nvPr/>
        </p:nvSpPr>
        <p:spPr bwMode="auto">
          <a:xfrm>
            <a:off x="3636640" y="2227263"/>
            <a:ext cx="12954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p>
        </p:txBody>
      </p:sp>
      <p:sp>
        <p:nvSpPr>
          <p:cNvPr id="54276" name="Rectangle 5"/>
          <p:cNvSpPr>
            <a:spLocks noChangeArrowheads="1"/>
          </p:cNvSpPr>
          <p:nvPr/>
        </p:nvSpPr>
        <p:spPr bwMode="auto">
          <a:xfrm>
            <a:off x="5364088" y="2227263"/>
            <a:ext cx="12954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p>
        </p:txBody>
      </p:sp>
      <p:sp>
        <p:nvSpPr>
          <p:cNvPr id="54277" name="Line 6"/>
          <p:cNvSpPr>
            <a:spLocks noChangeShapeType="1"/>
          </p:cNvSpPr>
          <p:nvPr/>
        </p:nvSpPr>
        <p:spPr bwMode="auto">
          <a:xfrm>
            <a:off x="2729880" y="237966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4278" name="Line 7"/>
          <p:cNvSpPr>
            <a:spLocks noChangeShapeType="1"/>
          </p:cNvSpPr>
          <p:nvPr/>
        </p:nvSpPr>
        <p:spPr bwMode="auto">
          <a:xfrm>
            <a:off x="5055096" y="2379663"/>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4279" name="Line 8"/>
          <p:cNvSpPr>
            <a:spLocks noChangeShapeType="1"/>
          </p:cNvSpPr>
          <p:nvPr/>
        </p:nvSpPr>
        <p:spPr bwMode="auto">
          <a:xfrm>
            <a:off x="6745560" y="2379663"/>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4280" name="Text Box 9"/>
          <p:cNvSpPr txBox="1">
            <a:spLocks noChangeArrowheads="1"/>
          </p:cNvSpPr>
          <p:nvPr/>
        </p:nvSpPr>
        <p:spPr bwMode="auto">
          <a:xfrm>
            <a:off x="1" y="566298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dirty="0" smtClean="0">
                <a:solidFill>
                  <a:srgbClr val="FF0000"/>
                </a:solidFill>
              </a:rPr>
              <a:t>Movimenti </a:t>
            </a:r>
            <a:r>
              <a:rPr lang="it-IT" altLang="it-IT" sz="1800" dirty="0">
                <a:solidFill>
                  <a:srgbClr val="FF0000"/>
                </a:solidFill>
              </a:rPr>
              <a:t>balistici</a:t>
            </a:r>
            <a:r>
              <a:rPr lang="it-IT" altLang="it-IT" sz="1800" dirty="0"/>
              <a:t>. Non sono modificabili sulla base delle informazioni sensitive (acchiappare una mosca, parare un calcio di rigore)</a:t>
            </a:r>
          </a:p>
        </p:txBody>
      </p:sp>
    </p:spTree>
    <p:extLst>
      <p:ext uri="{BB962C8B-B14F-4D97-AF65-F5344CB8AC3E}">
        <p14:creationId xmlns:p14="http://schemas.microsoft.com/office/powerpoint/2010/main" val="165625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3"/>
                                        </p:tgtEl>
                                        <p:attrNameLst>
                                          <p:attrName>style.visibility</p:attrName>
                                        </p:attrNameLst>
                                      </p:cBhvr>
                                      <p:to>
                                        <p:strVal val="visible"/>
                                      </p:to>
                                    </p:set>
                                    <p:animEffect transition="in" filter="fade">
                                      <p:cBhvr>
                                        <p:cTn id="7" dur="500"/>
                                        <p:tgtEl>
                                          <p:spTgt spid="542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274"/>
                                        </p:tgtEl>
                                        <p:attrNameLst>
                                          <p:attrName>style.visibility</p:attrName>
                                        </p:attrNameLst>
                                      </p:cBhvr>
                                      <p:to>
                                        <p:strVal val="visible"/>
                                      </p:to>
                                    </p:set>
                                    <p:animEffect transition="in" filter="fade">
                                      <p:cBhvr>
                                        <p:cTn id="10" dur="500"/>
                                        <p:tgtEl>
                                          <p:spTgt spid="54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275"/>
                                        </p:tgtEl>
                                        <p:attrNameLst>
                                          <p:attrName>style.visibility</p:attrName>
                                        </p:attrNameLst>
                                      </p:cBhvr>
                                      <p:to>
                                        <p:strVal val="visible"/>
                                      </p:to>
                                    </p:set>
                                    <p:animEffect transition="in" filter="fade">
                                      <p:cBhvr>
                                        <p:cTn id="13" dur="500"/>
                                        <p:tgtEl>
                                          <p:spTgt spid="542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276"/>
                                        </p:tgtEl>
                                        <p:attrNameLst>
                                          <p:attrName>style.visibility</p:attrName>
                                        </p:attrNameLst>
                                      </p:cBhvr>
                                      <p:to>
                                        <p:strVal val="visible"/>
                                      </p:to>
                                    </p:set>
                                    <p:animEffect transition="in" filter="fade">
                                      <p:cBhvr>
                                        <p:cTn id="16" dur="500"/>
                                        <p:tgtEl>
                                          <p:spTgt spid="542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277"/>
                                        </p:tgtEl>
                                        <p:attrNameLst>
                                          <p:attrName>style.visibility</p:attrName>
                                        </p:attrNameLst>
                                      </p:cBhvr>
                                      <p:to>
                                        <p:strVal val="visible"/>
                                      </p:to>
                                    </p:set>
                                    <p:animEffect transition="in" filter="fade">
                                      <p:cBhvr>
                                        <p:cTn id="19" dur="500"/>
                                        <p:tgtEl>
                                          <p:spTgt spid="542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278"/>
                                        </p:tgtEl>
                                        <p:attrNameLst>
                                          <p:attrName>style.visibility</p:attrName>
                                        </p:attrNameLst>
                                      </p:cBhvr>
                                      <p:to>
                                        <p:strVal val="visible"/>
                                      </p:to>
                                    </p:set>
                                    <p:animEffect transition="in" filter="fade">
                                      <p:cBhvr>
                                        <p:cTn id="22" dur="500"/>
                                        <p:tgtEl>
                                          <p:spTgt spid="542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279"/>
                                        </p:tgtEl>
                                        <p:attrNameLst>
                                          <p:attrName>style.visibility</p:attrName>
                                        </p:attrNameLst>
                                      </p:cBhvr>
                                      <p:to>
                                        <p:strVal val="visible"/>
                                      </p:to>
                                    </p:set>
                                    <p:animEffect transition="in" filter="fade">
                                      <p:cBhvr>
                                        <p:cTn id="25" dur="500"/>
                                        <p:tgtEl>
                                          <p:spTgt spid="5427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280"/>
                                        </p:tgtEl>
                                        <p:attrNameLst>
                                          <p:attrName>style.visibility</p:attrName>
                                        </p:attrNameLst>
                                      </p:cBhvr>
                                      <p:to>
                                        <p:strVal val="visible"/>
                                      </p:to>
                                    </p:set>
                                    <p:animEffect transition="in" filter="fade">
                                      <p:cBhvr>
                                        <p:cTn id="28"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 grpId="0"/>
      <p:bldP spid="54274" grpId="0"/>
      <p:bldP spid="54275" grpId="0" animBg="1"/>
      <p:bldP spid="54276" grpId="0" animBg="1"/>
      <p:bldP spid="54277" grpId="0" animBg="1"/>
      <p:bldP spid="54278" grpId="0" animBg="1"/>
      <p:bldP spid="54279" grpId="0" animBg="1"/>
      <p:bldP spid="542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alphaModFix amt="62000"/>
            <a:extLst>
              <a:ext uri="{28A0092B-C50C-407E-A947-70E740481C1C}">
                <a14:useLocalDpi xmlns:a14="http://schemas.microsoft.com/office/drawing/2010/main" val="0"/>
              </a:ext>
            </a:extLst>
          </a:blip>
          <a:srcRect l="12593" r="12407"/>
          <a:stretch/>
        </p:blipFill>
        <p:spPr>
          <a:xfrm>
            <a:off x="0" y="0"/>
            <a:ext cx="9144000" cy="6858000"/>
          </a:xfrm>
          <a:prstGeom prst="rect">
            <a:avLst/>
          </a:prstGeom>
        </p:spPr>
      </p:pic>
      <p:grpSp>
        <p:nvGrpSpPr>
          <p:cNvPr id="3" name="Gruppo 2"/>
          <p:cNvGrpSpPr/>
          <p:nvPr/>
        </p:nvGrpSpPr>
        <p:grpSpPr>
          <a:xfrm>
            <a:off x="179512" y="2209800"/>
            <a:ext cx="9134985" cy="1295400"/>
            <a:chOff x="288925" y="2209800"/>
            <a:chExt cx="9134985" cy="1295400"/>
          </a:xfrm>
        </p:grpSpPr>
        <p:sp>
          <p:nvSpPr>
            <p:cNvPr id="56321" name="Text Box 2"/>
            <p:cNvSpPr txBox="1">
              <a:spLocks noChangeArrowheads="1"/>
            </p:cNvSpPr>
            <p:nvPr/>
          </p:nvSpPr>
          <p:spPr bwMode="auto">
            <a:xfrm>
              <a:off x="288925" y="3106738"/>
              <a:ext cx="4846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Arial Rounded MT Bold" charset="0"/>
                </a:rPr>
                <a:t>Movimento desiderato              Controllore  </a:t>
              </a:r>
            </a:p>
          </p:txBody>
        </p:sp>
        <p:sp>
          <p:nvSpPr>
            <p:cNvPr id="56322" name="Rectangle 3"/>
            <p:cNvSpPr>
              <a:spLocks noChangeArrowheads="1"/>
            </p:cNvSpPr>
            <p:nvPr/>
          </p:nvSpPr>
          <p:spPr bwMode="auto">
            <a:xfrm>
              <a:off x="3200400" y="3048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p>
          </p:txBody>
        </p:sp>
        <p:sp>
          <p:nvSpPr>
            <p:cNvPr id="56323" name="Rectangle 4"/>
            <p:cNvSpPr>
              <a:spLocks noChangeArrowheads="1"/>
            </p:cNvSpPr>
            <p:nvPr/>
          </p:nvSpPr>
          <p:spPr bwMode="auto">
            <a:xfrm>
              <a:off x="5486400" y="2286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p>
          </p:txBody>
        </p:sp>
        <p:sp>
          <p:nvSpPr>
            <p:cNvPr id="56324" name="Text Box 5"/>
            <p:cNvSpPr txBox="1">
              <a:spLocks noChangeArrowheads="1"/>
            </p:cNvSpPr>
            <p:nvPr/>
          </p:nvSpPr>
          <p:spPr bwMode="auto">
            <a:xfrm>
              <a:off x="7304578" y="2209800"/>
              <a:ext cx="1651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800">
                  <a:latin typeface="Arial Rounded MT Bold" charset="0"/>
                </a:rPr>
                <a:t>Informazione</a:t>
              </a:r>
            </a:p>
            <a:p>
              <a:pPr algn="ctr" eaLnBrk="1" hangingPunct="1">
                <a:spcBef>
                  <a:spcPct val="0"/>
                </a:spcBef>
                <a:buFontTx/>
                <a:buNone/>
              </a:pPr>
              <a:r>
                <a:rPr lang="it-IT" altLang="it-IT" sz="1800">
                  <a:latin typeface="Arial Rounded MT Bold" charset="0"/>
                </a:rPr>
                <a:t>In anticipo</a:t>
              </a:r>
            </a:p>
          </p:txBody>
        </p:sp>
        <p:sp>
          <p:nvSpPr>
            <p:cNvPr id="56325" name="Line 6"/>
            <p:cNvSpPr>
              <a:spLocks noChangeShapeType="1"/>
            </p:cNvSpPr>
            <p:nvPr/>
          </p:nvSpPr>
          <p:spPr bwMode="auto">
            <a:xfrm>
              <a:off x="2923877" y="32766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6326" name="Line 7"/>
            <p:cNvSpPr>
              <a:spLocks noChangeShapeType="1"/>
            </p:cNvSpPr>
            <p:nvPr/>
          </p:nvSpPr>
          <p:spPr bwMode="auto">
            <a:xfrm flipH="1">
              <a:off x="6781800" y="25146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6327" name="Text Box 8"/>
            <p:cNvSpPr txBox="1">
              <a:spLocks noChangeArrowheads="1"/>
            </p:cNvSpPr>
            <p:nvPr/>
          </p:nvSpPr>
          <p:spPr bwMode="auto">
            <a:xfrm>
              <a:off x="5648325" y="3124200"/>
              <a:ext cx="3775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dirty="0">
                  <a:latin typeface="Arial Rounded MT Bold" charset="0"/>
                </a:rPr>
                <a:t>Effettore                     Movimento   </a:t>
              </a:r>
            </a:p>
          </p:txBody>
        </p:sp>
        <p:sp>
          <p:nvSpPr>
            <p:cNvPr id="56328" name="Rectangle 9"/>
            <p:cNvSpPr>
              <a:spLocks noChangeArrowheads="1"/>
            </p:cNvSpPr>
            <p:nvPr/>
          </p:nvSpPr>
          <p:spPr bwMode="auto">
            <a:xfrm>
              <a:off x="5486400" y="3048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800"/>
            </a:p>
          </p:txBody>
        </p:sp>
        <p:sp>
          <p:nvSpPr>
            <p:cNvPr id="56329" name="Line 10"/>
            <p:cNvSpPr>
              <a:spLocks noChangeShapeType="1"/>
            </p:cNvSpPr>
            <p:nvPr/>
          </p:nvSpPr>
          <p:spPr bwMode="auto">
            <a:xfrm>
              <a:off x="6863357" y="327660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6330" name="Line 11"/>
            <p:cNvSpPr>
              <a:spLocks noChangeShapeType="1"/>
            </p:cNvSpPr>
            <p:nvPr/>
          </p:nvSpPr>
          <p:spPr bwMode="auto">
            <a:xfrm>
              <a:off x="1763688" y="2564904"/>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6331" name="Line 12"/>
            <p:cNvSpPr>
              <a:spLocks noChangeShapeType="1"/>
            </p:cNvSpPr>
            <p:nvPr/>
          </p:nvSpPr>
          <p:spPr bwMode="auto">
            <a:xfrm flipV="1">
              <a:off x="4969444" y="3276600"/>
              <a:ext cx="516955" cy="8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6333" name="Rectangle 14"/>
            <p:cNvSpPr>
              <a:spLocks noChangeArrowheads="1"/>
            </p:cNvSpPr>
            <p:nvPr/>
          </p:nvSpPr>
          <p:spPr bwMode="auto">
            <a:xfrm>
              <a:off x="5562600" y="2362200"/>
              <a:ext cx="1344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Arial Rounded MT Bold" charset="0"/>
                </a:rPr>
                <a:t>Sensore    </a:t>
              </a:r>
            </a:p>
          </p:txBody>
        </p:sp>
        <p:sp>
          <p:nvSpPr>
            <p:cNvPr id="56334" name="Line 15"/>
            <p:cNvSpPr>
              <a:spLocks noChangeShapeType="1"/>
            </p:cNvSpPr>
            <p:nvPr/>
          </p:nvSpPr>
          <p:spPr bwMode="auto">
            <a:xfrm flipV="1">
              <a:off x="1763688" y="2514600"/>
              <a:ext cx="3722712" cy="503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6336" name="Text Box 17"/>
          <p:cNvSpPr txBox="1">
            <a:spLocks noChangeArrowheads="1"/>
          </p:cNvSpPr>
          <p:nvPr/>
        </p:nvSpPr>
        <p:spPr bwMode="auto">
          <a:xfrm>
            <a:off x="350589" y="116632"/>
            <a:ext cx="8397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400" b="1" dirty="0" err="1">
                <a:solidFill>
                  <a:srgbClr val="0000FF"/>
                </a:solidFill>
              </a:rPr>
              <a:t>Feedforward</a:t>
            </a:r>
            <a:r>
              <a:rPr lang="it-IT" altLang="it-IT" sz="2400" dirty="0"/>
              <a:t> (controllo a priori)</a:t>
            </a:r>
          </a:p>
        </p:txBody>
      </p:sp>
    </p:spTree>
    <p:extLst>
      <p:ext uri="{BB962C8B-B14F-4D97-AF65-F5344CB8AC3E}">
        <p14:creationId xmlns:p14="http://schemas.microsoft.com/office/powerpoint/2010/main" val="143429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336"/>
                                        </p:tgtEl>
                                        <p:attrNameLst>
                                          <p:attrName>style.visibility</p:attrName>
                                        </p:attrNameLst>
                                      </p:cBhvr>
                                      <p:to>
                                        <p:strVal val="visible"/>
                                      </p:to>
                                    </p:set>
                                    <p:animEffect transition="in" filter="fade">
                                      <p:cBhvr>
                                        <p:cTn id="10" dur="500"/>
                                        <p:tgtEl>
                                          <p:spTgt spid="56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alphaModFix amt="51000"/>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6145" name="Rectangle 2"/>
          <p:cNvSpPr>
            <a:spLocks/>
          </p:cNvSpPr>
          <p:nvPr/>
        </p:nvSpPr>
        <p:spPr bwMode="auto">
          <a:xfrm>
            <a:off x="7327900" y="2120900"/>
            <a:ext cx="65" cy="492443"/>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lIns="0" tIns="0" rIns="0" bIns="0">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endParaRPr lang="en-US" altLang="it-IT" sz="1400" b="1">
              <a:solidFill>
                <a:schemeClr val="bg1"/>
              </a:solidFill>
              <a:latin typeface="Times" charset="0"/>
              <a:sym typeface="Times" charset="0"/>
            </a:endParaRPr>
          </a:p>
          <a:p>
            <a:pPr eaLnBrk="1" hangingPunct="1"/>
            <a:endParaRPr lang="en-US" altLang="it-IT">
              <a:solidFill>
                <a:schemeClr val="bg1"/>
              </a:solidFill>
            </a:endParaRPr>
          </a:p>
        </p:txBody>
      </p:sp>
      <p:sp>
        <p:nvSpPr>
          <p:cNvPr id="10" name="CasellaDiTesto 9"/>
          <p:cNvSpPr txBox="1"/>
          <p:nvPr/>
        </p:nvSpPr>
        <p:spPr>
          <a:xfrm>
            <a:off x="0" y="836712"/>
            <a:ext cx="9144000" cy="954107"/>
          </a:xfrm>
          <a:prstGeom prst="rect">
            <a:avLst/>
          </a:prstGeom>
          <a:noFill/>
        </p:spPr>
        <p:txBody>
          <a:bodyPr wrap="square" rtlCol="0">
            <a:spAutoFit/>
          </a:bodyPr>
          <a:lstStyle/>
          <a:p>
            <a:pPr algn="ctr"/>
            <a:r>
              <a:rPr lang="it-IT" sz="2800" b="1" cap="all" dirty="0" smtClean="0">
                <a:solidFill>
                  <a:srgbClr val="0000FF"/>
                </a:solidFill>
              </a:rPr>
              <a:t>Organizzazione funzionale dei sistemi motori</a:t>
            </a:r>
            <a:endParaRPr lang="it-IT" sz="2800" b="1" cap="all" dirty="0">
              <a:solidFill>
                <a:srgbClr val="0000FF"/>
              </a:solidFill>
            </a:endParaRPr>
          </a:p>
        </p:txBody>
      </p:sp>
    </p:spTree>
    <p:extLst>
      <p:ext uri="{BB962C8B-B14F-4D97-AF65-F5344CB8AC3E}">
        <p14:creationId xmlns:p14="http://schemas.microsoft.com/office/powerpoint/2010/main" val="46866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9416"/>
            <a:ext cx="91265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2004"/>
            <a:ext cx="912653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45979"/>
            <a:ext cx="91440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24921"/>
            <a:ext cx="9126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073601"/>
            <a:ext cx="9144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ectangle 8"/>
          <p:cNvSpPr>
            <a:spLocks noChangeArrowheads="1"/>
          </p:cNvSpPr>
          <p:nvPr/>
        </p:nvSpPr>
        <p:spPr bwMode="auto">
          <a:xfrm>
            <a:off x="2955925" y="2596703"/>
            <a:ext cx="2968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defRPr/>
            </a:pPr>
            <a:r>
              <a:rPr lang="it-IT" altLang="it-IT" sz="1800" dirty="0" smtClean="0">
                <a:solidFill>
                  <a:schemeClr val="accent6"/>
                </a:solidFill>
                <a:latin typeface="Arial Rounded MT Bold" charset="0"/>
              </a:rPr>
              <a:t>mano destra (dominante)</a:t>
            </a:r>
          </a:p>
        </p:txBody>
      </p:sp>
      <p:sp>
        <p:nvSpPr>
          <p:cNvPr id="58376" name="Rectangle 9"/>
          <p:cNvSpPr>
            <a:spLocks noChangeArrowheads="1"/>
          </p:cNvSpPr>
          <p:nvPr/>
        </p:nvSpPr>
        <p:spPr bwMode="auto">
          <a:xfrm>
            <a:off x="2711450" y="3326904"/>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defRPr/>
            </a:pPr>
            <a:r>
              <a:rPr lang="it-IT" altLang="it-IT" sz="1800" smtClean="0">
                <a:solidFill>
                  <a:schemeClr val="accent6"/>
                </a:solidFill>
                <a:latin typeface="Arial Rounded MT Bold" charset="0"/>
              </a:rPr>
              <a:t>mano destra e polso bloccato</a:t>
            </a:r>
          </a:p>
        </p:txBody>
      </p:sp>
      <p:sp>
        <p:nvSpPr>
          <p:cNvPr id="58377" name="Rectangle 10"/>
          <p:cNvSpPr>
            <a:spLocks noChangeArrowheads="1"/>
          </p:cNvSpPr>
          <p:nvPr/>
        </p:nvSpPr>
        <p:spPr bwMode="auto">
          <a:xfrm>
            <a:off x="3600450" y="4070399"/>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defRPr/>
            </a:pPr>
            <a:r>
              <a:rPr lang="it-IT" altLang="it-IT" sz="1800" smtClean="0">
                <a:solidFill>
                  <a:schemeClr val="accent6"/>
                </a:solidFill>
                <a:latin typeface="Arial Rounded MT Bold" charset="0"/>
              </a:rPr>
              <a:t>mano sinistra</a:t>
            </a:r>
          </a:p>
        </p:txBody>
      </p:sp>
      <p:sp>
        <p:nvSpPr>
          <p:cNvPr id="58378" name="Rectangle 11"/>
          <p:cNvSpPr>
            <a:spLocks noChangeArrowheads="1"/>
          </p:cNvSpPr>
          <p:nvPr/>
        </p:nvSpPr>
        <p:spPr bwMode="auto">
          <a:xfrm>
            <a:off x="3449638" y="5006503"/>
            <a:ext cx="1979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defRPr/>
            </a:pPr>
            <a:r>
              <a:rPr lang="it-IT" altLang="it-IT" sz="1800" smtClean="0">
                <a:solidFill>
                  <a:schemeClr val="accent6"/>
                </a:solidFill>
                <a:latin typeface="Arial Rounded MT Bold" charset="0"/>
              </a:rPr>
              <a:t>penna fra i denti</a:t>
            </a:r>
          </a:p>
        </p:txBody>
      </p:sp>
      <p:sp>
        <p:nvSpPr>
          <p:cNvPr id="58379" name="Rectangle 12"/>
          <p:cNvSpPr>
            <a:spLocks noChangeArrowheads="1"/>
          </p:cNvSpPr>
          <p:nvPr/>
        </p:nvSpPr>
        <p:spPr bwMode="auto">
          <a:xfrm>
            <a:off x="2841625" y="5942607"/>
            <a:ext cx="3192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defRPr/>
            </a:pPr>
            <a:r>
              <a:rPr lang="it-IT" altLang="it-IT" sz="1800" smtClean="0">
                <a:solidFill>
                  <a:schemeClr val="accent6"/>
                </a:solidFill>
                <a:latin typeface="Arial Rounded MT Bold" charset="0"/>
              </a:rPr>
              <a:t>penna attaccata a un piede</a:t>
            </a:r>
          </a:p>
        </p:txBody>
      </p:sp>
      <p:sp>
        <p:nvSpPr>
          <p:cNvPr id="58380" name="Text Box 13"/>
          <p:cNvSpPr txBox="1">
            <a:spLocks noChangeArrowheads="1"/>
          </p:cNvSpPr>
          <p:nvPr/>
        </p:nvSpPr>
        <p:spPr bwMode="auto">
          <a:xfrm>
            <a:off x="76200" y="836712"/>
            <a:ext cx="543190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dirty="0">
                <a:latin typeface="+mn-lt"/>
              </a:rPr>
              <a:t>Mentre il prodotto finale dei sistemi sensitivi è quello di generare una rappresentazione interna dello spazio esterno o del proprio corpo, l’attività dei sistemi motori </a:t>
            </a:r>
            <a:r>
              <a:rPr lang="it-IT" altLang="it-IT" sz="1800" i="1" dirty="0">
                <a:latin typeface="+mn-lt"/>
              </a:rPr>
              <a:t>inizia</a:t>
            </a:r>
            <a:r>
              <a:rPr lang="it-IT" altLang="it-IT" sz="1800" dirty="0">
                <a:latin typeface="+mn-lt"/>
              </a:rPr>
              <a:t> con una rappresentazione </a:t>
            </a:r>
            <a:r>
              <a:rPr lang="it-IT" altLang="it-IT" sz="1800" dirty="0" smtClean="0">
                <a:latin typeface="+mn-lt"/>
              </a:rPr>
              <a:t>interna (astratta): </a:t>
            </a:r>
            <a:r>
              <a:rPr lang="it-IT" altLang="it-IT" sz="1800" dirty="0">
                <a:latin typeface="+mn-lt"/>
              </a:rPr>
              <a:t>l’immagine del risultato del movimento che si intende compiere.</a:t>
            </a:r>
          </a:p>
        </p:txBody>
      </p:sp>
      <p:sp>
        <p:nvSpPr>
          <p:cNvPr id="15" name="Text Box 16"/>
          <p:cNvSpPr txBox="1">
            <a:spLocks noChangeArrowheads="1"/>
          </p:cNvSpPr>
          <p:nvPr/>
        </p:nvSpPr>
        <p:spPr bwMode="auto">
          <a:xfrm>
            <a:off x="755576" y="260648"/>
            <a:ext cx="39604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2400" cap="all" dirty="0" smtClean="0">
                <a:solidFill>
                  <a:srgbClr val="0000FF"/>
                </a:solidFill>
              </a:rPr>
              <a:t>Equivalenza motoria</a:t>
            </a:r>
            <a:endParaRPr lang="it-IT" altLang="it-IT" sz="2400" cap="all" dirty="0">
              <a:solidFill>
                <a:srgbClr val="0000FF"/>
              </a:solidFill>
            </a:endParaRPr>
          </a:p>
        </p:txBody>
      </p:sp>
      <p:pic>
        <p:nvPicPr>
          <p:cNvPr id="2" name="Immagin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8568" y="0"/>
            <a:ext cx="3556000" cy="2286000"/>
          </a:xfrm>
          <a:prstGeom prst="rect">
            <a:avLst/>
          </a:prstGeom>
        </p:spPr>
      </p:pic>
    </p:spTree>
    <p:extLst>
      <p:ext uri="{BB962C8B-B14F-4D97-AF65-F5344CB8AC3E}">
        <p14:creationId xmlns:p14="http://schemas.microsoft.com/office/powerpoint/2010/main" val="135274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87"/>
          <a:stretch/>
        </p:blipFill>
        <p:spPr bwMode="auto">
          <a:xfrm>
            <a:off x="4719059" y="0"/>
            <a:ext cx="438944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title"/>
          </p:nvPr>
        </p:nvSpPr>
        <p:spPr>
          <a:xfrm>
            <a:off x="35496" y="116632"/>
            <a:ext cx="4968552" cy="685800"/>
          </a:xfrm>
        </p:spPr>
        <p:txBody>
          <a:bodyPr/>
          <a:lstStyle/>
          <a:p>
            <a:pPr eaLnBrk="1" hangingPunct="1">
              <a:defRPr/>
            </a:pPr>
            <a:r>
              <a:rPr lang="it-IT" sz="2400" cap="all" dirty="0" smtClean="0">
                <a:solidFill>
                  <a:srgbClr val="0000FF"/>
                </a:solidFill>
                <a:cs typeface="+mj-cs"/>
              </a:rPr>
              <a:t>Organizzazione generale </a:t>
            </a:r>
          </a:p>
        </p:txBody>
      </p:sp>
      <p:pic>
        <p:nvPicPr>
          <p:cNvPr id="17" name="Picture 1027" descr="Naruhobo_the_Pianist_by_komraids"/>
          <p:cNvPicPr>
            <a:picLocks noChangeAspect="1" noChangeArrowheads="1"/>
          </p:cNvPicPr>
          <p:nvPr/>
        </p:nvPicPr>
        <p:blipFill rotWithShape="1">
          <a:blip r:embed="rId4">
            <a:extLst>
              <a:ext uri="{28A0092B-C50C-407E-A947-70E740481C1C}">
                <a14:useLocalDpi xmlns:a14="http://schemas.microsoft.com/office/drawing/2010/main" val="0"/>
              </a:ext>
            </a:extLst>
          </a:blip>
          <a:srcRect t="5848" b="8437"/>
          <a:stretch/>
        </p:blipFill>
        <p:spPr bwMode="auto">
          <a:xfrm flipH="1">
            <a:off x="1907704" y="5010701"/>
            <a:ext cx="2995288" cy="180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p:cNvSpPr txBox="1">
            <a:spLocks noChangeArrowheads="1"/>
          </p:cNvSpPr>
          <p:nvPr/>
        </p:nvSpPr>
        <p:spPr bwMode="auto">
          <a:xfrm>
            <a:off x="35496" y="1052736"/>
            <a:ext cx="612068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ts val="0"/>
              </a:spcBef>
              <a:buFontTx/>
              <a:buNone/>
            </a:pPr>
            <a:r>
              <a:rPr lang="it-IT" altLang="it-IT" sz="1800" dirty="0"/>
              <a:t>I sistemi motori </a:t>
            </a:r>
            <a:r>
              <a:rPr lang="it-IT" altLang="it-IT" sz="1800" dirty="0" smtClean="0"/>
              <a:t>sono organizzati </a:t>
            </a:r>
            <a:r>
              <a:rPr lang="it-IT" altLang="it-IT" sz="1800" dirty="0"/>
              <a:t>in </a:t>
            </a:r>
            <a:r>
              <a:rPr lang="it-IT" altLang="it-IT" sz="1800" dirty="0" smtClean="0"/>
              <a:t>modo</a:t>
            </a:r>
          </a:p>
          <a:p>
            <a:pPr eaLnBrk="1" hangingPunct="1">
              <a:spcBef>
                <a:spcPts val="0"/>
              </a:spcBef>
              <a:buFontTx/>
              <a:buNone/>
            </a:pPr>
            <a:r>
              <a:rPr lang="it-IT" altLang="it-IT" sz="1800" dirty="0" smtClean="0"/>
              <a:t>sia seriale che </a:t>
            </a:r>
            <a:r>
              <a:rPr lang="it-IT" altLang="it-IT" sz="1800" dirty="0"/>
              <a:t>in parallelo. </a:t>
            </a:r>
            <a:endParaRPr lang="it-IT" altLang="it-IT" sz="1800" dirty="0" smtClean="0"/>
          </a:p>
          <a:p>
            <a:pPr eaLnBrk="1" hangingPunct="1">
              <a:spcBef>
                <a:spcPts val="0"/>
              </a:spcBef>
              <a:buFontTx/>
              <a:buNone/>
            </a:pPr>
            <a:r>
              <a:rPr lang="it-IT" altLang="it-IT" sz="1800" b="1" dirty="0" smtClean="0"/>
              <a:t>Il livello più elevato</a:t>
            </a:r>
            <a:r>
              <a:rPr lang="it-IT" altLang="it-IT" sz="1800" dirty="0" smtClean="0"/>
              <a:t> (che comprende la corteccia prefrontale) è implicato nello scopo del movimento.</a:t>
            </a:r>
          </a:p>
          <a:p>
            <a:pPr eaLnBrk="1" hangingPunct="1">
              <a:spcBef>
                <a:spcPts val="0"/>
              </a:spcBef>
              <a:buFontTx/>
              <a:buNone/>
            </a:pPr>
            <a:r>
              <a:rPr lang="it-IT" altLang="it-IT" sz="1800" b="1" dirty="0" smtClean="0"/>
              <a:t>Il livello successivo</a:t>
            </a:r>
            <a:r>
              <a:rPr lang="it-IT" altLang="it-IT" sz="1800" dirty="0" smtClean="0"/>
              <a:t> presiede alla </a:t>
            </a:r>
            <a:r>
              <a:rPr lang="it-IT" altLang="it-IT" sz="1800" dirty="0"/>
              <a:t>f</a:t>
            </a:r>
            <a:r>
              <a:rPr lang="it-IT" altLang="it-IT" sz="1800" dirty="0" smtClean="0"/>
              <a:t>ormazione del piano</a:t>
            </a:r>
          </a:p>
          <a:p>
            <a:pPr eaLnBrk="1" hangingPunct="1">
              <a:spcBef>
                <a:spcPts val="0"/>
              </a:spcBef>
              <a:buFontTx/>
              <a:buNone/>
            </a:pPr>
            <a:r>
              <a:rPr lang="it-IT" altLang="it-IT" sz="1800" dirty="0" smtClean="0"/>
              <a:t>del movimento. Comprende la corteccia premotoria,</a:t>
            </a:r>
          </a:p>
          <a:p>
            <a:pPr eaLnBrk="1" hangingPunct="1">
              <a:spcBef>
                <a:spcPts val="0"/>
              </a:spcBef>
              <a:buFontTx/>
              <a:buNone/>
            </a:pPr>
            <a:r>
              <a:rPr lang="it-IT" altLang="it-IT" sz="1800" dirty="0" smtClean="0"/>
              <a:t>che specifica le caratteristiche spaziali del movimento in base alle informazioni sensoriali sull’ambiente e sulla posizione del corpo nello spazio, che riceve dalla corteccia parietale posteriore.</a:t>
            </a:r>
          </a:p>
          <a:p>
            <a:pPr eaLnBrk="1" hangingPunct="1">
              <a:spcBef>
                <a:spcPts val="0"/>
              </a:spcBef>
              <a:buFontTx/>
              <a:buNone/>
            </a:pPr>
            <a:r>
              <a:rPr lang="it-IT" altLang="it-IT" sz="1800" b="1" dirty="0" smtClean="0"/>
              <a:t>Il livello più basso</a:t>
            </a:r>
            <a:r>
              <a:rPr lang="it-IT" altLang="it-IT" sz="1800" dirty="0" smtClean="0"/>
              <a:t> coordina le caratteristiche spaziotemporali della contrazione dei muscoli coinvolti nel movimento pianificato: corteccia motoria primaria, gangli della base, cervelletto, tronco dell’encefalo e midollo spinale </a:t>
            </a:r>
            <a:endParaRPr lang="it-IT" altLang="it-IT" sz="1800" dirty="0"/>
          </a:p>
        </p:txBody>
      </p:sp>
    </p:spTree>
    <p:extLst>
      <p:ext uri="{BB962C8B-B14F-4D97-AF65-F5344CB8AC3E}">
        <p14:creationId xmlns:p14="http://schemas.microsoft.com/office/powerpoint/2010/main" val="161973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79512" y="871552"/>
            <a:ext cx="3384376" cy="1477328"/>
          </a:xfrm>
          <a:prstGeom prst="rect">
            <a:avLst/>
          </a:prstGeom>
          <a:noFill/>
          <a:ln>
            <a:solidFill>
              <a:schemeClr val="tx1"/>
            </a:solidFill>
          </a:ln>
        </p:spPr>
        <p:txBody>
          <a:bodyPr wrap="square" rtlCol="0">
            <a:spAutoFit/>
          </a:bodyPr>
          <a:lstStyle/>
          <a:p>
            <a:pPr algn="r"/>
            <a:r>
              <a:rPr lang="it-IT" dirty="0" smtClean="0">
                <a:latin typeface="+mn-lt"/>
              </a:rPr>
              <a:t>Il </a:t>
            </a:r>
            <a:r>
              <a:rPr lang="it-IT" b="1" dirty="0" smtClean="0">
                <a:solidFill>
                  <a:srgbClr val="FF0000"/>
                </a:solidFill>
                <a:latin typeface="+mn-lt"/>
              </a:rPr>
              <a:t>midollo spinale</a:t>
            </a:r>
            <a:r>
              <a:rPr lang="it-IT" dirty="0" smtClean="0">
                <a:latin typeface="+mn-lt"/>
              </a:rPr>
              <a:t> contiene i “motoneuroni inferiori” ed è la sede delle attività riflesse, che costituiscono un insieme di servomeccanismi,</a:t>
            </a:r>
          </a:p>
        </p:txBody>
      </p:sp>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40286"/>
          <a:stretch/>
        </p:blipFill>
        <p:spPr>
          <a:xfrm>
            <a:off x="3683726" y="368300"/>
            <a:ext cx="5460274" cy="6121190"/>
          </a:xfrm>
          <a:prstGeom prst="rect">
            <a:avLst/>
          </a:prstGeom>
        </p:spPr>
      </p:pic>
      <p:sp>
        <p:nvSpPr>
          <p:cNvPr id="9" name="CasellaDiTesto 8"/>
          <p:cNvSpPr txBox="1"/>
          <p:nvPr/>
        </p:nvSpPr>
        <p:spPr>
          <a:xfrm>
            <a:off x="683568" y="5301208"/>
            <a:ext cx="1901483" cy="646331"/>
          </a:xfrm>
          <a:prstGeom prst="rect">
            <a:avLst/>
          </a:prstGeom>
          <a:noFill/>
        </p:spPr>
        <p:txBody>
          <a:bodyPr wrap="none" rtlCol="0">
            <a:spAutoFit/>
          </a:bodyPr>
          <a:lstStyle/>
          <a:p>
            <a:r>
              <a:rPr lang="it-IT" dirty="0" smtClean="0">
                <a:solidFill>
                  <a:srgbClr val="FF0000"/>
                </a:solidFill>
                <a:latin typeface="+mn-lt"/>
              </a:rPr>
              <a:t>midollo spinale</a:t>
            </a:r>
          </a:p>
          <a:p>
            <a:pPr algn="r"/>
            <a:r>
              <a:rPr lang="it-IT" dirty="0" smtClean="0">
                <a:solidFill>
                  <a:srgbClr val="FF0000"/>
                </a:solidFill>
                <a:latin typeface="+mn-lt"/>
              </a:rPr>
              <a:t>(pianoforte)</a:t>
            </a:r>
            <a:endParaRPr lang="it-IT" dirty="0">
              <a:solidFill>
                <a:srgbClr val="FF0000"/>
              </a:solidFill>
              <a:latin typeface="+mn-lt"/>
            </a:endParaRPr>
          </a:p>
        </p:txBody>
      </p:sp>
      <p:cxnSp>
        <p:nvCxnSpPr>
          <p:cNvPr id="14" name="Connettore 2 13"/>
          <p:cNvCxnSpPr/>
          <p:nvPr/>
        </p:nvCxnSpPr>
        <p:spPr bwMode="auto">
          <a:xfrm>
            <a:off x="2483768" y="5485874"/>
            <a:ext cx="1296144" cy="0"/>
          </a:xfrm>
          <a:prstGeom prst="straightConnector1">
            <a:avLst/>
          </a:prstGeom>
          <a:solidFill>
            <a:srgbClr val="BBE0E3"/>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CasellaDiTesto 17"/>
          <p:cNvSpPr txBox="1"/>
          <p:nvPr/>
        </p:nvSpPr>
        <p:spPr>
          <a:xfrm>
            <a:off x="683568" y="4293096"/>
            <a:ext cx="2643672" cy="646331"/>
          </a:xfrm>
          <a:prstGeom prst="rect">
            <a:avLst/>
          </a:prstGeom>
          <a:noFill/>
        </p:spPr>
        <p:txBody>
          <a:bodyPr wrap="none" rtlCol="0">
            <a:spAutoFit/>
          </a:bodyPr>
          <a:lstStyle/>
          <a:p>
            <a:r>
              <a:rPr lang="it-IT" dirty="0" smtClean="0">
                <a:solidFill>
                  <a:srgbClr val="FF0000"/>
                </a:solidFill>
                <a:latin typeface="+mn-lt"/>
              </a:rPr>
              <a:t>area motoria primaria</a:t>
            </a:r>
          </a:p>
          <a:p>
            <a:pPr algn="r"/>
            <a:r>
              <a:rPr lang="it-IT" dirty="0" smtClean="0">
                <a:solidFill>
                  <a:srgbClr val="FF0000"/>
                </a:solidFill>
                <a:latin typeface="+mn-lt"/>
              </a:rPr>
              <a:t>(mani)</a:t>
            </a:r>
            <a:endParaRPr lang="it-IT" dirty="0">
              <a:solidFill>
                <a:srgbClr val="FF0000"/>
              </a:solidFill>
              <a:latin typeface="+mn-lt"/>
            </a:endParaRPr>
          </a:p>
        </p:txBody>
      </p:sp>
      <p:cxnSp>
        <p:nvCxnSpPr>
          <p:cNvPr id="17" name="Connettore 2 16"/>
          <p:cNvCxnSpPr/>
          <p:nvPr/>
        </p:nvCxnSpPr>
        <p:spPr bwMode="auto">
          <a:xfrm>
            <a:off x="2987824" y="4509120"/>
            <a:ext cx="2232248" cy="0"/>
          </a:xfrm>
          <a:prstGeom prst="straightConnector1">
            <a:avLst/>
          </a:prstGeom>
          <a:solidFill>
            <a:srgbClr val="BBE0E3"/>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CasellaDiTesto 22"/>
          <p:cNvSpPr txBox="1"/>
          <p:nvPr/>
        </p:nvSpPr>
        <p:spPr>
          <a:xfrm>
            <a:off x="3707904" y="334397"/>
            <a:ext cx="4570482" cy="646331"/>
          </a:xfrm>
          <a:prstGeom prst="rect">
            <a:avLst/>
          </a:prstGeom>
          <a:noFill/>
        </p:spPr>
        <p:txBody>
          <a:bodyPr wrap="none" rtlCol="0">
            <a:spAutoFit/>
          </a:bodyPr>
          <a:lstStyle/>
          <a:p>
            <a:r>
              <a:rPr lang="it-IT" dirty="0" smtClean="0">
                <a:solidFill>
                  <a:srgbClr val="FF0000"/>
                </a:solidFill>
                <a:latin typeface="+mn-lt"/>
              </a:rPr>
              <a:t>aree “associative” della corteccia cerebrale</a:t>
            </a:r>
          </a:p>
          <a:p>
            <a:pPr algn="ctr"/>
            <a:r>
              <a:rPr lang="it-IT" dirty="0" smtClean="0">
                <a:solidFill>
                  <a:srgbClr val="FF0000"/>
                </a:solidFill>
                <a:latin typeface="+mn-lt"/>
              </a:rPr>
              <a:t>(cervello)</a:t>
            </a:r>
            <a:endParaRPr lang="it-IT" dirty="0">
              <a:solidFill>
                <a:srgbClr val="FF0000"/>
              </a:solidFill>
              <a:latin typeface="+mn-lt"/>
            </a:endParaRPr>
          </a:p>
        </p:txBody>
      </p:sp>
      <p:cxnSp>
        <p:nvCxnSpPr>
          <p:cNvPr id="24" name="Connettore 2 23"/>
          <p:cNvCxnSpPr/>
          <p:nvPr/>
        </p:nvCxnSpPr>
        <p:spPr bwMode="auto">
          <a:xfrm>
            <a:off x="6588224" y="692696"/>
            <a:ext cx="576064" cy="648072"/>
          </a:xfrm>
          <a:prstGeom prst="straightConnector1">
            <a:avLst/>
          </a:prstGeom>
          <a:solidFill>
            <a:srgbClr val="BBE0E3"/>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CasellaDiTesto 2"/>
          <p:cNvSpPr txBox="1"/>
          <p:nvPr/>
        </p:nvSpPr>
        <p:spPr>
          <a:xfrm>
            <a:off x="179512" y="2391271"/>
            <a:ext cx="3384376" cy="923330"/>
          </a:xfrm>
          <a:prstGeom prst="rect">
            <a:avLst/>
          </a:prstGeom>
          <a:noFill/>
          <a:ln>
            <a:solidFill>
              <a:schemeClr val="tx1"/>
            </a:solidFill>
          </a:ln>
        </p:spPr>
        <p:txBody>
          <a:bodyPr wrap="square" rtlCol="0">
            <a:spAutoFit/>
          </a:bodyPr>
          <a:lstStyle/>
          <a:p>
            <a:r>
              <a:rPr lang="it-IT" dirty="0">
                <a:latin typeface="+mn-lt"/>
              </a:rPr>
              <a:t>sui quali agiscono i “motoneuroni superiori” della </a:t>
            </a:r>
            <a:r>
              <a:rPr lang="it-IT" b="1" dirty="0">
                <a:solidFill>
                  <a:srgbClr val="FF0000"/>
                </a:solidFill>
                <a:latin typeface="+mn-lt"/>
              </a:rPr>
              <a:t>corteccia motoria </a:t>
            </a:r>
            <a:r>
              <a:rPr lang="it-IT" b="1" dirty="0" smtClean="0">
                <a:solidFill>
                  <a:srgbClr val="FF0000"/>
                </a:solidFill>
                <a:latin typeface="+mn-lt"/>
              </a:rPr>
              <a:t>primaria</a:t>
            </a:r>
            <a:r>
              <a:rPr lang="it-IT" dirty="0">
                <a:latin typeface="+mn-lt"/>
              </a:rPr>
              <a:t>,</a:t>
            </a:r>
          </a:p>
        </p:txBody>
      </p:sp>
      <p:sp>
        <p:nvSpPr>
          <p:cNvPr id="4" name="CasellaDiTesto 3"/>
          <p:cNvSpPr txBox="1"/>
          <p:nvPr/>
        </p:nvSpPr>
        <p:spPr>
          <a:xfrm>
            <a:off x="179512" y="3356992"/>
            <a:ext cx="3384376" cy="923330"/>
          </a:xfrm>
          <a:prstGeom prst="rect">
            <a:avLst/>
          </a:prstGeom>
          <a:noFill/>
          <a:ln>
            <a:solidFill>
              <a:schemeClr val="tx1"/>
            </a:solidFill>
          </a:ln>
        </p:spPr>
        <p:txBody>
          <a:bodyPr wrap="square" rtlCol="0">
            <a:spAutoFit/>
          </a:bodyPr>
          <a:lstStyle/>
          <a:p>
            <a:pPr algn="r"/>
            <a:r>
              <a:rPr lang="it-IT" dirty="0">
                <a:latin typeface="+mn-lt"/>
              </a:rPr>
              <a:t>sulla quale agiscono le altre </a:t>
            </a:r>
            <a:r>
              <a:rPr lang="it-IT" b="1" dirty="0">
                <a:solidFill>
                  <a:srgbClr val="FF0000"/>
                </a:solidFill>
                <a:latin typeface="+mn-lt"/>
              </a:rPr>
              <a:t>regioni, ideative, della corteccia cerebrale</a:t>
            </a:r>
          </a:p>
        </p:txBody>
      </p:sp>
      <p:cxnSp>
        <p:nvCxnSpPr>
          <p:cNvPr id="8" name="Connettore 1 7"/>
          <p:cNvCxnSpPr/>
          <p:nvPr/>
        </p:nvCxnSpPr>
        <p:spPr bwMode="auto">
          <a:xfrm>
            <a:off x="107504" y="2852936"/>
            <a:ext cx="0" cy="1656184"/>
          </a:xfrm>
          <a:prstGeom prst="line">
            <a:avLst/>
          </a:prstGeom>
          <a:solidFill>
            <a:srgbClr val="BBE0E3"/>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nettore 2 10"/>
          <p:cNvCxnSpPr/>
          <p:nvPr/>
        </p:nvCxnSpPr>
        <p:spPr bwMode="auto">
          <a:xfrm>
            <a:off x="107504" y="4509120"/>
            <a:ext cx="648072" cy="0"/>
          </a:xfrm>
          <a:prstGeom prst="straightConnector1">
            <a:avLst/>
          </a:prstGeom>
          <a:solidFill>
            <a:srgbClr val="BBE0E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Connettore 1 14"/>
          <p:cNvCxnSpPr>
            <a:stCxn id="3" idx="1"/>
            <a:endCxn id="3" idx="1"/>
          </p:cNvCxnSpPr>
          <p:nvPr/>
        </p:nvCxnSpPr>
        <p:spPr bwMode="auto">
          <a:xfrm>
            <a:off x="179512" y="2852936"/>
            <a:ext cx="0" cy="0"/>
          </a:xfrm>
          <a:prstGeom prst="line">
            <a:avLst/>
          </a:prstGeom>
          <a:solidFill>
            <a:srgbClr val="BBE0E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nettore 1 18"/>
          <p:cNvCxnSpPr>
            <a:stCxn id="3" idx="1"/>
            <a:endCxn id="3" idx="1"/>
          </p:cNvCxnSpPr>
          <p:nvPr/>
        </p:nvCxnSpPr>
        <p:spPr bwMode="auto">
          <a:xfrm>
            <a:off x="179512" y="2852936"/>
            <a:ext cx="0" cy="0"/>
          </a:xfrm>
          <a:prstGeom prst="line">
            <a:avLst/>
          </a:prstGeom>
          <a:solidFill>
            <a:srgbClr val="BBE0E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Connettore 1 20"/>
          <p:cNvCxnSpPr/>
          <p:nvPr/>
        </p:nvCxnSpPr>
        <p:spPr bwMode="auto">
          <a:xfrm>
            <a:off x="107504" y="2852936"/>
            <a:ext cx="72000" cy="0"/>
          </a:xfrm>
          <a:prstGeom prst="line">
            <a:avLst/>
          </a:prstGeom>
          <a:solidFill>
            <a:srgbClr val="BBE0E3"/>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Connettore 1 24"/>
          <p:cNvCxnSpPr/>
          <p:nvPr/>
        </p:nvCxnSpPr>
        <p:spPr bwMode="auto">
          <a:xfrm>
            <a:off x="35496" y="1700808"/>
            <a:ext cx="0" cy="3816000"/>
          </a:xfrm>
          <a:prstGeom prst="line">
            <a:avLst/>
          </a:prstGeom>
          <a:solidFill>
            <a:srgbClr val="BBE0E3"/>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Connettore 1 26"/>
          <p:cNvCxnSpPr/>
          <p:nvPr/>
        </p:nvCxnSpPr>
        <p:spPr bwMode="auto">
          <a:xfrm>
            <a:off x="107504" y="1714455"/>
            <a:ext cx="0" cy="0"/>
          </a:xfrm>
          <a:prstGeom prst="line">
            <a:avLst/>
          </a:prstGeom>
          <a:solidFill>
            <a:srgbClr val="BBE0E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Connettore 1 27"/>
          <p:cNvCxnSpPr/>
          <p:nvPr/>
        </p:nvCxnSpPr>
        <p:spPr bwMode="auto">
          <a:xfrm>
            <a:off x="107504" y="1714455"/>
            <a:ext cx="0" cy="0"/>
          </a:xfrm>
          <a:prstGeom prst="line">
            <a:avLst/>
          </a:prstGeom>
          <a:solidFill>
            <a:srgbClr val="BBE0E3"/>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Connettore 1 28"/>
          <p:cNvCxnSpPr/>
          <p:nvPr/>
        </p:nvCxnSpPr>
        <p:spPr bwMode="auto">
          <a:xfrm>
            <a:off x="35496" y="1700808"/>
            <a:ext cx="144000" cy="0"/>
          </a:xfrm>
          <a:prstGeom prst="line">
            <a:avLst/>
          </a:prstGeom>
          <a:solidFill>
            <a:srgbClr val="BBE0E3"/>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2 29"/>
          <p:cNvCxnSpPr/>
          <p:nvPr/>
        </p:nvCxnSpPr>
        <p:spPr bwMode="auto">
          <a:xfrm>
            <a:off x="35496" y="5517232"/>
            <a:ext cx="648072" cy="0"/>
          </a:xfrm>
          <a:prstGeom prst="straightConnector1">
            <a:avLst/>
          </a:prstGeom>
          <a:solidFill>
            <a:srgbClr val="BBE0E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nettore 1 32"/>
          <p:cNvCxnSpPr/>
          <p:nvPr/>
        </p:nvCxnSpPr>
        <p:spPr bwMode="auto">
          <a:xfrm>
            <a:off x="3563888" y="3789040"/>
            <a:ext cx="2448272" cy="0"/>
          </a:xfrm>
          <a:prstGeom prst="line">
            <a:avLst/>
          </a:prstGeom>
          <a:solidFill>
            <a:srgbClr val="BBE0E3"/>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Connettore 2 35"/>
          <p:cNvCxnSpPr/>
          <p:nvPr/>
        </p:nvCxnSpPr>
        <p:spPr bwMode="auto">
          <a:xfrm flipV="1">
            <a:off x="6012160" y="908720"/>
            <a:ext cx="0" cy="2880320"/>
          </a:xfrm>
          <a:prstGeom prst="straightConnector1">
            <a:avLst/>
          </a:prstGeom>
          <a:solidFill>
            <a:srgbClr val="BBE0E3"/>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6" name="Immagine 25"/>
          <p:cNvPicPr>
            <a:picLocks noChangeAspect="1"/>
          </p:cNvPicPr>
          <p:nvPr/>
        </p:nvPicPr>
        <p:blipFill>
          <a:blip r:embed="rId4">
            <a:alphaModFix amt="33000"/>
          </a:blip>
          <a:stretch>
            <a:fillRect/>
          </a:stretch>
        </p:blipFill>
        <p:spPr>
          <a:xfrm>
            <a:off x="5940152" y="980728"/>
            <a:ext cx="3384376" cy="5034609"/>
          </a:xfrm>
          <a:prstGeom prst="rect">
            <a:avLst/>
          </a:prstGeom>
        </p:spPr>
      </p:pic>
      <p:sp>
        <p:nvSpPr>
          <p:cNvPr id="31" name="Rectangle 3"/>
          <p:cNvSpPr txBox="1">
            <a:spLocks noChangeArrowheads="1"/>
          </p:cNvSpPr>
          <p:nvPr/>
        </p:nvSpPr>
        <p:spPr bwMode="auto">
          <a:xfrm>
            <a:off x="35496" y="116632"/>
            <a:ext cx="396044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91440" bIns="50800" numCol="1" anchor="b" anchorCtr="0" compatLnSpc="1">
            <a:prstTxWarp prst="textNoShape">
              <a:avLst/>
            </a:prstTxWarp>
          </a:bodyPr>
          <a:lstStyle>
            <a:lvl1pPr marL="39688" algn="ctr" rtl="0" eaLnBrk="0" fontAlgn="base" hangingPunct="0">
              <a:spcBef>
                <a:spcPct val="0"/>
              </a:spcBef>
              <a:spcAft>
                <a:spcPct val="0"/>
              </a:spcAft>
              <a:defRPr sz="6000" kern="1200">
                <a:solidFill>
                  <a:schemeClr val="tx1"/>
                </a:solidFill>
                <a:latin typeface="+mj-lt"/>
                <a:ea typeface="+mj-ea"/>
                <a:cs typeface="+mj-cs"/>
                <a:sym typeface="Arial" charset="0"/>
              </a:defRPr>
            </a:lvl1pPr>
            <a:lvl2pPr marL="39688" algn="ctr" rtl="0" eaLnBrk="0" fontAlgn="base" hangingPunct="0">
              <a:spcBef>
                <a:spcPct val="0"/>
              </a:spcBef>
              <a:spcAft>
                <a:spcPct val="0"/>
              </a:spcAft>
              <a:defRPr sz="4400">
                <a:solidFill>
                  <a:schemeClr val="tx1"/>
                </a:solidFill>
                <a:latin typeface="Arial" charset="0"/>
                <a:ea typeface="ヒラギノ角ゴ ProN W3" charset="-128"/>
                <a:sym typeface="Arial" charset="0"/>
              </a:defRPr>
            </a:lvl2pPr>
            <a:lvl3pPr marL="39688" algn="ctr" rtl="0" eaLnBrk="0" fontAlgn="base" hangingPunct="0">
              <a:spcBef>
                <a:spcPct val="0"/>
              </a:spcBef>
              <a:spcAft>
                <a:spcPct val="0"/>
              </a:spcAft>
              <a:defRPr sz="4400">
                <a:solidFill>
                  <a:schemeClr val="tx1"/>
                </a:solidFill>
                <a:latin typeface="Arial" charset="0"/>
                <a:ea typeface="ヒラギノ角ゴ ProN W3" charset="-128"/>
                <a:sym typeface="Arial" charset="0"/>
              </a:defRPr>
            </a:lvl3pPr>
            <a:lvl4pPr marL="39688" algn="ctr" rtl="0" eaLnBrk="0" fontAlgn="base" hangingPunct="0">
              <a:spcBef>
                <a:spcPct val="0"/>
              </a:spcBef>
              <a:spcAft>
                <a:spcPct val="0"/>
              </a:spcAft>
              <a:defRPr sz="4400">
                <a:solidFill>
                  <a:schemeClr val="tx1"/>
                </a:solidFill>
                <a:latin typeface="Arial" charset="0"/>
                <a:ea typeface="ヒラギノ角ゴ ProN W3" charset="-128"/>
                <a:sym typeface="Arial" charset="0"/>
              </a:defRPr>
            </a:lvl4pPr>
            <a:lvl5pPr marL="39688" algn="ctr" rtl="0" eaLnBrk="0" fontAlgn="base" hangingPunct="0">
              <a:spcBef>
                <a:spcPct val="0"/>
              </a:spcBef>
              <a:spcAft>
                <a:spcPct val="0"/>
              </a:spcAft>
              <a:defRPr sz="4400">
                <a:solidFill>
                  <a:schemeClr val="tx1"/>
                </a:solidFill>
                <a:latin typeface="Arial" charset="0"/>
                <a:ea typeface="ヒラギノ角ゴ ProN W3" charset="-128"/>
                <a:sym typeface="Arial" charset="0"/>
              </a:defRPr>
            </a:lvl5pPr>
            <a:lvl6pPr marL="496888" algn="ctr" rtl="0" fontAlgn="base">
              <a:spcBef>
                <a:spcPct val="0"/>
              </a:spcBef>
              <a:spcAft>
                <a:spcPct val="0"/>
              </a:spcAft>
              <a:defRPr sz="4400">
                <a:solidFill>
                  <a:schemeClr val="tx1"/>
                </a:solidFill>
                <a:latin typeface="Arial" charset="0"/>
                <a:ea typeface="ヒラギノ角ゴ ProN W3" charset="-128"/>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128"/>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128"/>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128"/>
                <a:sym typeface="Arial" charset="0"/>
              </a:defRPr>
            </a:lvl9pPr>
          </a:lstStyle>
          <a:p>
            <a:pPr eaLnBrk="1" hangingPunct="1">
              <a:defRPr/>
            </a:pPr>
            <a:r>
              <a:rPr lang="it-IT" sz="2000" cap="all" smtClean="0">
                <a:solidFill>
                  <a:srgbClr val="0000FF"/>
                </a:solidFill>
              </a:rPr>
              <a:t>Organizzazione generale dei sistemi motori </a:t>
            </a:r>
          </a:p>
        </p:txBody>
      </p:sp>
    </p:spTree>
    <p:extLst>
      <p:ext uri="{BB962C8B-B14F-4D97-AF65-F5344CB8AC3E}">
        <p14:creationId xmlns:p14="http://schemas.microsoft.com/office/powerpoint/2010/main" val="71316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Immagine 2"/>
          <p:cNvPicPr>
            <a:picLocks noChangeAspect="1"/>
          </p:cNvPicPr>
          <p:nvPr/>
        </p:nvPicPr>
        <p:blipFill rotWithShape="1">
          <a:blip r:embed="rId3">
            <a:extLst>
              <a:ext uri="{28A0092B-C50C-407E-A947-70E740481C1C}">
                <a14:useLocalDpi xmlns:a14="http://schemas.microsoft.com/office/drawing/2010/main" val="0"/>
              </a:ext>
            </a:extLst>
          </a:blip>
          <a:srcRect l="17728" t="16402" r="18740" b="15350"/>
          <a:stretch/>
        </p:blipFill>
        <p:spPr bwMode="auto">
          <a:xfrm>
            <a:off x="4499992" y="141684"/>
            <a:ext cx="44831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1027"/>
          <p:cNvSpPr txBox="1">
            <a:spLocks noChangeArrowheads="1"/>
          </p:cNvSpPr>
          <p:nvPr/>
        </p:nvSpPr>
        <p:spPr bwMode="auto">
          <a:xfrm>
            <a:off x="4550741" y="44624"/>
            <a:ext cx="209878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err="1" smtClean="0"/>
              <a:t>Tratto</a:t>
            </a:r>
            <a:r>
              <a:rPr lang="en-GB" altLang="it-IT" sz="2000" dirty="0" smtClean="0"/>
              <a:t> </a:t>
            </a:r>
            <a:r>
              <a:rPr lang="en-GB" altLang="it-IT" sz="2000" dirty="0" err="1" smtClean="0"/>
              <a:t>piramidale</a:t>
            </a:r>
            <a:endParaRPr lang="en-GB" altLang="it-IT" sz="2000" dirty="0"/>
          </a:p>
        </p:txBody>
      </p:sp>
      <p:sp>
        <p:nvSpPr>
          <p:cNvPr id="70659" name="CasellaDiTesto 3"/>
          <p:cNvSpPr txBox="1">
            <a:spLocks noChangeArrowheads="1"/>
          </p:cNvSpPr>
          <p:nvPr/>
        </p:nvSpPr>
        <p:spPr bwMode="auto">
          <a:xfrm>
            <a:off x="179512" y="6607571"/>
            <a:ext cx="3244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r>
              <a:rPr lang="it-IT" altLang="it-IT" sz="1200" dirty="0"/>
              <a:t>Da </a:t>
            </a:r>
            <a:r>
              <a:rPr lang="it-IT" altLang="it-IT" sz="1200" dirty="0" err="1"/>
              <a:t>Silverthorn</a:t>
            </a:r>
            <a:r>
              <a:rPr lang="it-IT" altLang="it-IT" sz="1200" dirty="0"/>
              <a:t>, fisiologia umana, Ambrosiana</a:t>
            </a:r>
          </a:p>
        </p:txBody>
      </p:sp>
      <p:sp>
        <p:nvSpPr>
          <p:cNvPr id="8" name="Rectangle 2"/>
          <p:cNvSpPr>
            <a:spLocks noChangeArrowheads="1"/>
          </p:cNvSpPr>
          <p:nvPr/>
        </p:nvSpPr>
        <p:spPr bwMode="auto">
          <a:xfrm>
            <a:off x="323528" y="4293096"/>
            <a:ext cx="4037136"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dirty="0" smtClean="0"/>
              <a:t>I movimenti di ogni parte del corpo dipendono dalla attivazione delle popolazioni neuronali nella corteccia motoria e, sulla base del contesto, dai sistemi premotori </a:t>
            </a:r>
            <a:r>
              <a:rPr lang="it-IT" altLang="it-IT" sz="1600" dirty="0" err="1" smtClean="0"/>
              <a:t>fronto</a:t>
            </a:r>
            <a:r>
              <a:rPr lang="it-IT" altLang="it-IT" sz="1600" dirty="0" smtClean="0"/>
              <a:t>-parietali e parietali.</a:t>
            </a:r>
            <a:endParaRPr lang="it-IT" altLang="it-IT" sz="1600" dirty="0"/>
          </a:p>
        </p:txBody>
      </p:sp>
      <p:sp>
        <p:nvSpPr>
          <p:cNvPr id="9" name="Text Box 8"/>
          <p:cNvSpPr txBox="1">
            <a:spLocks noChangeArrowheads="1"/>
          </p:cNvSpPr>
          <p:nvPr/>
        </p:nvSpPr>
        <p:spPr bwMode="auto">
          <a:xfrm>
            <a:off x="251520" y="1052736"/>
            <a:ext cx="4027016"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50000"/>
              </a:spcBef>
              <a:buFontTx/>
              <a:buNone/>
            </a:pPr>
            <a:r>
              <a:rPr lang="it-IT" altLang="it-IT" sz="1600" dirty="0" smtClean="0"/>
              <a:t>I programmi motori sono elaborati nelle aree premotorie sulla base delle proprietà degli oggetti (aree visive) e della loro posizione nello spazio (aree parietali) e vengono quindi eseguiti dalla corteccia motoria primaria.</a:t>
            </a:r>
            <a:endParaRPr lang="it-IT" altLang="it-IT" sz="1600" dirty="0"/>
          </a:p>
        </p:txBody>
      </p:sp>
    </p:spTree>
    <p:extLst>
      <p:ext uri="{BB962C8B-B14F-4D97-AF65-F5344CB8AC3E}">
        <p14:creationId xmlns:p14="http://schemas.microsoft.com/office/powerpoint/2010/main" val="938637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27784" y="548680"/>
            <a:ext cx="3297698" cy="461665"/>
          </a:xfrm>
          <a:prstGeom prst="rect">
            <a:avLst/>
          </a:prstGeom>
          <a:noFill/>
        </p:spPr>
        <p:txBody>
          <a:bodyPr wrap="none" rtlCol="0">
            <a:spAutoFit/>
          </a:bodyPr>
          <a:lstStyle/>
          <a:p>
            <a:r>
              <a:rPr lang="it-IT" sz="2400" dirty="0" smtClean="0">
                <a:solidFill>
                  <a:schemeClr val="accent2"/>
                </a:solidFill>
              </a:rPr>
              <a:t>QUADRO GENERALE</a:t>
            </a:r>
            <a:endParaRPr lang="it-IT" sz="2400" dirty="0">
              <a:solidFill>
                <a:schemeClr val="accent2"/>
              </a:solidFill>
            </a:endParaRPr>
          </a:p>
        </p:txBody>
      </p:sp>
      <p:sp>
        <p:nvSpPr>
          <p:cNvPr id="4" name="CasellaDiTesto 3"/>
          <p:cNvSpPr txBox="1"/>
          <p:nvPr/>
        </p:nvSpPr>
        <p:spPr>
          <a:xfrm>
            <a:off x="1907704" y="1844824"/>
            <a:ext cx="5096268" cy="2862322"/>
          </a:xfrm>
          <a:prstGeom prst="rect">
            <a:avLst/>
          </a:prstGeom>
          <a:noFill/>
        </p:spPr>
        <p:txBody>
          <a:bodyPr wrap="none" rtlCol="0">
            <a:spAutoFit/>
          </a:bodyPr>
          <a:lstStyle/>
          <a:p>
            <a:pPr algn="ctr"/>
            <a:r>
              <a:rPr lang="it-IT" sz="1800" dirty="0" smtClean="0">
                <a:solidFill>
                  <a:schemeClr val="accent2"/>
                </a:solidFill>
              </a:rPr>
              <a:t>Tipi di movimenti</a:t>
            </a:r>
          </a:p>
          <a:p>
            <a:pPr algn="ctr"/>
            <a:r>
              <a:rPr lang="it-IT" sz="1800" dirty="0" smtClean="0">
                <a:solidFill>
                  <a:schemeClr val="accent2"/>
                </a:solidFill>
              </a:rPr>
              <a:t>controllo del movimento</a:t>
            </a:r>
          </a:p>
          <a:p>
            <a:pPr algn="ctr"/>
            <a:r>
              <a:rPr lang="it-IT" sz="1800" dirty="0" smtClean="0">
                <a:solidFill>
                  <a:schemeClr val="accent2"/>
                </a:solidFill>
              </a:rPr>
              <a:t>equivalenza motoria</a:t>
            </a:r>
          </a:p>
          <a:p>
            <a:pPr algn="ctr"/>
            <a:r>
              <a:rPr lang="it-IT" sz="1800" dirty="0" smtClean="0">
                <a:solidFill>
                  <a:schemeClr val="accent2"/>
                </a:solidFill>
              </a:rPr>
              <a:t>organizzazione generale dei sistemi motori</a:t>
            </a:r>
          </a:p>
          <a:p>
            <a:pPr algn="ctr"/>
            <a:r>
              <a:rPr lang="it-IT" sz="1800" dirty="0" smtClean="0">
                <a:solidFill>
                  <a:schemeClr val="accent2"/>
                </a:solidFill>
              </a:rPr>
              <a:t>corteccia cerebrale motoria</a:t>
            </a:r>
          </a:p>
          <a:p>
            <a:pPr algn="ctr"/>
            <a:r>
              <a:rPr lang="it-IT" sz="1800" dirty="0" smtClean="0">
                <a:solidFill>
                  <a:schemeClr val="accent2"/>
                </a:solidFill>
              </a:rPr>
              <a:t>sistema piramidale</a:t>
            </a:r>
          </a:p>
          <a:p>
            <a:pPr algn="ctr"/>
            <a:r>
              <a:rPr lang="it-IT" sz="1800" dirty="0" smtClean="0">
                <a:solidFill>
                  <a:schemeClr val="accent2"/>
                </a:solidFill>
              </a:rPr>
              <a:t>sistema </a:t>
            </a:r>
            <a:r>
              <a:rPr lang="it-IT" sz="1800" dirty="0" err="1" smtClean="0">
                <a:solidFill>
                  <a:schemeClr val="accent2"/>
                </a:solidFill>
              </a:rPr>
              <a:t>fronto</a:t>
            </a:r>
            <a:r>
              <a:rPr lang="it-IT" sz="1800" dirty="0" smtClean="0">
                <a:solidFill>
                  <a:schemeClr val="accent2"/>
                </a:solidFill>
              </a:rPr>
              <a:t>-parietale per il movimento</a:t>
            </a:r>
          </a:p>
          <a:p>
            <a:pPr algn="ctr"/>
            <a:r>
              <a:rPr lang="it-IT" sz="1800" dirty="0" smtClean="0">
                <a:solidFill>
                  <a:schemeClr val="accent2"/>
                </a:solidFill>
              </a:rPr>
              <a:t>corteccia </a:t>
            </a:r>
            <a:r>
              <a:rPr lang="it-IT" sz="1800" dirty="0" err="1" smtClean="0">
                <a:solidFill>
                  <a:schemeClr val="accent2"/>
                </a:solidFill>
              </a:rPr>
              <a:t>premotoria</a:t>
            </a:r>
            <a:endParaRPr lang="it-IT" sz="1800" dirty="0" smtClean="0">
              <a:solidFill>
                <a:schemeClr val="accent2"/>
              </a:solidFill>
            </a:endParaRPr>
          </a:p>
          <a:p>
            <a:pPr algn="ctr"/>
            <a:r>
              <a:rPr lang="it-IT" sz="1800" dirty="0" smtClean="0">
                <a:solidFill>
                  <a:schemeClr val="accent2"/>
                </a:solidFill>
              </a:rPr>
              <a:t>memoria di lavoro e neuroni specchio</a:t>
            </a:r>
          </a:p>
          <a:p>
            <a:pPr algn="ctr"/>
            <a:r>
              <a:rPr lang="it-IT" sz="1800" dirty="0" smtClean="0">
                <a:solidFill>
                  <a:schemeClr val="accent2"/>
                </a:solidFill>
              </a:rPr>
              <a:t>canali funzionali per la percezione e per l’azione</a:t>
            </a:r>
            <a:endParaRPr lang="it-IT" sz="1800" dirty="0">
              <a:solidFill>
                <a:schemeClr val="accent2"/>
              </a:solidFill>
            </a:endParaRPr>
          </a:p>
        </p:txBody>
      </p:sp>
    </p:spTree>
    <p:extLst>
      <p:ext uri="{BB962C8B-B14F-4D97-AF65-F5344CB8AC3E}">
        <p14:creationId xmlns:p14="http://schemas.microsoft.com/office/powerpoint/2010/main" val="1617358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37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14" y="116632"/>
            <a:ext cx="7834510" cy="651276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1027"/>
          <p:cNvSpPr txBox="1">
            <a:spLocks noChangeArrowheads="1"/>
          </p:cNvSpPr>
          <p:nvPr/>
        </p:nvSpPr>
        <p:spPr bwMode="auto">
          <a:xfrm>
            <a:off x="1475656" y="44624"/>
            <a:ext cx="189346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Pyramidal tract</a:t>
            </a:r>
            <a:endParaRPr lang="en-GB" altLang="it-IT" sz="2000" dirty="0"/>
          </a:p>
        </p:txBody>
      </p:sp>
    </p:spTree>
    <p:extLst>
      <p:ext uri="{BB962C8B-B14F-4D97-AF65-F5344CB8AC3E}">
        <p14:creationId xmlns:p14="http://schemas.microsoft.com/office/powerpoint/2010/main" val="211175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19x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 y="980728"/>
            <a:ext cx="9049041" cy="455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Rectangle 3"/>
          <p:cNvSpPr txBox="1">
            <a:spLocks noChangeArrowheads="1"/>
          </p:cNvSpPr>
          <p:nvPr/>
        </p:nvSpPr>
        <p:spPr>
          <a:xfrm>
            <a:off x="107504" y="188640"/>
            <a:ext cx="3528392" cy="3600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GB" sz="2000" kern="0" dirty="0" smtClean="0">
                <a:cs typeface="+mj-cs"/>
              </a:rPr>
              <a:t>Pathways to </a:t>
            </a:r>
            <a:r>
              <a:rPr lang="en-GB" sz="2000" kern="0" dirty="0" err="1" smtClean="0">
                <a:cs typeface="+mj-cs"/>
              </a:rPr>
              <a:t>motoneurons</a:t>
            </a:r>
            <a:endParaRPr lang="en-GB" sz="2000" kern="0" dirty="0" smtClean="0">
              <a:cs typeface="+mj-cs"/>
            </a:endParaRPr>
          </a:p>
        </p:txBody>
      </p:sp>
    </p:spTree>
    <p:extLst>
      <p:ext uri="{BB962C8B-B14F-4D97-AF65-F5344CB8AC3E}">
        <p14:creationId xmlns:p14="http://schemas.microsoft.com/office/powerpoint/2010/main" val="1404188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4707" t="32258" r="35671" b="31828"/>
          <a:stretch/>
        </p:blipFill>
        <p:spPr>
          <a:xfrm>
            <a:off x="899592" y="367830"/>
            <a:ext cx="7632848" cy="6503496"/>
          </a:xfrm>
          <a:prstGeom prst="rect">
            <a:avLst/>
          </a:prstGeom>
        </p:spPr>
      </p:pic>
      <p:sp>
        <p:nvSpPr>
          <p:cNvPr id="60419" name="Text Box 1028"/>
          <p:cNvSpPr txBox="1">
            <a:spLocks noChangeArrowheads="1"/>
          </p:cNvSpPr>
          <p:nvPr/>
        </p:nvSpPr>
        <p:spPr bwMode="auto">
          <a:xfrm>
            <a:off x="136525" y="76200"/>
            <a:ext cx="885507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dirty="0" smtClean="0"/>
              <a:t>All’</a:t>
            </a:r>
            <a:r>
              <a:rPr lang="it-IT" altLang="ja-JP" sz="1400" dirty="0" smtClean="0"/>
              <a:t>inizio del movimento volontario, la corteccia motoria attiva i motoneuroni spinali direttamente coinvolti e promuove i necessari cambiamenti del tono posturale mediante un’azione sui nuclei della via </a:t>
            </a:r>
            <a:r>
              <a:rPr lang="it-IT" altLang="ja-JP" sz="1400" dirty="0" err="1" smtClean="0"/>
              <a:t>ventromediale</a:t>
            </a:r>
            <a:endParaRPr lang="it-IT" altLang="it-IT" sz="1400" dirty="0"/>
          </a:p>
        </p:txBody>
      </p:sp>
      <p:sp>
        <p:nvSpPr>
          <p:cNvPr id="60420" name="Text Box 1029"/>
          <p:cNvSpPr txBox="1">
            <a:spLocks noChangeArrowheads="1"/>
          </p:cNvSpPr>
          <p:nvPr/>
        </p:nvSpPr>
        <p:spPr bwMode="auto">
          <a:xfrm>
            <a:off x="6842125" y="2308225"/>
            <a:ext cx="21494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La </a:t>
            </a:r>
            <a:r>
              <a:rPr lang="en-GB" altLang="it-IT" sz="1400" b="1"/>
              <a:t>via ventromediale</a:t>
            </a:r>
            <a:r>
              <a:rPr lang="en-GB" altLang="it-IT" sz="1400"/>
              <a:t> utilizza le informazioni sensoriali sull</a:t>
            </a:r>
            <a:r>
              <a:rPr lang="ja-JP" altLang="en-GB" sz="1400"/>
              <a:t>’</a:t>
            </a:r>
            <a:r>
              <a:rPr lang="en-GB" altLang="ja-JP" sz="1400"/>
              <a:t>equilibrio, la posizione del corpo e l</a:t>
            </a:r>
            <a:r>
              <a:rPr lang="ja-JP" altLang="en-GB" sz="1400"/>
              <a:t>’</a:t>
            </a:r>
            <a:r>
              <a:rPr lang="en-GB" altLang="ja-JP" sz="1400"/>
              <a:t>ambiente visivo per mantere, in via riflessa, l</a:t>
            </a:r>
            <a:r>
              <a:rPr lang="ja-JP" altLang="en-GB" sz="1400"/>
              <a:t>’</a:t>
            </a:r>
            <a:r>
              <a:rPr lang="en-GB" altLang="ja-JP" sz="1400"/>
              <a:t>equilibrio e la postura</a:t>
            </a:r>
            <a:endParaRPr lang="en-GB" altLang="it-IT" sz="1600"/>
          </a:p>
        </p:txBody>
      </p:sp>
      <p:sp>
        <p:nvSpPr>
          <p:cNvPr id="60421" name="Text Box 1030"/>
          <p:cNvSpPr txBox="1">
            <a:spLocks noChangeArrowheads="1"/>
          </p:cNvSpPr>
          <p:nvPr/>
        </p:nvSpPr>
        <p:spPr bwMode="auto">
          <a:xfrm>
            <a:off x="76200" y="2308225"/>
            <a:ext cx="2362200" cy="264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GB" altLang="it-IT" sz="1400"/>
              <a:t>La </a:t>
            </a:r>
            <a:r>
              <a:rPr lang="en-GB" altLang="it-IT" sz="1400" b="1"/>
              <a:t>via laterale</a:t>
            </a:r>
            <a:r>
              <a:rPr lang="en-GB" altLang="it-IT" sz="1400"/>
              <a:t> è coinvolta nel movimento volontario della muscolatura distale (indipendenza del movimento delle dita) e dipende dal controllo diretto della corteccia. </a:t>
            </a:r>
          </a:p>
          <a:p>
            <a:pPr algn="r">
              <a:spcBef>
                <a:spcPct val="0"/>
              </a:spcBef>
              <a:buFontTx/>
              <a:buNone/>
            </a:pPr>
            <a:r>
              <a:rPr lang="en-GB" altLang="it-IT" sz="1400"/>
              <a:t>Il tratto rubro-spinale, nell</a:t>
            </a:r>
            <a:r>
              <a:rPr lang="ja-JP" altLang="en-GB" sz="1400"/>
              <a:t>’</a:t>
            </a:r>
            <a:r>
              <a:rPr lang="en-GB" altLang="ja-JP" sz="1400"/>
              <a:t>uomo, è poco sviluppato ma può vicariare le funzioni del cortico-spinale diretto.</a:t>
            </a:r>
            <a:endParaRPr lang="en-GB" altLang="it-IT"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95536" y="44624"/>
            <a:ext cx="3098304" cy="792088"/>
          </a:xfrm>
        </p:spPr>
        <p:txBody>
          <a:bodyPr/>
          <a:lstStyle/>
          <a:p>
            <a:pPr algn="l" eaLnBrk="1" hangingPunct="1"/>
            <a:r>
              <a:rPr lang="it-IT" altLang="it-IT" sz="2000" dirty="0"/>
              <a:t>The </a:t>
            </a:r>
            <a:r>
              <a:rPr lang="it-IT" altLang="it-IT" sz="2000" dirty="0" err="1"/>
              <a:t>primary</a:t>
            </a:r>
            <a:r>
              <a:rPr lang="it-IT" altLang="it-IT" sz="2000" dirty="0"/>
              <a:t> </a:t>
            </a:r>
            <a:r>
              <a:rPr lang="it-IT" altLang="it-IT" sz="2000" dirty="0" err="1"/>
              <a:t>motor</a:t>
            </a:r>
            <a:r>
              <a:rPr lang="it-IT" altLang="it-IT" sz="2000" dirty="0"/>
              <a:t> </a:t>
            </a:r>
            <a:r>
              <a:rPr lang="it-IT" altLang="it-IT" sz="2000" dirty="0" err="1"/>
              <a:t>cortex</a:t>
            </a:r>
            <a:r>
              <a:rPr lang="it-IT" altLang="it-IT" sz="2000" dirty="0"/>
              <a:t> </a:t>
            </a:r>
            <a:r>
              <a:rPr lang="it-IT" altLang="it-IT" sz="2000" dirty="0" err="1"/>
              <a:t>is</a:t>
            </a:r>
            <a:r>
              <a:rPr lang="it-IT" altLang="it-IT" sz="2000" dirty="0"/>
              <a:t> </a:t>
            </a:r>
            <a:r>
              <a:rPr lang="it-IT" altLang="it-IT" sz="2000" dirty="0" err="1"/>
              <a:t>highly</a:t>
            </a:r>
            <a:r>
              <a:rPr lang="it-IT" altLang="it-IT" sz="2000" dirty="0"/>
              <a:t> </a:t>
            </a:r>
            <a:r>
              <a:rPr lang="it-IT" altLang="it-IT" sz="2000" dirty="0" err="1"/>
              <a:t>specialized</a:t>
            </a:r>
            <a:endParaRPr lang="it-IT" altLang="it-IT" sz="2000" dirty="0"/>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04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4704"/>
            <a:ext cx="3622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160784" y="4751273"/>
            <a:ext cx="4267200" cy="181588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GB" altLang="it-IT" sz="1600" dirty="0" smtClean="0"/>
              <a:t>MOTOR </a:t>
            </a:r>
            <a:r>
              <a:rPr lang="en-GB" altLang="it-IT" sz="1600" dirty="0" err="1" smtClean="0"/>
              <a:t>SOMATOTOPY</a:t>
            </a:r>
            <a:r>
              <a:rPr lang="en-GB" altLang="it-IT" sz="1600" dirty="0" smtClean="0"/>
              <a:t>: The primary motor cortex is a cortical region whose stimulation evokes movements with the lowest intensity. Electrical stimulation of the motor cortex causes muscle contractions and areas responsible for fine movements have an extension greater than the others. </a:t>
            </a:r>
            <a:endParaRPr lang="en-GB" altLang="it-IT" sz="1600" dirty="0"/>
          </a:p>
        </p:txBody>
      </p:sp>
    </p:spTree>
    <p:extLst>
      <p:ext uri="{BB962C8B-B14F-4D97-AF65-F5344CB8AC3E}">
        <p14:creationId xmlns:p14="http://schemas.microsoft.com/office/powerpoint/2010/main" val="16677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026" descr="Proiezioni corticospin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641350"/>
            <a:ext cx="561022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Rectangle 1045"/>
          <p:cNvSpPr>
            <a:spLocks noChangeArrowheads="1"/>
          </p:cNvSpPr>
          <p:nvPr/>
        </p:nvSpPr>
        <p:spPr bwMode="auto">
          <a:xfrm>
            <a:off x="6096000" y="5715000"/>
            <a:ext cx="1981200" cy="6096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extLst>
        </p:spPr>
        <p:txBody>
          <a:bodyPr wrap="none" anchor="ctr"/>
          <a:lstStyle/>
          <a:p>
            <a:pPr>
              <a:defRPr/>
            </a:pPr>
            <a:endParaRPr lang="it-IT">
              <a:ea typeface="ＭＳ Ｐゴシック" charset="0"/>
            </a:endParaRPr>
          </a:p>
        </p:txBody>
      </p:sp>
      <p:sp>
        <p:nvSpPr>
          <p:cNvPr id="68611" name="Text Box 1027"/>
          <p:cNvSpPr txBox="1">
            <a:spLocks noChangeArrowheads="1"/>
          </p:cNvSpPr>
          <p:nvPr/>
        </p:nvSpPr>
        <p:spPr bwMode="auto">
          <a:xfrm>
            <a:off x="0" y="762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dirty="0" err="1"/>
              <a:t>Origine</a:t>
            </a:r>
            <a:r>
              <a:rPr lang="en-GB" altLang="it-IT" sz="2400" dirty="0"/>
              <a:t> </a:t>
            </a:r>
            <a:r>
              <a:rPr lang="en-GB" altLang="it-IT" sz="2400" dirty="0" err="1"/>
              <a:t>delle</a:t>
            </a:r>
            <a:r>
              <a:rPr lang="en-GB" altLang="it-IT" sz="2400" dirty="0"/>
              <a:t> fibre </a:t>
            </a:r>
            <a:r>
              <a:rPr lang="en-GB" altLang="it-IT" sz="2400" dirty="0" err="1"/>
              <a:t>corticifughe</a:t>
            </a:r>
            <a:r>
              <a:rPr lang="en-GB" altLang="it-IT" sz="2400" dirty="0"/>
              <a:t> (</a:t>
            </a:r>
            <a:r>
              <a:rPr lang="en-GB" altLang="it-IT" sz="2400" dirty="0" err="1"/>
              <a:t>Macaca</a:t>
            </a:r>
            <a:r>
              <a:rPr lang="en-GB" altLang="it-IT" sz="2400" dirty="0"/>
              <a:t> </a:t>
            </a:r>
            <a:r>
              <a:rPr lang="en-GB" altLang="it-IT" sz="2400" dirty="0" err="1"/>
              <a:t>fascicularis</a:t>
            </a:r>
            <a:r>
              <a:rPr lang="en-GB" altLang="it-IT" sz="2400" dirty="0"/>
              <a:t>)</a:t>
            </a:r>
          </a:p>
        </p:txBody>
      </p:sp>
      <p:sp>
        <p:nvSpPr>
          <p:cNvPr id="68612" name="Text Box 1028"/>
          <p:cNvSpPr txBox="1">
            <a:spLocks noChangeArrowheads="1"/>
          </p:cNvSpPr>
          <p:nvPr/>
        </p:nvSpPr>
        <p:spPr bwMode="auto">
          <a:xfrm>
            <a:off x="4495800" y="6472238"/>
            <a:ext cx="4492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Modificata da Keizer &amp; Kuypers, Exp. Brain Res., 1989</a:t>
            </a:r>
          </a:p>
        </p:txBody>
      </p:sp>
      <p:sp>
        <p:nvSpPr>
          <p:cNvPr id="68613" name="Text Box 1029"/>
          <p:cNvSpPr txBox="1">
            <a:spLocks noChangeArrowheads="1"/>
          </p:cNvSpPr>
          <p:nvPr/>
        </p:nvSpPr>
        <p:spPr bwMode="auto">
          <a:xfrm>
            <a:off x="762000" y="838200"/>
            <a:ext cx="167481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Cingulate sulcus</a:t>
            </a:r>
          </a:p>
        </p:txBody>
      </p:sp>
      <p:sp>
        <p:nvSpPr>
          <p:cNvPr id="68614" name="Text Box 1030"/>
          <p:cNvSpPr txBox="1">
            <a:spLocks noChangeArrowheads="1"/>
          </p:cNvSpPr>
          <p:nvPr/>
        </p:nvSpPr>
        <p:spPr bwMode="auto">
          <a:xfrm>
            <a:off x="4167188" y="457200"/>
            <a:ext cx="147161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Central sulcus</a:t>
            </a:r>
          </a:p>
        </p:txBody>
      </p:sp>
      <p:sp>
        <p:nvSpPr>
          <p:cNvPr id="68615" name="Text Box 1031"/>
          <p:cNvSpPr txBox="1">
            <a:spLocks noChangeArrowheads="1"/>
          </p:cNvSpPr>
          <p:nvPr/>
        </p:nvSpPr>
        <p:spPr bwMode="auto">
          <a:xfrm>
            <a:off x="723900" y="2755900"/>
            <a:ext cx="169703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Corpus callosum</a:t>
            </a:r>
          </a:p>
        </p:txBody>
      </p:sp>
      <p:sp>
        <p:nvSpPr>
          <p:cNvPr id="68616" name="Text Box 1032"/>
          <p:cNvSpPr txBox="1">
            <a:spLocks noChangeArrowheads="1"/>
          </p:cNvSpPr>
          <p:nvPr/>
        </p:nvSpPr>
        <p:spPr bwMode="auto">
          <a:xfrm>
            <a:off x="6019800" y="2209800"/>
            <a:ext cx="147161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Central sulcus</a:t>
            </a:r>
          </a:p>
        </p:txBody>
      </p:sp>
      <p:sp>
        <p:nvSpPr>
          <p:cNvPr id="68617" name="Text Box 1033"/>
          <p:cNvSpPr txBox="1">
            <a:spLocks noChangeArrowheads="1"/>
          </p:cNvSpPr>
          <p:nvPr/>
        </p:nvSpPr>
        <p:spPr bwMode="auto">
          <a:xfrm>
            <a:off x="6477000" y="2530475"/>
            <a:ext cx="18891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Intraparietal sulcus</a:t>
            </a:r>
          </a:p>
        </p:txBody>
      </p:sp>
      <p:sp>
        <p:nvSpPr>
          <p:cNvPr id="68618" name="Text Box 1034"/>
          <p:cNvSpPr txBox="1">
            <a:spLocks noChangeArrowheads="1"/>
          </p:cNvSpPr>
          <p:nvPr/>
        </p:nvSpPr>
        <p:spPr bwMode="auto">
          <a:xfrm>
            <a:off x="6832600" y="2927350"/>
            <a:ext cx="14382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Lunate sulcus</a:t>
            </a:r>
          </a:p>
        </p:txBody>
      </p:sp>
      <p:sp>
        <p:nvSpPr>
          <p:cNvPr id="68619" name="Text Box 1035"/>
          <p:cNvSpPr txBox="1">
            <a:spLocks noChangeArrowheads="1"/>
          </p:cNvSpPr>
          <p:nvPr/>
        </p:nvSpPr>
        <p:spPr bwMode="auto">
          <a:xfrm>
            <a:off x="7010400" y="3384550"/>
            <a:ext cx="16922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Superior temporal sulcus</a:t>
            </a:r>
          </a:p>
        </p:txBody>
      </p:sp>
      <p:sp>
        <p:nvSpPr>
          <p:cNvPr id="68620" name="Text Box 1037"/>
          <p:cNvSpPr txBox="1">
            <a:spLocks noChangeArrowheads="1"/>
          </p:cNvSpPr>
          <p:nvPr/>
        </p:nvSpPr>
        <p:spPr bwMode="auto">
          <a:xfrm>
            <a:off x="919163" y="5226050"/>
            <a:ext cx="159543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Principal sulcus</a:t>
            </a:r>
          </a:p>
        </p:txBody>
      </p:sp>
      <p:sp>
        <p:nvSpPr>
          <p:cNvPr id="68621" name="Text Box 1038"/>
          <p:cNvSpPr txBox="1">
            <a:spLocks noChangeArrowheads="1"/>
          </p:cNvSpPr>
          <p:nvPr/>
        </p:nvSpPr>
        <p:spPr bwMode="auto">
          <a:xfrm>
            <a:off x="958850" y="5524500"/>
            <a:ext cx="15176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Arcuate sulcus</a:t>
            </a:r>
          </a:p>
        </p:txBody>
      </p:sp>
      <p:sp>
        <p:nvSpPr>
          <p:cNvPr id="68622" name="Text Box 1039"/>
          <p:cNvSpPr txBox="1">
            <a:spLocks noChangeArrowheads="1"/>
          </p:cNvSpPr>
          <p:nvPr/>
        </p:nvSpPr>
        <p:spPr bwMode="auto">
          <a:xfrm>
            <a:off x="412750" y="5791200"/>
            <a:ext cx="32670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Parete superiore del solco laterale</a:t>
            </a:r>
          </a:p>
        </p:txBody>
      </p:sp>
      <p:sp>
        <p:nvSpPr>
          <p:cNvPr id="68623" name="Text Box 1040"/>
          <p:cNvSpPr txBox="1">
            <a:spLocks noChangeArrowheads="1"/>
          </p:cNvSpPr>
          <p:nvPr/>
        </p:nvSpPr>
        <p:spPr bwMode="auto">
          <a:xfrm>
            <a:off x="2625725" y="5969000"/>
            <a:ext cx="7270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Insula</a:t>
            </a:r>
          </a:p>
        </p:txBody>
      </p:sp>
      <p:sp>
        <p:nvSpPr>
          <p:cNvPr id="68624" name="Text Box 1041"/>
          <p:cNvSpPr txBox="1">
            <a:spLocks noChangeArrowheads="1"/>
          </p:cNvSpPr>
          <p:nvPr/>
        </p:nvSpPr>
        <p:spPr bwMode="auto">
          <a:xfrm>
            <a:off x="558800" y="6140450"/>
            <a:ext cx="31543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Parete inferiore del solco laterale</a:t>
            </a:r>
          </a:p>
        </p:txBody>
      </p:sp>
      <p:sp>
        <p:nvSpPr>
          <p:cNvPr id="68625" name="Text Box 1042"/>
          <p:cNvSpPr txBox="1">
            <a:spLocks noChangeArrowheads="1"/>
          </p:cNvSpPr>
          <p:nvPr/>
        </p:nvSpPr>
        <p:spPr bwMode="auto">
          <a:xfrm>
            <a:off x="6192838" y="5691188"/>
            <a:ext cx="19034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Corticospinal neurons</a:t>
            </a:r>
          </a:p>
        </p:txBody>
      </p:sp>
      <p:sp>
        <p:nvSpPr>
          <p:cNvPr id="68626" name="Text Box 1043"/>
          <p:cNvSpPr txBox="1">
            <a:spLocks noChangeArrowheads="1"/>
          </p:cNvSpPr>
          <p:nvPr/>
        </p:nvSpPr>
        <p:spPr bwMode="auto">
          <a:xfrm>
            <a:off x="6192838" y="5865813"/>
            <a:ext cx="19335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Corticobulbar neurons</a:t>
            </a:r>
          </a:p>
        </p:txBody>
      </p:sp>
      <p:sp>
        <p:nvSpPr>
          <p:cNvPr id="68627" name="Text Box 1044"/>
          <p:cNvSpPr txBox="1">
            <a:spLocks noChangeArrowheads="1"/>
          </p:cNvSpPr>
          <p:nvPr/>
        </p:nvSpPr>
        <p:spPr bwMode="auto">
          <a:xfrm>
            <a:off x="6192838" y="6040438"/>
            <a:ext cx="549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Both</a:t>
            </a:r>
          </a:p>
        </p:txBody>
      </p:sp>
      <p:sp>
        <p:nvSpPr>
          <p:cNvPr id="68628" name="Oval 1046"/>
          <p:cNvSpPr>
            <a:spLocks noChangeArrowheads="1"/>
          </p:cNvSpPr>
          <p:nvPr/>
        </p:nvSpPr>
        <p:spPr bwMode="auto">
          <a:xfrm>
            <a:off x="4953000" y="3276600"/>
            <a:ext cx="533400" cy="11430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68629" name="Line 1047"/>
          <p:cNvSpPr>
            <a:spLocks noChangeShapeType="1"/>
          </p:cNvSpPr>
          <p:nvPr/>
        </p:nvSpPr>
        <p:spPr bwMode="auto">
          <a:xfrm flipH="1" flipV="1">
            <a:off x="5486400" y="3962400"/>
            <a:ext cx="182880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30" name="Text Box 1048"/>
          <p:cNvSpPr txBox="1">
            <a:spLocks noChangeArrowheads="1"/>
          </p:cNvSpPr>
          <p:nvPr/>
        </p:nvSpPr>
        <p:spPr bwMode="auto">
          <a:xfrm>
            <a:off x="7315200" y="4183063"/>
            <a:ext cx="1539875" cy="3556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800"/>
              <a:t>PREVALENTEMENTE ALLE CORNA POSTERIORI</a:t>
            </a:r>
          </a:p>
        </p:txBody>
      </p:sp>
      <p:sp>
        <p:nvSpPr>
          <p:cNvPr id="68631" name="Oval 1049"/>
          <p:cNvSpPr>
            <a:spLocks noChangeArrowheads="1"/>
          </p:cNvSpPr>
          <p:nvPr/>
        </p:nvSpPr>
        <p:spPr bwMode="auto">
          <a:xfrm>
            <a:off x="4267200" y="3429000"/>
            <a:ext cx="533400" cy="11430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68632" name="Line 1050"/>
          <p:cNvSpPr>
            <a:spLocks noChangeShapeType="1"/>
          </p:cNvSpPr>
          <p:nvPr/>
        </p:nvSpPr>
        <p:spPr bwMode="auto">
          <a:xfrm flipH="1" flipV="1">
            <a:off x="4724400" y="4343400"/>
            <a:ext cx="2590800" cy="533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33" name="Text Box 1051"/>
          <p:cNvSpPr txBox="1">
            <a:spLocks noChangeArrowheads="1"/>
          </p:cNvSpPr>
          <p:nvPr/>
        </p:nvSpPr>
        <p:spPr bwMode="auto">
          <a:xfrm>
            <a:off x="7315200" y="4724400"/>
            <a:ext cx="1539875" cy="3556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800"/>
              <a:t>PREVALENTEMENTE ALLE CORNA ANTERIORI</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4" descr="stimolazi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5" descr="Pen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49300"/>
            <a:ext cx="33528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7"/>
          <p:cNvSpPr txBox="1">
            <a:spLocks noChangeArrowheads="1"/>
          </p:cNvSpPr>
          <p:nvPr/>
        </p:nvSpPr>
        <p:spPr bwMode="auto">
          <a:xfrm>
            <a:off x="6213475" y="463550"/>
            <a:ext cx="2312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600"/>
              <a:t>Wilder Panfield (~1950)</a:t>
            </a:r>
          </a:p>
        </p:txBody>
      </p:sp>
      <p:sp>
        <p:nvSpPr>
          <p:cNvPr id="57352" name="Text Box 8"/>
          <p:cNvSpPr txBox="1">
            <a:spLocks noChangeArrowheads="1"/>
          </p:cNvSpPr>
          <p:nvPr/>
        </p:nvSpPr>
        <p:spPr bwMode="auto">
          <a:xfrm>
            <a:off x="304800" y="4749800"/>
            <a:ext cx="5105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600"/>
              <a:t>SOMATOTOPIA MOTORIA: la stimolazione elettrica della corteccia motoria provoca contrazioni muscolari e le aree responsabili di movimenti fini hanno un’estensione maggiore delle altre. La corteccia motoria primaria è la regione corticale la cui stimolazione evoca movimenti con la più bassa intensità di stimolazione.</a:t>
            </a:r>
          </a:p>
        </p:txBody>
      </p:sp>
      <p:pic>
        <p:nvPicPr>
          <p:cNvPr id="7475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925" y="2819400"/>
            <a:ext cx="36226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 Box 10"/>
          <p:cNvSpPr txBox="1">
            <a:spLocks noChangeArrowheads="1"/>
          </p:cNvSpPr>
          <p:nvPr/>
        </p:nvSpPr>
        <p:spPr bwMode="auto">
          <a:xfrm>
            <a:off x="1066800" y="115888"/>
            <a:ext cx="66214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400"/>
              <a:t>Organizzazione della corteccia motoria primaria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52"/>
                                        </p:tgtEl>
                                        <p:attrNameLst>
                                          <p:attrName>style.visibility</p:attrName>
                                        </p:attrNameLst>
                                      </p:cBhvr>
                                      <p:to>
                                        <p:strVal val="visible"/>
                                      </p:to>
                                    </p:set>
                                    <p:animEffect transition="in" filter="dissolve">
                                      <p:cBhvr>
                                        <p:cTn id="7"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sellaDiTesto 4"/>
          <p:cNvSpPr txBox="1"/>
          <p:nvPr/>
        </p:nvSpPr>
        <p:spPr>
          <a:xfrm>
            <a:off x="79019" y="5870222"/>
            <a:ext cx="9064981" cy="923330"/>
          </a:xfrm>
          <a:prstGeom prst="rect">
            <a:avLst/>
          </a:prstGeom>
          <a:noFill/>
        </p:spPr>
        <p:txBody>
          <a:bodyPr wrap="square" rtlCol="0">
            <a:spAutoFit/>
          </a:bodyPr>
          <a:lstStyle/>
          <a:p>
            <a:pPr algn="just"/>
            <a:r>
              <a:rPr lang="it-IT" dirty="0">
                <a:solidFill>
                  <a:schemeClr val="bg1"/>
                </a:solidFill>
              </a:rPr>
              <a:t>Brain </a:t>
            </a:r>
            <a:r>
              <a:rPr lang="it-IT" dirty="0" err="1">
                <a:solidFill>
                  <a:schemeClr val="bg1"/>
                </a:solidFill>
              </a:rPr>
              <a:t>mapping</a:t>
            </a:r>
            <a:r>
              <a:rPr lang="it-IT" dirty="0">
                <a:solidFill>
                  <a:schemeClr val="bg1"/>
                </a:solidFill>
              </a:rPr>
              <a:t> by </a:t>
            </a:r>
            <a:r>
              <a:rPr lang="it-IT" dirty="0" err="1">
                <a:solidFill>
                  <a:schemeClr val="bg1"/>
                </a:solidFill>
              </a:rPr>
              <a:t>direct</a:t>
            </a:r>
            <a:r>
              <a:rPr lang="it-IT" dirty="0">
                <a:solidFill>
                  <a:schemeClr val="bg1"/>
                </a:solidFill>
              </a:rPr>
              <a:t> </a:t>
            </a:r>
            <a:r>
              <a:rPr lang="it-IT" dirty="0" err="1">
                <a:solidFill>
                  <a:schemeClr val="bg1"/>
                </a:solidFill>
              </a:rPr>
              <a:t>cortical</a:t>
            </a:r>
            <a:r>
              <a:rPr lang="it-IT" dirty="0">
                <a:solidFill>
                  <a:schemeClr val="bg1"/>
                </a:solidFill>
              </a:rPr>
              <a:t> </a:t>
            </a:r>
            <a:r>
              <a:rPr lang="it-IT" dirty="0" err="1">
                <a:solidFill>
                  <a:schemeClr val="bg1"/>
                </a:solidFill>
              </a:rPr>
              <a:t>stimulation</a:t>
            </a:r>
            <a:r>
              <a:rPr lang="it-IT" dirty="0">
                <a:solidFill>
                  <a:schemeClr val="bg1"/>
                </a:solidFill>
              </a:rPr>
              <a:t> (</a:t>
            </a:r>
            <a:r>
              <a:rPr lang="it-IT" dirty="0" smtClean="0">
                <a:solidFill>
                  <a:schemeClr val="bg1"/>
                </a:solidFill>
              </a:rPr>
              <a:t>2014). </a:t>
            </a:r>
            <a:r>
              <a:rPr lang="en-GB" dirty="0" smtClean="0">
                <a:solidFill>
                  <a:schemeClr val="bg1"/>
                </a:solidFill>
              </a:rPr>
              <a:t>Surgical resection of a large glioma infiltrating the motor area. Direct electrical stimulation of the brain allowed identification of the motor area and pathways in order to preserve them even if infiltrated by </a:t>
            </a:r>
            <a:r>
              <a:rPr lang="en-GB" dirty="0" err="1" smtClean="0">
                <a:solidFill>
                  <a:schemeClr val="bg1"/>
                </a:solidFill>
              </a:rPr>
              <a:t>tumor</a:t>
            </a:r>
            <a:endParaRPr lang="en-GB" dirty="0">
              <a:solidFill>
                <a:schemeClr val="bg1"/>
              </a:solidFill>
            </a:endParaRPr>
          </a:p>
        </p:txBody>
      </p:sp>
      <p:sp>
        <p:nvSpPr>
          <p:cNvPr id="6" name="CasellaDiTesto 5"/>
          <p:cNvSpPr txBox="1">
            <a:spLocks noChangeArrowheads="1"/>
          </p:cNvSpPr>
          <p:nvPr/>
        </p:nvSpPr>
        <p:spPr bwMode="auto">
          <a:xfrm>
            <a:off x="1" y="201200"/>
            <a:ext cx="9064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dirty="0" smtClean="0">
                <a:solidFill>
                  <a:schemeClr val="bg1"/>
                </a:solidFill>
                <a:latin typeface="+mn-lt"/>
              </a:rPr>
              <a:t>BRAIN </a:t>
            </a:r>
            <a:r>
              <a:rPr lang="it-IT" altLang="it-IT" sz="2400" dirty="0" err="1" smtClean="0">
                <a:solidFill>
                  <a:schemeClr val="bg1"/>
                </a:solidFill>
                <a:latin typeface="+mn-lt"/>
              </a:rPr>
              <a:t>MAPPING</a:t>
            </a:r>
            <a:endParaRPr lang="it-IT" altLang="it-IT" sz="2400" dirty="0">
              <a:solidFill>
                <a:schemeClr val="bg1"/>
              </a:solidFill>
              <a:latin typeface="+mn-lt"/>
            </a:endParaRPr>
          </a:p>
        </p:txBody>
      </p:sp>
      <p:pic>
        <p:nvPicPr>
          <p:cNvPr id="2" name="Brain mapping by direct cortical stimul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930693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7"/>
          <p:cNvSpPr>
            <a:spLocks noChangeArrowheads="1"/>
          </p:cNvSpPr>
          <p:nvPr/>
        </p:nvSpPr>
        <p:spPr bwMode="auto">
          <a:xfrm>
            <a:off x="228600" y="5315724"/>
            <a:ext cx="87630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dirty="0" smtClean="0"/>
              <a:t>Dettaglio degli effetti della stimolazione intraoperatoria in un singolo soggetto.</a:t>
            </a:r>
          </a:p>
          <a:p>
            <a:pPr algn="just">
              <a:spcBef>
                <a:spcPct val="0"/>
              </a:spcBef>
              <a:buFontTx/>
              <a:buNone/>
            </a:pPr>
            <a:r>
              <a:rPr lang="it-IT" altLang="it-IT" sz="1600" dirty="0" smtClean="0"/>
              <a:t>”Uno schema del genere non può dare una indicazione accurata delle specifiche articolazioni coinvolte in un movimento, in quanto, nella maggior parte dei casi, il movimento è di più di una articolazione contemporaneamente. L’omuncolo motorio può essere usato come supporto mnemonico sulla estensione di corteccia dove è rappresentato, ma senza alcuna accuratezza” (</a:t>
            </a:r>
            <a:r>
              <a:rPr lang="it-IT" altLang="it-IT" sz="1600" dirty="0" err="1" smtClean="0"/>
              <a:t>Panfield</a:t>
            </a:r>
            <a:r>
              <a:rPr lang="it-IT" altLang="it-IT" sz="1600" dirty="0" smtClean="0"/>
              <a:t> e </a:t>
            </a:r>
            <a:r>
              <a:rPr lang="it-IT" altLang="it-IT" sz="1600" dirty="0" err="1" smtClean="0"/>
              <a:t>Rasmussen</a:t>
            </a:r>
            <a:r>
              <a:rPr lang="it-IT" altLang="it-IT" sz="1600" dirty="0" smtClean="0"/>
              <a:t>, 1950).</a:t>
            </a:r>
            <a:endParaRPr lang="it-IT" altLang="it-IT" sz="1600" dirty="0"/>
          </a:p>
        </p:txBody>
      </p:sp>
      <p:sp>
        <p:nvSpPr>
          <p:cNvPr id="76803" name="Text Box 1028"/>
          <p:cNvSpPr txBox="1">
            <a:spLocks noChangeArrowheads="1"/>
          </p:cNvSpPr>
          <p:nvPr/>
        </p:nvSpPr>
        <p:spPr bwMode="auto">
          <a:xfrm>
            <a:off x="1074738" y="-27384"/>
            <a:ext cx="66214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400" dirty="0" err="1"/>
              <a:t>Organizzazione</a:t>
            </a:r>
            <a:r>
              <a:rPr lang="en-GB" altLang="it-IT" sz="2400" dirty="0"/>
              <a:t> </a:t>
            </a:r>
            <a:r>
              <a:rPr lang="en-GB" altLang="it-IT" sz="2400" dirty="0" err="1"/>
              <a:t>della</a:t>
            </a:r>
            <a:r>
              <a:rPr lang="en-GB" altLang="it-IT" sz="2400" dirty="0"/>
              <a:t> </a:t>
            </a:r>
            <a:r>
              <a:rPr lang="en-GB" altLang="it-IT" sz="2400" dirty="0" err="1"/>
              <a:t>corteccia</a:t>
            </a:r>
            <a:r>
              <a:rPr lang="en-GB" altLang="it-IT" sz="2400" dirty="0"/>
              <a:t> </a:t>
            </a:r>
            <a:r>
              <a:rPr lang="en-GB" altLang="it-IT" sz="2400" dirty="0" err="1"/>
              <a:t>motoria</a:t>
            </a:r>
            <a:r>
              <a:rPr lang="en-GB" altLang="it-IT" sz="2400" dirty="0"/>
              <a:t> </a:t>
            </a:r>
            <a:r>
              <a:rPr lang="en-GB" altLang="it-IT" sz="2400" dirty="0" err="1"/>
              <a:t>primaria</a:t>
            </a:r>
            <a:endParaRPr lang="en-GB" altLang="it-IT" sz="2400"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476672"/>
            <a:ext cx="6607617" cy="4445124"/>
          </a:xfrm>
          <a:prstGeom prst="rect">
            <a:avLst/>
          </a:prstGeom>
        </p:spPr>
      </p:pic>
      <p:sp>
        <p:nvSpPr>
          <p:cNvPr id="76801" name="Text Box 1026"/>
          <p:cNvSpPr txBox="1">
            <a:spLocks noChangeArrowheads="1"/>
          </p:cNvSpPr>
          <p:nvPr/>
        </p:nvSpPr>
        <p:spPr bwMode="auto">
          <a:xfrm>
            <a:off x="3779912" y="4921423"/>
            <a:ext cx="537948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dirty="0" err="1" smtClean="0"/>
              <a:t>Schiber</a:t>
            </a:r>
            <a:r>
              <a:rPr lang="en-GB" altLang="it-IT" sz="1400" dirty="0" smtClean="0"/>
              <a:t>, 2001, da </a:t>
            </a:r>
            <a:r>
              <a:rPr lang="en-GB" altLang="it-IT" sz="1400" dirty="0" err="1" smtClean="0"/>
              <a:t>Panfield</a:t>
            </a:r>
            <a:r>
              <a:rPr lang="en-GB" altLang="it-IT" sz="1400" dirty="0" smtClean="0"/>
              <a:t> Archive, Montreal Neurological Institute</a:t>
            </a:r>
            <a:endParaRPr lang="en-GB" altLang="it-IT" sz="1400" dirty="0"/>
          </a:p>
        </p:txBody>
      </p:sp>
      <p:sp>
        <p:nvSpPr>
          <p:cNvPr id="3" name="Ovale 2"/>
          <p:cNvSpPr/>
          <p:nvPr/>
        </p:nvSpPr>
        <p:spPr bwMode="auto">
          <a:xfrm>
            <a:off x="1403648" y="2348880"/>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Ovale 7"/>
          <p:cNvSpPr/>
          <p:nvPr/>
        </p:nvSpPr>
        <p:spPr bwMode="auto">
          <a:xfrm>
            <a:off x="1259632" y="1916832"/>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Ovale 8"/>
          <p:cNvSpPr/>
          <p:nvPr/>
        </p:nvSpPr>
        <p:spPr bwMode="auto">
          <a:xfrm>
            <a:off x="1259632" y="3356992"/>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Ovale 9"/>
          <p:cNvSpPr/>
          <p:nvPr/>
        </p:nvSpPr>
        <p:spPr bwMode="auto">
          <a:xfrm>
            <a:off x="4572000" y="1916832"/>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Ovale 10"/>
          <p:cNvSpPr/>
          <p:nvPr/>
        </p:nvSpPr>
        <p:spPr bwMode="auto">
          <a:xfrm>
            <a:off x="4499992" y="1772816"/>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Ovale 11"/>
          <p:cNvSpPr/>
          <p:nvPr/>
        </p:nvSpPr>
        <p:spPr bwMode="auto">
          <a:xfrm>
            <a:off x="4283968" y="2276872"/>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e 12"/>
          <p:cNvSpPr/>
          <p:nvPr/>
        </p:nvSpPr>
        <p:spPr bwMode="auto">
          <a:xfrm>
            <a:off x="6876256" y="4509120"/>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Ovale 13"/>
          <p:cNvSpPr/>
          <p:nvPr/>
        </p:nvSpPr>
        <p:spPr bwMode="auto">
          <a:xfrm>
            <a:off x="4788024" y="2060848"/>
            <a:ext cx="72008" cy="72008"/>
          </a:xfrm>
          <a:prstGeom prst="ellipse">
            <a:avLst/>
          </a:prstGeom>
          <a:solidFill>
            <a:schemeClr val="accent2"/>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473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026"/>
          <p:cNvSpPr txBox="1">
            <a:spLocks noChangeArrowheads="1"/>
          </p:cNvSpPr>
          <p:nvPr/>
        </p:nvSpPr>
        <p:spPr bwMode="auto">
          <a:xfrm>
            <a:off x="5286375" y="4572000"/>
            <a:ext cx="37814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Modified from Panfield &amp; Boldrey, Brain, 1937</a:t>
            </a:r>
          </a:p>
        </p:txBody>
      </p:sp>
      <p:sp>
        <p:nvSpPr>
          <p:cNvPr id="76802" name="Rectangle 1027"/>
          <p:cNvSpPr>
            <a:spLocks noChangeArrowheads="1"/>
          </p:cNvSpPr>
          <p:nvPr/>
        </p:nvSpPr>
        <p:spPr bwMode="auto">
          <a:xfrm>
            <a:off x="228600" y="5029200"/>
            <a:ext cx="8763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a:t>Rappresentazioni della periferia motoria sono presenti in numerose aree della corteccia frontale e di quella parietale ed ognuna di esse ha un diverso grado di precisione topografica. Inoltre, le loro rappresentazioni topografiche sono dinamiche, poiché possono essere modificate da diversi fattori, quali l’apprendimento, l’allenamento e le lesioni della periferia motoria. </a:t>
            </a:r>
          </a:p>
        </p:txBody>
      </p:sp>
      <p:sp>
        <p:nvSpPr>
          <p:cNvPr id="76803" name="Text Box 1028"/>
          <p:cNvSpPr txBox="1">
            <a:spLocks noChangeArrowheads="1"/>
          </p:cNvSpPr>
          <p:nvPr/>
        </p:nvSpPr>
        <p:spPr bwMode="auto">
          <a:xfrm>
            <a:off x="1074738" y="115888"/>
            <a:ext cx="66214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400"/>
              <a:t>Organizzazione della corteccia motoria primaria</a:t>
            </a:r>
          </a:p>
        </p:txBody>
      </p:sp>
      <p:pic>
        <p:nvPicPr>
          <p:cNvPr id="76804" name="Picture 1029" descr="Corteccia motori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09600"/>
            <a:ext cx="89154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114800"/>
            <a:ext cx="34163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7"/>
          <p:cNvSpPr txBox="1">
            <a:spLocks noChangeArrowheads="1"/>
          </p:cNvSpPr>
          <p:nvPr/>
        </p:nvSpPr>
        <p:spPr bwMode="auto">
          <a:xfrm>
            <a:off x="2184400" y="47625"/>
            <a:ext cx="513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a:t>Rappresentazioni sovrapposte in M1</a:t>
            </a:r>
          </a:p>
        </p:txBody>
      </p:sp>
      <p:sp>
        <p:nvSpPr>
          <p:cNvPr id="80900" name="Text Box 8"/>
          <p:cNvSpPr txBox="1">
            <a:spLocks noChangeArrowheads="1"/>
          </p:cNvSpPr>
          <p:nvPr/>
        </p:nvSpPr>
        <p:spPr bwMode="auto">
          <a:xfrm>
            <a:off x="5699125" y="1179329"/>
            <a:ext cx="32162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dirty="0"/>
              <a:t>Sovrapposizione dei contorni di </a:t>
            </a:r>
            <a:r>
              <a:rPr lang="it-IT" altLang="it-IT" sz="1400" dirty="0" err="1"/>
              <a:t>isoreattività</a:t>
            </a:r>
            <a:r>
              <a:rPr lang="it-IT" altLang="it-IT" sz="1400" dirty="0"/>
              <a:t> elettromiografica nella stessa regione di M1 per l’attivazione di tre diversi </a:t>
            </a:r>
            <a:r>
              <a:rPr lang="it-IT" altLang="it-IT" sz="1400" dirty="0" smtClean="0"/>
              <a:t>muscoli </a:t>
            </a:r>
            <a:r>
              <a:rPr lang="it-IT" altLang="it-IT" sz="1400" dirty="0"/>
              <a:t>tramite </a:t>
            </a:r>
            <a:r>
              <a:rPr lang="it-IT" altLang="it-IT" sz="1400" dirty="0" err="1" smtClean="0"/>
              <a:t>microstimolazione</a:t>
            </a:r>
            <a:r>
              <a:rPr lang="it-IT" altLang="it-IT" sz="1400" dirty="0" smtClean="0"/>
              <a:t> </a:t>
            </a:r>
            <a:r>
              <a:rPr lang="it-IT" altLang="it-IT" sz="1400" dirty="0" err="1" smtClean="0"/>
              <a:t>intracorticale</a:t>
            </a:r>
            <a:r>
              <a:rPr lang="it-IT" altLang="it-IT" sz="1400" dirty="0" smtClean="0"/>
              <a:t>.</a:t>
            </a:r>
            <a:endParaRPr lang="it-IT" altLang="it-IT" sz="1400" dirty="0"/>
          </a:p>
        </p:txBody>
      </p:sp>
      <p:sp>
        <p:nvSpPr>
          <p:cNvPr id="80901" name="Text Box 9"/>
          <p:cNvSpPr txBox="1">
            <a:spLocks noChangeArrowheads="1"/>
          </p:cNvSpPr>
          <p:nvPr/>
        </p:nvSpPr>
        <p:spPr bwMode="auto">
          <a:xfrm>
            <a:off x="5775325" y="4191000"/>
            <a:ext cx="31400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dirty="0"/>
              <a:t>L’input corticale ai motoneuroni di ogni muscolo origina da vasti territori in M1 </a:t>
            </a:r>
            <a:r>
              <a:rPr lang="it-IT" altLang="it-IT" sz="1400" dirty="0" smtClean="0"/>
              <a:t>(</a:t>
            </a:r>
            <a:r>
              <a:rPr lang="it-IT" altLang="it-IT" sz="1400" i="1" dirty="0" smtClean="0"/>
              <a:t>convergenza</a:t>
            </a:r>
            <a:r>
              <a:rPr lang="it-IT" altLang="it-IT" sz="1400" dirty="0" smtClean="0"/>
              <a:t>) e </a:t>
            </a:r>
            <a:r>
              <a:rPr lang="it-IT" altLang="it-IT" sz="1400" dirty="0"/>
              <a:t>i territori corticali che forniscono input ai motoneuroni di muscoli diversi si sovrappongono largamente fra </a:t>
            </a:r>
            <a:r>
              <a:rPr lang="it-IT" altLang="it-IT" sz="1400" dirty="0" smtClean="0"/>
              <a:t>loro.</a:t>
            </a:r>
            <a:endParaRPr lang="it-IT" altLang="it-IT" sz="1400" dirty="0"/>
          </a:p>
          <a:p>
            <a:pPr>
              <a:spcBef>
                <a:spcPct val="0"/>
              </a:spcBef>
              <a:buFontTx/>
              <a:buNone/>
            </a:pPr>
            <a:r>
              <a:rPr lang="it-IT" altLang="it-IT" sz="1400" dirty="0"/>
              <a:t>Inoltre, singoli neuroni corticali proiettano a pool di motoneuroni </a:t>
            </a:r>
            <a:r>
              <a:rPr lang="it-IT" altLang="it-IT" sz="1400" dirty="0" smtClean="0"/>
              <a:t>diversi (in rosso: </a:t>
            </a:r>
            <a:r>
              <a:rPr lang="it-IT" altLang="it-IT" sz="1400" i="1" dirty="0" smtClean="0"/>
              <a:t>divergenza</a:t>
            </a:r>
            <a:r>
              <a:rPr lang="it-IT" altLang="it-IT" sz="1400" dirty="0" smtClean="0"/>
              <a:t>).</a:t>
            </a:r>
            <a:endParaRPr lang="it-IT" altLang="it-IT" sz="1400" dirty="0"/>
          </a:p>
        </p:txBody>
      </p:sp>
      <p:sp>
        <p:nvSpPr>
          <p:cNvPr id="80902" name="Text Box 10"/>
          <p:cNvSpPr txBox="1">
            <a:spLocks noChangeArrowheads="1"/>
          </p:cNvSpPr>
          <p:nvPr/>
        </p:nvSpPr>
        <p:spPr bwMode="auto">
          <a:xfrm>
            <a:off x="5638800" y="6553200"/>
            <a:ext cx="34051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900"/>
              <a:t>Modificato da Squire et al, Fundamental Neuroscience, Elsevier</a:t>
            </a:r>
          </a:p>
        </p:txBody>
      </p:sp>
      <p:pic>
        <p:nvPicPr>
          <p:cNvPr id="2" name="Immagine 1"/>
          <p:cNvPicPr>
            <a:picLocks noChangeAspect="1"/>
          </p:cNvPicPr>
          <p:nvPr/>
        </p:nvPicPr>
        <p:blipFill rotWithShape="1">
          <a:blip r:embed="rId4">
            <a:extLst>
              <a:ext uri="{28A0092B-C50C-407E-A947-70E740481C1C}">
                <a14:useLocalDpi xmlns:a14="http://schemas.microsoft.com/office/drawing/2010/main" val="0"/>
              </a:ext>
            </a:extLst>
          </a:blip>
          <a:srcRect t="7123"/>
          <a:stretch/>
        </p:blipFill>
        <p:spPr>
          <a:xfrm>
            <a:off x="0" y="744096"/>
            <a:ext cx="5724128" cy="3332976"/>
          </a:xfrm>
          <a:prstGeom prst="rect">
            <a:avLst/>
          </a:prstGeom>
        </p:spPr>
      </p:pic>
      <p:sp>
        <p:nvSpPr>
          <p:cNvPr id="3" name="CasellaDiTesto 2"/>
          <p:cNvSpPr txBox="1"/>
          <p:nvPr/>
        </p:nvSpPr>
        <p:spPr>
          <a:xfrm>
            <a:off x="530863" y="476672"/>
            <a:ext cx="2040943" cy="261610"/>
          </a:xfrm>
          <a:prstGeom prst="rect">
            <a:avLst/>
          </a:prstGeom>
          <a:noFill/>
        </p:spPr>
        <p:txBody>
          <a:bodyPr wrap="none" rtlCol="0">
            <a:spAutoFit/>
          </a:bodyPr>
          <a:lstStyle/>
          <a:p>
            <a:r>
              <a:rPr lang="it-IT" sz="1100" dirty="0" err="1"/>
              <a:t>E</a:t>
            </a:r>
            <a:r>
              <a:rPr lang="it-IT" sz="1100" dirty="0" err="1" smtClean="0"/>
              <a:t>xtensor</a:t>
            </a:r>
            <a:r>
              <a:rPr lang="it-IT" sz="1100" dirty="0" smtClean="0"/>
              <a:t> </a:t>
            </a:r>
            <a:r>
              <a:rPr lang="it-IT" sz="1100" dirty="0" err="1" smtClean="0"/>
              <a:t>digitorum</a:t>
            </a:r>
            <a:r>
              <a:rPr lang="it-IT" sz="1100" dirty="0" smtClean="0"/>
              <a:t> </a:t>
            </a:r>
            <a:r>
              <a:rPr lang="it-IT" sz="1100" dirty="0" err="1" smtClean="0"/>
              <a:t>communis</a:t>
            </a:r>
            <a:endParaRPr lang="it-IT" sz="1100" dirty="0"/>
          </a:p>
        </p:txBody>
      </p:sp>
      <p:sp>
        <p:nvSpPr>
          <p:cNvPr id="10" name="CasellaDiTesto 9"/>
          <p:cNvSpPr txBox="1"/>
          <p:nvPr/>
        </p:nvSpPr>
        <p:spPr>
          <a:xfrm>
            <a:off x="3220016" y="476672"/>
            <a:ext cx="631904" cy="261610"/>
          </a:xfrm>
          <a:prstGeom prst="rect">
            <a:avLst/>
          </a:prstGeom>
          <a:noFill/>
        </p:spPr>
        <p:txBody>
          <a:bodyPr wrap="none" rtlCol="0">
            <a:spAutoFit/>
          </a:bodyPr>
          <a:lstStyle/>
          <a:p>
            <a:r>
              <a:rPr lang="it-IT" sz="1100" smtClean="0"/>
              <a:t>Thenar</a:t>
            </a:r>
            <a:endParaRPr lang="it-IT" sz="1100" dirty="0"/>
          </a:p>
        </p:txBody>
      </p:sp>
      <p:sp>
        <p:nvSpPr>
          <p:cNvPr id="11" name="CasellaDiTesto 10"/>
          <p:cNvSpPr txBox="1"/>
          <p:nvPr/>
        </p:nvSpPr>
        <p:spPr>
          <a:xfrm>
            <a:off x="4067944" y="476672"/>
            <a:ext cx="1720343" cy="261610"/>
          </a:xfrm>
          <a:prstGeom prst="rect">
            <a:avLst/>
          </a:prstGeom>
          <a:noFill/>
        </p:spPr>
        <p:txBody>
          <a:bodyPr wrap="none" rtlCol="0">
            <a:spAutoFit/>
          </a:bodyPr>
          <a:lstStyle/>
          <a:p>
            <a:r>
              <a:rPr lang="it-IT" sz="1100" dirty="0" smtClean="0"/>
              <a:t>First </a:t>
            </a:r>
            <a:r>
              <a:rPr lang="it-IT" sz="1100" dirty="0" err="1" smtClean="0"/>
              <a:t>dorsal</a:t>
            </a:r>
            <a:r>
              <a:rPr lang="it-IT" sz="1100" dirty="0" smtClean="0"/>
              <a:t> </a:t>
            </a:r>
            <a:r>
              <a:rPr lang="it-IT" sz="1100" dirty="0" err="1" smtClean="0"/>
              <a:t>interosseous</a:t>
            </a:r>
            <a:endParaRPr lang="it-IT" sz="1100" dirty="0"/>
          </a:p>
        </p:txBody>
      </p:sp>
      <p:sp>
        <p:nvSpPr>
          <p:cNvPr id="4" name="Triangolo 3"/>
          <p:cNvSpPr/>
          <p:nvPr/>
        </p:nvSpPr>
        <p:spPr bwMode="auto">
          <a:xfrm>
            <a:off x="2664000" y="4149080"/>
            <a:ext cx="72008" cy="144016"/>
          </a:xfrm>
          <a:prstGeom prst="triangl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6" name="Connettore 1 5"/>
          <p:cNvCxnSpPr/>
          <p:nvPr/>
        </p:nvCxnSpPr>
        <p:spPr bwMode="auto">
          <a:xfrm>
            <a:off x="2699792" y="4293096"/>
            <a:ext cx="0" cy="64807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Connettore 1 7"/>
          <p:cNvCxnSpPr/>
          <p:nvPr/>
        </p:nvCxnSpPr>
        <p:spPr bwMode="auto">
          <a:xfrm flipH="1">
            <a:off x="2627784" y="4935851"/>
            <a:ext cx="71460" cy="437365"/>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Connettore 1 11"/>
          <p:cNvCxnSpPr/>
          <p:nvPr/>
        </p:nvCxnSpPr>
        <p:spPr bwMode="auto">
          <a:xfrm>
            <a:off x="2699792" y="4941168"/>
            <a:ext cx="1440160" cy="79208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Ovale 14"/>
          <p:cNvSpPr/>
          <p:nvPr/>
        </p:nvSpPr>
        <p:spPr bwMode="auto">
          <a:xfrm>
            <a:off x="2592000" y="5373216"/>
            <a:ext cx="45719" cy="45719"/>
          </a:xfrm>
          <a:prstGeom prst="ellipse">
            <a:avLst/>
          </a:prstGeom>
          <a:solidFill>
            <a:schemeClr val="bg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e 21"/>
          <p:cNvSpPr/>
          <p:nvPr/>
        </p:nvSpPr>
        <p:spPr bwMode="auto">
          <a:xfrm flipH="1" flipV="1">
            <a:off x="4120522" y="5713826"/>
            <a:ext cx="45719" cy="45719"/>
          </a:xfrm>
          <a:prstGeom prst="ellipse">
            <a:avLst/>
          </a:prstGeom>
          <a:solidFill>
            <a:schemeClr val="bg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5" name="Ovale 24"/>
          <p:cNvSpPr/>
          <p:nvPr/>
        </p:nvSpPr>
        <p:spPr bwMode="auto">
          <a:xfrm>
            <a:off x="2699792" y="5688000"/>
            <a:ext cx="45719" cy="45719"/>
          </a:xfrm>
          <a:prstGeom prst="ellipse">
            <a:avLst/>
          </a:prstGeom>
          <a:solidFill>
            <a:schemeClr val="bg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Ovale 25"/>
          <p:cNvSpPr/>
          <p:nvPr/>
        </p:nvSpPr>
        <p:spPr bwMode="auto">
          <a:xfrm>
            <a:off x="4355976" y="5445224"/>
            <a:ext cx="45719" cy="45719"/>
          </a:xfrm>
          <a:prstGeom prst="ellipse">
            <a:avLst/>
          </a:prstGeom>
          <a:solidFill>
            <a:schemeClr val="bg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7" name="Triangolo 26"/>
          <p:cNvSpPr/>
          <p:nvPr/>
        </p:nvSpPr>
        <p:spPr bwMode="auto">
          <a:xfrm>
            <a:off x="4176168" y="4301480"/>
            <a:ext cx="72008" cy="144016"/>
          </a:xfrm>
          <a:prstGeom prst="triangl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8" name="Connettore 1 27"/>
          <p:cNvCxnSpPr/>
          <p:nvPr/>
        </p:nvCxnSpPr>
        <p:spPr bwMode="auto">
          <a:xfrm>
            <a:off x="4211960" y="4445496"/>
            <a:ext cx="0" cy="64807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Connettore 1 28"/>
          <p:cNvCxnSpPr>
            <a:endCxn id="25" idx="6"/>
          </p:cNvCxnSpPr>
          <p:nvPr/>
        </p:nvCxnSpPr>
        <p:spPr bwMode="auto">
          <a:xfrm flipH="1">
            <a:off x="2745511" y="5085184"/>
            <a:ext cx="1465901" cy="625676"/>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Connettore 1 29"/>
          <p:cNvCxnSpPr/>
          <p:nvPr/>
        </p:nvCxnSpPr>
        <p:spPr bwMode="auto">
          <a:xfrm>
            <a:off x="4211960" y="5093568"/>
            <a:ext cx="144016" cy="351656"/>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0"/>
            <a:ext cx="91440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eaLnBrk="1" hangingPunct="1"/>
            <a:r>
              <a:rPr lang="it-IT" altLang="it-IT" sz="2400" kern="0" dirty="0" smtClean="0"/>
              <a:t>Circuiti motori</a:t>
            </a:r>
            <a:endParaRPr lang="it-IT" altLang="it-IT" sz="2400" kern="0"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81601"/>
            <a:ext cx="4824536" cy="6788595"/>
          </a:xfrm>
          <a:prstGeom prst="rect">
            <a:avLst/>
          </a:prstGeom>
        </p:spPr>
      </p:pic>
      <p:sp>
        <p:nvSpPr>
          <p:cNvPr id="3" name="CasellaDiTesto 2"/>
          <p:cNvSpPr txBox="1"/>
          <p:nvPr/>
        </p:nvSpPr>
        <p:spPr>
          <a:xfrm>
            <a:off x="7092280" y="6582544"/>
            <a:ext cx="1986441" cy="230832"/>
          </a:xfrm>
          <a:prstGeom prst="rect">
            <a:avLst/>
          </a:prstGeom>
          <a:noFill/>
        </p:spPr>
        <p:txBody>
          <a:bodyPr wrap="none" rtlCol="0">
            <a:spAutoFit/>
          </a:bodyPr>
          <a:lstStyle/>
          <a:p>
            <a:r>
              <a:rPr lang="it-IT" sz="900" dirty="0" smtClean="0"/>
              <a:t>Da </a:t>
            </a:r>
            <a:r>
              <a:rPr lang="it-IT" sz="900" dirty="0" err="1" smtClean="0"/>
              <a:t>Guyton</a:t>
            </a:r>
            <a:r>
              <a:rPr lang="it-IT" sz="900" dirty="0" smtClean="0"/>
              <a:t>, Fisiologia </a:t>
            </a:r>
            <a:r>
              <a:rPr lang="it-IT" sz="900" dirty="0" err="1" smtClean="0"/>
              <a:t>Medice</a:t>
            </a:r>
            <a:r>
              <a:rPr lang="it-IT" sz="900" dirty="0" smtClean="0"/>
              <a:t>, </a:t>
            </a:r>
            <a:r>
              <a:rPr lang="it-IT" sz="900" dirty="0" err="1" smtClean="0"/>
              <a:t>edra</a:t>
            </a:r>
            <a:endParaRPr lang="it-IT" sz="9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7"/>
          <p:cNvSpPr txBox="1">
            <a:spLocks noChangeArrowheads="1"/>
          </p:cNvSpPr>
          <p:nvPr/>
        </p:nvSpPr>
        <p:spPr bwMode="auto">
          <a:xfrm>
            <a:off x="0" y="4762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smtClean="0"/>
              <a:t>Pianoforte corticale</a:t>
            </a:r>
            <a:endParaRPr lang="it-IT" altLang="it-IT" sz="240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9144000" cy="5030952"/>
          </a:xfrm>
          <a:prstGeom prst="rect">
            <a:avLst/>
          </a:prstGeom>
        </p:spPr>
      </p:pic>
      <p:sp>
        <p:nvSpPr>
          <p:cNvPr id="7" name="CasellaDiTesto 6"/>
          <p:cNvSpPr txBox="1"/>
          <p:nvPr/>
        </p:nvSpPr>
        <p:spPr>
          <a:xfrm>
            <a:off x="107504" y="5733256"/>
            <a:ext cx="8784976" cy="1077218"/>
          </a:xfrm>
          <a:prstGeom prst="rect">
            <a:avLst/>
          </a:prstGeom>
          <a:noFill/>
        </p:spPr>
        <p:txBody>
          <a:bodyPr wrap="square" rtlCol="0">
            <a:spAutoFit/>
          </a:bodyPr>
          <a:lstStyle/>
          <a:p>
            <a:r>
              <a:rPr lang="it-IT" dirty="0" smtClean="0"/>
              <a:t>A: tastiera standard del pianoforte. B: tastiera non standard, creata allocando ogni nota in rappresentazioni multiple di diverse combinazioni. In questo modo, la combinazione di note segnate da pallini, impossibile da suonare nella tastiera standard, diventa eseguibile in quella non standard. Da </a:t>
            </a:r>
            <a:r>
              <a:rPr lang="it-IT" dirty="0" err="1" smtClean="0"/>
              <a:t>M.H</a:t>
            </a:r>
            <a:r>
              <a:rPr lang="it-IT" dirty="0" smtClean="0"/>
              <a:t>. </a:t>
            </a:r>
            <a:r>
              <a:rPr lang="it-IT" dirty="0" err="1" smtClean="0"/>
              <a:t>Schieber</a:t>
            </a:r>
            <a:r>
              <a:rPr lang="it-IT" dirty="0" smtClean="0"/>
              <a:t>, 2001)</a:t>
            </a:r>
            <a:endParaRPr lang="it-IT" dirty="0"/>
          </a:p>
        </p:txBody>
      </p:sp>
    </p:spTree>
    <p:extLst>
      <p:ext uri="{BB962C8B-B14F-4D97-AF65-F5344CB8AC3E}">
        <p14:creationId xmlns:p14="http://schemas.microsoft.com/office/powerpoint/2010/main" val="578682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Aree motorie"/>
          <p:cNvPicPr>
            <a:picLocks noChangeAspect="1" noChangeArrowheads="1"/>
          </p:cNvPicPr>
          <p:nvPr/>
        </p:nvPicPr>
        <p:blipFill>
          <a:blip r:embed="rId3">
            <a:extLst>
              <a:ext uri="{28A0092B-C50C-407E-A947-70E740481C1C}">
                <a14:useLocalDpi xmlns:a14="http://schemas.microsoft.com/office/drawing/2010/main" val="0"/>
              </a:ext>
            </a:extLst>
          </a:blip>
          <a:srcRect l="1923" r="6731" b="7538"/>
          <a:stretch>
            <a:fillRect/>
          </a:stretch>
        </p:blipFill>
        <p:spPr bwMode="auto">
          <a:xfrm>
            <a:off x="762000" y="473075"/>
            <a:ext cx="7239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p:cNvSpPr txBox="1">
            <a:spLocks noChangeArrowheads="1"/>
          </p:cNvSpPr>
          <p:nvPr/>
        </p:nvSpPr>
        <p:spPr bwMode="auto">
          <a:xfrm>
            <a:off x="1" y="47625"/>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dirty="0" err="1"/>
              <a:t>Aree</a:t>
            </a:r>
            <a:r>
              <a:rPr lang="en-GB" altLang="it-IT" sz="2400" dirty="0"/>
              <a:t> </a:t>
            </a:r>
            <a:r>
              <a:rPr lang="en-GB" altLang="it-IT" sz="2400" dirty="0" err="1"/>
              <a:t>peri-rolandiche</a:t>
            </a:r>
            <a:r>
              <a:rPr lang="en-GB" altLang="it-IT" sz="2400" dirty="0"/>
              <a:t> </a:t>
            </a:r>
            <a:r>
              <a:rPr lang="en-GB" altLang="it-IT" sz="2400" dirty="0" err="1"/>
              <a:t>della</a:t>
            </a:r>
            <a:r>
              <a:rPr lang="en-GB" altLang="it-IT" sz="2400" dirty="0"/>
              <a:t> </a:t>
            </a:r>
            <a:r>
              <a:rPr lang="en-GB" altLang="it-IT" sz="2400" dirty="0" err="1"/>
              <a:t>corteccia</a:t>
            </a:r>
            <a:r>
              <a:rPr lang="en-GB" altLang="it-IT" sz="2400" dirty="0"/>
              <a:t> </a:t>
            </a:r>
            <a:r>
              <a:rPr lang="en-GB" altLang="it-IT" sz="2400" dirty="0" err="1"/>
              <a:t>cerebrale</a:t>
            </a:r>
            <a:endParaRPr lang="en-GB" altLang="it-IT" sz="2400" dirty="0"/>
          </a:p>
        </p:txBody>
      </p:sp>
      <p:sp>
        <p:nvSpPr>
          <p:cNvPr id="84995" name="Text Box 4"/>
          <p:cNvSpPr txBox="1">
            <a:spLocks noChangeArrowheads="1"/>
          </p:cNvSpPr>
          <p:nvPr/>
        </p:nvSpPr>
        <p:spPr bwMode="auto">
          <a:xfrm>
            <a:off x="150813" y="5867400"/>
            <a:ext cx="3278187"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APM: area premotoria</a:t>
            </a:r>
          </a:p>
          <a:p>
            <a:pPr>
              <a:spcBef>
                <a:spcPct val="0"/>
              </a:spcBef>
              <a:buFontTx/>
              <a:buNone/>
            </a:pPr>
            <a:r>
              <a:rPr lang="en-GB" altLang="it-IT" sz="1600"/>
              <a:t>AMS: area supplementare motoria</a:t>
            </a:r>
          </a:p>
          <a:p>
            <a:pPr>
              <a:spcBef>
                <a:spcPct val="0"/>
              </a:spcBef>
              <a:buFontTx/>
              <a:buNone/>
            </a:pPr>
            <a:r>
              <a:rPr lang="en-GB" altLang="it-IT" sz="1600"/>
              <a:t>M1: area motoria primaria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0"/>
            <a:ext cx="8593219" cy="6858000"/>
          </a:xfrm>
          <a:prstGeom prst="rect">
            <a:avLst/>
          </a:prstGeom>
        </p:spPr>
      </p:pic>
      <p:sp>
        <p:nvSpPr>
          <p:cNvPr id="70658" name="Text Box 1027"/>
          <p:cNvSpPr txBox="1">
            <a:spLocks noChangeArrowheads="1"/>
          </p:cNvSpPr>
          <p:nvPr/>
        </p:nvSpPr>
        <p:spPr bwMode="auto">
          <a:xfrm>
            <a:off x="179388" y="76200"/>
            <a:ext cx="441499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400" dirty="0" err="1" smtClean="0"/>
              <a:t>Organizzazione</a:t>
            </a:r>
            <a:r>
              <a:rPr lang="en-GB" altLang="it-IT" sz="2400" dirty="0" smtClean="0"/>
              <a:t> del </a:t>
            </a:r>
            <a:r>
              <a:rPr lang="en-GB" altLang="it-IT" sz="2400" dirty="0" err="1" smtClean="0"/>
              <a:t>movimento</a:t>
            </a:r>
            <a:endParaRPr lang="en-GB" altLang="it-IT" sz="2400" dirty="0"/>
          </a:p>
        </p:txBody>
      </p:sp>
      <p:sp>
        <p:nvSpPr>
          <p:cNvPr id="2" name="Freccia circolare a destra 1"/>
          <p:cNvSpPr/>
          <p:nvPr/>
        </p:nvSpPr>
        <p:spPr bwMode="auto">
          <a:xfrm flipV="1">
            <a:off x="877110" y="3645024"/>
            <a:ext cx="526538" cy="720080"/>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5073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027"/>
          <p:cNvSpPr txBox="1">
            <a:spLocks noChangeArrowheads="1"/>
          </p:cNvSpPr>
          <p:nvPr/>
        </p:nvSpPr>
        <p:spPr bwMode="auto">
          <a:xfrm>
            <a:off x="179388" y="76200"/>
            <a:ext cx="896461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dirty="0"/>
              <a:t>Sistema </a:t>
            </a:r>
            <a:r>
              <a:rPr lang="en-GB" altLang="it-IT" sz="2400" dirty="0" err="1" smtClean="0"/>
              <a:t>extrapiramidale</a:t>
            </a:r>
            <a:endParaRPr lang="en-GB" altLang="it-IT" sz="2400" dirty="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b="18710"/>
          <a:stretch/>
        </p:blipFill>
        <p:spPr>
          <a:xfrm>
            <a:off x="584200" y="734430"/>
            <a:ext cx="7970557" cy="5574890"/>
          </a:xfrm>
          <a:prstGeom prst="rect">
            <a:avLst/>
          </a:prstGeom>
        </p:spPr>
      </p:pic>
    </p:spTree>
    <p:extLst>
      <p:ext uri="{BB962C8B-B14F-4D97-AF65-F5344CB8AC3E}">
        <p14:creationId xmlns:p14="http://schemas.microsoft.com/office/powerpoint/2010/main" val="304684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ree parietali e frontali vuoto"/>
          <p:cNvPicPr>
            <a:picLocks noChangeAspect="1" noChangeArrowheads="1"/>
          </p:cNvPicPr>
          <p:nvPr/>
        </p:nvPicPr>
        <p:blipFill rotWithShape="1">
          <a:blip r:embed="rId3">
            <a:extLst>
              <a:ext uri="{28A0092B-C50C-407E-A947-70E740481C1C}">
                <a14:useLocalDpi xmlns:a14="http://schemas.microsoft.com/office/drawing/2010/main" val="0"/>
              </a:ext>
            </a:extLst>
          </a:blip>
          <a:srcRect b="21187"/>
          <a:stretch/>
        </p:blipFill>
        <p:spPr bwMode="auto">
          <a:xfrm>
            <a:off x="0" y="1247301"/>
            <a:ext cx="9067800" cy="56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p:cNvSpPr txBox="1">
            <a:spLocks noChangeArrowheads="1"/>
          </p:cNvSpPr>
          <p:nvPr/>
        </p:nvSpPr>
        <p:spPr bwMode="auto">
          <a:xfrm>
            <a:off x="0" y="4462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dirty="0"/>
              <a:t>La </a:t>
            </a:r>
            <a:r>
              <a:rPr lang="en-GB" altLang="it-IT" sz="2400" dirty="0" err="1"/>
              <a:t>corteccia</a:t>
            </a:r>
            <a:r>
              <a:rPr lang="en-GB" altLang="it-IT" sz="2400" dirty="0"/>
              <a:t> </a:t>
            </a:r>
            <a:r>
              <a:rPr lang="en-GB" altLang="it-IT" sz="2400" dirty="0" err="1"/>
              <a:t>motoria</a:t>
            </a:r>
            <a:r>
              <a:rPr lang="en-GB" altLang="it-IT" sz="2400" dirty="0"/>
              <a:t> e </a:t>
            </a:r>
            <a:r>
              <a:rPr lang="en-GB" altLang="it-IT" sz="2400" dirty="0" err="1"/>
              <a:t>il</a:t>
            </a:r>
            <a:r>
              <a:rPr lang="en-GB" altLang="it-IT" sz="2400" dirty="0"/>
              <a:t> </a:t>
            </a:r>
            <a:r>
              <a:rPr lang="en-GB" altLang="it-IT" sz="2400" dirty="0" err="1"/>
              <a:t>sistema</a:t>
            </a:r>
            <a:r>
              <a:rPr lang="en-GB" altLang="it-IT" sz="2400" dirty="0"/>
              <a:t> </a:t>
            </a:r>
            <a:r>
              <a:rPr lang="en-GB" altLang="it-IT" sz="2400" dirty="0" err="1"/>
              <a:t>fronto-parietale</a:t>
            </a:r>
            <a:endParaRPr lang="en-GB" altLang="it-IT" sz="2400" dirty="0"/>
          </a:p>
        </p:txBody>
      </p:sp>
      <p:sp>
        <p:nvSpPr>
          <p:cNvPr id="87043" name="Text Box 4"/>
          <p:cNvSpPr txBox="1">
            <a:spLocks noChangeArrowheads="1"/>
          </p:cNvSpPr>
          <p:nvPr/>
        </p:nvSpPr>
        <p:spPr bwMode="auto">
          <a:xfrm>
            <a:off x="5715000" y="606301"/>
            <a:ext cx="3352800" cy="260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50000"/>
              </a:spcBef>
              <a:buFontTx/>
              <a:buNone/>
            </a:pPr>
            <a:r>
              <a:rPr lang="it-IT" altLang="it-IT" sz="1500" dirty="0" smtClean="0"/>
              <a:t>Molti ricercatori suddividono la corteccia motoria in 7 aree: area motoria primaria (M1, F1), area </a:t>
            </a:r>
            <a:r>
              <a:rPr lang="it-IT" altLang="it-IT" sz="1500" dirty="0" err="1" smtClean="0"/>
              <a:t>premotoria</a:t>
            </a:r>
            <a:r>
              <a:rPr lang="it-IT" altLang="it-IT" sz="1500" dirty="0" smtClean="0"/>
              <a:t> </a:t>
            </a:r>
            <a:r>
              <a:rPr lang="it-IT" altLang="it-IT" sz="1500" dirty="0" err="1" smtClean="0"/>
              <a:t>dorsocaudale</a:t>
            </a:r>
            <a:r>
              <a:rPr lang="it-IT" altLang="it-IT" sz="1500" dirty="0" smtClean="0"/>
              <a:t> (</a:t>
            </a:r>
            <a:r>
              <a:rPr lang="it-IT" altLang="it-IT" sz="1500" dirty="0" err="1" smtClean="0"/>
              <a:t>PMdc</a:t>
            </a:r>
            <a:r>
              <a:rPr lang="it-IT" altLang="it-IT" sz="1500" dirty="0" smtClean="0"/>
              <a:t>, F7), area motoria supplementare (</a:t>
            </a:r>
            <a:r>
              <a:rPr lang="it-IT" altLang="it-IT" sz="1500" dirty="0" err="1" smtClean="0"/>
              <a:t>SMA</a:t>
            </a:r>
            <a:r>
              <a:rPr lang="it-IT" altLang="it-IT" sz="1500" dirty="0" smtClean="0"/>
              <a:t>, F3), area </a:t>
            </a:r>
            <a:r>
              <a:rPr lang="it-IT" altLang="it-IT" sz="1500" dirty="0" err="1" smtClean="0"/>
              <a:t>premotoria</a:t>
            </a:r>
            <a:r>
              <a:rPr lang="it-IT" altLang="it-IT" sz="1500" dirty="0" smtClean="0"/>
              <a:t> </a:t>
            </a:r>
            <a:r>
              <a:rPr lang="it-IT" altLang="it-IT" sz="1500" dirty="0" err="1" smtClean="0"/>
              <a:t>ventrocaudale</a:t>
            </a:r>
            <a:r>
              <a:rPr lang="it-IT" altLang="it-IT" sz="1500" dirty="0" smtClean="0"/>
              <a:t> (</a:t>
            </a:r>
            <a:r>
              <a:rPr lang="it-IT" altLang="it-IT" sz="1500" dirty="0" err="1" smtClean="0"/>
              <a:t>PMvc</a:t>
            </a:r>
            <a:r>
              <a:rPr lang="it-IT" altLang="it-IT" sz="1500" dirty="0" smtClean="0"/>
              <a:t>, F5), area </a:t>
            </a:r>
            <a:r>
              <a:rPr lang="it-IT" altLang="it-IT" sz="1500" dirty="0" err="1" smtClean="0"/>
              <a:t>premotoria</a:t>
            </a:r>
            <a:r>
              <a:rPr lang="it-IT" altLang="it-IT" sz="1500" dirty="0" smtClean="0"/>
              <a:t> </a:t>
            </a:r>
            <a:r>
              <a:rPr lang="it-IT" altLang="it-IT" sz="1500" dirty="0" err="1" smtClean="0"/>
              <a:t>ventrorostrale</a:t>
            </a:r>
            <a:r>
              <a:rPr lang="it-IT" altLang="it-IT" sz="1500" dirty="0" smtClean="0"/>
              <a:t> (</a:t>
            </a:r>
            <a:r>
              <a:rPr lang="it-IT" altLang="it-IT" sz="1500" dirty="0" err="1" smtClean="0"/>
              <a:t>PMvr</a:t>
            </a:r>
            <a:r>
              <a:rPr lang="it-IT" altLang="it-IT" sz="1500" dirty="0" smtClean="0"/>
              <a:t>, F4), area motoria </a:t>
            </a:r>
            <a:r>
              <a:rPr lang="it-IT" altLang="it-IT" sz="1500" dirty="0" err="1" smtClean="0"/>
              <a:t>pre</a:t>
            </a:r>
            <a:r>
              <a:rPr lang="it-IT" altLang="it-IT" sz="1500" dirty="0" smtClean="0"/>
              <a:t>-supplementare (</a:t>
            </a:r>
            <a:r>
              <a:rPr lang="it-IT" altLang="it-IT" sz="1500" dirty="0" err="1" smtClean="0"/>
              <a:t>pSMA</a:t>
            </a:r>
            <a:r>
              <a:rPr lang="it-IT" altLang="it-IT" sz="1500" dirty="0" smtClean="0"/>
              <a:t>, F6) e area </a:t>
            </a:r>
            <a:r>
              <a:rPr lang="it-IT" altLang="it-IT" sz="1500" dirty="0" err="1" smtClean="0"/>
              <a:t>premotoria</a:t>
            </a:r>
            <a:r>
              <a:rPr lang="it-IT" altLang="it-IT" sz="1500" dirty="0" smtClean="0"/>
              <a:t> </a:t>
            </a:r>
            <a:r>
              <a:rPr lang="it-IT" altLang="it-IT" sz="1500" dirty="0" err="1" smtClean="0"/>
              <a:t>dorsorostrale</a:t>
            </a:r>
            <a:r>
              <a:rPr lang="it-IT" altLang="it-IT" sz="1500" dirty="0" smtClean="0"/>
              <a:t> (</a:t>
            </a:r>
            <a:r>
              <a:rPr lang="it-IT" altLang="it-IT" sz="1500" dirty="0" err="1" smtClean="0"/>
              <a:t>PMdr</a:t>
            </a:r>
            <a:r>
              <a:rPr lang="it-IT" altLang="it-IT" sz="1500" dirty="0" smtClean="0"/>
              <a:t>, F2)</a:t>
            </a:r>
            <a:endParaRPr lang="it-IT" altLang="it-IT" sz="1500" dirty="0"/>
          </a:p>
        </p:txBody>
      </p:sp>
      <p:sp>
        <p:nvSpPr>
          <p:cNvPr id="87044" name="Oval 5"/>
          <p:cNvSpPr>
            <a:spLocks noChangeArrowheads="1"/>
          </p:cNvSpPr>
          <p:nvPr/>
        </p:nvSpPr>
        <p:spPr bwMode="auto">
          <a:xfrm>
            <a:off x="2451100" y="15042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5" name="Oval 6"/>
          <p:cNvSpPr>
            <a:spLocks noChangeArrowheads="1"/>
          </p:cNvSpPr>
          <p:nvPr/>
        </p:nvSpPr>
        <p:spPr bwMode="auto">
          <a:xfrm>
            <a:off x="1981200" y="14788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6" name="Oval 7"/>
          <p:cNvSpPr>
            <a:spLocks noChangeArrowheads="1"/>
          </p:cNvSpPr>
          <p:nvPr/>
        </p:nvSpPr>
        <p:spPr bwMode="auto">
          <a:xfrm>
            <a:off x="1511300" y="54920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7" name="Oval 8"/>
          <p:cNvSpPr>
            <a:spLocks noChangeArrowheads="1"/>
          </p:cNvSpPr>
          <p:nvPr/>
        </p:nvSpPr>
        <p:spPr bwMode="auto">
          <a:xfrm>
            <a:off x="444500" y="38918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8" name="Oval 9"/>
          <p:cNvSpPr>
            <a:spLocks noChangeArrowheads="1"/>
          </p:cNvSpPr>
          <p:nvPr/>
        </p:nvSpPr>
        <p:spPr bwMode="auto">
          <a:xfrm>
            <a:off x="76200" y="38791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49" name="Oval 10"/>
          <p:cNvSpPr>
            <a:spLocks noChangeArrowheads="1"/>
          </p:cNvSpPr>
          <p:nvPr/>
        </p:nvSpPr>
        <p:spPr bwMode="auto">
          <a:xfrm>
            <a:off x="901700" y="54539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7050" name="Oval 11"/>
          <p:cNvSpPr>
            <a:spLocks noChangeArrowheads="1"/>
          </p:cNvSpPr>
          <p:nvPr/>
        </p:nvSpPr>
        <p:spPr bwMode="auto">
          <a:xfrm>
            <a:off x="1600200" y="149158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2"/>
          <p:cNvGrpSpPr>
            <a:grpSpLocks/>
          </p:cNvGrpSpPr>
          <p:nvPr/>
        </p:nvGrpSpPr>
        <p:grpSpPr bwMode="auto">
          <a:xfrm>
            <a:off x="1524000" y="1512888"/>
            <a:ext cx="6705600" cy="5116512"/>
            <a:chOff x="768" y="953"/>
            <a:chExt cx="4224" cy="3223"/>
          </a:xfrm>
        </p:grpSpPr>
        <p:grpSp>
          <p:nvGrpSpPr>
            <p:cNvPr id="89091" name="Group 3"/>
            <p:cNvGrpSpPr>
              <a:grpSpLocks/>
            </p:cNvGrpSpPr>
            <p:nvPr/>
          </p:nvGrpSpPr>
          <p:grpSpPr bwMode="auto">
            <a:xfrm>
              <a:off x="768" y="953"/>
              <a:ext cx="4224" cy="3223"/>
              <a:chOff x="768" y="953"/>
              <a:chExt cx="4224" cy="3223"/>
            </a:xfrm>
          </p:grpSpPr>
          <p:pic>
            <p:nvPicPr>
              <p:cNvPr id="89099" name="Picture 4"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b="3271"/>
              <a:stretch>
                <a:fillRect/>
              </a:stretch>
            </p:blipFill>
            <p:spPr bwMode="auto">
              <a:xfrm>
                <a:off x="768" y="953"/>
                <a:ext cx="4224" cy="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Oval 5"/>
              <p:cNvSpPr>
                <a:spLocks noChangeArrowheads="1"/>
              </p:cNvSpPr>
              <p:nvPr/>
            </p:nvSpPr>
            <p:spPr bwMode="auto">
              <a:xfrm>
                <a:off x="1872" y="976"/>
                <a:ext cx="288" cy="288"/>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101" name="Oval 6"/>
              <p:cNvSpPr>
                <a:spLocks noChangeArrowheads="1"/>
              </p:cNvSpPr>
              <p:nvPr/>
            </p:nvSpPr>
            <p:spPr bwMode="auto">
              <a:xfrm>
                <a:off x="1936" y="2784"/>
                <a:ext cx="288" cy="288"/>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102" name="Oval 7"/>
              <p:cNvSpPr>
                <a:spLocks noChangeArrowheads="1"/>
              </p:cNvSpPr>
              <p:nvPr/>
            </p:nvSpPr>
            <p:spPr bwMode="auto">
              <a:xfrm>
                <a:off x="2336" y="2800"/>
                <a:ext cx="288" cy="288"/>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103" name="Oval 8"/>
              <p:cNvSpPr>
                <a:spLocks noChangeArrowheads="1"/>
              </p:cNvSpPr>
              <p:nvPr/>
            </p:nvSpPr>
            <p:spPr bwMode="auto">
              <a:xfrm>
                <a:off x="2632" y="1088"/>
                <a:ext cx="288" cy="288"/>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grpSp>
        <p:sp>
          <p:nvSpPr>
            <p:cNvPr id="89092" name="AutoShape 9"/>
            <p:cNvSpPr>
              <a:spLocks noChangeArrowheads="1"/>
            </p:cNvSpPr>
            <p:nvPr/>
          </p:nvSpPr>
          <p:spPr bwMode="auto">
            <a:xfrm>
              <a:off x="1680" y="1248"/>
              <a:ext cx="381" cy="144"/>
            </a:xfrm>
            <a:prstGeom prst="curvedDownArrow">
              <a:avLst>
                <a:gd name="adj1" fmla="val 52917"/>
                <a:gd name="adj2" fmla="val 10583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3" name="AutoShape 10"/>
            <p:cNvSpPr>
              <a:spLocks noChangeArrowheads="1"/>
            </p:cNvSpPr>
            <p:nvPr/>
          </p:nvSpPr>
          <p:spPr bwMode="auto">
            <a:xfrm rot="-2066857">
              <a:off x="1587" y="1440"/>
              <a:ext cx="381" cy="144"/>
            </a:xfrm>
            <a:prstGeom prst="curvedDownArrow">
              <a:avLst>
                <a:gd name="adj1" fmla="val 45824"/>
                <a:gd name="adj2" fmla="val 11111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4" name="AutoShape 11"/>
            <p:cNvSpPr>
              <a:spLocks noChangeArrowheads="1"/>
            </p:cNvSpPr>
            <p:nvPr/>
          </p:nvSpPr>
          <p:spPr bwMode="auto">
            <a:xfrm rot="-2621158">
              <a:off x="1358" y="1644"/>
              <a:ext cx="624" cy="144"/>
            </a:xfrm>
            <a:prstGeom prst="curvedDownArrow">
              <a:avLst>
                <a:gd name="adj1" fmla="val 30835"/>
                <a:gd name="adj2" fmla="val 117502"/>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5" name="AutoShape 12"/>
            <p:cNvSpPr>
              <a:spLocks noChangeArrowheads="1"/>
            </p:cNvSpPr>
            <p:nvPr/>
          </p:nvSpPr>
          <p:spPr bwMode="auto">
            <a:xfrm>
              <a:off x="1776" y="3072"/>
              <a:ext cx="381" cy="144"/>
            </a:xfrm>
            <a:prstGeom prst="curvedDownArrow">
              <a:avLst>
                <a:gd name="adj1" fmla="val 52917"/>
                <a:gd name="adj2" fmla="val 105833"/>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6" name="AutoShape 13"/>
            <p:cNvSpPr>
              <a:spLocks noChangeArrowheads="1"/>
            </p:cNvSpPr>
            <p:nvPr/>
          </p:nvSpPr>
          <p:spPr bwMode="auto">
            <a:xfrm>
              <a:off x="1536" y="2976"/>
              <a:ext cx="672" cy="288"/>
            </a:xfrm>
            <a:prstGeom prst="curvedDownArrow">
              <a:avLst>
                <a:gd name="adj1" fmla="val 23474"/>
                <a:gd name="adj2" fmla="val 70140"/>
                <a:gd name="adj3" fmla="val 2465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7" name="AutoShape 14"/>
            <p:cNvSpPr>
              <a:spLocks noChangeArrowheads="1"/>
            </p:cNvSpPr>
            <p:nvPr/>
          </p:nvSpPr>
          <p:spPr bwMode="auto">
            <a:xfrm flipH="1">
              <a:off x="2067" y="1248"/>
              <a:ext cx="381" cy="144"/>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89098" name="AutoShape 15"/>
            <p:cNvSpPr>
              <a:spLocks noChangeArrowheads="1"/>
            </p:cNvSpPr>
            <p:nvPr/>
          </p:nvSpPr>
          <p:spPr bwMode="auto">
            <a:xfrm flipH="1">
              <a:off x="2112" y="3024"/>
              <a:ext cx="381" cy="144"/>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grpSp>
      <p:sp>
        <p:nvSpPr>
          <p:cNvPr id="89090" name="Rectangle 16"/>
          <p:cNvSpPr>
            <a:spLocks noChangeArrowheads="1"/>
          </p:cNvSpPr>
          <p:nvPr/>
        </p:nvSpPr>
        <p:spPr bwMode="auto">
          <a:xfrm>
            <a:off x="76200" y="76200"/>
            <a:ext cx="6172200" cy="155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b="1" dirty="0">
                <a:solidFill>
                  <a:srgbClr val="FF0000"/>
                </a:solidFill>
              </a:rPr>
              <a:t>Area </a:t>
            </a:r>
            <a:r>
              <a:rPr lang="en-GB" altLang="it-IT" sz="1600" b="1" dirty="0" err="1">
                <a:solidFill>
                  <a:srgbClr val="FF0000"/>
                </a:solidFill>
              </a:rPr>
              <a:t>motoria</a:t>
            </a:r>
            <a:r>
              <a:rPr lang="en-GB" altLang="it-IT" sz="1600" b="1" dirty="0">
                <a:solidFill>
                  <a:srgbClr val="FF0000"/>
                </a:solidFill>
              </a:rPr>
              <a:t> </a:t>
            </a:r>
            <a:r>
              <a:rPr lang="en-GB" altLang="it-IT" sz="1600" b="1" dirty="0" err="1">
                <a:solidFill>
                  <a:srgbClr val="FF0000"/>
                </a:solidFill>
              </a:rPr>
              <a:t>primaria</a:t>
            </a:r>
            <a:r>
              <a:rPr lang="en-GB" altLang="it-IT" sz="1600" b="1" dirty="0">
                <a:solidFill>
                  <a:srgbClr val="FF0000"/>
                </a:solidFill>
              </a:rPr>
              <a:t> (F1, M1)</a:t>
            </a:r>
            <a:endParaRPr lang="en-GB" altLang="it-IT" sz="1600" b="1" dirty="0"/>
          </a:p>
          <a:p>
            <a:pPr>
              <a:spcBef>
                <a:spcPct val="0"/>
              </a:spcBef>
              <a:buFontTx/>
              <a:buNone/>
            </a:pPr>
            <a:r>
              <a:rPr lang="en-GB" altLang="it-IT" sz="1600" dirty="0" err="1"/>
              <a:t>SOMATOTOPIA</a:t>
            </a:r>
            <a:r>
              <a:rPr lang="en-GB" altLang="it-IT" sz="1600" dirty="0"/>
              <a:t> (</a:t>
            </a:r>
            <a:r>
              <a:rPr lang="en-GB" altLang="it-IT" sz="1600" dirty="0" err="1"/>
              <a:t>semplice</a:t>
            </a:r>
            <a:r>
              <a:rPr lang="en-GB" altLang="it-IT" sz="1600" dirty="0"/>
              <a:t>, </a:t>
            </a:r>
            <a:r>
              <a:rPr lang="en-GB" altLang="it-IT" sz="1600" dirty="0" err="1"/>
              <a:t>movimenti</a:t>
            </a:r>
            <a:r>
              <a:rPr lang="en-GB" altLang="it-IT" sz="1600" dirty="0"/>
              <a:t> di </a:t>
            </a:r>
            <a:r>
              <a:rPr lang="en-GB" altLang="it-IT" sz="1600" dirty="0" err="1"/>
              <a:t>singole</a:t>
            </a:r>
            <a:r>
              <a:rPr lang="en-GB" altLang="it-IT" sz="1600" dirty="0"/>
              <a:t> </a:t>
            </a:r>
            <a:r>
              <a:rPr lang="en-GB" altLang="it-IT" sz="1600" dirty="0" err="1"/>
              <a:t>articolazioni</a:t>
            </a:r>
            <a:r>
              <a:rPr lang="en-GB" altLang="it-IT" sz="1600" dirty="0"/>
              <a:t>)</a:t>
            </a:r>
          </a:p>
          <a:p>
            <a:pPr>
              <a:spcBef>
                <a:spcPct val="0"/>
              </a:spcBef>
              <a:buFontTx/>
              <a:buNone/>
            </a:pPr>
            <a:r>
              <a:rPr lang="en-GB" altLang="it-IT" sz="1600" dirty="0"/>
              <a:t>I </a:t>
            </a:r>
            <a:r>
              <a:rPr lang="en-GB" altLang="it-IT" sz="1600" dirty="0" err="1"/>
              <a:t>movimenti</a:t>
            </a:r>
            <a:r>
              <a:rPr lang="en-GB" altLang="it-IT" sz="1600" dirty="0"/>
              <a:t> </a:t>
            </a:r>
            <a:r>
              <a:rPr lang="en-GB" altLang="it-IT" sz="1600" dirty="0" err="1"/>
              <a:t>sono</a:t>
            </a:r>
            <a:r>
              <a:rPr lang="en-GB" altLang="it-IT" sz="1600" dirty="0"/>
              <a:t> </a:t>
            </a:r>
            <a:r>
              <a:rPr lang="en-GB" altLang="it-IT" sz="1600" dirty="0" err="1"/>
              <a:t>codificati</a:t>
            </a:r>
            <a:r>
              <a:rPr lang="en-GB" altLang="it-IT" sz="1600" dirty="0"/>
              <a:t> da </a:t>
            </a:r>
            <a:r>
              <a:rPr lang="en-GB" altLang="it-IT" sz="1600" dirty="0" err="1"/>
              <a:t>popolazioni</a:t>
            </a:r>
            <a:r>
              <a:rPr lang="en-GB" altLang="it-IT" sz="1600" dirty="0"/>
              <a:t> di </a:t>
            </a:r>
            <a:r>
              <a:rPr lang="en-GB" altLang="it-IT" sz="1600" dirty="0" err="1"/>
              <a:t>neuroni</a:t>
            </a:r>
            <a:endParaRPr lang="en-GB" altLang="it-IT" sz="1600" dirty="0"/>
          </a:p>
          <a:p>
            <a:pPr>
              <a:spcBef>
                <a:spcPct val="0"/>
              </a:spcBef>
              <a:buFontTx/>
              <a:buNone/>
            </a:pPr>
            <a:r>
              <a:rPr lang="en-GB" altLang="it-IT" sz="1600" dirty="0" err="1"/>
              <a:t>principali</a:t>
            </a:r>
            <a:r>
              <a:rPr lang="en-GB" altLang="it-IT" sz="1600" dirty="0"/>
              <a:t> </a:t>
            </a:r>
            <a:r>
              <a:rPr lang="en-GB" altLang="it-IT" sz="1600" dirty="0" err="1"/>
              <a:t>connessioni</a:t>
            </a:r>
            <a:r>
              <a:rPr lang="en-GB" altLang="it-IT" sz="1600" dirty="0"/>
              <a:t> </a:t>
            </a:r>
            <a:r>
              <a:rPr lang="en-GB" altLang="it-IT" sz="1600" dirty="0" err="1"/>
              <a:t>parietali</a:t>
            </a:r>
            <a:r>
              <a:rPr lang="en-GB" altLang="it-IT" sz="1600" dirty="0"/>
              <a:t>:</a:t>
            </a:r>
            <a:r>
              <a:rPr lang="en-GB" altLang="it-IT" sz="1600" dirty="0">
                <a:solidFill>
                  <a:srgbClr val="0000FF"/>
                </a:solidFill>
              </a:rPr>
              <a:t> PE</a:t>
            </a:r>
            <a:endParaRPr lang="en-GB" altLang="it-IT" sz="1600" dirty="0"/>
          </a:p>
          <a:p>
            <a:pPr>
              <a:spcBef>
                <a:spcPct val="0"/>
              </a:spcBef>
              <a:buFontTx/>
              <a:buNone/>
            </a:pPr>
            <a:r>
              <a:rPr lang="en-GB" altLang="it-IT" sz="1400" b="1" dirty="0"/>
              <a:t>PE</a:t>
            </a:r>
            <a:r>
              <a:rPr lang="en-GB" altLang="it-IT" sz="1400" dirty="0"/>
              <a:t>: </a:t>
            </a:r>
            <a:r>
              <a:rPr lang="en-GB" altLang="it-IT" sz="1400" dirty="0" err="1"/>
              <a:t>localizzazione</a:t>
            </a:r>
            <a:r>
              <a:rPr lang="en-GB" altLang="it-IT" sz="1400" dirty="0"/>
              <a:t> </a:t>
            </a:r>
            <a:r>
              <a:rPr lang="en-GB" altLang="it-IT" sz="1400" dirty="0" err="1"/>
              <a:t>degli</a:t>
            </a:r>
            <a:r>
              <a:rPr lang="en-GB" altLang="it-IT" sz="1400" dirty="0"/>
              <a:t> </a:t>
            </a:r>
            <a:r>
              <a:rPr lang="en-GB" altLang="it-IT" sz="1400" dirty="0" err="1"/>
              <a:t>arti</a:t>
            </a:r>
            <a:r>
              <a:rPr lang="en-GB" altLang="it-IT" sz="1400" dirty="0"/>
              <a:t> </a:t>
            </a:r>
            <a:r>
              <a:rPr lang="en-GB" altLang="it-IT" sz="1400" dirty="0" err="1"/>
              <a:t>nello</a:t>
            </a:r>
            <a:r>
              <a:rPr lang="en-GB" altLang="it-IT" sz="1400" dirty="0"/>
              <a:t> </a:t>
            </a:r>
            <a:r>
              <a:rPr lang="en-GB" altLang="it-IT" sz="1400" dirty="0" err="1"/>
              <a:t>spazio</a:t>
            </a:r>
            <a:r>
              <a:rPr lang="en-GB" altLang="it-IT" sz="1400" dirty="0"/>
              <a:t>, in un </a:t>
            </a:r>
            <a:r>
              <a:rPr lang="en-GB" altLang="it-IT" sz="1400" dirty="0" err="1"/>
              <a:t>sistema</a:t>
            </a:r>
            <a:r>
              <a:rPr lang="en-GB" altLang="it-IT" sz="1400" dirty="0"/>
              <a:t> di coordinate </a:t>
            </a:r>
            <a:r>
              <a:rPr lang="en-GB" altLang="it-IT" sz="1400" dirty="0" err="1"/>
              <a:t>riferito</a:t>
            </a:r>
            <a:r>
              <a:rPr lang="en-GB" altLang="it-IT" sz="1400" dirty="0"/>
              <a:t> al </a:t>
            </a:r>
            <a:r>
              <a:rPr lang="en-GB" altLang="it-IT" sz="1400" dirty="0" err="1"/>
              <a:t>corpo</a:t>
            </a:r>
            <a:endParaRPr lang="en-GB" altLang="it-IT" sz="14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AutoShape 3"/>
          <p:cNvSpPr>
            <a:spLocks noChangeArrowheads="1"/>
          </p:cNvSpPr>
          <p:nvPr/>
        </p:nvSpPr>
        <p:spPr bwMode="auto">
          <a:xfrm rot="904051" flipH="1">
            <a:off x="2749550" y="4673600"/>
            <a:ext cx="1295400" cy="609600"/>
          </a:xfrm>
          <a:prstGeom prst="curvedDownArrow">
            <a:avLst>
              <a:gd name="adj1" fmla="val 11747"/>
              <a:gd name="adj2" fmla="val 56981"/>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39" name="Oval 4"/>
          <p:cNvSpPr>
            <a:spLocks noChangeArrowheads="1"/>
          </p:cNvSpPr>
          <p:nvPr/>
        </p:nvSpPr>
        <p:spPr bwMode="auto">
          <a:xfrm>
            <a:off x="4318000" y="45847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0" name="Oval 5"/>
          <p:cNvSpPr>
            <a:spLocks noChangeArrowheads="1"/>
          </p:cNvSpPr>
          <p:nvPr/>
        </p:nvSpPr>
        <p:spPr bwMode="auto">
          <a:xfrm>
            <a:off x="2286000" y="44958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1" name="Oval 6"/>
          <p:cNvSpPr>
            <a:spLocks noChangeArrowheads="1"/>
          </p:cNvSpPr>
          <p:nvPr/>
        </p:nvSpPr>
        <p:spPr bwMode="auto">
          <a:xfrm>
            <a:off x="1828800" y="45720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2" name="AutoShape 7"/>
          <p:cNvSpPr>
            <a:spLocks noChangeArrowheads="1"/>
          </p:cNvSpPr>
          <p:nvPr/>
        </p:nvSpPr>
        <p:spPr bwMode="auto">
          <a:xfrm rot="-1784224">
            <a:off x="1371600" y="4876800"/>
            <a:ext cx="1295400" cy="609600"/>
          </a:xfrm>
          <a:prstGeom prst="curvedDownArrow">
            <a:avLst>
              <a:gd name="adj1" fmla="val 11747"/>
              <a:gd name="adj2" fmla="val 56981"/>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1143" name="Rectangle 8"/>
          <p:cNvSpPr>
            <a:spLocks noChangeArrowheads="1"/>
          </p:cNvSpPr>
          <p:nvPr/>
        </p:nvSpPr>
        <p:spPr bwMode="auto">
          <a:xfrm>
            <a:off x="76200" y="76200"/>
            <a:ext cx="7729538" cy="158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b="1" dirty="0">
                <a:solidFill>
                  <a:srgbClr val="FF0000"/>
                </a:solidFill>
              </a:rPr>
              <a:t>Area </a:t>
            </a:r>
            <a:r>
              <a:rPr lang="en-GB" altLang="it-IT" sz="1800" b="1" dirty="0" err="1">
                <a:solidFill>
                  <a:srgbClr val="FF0000"/>
                </a:solidFill>
              </a:rPr>
              <a:t>motoria</a:t>
            </a:r>
            <a:r>
              <a:rPr lang="en-GB" altLang="it-IT" sz="1800" b="1" dirty="0">
                <a:solidFill>
                  <a:srgbClr val="FF0000"/>
                </a:solidFill>
              </a:rPr>
              <a:t> </a:t>
            </a:r>
            <a:r>
              <a:rPr lang="en-GB" altLang="it-IT" sz="1800" b="1" dirty="0" err="1">
                <a:solidFill>
                  <a:srgbClr val="FF0000"/>
                </a:solidFill>
              </a:rPr>
              <a:t>supplementare</a:t>
            </a:r>
            <a:r>
              <a:rPr lang="en-GB" altLang="it-IT" sz="1800" b="1" dirty="0">
                <a:solidFill>
                  <a:srgbClr val="FF0000"/>
                </a:solidFill>
              </a:rPr>
              <a:t> (</a:t>
            </a:r>
            <a:r>
              <a:rPr lang="en-GB" altLang="it-IT" sz="1800" b="1" dirty="0" err="1">
                <a:solidFill>
                  <a:srgbClr val="FF0000"/>
                </a:solidFill>
              </a:rPr>
              <a:t>SMA</a:t>
            </a:r>
            <a:r>
              <a:rPr lang="en-GB" altLang="it-IT" sz="1800" b="1" dirty="0">
                <a:solidFill>
                  <a:srgbClr val="FF0000"/>
                </a:solidFill>
              </a:rPr>
              <a:t>, F3) e pre-</a:t>
            </a:r>
            <a:r>
              <a:rPr lang="en-GB" altLang="it-IT" sz="1800" b="1" dirty="0" err="1">
                <a:solidFill>
                  <a:srgbClr val="FF0000"/>
                </a:solidFill>
              </a:rPr>
              <a:t>SMA</a:t>
            </a:r>
            <a:r>
              <a:rPr lang="en-GB" altLang="it-IT" sz="1800" b="1" dirty="0">
                <a:solidFill>
                  <a:srgbClr val="FF0000"/>
                </a:solidFill>
              </a:rPr>
              <a:t> (F6).</a:t>
            </a:r>
            <a:endParaRPr lang="en-GB" altLang="it-IT" sz="1800" b="1" dirty="0"/>
          </a:p>
          <a:p>
            <a:pPr>
              <a:spcBef>
                <a:spcPct val="0"/>
              </a:spcBef>
              <a:buFontTx/>
              <a:buNone/>
            </a:pPr>
            <a:r>
              <a:rPr lang="en-GB" altLang="it-IT" sz="1600" dirty="0" err="1"/>
              <a:t>ORGANIZZAZIONE</a:t>
            </a:r>
            <a:r>
              <a:rPr lang="en-GB" altLang="it-IT" sz="1600" dirty="0"/>
              <a:t> </a:t>
            </a:r>
            <a:r>
              <a:rPr lang="en-GB" altLang="it-IT" sz="1600" dirty="0" err="1"/>
              <a:t>SOMATOTOPICA</a:t>
            </a:r>
            <a:endParaRPr lang="en-GB" altLang="it-IT" sz="1600" dirty="0"/>
          </a:p>
          <a:p>
            <a:pPr>
              <a:spcBef>
                <a:spcPct val="0"/>
              </a:spcBef>
              <a:buFontTx/>
              <a:buNone/>
            </a:pPr>
            <a:r>
              <a:rPr lang="en-GB" altLang="it-IT" sz="1600" dirty="0">
                <a:solidFill>
                  <a:srgbClr val="FF0000"/>
                </a:solidFill>
              </a:rPr>
              <a:t>F3: </a:t>
            </a:r>
            <a:r>
              <a:rPr lang="en-GB" altLang="it-IT" sz="1600" dirty="0" err="1"/>
              <a:t>principali</a:t>
            </a:r>
            <a:r>
              <a:rPr lang="en-GB" altLang="it-IT" sz="1600" dirty="0"/>
              <a:t> </a:t>
            </a:r>
            <a:r>
              <a:rPr lang="en-GB" altLang="it-IT" sz="1600" dirty="0" err="1"/>
              <a:t>connessioni</a:t>
            </a:r>
            <a:r>
              <a:rPr lang="en-GB" altLang="it-IT" sz="1600" dirty="0"/>
              <a:t> </a:t>
            </a:r>
            <a:r>
              <a:rPr lang="en-GB" altLang="it-IT" sz="1600" dirty="0" err="1"/>
              <a:t>parietali</a:t>
            </a:r>
            <a:r>
              <a:rPr lang="en-GB" altLang="it-IT" sz="1600" dirty="0"/>
              <a:t> con</a:t>
            </a:r>
            <a:r>
              <a:rPr lang="en-GB" altLang="it-IT" sz="1600" dirty="0">
                <a:solidFill>
                  <a:srgbClr val="0000FF"/>
                </a:solidFill>
              </a:rPr>
              <a:t> </a:t>
            </a:r>
            <a:r>
              <a:rPr lang="en-GB" altLang="it-IT" sz="1600" dirty="0" err="1">
                <a:solidFill>
                  <a:srgbClr val="0000FF"/>
                </a:solidFill>
              </a:rPr>
              <a:t>PEci</a:t>
            </a:r>
            <a:r>
              <a:rPr lang="en-GB" altLang="it-IT" sz="1600" dirty="0">
                <a:solidFill>
                  <a:srgbClr val="0000FF"/>
                </a:solidFill>
              </a:rPr>
              <a:t> (area </a:t>
            </a:r>
            <a:r>
              <a:rPr lang="en-GB" altLang="it-IT" sz="1600" dirty="0" err="1">
                <a:solidFill>
                  <a:srgbClr val="0000FF"/>
                </a:solidFill>
              </a:rPr>
              <a:t>sensitiva</a:t>
            </a:r>
            <a:r>
              <a:rPr lang="en-GB" altLang="it-IT" sz="1600" dirty="0">
                <a:solidFill>
                  <a:srgbClr val="0000FF"/>
                </a:solidFill>
              </a:rPr>
              <a:t> </a:t>
            </a:r>
            <a:r>
              <a:rPr lang="en-GB" altLang="it-IT" sz="1600" dirty="0" err="1">
                <a:solidFill>
                  <a:srgbClr val="0000FF"/>
                </a:solidFill>
              </a:rPr>
              <a:t>secondaria</a:t>
            </a:r>
            <a:r>
              <a:rPr lang="en-GB" altLang="it-IT" sz="1600" dirty="0">
                <a:solidFill>
                  <a:srgbClr val="0000FF"/>
                </a:solidFill>
              </a:rPr>
              <a:t>)</a:t>
            </a:r>
            <a:endParaRPr lang="en-GB" altLang="it-IT" sz="1600" dirty="0"/>
          </a:p>
          <a:p>
            <a:pPr>
              <a:spcBef>
                <a:spcPct val="0"/>
              </a:spcBef>
              <a:buFontTx/>
              <a:buNone/>
            </a:pPr>
            <a:r>
              <a:rPr lang="en-GB" altLang="it-IT" sz="1400" b="1" dirty="0" err="1"/>
              <a:t>PEci</a:t>
            </a:r>
            <a:r>
              <a:rPr lang="en-GB" altLang="it-IT" sz="1400" dirty="0"/>
              <a:t>: </a:t>
            </a:r>
            <a:r>
              <a:rPr lang="en-GB" altLang="it-IT" sz="1400" dirty="0" err="1"/>
              <a:t>informazioni</a:t>
            </a:r>
            <a:r>
              <a:rPr lang="en-GB" altLang="it-IT" sz="1400" dirty="0"/>
              <a:t> </a:t>
            </a:r>
            <a:r>
              <a:rPr lang="en-GB" altLang="it-IT" sz="1400" dirty="0" err="1"/>
              <a:t>posturali</a:t>
            </a:r>
            <a:endParaRPr lang="en-GB" altLang="it-IT" sz="1400" dirty="0"/>
          </a:p>
          <a:p>
            <a:pPr>
              <a:spcBef>
                <a:spcPct val="0"/>
              </a:spcBef>
              <a:buFontTx/>
              <a:buNone/>
            </a:pPr>
            <a:r>
              <a:rPr lang="en-GB" altLang="it-IT" sz="1600" dirty="0">
                <a:solidFill>
                  <a:srgbClr val="FF0000"/>
                </a:solidFill>
              </a:rPr>
              <a:t>F6: </a:t>
            </a:r>
            <a:r>
              <a:rPr lang="en-GB" altLang="it-IT" sz="1600" dirty="0" err="1"/>
              <a:t>scarse</a:t>
            </a:r>
            <a:r>
              <a:rPr lang="en-GB" altLang="it-IT" sz="1600" dirty="0"/>
              <a:t> </a:t>
            </a:r>
            <a:r>
              <a:rPr lang="en-GB" altLang="it-IT" sz="1600" dirty="0" err="1"/>
              <a:t>connessioni</a:t>
            </a:r>
            <a:r>
              <a:rPr lang="en-GB" altLang="it-IT" sz="1600" dirty="0"/>
              <a:t> </a:t>
            </a:r>
            <a:r>
              <a:rPr lang="en-GB" altLang="it-IT" sz="1600" dirty="0" err="1"/>
              <a:t>parietali</a:t>
            </a:r>
            <a:r>
              <a:rPr lang="en-GB" altLang="it-IT" sz="1600" dirty="0">
                <a:solidFill>
                  <a:srgbClr val="FF0000"/>
                </a:solidFill>
              </a:rPr>
              <a:t> </a:t>
            </a:r>
            <a:r>
              <a:rPr lang="en-GB" altLang="it-IT" sz="1600" dirty="0">
                <a:solidFill>
                  <a:srgbClr val="0000FF"/>
                </a:solidFill>
              </a:rPr>
              <a:t>(</a:t>
            </a:r>
            <a:r>
              <a:rPr lang="en-GB" altLang="it-IT" sz="1600" dirty="0" err="1">
                <a:solidFill>
                  <a:srgbClr val="0000FF"/>
                </a:solidFill>
              </a:rPr>
              <a:t>connessioni</a:t>
            </a:r>
            <a:r>
              <a:rPr lang="en-GB" altLang="it-IT" sz="1600" dirty="0">
                <a:solidFill>
                  <a:srgbClr val="0000FF"/>
                </a:solidFill>
              </a:rPr>
              <a:t> </a:t>
            </a:r>
            <a:r>
              <a:rPr lang="en-GB" altLang="it-IT" sz="1600" dirty="0" err="1">
                <a:solidFill>
                  <a:srgbClr val="0000FF"/>
                </a:solidFill>
              </a:rPr>
              <a:t>prevalenti</a:t>
            </a:r>
            <a:r>
              <a:rPr lang="en-GB" altLang="it-IT" sz="1600" dirty="0">
                <a:solidFill>
                  <a:srgbClr val="0000FF"/>
                </a:solidFill>
              </a:rPr>
              <a:t> con la </a:t>
            </a:r>
            <a:r>
              <a:rPr lang="en-GB" altLang="it-IT" sz="1600" dirty="0" err="1">
                <a:solidFill>
                  <a:srgbClr val="0000FF"/>
                </a:solidFill>
              </a:rPr>
              <a:t>corteccia</a:t>
            </a:r>
            <a:r>
              <a:rPr lang="en-GB" altLang="it-IT" sz="1600" dirty="0">
                <a:solidFill>
                  <a:srgbClr val="0000FF"/>
                </a:solidFill>
              </a:rPr>
              <a:t> </a:t>
            </a:r>
            <a:r>
              <a:rPr lang="en-GB" altLang="it-IT" sz="1600" dirty="0" err="1">
                <a:solidFill>
                  <a:srgbClr val="0000FF"/>
                </a:solidFill>
              </a:rPr>
              <a:t>prefrontale</a:t>
            </a:r>
            <a:r>
              <a:rPr lang="en-GB" altLang="it-IT" sz="1600" dirty="0">
                <a:solidFill>
                  <a:srgbClr val="0000FF"/>
                </a:solidFill>
              </a:rPr>
              <a:t>)</a:t>
            </a:r>
            <a:endParaRPr lang="en-GB" altLang="it-IT" sz="1600" dirty="0">
              <a:solidFill>
                <a:srgbClr val="FF0000"/>
              </a:solidFill>
            </a:endParaRPr>
          </a:p>
          <a:p>
            <a:pPr>
              <a:spcBef>
                <a:spcPct val="0"/>
              </a:spcBef>
              <a:buFontTx/>
              <a:buNone/>
            </a:pPr>
            <a:r>
              <a:rPr lang="en-GB" altLang="it-IT" sz="1400" b="1" dirty="0" err="1"/>
              <a:t>Corteccia</a:t>
            </a:r>
            <a:r>
              <a:rPr lang="en-GB" altLang="it-IT" sz="1400" b="1" dirty="0"/>
              <a:t> </a:t>
            </a:r>
            <a:r>
              <a:rPr lang="en-GB" altLang="it-IT" sz="1400" b="1" dirty="0" err="1"/>
              <a:t>prefrontale</a:t>
            </a:r>
            <a:r>
              <a:rPr lang="en-GB" altLang="it-IT" sz="1400" dirty="0"/>
              <a:t>: </a:t>
            </a:r>
            <a:r>
              <a:rPr lang="en-GB" altLang="it-IT" sz="1400" dirty="0" err="1"/>
              <a:t>pianificazione</a:t>
            </a:r>
            <a:r>
              <a:rPr lang="en-GB" altLang="it-IT" sz="1400" dirty="0"/>
              <a:t> </a:t>
            </a:r>
            <a:r>
              <a:rPr lang="en-GB" altLang="it-IT" sz="1400" dirty="0" err="1"/>
              <a:t>degli</a:t>
            </a:r>
            <a:r>
              <a:rPr lang="en-GB" altLang="it-IT" sz="1400" dirty="0"/>
              <a:t> </a:t>
            </a:r>
            <a:r>
              <a:rPr lang="en-GB" altLang="it-IT" sz="1400" dirty="0" err="1"/>
              <a:t>aspetti</a:t>
            </a:r>
            <a:r>
              <a:rPr lang="en-GB" altLang="it-IT" sz="1400" dirty="0"/>
              <a:t> </a:t>
            </a:r>
            <a:r>
              <a:rPr lang="en-GB" altLang="it-IT" sz="1400" dirty="0" err="1"/>
              <a:t>spaziotemporali</a:t>
            </a:r>
            <a:r>
              <a:rPr lang="en-GB" altLang="it-IT" sz="1400" dirty="0"/>
              <a:t> del </a:t>
            </a:r>
            <a:r>
              <a:rPr lang="en-GB" altLang="it-IT" sz="1400" dirty="0" err="1"/>
              <a:t>movimento</a:t>
            </a:r>
            <a:endParaRPr lang="en-GB" altLang="it-IT" sz="1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026"/>
          <p:cNvSpPr txBox="1">
            <a:spLocks noChangeArrowheads="1"/>
          </p:cNvSpPr>
          <p:nvPr/>
        </p:nvSpPr>
        <p:spPr bwMode="auto">
          <a:xfrm>
            <a:off x="212725" y="50688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93186" name="Text Box 1027"/>
          <p:cNvSpPr txBox="1">
            <a:spLocks noChangeArrowheads="1"/>
          </p:cNvSpPr>
          <p:nvPr/>
        </p:nvSpPr>
        <p:spPr bwMode="auto">
          <a:xfrm>
            <a:off x="746125" y="40782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pic>
        <p:nvPicPr>
          <p:cNvPr id="93187" name="Picture 1028"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AutoShape 1029"/>
          <p:cNvSpPr>
            <a:spLocks noChangeArrowheads="1"/>
          </p:cNvSpPr>
          <p:nvPr/>
        </p:nvSpPr>
        <p:spPr bwMode="auto">
          <a:xfrm rot="1211018" flipH="1">
            <a:off x="2443163" y="1314450"/>
            <a:ext cx="4795837" cy="1581150"/>
          </a:xfrm>
          <a:prstGeom prst="curvedDownArrow">
            <a:avLst>
              <a:gd name="adj1" fmla="val 7035"/>
              <a:gd name="adj2" fmla="val 5550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89" name="AutoShape 1030"/>
          <p:cNvSpPr>
            <a:spLocks noChangeArrowheads="1"/>
          </p:cNvSpPr>
          <p:nvPr/>
        </p:nvSpPr>
        <p:spPr bwMode="auto">
          <a:xfrm rot="265799" flipH="1">
            <a:off x="2681288" y="160655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0" name="AutoShape 1031"/>
          <p:cNvSpPr>
            <a:spLocks noChangeArrowheads="1"/>
          </p:cNvSpPr>
          <p:nvPr/>
        </p:nvSpPr>
        <p:spPr bwMode="auto">
          <a:xfrm rot="1051048" flipH="1" flipV="1">
            <a:off x="1905000" y="2743200"/>
            <a:ext cx="5029200" cy="2495550"/>
          </a:xfrm>
          <a:prstGeom prst="curvedDownArrow">
            <a:avLst>
              <a:gd name="adj1" fmla="val 4674"/>
              <a:gd name="adj2" fmla="val 36881"/>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1" name="AutoShape 1032"/>
          <p:cNvSpPr>
            <a:spLocks noChangeArrowheads="1"/>
          </p:cNvSpPr>
          <p:nvPr/>
        </p:nvSpPr>
        <p:spPr bwMode="auto">
          <a:xfrm rot="1051048" flipH="1" flipV="1">
            <a:off x="1752600" y="2895600"/>
            <a:ext cx="5334000" cy="2419350"/>
          </a:xfrm>
          <a:prstGeom prst="curvedDownArrow">
            <a:avLst>
              <a:gd name="adj1" fmla="val 5114"/>
              <a:gd name="adj2" fmla="val 40348"/>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2" name="AutoShape 1033"/>
          <p:cNvSpPr>
            <a:spLocks noChangeArrowheads="1"/>
          </p:cNvSpPr>
          <p:nvPr/>
        </p:nvSpPr>
        <p:spPr bwMode="auto">
          <a:xfrm rot="951719" flipH="1">
            <a:off x="2967038" y="160020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3" name="Oval 1034"/>
          <p:cNvSpPr>
            <a:spLocks noChangeArrowheads="1"/>
          </p:cNvSpPr>
          <p:nvPr/>
        </p:nvSpPr>
        <p:spPr bwMode="auto">
          <a:xfrm>
            <a:off x="2667000" y="16764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4" name="Oval 1035"/>
          <p:cNvSpPr>
            <a:spLocks noChangeArrowheads="1"/>
          </p:cNvSpPr>
          <p:nvPr/>
        </p:nvSpPr>
        <p:spPr bwMode="auto">
          <a:xfrm>
            <a:off x="2286000" y="16764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5" name="Oval 1036"/>
          <p:cNvSpPr>
            <a:spLocks noChangeArrowheads="1"/>
          </p:cNvSpPr>
          <p:nvPr/>
        </p:nvSpPr>
        <p:spPr bwMode="auto">
          <a:xfrm>
            <a:off x="4140200" y="18288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6" name="Oval 1037"/>
          <p:cNvSpPr>
            <a:spLocks noChangeArrowheads="1"/>
          </p:cNvSpPr>
          <p:nvPr/>
        </p:nvSpPr>
        <p:spPr bwMode="auto">
          <a:xfrm>
            <a:off x="4495800" y="19050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7" name="Oval 1038"/>
          <p:cNvSpPr>
            <a:spLocks noChangeArrowheads="1"/>
          </p:cNvSpPr>
          <p:nvPr/>
        </p:nvSpPr>
        <p:spPr bwMode="auto">
          <a:xfrm>
            <a:off x="7010400" y="28194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8" name="Oval 1039"/>
          <p:cNvSpPr>
            <a:spLocks noChangeArrowheads="1"/>
          </p:cNvSpPr>
          <p:nvPr/>
        </p:nvSpPr>
        <p:spPr bwMode="auto">
          <a:xfrm>
            <a:off x="4699000" y="50038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199" name="Oval 1040"/>
          <p:cNvSpPr>
            <a:spLocks noChangeArrowheads="1"/>
          </p:cNvSpPr>
          <p:nvPr/>
        </p:nvSpPr>
        <p:spPr bwMode="auto">
          <a:xfrm>
            <a:off x="7391400" y="27813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200" name="AutoShape 1041"/>
          <p:cNvSpPr>
            <a:spLocks noChangeArrowheads="1"/>
          </p:cNvSpPr>
          <p:nvPr/>
        </p:nvSpPr>
        <p:spPr bwMode="auto">
          <a:xfrm rot="3777877" flipH="1" flipV="1">
            <a:off x="868363" y="3328988"/>
            <a:ext cx="3740150" cy="1676400"/>
          </a:xfrm>
          <a:prstGeom prst="curvedDownArrow">
            <a:avLst>
              <a:gd name="adj1" fmla="val 5175"/>
              <a:gd name="adj2" fmla="val 40830"/>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201" name="Text Box 1042"/>
          <p:cNvSpPr txBox="1">
            <a:spLocks noChangeArrowheads="1"/>
          </p:cNvSpPr>
          <p:nvPr/>
        </p:nvSpPr>
        <p:spPr bwMode="auto">
          <a:xfrm>
            <a:off x="7854950" y="2819400"/>
            <a:ext cx="471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200"/>
              <a:t>V6A</a:t>
            </a:r>
          </a:p>
        </p:txBody>
      </p:sp>
      <p:sp>
        <p:nvSpPr>
          <p:cNvPr id="93202" name="Line 1043"/>
          <p:cNvSpPr>
            <a:spLocks noChangeShapeType="1"/>
          </p:cNvSpPr>
          <p:nvPr/>
        </p:nvSpPr>
        <p:spPr bwMode="auto">
          <a:xfrm flipH="1">
            <a:off x="7848600" y="3048000"/>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93203" name="Oval 1044"/>
          <p:cNvSpPr>
            <a:spLocks noChangeArrowheads="1"/>
          </p:cNvSpPr>
          <p:nvPr/>
        </p:nvSpPr>
        <p:spPr bwMode="auto">
          <a:xfrm>
            <a:off x="7848600" y="27432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3204" name="Text Box 1045"/>
          <p:cNvSpPr txBox="1">
            <a:spLocks noChangeArrowheads="1"/>
          </p:cNvSpPr>
          <p:nvPr/>
        </p:nvSpPr>
        <p:spPr bwMode="auto">
          <a:xfrm>
            <a:off x="76200" y="76200"/>
            <a:ext cx="9004300" cy="134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GB" altLang="it-IT" sz="1800" b="1" dirty="0">
                <a:solidFill>
                  <a:srgbClr val="FF0000"/>
                </a:solidFill>
              </a:rPr>
              <a:t>Area </a:t>
            </a:r>
            <a:r>
              <a:rPr lang="en-GB" altLang="it-IT" sz="1800" b="1" dirty="0" err="1">
                <a:solidFill>
                  <a:srgbClr val="FF0000"/>
                </a:solidFill>
              </a:rPr>
              <a:t>premotoria</a:t>
            </a:r>
            <a:r>
              <a:rPr lang="en-GB" altLang="it-IT" sz="1800" b="1" dirty="0">
                <a:solidFill>
                  <a:srgbClr val="FF0000"/>
                </a:solidFill>
              </a:rPr>
              <a:t> </a:t>
            </a:r>
            <a:r>
              <a:rPr lang="en-GB" altLang="it-IT" sz="1800" b="1" dirty="0" err="1">
                <a:solidFill>
                  <a:srgbClr val="FF0000"/>
                </a:solidFill>
              </a:rPr>
              <a:t>dorsale</a:t>
            </a:r>
            <a:r>
              <a:rPr lang="en-GB" altLang="it-IT" sz="1800" b="1" dirty="0">
                <a:solidFill>
                  <a:srgbClr val="FF0000"/>
                </a:solidFill>
              </a:rPr>
              <a:t> (F2 and F7),</a:t>
            </a:r>
            <a:r>
              <a:rPr lang="en-GB" altLang="it-IT" sz="1800" b="1" dirty="0"/>
              <a:t> </a:t>
            </a:r>
            <a:r>
              <a:rPr lang="en-GB" altLang="it-IT" sz="1800" b="1" dirty="0" err="1"/>
              <a:t>ulteriormente</a:t>
            </a:r>
            <a:r>
              <a:rPr lang="en-GB" altLang="it-IT" sz="1800" b="1" dirty="0"/>
              <a:t> </a:t>
            </a:r>
            <a:r>
              <a:rPr lang="en-GB" altLang="it-IT" sz="1800" b="1" dirty="0" err="1"/>
              <a:t>suddivisa</a:t>
            </a:r>
            <a:r>
              <a:rPr lang="en-GB" altLang="it-IT" sz="1800" b="1" dirty="0"/>
              <a:t> in:</a:t>
            </a:r>
            <a:endParaRPr lang="en-GB" altLang="it-IT" sz="1800" dirty="0"/>
          </a:p>
          <a:p>
            <a:pPr algn="just">
              <a:spcBef>
                <a:spcPct val="0"/>
              </a:spcBef>
              <a:buFontTx/>
              <a:buNone/>
            </a:pPr>
            <a:r>
              <a:rPr lang="en-GB" altLang="it-IT" sz="1600" dirty="0">
                <a:solidFill>
                  <a:srgbClr val="FF0000"/>
                </a:solidFill>
              </a:rPr>
              <a:t>F2 </a:t>
            </a:r>
            <a:r>
              <a:rPr lang="en-GB" altLang="it-IT" sz="1600" dirty="0" err="1">
                <a:solidFill>
                  <a:srgbClr val="FF0000"/>
                </a:solidFill>
              </a:rPr>
              <a:t>superiore</a:t>
            </a:r>
            <a:r>
              <a:rPr lang="en-GB" altLang="it-IT" sz="1600" dirty="0">
                <a:solidFill>
                  <a:srgbClr val="FF0000"/>
                </a:solidFill>
              </a:rPr>
              <a:t>:</a:t>
            </a:r>
            <a:r>
              <a:rPr lang="en-GB" altLang="it-IT" sz="1600" dirty="0"/>
              <a:t> (</a:t>
            </a:r>
            <a:r>
              <a:rPr lang="en-GB" altLang="it-IT" sz="1600" dirty="0" err="1"/>
              <a:t>SOMATOTOPICA</a:t>
            </a:r>
            <a:r>
              <a:rPr lang="en-GB" altLang="it-IT" sz="1600" dirty="0"/>
              <a:t>): </a:t>
            </a:r>
            <a:r>
              <a:rPr lang="en-GB" altLang="it-IT" sz="1600" dirty="0" err="1">
                <a:solidFill>
                  <a:srgbClr val="0000FF"/>
                </a:solidFill>
              </a:rPr>
              <a:t>PEip</a:t>
            </a:r>
            <a:r>
              <a:rPr lang="en-GB" altLang="it-IT" sz="1600" dirty="0"/>
              <a:t> e </a:t>
            </a:r>
            <a:r>
              <a:rPr lang="en-GB" altLang="it-IT" sz="1600" dirty="0" err="1">
                <a:solidFill>
                  <a:srgbClr val="0000FF"/>
                </a:solidFill>
              </a:rPr>
              <a:t>PEc</a:t>
            </a:r>
            <a:r>
              <a:rPr lang="en-GB" altLang="it-IT" sz="1600" dirty="0"/>
              <a:t> </a:t>
            </a:r>
            <a:r>
              <a:rPr lang="en-GB" altLang="it-IT" sz="1400" dirty="0"/>
              <a:t>per </a:t>
            </a:r>
            <a:r>
              <a:rPr lang="en-GB" altLang="it-IT" sz="1400" dirty="0" err="1"/>
              <a:t>i</a:t>
            </a:r>
            <a:r>
              <a:rPr lang="en-GB" altLang="it-IT" sz="1400" dirty="0"/>
              <a:t> </a:t>
            </a:r>
            <a:r>
              <a:rPr lang="en-GB" altLang="it-IT" sz="1400" dirty="0" err="1"/>
              <a:t>movimenti</a:t>
            </a:r>
            <a:r>
              <a:rPr lang="en-GB" altLang="it-IT" sz="1400" dirty="0"/>
              <a:t> </a:t>
            </a:r>
            <a:r>
              <a:rPr lang="en-GB" altLang="it-IT" sz="1400" dirty="0" err="1"/>
              <a:t>degli</a:t>
            </a:r>
            <a:r>
              <a:rPr lang="en-GB" altLang="it-IT" sz="1400" dirty="0"/>
              <a:t> </a:t>
            </a:r>
            <a:r>
              <a:rPr lang="en-GB" altLang="it-IT" sz="1400" dirty="0" err="1"/>
              <a:t>arti</a:t>
            </a:r>
            <a:endParaRPr lang="en-GB" altLang="it-IT" sz="1400" dirty="0"/>
          </a:p>
          <a:p>
            <a:pPr algn="just">
              <a:spcBef>
                <a:spcPct val="0"/>
              </a:spcBef>
              <a:buFontTx/>
              <a:buNone/>
            </a:pPr>
            <a:r>
              <a:rPr lang="en-GB" altLang="it-IT" sz="1600" dirty="0">
                <a:solidFill>
                  <a:srgbClr val="FF0000"/>
                </a:solidFill>
              </a:rPr>
              <a:t>F2 </a:t>
            </a:r>
            <a:r>
              <a:rPr lang="en-GB" altLang="it-IT" sz="1600" dirty="0" err="1">
                <a:solidFill>
                  <a:srgbClr val="FF0000"/>
                </a:solidFill>
              </a:rPr>
              <a:t>ventrolaterale</a:t>
            </a:r>
            <a:r>
              <a:rPr lang="en-GB" altLang="it-IT" sz="1600" dirty="0"/>
              <a:t>: </a:t>
            </a:r>
            <a:r>
              <a:rPr lang="en-GB" altLang="it-IT" sz="1600" dirty="0">
                <a:solidFill>
                  <a:srgbClr val="0000FF"/>
                </a:solidFill>
              </a:rPr>
              <a:t>MIP</a:t>
            </a:r>
            <a:r>
              <a:rPr lang="en-GB" altLang="it-IT" sz="1600" dirty="0"/>
              <a:t> e </a:t>
            </a:r>
            <a:r>
              <a:rPr lang="en-GB" altLang="it-IT" sz="1600" dirty="0">
                <a:solidFill>
                  <a:srgbClr val="0000FF"/>
                </a:solidFill>
              </a:rPr>
              <a:t>V6A</a:t>
            </a:r>
            <a:r>
              <a:rPr lang="en-GB" altLang="it-IT" sz="1600" dirty="0"/>
              <a:t> </a:t>
            </a:r>
            <a:r>
              <a:rPr lang="en-GB" altLang="it-IT" sz="1400" dirty="0"/>
              <a:t>per la </a:t>
            </a:r>
            <a:r>
              <a:rPr lang="en-GB" altLang="it-IT" sz="1400" dirty="0" err="1"/>
              <a:t>posizione</a:t>
            </a:r>
            <a:r>
              <a:rPr lang="en-GB" altLang="it-IT" sz="1400" dirty="0"/>
              <a:t> </a:t>
            </a:r>
            <a:r>
              <a:rPr lang="en-GB" altLang="it-IT" sz="1400" dirty="0" err="1"/>
              <a:t>degli</a:t>
            </a:r>
            <a:r>
              <a:rPr lang="en-GB" altLang="it-IT" sz="1400" dirty="0"/>
              <a:t> </a:t>
            </a:r>
            <a:r>
              <a:rPr lang="en-GB" altLang="it-IT" sz="1400" dirty="0" err="1"/>
              <a:t>arti</a:t>
            </a:r>
            <a:r>
              <a:rPr lang="en-GB" altLang="it-IT" sz="1400" dirty="0"/>
              <a:t> </a:t>
            </a:r>
            <a:r>
              <a:rPr lang="en-GB" altLang="it-IT" sz="1400" dirty="0" err="1"/>
              <a:t>durante</a:t>
            </a:r>
            <a:r>
              <a:rPr lang="en-GB" altLang="it-IT" sz="1400" dirty="0"/>
              <a:t> </a:t>
            </a:r>
            <a:r>
              <a:rPr lang="en-GB" altLang="it-IT" sz="1400" dirty="0" err="1"/>
              <a:t>i</a:t>
            </a:r>
            <a:r>
              <a:rPr lang="en-GB" altLang="it-IT" sz="1400" dirty="0"/>
              <a:t> </a:t>
            </a:r>
            <a:r>
              <a:rPr lang="en-GB" altLang="it-IT" sz="1400" dirty="0" err="1"/>
              <a:t>movimenti</a:t>
            </a:r>
            <a:r>
              <a:rPr lang="en-GB" altLang="it-IT" sz="1400" dirty="0"/>
              <a:t> di </a:t>
            </a:r>
            <a:r>
              <a:rPr lang="en-GB" altLang="it-IT" sz="1400" dirty="0" err="1"/>
              <a:t>raggiungimento</a:t>
            </a:r>
            <a:endParaRPr lang="en-GB" altLang="it-IT" sz="1400" dirty="0"/>
          </a:p>
          <a:p>
            <a:pPr algn="just">
              <a:spcBef>
                <a:spcPct val="0"/>
              </a:spcBef>
              <a:buFontTx/>
              <a:buNone/>
            </a:pPr>
            <a:r>
              <a:rPr lang="en-GB" altLang="it-IT" sz="1600" dirty="0">
                <a:solidFill>
                  <a:srgbClr val="FF0000"/>
                </a:solidFill>
              </a:rPr>
              <a:t>F7 </a:t>
            </a:r>
            <a:r>
              <a:rPr lang="en-GB" altLang="it-IT" sz="1600" dirty="0" err="1">
                <a:solidFill>
                  <a:srgbClr val="FF0000"/>
                </a:solidFill>
              </a:rPr>
              <a:t>mediale</a:t>
            </a:r>
            <a:r>
              <a:rPr lang="en-GB" altLang="it-IT" sz="1600" dirty="0"/>
              <a:t>: </a:t>
            </a:r>
            <a:r>
              <a:rPr lang="en-GB" altLang="it-IT" sz="1600" dirty="0" err="1">
                <a:solidFill>
                  <a:srgbClr val="0000FF"/>
                </a:solidFill>
              </a:rPr>
              <a:t>PGm</a:t>
            </a:r>
            <a:r>
              <a:rPr lang="en-GB" altLang="it-IT" sz="1600" dirty="0"/>
              <a:t> </a:t>
            </a:r>
            <a:r>
              <a:rPr lang="en-GB" altLang="it-IT" sz="1400" dirty="0"/>
              <a:t>per la </a:t>
            </a:r>
            <a:r>
              <a:rPr lang="en-GB" altLang="it-IT" sz="1400" dirty="0" err="1"/>
              <a:t>localizzazione</a:t>
            </a:r>
            <a:r>
              <a:rPr lang="en-GB" altLang="it-IT" sz="1400" dirty="0"/>
              <a:t> </a:t>
            </a:r>
            <a:r>
              <a:rPr lang="en-GB" altLang="it-IT" sz="1400" dirty="0" err="1"/>
              <a:t>visiva</a:t>
            </a:r>
            <a:r>
              <a:rPr lang="en-GB" altLang="it-IT" sz="1400" dirty="0"/>
              <a:t> </a:t>
            </a:r>
            <a:r>
              <a:rPr lang="en-GB" altLang="it-IT" sz="1400" dirty="0" err="1"/>
              <a:t>degli</a:t>
            </a:r>
            <a:r>
              <a:rPr lang="en-GB" altLang="it-IT" sz="1400" dirty="0"/>
              <a:t> </a:t>
            </a:r>
            <a:r>
              <a:rPr lang="en-GB" altLang="it-IT" sz="1400" dirty="0" err="1"/>
              <a:t>oggetti</a:t>
            </a:r>
            <a:r>
              <a:rPr lang="en-GB" altLang="it-IT" sz="1400" dirty="0"/>
              <a:t> </a:t>
            </a:r>
            <a:r>
              <a:rPr lang="en-GB" altLang="it-IT" sz="1400" dirty="0" err="1"/>
              <a:t>durante</a:t>
            </a:r>
            <a:r>
              <a:rPr lang="en-GB" altLang="it-IT" sz="1400" dirty="0"/>
              <a:t> </a:t>
            </a:r>
            <a:r>
              <a:rPr lang="en-GB" altLang="it-IT" sz="1400" dirty="0" err="1"/>
              <a:t>i</a:t>
            </a:r>
            <a:r>
              <a:rPr lang="en-GB" altLang="it-IT" sz="1400" dirty="0"/>
              <a:t> </a:t>
            </a:r>
            <a:r>
              <a:rPr lang="en-GB" altLang="it-IT" sz="1400" dirty="0" err="1"/>
              <a:t>movimenti</a:t>
            </a:r>
            <a:r>
              <a:rPr lang="en-GB" altLang="it-IT" sz="1400" dirty="0"/>
              <a:t> di </a:t>
            </a:r>
            <a:r>
              <a:rPr lang="en-GB" altLang="it-IT" sz="1400" dirty="0" err="1"/>
              <a:t>raggiungimento</a:t>
            </a:r>
            <a:endParaRPr lang="en-GB" altLang="it-IT" sz="1400" dirty="0"/>
          </a:p>
          <a:p>
            <a:pPr algn="just">
              <a:spcBef>
                <a:spcPct val="0"/>
              </a:spcBef>
              <a:buFontTx/>
              <a:buNone/>
            </a:pPr>
            <a:r>
              <a:rPr lang="en-GB" altLang="it-IT" sz="1600" dirty="0">
                <a:solidFill>
                  <a:srgbClr val="FF0000"/>
                </a:solidFill>
              </a:rPr>
              <a:t>F7 </a:t>
            </a:r>
            <a:r>
              <a:rPr lang="en-GB" altLang="it-IT" sz="1600" dirty="0" err="1">
                <a:solidFill>
                  <a:srgbClr val="FF0000"/>
                </a:solidFill>
              </a:rPr>
              <a:t>laterale</a:t>
            </a:r>
            <a:r>
              <a:rPr lang="en-GB" altLang="it-IT" sz="1600" dirty="0">
                <a:solidFill>
                  <a:srgbClr val="FF0000"/>
                </a:solidFill>
              </a:rPr>
              <a:t>:</a:t>
            </a:r>
            <a:r>
              <a:rPr lang="en-GB" altLang="it-IT" sz="1600" dirty="0"/>
              <a:t> (</a:t>
            </a:r>
            <a:r>
              <a:rPr lang="en-GB" altLang="it-IT" sz="1600" dirty="0" err="1"/>
              <a:t>campi</a:t>
            </a:r>
            <a:r>
              <a:rPr lang="en-GB" altLang="it-IT" sz="1600" dirty="0"/>
              <a:t> </a:t>
            </a:r>
            <a:r>
              <a:rPr lang="en-GB" altLang="it-IT" sz="1600" dirty="0" err="1"/>
              <a:t>oculari</a:t>
            </a:r>
            <a:r>
              <a:rPr lang="en-GB" altLang="it-IT" sz="1600" dirty="0"/>
              <a:t> </a:t>
            </a:r>
            <a:r>
              <a:rPr lang="en-GB" altLang="it-IT" sz="1600" dirty="0" err="1"/>
              <a:t>supplementari</a:t>
            </a:r>
            <a:r>
              <a:rPr lang="en-GB" altLang="it-IT" sz="1600" dirty="0"/>
              <a:t>): </a:t>
            </a:r>
            <a:r>
              <a:rPr lang="en-GB" altLang="it-IT" sz="1400" dirty="0">
                <a:solidFill>
                  <a:srgbClr val="0000FF"/>
                </a:solidFill>
              </a:rPr>
              <a:t>LIP</a:t>
            </a:r>
            <a:r>
              <a:rPr lang="en-GB" altLang="it-IT" sz="1400" dirty="0"/>
              <a:t> per </a:t>
            </a:r>
            <a:r>
              <a:rPr lang="en-GB" altLang="it-IT" sz="1400" dirty="0" err="1"/>
              <a:t>i</a:t>
            </a:r>
            <a:r>
              <a:rPr lang="en-GB" altLang="it-IT" sz="1400" dirty="0"/>
              <a:t> </a:t>
            </a:r>
            <a:r>
              <a:rPr lang="en-GB" altLang="it-IT" sz="1400" dirty="0" err="1"/>
              <a:t>movimenti</a:t>
            </a:r>
            <a:r>
              <a:rPr lang="en-GB" altLang="it-IT" sz="1400" dirty="0"/>
              <a:t> </a:t>
            </a:r>
            <a:r>
              <a:rPr lang="en-GB" altLang="it-IT" sz="1400" dirty="0" err="1"/>
              <a:t>ocualri</a:t>
            </a:r>
            <a:r>
              <a:rPr lang="en-GB" altLang="it-IT" sz="1400" dirty="0"/>
              <a:t> </a:t>
            </a:r>
            <a:r>
              <a:rPr lang="en-GB" altLang="it-IT" sz="1400" dirty="0" err="1"/>
              <a:t>esplorativi</a:t>
            </a:r>
            <a:r>
              <a:rPr lang="en-GB" altLang="it-IT" sz="1400" dirty="0"/>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Neurone premotoria"/>
          <p:cNvPicPr>
            <a:picLocks noChangeAspect="1" noChangeArrowheads="1"/>
          </p:cNvPicPr>
          <p:nvPr/>
        </p:nvPicPr>
        <p:blipFill rotWithShape="1">
          <a:blip r:embed="rId3">
            <a:extLst>
              <a:ext uri="{28A0092B-C50C-407E-A947-70E740481C1C}">
                <a14:useLocalDpi xmlns:a14="http://schemas.microsoft.com/office/drawing/2010/main" val="0"/>
              </a:ext>
            </a:extLst>
          </a:blip>
          <a:srcRect b="8174"/>
          <a:stretch/>
        </p:blipFill>
        <p:spPr bwMode="auto">
          <a:xfrm>
            <a:off x="1066800" y="650657"/>
            <a:ext cx="7010400" cy="623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0" y="44624"/>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dirty="0" smtClean="0"/>
              <a:t>Area premotoria </a:t>
            </a:r>
            <a:r>
              <a:rPr lang="en-GB" altLang="it-IT" sz="2400" dirty="0" err="1" smtClean="0"/>
              <a:t>dorsale</a:t>
            </a:r>
            <a:r>
              <a:rPr lang="en-GB" altLang="it-IT" sz="2400" dirty="0" smtClean="0"/>
              <a:t>: </a:t>
            </a:r>
            <a:r>
              <a:rPr lang="en-GB" altLang="it-IT" sz="2400" dirty="0" err="1" smtClean="0"/>
              <a:t>memoria</a:t>
            </a:r>
            <a:r>
              <a:rPr lang="en-GB" altLang="it-IT" sz="2400" dirty="0" smtClean="0"/>
              <a:t> di </a:t>
            </a:r>
            <a:r>
              <a:rPr lang="en-GB" altLang="it-IT" sz="2400" dirty="0" err="1" smtClean="0"/>
              <a:t>lavoro</a:t>
            </a:r>
            <a:endParaRPr lang="en-GB" altLang="it-IT" sz="2400" dirty="0"/>
          </a:p>
        </p:txBody>
      </p:sp>
      <p:sp>
        <p:nvSpPr>
          <p:cNvPr id="3" name="CasellaDiTesto 2"/>
          <p:cNvSpPr txBox="1"/>
          <p:nvPr/>
        </p:nvSpPr>
        <p:spPr>
          <a:xfrm>
            <a:off x="5868144" y="3861048"/>
            <a:ext cx="3096344" cy="2800767"/>
          </a:xfrm>
          <a:prstGeom prst="rect">
            <a:avLst/>
          </a:prstGeom>
          <a:noFill/>
          <a:ln>
            <a:solidFill>
              <a:schemeClr val="tx1"/>
            </a:solidFill>
          </a:ln>
        </p:spPr>
        <p:txBody>
          <a:bodyPr wrap="square" rtlCol="0">
            <a:spAutoFit/>
          </a:bodyPr>
          <a:lstStyle/>
          <a:p>
            <a:r>
              <a:rPr lang="it-IT" dirty="0" err="1" smtClean="0"/>
              <a:t>PMd</a:t>
            </a:r>
            <a:r>
              <a:rPr lang="it-IT" dirty="0" smtClean="0"/>
              <a:t> svolge un ruolo importante anche nel controllo visivo del movimento:</a:t>
            </a:r>
          </a:p>
          <a:p>
            <a:r>
              <a:rPr lang="it-IT" dirty="0" smtClean="0"/>
              <a:t>- posizione nello spazio del bersaglio di un movimento,</a:t>
            </a:r>
          </a:p>
          <a:p>
            <a:r>
              <a:rPr lang="it-IT" dirty="0"/>
              <a:t>-</a:t>
            </a:r>
            <a:r>
              <a:rPr lang="it-IT" dirty="0" smtClean="0"/>
              <a:t> posizione, direzione e ampiezza del movimento della mano</a:t>
            </a:r>
          </a:p>
          <a:p>
            <a:r>
              <a:rPr lang="it-IT" dirty="0" smtClean="0"/>
              <a:t>- direzione dello sguardo</a:t>
            </a:r>
          </a:p>
          <a:p>
            <a:r>
              <a:rPr lang="it-IT" smtClean="0"/>
              <a:t>- apprendimento del gesto appropriato</a:t>
            </a:r>
            <a:endParaRPr lang="it-IT"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026"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AutoShape 1027"/>
          <p:cNvSpPr>
            <a:spLocks noChangeArrowheads="1"/>
          </p:cNvSpPr>
          <p:nvPr/>
        </p:nvSpPr>
        <p:spPr bwMode="auto">
          <a:xfrm rot="409031" flipH="1" flipV="1">
            <a:off x="1751013" y="3352800"/>
            <a:ext cx="4954587" cy="2090738"/>
          </a:xfrm>
          <a:prstGeom prst="curvedDownArrow">
            <a:avLst>
              <a:gd name="adj1" fmla="val 5497"/>
              <a:gd name="adj2" fmla="val 4336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3" name="AutoShape 1028"/>
          <p:cNvSpPr>
            <a:spLocks noChangeArrowheads="1"/>
          </p:cNvSpPr>
          <p:nvPr/>
        </p:nvSpPr>
        <p:spPr bwMode="auto">
          <a:xfrm rot="1390573" flipH="1" flipV="1">
            <a:off x="1785938" y="3448050"/>
            <a:ext cx="4275137" cy="1885950"/>
          </a:xfrm>
          <a:prstGeom prst="curvedDownArrow">
            <a:avLst>
              <a:gd name="adj1" fmla="val 5258"/>
              <a:gd name="adj2" fmla="val 41485"/>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4" name="Text Box 1029"/>
          <p:cNvSpPr txBox="1">
            <a:spLocks noChangeArrowheads="1"/>
          </p:cNvSpPr>
          <p:nvPr/>
        </p:nvSpPr>
        <p:spPr bwMode="auto">
          <a:xfrm>
            <a:off x="76200" y="76200"/>
            <a:ext cx="8839200" cy="129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GB" altLang="it-IT" sz="1800" b="1" dirty="0">
                <a:solidFill>
                  <a:srgbClr val="FF0000"/>
                </a:solidFill>
              </a:rPr>
              <a:t>Area </a:t>
            </a:r>
            <a:r>
              <a:rPr lang="en-GB" altLang="it-IT" sz="1800" b="1" dirty="0" err="1">
                <a:solidFill>
                  <a:srgbClr val="FF0000"/>
                </a:solidFill>
              </a:rPr>
              <a:t>premotoria</a:t>
            </a:r>
            <a:r>
              <a:rPr lang="en-GB" altLang="it-IT" sz="1800" b="1" dirty="0">
                <a:solidFill>
                  <a:srgbClr val="FF0000"/>
                </a:solidFill>
              </a:rPr>
              <a:t> </a:t>
            </a:r>
            <a:r>
              <a:rPr lang="en-GB" altLang="it-IT" sz="1800" b="1" dirty="0" err="1">
                <a:solidFill>
                  <a:srgbClr val="FF0000"/>
                </a:solidFill>
              </a:rPr>
              <a:t>ventrale</a:t>
            </a:r>
            <a:r>
              <a:rPr lang="en-GB" altLang="it-IT" sz="1800" b="1" dirty="0">
                <a:solidFill>
                  <a:srgbClr val="FF0000"/>
                </a:solidFill>
              </a:rPr>
              <a:t> (</a:t>
            </a:r>
            <a:r>
              <a:rPr lang="en-GB" altLang="it-IT" sz="1800" b="1" dirty="0" err="1">
                <a:solidFill>
                  <a:srgbClr val="FF0000"/>
                </a:solidFill>
              </a:rPr>
              <a:t>PMv</a:t>
            </a:r>
            <a:r>
              <a:rPr lang="en-GB" altLang="it-IT" sz="1800" b="1" dirty="0">
                <a:solidFill>
                  <a:srgbClr val="FF0000"/>
                </a:solidFill>
              </a:rPr>
              <a:t>; F4, F5).</a:t>
            </a:r>
            <a:r>
              <a:rPr lang="en-GB" altLang="it-IT" sz="1800" b="1" dirty="0"/>
              <a:t> </a:t>
            </a:r>
          </a:p>
          <a:p>
            <a:pPr algn="just">
              <a:spcBef>
                <a:spcPct val="0"/>
              </a:spcBef>
              <a:buFontTx/>
              <a:buNone/>
            </a:pPr>
            <a:r>
              <a:rPr lang="en-GB" altLang="it-IT" sz="1600" b="1" dirty="0">
                <a:solidFill>
                  <a:srgbClr val="FF0000"/>
                </a:solidFill>
              </a:rPr>
              <a:t>F4</a:t>
            </a:r>
            <a:r>
              <a:rPr lang="en-GB" altLang="it-IT" sz="1600" b="1" dirty="0"/>
              <a:t>: </a:t>
            </a:r>
            <a:r>
              <a:rPr lang="en-GB" altLang="it-IT" sz="1600" dirty="0" err="1"/>
              <a:t>SOMATOTOPICA</a:t>
            </a:r>
            <a:r>
              <a:rPr lang="en-GB" altLang="it-IT" sz="1600" dirty="0"/>
              <a:t>. </a:t>
            </a:r>
            <a:r>
              <a:rPr lang="en-GB" altLang="it-IT" sz="1600" dirty="0" err="1"/>
              <a:t>Movimenti</a:t>
            </a:r>
            <a:r>
              <a:rPr lang="en-GB" altLang="it-IT" sz="1600" dirty="0"/>
              <a:t> </a:t>
            </a:r>
            <a:r>
              <a:rPr lang="en-GB" altLang="it-IT" sz="1600" dirty="0" err="1"/>
              <a:t>complessi</a:t>
            </a:r>
            <a:r>
              <a:rPr lang="en-GB" altLang="it-IT" sz="1600" dirty="0"/>
              <a:t> e </a:t>
            </a:r>
            <a:r>
              <a:rPr lang="en-GB" altLang="it-IT" sz="1600" dirty="0" err="1"/>
              <a:t>poliarticolari</a:t>
            </a:r>
            <a:r>
              <a:rPr lang="en-GB" altLang="it-IT" sz="1600" dirty="0"/>
              <a:t>. </a:t>
            </a:r>
            <a:r>
              <a:rPr lang="en-GB" altLang="it-IT" sz="1600" dirty="0">
                <a:solidFill>
                  <a:srgbClr val="0000FF"/>
                </a:solidFill>
              </a:rPr>
              <a:t>VIP</a:t>
            </a:r>
            <a:r>
              <a:rPr lang="en-GB" altLang="it-IT" sz="1600" dirty="0"/>
              <a:t> </a:t>
            </a:r>
            <a:r>
              <a:rPr lang="en-GB" altLang="it-IT" sz="1400" dirty="0"/>
              <a:t>per la </a:t>
            </a:r>
            <a:r>
              <a:rPr lang="en-GB" altLang="it-IT" sz="1400" dirty="0" err="1"/>
              <a:t>trasformazione</a:t>
            </a:r>
            <a:r>
              <a:rPr lang="en-GB" altLang="it-IT" sz="1400" dirty="0"/>
              <a:t> </a:t>
            </a:r>
            <a:r>
              <a:rPr lang="en-GB" altLang="it-IT" sz="1400" dirty="0" err="1"/>
              <a:t>della</a:t>
            </a:r>
            <a:r>
              <a:rPr lang="en-GB" altLang="it-IT" sz="1400" dirty="0"/>
              <a:t> </a:t>
            </a:r>
            <a:r>
              <a:rPr lang="en-GB" altLang="it-IT" sz="1400" dirty="0" err="1"/>
              <a:t>posizione</a:t>
            </a:r>
            <a:r>
              <a:rPr lang="en-GB" altLang="it-IT" sz="1400" dirty="0"/>
              <a:t> </a:t>
            </a:r>
            <a:r>
              <a:rPr lang="en-GB" altLang="it-IT" sz="1400" dirty="0" err="1"/>
              <a:t>degli</a:t>
            </a:r>
            <a:r>
              <a:rPr lang="en-GB" altLang="it-IT" sz="1400" dirty="0"/>
              <a:t> </a:t>
            </a:r>
            <a:r>
              <a:rPr lang="en-GB" altLang="it-IT" sz="1400" dirty="0" err="1"/>
              <a:t>oggetti</a:t>
            </a:r>
            <a:r>
              <a:rPr lang="en-GB" altLang="it-IT" sz="1400" dirty="0"/>
              <a:t> </a:t>
            </a:r>
            <a:r>
              <a:rPr lang="en-GB" altLang="it-IT" sz="1400" dirty="0" err="1"/>
              <a:t>nello</a:t>
            </a:r>
            <a:r>
              <a:rPr lang="en-GB" altLang="it-IT" sz="1400" dirty="0"/>
              <a:t> </a:t>
            </a:r>
            <a:r>
              <a:rPr lang="en-GB" altLang="it-IT" sz="1400" dirty="0" err="1"/>
              <a:t>spazio</a:t>
            </a:r>
            <a:r>
              <a:rPr lang="en-GB" altLang="it-IT" sz="1400" dirty="0"/>
              <a:t> in </a:t>
            </a:r>
            <a:r>
              <a:rPr lang="en-GB" altLang="it-IT" sz="1400" dirty="0" err="1"/>
              <a:t>movimenti</a:t>
            </a:r>
            <a:r>
              <a:rPr lang="en-GB" altLang="it-IT" sz="1400" dirty="0"/>
              <a:t> per </a:t>
            </a:r>
            <a:r>
              <a:rPr lang="en-GB" altLang="it-IT" sz="1400" dirty="0" err="1"/>
              <a:t>raggiungerli</a:t>
            </a:r>
            <a:r>
              <a:rPr lang="en-GB" altLang="it-IT" sz="1400" dirty="0"/>
              <a:t>. </a:t>
            </a:r>
          </a:p>
          <a:p>
            <a:pPr algn="just">
              <a:spcBef>
                <a:spcPct val="0"/>
              </a:spcBef>
              <a:buFontTx/>
              <a:buNone/>
            </a:pPr>
            <a:r>
              <a:rPr lang="en-GB" altLang="it-IT" sz="1600" b="1" dirty="0">
                <a:solidFill>
                  <a:srgbClr val="FF0000"/>
                </a:solidFill>
              </a:rPr>
              <a:t>F5</a:t>
            </a:r>
            <a:r>
              <a:rPr lang="en-GB" altLang="it-IT" sz="1600" b="1" dirty="0"/>
              <a:t>:</a:t>
            </a:r>
            <a:r>
              <a:rPr lang="en-GB" altLang="it-IT" sz="1600" dirty="0"/>
              <a:t> </a:t>
            </a:r>
            <a:r>
              <a:rPr lang="en-GB" altLang="it-IT" sz="1600" dirty="0" err="1"/>
              <a:t>SOMATOTOPICA</a:t>
            </a:r>
            <a:r>
              <a:rPr lang="en-GB" altLang="it-IT" sz="1600" dirty="0"/>
              <a:t>. </a:t>
            </a:r>
            <a:r>
              <a:rPr lang="en-GB" altLang="it-IT" sz="1600" dirty="0" err="1"/>
              <a:t>Neuroni</a:t>
            </a:r>
            <a:r>
              <a:rPr lang="en-GB" altLang="it-IT" sz="1600" dirty="0"/>
              <a:t> </a:t>
            </a:r>
            <a:r>
              <a:rPr lang="en-GB" altLang="it-IT" sz="1600" dirty="0" err="1"/>
              <a:t>specchio</a:t>
            </a:r>
            <a:r>
              <a:rPr lang="en-GB" altLang="it-IT" sz="1600" dirty="0"/>
              <a:t>. </a:t>
            </a:r>
            <a:r>
              <a:rPr lang="en-GB" altLang="it-IT" sz="1600" dirty="0">
                <a:solidFill>
                  <a:srgbClr val="0000FF"/>
                </a:solidFill>
              </a:rPr>
              <a:t>AIP</a:t>
            </a:r>
            <a:r>
              <a:rPr lang="en-GB" altLang="it-IT" sz="1600" dirty="0"/>
              <a:t> </a:t>
            </a:r>
            <a:r>
              <a:rPr lang="en-GB" altLang="it-IT" sz="1400" dirty="0"/>
              <a:t>per </a:t>
            </a:r>
            <a:r>
              <a:rPr lang="en-GB" altLang="it-IT" sz="1400" dirty="0" err="1"/>
              <a:t>movimenti</a:t>
            </a:r>
            <a:r>
              <a:rPr lang="en-GB" altLang="it-IT" sz="1400" dirty="0"/>
              <a:t> </a:t>
            </a:r>
            <a:r>
              <a:rPr lang="en-GB" altLang="it-IT" sz="1400" dirty="0" err="1"/>
              <a:t>finalizzati</a:t>
            </a:r>
            <a:r>
              <a:rPr lang="en-GB" altLang="it-IT" sz="1400" dirty="0"/>
              <a:t> e</a:t>
            </a:r>
            <a:r>
              <a:rPr lang="en-GB" altLang="it-IT" sz="1600" dirty="0"/>
              <a:t> </a:t>
            </a:r>
            <a:r>
              <a:rPr lang="en-GB" altLang="it-IT" sz="1600" dirty="0">
                <a:solidFill>
                  <a:srgbClr val="0000FF"/>
                </a:solidFill>
              </a:rPr>
              <a:t>PF</a:t>
            </a:r>
            <a:r>
              <a:rPr lang="en-GB" altLang="it-IT" sz="1600" dirty="0"/>
              <a:t> </a:t>
            </a:r>
            <a:r>
              <a:rPr lang="en-GB" altLang="it-IT" sz="1400" dirty="0"/>
              <a:t>per la </a:t>
            </a:r>
            <a:r>
              <a:rPr lang="en-GB" altLang="it-IT" sz="1400" dirty="0" err="1"/>
              <a:t>rappresentazione</a:t>
            </a:r>
            <a:r>
              <a:rPr lang="en-GB" altLang="it-IT" sz="1400" dirty="0"/>
              <a:t> </a:t>
            </a:r>
            <a:r>
              <a:rPr lang="en-GB" altLang="it-IT" sz="1400" dirty="0" err="1"/>
              <a:t>interna</a:t>
            </a:r>
            <a:r>
              <a:rPr lang="en-GB" altLang="it-IT" sz="1400" dirty="0"/>
              <a:t> </a:t>
            </a:r>
            <a:r>
              <a:rPr lang="en-GB" altLang="it-IT" sz="1400" dirty="0" err="1"/>
              <a:t>delle</a:t>
            </a:r>
            <a:r>
              <a:rPr lang="en-GB" altLang="it-IT" sz="1400" dirty="0"/>
              <a:t> </a:t>
            </a:r>
            <a:r>
              <a:rPr lang="en-GB" altLang="it-IT" sz="1400" dirty="0" err="1"/>
              <a:t>azioni</a:t>
            </a:r>
            <a:r>
              <a:rPr lang="en-GB" altLang="it-IT" sz="1400" dirty="0"/>
              <a:t> (</a:t>
            </a:r>
            <a:r>
              <a:rPr lang="en-GB" altLang="it-IT" sz="1400" dirty="0" err="1"/>
              <a:t>mimica</a:t>
            </a:r>
            <a:r>
              <a:rPr lang="en-GB" altLang="it-IT" sz="1400" dirty="0"/>
              <a:t> e </a:t>
            </a:r>
            <a:r>
              <a:rPr lang="en-GB" altLang="it-IT" sz="1400" dirty="0" err="1"/>
              <a:t>riconoscimento</a:t>
            </a:r>
            <a:r>
              <a:rPr lang="en-GB" altLang="it-IT" sz="1400" dirty="0"/>
              <a:t>).</a:t>
            </a:r>
          </a:p>
        </p:txBody>
      </p:sp>
      <p:sp>
        <p:nvSpPr>
          <p:cNvPr id="97285" name="AutoShape 1030"/>
          <p:cNvSpPr>
            <a:spLocks noChangeArrowheads="1"/>
          </p:cNvSpPr>
          <p:nvPr/>
        </p:nvSpPr>
        <p:spPr bwMode="auto">
          <a:xfrm rot="1390573" flipH="1" flipV="1">
            <a:off x="1763713" y="3694113"/>
            <a:ext cx="4572000" cy="1885950"/>
          </a:xfrm>
          <a:prstGeom prst="curvedDownArrow">
            <a:avLst>
              <a:gd name="adj1" fmla="val 5623"/>
              <a:gd name="adj2" fmla="val 44366"/>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6" name="Oval 1031"/>
          <p:cNvSpPr>
            <a:spLocks noChangeArrowheads="1"/>
          </p:cNvSpPr>
          <p:nvPr/>
        </p:nvSpPr>
        <p:spPr bwMode="auto">
          <a:xfrm>
            <a:off x="6502400" y="27686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7" name="Oval 1032"/>
          <p:cNvSpPr>
            <a:spLocks noChangeArrowheads="1"/>
          </p:cNvSpPr>
          <p:nvPr/>
        </p:nvSpPr>
        <p:spPr bwMode="auto">
          <a:xfrm>
            <a:off x="5740400" y="46990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8" name="Oval 1033"/>
          <p:cNvSpPr>
            <a:spLocks noChangeArrowheads="1"/>
          </p:cNvSpPr>
          <p:nvPr/>
        </p:nvSpPr>
        <p:spPr bwMode="auto">
          <a:xfrm>
            <a:off x="1231900" y="33782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89" name="Oval 1034"/>
          <p:cNvSpPr>
            <a:spLocks noChangeArrowheads="1"/>
          </p:cNvSpPr>
          <p:nvPr/>
        </p:nvSpPr>
        <p:spPr bwMode="auto">
          <a:xfrm>
            <a:off x="1485900" y="3378200"/>
            <a:ext cx="457200" cy="45720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97290" name="Oval 1035"/>
          <p:cNvSpPr>
            <a:spLocks noChangeArrowheads="1"/>
          </p:cNvSpPr>
          <p:nvPr/>
        </p:nvSpPr>
        <p:spPr bwMode="auto">
          <a:xfrm>
            <a:off x="6172200" y="4724400"/>
            <a:ext cx="457200" cy="457200"/>
          </a:xfrm>
          <a:prstGeom prst="ellipse">
            <a:avLst/>
          </a:prstGeom>
          <a:noFill/>
          <a:ln w="19050">
            <a:solidFill>
              <a:srgbClr val="0000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0" y="0"/>
            <a:ext cx="9144000" cy="533400"/>
          </a:xfrm>
        </p:spPr>
        <p:txBody>
          <a:bodyPr/>
          <a:lstStyle/>
          <a:p>
            <a:pPr eaLnBrk="1" hangingPunct="1"/>
            <a:r>
              <a:rPr lang="it-IT" altLang="it-IT" sz="2400" cap="all" dirty="0" smtClean="0">
                <a:solidFill>
                  <a:srgbClr val="0000FF"/>
                </a:solidFill>
                <a:latin typeface="Arial" charset="0"/>
                <a:ea typeface="Arial" charset="0"/>
                <a:cs typeface="Arial" charset="0"/>
              </a:rPr>
              <a:t>L’azione è un atto complesso</a:t>
            </a:r>
            <a:endParaRPr lang="it-IT" altLang="it-IT" sz="2400" cap="all" dirty="0">
              <a:solidFill>
                <a:srgbClr val="0000FF"/>
              </a:solidFill>
              <a:latin typeface="Arial" charset="0"/>
              <a:ea typeface="Arial" charset="0"/>
              <a:cs typeface="Arial" charset="0"/>
            </a:endParaRPr>
          </a:p>
        </p:txBody>
      </p:sp>
      <p:sp>
        <p:nvSpPr>
          <p:cNvPr id="44034" name="Text Box 3"/>
          <p:cNvSpPr txBox="1">
            <a:spLocks noChangeArrowheads="1"/>
          </p:cNvSpPr>
          <p:nvPr/>
        </p:nvSpPr>
        <p:spPr bwMode="auto">
          <a:xfrm>
            <a:off x="0" y="1159917"/>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2000"/>
              <a:t>I sistemi motori generano diversi tipi di movimenti:</a:t>
            </a:r>
          </a:p>
        </p:txBody>
      </p:sp>
      <p:sp>
        <p:nvSpPr>
          <p:cNvPr id="44035" name="Text Box 4"/>
          <p:cNvSpPr txBox="1">
            <a:spLocks noChangeArrowheads="1"/>
          </p:cNvSpPr>
          <p:nvPr/>
        </p:nvSpPr>
        <p:spPr bwMode="auto">
          <a:xfrm>
            <a:off x="609600" y="1969120"/>
            <a:ext cx="1447800" cy="40640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a:t>riflessi</a:t>
            </a:r>
          </a:p>
        </p:txBody>
      </p:sp>
      <p:sp>
        <p:nvSpPr>
          <p:cNvPr id="44036" name="Text Box 5"/>
          <p:cNvSpPr txBox="1">
            <a:spLocks noChangeArrowheads="1"/>
          </p:cNvSpPr>
          <p:nvPr/>
        </p:nvSpPr>
        <p:spPr bwMode="auto">
          <a:xfrm>
            <a:off x="5695950" y="4325404"/>
            <a:ext cx="1447800" cy="40640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t>ritmici</a:t>
            </a:r>
          </a:p>
        </p:txBody>
      </p:sp>
      <p:sp>
        <p:nvSpPr>
          <p:cNvPr id="44037" name="Text Box 6"/>
          <p:cNvSpPr txBox="1">
            <a:spLocks noChangeArrowheads="1"/>
          </p:cNvSpPr>
          <p:nvPr/>
        </p:nvSpPr>
        <p:spPr bwMode="auto">
          <a:xfrm>
            <a:off x="2344316" y="2747887"/>
            <a:ext cx="1447800" cy="40640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t>posturali</a:t>
            </a:r>
          </a:p>
        </p:txBody>
      </p:sp>
      <p:sp>
        <p:nvSpPr>
          <p:cNvPr id="44041" name="Text Box 6"/>
          <p:cNvSpPr txBox="1">
            <a:spLocks noChangeArrowheads="1"/>
          </p:cNvSpPr>
          <p:nvPr/>
        </p:nvSpPr>
        <p:spPr bwMode="auto">
          <a:xfrm>
            <a:off x="7391400" y="5110832"/>
            <a:ext cx="1447800" cy="40640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t>volontari</a:t>
            </a:r>
          </a:p>
        </p:txBody>
      </p:sp>
      <p:sp>
        <p:nvSpPr>
          <p:cNvPr id="44042" name="Text Box 6"/>
          <p:cNvSpPr txBox="1">
            <a:spLocks noChangeArrowheads="1"/>
          </p:cNvSpPr>
          <p:nvPr/>
        </p:nvSpPr>
        <p:spPr bwMode="auto">
          <a:xfrm>
            <a:off x="4033242" y="3546636"/>
            <a:ext cx="1447800" cy="40640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dirty="0" smtClean="0"/>
              <a:t>balistici</a:t>
            </a:r>
            <a:endParaRPr lang="it-IT" altLang="it-IT" sz="2000" dirty="0"/>
          </a:p>
        </p:txBody>
      </p:sp>
      <p:sp>
        <p:nvSpPr>
          <p:cNvPr id="2" name="CasellaDiTesto 1"/>
          <p:cNvSpPr txBox="1"/>
          <p:nvPr/>
        </p:nvSpPr>
        <p:spPr>
          <a:xfrm>
            <a:off x="0" y="548680"/>
            <a:ext cx="9144000" cy="338554"/>
          </a:xfrm>
          <a:prstGeom prst="rect">
            <a:avLst/>
          </a:prstGeom>
          <a:noFill/>
        </p:spPr>
        <p:txBody>
          <a:bodyPr wrap="square" rtlCol="0">
            <a:spAutoFit/>
          </a:bodyPr>
          <a:lstStyle/>
          <a:p>
            <a:pPr algn="ctr"/>
            <a:r>
              <a:rPr lang="it-IT" sz="1600" dirty="0" smtClean="0">
                <a:solidFill>
                  <a:schemeClr val="tx1"/>
                </a:solidFill>
              </a:rPr>
              <a:t>(circa 640 muscoli scheletrici, tutti controllati dal sistema </a:t>
            </a:r>
            <a:r>
              <a:rPr lang="it-IT" sz="1600" smtClean="0">
                <a:solidFill>
                  <a:schemeClr val="tx1"/>
                </a:solidFill>
              </a:rPr>
              <a:t>nervoso centrale)</a:t>
            </a:r>
            <a:endParaRPr lang="it-IT" sz="1600">
              <a:solidFill>
                <a:schemeClr val="tx1"/>
              </a:solidFill>
            </a:endParaRPr>
          </a:p>
        </p:txBody>
      </p:sp>
      <p:pic>
        <p:nvPicPr>
          <p:cNvPr id="11" name="Immagine 10"/>
          <p:cNvPicPr>
            <a:picLocks noChangeAspect="1"/>
          </p:cNvPicPr>
          <p:nvPr/>
        </p:nvPicPr>
        <p:blipFill rotWithShape="1">
          <a:blip r:embed="rId3">
            <a:extLst>
              <a:ext uri="{28A0092B-C50C-407E-A947-70E740481C1C}">
                <a14:useLocalDpi xmlns:a14="http://schemas.microsoft.com/office/drawing/2010/main" val="0"/>
              </a:ext>
            </a:extLst>
          </a:blip>
          <a:srcRect l="14000" t="8991" r="26143" b="8187"/>
          <a:stretch/>
        </p:blipFill>
        <p:spPr>
          <a:xfrm>
            <a:off x="3995936" y="4149080"/>
            <a:ext cx="1440000" cy="1327627"/>
          </a:xfrm>
          <a:prstGeom prst="rect">
            <a:avLst/>
          </a:prstGeom>
        </p:spPr>
      </p:pic>
      <p:pic>
        <p:nvPicPr>
          <p:cNvPr id="12" name="Immagine 11"/>
          <p:cNvPicPr>
            <a:picLocks noChangeAspect="1"/>
          </p:cNvPicPr>
          <p:nvPr/>
        </p:nvPicPr>
        <p:blipFill rotWithShape="1">
          <a:blip r:embed="rId4">
            <a:extLst>
              <a:ext uri="{28A0092B-C50C-407E-A947-70E740481C1C}">
                <a14:useLocalDpi xmlns:a14="http://schemas.microsoft.com/office/drawing/2010/main" val="0"/>
              </a:ext>
            </a:extLst>
          </a:blip>
          <a:srcRect l="13010" r="42448"/>
          <a:stretch/>
        </p:blipFill>
        <p:spPr>
          <a:xfrm>
            <a:off x="2339752" y="3356992"/>
            <a:ext cx="1440000" cy="1500701"/>
          </a:xfrm>
          <a:prstGeom prst="rect">
            <a:avLst/>
          </a:prstGeom>
        </p:spPr>
      </p:pic>
      <p:pic>
        <p:nvPicPr>
          <p:cNvPr id="13" name="Immagine 12"/>
          <p:cNvPicPr>
            <a:picLocks noChangeAspect="1"/>
          </p:cNvPicPr>
          <p:nvPr/>
        </p:nvPicPr>
        <p:blipFill rotWithShape="1">
          <a:blip r:embed="rId5">
            <a:extLst>
              <a:ext uri="{28A0092B-C50C-407E-A947-70E740481C1C}">
                <a14:useLocalDpi xmlns:a14="http://schemas.microsoft.com/office/drawing/2010/main" val="0"/>
              </a:ext>
            </a:extLst>
          </a:blip>
          <a:srcRect l="31857" t="6871" r="11000" b="7141"/>
          <a:stretch/>
        </p:blipFill>
        <p:spPr>
          <a:xfrm>
            <a:off x="5724128" y="2708920"/>
            <a:ext cx="1440000" cy="1445500"/>
          </a:xfrm>
          <a:prstGeom prst="rect">
            <a:avLst/>
          </a:prstGeom>
        </p:spPr>
      </p:pic>
      <p:pic>
        <p:nvPicPr>
          <p:cNvPr id="14" name="Immagine 13"/>
          <p:cNvPicPr>
            <a:picLocks noChangeAspect="1"/>
          </p:cNvPicPr>
          <p:nvPr/>
        </p:nvPicPr>
        <p:blipFill rotWithShape="1">
          <a:blip r:embed="rId6">
            <a:extLst>
              <a:ext uri="{28A0092B-C50C-407E-A947-70E740481C1C}">
                <a14:useLocalDpi xmlns:a14="http://schemas.microsoft.com/office/drawing/2010/main" val="0"/>
              </a:ext>
            </a:extLst>
          </a:blip>
          <a:srcRect l="17594" r="21758"/>
          <a:stretch/>
        </p:blipFill>
        <p:spPr>
          <a:xfrm>
            <a:off x="7380312" y="3573016"/>
            <a:ext cx="1440000" cy="1302591"/>
          </a:xfrm>
          <a:prstGeom prst="rect">
            <a:avLst/>
          </a:prstGeom>
        </p:spPr>
      </p:pic>
      <p:pic>
        <p:nvPicPr>
          <p:cNvPr id="15" name="Immagine 2"/>
          <p:cNvPicPr>
            <a:picLocks noChangeAspect="1"/>
          </p:cNvPicPr>
          <p:nvPr/>
        </p:nvPicPr>
        <p:blipFill rotWithShape="1">
          <a:blip r:embed="rId7">
            <a:alphaModFix/>
            <a:extLst>
              <a:ext uri="{28A0092B-C50C-407E-A947-70E740481C1C}">
                <a14:useLocalDpi xmlns:a14="http://schemas.microsoft.com/office/drawing/2010/main" val="0"/>
              </a:ext>
            </a:extLst>
          </a:blip>
          <a:srcRect l="46165" b="1316"/>
          <a:stretch/>
        </p:blipFill>
        <p:spPr bwMode="auto">
          <a:xfrm>
            <a:off x="611560" y="2492896"/>
            <a:ext cx="1499369" cy="131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9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4355976" y="404664"/>
            <a:ext cx="24955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800"/>
              <a:t>NEURONI</a:t>
            </a:r>
            <a:r>
              <a:rPr lang="en-GB" altLang="it-IT" sz="1800" dirty="0"/>
              <a:t> </a:t>
            </a:r>
            <a:r>
              <a:rPr lang="en-GB" altLang="it-IT" sz="1800" dirty="0" err="1"/>
              <a:t>SPECCHIO</a:t>
            </a:r>
            <a:endParaRPr lang="en-GB" altLang="it-IT" sz="1800" dirty="0"/>
          </a:p>
        </p:txBody>
      </p:sp>
      <p:pic>
        <p:nvPicPr>
          <p:cNvPr id="99331" name="Picture 4" descr="superbowlbrain2"/>
          <p:cNvPicPr>
            <a:picLocks noChangeAspect="1" noChangeArrowheads="1"/>
          </p:cNvPicPr>
          <p:nvPr/>
        </p:nvPicPr>
        <p:blipFill>
          <a:blip r:embed="rId3">
            <a:extLst>
              <a:ext uri="{28A0092B-C50C-407E-A947-70E740481C1C}">
                <a14:useLocalDpi xmlns:a14="http://schemas.microsoft.com/office/drawing/2010/main" val="0"/>
              </a:ext>
            </a:extLst>
          </a:blip>
          <a:srcRect l="50" t="-58" r="2332" b="58"/>
          <a:stretch>
            <a:fillRect/>
          </a:stretch>
        </p:blipFill>
        <p:spPr bwMode="auto">
          <a:xfrm flipH="1">
            <a:off x="6019800" y="1374775"/>
            <a:ext cx="3124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descr="speechcenters"/>
          <p:cNvPicPr>
            <a:picLocks noChangeAspect="1" noChangeArrowheads="1"/>
          </p:cNvPicPr>
          <p:nvPr/>
        </p:nvPicPr>
        <p:blipFill>
          <a:blip r:embed="rId4">
            <a:extLst>
              <a:ext uri="{28A0092B-C50C-407E-A947-70E740481C1C}">
                <a14:useLocalDpi xmlns:a14="http://schemas.microsoft.com/office/drawing/2010/main" val="0"/>
              </a:ext>
            </a:extLst>
          </a:blip>
          <a:srcRect l="15022" t="11667" r="16246" b="6667"/>
          <a:stretch>
            <a:fillRect/>
          </a:stretch>
        </p:blipFill>
        <p:spPr bwMode="auto">
          <a:xfrm>
            <a:off x="6019800" y="4075113"/>
            <a:ext cx="31242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7"/>
          <p:cNvSpPr txBox="1">
            <a:spLocks noChangeArrowheads="1"/>
          </p:cNvSpPr>
          <p:nvPr/>
        </p:nvSpPr>
        <p:spPr bwMode="auto">
          <a:xfrm>
            <a:off x="5567363" y="4419600"/>
            <a:ext cx="1108075"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en-GB" altLang="it-IT" sz="1200"/>
              <a:t>Area di Broca</a:t>
            </a:r>
          </a:p>
          <a:p>
            <a:pPr algn="r">
              <a:spcBef>
                <a:spcPct val="0"/>
              </a:spcBef>
              <a:buFontTx/>
              <a:buNone/>
            </a:pPr>
            <a:r>
              <a:rPr lang="en-GB" altLang="it-IT" sz="1200"/>
              <a:t>45, 44</a:t>
            </a:r>
          </a:p>
        </p:txBody>
      </p:sp>
      <p:sp>
        <p:nvSpPr>
          <p:cNvPr id="99334" name="Line 8"/>
          <p:cNvSpPr>
            <a:spLocks noChangeShapeType="1"/>
          </p:cNvSpPr>
          <p:nvPr/>
        </p:nvSpPr>
        <p:spPr bwMode="auto">
          <a:xfrm flipV="1">
            <a:off x="6172200" y="2844800"/>
            <a:ext cx="1447800" cy="1447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99335" name="Line 9"/>
          <p:cNvSpPr>
            <a:spLocks noChangeShapeType="1"/>
          </p:cNvSpPr>
          <p:nvPr/>
        </p:nvSpPr>
        <p:spPr bwMode="auto">
          <a:xfrm>
            <a:off x="6477000" y="4864100"/>
            <a:ext cx="533400" cy="457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72008"/>
            <a:ext cx="4059195" cy="6669360"/>
          </a:xfrm>
          <a:prstGeom prst="rect">
            <a:avLst/>
          </a:prstGeom>
        </p:spPr>
      </p:pic>
      <p:sp>
        <p:nvSpPr>
          <p:cNvPr id="3" name="CasellaDiTesto 2"/>
          <p:cNvSpPr txBox="1"/>
          <p:nvPr/>
        </p:nvSpPr>
        <p:spPr>
          <a:xfrm>
            <a:off x="1393814" y="6623774"/>
            <a:ext cx="2674130" cy="261610"/>
          </a:xfrm>
          <a:prstGeom prst="rect">
            <a:avLst/>
          </a:prstGeom>
          <a:noFill/>
        </p:spPr>
        <p:txBody>
          <a:bodyPr wrap="none" rtlCol="0">
            <a:spAutoFit/>
          </a:bodyPr>
          <a:lstStyle/>
          <a:p>
            <a:r>
              <a:rPr lang="it-IT" sz="1100" smtClean="0"/>
              <a:t>Gallese et al., Brain 119: 593-609, 1996</a:t>
            </a:r>
            <a:endParaRPr lang="it-IT" sz="1100"/>
          </a:p>
        </p:txBody>
      </p:sp>
      <p:pic>
        <p:nvPicPr>
          <p:cNvPr id="4" name="Immagin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328" y="-22649"/>
            <a:ext cx="1619672" cy="142037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Aree parietali e frontali vu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2888"/>
            <a:ext cx="67056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AutoShape 1027"/>
          <p:cNvSpPr>
            <a:spLocks noChangeArrowheads="1"/>
          </p:cNvSpPr>
          <p:nvPr/>
        </p:nvSpPr>
        <p:spPr bwMode="auto">
          <a:xfrm rot="538073" flipH="1" flipV="1">
            <a:off x="1751013" y="3429000"/>
            <a:ext cx="4954587" cy="2090738"/>
          </a:xfrm>
          <a:prstGeom prst="curvedDownArrow">
            <a:avLst>
              <a:gd name="adj1" fmla="val 5497"/>
              <a:gd name="adj2" fmla="val 4336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79" name="AutoShape 1028"/>
          <p:cNvSpPr>
            <a:spLocks noChangeArrowheads="1"/>
          </p:cNvSpPr>
          <p:nvPr/>
        </p:nvSpPr>
        <p:spPr bwMode="auto">
          <a:xfrm rot="1390573" flipH="1" flipV="1">
            <a:off x="1785938" y="3505200"/>
            <a:ext cx="4275137" cy="1885950"/>
          </a:xfrm>
          <a:prstGeom prst="curvedDownArrow">
            <a:avLst>
              <a:gd name="adj1" fmla="val 5258"/>
              <a:gd name="adj2" fmla="val 41485"/>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0" name="AutoShape 1029"/>
          <p:cNvSpPr>
            <a:spLocks noChangeArrowheads="1"/>
          </p:cNvSpPr>
          <p:nvPr/>
        </p:nvSpPr>
        <p:spPr bwMode="auto">
          <a:xfrm rot="1211018" flipH="1">
            <a:off x="2443163" y="1314450"/>
            <a:ext cx="4795837" cy="1581150"/>
          </a:xfrm>
          <a:prstGeom prst="curvedDownArrow">
            <a:avLst>
              <a:gd name="adj1" fmla="val 7035"/>
              <a:gd name="adj2" fmla="val 55509"/>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1" name="AutoShape 1030"/>
          <p:cNvSpPr>
            <a:spLocks noChangeArrowheads="1"/>
          </p:cNvSpPr>
          <p:nvPr/>
        </p:nvSpPr>
        <p:spPr bwMode="auto">
          <a:xfrm rot="265799" flipH="1">
            <a:off x="2681288" y="160655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2" name="AutoShape 1031"/>
          <p:cNvSpPr>
            <a:spLocks noChangeArrowheads="1"/>
          </p:cNvSpPr>
          <p:nvPr/>
        </p:nvSpPr>
        <p:spPr bwMode="auto">
          <a:xfrm rot="1051048" flipH="1" flipV="1">
            <a:off x="1905000" y="2743200"/>
            <a:ext cx="5029200" cy="2495550"/>
          </a:xfrm>
          <a:prstGeom prst="curvedDownArrow">
            <a:avLst>
              <a:gd name="adj1" fmla="val 4674"/>
              <a:gd name="adj2" fmla="val 36881"/>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3" name="AutoShape 1032"/>
          <p:cNvSpPr>
            <a:spLocks noChangeArrowheads="1"/>
          </p:cNvSpPr>
          <p:nvPr/>
        </p:nvSpPr>
        <p:spPr bwMode="auto">
          <a:xfrm rot="1051048" flipH="1" flipV="1">
            <a:off x="1752600" y="2895600"/>
            <a:ext cx="5334000" cy="2419350"/>
          </a:xfrm>
          <a:prstGeom prst="curvedDownArrow">
            <a:avLst>
              <a:gd name="adj1" fmla="val 5114"/>
              <a:gd name="adj2" fmla="val 40348"/>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4" name="AutoShape 1033"/>
          <p:cNvSpPr>
            <a:spLocks noChangeArrowheads="1"/>
          </p:cNvSpPr>
          <p:nvPr/>
        </p:nvSpPr>
        <p:spPr bwMode="auto">
          <a:xfrm rot="951719" flipH="1">
            <a:off x="2967038" y="1600200"/>
            <a:ext cx="1604962" cy="603250"/>
          </a:xfrm>
          <a:prstGeom prst="curvedDownArrow">
            <a:avLst>
              <a:gd name="adj1" fmla="val 10236"/>
              <a:gd name="adj2" fmla="val 66870"/>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5" name="AutoShape 1034"/>
          <p:cNvSpPr>
            <a:spLocks noChangeArrowheads="1"/>
          </p:cNvSpPr>
          <p:nvPr/>
        </p:nvSpPr>
        <p:spPr bwMode="auto">
          <a:xfrm rot="904051" flipH="1">
            <a:off x="2749550" y="4673600"/>
            <a:ext cx="1295400" cy="609600"/>
          </a:xfrm>
          <a:prstGeom prst="curvedDownArrow">
            <a:avLst>
              <a:gd name="adj1" fmla="val 11747"/>
              <a:gd name="adj2" fmla="val 56981"/>
              <a:gd name="adj3" fmla="val 13718"/>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6" name="AutoShape 1035"/>
          <p:cNvSpPr>
            <a:spLocks noChangeArrowheads="1"/>
          </p:cNvSpPr>
          <p:nvPr/>
        </p:nvSpPr>
        <p:spPr bwMode="auto">
          <a:xfrm flipH="1">
            <a:off x="2667000" y="4876800"/>
            <a:ext cx="1295400" cy="228600"/>
          </a:xfrm>
          <a:prstGeom prst="curvedDownArrow">
            <a:avLst>
              <a:gd name="adj1" fmla="val 63068"/>
              <a:gd name="adj2" fmla="val 176401"/>
              <a:gd name="adj3" fmla="val 46532"/>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7" name="AutoShape 1036"/>
          <p:cNvSpPr>
            <a:spLocks noChangeArrowheads="1"/>
          </p:cNvSpPr>
          <p:nvPr/>
        </p:nvSpPr>
        <p:spPr bwMode="auto">
          <a:xfrm flipH="1">
            <a:off x="3281363" y="1981200"/>
            <a:ext cx="604837" cy="228600"/>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8" name="AutoShape 1037"/>
          <p:cNvSpPr>
            <a:spLocks noChangeArrowheads="1"/>
          </p:cNvSpPr>
          <p:nvPr/>
        </p:nvSpPr>
        <p:spPr bwMode="auto">
          <a:xfrm flipH="1">
            <a:off x="3352800" y="4800600"/>
            <a:ext cx="604838" cy="228600"/>
          </a:xfrm>
          <a:prstGeom prst="curvedDownArrow">
            <a:avLst>
              <a:gd name="adj1" fmla="val 52917"/>
              <a:gd name="adj2" fmla="val 105833"/>
              <a:gd name="adj3" fmla="val 33333"/>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89" name="Text Box 1038"/>
          <p:cNvSpPr txBox="1">
            <a:spLocks noChangeArrowheads="1"/>
          </p:cNvSpPr>
          <p:nvPr/>
        </p:nvSpPr>
        <p:spPr bwMode="auto">
          <a:xfrm>
            <a:off x="3395663" y="76200"/>
            <a:ext cx="2012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400"/>
              <a:t>Tutto insieme</a:t>
            </a:r>
          </a:p>
        </p:txBody>
      </p:sp>
      <p:sp>
        <p:nvSpPr>
          <p:cNvPr id="101390" name="AutoShape 1039"/>
          <p:cNvSpPr>
            <a:spLocks noChangeArrowheads="1"/>
          </p:cNvSpPr>
          <p:nvPr/>
        </p:nvSpPr>
        <p:spPr bwMode="auto">
          <a:xfrm rot="1390573" flipH="1" flipV="1">
            <a:off x="1763713" y="3694113"/>
            <a:ext cx="4572000" cy="1885950"/>
          </a:xfrm>
          <a:prstGeom prst="curvedDownArrow">
            <a:avLst>
              <a:gd name="adj1" fmla="val 5623"/>
              <a:gd name="adj2" fmla="val 44366"/>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
        <p:nvSpPr>
          <p:cNvPr id="101391" name="Rectangle 1040"/>
          <p:cNvSpPr>
            <a:spLocks noChangeArrowheads="1"/>
          </p:cNvSpPr>
          <p:nvPr/>
        </p:nvSpPr>
        <p:spPr bwMode="auto">
          <a:xfrm>
            <a:off x="228600" y="381000"/>
            <a:ext cx="8686800" cy="106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en-US" altLang="it-IT" sz="1600"/>
              <a:t>Il coinvlogimento di ognuna di queste aree nella pianificazione ed esecuzione del movimento dipende non solo dalle proprietà dei suoi neuroni, ma anche dal contesto in cui il movimento stesso si attua. Da questo punto di vista, la corteccia cerebrale sembra essere coinvolta più negli aspetti cognitivi del movimento che nella sua vera e propria generazione.</a:t>
            </a:r>
          </a:p>
        </p:txBody>
      </p:sp>
      <p:sp>
        <p:nvSpPr>
          <p:cNvPr id="101392" name="AutoShape 1041"/>
          <p:cNvSpPr>
            <a:spLocks noChangeArrowheads="1"/>
          </p:cNvSpPr>
          <p:nvPr/>
        </p:nvSpPr>
        <p:spPr bwMode="auto">
          <a:xfrm rot="3777877" flipH="1" flipV="1">
            <a:off x="868363" y="3328988"/>
            <a:ext cx="3740150" cy="1676400"/>
          </a:xfrm>
          <a:prstGeom prst="curvedDownArrow">
            <a:avLst>
              <a:gd name="adj1" fmla="val 5175"/>
              <a:gd name="adj2" fmla="val 40830"/>
              <a:gd name="adj3" fmla="val 13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38x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764704"/>
            <a:ext cx="9005680" cy="514147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8"/>
          <p:cNvSpPr txBox="1">
            <a:spLocks noChangeArrowheads="1"/>
          </p:cNvSpPr>
          <p:nvPr/>
        </p:nvSpPr>
        <p:spPr bwMode="auto">
          <a:xfrm>
            <a:off x="0" y="100013"/>
            <a:ext cx="91440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dirty="0" err="1" smtClean="0"/>
              <a:t>Different</a:t>
            </a:r>
            <a:r>
              <a:rPr lang="it-IT" altLang="it-IT" sz="2000" dirty="0" smtClean="0"/>
              <a:t> </a:t>
            </a:r>
            <a:r>
              <a:rPr lang="it-IT" altLang="it-IT" sz="2000" dirty="0" err="1" smtClean="0"/>
              <a:t>analysis</a:t>
            </a:r>
            <a:r>
              <a:rPr lang="it-IT" altLang="it-IT" sz="2000" dirty="0" smtClean="0"/>
              <a:t> for </a:t>
            </a:r>
            <a:r>
              <a:rPr lang="it-IT" altLang="it-IT" sz="2000" dirty="0" err="1" smtClean="0"/>
              <a:t>action</a:t>
            </a:r>
            <a:r>
              <a:rPr lang="it-IT" altLang="it-IT" sz="2000" dirty="0" smtClean="0"/>
              <a:t> and </a:t>
            </a:r>
            <a:r>
              <a:rPr lang="it-IT" altLang="it-IT" sz="2000" dirty="0" err="1" smtClean="0"/>
              <a:t>perception</a:t>
            </a:r>
            <a:r>
              <a:rPr lang="it-IT" altLang="it-IT" sz="2000" dirty="0" smtClean="0"/>
              <a:t> (</a:t>
            </a:r>
            <a:r>
              <a:rPr lang="it-IT" altLang="it-IT" sz="2000" dirty="0" err="1" smtClean="0"/>
              <a:t>Ebbinghaus</a:t>
            </a:r>
            <a:r>
              <a:rPr lang="it-IT" altLang="it-IT" sz="2000" dirty="0" smtClean="0"/>
              <a:t> </a:t>
            </a:r>
            <a:r>
              <a:rPr lang="it-IT" altLang="it-IT" sz="2000" dirty="0" err="1" smtClean="0"/>
              <a:t>illusion</a:t>
            </a:r>
            <a:r>
              <a:rPr lang="it-IT" altLang="it-IT" sz="2000" dirty="0" smtClean="0"/>
              <a:t>)</a:t>
            </a:r>
            <a:endParaRPr lang="it-IT" altLang="it-IT" sz="2000" dirty="0"/>
          </a:p>
        </p:txBody>
      </p:sp>
    </p:spTree>
    <p:extLst>
      <p:ext uri="{BB962C8B-B14F-4D97-AF65-F5344CB8AC3E}">
        <p14:creationId xmlns:p14="http://schemas.microsoft.com/office/powerpoint/2010/main" val="1028574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3"/>
          <p:cNvGrpSpPr>
            <a:grpSpLocks/>
          </p:cNvGrpSpPr>
          <p:nvPr/>
        </p:nvGrpSpPr>
        <p:grpSpPr bwMode="auto">
          <a:xfrm>
            <a:off x="457200" y="609600"/>
            <a:ext cx="8153400" cy="6172200"/>
            <a:chOff x="989" y="948"/>
            <a:chExt cx="3782" cy="3036"/>
          </a:xfrm>
        </p:grpSpPr>
        <p:pic>
          <p:nvPicPr>
            <p:cNvPr id="103427" name="Picture 4" descr="cana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960"/>
              <a:ext cx="3744"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5"/>
            <p:cNvSpPr>
              <a:spLocks noChangeArrowheads="1"/>
            </p:cNvSpPr>
            <p:nvPr/>
          </p:nvSpPr>
          <p:spPr bwMode="auto">
            <a:xfrm>
              <a:off x="989" y="948"/>
              <a:ext cx="3782" cy="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1600"/>
            </a:p>
          </p:txBody>
        </p:sp>
      </p:grpSp>
      <p:sp>
        <p:nvSpPr>
          <p:cNvPr id="103426" name="Text Box 8"/>
          <p:cNvSpPr txBox="1">
            <a:spLocks noChangeArrowheads="1"/>
          </p:cNvSpPr>
          <p:nvPr/>
        </p:nvSpPr>
        <p:spPr bwMode="auto">
          <a:xfrm>
            <a:off x="914400" y="100013"/>
            <a:ext cx="74437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a:t>I canali dorsale e ventrale per l'azione e la percezione</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4"/>
          <p:cNvSpPr txBox="1">
            <a:spLocks noChangeArrowheads="1"/>
          </p:cNvSpPr>
          <p:nvPr/>
        </p:nvSpPr>
        <p:spPr bwMode="auto">
          <a:xfrm>
            <a:off x="457200" y="669925"/>
            <a:ext cx="84582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a:t>Il controllo corticale del movimento volontario è basato sull’attività di un sistema di regioni parietali e frontali che sono collegate da connessioni reciproche.</a:t>
            </a:r>
          </a:p>
        </p:txBody>
      </p:sp>
      <p:pic>
        <p:nvPicPr>
          <p:cNvPr id="11264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1809750"/>
            <a:ext cx="4487862"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811338"/>
            <a:ext cx="456088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4"/>
          <p:cNvSpPr txBox="1">
            <a:spLocks noChangeArrowheads="1"/>
          </p:cNvSpPr>
          <p:nvPr/>
        </p:nvSpPr>
        <p:spPr bwMode="auto">
          <a:xfrm>
            <a:off x="107950" y="115888"/>
            <a:ext cx="89281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dirty="0" err="1"/>
              <a:t>Canali</a:t>
            </a:r>
            <a:r>
              <a:rPr lang="en-GB" altLang="it-IT" sz="2400" dirty="0"/>
              <a:t> </a:t>
            </a:r>
            <a:r>
              <a:rPr lang="en-GB" altLang="it-IT" sz="2400" dirty="0" err="1"/>
              <a:t>diversi</a:t>
            </a:r>
            <a:r>
              <a:rPr lang="en-GB" altLang="it-IT" sz="2400" dirty="0"/>
              <a:t> per </a:t>
            </a:r>
            <a:r>
              <a:rPr lang="en-GB" altLang="it-IT" sz="2400" dirty="0" err="1"/>
              <a:t>movimenti</a:t>
            </a:r>
            <a:r>
              <a:rPr lang="en-GB" altLang="it-IT" sz="2400" dirty="0"/>
              <a:t> </a:t>
            </a:r>
            <a:r>
              <a:rPr lang="en-GB" altLang="it-IT" sz="2400" dirty="0" err="1"/>
              <a:t>diversi</a:t>
            </a:r>
            <a:endParaRPr lang="en-GB" altLang="it-IT" sz="2400" dirty="0"/>
          </a:p>
        </p:txBody>
      </p:sp>
      <p:sp>
        <p:nvSpPr>
          <p:cNvPr id="112645" name="Text Box 15"/>
          <p:cNvSpPr txBox="1">
            <a:spLocks noChangeArrowheads="1"/>
          </p:cNvSpPr>
          <p:nvPr/>
        </p:nvSpPr>
        <p:spPr bwMode="auto">
          <a:xfrm>
            <a:off x="1611313" y="1339850"/>
            <a:ext cx="2097087" cy="33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RAGGIUNGIMENTO</a:t>
            </a:r>
          </a:p>
        </p:txBody>
      </p:sp>
      <p:sp>
        <p:nvSpPr>
          <p:cNvPr id="112646" name="Text Box 16"/>
          <p:cNvSpPr txBox="1">
            <a:spLocks noChangeArrowheads="1"/>
          </p:cNvSpPr>
          <p:nvPr/>
        </p:nvSpPr>
        <p:spPr bwMode="auto">
          <a:xfrm>
            <a:off x="6362700" y="1339850"/>
            <a:ext cx="1390650" cy="33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PRENSIONE</a:t>
            </a:r>
          </a:p>
        </p:txBody>
      </p:sp>
      <p:sp>
        <p:nvSpPr>
          <p:cNvPr id="112647" name="Rectangle 17"/>
          <p:cNvSpPr>
            <a:spLocks noChangeArrowheads="1"/>
          </p:cNvSpPr>
          <p:nvPr/>
        </p:nvSpPr>
        <p:spPr bwMode="auto">
          <a:xfrm>
            <a:off x="228600" y="5661025"/>
            <a:ext cx="8686800"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a:t>Le regioni corticali coinvolte in questi processi differiscono per le loro connessioni cortico-corticali e per quelle cortico-sottocorticali, come anche per le diverse proprietà funzionali dei loro neuroni.</a:t>
            </a:r>
          </a:p>
        </p:txBody>
      </p:sp>
      <p:sp>
        <p:nvSpPr>
          <p:cNvPr id="112648" name="Text Box 10"/>
          <p:cNvSpPr txBox="1">
            <a:spLocks noChangeArrowheads="1"/>
          </p:cNvSpPr>
          <p:nvPr/>
        </p:nvSpPr>
        <p:spPr bwMode="auto">
          <a:xfrm>
            <a:off x="6324600" y="4724400"/>
            <a:ext cx="26654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Tannè et al., Neuroreport, 1995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Matelli et al"/>
          <p:cNvPicPr>
            <a:picLocks noChangeAspect="1" noChangeArrowheads="1"/>
          </p:cNvPicPr>
          <p:nvPr/>
        </p:nvPicPr>
        <p:blipFill>
          <a:blip r:embed="rId3">
            <a:extLst>
              <a:ext uri="{28A0092B-C50C-407E-A947-70E740481C1C}">
                <a14:useLocalDpi xmlns:a14="http://schemas.microsoft.com/office/drawing/2010/main" val="0"/>
              </a:ext>
            </a:extLst>
          </a:blip>
          <a:srcRect t="15172"/>
          <a:stretch>
            <a:fillRect/>
          </a:stretch>
        </p:blipFill>
        <p:spPr bwMode="auto">
          <a:xfrm>
            <a:off x="304800" y="1555750"/>
            <a:ext cx="69342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5957888" y="6477000"/>
            <a:ext cx="31099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400"/>
              <a:t>Matelli &amp; Luppino, Neuroimage, 2001</a:t>
            </a:r>
          </a:p>
        </p:txBody>
      </p:sp>
      <p:sp>
        <p:nvSpPr>
          <p:cNvPr id="105475" name="Text Box 4"/>
          <p:cNvSpPr txBox="1">
            <a:spLocks noChangeArrowheads="1"/>
          </p:cNvSpPr>
          <p:nvPr/>
        </p:nvSpPr>
        <p:spPr bwMode="auto">
          <a:xfrm>
            <a:off x="228600" y="609600"/>
            <a:ext cx="86106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0"/>
              </a:spcBef>
              <a:buFontTx/>
              <a:buNone/>
            </a:pPr>
            <a:r>
              <a:rPr lang="it-IT" altLang="it-IT" sz="1600"/>
              <a:t>This parieto-frontal system plays a crucial role in the composition of motor commands, in the control of coherence between planning and execution, in the selection of conflicting motor plans and in the change of motor trajectory, when it is requested by the context.</a:t>
            </a:r>
          </a:p>
        </p:txBody>
      </p:sp>
      <p:sp>
        <p:nvSpPr>
          <p:cNvPr id="105476" name="Text Box 7"/>
          <p:cNvSpPr txBox="1">
            <a:spLocks noChangeArrowheads="1"/>
          </p:cNvSpPr>
          <p:nvPr/>
        </p:nvSpPr>
        <p:spPr bwMode="auto">
          <a:xfrm>
            <a:off x="6537325" y="1676400"/>
            <a:ext cx="17319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Limb movements</a:t>
            </a:r>
          </a:p>
        </p:txBody>
      </p:sp>
      <p:sp>
        <p:nvSpPr>
          <p:cNvPr id="105477" name="Line 8"/>
          <p:cNvSpPr>
            <a:spLocks noChangeShapeType="1"/>
          </p:cNvSpPr>
          <p:nvPr/>
        </p:nvSpPr>
        <p:spPr bwMode="auto">
          <a:xfrm flipH="1">
            <a:off x="5257800" y="1905000"/>
            <a:ext cx="1371600" cy="121920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5478" name="Text Box 9"/>
          <p:cNvSpPr txBox="1">
            <a:spLocks noChangeArrowheads="1"/>
          </p:cNvSpPr>
          <p:nvPr/>
        </p:nvSpPr>
        <p:spPr bwMode="auto">
          <a:xfrm>
            <a:off x="6553200" y="2057400"/>
            <a:ext cx="13811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Limb position</a:t>
            </a:r>
          </a:p>
        </p:txBody>
      </p:sp>
      <p:sp>
        <p:nvSpPr>
          <p:cNvPr id="105479" name="Line 10"/>
          <p:cNvSpPr>
            <a:spLocks noChangeShapeType="1"/>
          </p:cNvSpPr>
          <p:nvPr/>
        </p:nvSpPr>
        <p:spPr bwMode="auto">
          <a:xfrm flipH="1">
            <a:off x="5105400" y="2286000"/>
            <a:ext cx="1447800" cy="1295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5480" name="Text Box 11"/>
          <p:cNvSpPr txBox="1">
            <a:spLocks noChangeArrowheads="1"/>
          </p:cNvSpPr>
          <p:nvPr/>
        </p:nvSpPr>
        <p:spPr bwMode="auto">
          <a:xfrm>
            <a:off x="5943600" y="5835650"/>
            <a:ext cx="31210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Movement in peripersonal space</a:t>
            </a:r>
          </a:p>
        </p:txBody>
      </p:sp>
      <p:sp>
        <p:nvSpPr>
          <p:cNvPr id="105481" name="Line 12"/>
          <p:cNvSpPr>
            <a:spLocks noChangeShapeType="1"/>
          </p:cNvSpPr>
          <p:nvPr/>
        </p:nvSpPr>
        <p:spPr bwMode="auto">
          <a:xfrm flipH="1" flipV="1">
            <a:off x="5029200" y="3810000"/>
            <a:ext cx="990600" cy="20574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5482" name="Text Box 13"/>
          <p:cNvSpPr txBox="1">
            <a:spLocks noChangeArrowheads="1"/>
          </p:cNvSpPr>
          <p:nvPr/>
        </p:nvSpPr>
        <p:spPr bwMode="auto">
          <a:xfrm>
            <a:off x="5943600" y="5334000"/>
            <a:ext cx="2387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Representation of action</a:t>
            </a:r>
          </a:p>
        </p:txBody>
      </p:sp>
      <p:sp>
        <p:nvSpPr>
          <p:cNvPr id="105483" name="Line 14"/>
          <p:cNvSpPr>
            <a:spLocks noChangeShapeType="1"/>
          </p:cNvSpPr>
          <p:nvPr/>
        </p:nvSpPr>
        <p:spPr bwMode="auto">
          <a:xfrm flipH="1" flipV="1">
            <a:off x="5257800" y="3962400"/>
            <a:ext cx="762000" cy="1447800"/>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5484" name="Text Box 15"/>
          <p:cNvSpPr txBox="1">
            <a:spLocks noChangeArrowheads="1"/>
          </p:cNvSpPr>
          <p:nvPr/>
        </p:nvSpPr>
        <p:spPr bwMode="auto">
          <a:xfrm>
            <a:off x="5943600" y="4800600"/>
            <a:ext cx="3098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600"/>
              <a:t>Saccades, eye-arm coordination</a:t>
            </a:r>
          </a:p>
        </p:txBody>
      </p:sp>
      <p:sp>
        <p:nvSpPr>
          <p:cNvPr id="105485" name="Line 16"/>
          <p:cNvSpPr>
            <a:spLocks noChangeShapeType="1"/>
          </p:cNvSpPr>
          <p:nvPr/>
        </p:nvSpPr>
        <p:spPr bwMode="auto">
          <a:xfrm flipH="1" flipV="1">
            <a:off x="5867400" y="4343400"/>
            <a:ext cx="152400" cy="533400"/>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5486" name="Text Box 17"/>
          <p:cNvSpPr txBox="1">
            <a:spLocks noChangeArrowheads="1"/>
          </p:cNvSpPr>
          <p:nvPr/>
        </p:nvSpPr>
        <p:spPr bwMode="auto">
          <a:xfrm>
            <a:off x="2590800" y="115888"/>
            <a:ext cx="4181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400"/>
              <a:t>The parieto-frontal system (2)</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21x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685800"/>
            <a:ext cx="8383587"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14"/>
          <p:cNvSpPr txBox="1">
            <a:spLocks noChangeArrowheads="1"/>
          </p:cNvSpPr>
          <p:nvPr/>
        </p:nvSpPr>
        <p:spPr bwMode="auto">
          <a:xfrm>
            <a:off x="1640273" y="115888"/>
            <a:ext cx="537999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Functional streams: the </a:t>
            </a:r>
            <a:r>
              <a:rPr lang="en-GB" altLang="it-IT" sz="2000" dirty="0" err="1"/>
              <a:t>parieto</a:t>
            </a:r>
            <a:r>
              <a:rPr lang="en-GB" altLang="it-IT" sz="2000" dirty="0"/>
              <a:t>-frontal </a:t>
            </a:r>
            <a:r>
              <a:rPr lang="en-GB" altLang="it-IT" sz="2000" dirty="0" smtClean="0"/>
              <a:t>system</a:t>
            </a:r>
            <a:endParaRPr lang="en-GB" altLang="it-IT" sz="2000" dirty="0"/>
          </a:p>
        </p:txBody>
      </p:sp>
    </p:spTree>
    <p:extLst>
      <p:ext uri="{BB962C8B-B14F-4D97-AF65-F5344CB8AC3E}">
        <p14:creationId xmlns:p14="http://schemas.microsoft.com/office/powerpoint/2010/main" val="691444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19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0" y="690563"/>
            <a:ext cx="8934033" cy="583478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6888" y="6551766"/>
            <a:ext cx="3249608" cy="261610"/>
          </a:xfrm>
          <a:prstGeom prst="rect">
            <a:avLst/>
          </a:prstGeom>
          <a:noFill/>
        </p:spPr>
        <p:txBody>
          <a:bodyPr wrap="none" rtlCol="0">
            <a:spAutoFit/>
          </a:bodyPr>
          <a:lstStyle/>
          <a:p>
            <a:r>
              <a:rPr lang="it-IT" sz="1100" dirty="0" smtClean="0"/>
              <a:t>From Kandel et al., </a:t>
            </a:r>
            <a:r>
              <a:rPr lang="it-IT" sz="1100" dirty="0" err="1" smtClean="0"/>
              <a:t>Principles</a:t>
            </a:r>
            <a:r>
              <a:rPr lang="it-IT" sz="1100" dirty="0" smtClean="0"/>
              <a:t> of </a:t>
            </a:r>
            <a:r>
              <a:rPr lang="it-IT" sz="1100" dirty="0" err="1" smtClean="0"/>
              <a:t>Neural</a:t>
            </a:r>
            <a:r>
              <a:rPr lang="it-IT" sz="1100" dirty="0" smtClean="0"/>
              <a:t> </a:t>
            </a:r>
            <a:r>
              <a:rPr lang="it-IT" sz="1100" dirty="0" err="1" smtClean="0"/>
              <a:t>Sciences</a:t>
            </a:r>
            <a:endParaRPr lang="it-IT" sz="1100" dirty="0"/>
          </a:p>
        </p:txBody>
      </p:sp>
      <p:sp>
        <p:nvSpPr>
          <p:cNvPr id="4" name="Text Box 14"/>
          <p:cNvSpPr txBox="1">
            <a:spLocks noChangeArrowheads="1"/>
          </p:cNvSpPr>
          <p:nvPr/>
        </p:nvSpPr>
        <p:spPr bwMode="auto">
          <a:xfrm>
            <a:off x="1640273" y="116632"/>
            <a:ext cx="660469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2000" dirty="0" smtClean="0"/>
              <a:t>Functional streams: the </a:t>
            </a:r>
            <a:r>
              <a:rPr lang="en-GB" altLang="it-IT" sz="2000" dirty="0" err="1"/>
              <a:t>parieto</a:t>
            </a:r>
            <a:r>
              <a:rPr lang="en-GB" altLang="it-IT" sz="2000" dirty="0"/>
              <a:t>-frontal </a:t>
            </a:r>
            <a:r>
              <a:rPr lang="en-GB" altLang="it-IT" sz="2000" dirty="0" smtClean="0"/>
              <a:t>system (grasping)</a:t>
            </a:r>
            <a:endParaRPr lang="en-GB" altLang="it-IT" sz="2000" dirty="0"/>
          </a:p>
        </p:txBody>
      </p:sp>
    </p:spTree>
    <p:extLst>
      <p:ext uri="{BB962C8B-B14F-4D97-AF65-F5344CB8AC3E}">
        <p14:creationId xmlns:p14="http://schemas.microsoft.com/office/powerpoint/2010/main" val="254819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467544" y="1340768"/>
            <a:ext cx="8194511" cy="5386030"/>
            <a:chOff x="989043" y="1422396"/>
            <a:chExt cx="8194511" cy="5386030"/>
          </a:xfrm>
        </p:grpSpPr>
        <p:pic>
          <p:nvPicPr>
            <p:cNvPr id="113666" name="Picture 2"/>
            <p:cNvPicPr>
              <a:picLocks noChangeAspect="1" noChangeArrowheads="1"/>
            </p:cNvPicPr>
            <p:nvPr/>
          </p:nvPicPr>
          <p:blipFill>
            <a:blip r:embed="rId2" cstate="print"/>
            <a:srcRect/>
            <a:stretch>
              <a:fillRect/>
            </a:stretch>
          </p:blipFill>
          <p:spPr bwMode="auto">
            <a:xfrm>
              <a:off x="989043" y="1422396"/>
              <a:ext cx="7069787" cy="4734152"/>
            </a:xfrm>
            <a:prstGeom prst="rect">
              <a:avLst/>
            </a:prstGeom>
            <a:noFill/>
            <a:ln w="9525">
              <a:noFill/>
              <a:miter lim="800000"/>
              <a:headEnd/>
              <a:tailEnd/>
            </a:ln>
          </p:spPr>
        </p:pic>
        <p:sp>
          <p:nvSpPr>
            <p:cNvPr id="8" name="CasellaDiTesto 7"/>
            <p:cNvSpPr txBox="1"/>
            <p:nvPr/>
          </p:nvSpPr>
          <p:spPr>
            <a:xfrm>
              <a:off x="5225163" y="6531427"/>
              <a:ext cx="3958391" cy="276999"/>
            </a:xfrm>
            <a:prstGeom prst="rect">
              <a:avLst/>
            </a:prstGeom>
            <a:noFill/>
          </p:spPr>
          <p:txBody>
            <a:bodyPr wrap="none" rtlCol="0">
              <a:spAutoFit/>
            </a:bodyPr>
            <a:lstStyle/>
            <a:p>
              <a:r>
                <a:rPr lang="en-US" sz="1200" dirty="0" err="1" smtClean="0">
                  <a:latin typeface="Calibri" pitchFamily="34" charset="0"/>
                </a:rPr>
                <a:t>Cisek</a:t>
              </a:r>
              <a:r>
                <a:rPr lang="en-US" sz="1200" dirty="0" smtClean="0">
                  <a:latin typeface="Calibri" pitchFamily="34" charset="0"/>
                </a:rPr>
                <a:t> and </a:t>
              </a:r>
              <a:r>
                <a:rPr lang="en-US" sz="1200" dirty="0" err="1" smtClean="0">
                  <a:latin typeface="Calibri" pitchFamily="34" charset="0"/>
                </a:rPr>
                <a:t>Kalaska</a:t>
              </a:r>
              <a:r>
                <a:rPr lang="en-US" sz="1200" dirty="0" smtClean="0">
                  <a:latin typeface="Calibri" pitchFamily="34" charset="0"/>
                </a:rPr>
                <a:t>  (2010)  </a:t>
              </a:r>
              <a:r>
                <a:rPr lang="en-US" sz="1200" dirty="0" err="1" smtClean="0">
                  <a:latin typeface="Calibri" pitchFamily="34" charset="0"/>
                </a:rPr>
                <a:t>Annu</a:t>
              </a:r>
              <a:r>
                <a:rPr lang="en-US" sz="1200" dirty="0" smtClean="0">
                  <a:latin typeface="Calibri" pitchFamily="34" charset="0"/>
                </a:rPr>
                <a:t>. Rev. </a:t>
              </a:r>
              <a:r>
                <a:rPr lang="en-US" sz="1200" dirty="0" err="1" smtClean="0">
                  <a:latin typeface="Calibri" pitchFamily="34" charset="0"/>
                </a:rPr>
                <a:t>Neurosci</a:t>
              </a:r>
              <a:r>
                <a:rPr lang="en-US" sz="1200" dirty="0" smtClean="0">
                  <a:latin typeface="Calibri" pitchFamily="34" charset="0"/>
                </a:rPr>
                <a:t>. 33, 269–298</a:t>
              </a:r>
              <a:endParaRPr lang="it-IT" sz="1200" dirty="0">
                <a:latin typeface="Calibri" pitchFamily="34" charset="0"/>
              </a:endParaRPr>
            </a:p>
          </p:txBody>
        </p:sp>
      </p:grpSp>
      <p:sp>
        <p:nvSpPr>
          <p:cNvPr id="6" name="Rectangle 2"/>
          <p:cNvSpPr>
            <a:spLocks noChangeArrowheads="1"/>
          </p:cNvSpPr>
          <p:nvPr/>
        </p:nvSpPr>
        <p:spPr bwMode="auto">
          <a:xfrm>
            <a:off x="0" y="-27384"/>
            <a:ext cx="9144000" cy="393453"/>
          </a:xfrm>
          <a:prstGeom prst="rect">
            <a:avLst/>
          </a:prstGeom>
          <a:noFill/>
          <a:ln w="9525">
            <a:noFill/>
            <a:miter lim="800000"/>
            <a:headEnd/>
            <a:tailEnd/>
          </a:ln>
          <a:effectLst/>
        </p:spPr>
        <p:txBody>
          <a:bodyPr wrap="square" lIns="84847" tIns="42424" rIns="84847" bIns="42424">
            <a:spAutoFit/>
          </a:bodyPr>
          <a:lstStyle/>
          <a:p>
            <a:pPr lvl="1" algn="ctr" defTabSz="847725">
              <a:defRPr/>
            </a:pPr>
            <a:r>
              <a:rPr lang="it-IT" sz="2000" dirty="0" smtClean="0">
                <a:effectLst>
                  <a:outerShdw blurRad="38100" dist="38100" dir="2700000" algn="tl">
                    <a:srgbClr val="C0C0C0"/>
                  </a:outerShdw>
                </a:effectLst>
                <a:latin typeface="+mn-lt"/>
              </a:rPr>
              <a:t>Dove vengono preparate le azioni guidate dalla vista?</a:t>
            </a:r>
            <a:endParaRPr lang="it-IT" sz="2000" dirty="0">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174526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0878" r="13649"/>
          <a:stretch/>
        </p:blipFill>
        <p:spPr>
          <a:xfrm>
            <a:off x="-1" y="-171400"/>
            <a:ext cx="9144001" cy="7029400"/>
          </a:xfrm>
          <a:prstGeom prst="rect">
            <a:avLst/>
          </a:prstGeom>
        </p:spPr>
      </p:pic>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5576" y="1268760"/>
            <a:ext cx="3641576" cy="2135981"/>
          </a:xfrm>
          <a:prstGeom prst="rect">
            <a:avLst/>
          </a:prstGeom>
        </p:spPr>
      </p:pic>
      <p:sp>
        <p:nvSpPr>
          <p:cNvPr id="8" name="CasellaDiTesto 7"/>
          <p:cNvSpPr txBox="1"/>
          <p:nvPr/>
        </p:nvSpPr>
        <p:spPr>
          <a:xfrm>
            <a:off x="1115616" y="1628800"/>
            <a:ext cx="3168352" cy="923330"/>
          </a:xfrm>
          <a:prstGeom prst="rect">
            <a:avLst/>
          </a:prstGeom>
          <a:noFill/>
        </p:spPr>
        <p:txBody>
          <a:bodyPr wrap="square" rtlCol="0">
            <a:spAutoFit/>
          </a:bodyPr>
          <a:lstStyle/>
          <a:p>
            <a:pPr algn="ctr"/>
            <a:r>
              <a:rPr lang="it-IT" dirty="0" smtClean="0"/>
              <a:t>L’intero cervello è coinvolto nella generazione delle azioni!</a:t>
            </a:r>
            <a:endParaRPr lang="it-IT" dirty="0"/>
          </a:p>
        </p:txBody>
      </p:sp>
      <p:sp>
        <p:nvSpPr>
          <p:cNvPr id="13" name="CasellaDiTesto 12"/>
          <p:cNvSpPr txBox="1"/>
          <p:nvPr/>
        </p:nvSpPr>
        <p:spPr>
          <a:xfrm>
            <a:off x="395536" y="6309320"/>
            <a:ext cx="2249334" cy="369332"/>
          </a:xfrm>
          <a:prstGeom prst="rect">
            <a:avLst/>
          </a:prstGeom>
          <a:noFill/>
        </p:spPr>
        <p:txBody>
          <a:bodyPr wrap="none" rtlCol="0">
            <a:spAutoFit/>
          </a:bodyPr>
          <a:lstStyle/>
          <a:p>
            <a:r>
              <a:rPr lang="it-IT" sz="1800" b="1" dirty="0" smtClean="0"/>
              <a:t>Giacomo </a:t>
            </a:r>
            <a:r>
              <a:rPr lang="it-IT" sz="1800" b="1" dirty="0" err="1" smtClean="0"/>
              <a:t>Rizzolatti</a:t>
            </a:r>
            <a:endParaRPr lang="it-IT" sz="1800" b="1" dirty="0"/>
          </a:p>
        </p:txBody>
      </p:sp>
    </p:spTree>
    <p:extLst>
      <p:ext uri="{BB962C8B-B14F-4D97-AF65-F5344CB8AC3E}">
        <p14:creationId xmlns:p14="http://schemas.microsoft.com/office/powerpoint/2010/main" val="111448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2"/>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5244" y="1052736"/>
            <a:ext cx="905351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p:cNvSpPr txBox="1"/>
          <p:nvPr/>
        </p:nvSpPr>
        <p:spPr>
          <a:xfrm>
            <a:off x="0" y="-27384"/>
            <a:ext cx="9144000" cy="461665"/>
          </a:xfrm>
          <a:prstGeom prst="rect">
            <a:avLst/>
          </a:prstGeom>
          <a:noFill/>
        </p:spPr>
        <p:txBody>
          <a:bodyPr wrap="square" rtlCol="0">
            <a:spAutoFit/>
          </a:bodyPr>
          <a:lstStyle/>
          <a:p>
            <a:pPr algn="ctr"/>
            <a:r>
              <a:rPr lang="en-GB" sz="2400" dirty="0" err="1" smtClean="0">
                <a:solidFill>
                  <a:srgbClr val="0000FF"/>
                </a:solidFill>
                <a:ea typeface="Arial" charset="0"/>
                <a:cs typeface="Arial" charset="0"/>
              </a:rPr>
              <a:t>MOVIMENTI</a:t>
            </a:r>
            <a:r>
              <a:rPr lang="en-GB" sz="2400" dirty="0" smtClean="0">
                <a:solidFill>
                  <a:srgbClr val="0000FF"/>
                </a:solidFill>
                <a:ea typeface="Arial" charset="0"/>
                <a:cs typeface="Arial" charset="0"/>
              </a:rPr>
              <a:t> </a:t>
            </a:r>
            <a:r>
              <a:rPr lang="en-GB" sz="2400" dirty="0" err="1" smtClean="0">
                <a:solidFill>
                  <a:srgbClr val="0000FF"/>
                </a:solidFill>
                <a:ea typeface="Arial" charset="0"/>
                <a:cs typeface="Arial" charset="0"/>
              </a:rPr>
              <a:t>RIFLESSI</a:t>
            </a:r>
            <a:endParaRPr lang="en-GB" sz="2400" dirty="0">
              <a:solidFill>
                <a:srgbClr val="0000FF"/>
              </a:solidFill>
              <a:ea typeface="Arial" charset="0"/>
              <a:cs typeface="Arial" charset="0"/>
            </a:endParaRPr>
          </a:p>
        </p:txBody>
      </p:sp>
      <p:sp>
        <p:nvSpPr>
          <p:cNvPr id="14" name="Text Box 7"/>
          <p:cNvSpPr txBox="1">
            <a:spLocks noChangeArrowheads="1"/>
          </p:cNvSpPr>
          <p:nvPr/>
        </p:nvSpPr>
        <p:spPr bwMode="auto">
          <a:xfrm>
            <a:off x="0" y="566124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dirty="0"/>
              <a:t>Movimenti </a:t>
            </a:r>
            <a:r>
              <a:rPr lang="it-IT" altLang="it-IT" sz="1800" b="1" dirty="0"/>
              <a:t>riflessi</a:t>
            </a:r>
            <a:r>
              <a:rPr lang="it-IT" altLang="it-IT" sz="1800" dirty="0"/>
              <a:t>: risposte rapide e stereotipate, in genere graduate dallo stimolo che le </a:t>
            </a:r>
            <a:r>
              <a:rPr lang="it-IT" altLang="it-IT" sz="1800" dirty="0" smtClean="0"/>
              <a:t>evoca. L’organizzazione è strettamente sottocorticale</a:t>
            </a:r>
            <a:endParaRPr lang="it-IT" altLang="it-IT" sz="1800" dirty="0"/>
          </a:p>
        </p:txBody>
      </p:sp>
    </p:spTree>
    <p:extLst>
      <p:ext uri="{BB962C8B-B14F-4D97-AF65-F5344CB8AC3E}">
        <p14:creationId xmlns:p14="http://schemas.microsoft.com/office/powerpoint/2010/main" val="18801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1026" descr="Latenze visive"/>
          <p:cNvPicPr>
            <a:picLocks noChangeAspect="1" noChangeArrowheads="1"/>
          </p:cNvPicPr>
          <p:nvPr/>
        </p:nvPicPr>
        <p:blipFill>
          <a:blip r:embed="rId3">
            <a:extLst>
              <a:ext uri="{28A0092B-C50C-407E-A947-70E740481C1C}">
                <a14:useLocalDpi xmlns:a14="http://schemas.microsoft.com/office/drawing/2010/main" val="0"/>
              </a:ext>
            </a:extLst>
          </a:blip>
          <a:srcRect b="22169"/>
          <a:stretch>
            <a:fillRect/>
          </a:stretch>
        </p:blipFill>
        <p:spPr bwMode="auto">
          <a:xfrm>
            <a:off x="0" y="314325"/>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1027"/>
          <p:cNvSpPr txBox="1">
            <a:spLocks noChangeArrowheads="1"/>
          </p:cNvSpPr>
          <p:nvPr/>
        </p:nvSpPr>
        <p:spPr bwMode="auto">
          <a:xfrm>
            <a:off x="5638800" y="6507163"/>
            <a:ext cx="3386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it-IT" sz="1200"/>
              <a:t>From Thorpe and Fabre-Thorpe, Science, 2001</a:t>
            </a:r>
          </a:p>
        </p:txBody>
      </p:sp>
      <p:sp>
        <p:nvSpPr>
          <p:cNvPr id="109571" name="Text Box 1029"/>
          <p:cNvSpPr txBox="1">
            <a:spLocks noChangeArrowheads="1"/>
          </p:cNvSpPr>
          <p:nvPr/>
        </p:nvSpPr>
        <p:spPr bwMode="auto">
          <a:xfrm>
            <a:off x="1582738" y="76200"/>
            <a:ext cx="5961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a:t>Timing from sensory signal to motor output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76672"/>
            <a:ext cx="9144000" cy="6355586"/>
          </a:xfrm>
          <a:prstGeom prst="rect">
            <a:avLst/>
          </a:prstGeom>
          <a:noFill/>
        </p:spPr>
        <p:txBody>
          <a:bodyPr wrap="square" rtlCol="0">
            <a:spAutoFit/>
          </a:bodyPr>
          <a:lstStyle/>
          <a:p>
            <a:r>
              <a:rPr lang="it-IT" b="1" dirty="0"/>
              <a:t>Paziente anziano con mal di testa e difficoltà nella marcia</a:t>
            </a:r>
          </a:p>
          <a:p>
            <a:r>
              <a:rPr lang="it-IT" b="1" dirty="0"/>
              <a:t> </a:t>
            </a:r>
            <a:endParaRPr lang="it-IT" dirty="0"/>
          </a:p>
          <a:p>
            <a:r>
              <a:rPr lang="it-IT" sz="1500" dirty="0"/>
              <a:t>Il Sig. Andrea, un pensionato di 80 anni, si rivolge al medico curante perché da un po’ di tempo accusa cefalea e non cammina bene. Nel colloquio con il medico, riferisce di aver avuto un incidente automobilistico circa tre mesi prima. Non si era fatto male, anche se l’auto aveva subito molti danni ed era irrecuperabile. Portato in pronto soccorso, non era stato riscontrato nulla di anomalo ed era stato presto dimesso. Da allora, però, e soprattutto negli ultimi dieci giorni, Andrea riferisce di sentirsi particolarmente debole e ha mal di testa a destra, cosa che prima non succedeva. Spesso, la cefalea aumenta di notte, tanto che, a volte, non riesce a dormire. Inoltre, gli capita di inciampare, cosa che in passato non succedeva, perché sente la gamba sinistra come se fosse più debole. L’esame obiettivo non evidenzia nulla di patologico e lo stato mentale è normalmente integro. L’esame neurologico evidenzia </a:t>
            </a:r>
            <a:r>
              <a:rPr lang="it-IT" sz="1500" dirty="0" err="1"/>
              <a:t>slivellamento</a:t>
            </a:r>
            <a:r>
              <a:rPr lang="it-IT" sz="1500" dirty="0"/>
              <a:t> dell’arto superiore sinistro, lieve emiparesi e Babinski a sinistra. La marcia è a piccoli passi, ma spedita; la sensibilità è integra.</a:t>
            </a:r>
          </a:p>
          <a:p>
            <a:r>
              <a:rPr lang="it-IT" sz="1500" dirty="0"/>
              <a:t>Il medico pensa che il deficit di forza a sinistra e il Babinski positivo dallo stesso lato potrebbero essere indicativi di una lesione del motoneurone superiore. Anche se l’astenia è uno stimolo aspecifico, la cefalea localizzata a destra suggerisce la presenza, da quel lato, di una massa intracranica anomala. L’associazione di tutto questo con l’incidente automobilistico fa ritenere al medico che il Sig. Andrea potrebbe aver sviluppato un ematoma subdurale cronico. </a:t>
            </a:r>
          </a:p>
          <a:p>
            <a:r>
              <a:rPr lang="it-IT" sz="1500" dirty="0"/>
              <a:t>L’ematoma subdurale è un versamento di sangue nello spazio compreso tra la dura madre e la aracnoide. In genere, all'origine vi sono i traumi cranici, successivi a incidenti automobilistici, cadute da grandi altezze o aggressioni violente.</a:t>
            </a:r>
          </a:p>
          <a:p>
            <a:r>
              <a:rPr lang="it-IT" sz="1500" dirty="0" smtClean="0"/>
              <a:t>Una TAC evidenzia </a:t>
            </a:r>
            <a:r>
              <a:rPr lang="it-IT" sz="1500" dirty="0"/>
              <a:t>la presenza di una vasta raccolta fluida nell’emisfero di destra, fra il cervello e il cranio, che comprime il parenchima cerebrale sottostante, compresa l’area del solco centrale. La compressione dell’area motoria, con relativa ipossia della stessa, potrebbe spiegare la sintomatologia motoria.</a:t>
            </a:r>
          </a:p>
          <a:p>
            <a:r>
              <a:rPr lang="it-IT" sz="1500" dirty="0"/>
              <a:t>Il Sig. Andrea sarà indirizzato dal neurochirurgo che drenerà l’ematoma con conseguente ripristino, auspicabilmente totale, delle condizioni di salute del paziente</a:t>
            </a:r>
            <a:r>
              <a:rPr lang="it-IT" sz="1500" dirty="0" smtClean="0"/>
              <a:t>.</a:t>
            </a:r>
            <a:endParaRPr lang="it-IT" sz="1500" dirty="0"/>
          </a:p>
        </p:txBody>
      </p:sp>
      <p:sp>
        <p:nvSpPr>
          <p:cNvPr id="5" name="CasellaDiTesto 4"/>
          <p:cNvSpPr txBox="1">
            <a:spLocks noChangeArrowheads="1"/>
          </p:cNvSpPr>
          <p:nvPr/>
        </p:nvSpPr>
        <p:spPr bwMode="auto">
          <a:xfrm>
            <a:off x="107950" y="44450"/>
            <a:ext cx="8928546" cy="40011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smtClean="0">
                <a:solidFill>
                  <a:srgbClr val="0070C0"/>
                </a:solidFill>
              </a:rPr>
              <a:t>CASO CLINICO</a:t>
            </a:r>
            <a:endParaRPr lang="it-IT" altLang="it-IT" sz="2000" dirty="0">
              <a:solidFill>
                <a:srgbClr val="0070C0"/>
              </a:solidFill>
            </a:endParaRPr>
          </a:p>
        </p:txBody>
      </p:sp>
    </p:spTree>
    <p:extLst>
      <p:ext uri="{BB962C8B-B14F-4D97-AF65-F5344CB8AC3E}">
        <p14:creationId xmlns:p14="http://schemas.microsoft.com/office/powerpoint/2010/main" val="207268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4624"/>
            <a:ext cx="9144000" cy="461665"/>
          </a:xfrm>
          <a:prstGeom prst="rect">
            <a:avLst/>
          </a:prstGeom>
          <a:noFill/>
        </p:spPr>
        <p:txBody>
          <a:bodyPr wrap="square" rtlCol="0">
            <a:spAutoFit/>
          </a:bodyPr>
          <a:lstStyle/>
          <a:p>
            <a:pPr algn="ctr"/>
            <a:r>
              <a:rPr lang="en-GB" sz="2400" dirty="0" err="1" smtClean="0">
                <a:solidFill>
                  <a:srgbClr val="0000FF"/>
                </a:solidFill>
                <a:ea typeface="Arial" charset="0"/>
                <a:cs typeface="Arial" charset="0"/>
              </a:rPr>
              <a:t>MOVIMENTI</a:t>
            </a:r>
            <a:r>
              <a:rPr lang="en-GB" sz="2400" dirty="0" smtClean="0">
                <a:solidFill>
                  <a:srgbClr val="0000FF"/>
                </a:solidFill>
                <a:ea typeface="Arial" charset="0"/>
                <a:cs typeface="Arial" charset="0"/>
              </a:rPr>
              <a:t> </a:t>
            </a:r>
            <a:r>
              <a:rPr lang="en-GB" sz="2400" dirty="0" err="1" smtClean="0">
                <a:solidFill>
                  <a:srgbClr val="0000FF"/>
                </a:solidFill>
                <a:ea typeface="Arial" charset="0"/>
                <a:cs typeface="Arial" charset="0"/>
              </a:rPr>
              <a:t>POSTURALI</a:t>
            </a:r>
            <a:endParaRPr lang="en-GB" sz="2400" dirty="0">
              <a:solidFill>
                <a:srgbClr val="0000FF"/>
              </a:solidFill>
              <a:ea typeface="Arial" charset="0"/>
              <a:cs typeface="Arial" charset="0"/>
            </a:endParaRPr>
          </a:p>
        </p:txBody>
      </p:sp>
      <p:sp>
        <p:nvSpPr>
          <p:cNvPr id="5" name="Text Box 9"/>
          <p:cNvSpPr txBox="1">
            <a:spLocks noChangeArrowheads="1"/>
          </p:cNvSpPr>
          <p:nvPr/>
        </p:nvSpPr>
        <p:spPr bwMode="auto">
          <a:xfrm>
            <a:off x="0" y="5733256"/>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dirty="0"/>
              <a:t>Movimenti </a:t>
            </a:r>
            <a:r>
              <a:rPr lang="it-IT" altLang="it-IT" sz="1800" b="1" dirty="0"/>
              <a:t>posturali</a:t>
            </a:r>
            <a:r>
              <a:rPr lang="it-IT" altLang="it-IT" sz="1800" dirty="0"/>
              <a:t>: richiedono l’attivazione di molti muscoli e dipendono strettamente da informazioni sensitive. </a:t>
            </a:r>
            <a:r>
              <a:rPr lang="it-IT" altLang="it-IT" sz="1800" dirty="0" smtClean="0"/>
              <a:t>Sono lenti. L’organizzazione </a:t>
            </a:r>
            <a:r>
              <a:rPr lang="it-IT" altLang="it-IT" sz="1800" dirty="0"/>
              <a:t>è prevalentemente </a:t>
            </a:r>
            <a:r>
              <a:rPr lang="it-IT" altLang="it-IT" sz="1800" dirty="0" smtClean="0"/>
              <a:t>riflessa e sottocorticale</a:t>
            </a:r>
            <a:endParaRPr lang="it-IT" altLang="it-IT" sz="1800" dirty="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r="966"/>
          <a:stretch/>
        </p:blipFill>
        <p:spPr>
          <a:xfrm>
            <a:off x="0" y="1124744"/>
            <a:ext cx="9148854" cy="4288252"/>
          </a:xfrm>
          <a:prstGeom prst="rect">
            <a:avLst/>
          </a:prstGeom>
        </p:spPr>
      </p:pic>
    </p:spTree>
    <p:extLst>
      <p:ext uri="{BB962C8B-B14F-4D97-AF65-F5344CB8AC3E}">
        <p14:creationId xmlns:p14="http://schemas.microsoft.com/office/powerpoint/2010/main" val="50318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60212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dirty="0"/>
              <a:t>Movimenti </a:t>
            </a:r>
            <a:r>
              <a:rPr lang="it-IT" altLang="it-IT" sz="1800" b="1" dirty="0" smtClean="0"/>
              <a:t>balistici</a:t>
            </a:r>
            <a:r>
              <a:rPr lang="it-IT" altLang="it-IT" sz="1800" dirty="0" smtClean="0"/>
              <a:t>: </a:t>
            </a:r>
            <a:r>
              <a:rPr lang="it-IT" altLang="it-IT" sz="1800" dirty="0"/>
              <a:t>rapidi, </a:t>
            </a:r>
            <a:r>
              <a:rPr lang="it-IT" altLang="it-IT" sz="1800" dirty="0" smtClean="0"/>
              <a:t>quelli oculari si dicono saccadici. Non correggibili. L’organizzazione </a:t>
            </a:r>
            <a:r>
              <a:rPr lang="it-IT" altLang="it-IT" sz="1800" dirty="0"/>
              <a:t>è </a:t>
            </a:r>
            <a:r>
              <a:rPr lang="it-IT" altLang="it-IT" sz="1800" dirty="0" smtClean="0"/>
              <a:t>complessa.</a:t>
            </a:r>
            <a:endParaRPr lang="it-IT" altLang="it-IT" sz="1800" dirty="0"/>
          </a:p>
        </p:txBody>
      </p:sp>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t="8991" b="8187"/>
          <a:stretch/>
        </p:blipFill>
        <p:spPr>
          <a:xfrm>
            <a:off x="0" y="764704"/>
            <a:ext cx="9144000" cy="5046216"/>
          </a:xfrm>
          <a:prstGeom prst="rect">
            <a:avLst/>
          </a:prstGeom>
        </p:spPr>
      </p:pic>
      <p:sp>
        <p:nvSpPr>
          <p:cNvPr id="3" name="CasellaDiTesto 2"/>
          <p:cNvSpPr txBox="1"/>
          <p:nvPr/>
        </p:nvSpPr>
        <p:spPr>
          <a:xfrm>
            <a:off x="0" y="44624"/>
            <a:ext cx="9144000" cy="461665"/>
          </a:xfrm>
          <a:prstGeom prst="rect">
            <a:avLst/>
          </a:prstGeom>
          <a:noFill/>
        </p:spPr>
        <p:txBody>
          <a:bodyPr wrap="square" rtlCol="0">
            <a:spAutoFit/>
          </a:bodyPr>
          <a:lstStyle/>
          <a:p>
            <a:pPr algn="ctr"/>
            <a:r>
              <a:rPr lang="en-GB" sz="2400" dirty="0" err="1" smtClean="0">
                <a:solidFill>
                  <a:srgbClr val="0000FF"/>
                </a:solidFill>
                <a:ea typeface="Arial" charset="0"/>
                <a:cs typeface="Arial" charset="0"/>
              </a:rPr>
              <a:t>MOVIMENTI</a:t>
            </a:r>
            <a:r>
              <a:rPr lang="en-GB" sz="2400" dirty="0" smtClean="0">
                <a:solidFill>
                  <a:srgbClr val="0000FF"/>
                </a:solidFill>
                <a:ea typeface="Arial" charset="0"/>
                <a:cs typeface="Arial" charset="0"/>
              </a:rPr>
              <a:t> </a:t>
            </a:r>
            <a:r>
              <a:rPr lang="en-GB" sz="2400" dirty="0" err="1" smtClean="0">
                <a:solidFill>
                  <a:srgbClr val="0000FF"/>
                </a:solidFill>
                <a:ea typeface="Arial" charset="0"/>
                <a:cs typeface="Arial" charset="0"/>
              </a:rPr>
              <a:t>BALISTICI</a:t>
            </a:r>
            <a:endParaRPr lang="en-GB" sz="2400" dirty="0">
              <a:solidFill>
                <a:srgbClr val="0000FF"/>
              </a:solidFill>
              <a:ea typeface="Arial" charset="0"/>
              <a:cs typeface="Arial" charset="0"/>
            </a:endParaRPr>
          </a:p>
        </p:txBody>
      </p:sp>
    </p:spTree>
    <p:extLst>
      <p:ext uri="{BB962C8B-B14F-4D97-AF65-F5344CB8AC3E}">
        <p14:creationId xmlns:p14="http://schemas.microsoft.com/office/powerpoint/2010/main" val="67865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4624"/>
            <a:ext cx="9144000" cy="461665"/>
          </a:xfrm>
          <a:prstGeom prst="rect">
            <a:avLst/>
          </a:prstGeom>
          <a:noFill/>
        </p:spPr>
        <p:txBody>
          <a:bodyPr wrap="square" rtlCol="0">
            <a:spAutoFit/>
          </a:bodyPr>
          <a:lstStyle/>
          <a:p>
            <a:pPr algn="ctr"/>
            <a:r>
              <a:rPr lang="en-GB" sz="2400" dirty="0" err="1" smtClean="0">
                <a:solidFill>
                  <a:srgbClr val="0000FF"/>
                </a:solidFill>
                <a:ea typeface="Arial" charset="0"/>
                <a:cs typeface="Arial" charset="0"/>
              </a:rPr>
              <a:t>MOVIMENTI</a:t>
            </a:r>
            <a:r>
              <a:rPr lang="en-GB" sz="2400" dirty="0" smtClean="0">
                <a:solidFill>
                  <a:srgbClr val="0000FF"/>
                </a:solidFill>
                <a:ea typeface="Arial" charset="0"/>
                <a:cs typeface="Arial" charset="0"/>
              </a:rPr>
              <a:t> </a:t>
            </a:r>
            <a:r>
              <a:rPr lang="en-GB" sz="2400" dirty="0" err="1" smtClean="0">
                <a:solidFill>
                  <a:srgbClr val="0000FF"/>
                </a:solidFill>
                <a:ea typeface="Arial" charset="0"/>
                <a:cs typeface="Arial" charset="0"/>
              </a:rPr>
              <a:t>RITMICI</a:t>
            </a:r>
            <a:endParaRPr lang="en-GB" sz="2400" dirty="0">
              <a:solidFill>
                <a:srgbClr val="0000FF"/>
              </a:solidFill>
              <a:ea typeface="Arial" charset="0"/>
              <a:cs typeface="Arial" charset="0"/>
            </a:endParaRPr>
          </a:p>
        </p:txBody>
      </p:sp>
      <p:sp>
        <p:nvSpPr>
          <p:cNvPr id="5" name="Text Box 8"/>
          <p:cNvSpPr txBox="1">
            <a:spLocks noChangeArrowheads="1"/>
          </p:cNvSpPr>
          <p:nvPr/>
        </p:nvSpPr>
        <p:spPr bwMode="auto">
          <a:xfrm>
            <a:off x="0" y="60212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dirty="0"/>
              <a:t>Movimenti </a:t>
            </a:r>
            <a:r>
              <a:rPr lang="it-IT" altLang="it-IT" sz="1800" b="1" dirty="0"/>
              <a:t>ritmici</a:t>
            </a:r>
            <a:r>
              <a:rPr lang="it-IT" altLang="it-IT" sz="1800" dirty="0"/>
              <a:t>: combinazione di movimenti riflessi e volontari. In genere, l’avvio è </a:t>
            </a:r>
            <a:r>
              <a:rPr lang="it-IT" altLang="it-IT" sz="1800" dirty="0" smtClean="0"/>
              <a:t>volontario, corticale, </a:t>
            </a:r>
            <a:r>
              <a:rPr lang="it-IT" altLang="it-IT" sz="1800" dirty="0"/>
              <a:t>e la prosecuzione </a:t>
            </a:r>
            <a:r>
              <a:rPr lang="it-IT" altLang="it-IT" sz="1800" dirty="0" smtClean="0"/>
              <a:t>riflessa.</a:t>
            </a:r>
            <a:endParaRPr lang="it-IT" altLang="it-IT" sz="1800" dirty="0"/>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t="6871" b="7141"/>
          <a:stretch/>
        </p:blipFill>
        <p:spPr>
          <a:xfrm>
            <a:off x="0" y="620688"/>
            <a:ext cx="9144000" cy="5245101"/>
          </a:xfrm>
          <a:prstGeom prst="rect">
            <a:avLst/>
          </a:prstGeom>
        </p:spPr>
      </p:pic>
    </p:spTree>
    <p:extLst>
      <p:ext uri="{BB962C8B-B14F-4D97-AF65-F5344CB8AC3E}">
        <p14:creationId xmlns:p14="http://schemas.microsoft.com/office/powerpoint/2010/main" val="1934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44624"/>
            <a:ext cx="9144000" cy="461665"/>
          </a:xfrm>
          <a:prstGeom prst="rect">
            <a:avLst/>
          </a:prstGeom>
          <a:noFill/>
        </p:spPr>
        <p:txBody>
          <a:bodyPr wrap="square" rtlCol="0">
            <a:spAutoFit/>
          </a:bodyPr>
          <a:lstStyle/>
          <a:p>
            <a:pPr algn="ctr"/>
            <a:r>
              <a:rPr lang="en-GB" sz="2400" dirty="0" err="1" smtClean="0">
                <a:solidFill>
                  <a:srgbClr val="0000FF"/>
                </a:solidFill>
                <a:ea typeface="Arial" charset="0"/>
                <a:cs typeface="Arial" charset="0"/>
              </a:rPr>
              <a:t>MOVIMENTI</a:t>
            </a:r>
            <a:r>
              <a:rPr lang="en-GB" sz="2400" dirty="0" smtClean="0">
                <a:solidFill>
                  <a:srgbClr val="0000FF"/>
                </a:solidFill>
                <a:ea typeface="Arial" charset="0"/>
                <a:cs typeface="Arial" charset="0"/>
              </a:rPr>
              <a:t> </a:t>
            </a:r>
            <a:r>
              <a:rPr lang="en-GB" sz="2400" dirty="0" err="1" smtClean="0">
                <a:solidFill>
                  <a:srgbClr val="0000FF"/>
                </a:solidFill>
                <a:ea typeface="Arial" charset="0"/>
                <a:cs typeface="Arial" charset="0"/>
              </a:rPr>
              <a:t>VOLONTARI</a:t>
            </a:r>
            <a:endParaRPr lang="en-GB" sz="2400" dirty="0">
              <a:solidFill>
                <a:srgbClr val="0000FF"/>
              </a:solidFill>
              <a:ea typeface="Arial" charset="0"/>
              <a:cs typeface="Arial" charset="0"/>
            </a:endParaRPr>
          </a:p>
        </p:txBody>
      </p:sp>
      <p:sp>
        <p:nvSpPr>
          <p:cNvPr id="5" name="Text Box 9"/>
          <p:cNvSpPr txBox="1">
            <a:spLocks noChangeArrowheads="1"/>
          </p:cNvSpPr>
          <p:nvPr/>
        </p:nvSpPr>
        <p:spPr bwMode="auto">
          <a:xfrm>
            <a:off x="0" y="60212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800" dirty="0"/>
              <a:t>Movimenti </a:t>
            </a:r>
            <a:r>
              <a:rPr lang="it-IT" altLang="it-IT" sz="1800" b="1" dirty="0"/>
              <a:t>volontari</a:t>
            </a:r>
            <a:r>
              <a:rPr lang="it-IT" altLang="it-IT" sz="1800" dirty="0"/>
              <a:t>: diretti a uno scopo e appresi. Migliorano con la </a:t>
            </a:r>
            <a:r>
              <a:rPr lang="it-IT" altLang="it-IT" sz="1800" dirty="0" smtClean="0"/>
              <a:t>pratica. L’organizzazione è corticale</a:t>
            </a:r>
            <a:endParaRPr lang="it-IT" altLang="it-IT" sz="1800" dirty="0"/>
          </a:p>
        </p:txBody>
      </p:sp>
      <p:pic>
        <p:nvPicPr>
          <p:cNvPr id="2" name="Immagine 1"/>
          <p:cNvPicPr>
            <a:picLocks/>
          </p:cNvPicPr>
          <p:nvPr/>
        </p:nvPicPr>
        <p:blipFill>
          <a:blip r:embed="rId3">
            <a:extLst>
              <a:ext uri="{28A0092B-C50C-407E-A947-70E740481C1C}">
                <a14:useLocalDpi xmlns:a14="http://schemas.microsoft.com/office/drawing/2010/main" val="0"/>
              </a:ext>
            </a:extLst>
          </a:blip>
          <a:stretch>
            <a:fillRect/>
          </a:stretch>
        </p:blipFill>
        <p:spPr>
          <a:xfrm>
            <a:off x="467543" y="692695"/>
            <a:ext cx="3960000" cy="2520000"/>
          </a:xfrm>
          <a:prstGeom prst="rect">
            <a:avLst/>
          </a:prstGeom>
        </p:spPr>
      </p:pic>
      <p:pic>
        <p:nvPicPr>
          <p:cNvPr id="6" name="Immagine 5"/>
          <p:cNvPicPr>
            <a:picLocks/>
          </p:cNvPicPr>
          <p:nvPr/>
        </p:nvPicPr>
        <p:blipFill>
          <a:blip r:embed="rId4">
            <a:extLst>
              <a:ext uri="{28A0092B-C50C-407E-A947-70E740481C1C}">
                <a14:useLocalDpi xmlns:a14="http://schemas.microsoft.com/office/drawing/2010/main" val="0"/>
              </a:ext>
            </a:extLst>
          </a:blip>
          <a:stretch>
            <a:fillRect/>
          </a:stretch>
        </p:blipFill>
        <p:spPr>
          <a:xfrm>
            <a:off x="4572000" y="692695"/>
            <a:ext cx="3960000" cy="2520000"/>
          </a:xfrm>
          <a:prstGeom prst="rect">
            <a:avLst/>
          </a:prstGeom>
        </p:spPr>
      </p:pic>
      <p:pic>
        <p:nvPicPr>
          <p:cNvPr id="7" name="Immagine 6"/>
          <p:cNvPicPr>
            <a:picLocks/>
          </p:cNvPicPr>
          <p:nvPr/>
        </p:nvPicPr>
        <p:blipFill rotWithShape="1">
          <a:blip r:embed="rId5">
            <a:extLst>
              <a:ext uri="{28A0092B-C50C-407E-A947-70E740481C1C}">
                <a14:useLocalDpi xmlns:a14="http://schemas.microsoft.com/office/drawing/2010/main" val="0"/>
              </a:ext>
            </a:extLst>
          </a:blip>
          <a:srcRect l="11528" r="12500"/>
          <a:stretch/>
        </p:blipFill>
        <p:spPr>
          <a:xfrm>
            <a:off x="467543" y="3307076"/>
            <a:ext cx="3960000" cy="2520000"/>
          </a:xfrm>
          <a:prstGeom prst="rect">
            <a:avLst/>
          </a:prstGeom>
        </p:spPr>
      </p:pic>
      <p:pic>
        <p:nvPicPr>
          <p:cNvPr id="11" name="Immagine 10"/>
          <p:cNvPicPr>
            <a:picLocks/>
          </p:cNvPicPr>
          <p:nvPr/>
        </p:nvPicPr>
        <p:blipFill>
          <a:blip r:embed="rId6">
            <a:extLst>
              <a:ext uri="{28A0092B-C50C-407E-A947-70E740481C1C}">
                <a14:useLocalDpi xmlns:a14="http://schemas.microsoft.com/office/drawing/2010/main" val="0"/>
              </a:ext>
            </a:extLst>
          </a:blip>
          <a:stretch>
            <a:fillRect/>
          </a:stretch>
        </p:blipFill>
        <p:spPr>
          <a:xfrm>
            <a:off x="4572000" y="3307076"/>
            <a:ext cx="3960000" cy="2520000"/>
          </a:xfrm>
          <a:prstGeom prst="rect">
            <a:avLst/>
          </a:prstGeom>
        </p:spPr>
      </p:pic>
    </p:spTree>
    <p:extLst>
      <p:ext uri="{BB962C8B-B14F-4D97-AF65-F5344CB8AC3E}">
        <p14:creationId xmlns:p14="http://schemas.microsoft.com/office/powerpoint/2010/main" val="18375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RCO2">
  <a:themeElements>
    <a:clrScheme name="">
      <a:dk1>
        <a:srgbClr val="000000"/>
      </a:dk1>
      <a:lt1>
        <a:srgbClr val="FFFF00"/>
      </a:lt1>
      <a:dk2>
        <a:srgbClr val="0000CC"/>
      </a:dk2>
      <a:lt2>
        <a:srgbClr val="FFFF00"/>
      </a:lt2>
      <a:accent1>
        <a:srgbClr val="00FFFF"/>
      </a:accent1>
      <a:accent2>
        <a:srgbClr val="3366FF"/>
      </a:accent2>
      <a:accent3>
        <a:srgbClr val="AAAAE2"/>
      </a:accent3>
      <a:accent4>
        <a:srgbClr val="DADA00"/>
      </a:accent4>
      <a:accent5>
        <a:srgbClr val="AAFFFF"/>
      </a:accent5>
      <a:accent6>
        <a:srgbClr val="2D5CE7"/>
      </a:accent6>
      <a:hlink>
        <a:srgbClr val="FF0033"/>
      </a:hlink>
      <a:folHlink>
        <a:srgbClr val="FFFF00"/>
      </a:folHlink>
    </a:clrScheme>
    <a:fontScheme name="ARCO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RCO2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ARCO2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ARCO2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RCO2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ARCO2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1678</TotalTime>
  <Words>2154</Words>
  <Application>Microsoft Macintosh PowerPoint</Application>
  <PresentationFormat>Presentazione su schermo (4:3)</PresentationFormat>
  <Paragraphs>272</Paragraphs>
  <Slides>51</Slides>
  <Notes>48</Notes>
  <HiddenSlides>0</HiddenSlides>
  <MMClips>1</MMClips>
  <ScaleCrop>false</ScaleCrop>
  <HeadingPairs>
    <vt:vector size="6" baseType="variant">
      <vt:variant>
        <vt:lpstr>Caratteri utilizzati</vt:lpstr>
      </vt:variant>
      <vt:variant>
        <vt:i4>9</vt:i4>
      </vt:variant>
      <vt:variant>
        <vt:lpstr>Tema</vt:lpstr>
      </vt:variant>
      <vt:variant>
        <vt:i4>3</vt:i4>
      </vt:variant>
      <vt:variant>
        <vt:lpstr>Titoli diapositive</vt:lpstr>
      </vt:variant>
      <vt:variant>
        <vt:i4>51</vt:i4>
      </vt:variant>
    </vt:vector>
  </HeadingPairs>
  <TitlesOfParts>
    <vt:vector size="63" baseType="lpstr">
      <vt:lpstr>Arial Rounded MT Bold</vt:lpstr>
      <vt:lpstr>Calibri</vt:lpstr>
      <vt:lpstr>ＭＳ Ｐゴシック</vt:lpstr>
      <vt:lpstr>Times</vt:lpstr>
      <vt:lpstr>Times New Roman</vt:lpstr>
      <vt:lpstr>Wingdings</vt:lpstr>
      <vt:lpstr>ヒラギノ角ゴ ProN W3</vt:lpstr>
      <vt:lpstr>新細明體</vt:lpstr>
      <vt:lpstr>Arial</vt:lpstr>
      <vt:lpstr>Presentazione vuota</vt:lpstr>
      <vt:lpstr>ARCO2</vt:lpstr>
      <vt:lpstr>Struttura predefinita</vt:lpstr>
      <vt:lpstr>Presentazione di PowerPoint</vt:lpstr>
      <vt:lpstr>Presentazione di PowerPoint</vt:lpstr>
      <vt:lpstr>Presentazione di PowerPoint</vt:lpstr>
      <vt:lpstr>L’azione è un atto complesso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Organizzazione generale </vt:lpstr>
      <vt:lpstr>Presentazione di PowerPoint</vt:lpstr>
      <vt:lpstr>Presentazione di PowerPoint</vt:lpstr>
      <vt:lpstr>Presentazione di PowerPoint</vt:lpstr>
      <vt:lpstr>Presentazione di PowerPoint</vt:lpstr>
      <vt:lpstr>Presentazione di PowerPoint</vt:lpstr>
      <vt:lpstr>The primary motor cortex is highly specialized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44</cp:revision>
  <cp:lastPrinted>2012-10-30T20:22:12Z</cp:lastPrinted>
  <dcterms:created xsi:type="dcterms:W3CDTF">2015-11-13T18:03:55Z</dcterms:created>
  <dcterms:modified xsi:type="dcterms:W3CDTF">2019-11-04T15:54:28Z</dcterms:modified>
</cp:coreProperties>
</file>