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41" r:id="rId2"/>
    <p:sldId id="342" r:id="rId3"/>
    <p:sldId id="257" r:id="rId4"/>
    <p:sldId id="303" r:id="rId5"/>
    <p:sldId id="327" r:id="rId6"/>
    <p:sldId id="328" r:id="rId7"/>
    <p:sldId id="331" r:id="rId8"/>
    <p:sldId id="336" r:id="rId9"/>
    <p:sldId id="338" r:id="rId10"/>
    <p:sldId id="325" r:id="rId11"/>
    <p:sldId id="326" r:id="rId12"/>
    <p:sldId id="312" r:id="rId13"/>
    <p:sldId id="301" r:id="rId14"/>
    <p:sldId id="311" r:id="rId15"/>
    <p:sldId id="316" r:id="rId16"/>
    <p:sldId id="322" r:id="rId17"/>
    <p:sldId id="317" r:id="rId18"/>
    <p:sldId id="318" r:id="rId19"/>
    <p:sldId id="319" r:id="rId2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 Rounded MT Bold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CE"/>
    <a:srgbClr val="CCCC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60"/>
    <p:restoredTop sz="92553"/>
  </p:normalViewPr>
  <p:slideViewPr>
    <p:cSldViewPr>
      <p:cViewPr>
        <p:scale>
          <a:sx n="100" d="100"/>
          <a:sy n="100" d="100"/>
        </p:scale>
        <p:origin x="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C68910-B5EC-D642-BD33-CEED92FE0AF1}" type="datetimeFigureOut">
              <a:rPr lang="it-IT"/>
              <a:pPr>
                <a:defRPr/>
              </a:pPr>
              <a:t>13/11/19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046514-8DC9-C742-B764-9C4823A1A6F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885036-C712-974B-9869-11EF52286985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DE4DD068-DF79-694D-8348-5E7A3B680ACD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0A46506E-EF7F-7D4F-BC98-3F30BC9690D6}" type="slidenum">
              <a:rPr lang="en-GB" altLang="it-IT" sz="1200"/>
              <a:pPr/>
              <a:t>10</a:t>
            </a:fld>
            <a:endParaRPr lang="en-GB" altLang="it-IT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E04BB5D1-AC59-794F-8201-515252D67550}" type="slidenum">
              <a:rPr lang="en-GB" altLang="it-IT" sz="1200"/>
              <a:pPr/>
              <a:t>11</a:t>
            </a:fld>
            <a:endParaRPr lang="en-GB" altLang="it-IT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B9264A20-C7B0-494A-A3F1-A63D9F1BF17B}" type="slidenum">
              <a:rPr lang="en-GB" altLang="it-IT" sz="1200"/>
              <a:pPr/>
              <a:t>12</a:t>
            </a:fld>
            <a:endParaRPr lang="en-GB" altLang="it-IT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sz="1400" smtClean="0">
                <a:latin typeface="Arial Rounded MT Bold" charset="0"/>
                <a:cs typeface="+mn-cs"/>
              </a:rPr>
              <a:t>.</a:t>
            </a:r>
            <a:endParaRPr lang="en-GB" sz="1400" smtClean="0">
              <a:latin typeface="Arial Rounded MT Bold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184FDD67-4E33-7E4B-9F90-10CF73803289}" type="slidenum">
              <a:rPr lang="en-GB" altLang="it-IT" sz="1200"/>
              <a:pPr/>
              <a:t>13</a:t>
            </a:fld>
            <a:endParaRPr lang="en-GB" altLang="it-IT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149941A4-5B31-2644-8D0D-35BAAC09B304}" type="slidenum">
              <a:rPr lang="en-GB" altLang="it-IT" sz="1200"/>
              <a:pPr/>
              <a:t>14</a:t>
            </a:fld>
            <a:endParaRPr lang="en-GB" altLang="it-IT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altLang="it-IT" sz="1400">
                <a:latin typeface="Arial Rounded MT Bold" charset="0"/>
                <a:ea typeface="ＭＳ Ｐゴシック" charset="-128"/>
              </a:rPr>
              <a:t>L</a:t>
            </a:r>
            <a:r>
              <a:rPr lang="ja-JP" altLang="it-IT" sz="1400">
                <a:latin typeface="Arial" charset="0"/>
                <a:ea typeface="ＭＳ Ｐゴシック" charset="-128"/>
              </a:rPr>
              <a:t>’</a:t>
            </a:r>
            <a:r>
              <a:rPr lang="it-IT" altLang="ja-JP" sz="1400">
                <a:latin typeface="Arial Rounded MT Bold" charset="0"/>
                <a:ea typeface="ＭＳ Ｐゴシック" charset="-128"/>
              </a:rPr>
              <a:t>esposizione della madre allo stress ne aumenta la produzione di glucocorticoidi. Questi possono attraversare la placenta, raggiungere il feto, influenzare l</a:t>
            </a:r>
            <a:r>
              <a:rPr lang="ja-JP" altLang="it-IT" sz="1400">
                <a:latin typeface="Arial" charset="0"/>
                <a:ea typeface="ＭＳ Ｐゴシック" charset="-128"/>
              </a:rPr>
              <a:t>’</a:t>
            </a:r>
            <a:r>
              <a:rPr lang="it-IT" altLang="ja-JP" sz="1400">
                <a:latin typeface="Arial Rounded MT Bold" charset="0"/>
                <a:ea typeface="ＭＳ Ｐゴシック" charset="-128"/>
              </a:rPr>
              <a:t>asse ipotalamo-ipofisi-surrene e modificare lo sviluppo cerebrale.</a:t>
            </a:r>
          </a:p>
          <a:p>
            <a:pPr>
              <a:spcBef>
                <a:spcPct val="0"/>
              </a:spcBef>
            </a:pPr>
            <a:r>
              <a:rPr lang="it-IT" altLang="it-IT" sz="1400">
                <a:latin typeface="Arial Rounded MT Bold" charset="0"/>
                <a:ea typeface="ＭＳ Ｐゴシック" charset="-128"/>
              </a:rPr>
              <a:t>I glucocorticoidi, infatti, sono importanti per la normale maturazione del cervello, avviandone e terminandone la maturazione, promuovendo il rimodellamento degli assoni e dei dendriti ed influenzando la sopravvivenza dei neuroni.</a:t>
            </a:r>
          </a:p>
          <a:p>
            <a:pPr>
              <a:spcBef>
                <a:spcPct val="0"/>
              </a:spcBef>
            </a:pPr>
            <a:r>
              <a:rPr lang="it-IT" altLang="it-IT" sz="1400">
                <a:latin typeface="Arial Rounded MT Bold" charset="0"/>
                <a:ea typeface="ＭＳ Ｐゴシック" charset="-128"/>
              </a:rPr>
              <a:t>Livelli sia troppo alti che troppo bassi di glucocorticoidi influenzano negativamente lo sviluppo cerebrale.</a:t>
            </a:r>
          </a:p>
          <a:p>
            <a:pPr>
              <a:spcBef>
                <a:spcPct val="0"/>
              </a:spcBef>
            </a:pPr>
            <a:r>
              <a:rPr lang="it-IT" altLang="it-IT" sz="1600">
                <a:latin typeface="Arial Rounded MT Bold" charset="0"/>
                <a:ea typeface="ＭＳ Ｐゴシック" charset="-128"/>
              </a:rPr>
              <a:t>Gli effetti dello stress prenatale sono, comunque, spesso mitigati/mitigabili con le cure parentali, data la protratta maturazione postnatale del cervello stesso. </a:t>
            </a:r>
          </a:p>
          <a:p>
            <a:pPr>
              <a:spcBef>
                <a:spcPct val="0"/>
              </a:spcBef>
            </a:pPr>
            <a:endParaRPr lang="it-IT" altLang="it-IT" sz="1400">
              <a:latin typeface="Arial Rounded MT Bold" charset="0"/>
              <a:ea typeface="ＭＳ Ｐゴシック" charset="-128"/>
            </a:endParaRPr>
          </a:p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06FE878E-E20A-6840-A3C5-EE9A17E396C9}" type="slidenum">
              <a:rPr lang="en-GB" altLang="it-IT" sz="1200"/>
              <a:pPr/>
              <a:t>15</a:t>
            </a:fld>
            <a:endParaRPr lang="en-GB" altLang="it-IT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62C3C706-99C2-4043-8D72-EFB97B0EBE15}" type="slidenum">
              <a:rPr lang="en-GB" altLang="it-IT" sz="1200"/>
              <a:pPr/>
              <a:t>16</a:t>
            </a:fld>
            <a:endParaRPr lang="en-GB" altLang="it-IT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1600">
                <a:latin typeface="Arial Rounded MT Bold" charset="0"/>
                <a:ea typeface="ＭＳ Ｐゴシック" charset="-128"/>
              </a:rPr>
              <a:t>In entrambi i casi, il ripristino delle normali cure parentali o il miglioramento dell</a:t>
            </a:r>
            <a:r>
              <a:rPr lang="ja-JP" altLang="it-IT" sz="1600">
                <a:latin typeface="Arial" charset="0"/>
                <a:ea typeface="ＭＳ Ｐゴシック" charset="-128"/>
              </a:rPr>
              <a:t>’</a:t>
            </a:r>
            <a:r>
              <a:rPr lang="it-IT" altLang="ja-JP" sz="1600">
                <a:latin typeface="Arial Rounded MT Bold" charset="0"/>
                <a:ea typeface="ＭＳ Ｐゴシック" charset="-128"/>
              </a:rPr>
              <a:t>ambiente sociale e relazionale riportano i livelli di glucocorticoidi a valori normali</a:t>
            </a:r>
            <a:endParaRPr lang="en-GB" altLang="it-IT" sz="1600">
              <a:latin typeface="Arial Rounded MT Bold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1F73029C-919F-0147-8E4B-0CBADE19F52A}" type="slidenum">
              <a:rPr lang="en-GB" altLang="it-IT" sz="1200"/>
              <a:pPr/>
              <a:t>17</a:t>
            </a:fld>
            <a:endParaRPr lang="en-GB" altLang="it-IT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1600">
                <a:latin typeface="Arial Rounded MT Bold" charset="0"/>
                <a:ea typeface="ＭＳ Ｐゴシック" charset="-128"/>
              </a:rPr>
              <a:t>L</a:t>
            </a:r>
            <a:r>
              <a:rPr lang="ja-JP" altLang="it-IT" sz="1600">
                <a:latin typeface="Arial" charset="0"/>
                <a:ea typeface="ＭＳ Ｐゴシック" charset="-128"/>
              </a:rPr>
              <a:t>’</a:t>
            </a:r>
            <a:r>
              <a:rPr lang="it-IT" altLang="ja-JP" sz="1600">
                <a:latin typeface="Arial Rounded MT Bold" charset="0"/>
                <a:ea typeface="ＭＳ Ｐゴシック" charset="-128"/>
              </a:rPr>
              <a:t>esposizione allo stress riduce la risposta dell</a:t>
            </a:r>
            <a:r>
              <a:rPr lang="ja-JP" altLang="it-IT" sz="1600">
                <a:latin typeface="Arial" charset="0"/>
                <a:ea typeface="ＭＳ Ｐゴシック" charset="-128"/>
              </a:rPr>
              <a:t>’</a:t>
            </a:r>
            <a:r>
              <a:rPr lang="it-IT" altLang="ja-JP" sz="1600">
                <a:latin typeface="Arial Rounded MT Bold" charset="0"/>
                <a:ea typeface="ＭＳ Ｐゴシック" charset="-128"/>
              </a:rPr>
              <a:t>asse ipotalamo-ipofisi-surrene, ma ciò si evidenzia solo nell</a:t>
            </a:r>
            <a:r>
              <a:rPr lang="ja-JP" altLang="it-IT" sz="1600">
                <a:latin typeface="Arial" charset="0"/>
                <a:ea typeface="ＭＳ Ｐゴシック" charset="-128"/>
              </a:rPr>
              <a:t>’</a:t>
            </a:r>
            <a:r>
              <a:rPr lang="it-IT" altLang="ja-JP" sz="1600">
                <a:latin typeface="Arial Rounded MT Bold" charset="0"/>
                <a:ea typeface="ＭＳ Ｐゴシック" charset="-128"/>
              </a:rPr>
              <a:t>adulto, suggerendo che i glucocorticoidi possano influenzare la maturazione del cervello anche nell</a:t>
            </a:r>
            <a:r>
              <a:rPr lang="ja-JP" altLang="it-IT" sz="1600">
                <a:latin typeface="Arial" charset="0"/>
                <a:ea typeface="ＭＳ Ｐゴシック" charset="-128"/>
              </a:rPr>
              <a:t>’</a:t>
            </a:r>
            <a:r>
              <a:rPr lang="it-IT" altLang="ja-JP" sz="1600">
                <a:latin typeface="Arial Rounded MT Bold" charset="0"/>
                <a:ea typeface="ＭＳ Ｐゴシック" charset="-128"/>
              </a:rPr>
              <a:t>adolescenza.</a:t>
            </a:r>
            <a:endParaRPr lang="en-GB" altLang="it-IT" sz="1600">
              <a:latin typeface="Arial Rounded MT Bold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582CFB16-1C45-BE46-B9DB-A341A4CF1019}" type="slidenum">
              <a:rPr lang="en-GB" altLang="it-IT" sz="1200"/>
              <a:pPr/>
              <a:t>18</a:t>
            </a:fld>
            <a:endParaRPr lang="en-GB" altLang="it-IT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70FE6E70-1E44-1041-92B7-1C3E17E511A4}" type="slidenum">
              <a:rPr lang="en-GB" altLang="it-IT" sz="1200"/>
              <a:pPr/>
              <a:t>19</a:t>
            </a:fld>
            <a:endParaRPr lang="en-GB" altLang="it-IT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5D7B715E-B469-A14A-B894-6F39459E0066}" type="slidenum">
              <a:rPr lang="it-IT" altLang="it-IT" sz="1200">
                <a:latin typeface="Arial" charset="0"/>
              </a:rPr>
              <a:pPr/>
              <a:t>2</a:t>
            </a:fld>
            <a:endParaRPr lang="it-IT" altLang="it-IT" sz="120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AA974DF2-BAA2-124F-A4F7-B9312157F309}" type="slidenum">
              <a:rPr lang="en-GB" altLang="it-IT" sz="1200"/>
              <a:pPr/>
              <a:t>3</a:t>
            </a:fld>
            <a:endParaRPr lang="en-GB" altLang="it-IT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882F0D23-EFA5-DA42-A689-3691B9C24419}" type="slidenum">
              <a:rPr lang="en-GB" altLang="it-IT" sz="1200"/>
              <a:pPr/>
              <a:t>4</a:t>
            </a:fld>
            <a:endParaRPr lang="en-GB" altLang="it-IT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6861F42D-1DA2-F640-BFF6-61DBE3186C3B}" type="slidenum">
              <a:rPr lang="en-GB" altLang="it-IT" sz="1200"/>
              <a:pPr/>
              <a:t>5</a:t>
            </a:fld>
            <a:endParaRPr lang="en-GB" altLang="it-IT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1AED9A0A-AA04-8B4E-86C9-7B3B9112C1B0}" type="slidenum">
              <a:rPr lang="en-GB" altLang="it-IT" sz="1200"/>
              <a:pPr/>
              <a:t>6</a:t>
            </a:fld>
            <a:endParaRPr lang="en-GB" altLang="it-IT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E0980706-7324-3E47-ADC8-7FB23D4898BD}" type="slidenum">
              <a:rPr lang="en-GB" altLang="it-IT" sz="1200"/>
              <a:pPr/>
              <a:t>7</a:t>
            </a:fld>
            <a:endParaRPr lang="en-GB" altLang="it-IT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C66214BE-E816-7044-BF5C-10F1AD1E2A8B}" type="slidenum">
              <a:rPr lang="en-GB" altLang="it-IT" sz="1200"/>
              <a:pPr/>
              <a:t>8</a:t>
            </a:fld>
            <a:endParaRPr lang="en-GB" altLang="it-IT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fld id="{80A19797-CA3A-D94C-BCA0-2BC77043F254}" type="slidenum">
              <a:rPr lang="en-GB" altLang="it-IT" sz="1200"/>
              <a:pPr/>
              <a:t>9</a:t>
            </a:fld>
            <a:endParaRPr lang="en-GB" altLang="it-IT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10CC8-7338-2F42-8555-ED5FE934302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877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04ACD-5929-F34D-8028-4CA302781EC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386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AC3F-4D59-DA45-9AFC-E4A3384C77F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40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3740C-7CAC-1042-A823-2FF5DFEF3A2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747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BDF88-E7D5-0F4D-BE99-3577C85BBF0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836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0895-E39D-2F47-9A75-F2A8E034926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328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5CF94-A382-9846-A65A-AA886986A6A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6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B419D-C5EF-3944-889D-D9EBDA98EB7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55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7570-17DF-D948-8D0F-1BB62068F12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281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EE0A3-14DC-854D-A1FA-82518CD6BDA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80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C6C50-72D4-0340-BF87-EC6088C7A6F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75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fld id="{8B39C2A4-AC39-FD4B-985B-8F089C0E961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3923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03525" y="4160838"/>
            <a:ext cx="2398713" cy="319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803525" y="5641975"/>
            <a:ext cx="4071938" cy="320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, Elsevier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803525" y="5975350"/>
            <a:ext cx="4040188" cy="319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47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235075"/>
            <a:ext cx="9144000" cy="490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585" b="1" dirty="0">
                <a:latin typeface="Arial" charset="0"/>
                <a:ea typeface="Arial" charset="0"/>
                <a:cs typeface="Arial" charset="0"/>
              </a:rPr>
              <a:t>STRESS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889250" y="2365375"/>
            <a:ext cx="3568700" cy="319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477" dirty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47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40213" y="2897188"/>
            <a:ext cx="646331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62" dirty="0"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662" dirty="0" smtClean="0">
                <a:latin typeface="Arial" charset="0"/>
                <a:ea typeface="Arial" charset="0"/>
                <a:cs typeface="Arial" charset="0"/>
              </a:rPr>
              <a:t>3.2</a:t>
            </a:r>
            <a:endParaRPr lang="it-IT" sz="166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803525" y="5289550"/>
            <a:ext cx="2713038" cy="320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477" dirty="0">
                <a:latin typeface="Arial" charset="0"/>
              </a:rPr>
              <a:t> </a:t>
            </a:r>
            <a:r>
              <a:rPr lang="it-IT" altLang="it-IT" sz="1477" dirty="0" err="1">
                <a:latin typeface="Arial" charset="0"/>
              </a:rPr>
              <a:t>Silverthorn</a:t>
            </a:r>
            <a:r>
              <a:rPr lang="it-IT" altLang="it-IT" sz="1477" dirty="0">
                <a:latin typeface="Arial" charset="0"/>
              </a:rPr>
              <a:t>, Fisiologia Umana</a:t>
            </a:r>
            <a:endParaRPr lang="it-IT" sz="1477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erve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87500"/>
            <a:ext cx="5715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Oval 5"/>
          <p:cNvSpPr>
            <a:spLocks noChangeArrowheads="1"/>
          </p:cNvSpPr>
          <p:nvPr/>
        </p:nvSpPr>
        <p:spPr bwMode="auto">
          <a:xfrm>
            <a:off x="4191000" y="5740400"/>
            <a:ext cx="12192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39939" name="Oval 6"/>
          <p:cNvSpPr>
            <a:spLocks noChangeArrowheads="1"/>
          </p:cNvSpPr>
          <p:nvPr/>
        </p:nvSpPr>
        <p:spPr bwMode="auto">
          <a:xfrm>
            <a:off x="7772400" y="6096000"/>
            <a:ext cx="12192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212725" y="457200"/>
            <a:ext cx="87788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800">
                <a:latin typeface="Arial" charset="0"/>
              </a:rPr>
              <a:t>Lo stress è fortemente correlato al sistema delle emozioni, un meccanismo molto antico di comunicazione preverbale che ha radici comuni con i sistemi di segnalazione utilizzati da tutti i mammiferi che vivono in gruppi sociali.</a:t>
            </a:r>
          </a:p>
        </p:txBody>
      </p:sp>
      <p:sp>
        <p:nvSpPr>
          <p:cNvPr id="39941" name="Rectangle 8"/>
          <p:cNvSpPr>
            <a:spLocks noChangeArrowheads="1"/>
          </p:cNvSpPr>
          <p:nvPr/>
        </p:nvSpPr>
        <p:spPr bwMode="auto">
          <a:xfrm>
            <a:off x="212725" y="1749425"/>
            <a:ext cx="2971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800">
                <a:latin typeface="Arial" charset="0"/>
              </a:rPr>
              <a:t>Le emozioni originano dal-l’azione coordinata e bilan-ciata di molte regioni del cervello, situate principal-mente nel </a:t>
            </a:r>
            <a:r>
              <a:rPr lang="en-GB" altLang="it-IT" sz="1800" b="1">
                <a:latin typeface="Arial" charset="0"/>
              </a:rPr>
              <a:t>sistema limbi-co</a:t>
            </a:r>
            <a:r>
              <a:rPr lang="en-GB" altLang="it-IT" sz="1800">
                <a:latin typeface="Arial" charset="0"/>
              </a:rPr>
              <a:t>, la parte più antica e co-mune a tutti i cervelli dei mammiferi.</a:t>
            </a:r>
            <a:endParaRPr lang="it-IT" altLang="it-IT" sz="1800">
              <a:latin typeface="Arial" charset="0"/>
            </a:endParaRPr>
          </a:p>
        </p:txBody>
      </p:sp>
      <p:sp>
        <p:nvSpPr>
          <p:cNvPr id="39942" name="Oval 9"/>
          <p:cNvSpPr>
            <a:spLocks noChangeArrowheads="1"/>
          </p:cNvSpPr>
          <p:nvPr/>
        </p:nvSpPr>
        <p:spPr bwMode="auto">
          <a:xfrm>
            <a:off x="3581400" y="5410200"/>
            <a:ext cx="12192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212725" y="4371975"/>
            <a:ext cx="2835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charset="0"/>
              </a:rPr>
              <a:t>Strutture cruciali del sistema limbico sono  l'</a:t>
            </a:r>
            <a:r>
              <a:rPr lang="it-IT" altLang="it-IT" sz="1800">
                <a:solidFill>
                  <a:srgbClr val="FF0000"/>
                </a:solidFill>
                <a:latin typeface="Arial" charset="0"/>
              </a:rPr>
              <a:t>amigdala</a:t>
            </a:r>
            <a:r>
              <a:rPr lang="it-IT" altLang="it-IT" sz="1800">
                <a:latin typeface="Arial" charset="0"/>
              </a:rPr>
              <a:t>, l'</a:t>
            </a:r>
            <a:r>
              <a:rPr lang="it-IT" altLang="it-IT" sz="1800">
                <a:solidFill>
                  <a:srgbClr val="FF0000"/>
                </a:solidFill>
                <a:latin typeface="Arial" charset="0"/>
              </a:rPr>
              <a:t>ippocampo e </a:t>
            </a:r>
            <a:r>
              <a:rPr lang="it-IT" altLang="it-IT" sz="1800">
                <a:latin typeface="Arial" charset="0"/>
              </a:rPr>
              <a:t>l'</a:t>
            </a:r>
            <a:r>
              <a:rPr lang="it-IT" altLang="it-IT" sz="1800">
                <a:solidFill>
                  <a:srgbClr val="FF0000"/>
                </a:solidFill>
                <a:latin typeface="Arial" charset="0"/>
              </a:rPr>
              <a:t>ipotalamo</a:t>
            </a:r>
            <a:r>
              <a:rPr lang="it-IT" altLang="it-IT" sz="1800">
                <a:latin typeface="Arial" charset="0"/>
              </a:rPr>
              <a:t>.</a:t>
            </a:r>
          </a:p>
        </p:txBody>
      </p:sp>
      <p:sp>
        <p:nvSpPr>
          <p:cNvPr id="39944" name="CasellaDiTesto 1"/>
          <p:cNvSpPr txBox="1">
            <a:spLocks noChangeArrowheads="1"/>
          </p:cNvSpPr>
          <p:nvPr/>
        </p:nvSpPr>
        <p:spPr bwMode="auto">
          <a:xfrm>
            <a:off x="0" y="44450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smtClean="0">
                <a:solidFill>
                  <a:srgbClr val="0000FF"/>
                </a:solidFill>
                <a:latin typeface="Arial Rounded MT Bold" charset="0"/>
              </a:rPr>
              <a:t>STRUTTURE DELLO STRESS</a:t>
            </a:r>
            <a:endParaRPr lang="it-IT" altLang="x-none" sz="2000" dirty="0">
              <a:solidFill>
                <a:srgbClr val="0000FF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Oval 2"/>
          <p:cNvSpPr>
            <a:spLocks noChangeArrowheads="1"/>
          </p:cNvSpPr>
          <p:nvPr/>
        </p:nvSpPr>
        <p:spPr bwMode="auto">
          <a:xfrm>
            <a:off x="5867400" y="4495800"/>
            <a:ext cx="914400" cy="304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41986" name="Oval 3"/>
          <p:cNvSpPr>
            <a:spLocks noChangeArrowheads="1"/>
          </p:cNvSpPr>
          <p:nvPr/>
        </p:nvSpPr>
        <p:spPr bwMode="auto">
          <a:xfrm>
            <a:off x="8229600" y="2819400"/>
            <a:ext cx="685800" cy="304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76200" y="3276600"/>
            <a:ext cx="36576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</p:txBody>
      </p:sp>
      <p:sp>
        <p:nvSpPr>
          <p:cNvPr id="41988" name="Oval 5"/>
          <p:cNvSpPr>
            <a:spLocks noChangeArrowheads="1"/>
          </p:cNvSpPr>
          <p:nvPr/>
        </p:nvSpPr>
        <p:spPr bwMode="auto">
          <a:xfrm>
            <a:off x="7581900" y="4292600"/>
            <a:ext cx="9144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grpSp>
        <p:nvGrpSpPr>
          <p:cNvPr id="41989" name="Group 8"/>
          <p:cNvGrpSpPr>
            <a:grpSpLocks/>
          </p:cNvGrpSpPr>
          <p:nvPr/>
        </p:nvGrpSpPr>
        <p:grpSpPr bwMode="auto">
          <a:xfrm>
            <a:off x="3657600" y="1214438"/>
            <a:ext cx="5334000" cy="4424362"/>
            <a:chOff x="2304" y="1008"/>
            <a:chExt cx="3360" cy="2787"/>
          </a:xfrm>
        </p:grpSpPr>
        <p:sp>
          <p:nvSpPr>
            <p:cNvPr id="113673" name="Rectangle 9"/>
            <p:cNvSpPr>
              <a:spLocks noChangeArrowheads="1"/>
            </p:cNvSpPr>
            <p:nvPr/>
          </p:nvSpPr>
          <p:spPr bwMode="auto">
            <a:xfrm>
              <a:off x="2352" y="1008"/>
              <a:ext cx="3312" cy="27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ＭＳ Ｐゴシック" charset="0"/>
              </a:endParaRPr>
            </a:p>
          </p:txBody>
        </p:sp>
        <p:pic>
          <p:nvPicPr>
            <p:cNvPr id="41999" name="Picture 10" descr="limbic_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1056"/>
              <a:ext cx="3262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Freeform 11"/>
            <p:cNvSpPr>
              <a:spLocks/>
            </p:cNvSpPr>
            <p:nvPr/>
          </p:nvSpPr>
          <p:spPr bwMode="auto">
            <a:xfrm>
              <a:off x="2331" y="1248"/>
              <a:ext cx="843" cy="1360"/>
            </a:xfrm>
            <a:custGeom>
              <a:avLst/>
              <a:gdLst>
                <a:gd name="T0" fmla="*/ 39 w 881"/>
                <a:gd name="T1" fmla="*/ 1360 h 1360"/>
                <a:gd name="T2" fmla="*/ 181 w 881"/>
                <a:gd name="T3" fmla="*/ 1352 h 1360"/>
                <a:gd name="T4" fmla="*/ 232 w 881"/>
                <a:gd name="T5" fmla="*/ 1328 h 1360"/>
                <a:gd name="T6" fmla="*/ 285 w 881"/>
                <a:gd name="T7" fmla="*/ 1192 h 1360"/>
                <a:gd name="T8" fmla="*/ 339 w 881"/>
                <a:gd name="T9" fmla="*/ 1136 h 1360"/>
                <a:gd name="T10" fmla="*/ 367 w 881"/>
                <a:gd name="T11" fmla="*/ 1104 h 1360"/>
                <a:gd name="T12" fmla="*/ 382 w 881"/>
                <a:gd name="T13" fmla="*/ 896 h 1360"/>
                <a:gd name="T14" fmla="*/ 417 w 881"/>
                <a:gd name="T15" fmla="*/ 680 h 1360"/>
                <a:gd name="T16" fmla="*/ 449 w 881"/>
                <a:gd name="T17" fmla="*/ 560 h 1360"/>
                <a:gd name="T18" fmla="*/ 468 w 881"/>
                <a:gd name="T19" fmla="*/ 512 h 1360"/>
                <a:gd name="T20" fmla="*/ 477 w 881"/>
                <a:gd name="T21" fmla="*/ 464 h 1360"/>
                <a:gd name="T22" fmla="*/ 456 w 881"/>
                <a:gd name="T23" fmla="*/ 384 h 1360"/>
                <a:gd name="T24" fmla="*/ 449 w 881"/>
                <a:gd name="T25" fmla="*/ 336 h 1360"/>
                <a:gd name="T26" fmla="*/ 442 w 881"/>
                <a:gd name="T27" fmla="*/ 312 h 1360"/>
                <a:gd name="T28" fmla="*/ 477 w 881"/>
                <a:gd name="T29" fmla="*/ 272 h 1360"/>
                <a:gd name="T30" fmla="*/ 507 w 881"/>
                <a:gd name="T31" fmla="*/ 256 h 1360"/>
                <a:gd name="T32" fmla="*/ 512 w 881"/>
                <a:gd name="T33" fmla="*/ 136 h 1360"/>
                <a:gd name="T34" fmla="*/ 498 w 881"/>
                <a:gd name="T35" fmla="*/ 120 h 1360"/>
                <a:gd name="T36" fmla="*/ 468 w 881"/>
                <a:gd name="T37" fmla="*/ 72 h 1360"/>
                <a:gd name="T38" fmla="*/ 398 w 881"/>
                <a:gd name="T39" fmla="*/ 0 h 1360"/>
                <a:gd name="T40" fmla="*/ 335 w 881"/>
                <a:gd name="T41" fmla="*/ 8 h 1360"/>
                <a:gd name="T42" fmla="*/ 211 w 881"/>
                <a:gd name="T43" fmla="*/ 80 h 1360"/>
                <a:gd name="T44" fmla="*/ 171 w 881"/>
                <a:gd name="T45" fmla="*/ 96 h 1360"/>
                <a:gd name="T46" fmla="*/ 117 w 881"/>
                <a:gd name="T47" fmla="*/ 136 h 1360"/>
                <a:gd name="T48" fmla="*/ 102 w 881"/>
                <a:gd name="T49" fmla="*/ 160 h 1360"/>
                <a:gd name="T50" fmla="*/ 74 w 881"/>
                <a:gd name="T51" fmla="*/ 192 h 1360"/>
                <a:gd name="T52" fmla="*/ 53 w 881"/>
                <a:gd name="T53" fmla="*/ 856 h 1360"/>
                <a:gd name="T54" fmla="*/ 29 w 881"/>
                <a:gd name="T55" fmla="*/ 1064 h 1360"/>
                <a:gd name="T56" fmla="*/ 33 w 881"/>
                <a:gd name="T57" fmla="*/ 1216 h 1360"/>
                <a:gd name="T58" fmla="*/ 39 w 881"/>
                <a:gd name="T59" fmla="*/ 1360 h 136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81" h="1360">
                  <a:moveTo>
                    <a:pt x="63" y="1360"/>
                  </a:moveTo>
                  <a:cubicBezTo>
                    <a:pt x="140" y="1357"/>
                    <a:pt x="217" y="1356"/>
                    <a:pt x="295" y="1352"/>
                  </a:cubicBezTo>
                  <a:cubicBezTo>
                    <a:pt x="322" y="1350"/>
                    <a:pt x="375" y="1328"/>
                    <a:pt x="375" y="1328"/>
                  </a:cubicBezTo>
                  <a:cubicBezTo>
                    <a:pt x="398" y="1256"/>
                    <a:pt x="392" y="1227"/>
                    <a:pt x="463" y="1192"/>
                  </a:cubicBezTo>
                  <a:cubicBezTo>
                    <a:pt x="485" y="1158"/>
                    <a:pt x="516" y="1154"/>
                    <a:pt x="551" y="1136"/>
                  </a:cubicBezTo>
                  <a:cubicBezTo>
                    <a:pt x="567" y="1126"/>
                    <a:pt x="599" y="1104"/>
                    <a:pt x="599" y="1104"/>
                  </a:cubicBezTo>
                  <a:cubicBezTo>
                    <a:pt x="621" y="1037"/>
                    <a:pt x="617" y="965"/>
                    <a:pt x="623" y="896"/>
                  </a:cubicBezTo>
                  <a:cubicBezTo>
                    <a:pt x="629" y="819"/>
                    <a:pt x="655" y="751"/>
                    <a:pt x="679" y="680"/>
                  </a:cubicBezTo>
                  <a:cubicBezTo>
                    <a:pt x="688" y="651"/>
                    <a:pt x="714" y="579"/>
                    <a:pt x="727" y="560"/>
                  </a:cubicBezTo>
                  <a:cubicBezTo>
                    <a:pt x="737" y="544"/>
                    <a:pt x="752" y="530"/>
                    <a:pt x="759" y="512"/>
                  </a:cubicBezTo>
                  <a:cubicBezTo>
                    <a:pt x="764" y="496"/>
                    <a:pt x="775" y="464"/>
                    <a:pt x="775" y="464"/>
                  </a:cubicBezTo>
                  <a:cubicBezTo>
                    <a:pt x="766" y="431"/>
                    <a:pt x="756" y="413"/>
                    <a:pt x="743" y="384"/>
                  </a:cubicBezTo>
                  <a:cubicBezTo>
                    <a:pt x="736" y="368"/>
                    <a:pt x="732" y="352"/>
                    <a:pt x="727" y="336"/>
                  </a:cubicBezTo>
                  <a:cubicBezTo>
                    <a:pt x="724" y="328"/>
                    <a:pt x="719" y="312"/>
                    <a:pt x="719" y="312"/>
                  </a:cubicBezTo>
                  <a:cubicBezTo>
                    <a:pt x="732" y="272"/>
                    <a:pt x="718" y="290"/>
                    <a:pt x="775" y="272"/>
                  </a:cubicBezTo>
                  <a:cubicBezTo>
                    <a:pt x="791" y="266"/>
                    <a:pt x="823" y="256"/>
                    <a:pt x="823" y="256"/>
                  </a:cubicBezTo>
                  <a:cubicBezTo>
                    <a:pt x="852" y="212"/>
                    <a:pt x="881" y="186"/>
                    <a:pt x="831" y="136"/>
                  </a:cubicBezTo>
                  <a:cubicBezTo>
                    <a:pt x="824" y="129"/>
                    <a:pt x="814" y="126"/>
                    <a:pt x="807" y="120"/>
                  </a:cubicBezTo>
                  <a:cubicBezTo>
                    <a:pt x="790" y="104"/>
                    <a:pt x="759" y="72"/>
                    <a:pt x="759" y="72"/>
                  </a:cubicBezTo>
                  <a:cubicBezTo>
                    <a:pt x="745" y="30"/>
                    <a:pt x="688" y="10"/>
                    <a:pt x="647" y="0"/>
                  </a:cubicBezTo>
                  <a:cubicBezTo>
                    <a:pt x="612" y="2"/>
                    <a:pt x="577" y="2"/>
                    <a:pt x="543" y="8"/>
                  </a:cubicBezTo>
                  <a:cubicBezTo>
                    <a:pt x="473" y="18"/>
                    <a:pt x="408" y="60"/>
                    <a:pt x="343" y="80"/>
                  </a:cubicBezTo>
                  <a:cubicBezTo>
                    <a:pt x="310" y="89"/>
                    <a:pt x="306" y="83"/>
                    <a:pt x="279" y="96"/>
                  </a:cubicBezTo>
                  <a:cubicBezTo>
                    <a:pt x="180" y="140"/>
                    <a:pt x="247" y="117"/>
                    <a:pt x="191" y="136"/>
                  </a:cubicBezTo>
                  <a:cubicBezTo>
                    <a:pt x="183" y="144"/>
                    <a:pt x="175" y="153"/>
                    <a:pt x="167" y="160"/>
                  </a:cubicBezTo>
                  <a:cubicBezTo>
                    <a:pt x="151" y="171"/>
                    <a:pt x="119" y="192"/>
                    <a:pt x="119" y="192"/>
                  </a:cubicBezTo>
                  <a:cubicBezTo>
                    <a:pt x="0" y="370"/>
                    <a:pt x="88" y="806"/>
                    <a:pt x="87" y="856"/>
                  </a:cubicBezTo>
                  <a:cubicBezTo>
                    <a:pt x="85" y="934"/>
                    <a:pt x="65" y="991"/>
                    <a:pt x="47" y="1064"/>
                  </a:cubicBezTo>
                  <a:cubicBezTo>
                    <a:pt x="49" y="1114"/>
                    <a:pt x="50" y="1165"/>
                    <a:pt x="55" y="1216"/>
                  </a:cubicBezTo>
                  <a:cubicBezTo>
                    <a:pt x="60" y="1283"/>
                    <a:pt x="111" y="1311"/>
                    <a:pt x="63" y="1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01" name="Freeform 12"/>
            <p:cNvSpPr>
              <a:spLocks/>
            </p:cNvSpPr>
            <p:nvPr/>
          </p:nvSpPr>
          <p:spPr bwMode="auto">
            <a:xfrm>
              <a:off x="3732" y="3304"/>
              <a:ext cx="851" cy="417"/>
            </a:xfrm>
            <a:custGeom>
              <a:avLst/>
              <a:gdLst>
                <a:gd name="T0" fmla="*/ 16 w 863"/>
                <a:gd name="T1" fmla="*/ 40 h 417"/>
                <a:gd name="T2" fmla="*/ 24 w 863"/>
                <a:gd name="T3" fmla="*/ 16 h 417"/>
                <a:gd name="T4" fmla="*/ 61 w 863"/>
                <a:gd name="T5" fmla="*/ 0 h 417"/>
                <a:gd name="T6" fmla="*/ 283 w 863"/>
                <a:gd name="T7" fmla="*/ 8 h 417"/>
                <a:gd name="T8" fmla="*/ 377 w 863"/>
                <a:gd name="T9" fmla="*/ 16 h 417"/>
                <a:gd name="T10" fmla="*/ 390 w 863"/>
                <a:gd name="T11" fmla="*/ 40 h 417"/>
                <a:gd name="T12" fmla="*/ 412 w 863"/>
                <a:gd name="T13" fmla="*/ 56 h 417"/>
                <a:gd name="T14" fmla="*/ 473 w 863"/>
                <a:gd name="T15" fmla="*/ 72 h 417"/>
                <a:gd name="T16" fmla="*/ 617 w 863"/>
                <a:gd name="T17" fmla="*/ 128 h 417"/>
                <a:gd name="T18" fmla="*/ 631 w 863"/>
                <a:gd name="T19" fmla="*/ 208 h 417"/>
                <a:gd name="T20" fmla="*/ 652 w 863"/>
                <a:gd name="T21" fmla="*/ 216 h 417"/>
                <a:gd name="T22" fmla="*/ 714 w 863"/>
                <a:gd name="T23" fmla="*/ 272 h 417"/>
                <a:gd name="T24" fmla="*/ 541 w 863"/>
                <a:gd name="T25" fmla="*/ 328 h 417"/>
                <a:gd name="T26" fmla="*/ 460 w 863"/>
                <a:gd name="T27" fmla="*/ 336 h 417"/>
                <a:gd name="T28" fmla="*/ 357 w 863"/>
                <a:gd name="T29" fmla="*/ 376 h 417"/>
                <a:gd name="T30" fmla="*/ 122 w 863"/>
                <a:gd name="T31" fmla="*/ 408 h 417"/>
                <a:gd name="T32" fmla="*/ 0 w 863"/>
                <a:gd name="T33" fmla="*/ 328 h 417"/>
                <a:gd name="T34" fmla="*/ 8 w 863"/>
                <a:gd name="T35" fmla="*/ 112 h 417"/>
                <a:gd name="T36" fmla="*/ 16 w 863"/>
                <a:gd name="T37" fmla="*/ 40 h 4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3" h="417">
                  <a:moveTo>
                    <a:pt x="16" y="40"/>
                  </a:moveTo>
                  <a:cubicBezTo>
                    <a:pt x="18" y="32"/>
                    <a:pt x="17" y="20"/>
                    <a:pt x="24" y="16"/>
                  </a:cubicBezTo>
                  <a:cubicBezTo>
                    <a:pt x="37" y="6"/>
                    <a:pt x="72" y="0"/>
                    <a:pt x="72" y="0"/>
                  </a:cubicBezTo>
                  <a:cubicBezTo>
                    <a:pt x="184" y="7"/>
                    <a:pt x="220" y="16"/>
                    <a:pt x="328" y="8"/>
                  </a:cubicBezTo>
                  <a:cubicBezTo>
                    <a:pt x="365" y="10"/>
                    <a:pt x="403" y="6"/>
                    <a:pt x="440" y="16"/>
                  </a:cubicBezTo>
                  <a:cubicBezTo>
                    <a:pt x="449" y="18"/>
                    <a:pt x="449" y="33"/>
                    <a:pt x="456" y="40"/>
                  </a:cubicBezTo>
                  <a:cubicBezTo>
                    <a:pt x="462" y="46"/>
                    <a:pt x="471" y="51"/>
                    <a:pt x="480" y="56"/>
                  </a:cubicBezTo>
                  <a:cubicBezTo>
                    <a:pt x="502" y="67"/>
                    <a:pt x="527" y="65"/>
                    <a:pt x="552" y="72"/>
                  </a:cubicBezTo>
                  <a:cubicBezTo>
                    <a:pt x="608" y="86"/>
                    <a:pt x="664" y="109"/>
                    <a:pt x="720" y="128"/>
                  </a:cubicBezTo>
                  <a:cubicBezTo>
                    <a:pt x="728" y="153"/>
                    <a:pt x="723" y="183"/>
                    <a:pt x="736" y="208"/>
                  </a:cubicBezTo>
                  <a:cubicBezTo>
                    <a:pt x="739" y="215"/>
                    <a:pt x="752" y="211"/>
                    <a:pt x="760" y="216"/>
                  </a:cubicBezTo>
                  <a:cubicBezTo>
                    <a:pt x="803" y="239"/>
                    <a:pt x="802" y="242"/>
                    <a:pt x="832" y="272"/>
                  </a:cubicBezTo>
                  <a:cubicBezTo>
                    <a:pt x="863" y="366"/>
                    <a:pt x="645" y="327"/>
                    <a:pt x="632" y="328"/>
                  </a:cubicBezTo>
                  <a:cubicBezTo>
                    <a:pt x="599" y="329"/>
                    <a:pt x="568" y="333"/>
                    <a:pt x="536" y="336"/>
                  </a:cubicBezTo>
                  <a:cubicBezTo>
                    <a:pt x="500" y="347"/>
                    <a:pt x="453" y="371"/>
                    <a:pt x="416" y="376"/>
                  </a:cubicBezTo>
                  <a:cubicBezTo>
                    <a:pt x="325" y="387"/>
                    <a:pt x="234" y="397"/>
                    <a:pt x="144" y="408"/>
                  </a:cubicBezTo>
                  <a:cubicBezTo>
                    <a:pt x="50" y="399"/>
                    <a:pt x="29" y="417"/>
                    <a:pt x="0" y="328"/>
                  </a:cubicBezTo>
                  <a:cubicBezTo>
                    <a:pt x="2" y="256"/>
                    <a:pt x="1" y="183"/>
                    <a:pt x="8" y="112"/>
                  </a:cubicBezTo>
                  <a:cubicBezTo>
                    <a:pt x="16" y="23"/>
                    <a:pt x="34" y="96"/>
                    <a:pt x="16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02" name="Text Box 13"/>
            <p:cNvSpPr txBox="1">
              <a:spLocks noChangeArrowheads="1"/>
            </p:cNvSpPr>
            <p:nvPr/>
          </p:nvSpPr>
          <p:spPr bwMode="auto">
            <a:xfrm>
              <a:off x="2592" y="1315"/>
              <a:ext cx="7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latin typeface="Arial" charset="0"/>
                </a:rPr>
                <a:t>Corpo calloso</a:t>
              </a:r>
            </a:p>
          </p:txBody>
        </p:sp>
        <p:sp>
          <p:nvSpPr>
            <p:cNvPr id="42003" name="Text Box 14"/>
            <p:cNvSpPr txBox="1">
              <a:spLocks noChangeArrowheads="1"/>
            </p:cNvSpPr>
            <p:nvPr/>
          </p:nvSpPr>
          <p:spPr bwMode="auto">
            <a:xfrm>
              <a:off x="5184" y="2256"/>
              <a:ext cx="45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Talamo</a:t>
              </a:r>
            </a:p>
          </p:txBody>
        </p:sp>
        <p:sp>
          <p:nvSpPr>
            <p:cNvPr id="42004" name="Text Box 15"/>
            <p:cNvSpPr txBox="1">
              <a:spLocks noChangeArrowheads="1"/>
            </p:cNvSpPr>
            <p:nvPr/>
          </p:nvSpPr>
          <p:spPr bwMode="auto">
            <a:xfrm>
              <a:off x="3744" y="3312"/>
              <a:ext cx="5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Amidgala</a:t>
              </a:r>
            </a:p>
          </p:txBody>
        </p:sp>
        <p:sp>
          <p:nvSpPr>
            <p:cNvPr id="42005" name="Text Box 16"/>
            <p:cNvSpPr txBox="1">
              <a:spLocks noChangeArrowheads="1"/>
            </p:cNvSpPr>
            <p:nvPr/>
          </p:nvSpPr>
          <p:spPr bwMode="auto">
            <a:xfrm>
              <a:off x="2380" y="2432"/>
              <a:ext cx="3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Setto</a:t>
              </a:r>
            </a:p>
          </p:txBody>
        </p:sp>
        <p:sp>
          <p:nvSpPr>
            <p:cNvPr id="42006" name="Line 17"/>
            <p:cNvSpPr>
              <a:spLocks noChangeShapeType="1"/>
            </p:cNvSpPr>
            <p:nvPr/>
          </p:nvSpPr>
          <p:spPr bwMode="auto">
            <a:xfrm>
              <a:off x="3408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07" name="Text Box 18"/>
            <p:cNvSpPr txBox="1">
              <a:spLocks noChangeArrowheads="1"/>
            </p:cNvSpPr>
            <p:nvPr/>
          </p:nvSpPr>
          <p:spPr bwMode="auto">
            <a:xfrm>
              <a:off x="3312" y="3622"/>
              <a:ext cx="9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Corpi mammillari</a:t>
              </a:r>
            </a:p>
          </p:txBody>
        </p:sp>
        <p:sp>
          <p:nvSpPr>
            <p:cNvPr id="42008" name="Line 19"/>
            <p:cNvSpPr>
              <a:spLocks noChangeShapeType="1"/>
            </p:cNvSpPr>
            <p:nvPr/>
          </p:nvSpPr>
          <p:spPr bwMode="auto">
            <a:xfrm flipV="1">
              <a:off x="3600" y="2496"/>
              <a:ext cx="28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09" name="Text Box 20"/>
            <p:cNvSpPr txBox="1">
              <a:spLocks noChangeArrowheads="1"/>
            </p:cNvSpPr>
            <p:nvPr/>
          </p:nvSpPr>
          <p:spPr bwMode="auto">
            <a:xfrm>
              <a:off x="2304" y="3043"/>
              <a:ext cx="6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>
                  <a:latin typeface="Arial" charset="0"/>
                </a:rPr>
                <a:t>Bulbi olfattivi</a:t>
              </a:r>
            </a:p>
          </p:txBody>
        </p:sp>
        <p:sp>
          <p:nvSpPr>
            <p:cNvPr id="42010" name="Line 21"/>
            <p:cNvSpPr>
              <a:spLocks noChangeShapeType="1"/>
            </p:cNvSpPr>
            <p:nvPr/>
          </p:nvSpPr>
          <p:spPr bwMode="auto">
            <a:xfrm flipV="1">
              <a:off x="2976" y="2880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1" name="Line 22"/>
            <p:cNvSpPr>
              <a:spLocks noChangeShapeType="1"/>
            </p:cNvSpPr>
            <p:nvPr/>
          </p:nvSpPr>
          <p:spPr bwMode="auto">
            <a:xfrm flipV="1">
              <a:off x="2976" y="2832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2" name="Freeform 23"/>
            <p:cNvSpPr>
              <a:spLocks/>
            </p:cNvSpPr>
            <p:nvPr/>
          </p:nvSpPr>
          <p:spPr bwMode="auto">
            <a:xfrm>
              <a:off x="3312" y="1028"/>
              <a:ext cx="869" cy="324"/>
            </a:xfrm>
            <a:custGeom>
              <a:avLst/>
              <a:gdLst>
                <a:gd name="T0" fmla="*/ 0 w 869"/>
                <a:gd name="T1" fmla="*/ 295 h 324"/>
                <a:gd name="T2" fmla="*/ 117 w 869"/>
                <a:gd name="T3" fmla="*/ 316 h 324"/>
                <a:gd name="T4" fmla="*/ 571 w 869"/>
                <a:gd name="T5" fmla="*/ 300 h 324"/>
                <a:gd name="T6" fmla="*/ 667 w 869"/>
                <a:gd name="T7" fmla="*/ 204 h 324"/>
                <a:gd name="T8" fmla="*/ 757 w 869"/>
                <a:gd name="T9" fmla="*/ 183 h 324"/>
                <a:gd name="T10" fmla="*/ 848 w 869"/>
                <a:gd name="T11" fmla="*/ 151 h 324"/>
                <a:gd name="T12" fmla="*/ 869 w 869"/>
                <a:gd name="T13" fmla="*/ 103 h 324"/>
                <a:gd name="T14" fmla="*/ 549 w 869"/>
                <a:gd name="T15" fmla="*/ 65 h 324"/>
                <a:gd name="T16" fmla="*/ 133 w 869"/>
                <a:gd name="T17" fmla="*/ 49 h 324"/>
                <a:gd name="T18" fmla="*/ 16 w 869"/>
                <a:gd name="T19" fmla="*/ 81 h 324"/>
                <a:gd name="T20" fmla="*/ 0 w 869"/>
                <a:gd name="T21" fmla="*/ 295 h 3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9" h="324">
                  <a:moveTo>
                    <a:pt x="0" y="295"/>
                  </a:moveTo>
                  <a:cubicBezTo>
                    <a:pt x="39" y="307"/>
                    <a:pt x="75" y="311"/>
                    <a:pt x="117" y="316"/>
                  </a:cubicBezTo>
                  <a:cubicBezTo>
                    <a:pt x="244" y="313"/>
                    <a:pt x="437" y="324"/>
                    <a:pt x="571" y="300"/>
                  </a:cubicBezTo>
                  <a:cubicBezTo>
                    <a:pt x="587" y="246"/>
                    <a:pt x="613" y="220"/>
                    <a:pt x="667" y="204"/>
                  </a:cubicBezTo>
                  <a:cubicBezTo>
                    <a:pt x="698" y="182"/>
                    <a:pt x="713" y="186"/>
                    <a:pt x="757" y="183"/>
                  </a:cubicBezTo>
                  <a:cubicBezTo>
                    <a:pt x="788" y="174"/>
                    <a:pt x="819" y="168"/>
                    <a:pt x="848" y="151"/>
                  </a:cubicBezTo>
                  <a:cubicBezTo>
                    <a:pt x="857" y="136"/>
                    <a:pt x="869" y="103"/>
                    <a:pt x="869" y="103"/>
                  </a:cubicBezTo>
                  <a:cubicBezTo>
                    <a:pt x="836" y="0"/>
                    <a:pt x="656" y="67"/>
                    <a:pt x="549" y="65"/>
                  </a:cubicBezTo>
                  <a:cubicBezTo>
                    <a:pt x="416" y="23"/>
                    <a:pt x="271" y="51"/>
                    <a:pt x="133" y="49"/>
                  </a:cubicBezTo>
                  <a:cubicBezTo>
                    <a:pt x="87" y="51"/>
                    <a:pt x="31" y="32"/>
                    <a:pt x="16" y="81"/>
                  </a:cubicBezTo>
                  <a:cubicBezTo>
                    <a:pt x="9" y="234"/>
                    <a:pt x="15" y="163"/>
                    <a:pt x="0" y="2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3" name="Freeform 24"/>
            <p:cNvSpPr>
              <a:spLocks/>
            </p:cNvSpPr>
            <p:nvPr/>
          </p:nvSpPr>
          <p:spPr bwMode="auto">
            <a:xfrm>
              <a:off x="4609" y="1067"/>
              <a:ext cx="1040" cy="527"/>
            </a:xfrm>
            <a:custGeom>
              <a:avLst/>
              <a:gdLst>
                <a:gd name="T0" fmla="*/ 1002 w 1040"/>
                <a:gd name="T1" fmla="*/ 512 h 527"/>
                <a:gd name="T2" fmla="*/ 1039 w 1040"/>
                <a:gd name="T3" fmla="*/ 474 h 527"/>
                <a:gd name="T4" fmla="*/ 1028 w 1040"/>
                <a:gd name="T5" fmla="*/ 405 h 527"/>
                <a:gd name="T6" fmla="*/ 1018 w 1040"/>
                <a:gd name="T7" fmla="*/ 373 h 527"/>
                <a:gd name="T8" fmla="*/ 1012 w 1040"/>
                <a:gd name="T9" fmla="*/ 352 h 527"/>
                <a:gd name="T10" fmla="*/ 1018 w 1040"/>
                <a:gd name="T11" fmla="*/ 192 h 527"/>
                <a:gd name="T12" fmla="*/ 1012 w 1040"/>
                <a:gd name="T13" fmla="*/ 48 h 527"/>
                <a:gd name="T14" fmla="*/ 922 w 1040"/>
                <a:gd name="T15" fmla="*/ 5 h 527"/>
                <a:gd name="T16" fmla="*/ 266 w 1040"/>
                <a:gd name="T17" fmla="*/ 0 h 527"/>
                <a:gd name="T18" fmla="*/ 15 w 1040"/>
                <a:gd name="T19" fmla="*/ 21 h 527"/>
                <a:gd name="T20" fmla="*/ 15 w 1040"/>
                <a:gd name="T21" fmla="*/ 138 h 527"/>
                <a:gd name="T22" fmla="*/ 26 w 1040"/>
                <a:gd name="T23" fmla="*/ 362 h 527"/>
                <a:gd name="T24" fmla="*/ 79 w 1040"/>
                <a:gd name="T25" fmla="*/ 405 h 527"/>
                <a:gd name="T26" fmla="*/ 122 w 1040"/>
                <a:gd name="T27" fmla="*/ 442 h 527"/>
                <a:gd name="T28" fmla="*/ 239 w 1040"/>
                <a:gd name="T29" fmla="*/ 490 h 527"/>
                <a:gd name="T30" fmla="*/ 527 w 1040"/>
                <a:gd name="T31" fmla="*/ 501 h 527"/>
                <a:gd name="T32" fmla="*/ 1002 w 1040"/>
                <a:gd name="T33" fmla="*/ 512 h 5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40" h="527">
                  <a:moveTo>
                    <a:pt x="1002" y="512"/>
                  </a:moveTo>
                  <a:cubicBezTo>
                    <a:pt x="1027" y="504"/>
                    <a:pt x="1031" y="498"/>
                    <a:pt x="1039" y="474"/>
                  </a:cubicBezTo>
                  <a:cubicBezTo>
                    <a:pt x="1031" y="397"/>
                    <a:pt x="1040" y="443"/>
                    <a:pt x="1028" y="405"/>
                  </a:cubicBezTo>
                  <a:cubicBezTo>
                    <a:pt x="1024" y="394"/>
                    <a:pt x="1021" y="383"/>
                    <a:pt x="1018" y="373"/>
                  </a:cubicBezTo>
                  <a:cubicBezTo>
                    <a:pt x="1015" y="366"/>
                    <a:pt x="1012" y="352"/>
                    <a:pt x="1012" y="352"/>
                  </a:cubicBezTo>
                  <a:cubicBezTo>
                    <a:pt x="1006" y="299"/>
                    <a:pt x="998" y="243"/>
                    <a:pt x="1018" y="192"/>
                  </a:cubicBezTo>
                  <a:cubicBezTo>
                    <a:pt x="1016" y="144"/>
                    <a:pt x="1016" y="95"/>
                    <a:pt x="1012" y="48"/>
                  </a:cubicBezTo>
                  <a:cubicBezTo>
                    <a:pt x="1009" y="26"/>
                    <a:pt x="942" y="5"/>
                    <a:pt x="922" y="5"/>
                  </a:cubicBezTo>
                  <a:cubicBezTo>
                    <a:pt x="703" y="1"/>
                    <a:pt x="484" y="1"/>
                    <a:pt x="266" y="0"/>
                  </a:cubicBezTo>
                  <a:cubicBezTo>
                    <a:pt x="139" y="3"/>
                    <a:pt x="110" y="3"/>
                    <a:pt x="15" y="21"/>
                  </a:cubicBezTo>
                  <a:cubicBezTo>
                    <a:pt x="0" y="68"/>
                    <a:pt x="9" y="33"/>
                    <a:pt x="15" y="138"/>
                  </a:cubicBezTo>
                  <a:cubicBezTo>
                    <a:pt x="19" y="212"/>
                    <a:pt x="15" y="287"/>
                    <a:pt x="26" y="362"/>
                  </a:cubicBezTo>
                  <a:cubicBezTo>
                    <a:pt x="29" y="384"/>
                    <a:pt x="79" y="405"/>
                    <a:pt x="79" y="405"/>
                  </a:cubicBezTo>
                  <a:cubicBezTo>
                    <a:pt x="89" y="420"/>
                    <a:pt x="122" y="442"/>
                    <a:pt x="122" y="442"/>
                  </a:cubicBezTo>
                  <a:cubicBezTo>
                    <a:pt x="155" y="492"/>
                    <a:pt x="173" y="485"/>
                    <a:pt x="239" y="490"/>
                  </a:cubicBezTo>
                  <a:cubicBezTo>
                    <a:pt x="364" y="497"/>
                    <a:pt x="383" y="496"/>
                    <a:pt x="527" y="501"/>
                  </a:cubicBezTo>
                  <a:cubicBezTo>
                    <a:pt x="745" y="527"/>
                    <a:pt x="587" y="512"/>
                    <a:pt x="1002" y="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4" name="Text Box 25"/>
            <p:cNvSpPr txBox="1">
              <a:spLocks noChangeArrowheads="1"/>
            </p:cNvSpPr>
            <p:nvPr/>
          </p:nvSpPr>
          <p:spPr bwMode="auto">
            <a:xfrm>
              <a:off x="3792" y="1008"/>
              <a:ext cx="4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Fornice</a:t>
              </a:r>
            </a:p>
          </p:txBody>
        </p:sp>
        <p:sp>
          <p:nvSpPr>
            <p:cNvPr id="42015" name="Freeform 26"/>
            <p:cNvSpPr>
              <a:spLocks/>
            </p:cNvSpPr>
            <p:nvPr/>
          </p:nvSpPr>
          <p:spPr bwMode="auto">
            <a:xfrm>
              <a:off x="4666" y="2400"/>
              <a:ext cx="985" cy="1098"/>
            </a:xfrm>
            <a:custGeom>
              <a:avLst/>
              <a:gdLst>
                <a:gd name="T0" fmla="*/ 945 w 985"/>
                <a:gd name="T1" fmla="*/ 16 h 1098"/>
                <a:gd name="T2" fmla="*/ 982 w 985"/>
                <a:gd name="T3" fmla="*/ 64 h 1098"/>
                <a:gd name="T4" fmla="*/ 977 w 985"/>
                <a:gd name="T5" fmla="*/ 160 h 1098"/>
                <a:gd name="T6" fmla="*/ 982 w 985"/>
                <a:gd name="T7" fmla="*/ 224 h 1098"/>
                <a:gd name="T8" fmla="*/ 966 w 985"/>
                <a:gd name="T9" fmla="*/ 309 h 1098"/>
                <a:gd name="T10" fmla="*/ 950 w 985"/>
                <a:gd name="T11" fmla="*/ 496 h 1098"/>
                <a:gd name="T12" fmla="*/ 865 w 985"/>
                <a:gd name="T13" fmla="*/ 608 h 1098"/>
                <a:gd name="T14" fmla="*/ 806 w 985"/>
                <a:gd name="T15" fmla="*/ 731 h 1098"/>
                <a:gd name="T16" fmla="*/ 774 w 985"/>
                <a:gd name="T17" fmla="*/ 784 h 1098"/>
                <a:gd name="T18" fmla="*/ 747 w 985"/>
                <a:gd name="T19" fmla="*/ 880 h 1098"/>
                <a:gd name="T20" fmla="*/ 689 w 985"/>
                <a:gd name="T21" fmla="*/ 1003 h 1098"/>
                <a:gd name="T22" fmla="*/ 651 w 985"/>
                <a:gd name="T23" fmla="*/ 1067 h 1098"/>
                <a:gd name="T24" fmla="*/ 609 w 985"/>
                <a:gd name="T25" fmla="*/ 1083 h 1098"/>
                <a:gd name="T26" fmla="*/ 1 w 985"/>
                <a:gd name="T27" fmla="*/ 1061 h 1098"/>
                <a:gd name="T28" fmla="*/ 22 w 985"/>
                <a:gd name="T29" fmla="*/ 885 h 1098"/>
                <a:gd name="T30" fmla="*/ 91 w 985"/>
                <a:gd name="T31" fmla="*/ 736 h 1098"/>
                <a:gd name="T32" fmla="*/ 129 w 985"/>
                <a:gd name="T33" fmla="*/ 704 h 1098"/>
                <a:gd name="T34" fmla="*/ 182 w 985"/>
                <a:gd name="T35" fmla="*/ 635 h 1098"/>
                <a:gd name="T36" fmla="*/ 203 w 985"/>
                <a:gd name="T37" fmla="*/ 587 h 1098"/>
                <a:gd name="T38" fmla="*/ 225 w 985"/>
                <a:gd name="T39" fmla="*/ 555 h 1098"/>
                <a:gd name="T40" fmla="*/ 257 w 985"/>
                <a:gd name="T41" fmla="*/ 491 h 1098"/>
                <a:gd name="T42" fmla="*/ 278 w 985"/>
                <a:gd name="T43" fmla="*/ 459 h 1098"/>
                <a:gd name="T44" fmla="*/ 289 w 985"/>
                <a:gd name="T45" fmla="*/ 443 h 1098"/>
                <a:gd name="T46" fmla="*/ 337 w 985"/>
                <a:gd name="T47" fmla="*/ 288 h 1098"/>
                <a:gd name="T48" fmla="*/ 369 w 985"/>
                <a:gd name="T49" fmla="*/ 160 h 1098"/>
                <a:gd name="T50" fmla="*/ 385 w 985"/>
                <a:gd name="T51" fmla="*/ 112 h 1098"/>
                <a:gd name="T52" fmla="*/ 395 w 985"/>
                <a:gd name="T53" fmla="*/ 80 h 1098"/>
                <a:gd name="T54" fmla="*/ 401 w 985"/>
                <a:gd name="T55" fmla="*/ 37 h 1098"/>
                <a:gd name="T56" fmla="*/ 454 w 985"/>
                <a:gd name="T57" fmla="*/ 21 h 1098"/>
                <a:gd name="T58" fmla="*/ 619 w 985"/>
                <a:gd name="T59" fmla="*/ 11 h 1098"/>
                <a:gd name="T60" fmla="*/ 726 w 985"/>
                <a:gd name="T61" fmla="*/ 5 h 1098"/>
                <a:gd name="T62" fmla="*/ 865 w 985"/>
                <a:gd name="T63" fmla="*/ 11 h 1098"/>
                <a:gd name="T64" fmla="*/ 945 w 985"/>
                <a:gd name="T65" fmla="*/ 16 h 10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85" h="1098">
                  <a:moveTo>
                    <a:pt x="945" y="16"/>
                  </a:moveTo>
                  <a:cubicBezTo>
                    <a:pt x="973" y="33"/>
                    <a:pt x="972" y="35"/>
                    <a:pt x="982" y="64"/>
                  </a:cubicBezTo>
                  <a:cubicBezTo>
                    <a:pt x="980" y="96"/>
                    <a:pt x="977" y="127"/>
                    <a:pt x="977" y="160"/>
                  </a:cubicBezTo>
                  <a:cubicBezTo>
                    <a:pt x="977" y="181"/>
                    <a:pt x="982" y="202"/>
                    <a:pt x="982" y="224"/>
                  </a:cubicBezTo>
                  <a:cubicBezTo>
                    <a:pt x="982" y="250"/>
                    <a:pt x="970" y="282"/>
                    <a:pt x="966" y="309"/>
                  </a:cubicBezTo>
                  <a:cubicBezTo>
                    <a:pt x="963" y="371"/>
                    <a:pt x="985" y="444"/>
                    <a:pt x="950" y="496"/>
                  </a:cubicBezTo>
                  <a:cubicBezTo>
                    <a:pt x="924" y="533"/>
                    <a:pt x="885" y="568"/>
                    <a:pt x="865" y="608"/>
                  </a:cubicBezTo>
                  <a:cubicBezTo>
                    <a:pt x="844" y="647"/>
                    <a:pt x="827" y="692"/>
                    <a:pt x="806" y="731"/>
                  </a:cubicBezTo>
                  <a:cubicBezTo>
                    <a:pt x="769" y="795"/>
                    <a:pt x="811" y="698"/>
                    <a:pt x="774" y="784"/>
                  </a:cubicBezTo>
                  <a:cubicBezTo>
                    <a:pt x="760" y="814"/>
                    <a:pt x="758" y="849"/>
                    <a:pt x="747" y="880"/>
                  </a:cubicBezTo>
                  <a:cubicBezTo>
                    <a:pt x="737" y="942"/>
                    <a:pt x="707" y="952"/>
                    <a:pt x="689" y="1003"/>
                  </a:cubicBezTo>
                  <a:cubicBezTo>
                    <a:pt x="681" y="1023"/>
                    <a:pt x="670" y="1054"/>
                    <a:pt x="651" y="1067"/>
                  </a:cubicBezTo>
                  <a:cubicBezTo>
                    <a:pt x="638" y="1075"/>
                    <a:pt x="622" y="1077"/>
                    <a:pt x="609" y="1083"/>
                  </a:cubicBezTo>
                  <a:cubicBezTo>
                    <a:pt x="146" y="1077"/>
                    <a:pt x="230" y="1098"/>
                    <a:pt x="1" y="1061"/>
                  </a:cubicBezTo>
                  <a:cubicBezTo>
                    <a:pt x="4" y="999"/>
                    <a:pt x="8" y="944"/>
                    <a:pt x="22" y="885"/>
                  </a:cubicBezTo>
                  <a:cubicBezTo>
                    <a:pt x="27" y="751"/>
                    <a:pt x="0" y="764"/>
                    <a:pt x="91" y="736"/>
                  </a:cubicBezTo>
                  <a:cubicBezTo>
                    <a:pt x="102" y="724"/>
                    <a:pt x="117" y="716"/>
                    <a:pt x="129" y="704"/>
                  </a:cubicBezTo>
                  <a:cubicBezTo>
                    <a:pt x="146" y="684"/>
                    <a:pt x="166" y="655"/>
                    <a:pt x="182" y="635"/>
                  </a:cubicBezTo>
                  <a:cubicBezTo>
                    <a:pt x="186" y="619"/>
                    <a:pt x="194" y="601"/>
                    <a:pt x="203" y="587"/>
                  </a:cubicBezTo>
                  <a:cubicBezTo>
                    <a:pt x="209" y="575"/>
                    <a:pt x="225" y="555"/>
                    <a:pt x="225" y="555"/>
                  </a:cubicBezTo>
                  <a:cubicBezTo>
                    <a:pt x="231" y="528"/>
                    <a:pt x="232" y="506"/>
                    <a:pt x="257" y="491"/>
                  </a:cubicBezTo>
                  <a:cubicBezTo>
                    <a:pt x="264" y="480"/>
                    <a:pt x="270" y="469"/>
                    <a:pt x="278" y="459"/>
                  </a:cubicBezTo>
                  <a:cubicBezTo>
                    <a:pt x="281" y="453"/>
                    <a:pt x="289" y="443"/>
                    <a:pt x="289" y="443"/>
                  </a:cubicBezTo>
                  <a:cubicBezTo>
                    <a:pt x="300" y="391"/>
                    <a:pt x="318" y="337"/>
                    <a:pt x="337" y="288"/>
                  </a:cubicBezTo>
                  <a:cubicBezTo>
                    <a:pt x="344" y="246"/>
                    <a:pt x="355" y="200"/>
                    <a:pt x="369" y="160"/>
                  </a:cubicBezTo>
                  <a:cubicBezTo>
                    <a:pt x="369" y="157"/>
                    <a:pt x="382" y="120"/>
                    <a:pt x="385" y="112"/>
                  </a:cubicBezTo>
                  <a:cubicBezTo>
                    <a:pt x="388" y="101"/>
                    <a:pt x="395" y="80"/>
                    <a:pt x="395" y="80"/>
                  </a:cubicBezTo>
                  <a:cubicBezTo>
                    <a:pt x="397" y="65"/>
                    <a:pt x="392" y="48"/>
                    <a:pt x="401" y="37"/>
                  </a:cubicBezTo>
                  <a:cubicBezTo>
                    <a:pt x="402" y="35"/>
                    <a:pt x="446" y="23"/>
                    <a:pt x="454" y="21"/>
                  </a:cubicBezTo>
                  <a:cubicBezTo>
                    <a:pt x="521" y="0"/>
                    <a:pt x="424" y="19"/>
                    <a:pt x="619" y="11"/>
                  </a:cubicBezTo>
                  <a:cubicBezTo>
                    <a:pt x="654" y="9"/>
                    <a:pt x="690" y="7"/>
                    <a:pt x="726" y="5"/>
                  </a:cubicBezTo>
                  <a:cubicBezTo>
                    <a:pt x="772" y="7"/>
                    <a:pt x="818" y="6"/>
                    <a:pt x="865" y="11"/>
                  </a:cubicBezTo>
                  <a:cubicBezTo>
                    <a:pt x="911" y="15"/>
                    <a:pt x="895" y="33"/>
                    <a:pt x="945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016" name="Text Box 27"/>
            <p:cNvSpPr txBox="1">
              <a:spLocks noChangeArrowheads="1"/>
            </p:cNvSpPr>
            <p:nvPr/>
          </p:nvSpPr>
          <p:spPr bwMode="auto">
            <a:xfrm>
              <a:off x="2928" y="1008"/>
              <a:ext cx="8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Giro del cingolo</a:t>
              </a:r>
            </a:p>
          </p:txBody>
        </p:sp>
        <p:sp>
          <p:nvSpPr>
            <p:cNvPr id="42017" name="Text Box 28"/>
            <p:cNvSpPr txBox="1">
              <a:spLocks noChangeArrowheads="1"/>
            </p:cNvSpPr>
            <p:nvPr/>
          </p:nvSpPr>
          <p:spPr bwMode="auto">
            <a:xfrm>
              <a:off x="4752" y="3216"/>
              <a:ext cx="6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200" b="1">
                  <a:latin typeface="Arial" charset="0"/>
                </a:rPr>
                <a:t>Ippocampo</a:t>
              </a:r>
            </a:p>
          </p:txBody>
        </p:sp>
      </p:grpSp>
      <p:sp>
        <p:nvSpPr>
          <p:cNvPr id="41990" name="Text Box 29"/>
          <p:cNvSpPr txBox="1">
            <a:spLocks noChangeArrowheads="1"/>
          </p:cNvSpPr>
          <p:nvPr/>
        </p:nvSpPr>
        <p:spPr bwMode="auto">
          <a:xfrm>
            <a:off x="228600" y="1219200"/>
            <a:ext cx="3505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GB" altLang="it-IT" sz="1600">
                <a:latin typeface="Arial" charset="0"/>
              </a:rPr>
              <a:t>L'</a:t>
            </a:r>
            <a:r>
              <a:rPr lang="en-GB" altLang="it-IT" sz="1600" b="1">
                <a:latin typeface="Arial" charset="0"/>
              </a:rPr>
              <a:t>amigdala</a:t>
            </a:r>
            <a:r>
              <a:rPr lang="en-GB" altLang="it-IT" sz="1600">
                <a:latin typeface="Arial" charset="0"/>
              </a:rPr>
              <a:t> </a:t>
            </a:r>
            <a:r>
              <a:rPr lang="it-IT" altLang="it-IT" sz="1600">
                <a:latin typeface="Arial" charset="0"/>
              </a:rPr>
              <a:t>è implicata nella media-zione delle principali risposte emo-tive: la rabbia, lo stress, la paura, il piacere, la reazione istintiva di lotta o fuga, l'istinto sessuale, il compor-tamento alimentare e il tono dell'u-more.</a:t>
            </a:r>
          </a:p>
        </p:txBody>
      </p:sp>
      <p:sp>
        <p:nvSpPr>
          <p:cNvPr id="41991" name="Oval 30"/>
          <p:cNvSpPr>
            <a:spLocks noChangeArrowheads="1"/>
          </p:cNvSpPr>
          <p:nvPr/>
        </p:nvSpPr>
        <p:spPr bwMode="auto">
          <a:xfrm>
            <a:off x="5715000" y="4800600"/>
            <a:ext cx="12192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41992" name="Oval 31"/>
          <p:cNvSpPr>
            <a:spLocks noChangeArrowheads="1"/>
          </p:cNvSpPr>
          <p:nvPr/>
        </p:nvSpPr>
        <p:spPr bwMode="auto">
          <a:xfrm>
            <a:off x="7391400" y="4648200"/>
            <a:ext cx="12192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41993" name="Text Box 32"/>
          <p:cNvSpPr txBox="1">
            <a:spLocks noChangeArrowheads="1"/>
          </p:cNvSpPr>
          <p:nvPr/>
        </p:nvSpPr>
        <p:spPr bwMode="auto">
          <a:xfrm>
            <a:off x="4086225" y="2133600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200" b="1">
                <a:latin typeface="Arial" charset="0"/>
              </a:rPr>
              <a:t>Lobi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200" b="1">
                <a:latin typeface="Arial" charset="0"/>
              </a:rPr>
              <a:t>frontali</a:t>
            </a:r>
          </a:p>
        </p:txBody>
      </p:sp>
      <p:sp>
        <p:nvSpPr>
          <p:cNvPr id="41994" name="Line 33"/>
          <p:cNvSpPr>
            <a:spLocks noChangeShapeType="1"/>
          </p:cNvSpPr>
          <p:nvPr/>
        </p:nvSpPr>
        <p:spPr bwMode="auto">
          <a:xfrm>
            <a:off x="4495800" y="24384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5" name="Line 34"/>
          <p:cNvSpPr>
            <a:spLocks noChangeShapeType="1"/>
          </p:cNvSpPr>
          <p:nvPr/>
        </p:nvSpPr>
        <p:spPr bwMode="auto">
          <a:xfrm>
            <a:off x="4495800" y="24384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6" name="Text Box 35"/>
          <p:cNvSpPr txBox="1">
            <a:spLocks noChangeArrowheads="1"/>
          </p:cNvSpPr>
          <p:nvPr/>
        </p:nvSpPr>
        <p:spPr bwMode="auto">
          <a:xfrm>
            <a:off x="228600" y="3683000"/>
            <a:ext cx="3505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1600">
                <a:latin typeface="Arial" charset="0"/>
              </a:rPr>
              <a:t>L'</a:t>
            </a:r>
            <a:r>
              <a:rPr lang="en-GB" altLang="it-IT" sz="1600" b="1">
                <a:latin typeface="Arial" charset="0"/>
              </a:rPr>
              <a:t>ippocampo</a:t>
            </a:r>
            <a:r>
              <a:rPr lang="en-GB" altLang="it-IT" sz="1600">
                <a:latin typeface="Arial" charset="0"/>
              </a:rPr>
              <a:t> è implicato nella codi-fica di tutte le nuove informazioni ed è  fondamentale per i processi della memoria. Dall'ippocampo, le infor-mazioni vengono inviate anche ai </a:t>
            </a:r>
            <a:r>
              <a:rPr lang="en-GB" altLang="it-IT" sz="1600" b="1">
                <a:latin typeface="Arial" charset="0"/>
              </a:rPr>
              <a:t>lobi frontali</a:t>
            </a:r>
            <a:r>
              <a:rPr lang="en-GB" altLang="it-IT" sz="1600">
                <a:latin typeface="Arial" charset="0"/>
              </a:rPr>
              <a:t>, dove si pianificano le azioni da intraprendere.</a:t>
            </a:r>
            <a:endParaRPr lang="it-IT" altLang="it-IT" sz="1400">
              <a:latin typeface="Arial" charset="0"/>
            </a:endParaRPr>
          </a:p>
        </p:txBody>
      </p:sp>
      <p:sp>
        <p:nvSpPr>
          <p:cNvPr id="35" name="CasellaDiTesto 34"/>
          <p:cNvSpPr txBox="1">
            <a:spLocks noChangeArrowheads="1"/>
          </p:cNvSpPr>
          <p:nvPr/>
        </p:nvSpPr>
        <p:spPr bwMode="auto">
          <a:xfrm>
            <a:off x="0" y="44450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smtClean="0">
                <a:solidFill>
                  <a:srgbClr val="0000FF"/>
                </a:solidFill>
                <a:latin typeface="Arial Rounded MT Bold" charset="0"/>
              </a:rPr>
              <a:t>STRUTTURE DELLO STRESS</a:t>
            </a:r>
            <a:endParaRPr lang="it-IT" altLang="x-none" sz="2000" dirty="0">
              <a:solidFill>
                <a:srgbClr val="0000FF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873125"/>
            <a:ext cx="7134225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981200" y="4114800"/>
            <a:ext cx="83661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IPOFISI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447800" y="5562600"/>
            <a:ext cx="13017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GHIANDOLA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SURRENALE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4784725" y="6029325"/>
            <a:ext cx="277971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ALLE PARTI DEL CORPO E 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SISTEMA IMMUNITARIO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6845300" y="4876800"/>
            <a:ext cx="774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Bulbo  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304800" y="404813"/>
            <a:ext cx="8626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Lo stress coinvolge anche l</a:t>
            </a:r>
            <a:r>
              <a:rPr lang="ja-JP" altLang="it-IT" sz="1600">
                <a:latin typeface="Arial" charset="0"/>
              </a:rPr>
              <a:t>’</a:t>
            </a:r>
            <a:r>
              <a:rPr lang="it-IT" altLang="ja-JP" sz="1600">
                <a:latin typeface="Arial" charset="0"/>
              </a:rPr>
              <a:t>ipotalamo e, tramite questo, l</a:t>
            </a:r>
            <a:r>
              <a:rPr lang="ja-JP" altLang="it-IT" sz="1600">
                <a:latin typeface="Arial" charset="0"/>
              </a:rPr>
              <a:t>’</a:t>
            </a:r>
            <a:r>
              <a:rPr lang="it-IT" altLang="ja-JP" sz="1600">
                <a:latin typeface="Arial" charset="0"/>
              </a:rPr>
              <a:t>asse ipotalamo-ipofisi-surrene, culminando nella produzione di glucocorticoidi. Recettori per questi ormoni sono presenti in tutto il cervello</a:t>
            </a:r>
            <a:endParaRPr lang="it-IT" altLang="it-IT" sz="1600">
              <a:latin typeface="Arial" charset="0"/>
            </a:endParaRP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0" y="44450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smtClean="0">
                <a:solidFill>
                  <a:srgbClr val="0000FF"/>
                </a:solidFill>
                <a:latin typeface="Arial Rounded MT Bold" charset="0"/>
              </a:rPr>
              <a:t>STRUTTURE DELLO STRESS</a:t>
            </a:r>
            <a:endParaRPr lang="it-IT" altLang="x-none" sz="2000" dirty="0">
              <a:solidFill>
                <a:srgbClr val="0000FF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6"/>
          <p:cNvSpPr txBox="1">
            <a:spLocks noChangeArrowheads="1"/>
          </p:cNvSpPr>
          <p:nvPr/>
        </p:nvSpPr>
        <p:spPr bwMode="auto">
          <a:xfrm>
            <a:off x="323850" y="5565775"/>
            <a:ext cx="83978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L’</a:t>
            </a:r>
            <a:r>
              <a:rPr lang="it-IT" altLang="ja-JP" sz="1600">
                <a:latin typeface="Arial" charset="0"/>
              </a:rPr>
              <a:t>esposizione allo stress cronico o molto intenso, indipendentemente da quando si verifichi nell’arco della vita, può avere effetti di lunga durata sulle strutture e sulle funzioni cerebrali, che possono, a loro volta, portare a cambiamenti nella sfera cognitiva e a malattie come la depressione, la sindrome post-traumatica da stress, il dolore cronico.</a:t>
            </a:r>
            <a:endParaRPr lang="it-IT" altLang="it-IT" sz="1600">
              <a:latin typeface="Arial" charset="0"/>
            </a:endParaRPr>
          </a:p>
        </p:txBody>
      </p:sp>
      <p:pic>
        <p:nvPicPr>
          <p:cNvPr id="46082" name="Picture 7" descr="41V+DN6mU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4313"/>
            <a:ext cx="67818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asellaDiTesto 2"/>
          <p:cNvSpPr txBox="1">
            <a:spLocks noChangeArrowheads="1"/>
          </p:cNvSpPr>
          <p:nvPr/>
        </p:nvSpPr>
        <p:spPr bwMode="auto">
          <a:xfrm>
            <a:off x="1619250" y="404813"/>
            <a:ext cx="5984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>
                <a:latin typeface="Arial Rounded MT Bold" charset="0"/>
              </a:rPr>
              <a:t>STRESS NELL’ARCO DELLA VITA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3973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2987675" y="188913"/>
            <a:ext cx="2817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STRESS PRENATALE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4953000" y="1939925"/>
            <a:ext cx="38100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minor peso alla nascita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comportamento asociale o sconsiderato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deficit dell’</a:t>
            </a:r>
            <a:r>
              <a:rPr lang="it-IT" altLang="ja-JP" sz="1600">
                <a:latin typeface="Arial" charset="0"/>
              </a:rPr>
              <a:t>attenzione e iperattività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disturbi del sonno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depressione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propensione all’</a:t>
            </a:r>
            <a:r>
              <a:rPr lang="it-IT" altLang="ja-JP" sz="1600">
                <a:latin typeface="Arial" charset="0"/>
              </a:rPr>
              <a:t>uso di droghe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alterazioni dell’</a:t>
            </a:r>
            <a:r>
              <a:rPr lang="it-IT" altLang="ja-JP" sz="1600">
                <a:latin typeface="Arial" charset="0"/>
              </a:rPr>
              <a:t>umore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ansietà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2627313" y="115888"/>
            <a:ext cx="32131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STRESS POSTNATALE 1</a:t>
            </a:r>
          </a:p>
        </p:txBody>
      </p:sp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3216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Nei bambini di età prescolare che passano l’</a:t>
            </a:r>
            <a:r>
              <a:rPr lang="it-IT" altLang="ja-JP" sz="1600">
                <a:latin typeface="Arial" charset="0"/>
              </a:rPr>
              <a:t>intera giornata in strutture di accoglimento si associano livelli ematici di glucocorticoidi superiori alla media, ma non vi sono prove che ciò influenzi lo sviluppo.</a:t>
            </a:r>
            <a:endParaRPr lang="it-IT" altLang="it-IT" sz="1600">
              <a:latin typeface="Arial" charset="0"/>
            </a:endParaRP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905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2727325" y="152400"/>
            <a:ext cx="321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STRESS POSTNATALE 2</a:t>
            </a: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593725" y="609600"/>
            <a:ext cx="8321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Al contrario, nei bambini sottoposti a privazioni maggiori, come gli orfani, gli emarginati o gli abusati, si osservano livelli ematici di glucocorticoidi inferiori alla norma.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543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3635375" y="220663"/>
            <a:ext cx="406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STRESS NELL</a:t>
            </a:r>
            <a:r>
              <a:rPr lang="ja-JP" altLang="it-IT" sz="2000">
                <a:solidFill>
                  <a:srgbClr val="0000FF"/>
                </a:solidFill>
                <a:latin typeface="Arial" charset="0"/>
              </a:rPr>
              <a:t>’</a:t>
            </a:r>
            <a:r>
              <a:rPr lang="it-IT" altLang="ja-JP" sz="2000">
                <a:solidFill>
                  <a:srgbClr val="0000FF"/>
                </a:solidFill>
                <a:latin typeface="Arial Rounded MT Bold" charset="0"/>
              </a:rPr>
              <a:t>ADOLESCENZA</a:t>
            </a:r>
            <a:endParaRPr lang="it-IT" altLang="it-IT" sz="2000">
              <a:solidFill>
                <a:srgbClr val="0000FF"/>
              </a:solidFill>
              <a:latin typeface="Arial Rounded MT Bold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2590800" y="838200"/>
            <a:ext cx="6248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Aumentata sensibilità alle droghe, sia nell</a:t>
            </a:r>
            <a:r>
              <a:rPr lang="ja-JP" altLang="it-IT" sz="1600">
                <a:latin typeface="Arial" charset="0"/>
              </a:rPr>
              <a:t>’</a:t>
            </a:r>
            <a:r>
              <a:rPr lang="it-IT" altLang="ja-JP" sz="1600">
                <a:latin typeface="Arial" charset="0"/>
              </a:rPr>
              <a:t>adolescente che nell</a:t>
            </a:r>
            <a:r>
              <a:rPr lang="ja-JP" altLang="it-IT" sz="1600">
                <a:latin typeface="Arial" charset="0"/>
              </a:rPr>
              <a:t>’</a:t>
            </a:r>
            <a:r>
              <a:rPr lang="it-IT" altLang="ja-JP" sz="1600">
                <a:latin typeface="Arial" charset="0"/>
              </a:rPr>
              <a:t>adulto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Alterazioni comportamentali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038"/>
            <a:ext cx="419100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49575"/>
            <a:ext cx="5410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22733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3779838" y="44450"/>
            <a:ext cx="3138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STRESS NELL</a:t>
            </a:r>
            <a:r>
              <a:rPr lang="ja-JP" altLang="it-IT" sz="2000">
                <a:solidFill>
                  <a:srgbClr val="0000FF"/>
                </a:solidFill>
                <a:latin typeface="Arial" charset="0"/>
              </a:rPr>
              <a:t>’</a:t>
            </a:r>
            <a:r>
              <a:rPr lang="it-IT" altLang="ja-JP" sz="2000">
                <a:solidFill>
                  <a:srgbClr val="0000FF"/>
                </a:solidFill>
                <a:latin typeface="Arial Rounded MT Bold" charset="0"/>
              </a:rPr>
              <a:t>ADULTO</a:t>
            </a:r>
            <a:endParaRPr lang="it-IT" altLang="it-IT" sz="2000">
              <a:solidFill>
                <a:srgbClr val="0000FF"/>
              </a:solidFill>
              <a:latin typeface="Arial Rounded MT Bold" charset="0"/>
            </a:endParaRP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3048000" y="617538"/>
            <a:ext cx="5181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Nello stress acuto, bassi</a:t>
            </a:r>
            <a:r>
              <a:rPr lang="it-IT" altLang="it-IT" sz="1600" b="1">
                <a:latin typeface="Arial" charset="0"/>
              </a:rPr>
              <a:t> </a:t>
            </a:r>
            <a:r>
              <a:rPr lang="it-IT" altLang="it-IT" sz="1600">
                <a:latin typeface="Arial" charset="0"/>
              </a:rPr>
              <a:t>incrementi di glucocorticoidi si correlano a miglioramento dei processi di apprendimento e memoria.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Elevati livelli basali di glucocorticoidi sono stati associati a depressione,  mentre bassi livelli alla sindrome post-traumatica da stress.</a:t>
            </a: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3124200"/>
            <a:ext cx="300513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3048000" y="2527300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Nello stress cronico vi può essere una riduzione del volume dell’</a:t>
            </a:r>
            <a:r>
              <a:rPr lang="it-IT" altLang="ja-JP" sz="1600">
                <a:latin typeface="Arial" charset="0"/>
              </a:rPr>
              <a:t>ippocampo, anche in soggetti non affetti da alterazioni della memoria.</a:t>
            </a:r>
            <a:endParaRPr lang="it-IT" altLang="it-IT" sz="1600">
              <a:latin typeface="Arial" charset="0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743325"/>
            <a:ext cx="45720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ChangeArrowheads="1"/>
          </p:cNvSpPr>
          <p:nvPr/>
        </p:nvSpPr>
        <p:spPr bwMode="auto">
          <a:xfrm>
            <a:off x="558800" y="115888"/>
            <a:ext cx="36528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STRESS NELLA VECCHIAIA</a:t>
            </a:r>
          </a:p>
        </p:txBody>
      </p:sp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7"/>
          <p:cNvSpPr txBox="1">
            <a:spLocks noChangeArrowheads="1"/>
          </p:cNvSpPr>
          <p:nvPr/>
        </p:nvSpPr>
        <p:spPr bwMode="auto">
          <a:xfrm>
            <a:off x="4648200" y="5026025"/>
            <a:ext cx="4191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Anche i lobi frontali sono sensibili ai glucocorticoidi, dove vi esercitano effetti negativi sulla sopravvivenza e/o efficienza neuronale.</a:t>
            </a: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395288" y="685800"/>
            <a:ext cx="4038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Nella popolazione anziana si osserva una ipersecrezione basale di glucocorticoidi, associata a riduzione del volume dell</a:t>
            </a:r>
            <a:r>
              <a:rPr lang="ja-JP" altLang="it-IT" sz="1600">
                <a:latin typeface="Arial" charset="0"/>
              </a:rPr>
              <a:t>’</a:t>
            </a:r>
            <a:r>
              <a:rPr lang="it-IT" altLang="ja-JP" sz="1600">
                <a:latin typeface="Arial" charset="0"/>
              </a:rPr>
              <a:t>ippocampo e deficit della memoria. Lo stesso si osserva nell’Alzheimer o dopo somministrazione esogena di glucocorticoidi. Si verifica il contrario, se il livello di glucocorticoidi viene mantenuto artificialmente basso.</a:t>
            </a:r>
            <a:endParaRPr lang="it-IT" altLang="it-IT" sz="1600">
              <a:latin typeface="Arial" charset="0"/>
            </a:endParaRPr>
          </a:p>
        </p:txBody>
      </p:sp>
      <p:pic>
        <p:nvPicPr>
          <p:cNvPr id="5837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480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sellaDiTesto 1"/>
          <p:cNvSpPr txBox="1">
            <a:spLocks noChangeArrowheads="1"/>
          </p:cNvSpPr>
          <p:nvPr/>
        </p:nvSpPr>
        <p:spPr bwMode="auto">
          <a:xfrm>
            <a:off x="0" y="26035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70C0"/>
                </a:solidFill>
                <a:latin typeface="Arial Rounded MT Bold" charset="0"/>
              </a:rPr>
              <a:t>QUADRO GENERALE</a:t>
            </a:r>
          </a:p>
        </p:txBody>
      </p:sp>
      <p:sp>
        <p:nvSpPr>
          <p:cNvPr id="17410" name="CasellaDiTesto 2"/>
          <p:cNvSpPr txBox="1">
            <a:spLocks noChangeArrowheads="1"/>
          </p:cNvSpPr>
          <p:nvPr/>
        </p:nvSpPr>
        <p:spPr bwMode="auto">
          <a:xfrm>
            <a:off x="0" y="1773238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definizione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resistenza allo stress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fase di allarme: reazione di “attacco o fuga”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fase di resistenza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fase di esaurimento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aree cerebrali coinvolte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stress nell’arco della vita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>
                <a:solidFill>
                  <a:srgbClr val="0070C0"/>
                </a:solidFill>
                <a:latin typeface="Arial Rounded MT Bold" charset="0"/>
              </a:rPr>
              <a:t>stress e vecchiaia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8392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In generale, lo stress  viene considerato come uno specifico e particolare tipo di rapporto tra  il soggetto e l'ambiente.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Nel linguaggio comune, il termine "stress" indica tensione, ansia,  preoccupazione, senso di malessere diffuso associato a  conseguenze negative per l'organismo e per lo stato emotivo e mentale  dell'individuo.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" y="5486400"/>
            <a:ext cx="88392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Arial" charset="0"/>
              </a:rPr>
              <a:t>In effetti lo stress è una </a:t>
            </a:r>
            <a:r>
              <a:rPr lang="it-IT" altLang="it-IT" sz="1600" b="1">
                <a:latin typeface="Arial" charset="0"/>
              </a:rPr>
              <a:t>risposta biologica aspecifica</a:t>
            </a:r>
            <a:r>
              <a:rPr lang="it-IT" altLang="it-IT" sz="1600">
                <a:latin typeface="Arial" charset="0"/>
              </a:rPr>
              <a:t> del corpo a qualsiasi richiesta ambientale e gli  stressori sono i vari tipi di stimoli o agenti che suscitano tale  reazione.</a:t>
            </a:r>
            <a:r>
              <a:rPr lang="it-IT" altLang="it-IT" sz="1600" b="1">
                <a:solidFill>
                  <a:srgbClr val="FF0000"/>
                </a:solidFill>
                <a:latin typeface="Arial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" charset="0"/>
              </a:rPr>
              <a:t>La risposta biologica aspecifica, detta anche </a:t>
            </a:r>
            <a:r>
              <a:rPr lang="it-IT" altLang="it-IT" sz="1600" b="1">
                <a:solidFill>
                  <a:srgbClr val="FF0000"/>
                </a:solidFill>
                <a:latin typeface="Arial" charset="0"/>
              </a:rPr>
              <a:t>sindrome  generale di adattamento</a:t>
            </a:r>
            <a:r>
              <a:rPr lang="it-IT" altLang="it-IT" sz="1600">
                <a:solidFill>
                  <a:srgbClr val="FF0000"/>
                </a:solidFill>
                <a:latin typeface="Arial" charset="0"/>
              </a:rPr>
              <a:t>, si compone di tre distinte   fasi.</a:t>
            </a:r>
            <a:r>
              <a:rPr lang="it-IT" altLang="it-IT" sz="1600">
                <a:latin typeface="Arial" charset="0"/>
              </a:rPr>
              <a:t> 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2733675"/>
            <a:ext cx="2540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3783013" y="1752600"/>
            <a:ext cx="1203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Arial Rounded MT Bold" charset="0"/>
              </a:rPr>
              <a:t>STRESS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1951038" y="4957763"/>
            <a:ext cx="486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Rounded MT Bold" charset="0"/>
              </a:rPr>
              <a:t>RAPPORTO TRA SOGGETTO E AMBIENTE</a:t>
            </a:r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1412875" y="2200275"/>
            <a:ext cx="5943600" cy="2590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5791200" y="3262313"/>
            <a:ext cx="308927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RISPOSTA FISIOLOGICA o PSICOLOGICA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81050" y="3384550"/>
            <a:ext cx="11239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STIMOLO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4"/>
          <p:cNvSpPr>
            <a:spLocks noChangeArrowheads="1"/>
          </p:cNvSpPr>
          <p:nvPr/>
        </p:nvSpPr>
        <p:spPr bwMode="auto">
          <a:xfrm>
            <a:off x="2410544" y="228600"/>
            <a:ext cx="5257800" cy="48006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it-IT" sz="1400">
              <a:latin typeface="Arial Rounded MT Bold" charset="0"/>
            </a:endParaRPr>
          </a:p>
        </p:txBody>
      </p:sp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685800" y="2362200"/>
            <a:ext cx="1600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Rounded MT Bold" charset="0"/>
              </a:rPr>
              <a:t>Resistenza allo stress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2438400" y="1143000"/>
            <a:ext cx="1387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Rounded MT Bold" charset="0"/>
              </a:rPr>
              <a:t>Inizio dello stress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981200" y="5105400"/>
            <a:ext cx="1905000" cy="1465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Rounded MT Bold" charset="0"/>
              </a:rPr>
              <a:t>Fase 1: reazione di allarme (mobilizzazione delle risorse)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3962400" y="5105400"/>
            <a:ext cx="1905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Rounded MT Bold" charset="0"/>
              </a:rPr>
              <a:t>Fase 2: resistenza (controllo dello stress)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019800" y="5105400"/>
            <a:ext cx="1905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Rounded MT Bold" charset="0"/>
              </a:rPr>
              <a:t>Fase 3: esaurimento (consumo delle riserve)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73325" y="381000"/>
            <a:ext cx="5197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  <a:latin typeface="Arial Rounded MT Bold" charset="0"/>
              </a:rPr>
              <a:t>La resistenza dell</a:t>
            </a:r>
            <a:r>
              <a:rPr lang="ja-JP" altLang="it-IT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it-IT" altLang="ja-JP" sz="1800">
                <a:solidFill>
                  <a:srgbClr val="FF0000"/>
                </a:solidFill>
                <a:latin typeface="Arial Rounded MT Bold" charset="0"/>
              </a:rPr>
              <a:t>organismo allo stress dura fino a quando le riserve vengono esaurite</a:t>
            </a:r>
            <a:endParaRPr lang="it-IT" altLang="it-IT" sz="1800">
              <a:solidFill>
                <a:srgbClr val="FF0000"/>
              </a:solidFill>
              <a:latin typeface="Arial Rounded MT Bold" charset="0"/>
            </a:endParaRPr>
          </a:p>
        </p:txBody>
      </p:sp>
      <p:sp>
        <p:nvSpPr>
          <p:cNvPr id="23560" name="Freeform 13"/>
          <p:cNvSpPr>
            <a:spLocks/>
          </p:cNvSpPr>
          <p:nvPr/>
        </p:nvSpPr>
        <p:spPr bwMode="auto">
          <a:xfrm>
            <a:off x="2438400" y="1193800"/>
            <a:ext cx="4953000" cy="2540000"/>
          </a:xfrm>
          <a:custGeom>
            <a:avLst/>
            <a:gdLst>
              <a:gd name="T0" fmla="*/ 0 w 3120"/>
              <a:gd name="T1" fmla="*/ 2147483646 h 1600"/>
              <a:gd name="T2" fmla="*/ 2147483646 w 3120"/>
              <a:gd name="T3" fmla="*/ 2147483646 h 1600"/>
              <a:gd name="T4" fmla="*/ 2147483646 w 3120"/>
              <a:gd name="T5" fmla="*/ 2147483646 h 1600"/>
              <a:gd name="T6" fmla="*/ 2147483646 w 3120"/>
              <a:gd name="T7" fmla="*/ 2147483646 h 1600"/>
              <a:gd name="T8" fmla="*/ 2147483646 w 3120"/>
              <a:gd name="T9" fmla="*/ 2147483646 h 1600"/>
              <a:gd name="T10" fmla="*/ 2147483646 w 3120"/>
              <a:gd name="T11" fmla="*/ 2147483646 h 1600"/>
              <a:gd name="T12" fmla="*/ 2147483646 w 3120"/>
              <a:gd name="T13" fmla="*/ 2147483646 h 1600"/>
              <a:gd name="T14" fmla="*/ 2147483646 w 3120"/>
              <a:gd name="T15" fmla="*/ 2147483646 h 1600"/>
              <a:gd name="T16" fmla="*/ 2147483646 w 3120"/>
              <a:gd name="T17" fmla="*/ 2147483646 h 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20" h="1600">
                <a:moveTo>
                  <a:pt x="0" y="928"/>
                </a:moveTo>
                <a:cubicBezTo>
                  <a:pt x="44" y="900"/>
                  <a:pt x="88" y="872"/>
                  <a:pt x="144" y="928"/>
                </a:cubicBezTo>
                <a:cubicBezTo>
                  <a:pt x="200" y="984"/>
                  <a:pt x="264" y="1264"/>
                  <a:pt x="336" y="1264"/>
                </a:cubicBezTo>
                <a:cubicBezTo>
                  <a:pt x="408" y="1264"/>
                  <a:pt x="504" y="1064"/>
                  <a:pt x="576" y="928"/>
                </a:cubicBezTo>
                <a:cubicBezTo>
                  <a:pt x="648" y="792"/>
                  <a:pt x="672" y="576"/>
                  <a:pt x="768" y="448"/>
                </a:cubicBezTo>
                <a:cubicBezTo>
                  <a:pt x="864" y="320"/>
                  <a:pt x="968" y="224"/>
                  <a:pt x="1152" y="160"/>
                </a:cubicBezTo>
                <a:cubicBezTo>
                  <a:pt x="1336" y="96"/>
                  <a:pt x="1656" y="48"/>
                  <a:pt x="1872" y="64"/>
                </a:cubicBezTo>
                <a:cubicBezTo>
                  <a:pt x="2088" y="80"/>
                  <a:pt x="2240" y="0"/>
                  <a:pt x="2448" y="256"/>
                </a:cubicBezTo>
                <a:cubicBezTo>
                  <a:pt x="2656" y="512"/>
                  <a:pt x="2888" y="1056"/>
                  <a:pt x="3120" y="160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1" name="Line 15"/>
          <p:cNvSpPr>
            <a:spLocks noChangeShapeType="1"/>
          </p:cNvSpPr>
          <p:nvPr/>
        </p:nvSpPr>
        <p:spPr bwMode="auto">
          <a:xfrm>
            <a:off x="2438400" y="2667000"/>
            <a:ext cx="525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62" name="Line 16"/>
          <p:cNvSpPr>
            <a:spLocks noChangeShapeType="1"/>
          </p:cNvSpPr>
          <p:nvPr/>
        </p:nvSpPr>
        <p:spPr bwMode="auto">
          <a:xfrm>
            <a:off x="2590800" y="1524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152400" y="3200400"/>
            <a:ext cx="3048000" cy="15906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ArialMT" charset="0"/>
              </a:rPr>
              <a:t>Si mobilitano le energie difensive (innalzamento della frequenza car-diaca, della pressione arteriosa, della tensione  muscolare, diminu-zione delle secrezione salivare, au-mentata  liberazione di cortisolo, ecc.). 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3505200" y="3200400"/>
            <a:ext cx="2590800" cy="13779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ArialMT" charset="0"/>
              </a:rPr>
              <a:t>L'organismo tenta di adattarsi alla  situazione e gli indici fisiologici tendono a normaliz-zarsi  anche se lo sforzo per raggiungere l'equilibrio è  intenso. 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6400800" y="3200400"/>
            <a:ext cx="2514600" cy="18161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ArialMT" charset="0"/>
              </a:rPr>
              <a:t>Se la condizione  stressante continua, oppure risulta trop-po intensa, si entra  in una fase di esaurimento in cui l'organismo non riesce  più a difendersi e viene  a mancare la naturale capacità di adattarsi.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nimBg="1" autoUpdateAnimBg="0"/>
      <p:bldP spid="51209" grpId="0" animBg="1" autoUpdateAnimBg="0"/>
      <p:bldP spid="51210" grpId="0" autoUpdateAnimBg="0"/>
      <p:bldP spid="51217" grpId="0" animBg="1" autoUpdateAnimBg="0"/>
      <p:bldP spid="51218" grpId="0" animBg="1" autoUpdateAnimBg="0"/>
      <p:bldP spid="5121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FF00"/>
                </a:solidFill>
                <a:latin typeface="Arial Rounded MT Bold" charset="0"/>
              </a:rPr>
              <a:t>Fase di allarme: reazione di </a:t>
            </a:r>
            <a:r>
              <a:rPr lang="ja-JP" altLang="it-IT" sz="200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it-IT" altLang="ja-JP" sz="2000">
                <a:solidFill>
                  <a:srgbClr val="FFFF00"/>
                </a:solidFill>
                <a:latin typeface="Arial Rounded MT Bold" charset="0"/>
              </a:rPr>
              <a:t>attacco o fuga</a:t>
            </a:r>
            <a:r>
              <a:rPr lang="ja-JP" altLang="it-IT" sz="2000">
                <a:solidFill>
                  <a:srgbClr val="FFFF00"/>
                </a:solidFill>
                <a:latin typeface="Arial" charset="0"/>
              </a:rPr>
              <a:t>”</a:t>
            </a:r>
            <a:r>
              <a:rPr lang="it-IT" altLang="ja-JP" sz="2000">
                <a:solidFill>
                  <a:srgbClr val="FFFF00"/>
                </a:solidFill>
                <a:latin typeface="Arial Rounded MT Bold" charset="0"/>
              </a:rPr>
              <a:t>, sistema nervoso autonomo</a:t>
            </a:r>
            <a:endParaRPr lang="it-IT" altLang="it-IT" sz="2000">
              <a:latin typeface="Arial Rounded MT Bold" charset="0"/>
            </a:endParaRPr>
          </a:p>
        </p:txBody>
      </p:sp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FF00"/>
                </a:solidFill>
                <a:latin typeface="Arial Rounded MT Bold" charset="0"/>
              </a:rPr>
              <a:t>Fase di allarme: reazione di </a:t>
            </a:r>
            <a:r>
              <a:rPr lang="ja-JP" altLang="it-IT" sz="200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it-IT" altLang="ja-JP" sz="2000">
                <a:solidFill>
                  <a:srgbClr val="FFFF00"/>
                </a:solidFill>
                <a:latin typeface="Arial Rounded MT Bold" charset="0"/>
              </a:rPr>
              <a:t>attacco o fuga</a:t>
            </a:r>
            <a:r>
              <a:rPr lang="ja-JP" altLang="it-IT" sz="2000">
                <a:solidFill>
                  <a:srgbClr val="FFFF00"/>
                </a:solidFill>
                <a:latin typeface="Arial" charset="0"/>
              </a:rPr>
              <a:t>”</a:t>
            </a:r>
            <a:r>
              <a:rPr lang="it-IT" altLang="ja-JP" sz="2000">
                <a:solidFill>
                  <a:srgbClr val="FFFF00"/>
                </a:solidFill>
                <a:latin typeface="Arial Rounded MT Bold" charset="0"/>
              </a:rPr>
              <a:t>, sistema nervoso autonomo</a:t>
            </a:r>
            <a:endParaRPr lang="it-IT" altLang="it-IT" sz="2000">
              <a:latin typeface="Arial Rounded MT Bold" charset="0"/>
            </a:endParaRPr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2984500" y="1495425"/>
            <a:ext cx="1816100" cy="952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Corteccia cerebrale (rileva l</a:t>
            </a:r>
            <a:r>
              <a:rPr lang="ja-JP" altLang="it-IT" sz="1400">
                <a:latin typeface="Arial" charset="0"/>
              </a:rPr>
              <a:t>’</a:t>
            </a:r>
            <a:r>
              <a:rPr lang="it-IT" altLang="ja-JP" sz="1400">
                <a:latin typeface="Arial Rounded MT Bold" charset="0"/>
              </a:rPr>
              <a:t>agente stressante)</a:t>
            </a:r>
            <a:endParaRPr lang="it-IT" altLang="it-IT" sz="1400">
              <a:latin typeface="Arial Rounded MT Bold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6797675" y="2362200"/>
            <a:ext cx="112712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Talamo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6858000" y="2752725"/>
            <a:ext cx="13716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Ipotalamo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5867400" y="3886200"/>
            <a:ext cx="2286000" cy="2228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Il sistema nervoso ortosimpatico libera gli ormoni dello stress </a:t>
            </a:r>
            <a:r>
              <a:rPr lang="it-IT" altLang="it-IT" sz="1400" b="1">
                <a:latin typeface="Arial Rounded MT Bold" charset="0"/>
              </a:rPr>
              <a:t>noradrenalina</a:t>
            </a:r>
            <a:r>
              <a:rPr lang="it-IT" altLang="it-IT" sz="1400">
                <a:latin typeface="Arial Rounded MT Bold" charset="0"/>
              </a:rPr>
              <a:t> e </a:t>
            </a:r>
            <a:r>
              <a:rPr lang="it-IT" altLang="it-IT" sz="1400" b="1">
                <a:latin typeface="Arial Rounded MT Bold" charset="0"/>
              </a:rPr>
              <a:t>adrenalina</a:t>
            </a:r>
            <a:r>
              <a:rPr lang="it-IT" altLang="it-IT" sz="1400">
                <a:latin typeface="Arial Rounded MT Bold" charset="0"/>
              </a:rPr>
              <a:t> a livello delle terminazioni nervose e della midollare della ghiandola surrenale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898525" y="2438400"/>
            <a:ext cx="2073275" cy="180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Gli ormoni ipofisari stimolano la parte corticale della ghiandola surrenale a liberare l</a:t>
            </a:r>
            <a:r>
              <a:rPr lang="ja-JP" altLang="it-IT" sz="1400">
                <a:latin typeface="Arial" charset="0"/>
              </a:rPr>
              <a:t>’</a:t>
            </a:r>
            <a:r>
              <a:rPr lang="it-IT" altLang="ja-JP" sz="1400">
                <a:latin typeface="Arial Rounded MT Bold" charset="0"/>
              </a:rPr>
              <a:t>ormone dello stress </a:t>
            </a:r>
            <a:r>
              <a:rPr lang="it-IT" altLang="ja-JP" sz="1400" b="1">
                <a:latin typeface="Arial Rounded MT Bold" charset="0"/>
              </a:rPr>
              <a:t>cortisolo</a:t>
            </a:r>
            <a:endParaRPr lang="it-IT" altLang="ja-JP" sz="1400">
              <a:latin typeface="Arial Rounded MT Bold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1508125" y="5648325"/>
            <a:ext cx="1082675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Ghiandole surrenali</a:t>
            </a:r>
          </a:p>
        </p:txBody>
      </p:sp>
      <p:sp>
        <p:nvSpPr>
          <p:cNvPr id="27657" name="Rectangle 12"/>
          <p:cNvSpPr>
            <a:spLocks noChangeArrowheads="1"/>
          </p:cNvSpPr>
          <p:nvPr/>
        </p:nvSpPr>
        <p:spPr bwMode="auto">
          <a:xfrm>
            <a:off x="6934200" y="3124200"/>
            <a:ext cx="1219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27658" name="Text Box 8"/>
          <p:cNvSpPr txBox="1">
            <a:spLocks noChangeArrowheads="1"/>
          </p:cNvSpPr>
          <p:nvPr/>
        </p:nvSpPr>
        <p:spPr bwMode="auto">
          <a:xfrm>
            <a:off x="7124700" y="3276600"/>
            <a:ext cx="838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Ipofisi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Fase di resistenza: asse ipofisi-surreni, sistema endorfinico</a:t>
            </a:r>
            <a:endParaRPr lang="it-IT" altLang="it-IT" sz="2000">
              <a:latin typeface="Arial Rounded MT Bold" charset="0"/>
            </a:endParaRP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060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4813"/>
            <a:ext cx="5734050" cy="640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8"/>
          <p:cNvSpPr>
            <a:spLocks noChangeArrowheads="1"/>
          </p:cNvSpPr>
          <p:nvPr/>
        </p:nvSpPr>
        <p:spPr bwMode="auto">
          <a:xfrm>
            <a:off x="4524375" y="2438400"/>
            <a:ext cx="1200150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4403725" y="3208338"/>
            <a:ext cx="854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 Rounded MT Bold" charset="0"/>
              </a:rPr>
              <a:t>Ipofisi anteriore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7164388" y="3117850"/>
            <a:ext cx="854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 Rounded MT Bold" charset="0"/>
              </a:rPr>
              <a:t>Ipofisi posteriore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4403725" y="4883150"/>
            <a:ext cx="585788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LH, FSH</a:t>
            </a:r>
          </a:p>
        </p:txBody>
      </p:sp>
      <p:sp>
        <p:nvSpPr>
          <p:cNvPr id="31752" name="Text Box 12"/>
          <p:cNvSpPr txBox="1">
            <a:spLocks noChangeArrowheads="1"/>
          </p:cNvSpPr>
          <p:nvPr/>
        </p:nvSpPr>
        <p:spPr bwMode="auto">
          <a:xfrm>
            <a:off x="5148263" y="5080000"/>
            <a:ext cx="10937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(POMC)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ACTH, </a:t>
            </a:r>
            <a:r>
              <a:rPr lang="it-IT" altLang="it-IT" sz="800">
                <a:latin typeface="Symbol" charset="2"/>
              </a:rPr>
              <a:t>b</a:t>
            </a:r>
            <a:r>
              <a:rPr lang="it-IT" altLang="it-IT" sz="800">
                <a:latin typeface="Arial Rounded MT Bold" charset="0"/>
              </a:rPr>
              <a:t>-endorfine</a:t>
            </a:r>
          </a:p>
        </p:txBody>
      </p:sp>
      <p:sp>
        <p:nvSpPr>
          <p:cNvPr id="31753" name="Text Box 13"/>
          <p:cNvSpPr txBox="1">
            <a:spLocks noChangeArrowheads="1"/>
          </p:cNvSpPr>
          <p:nvPr/>
        </p:nvSpPr>
        <p:spPr bwMode="auto">
          <a:xfrm>
            <a:off x="7308850" y="4121150"/>
            <a:ext cx="854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 Rounded MT Bold" charset="0"/>
              </a:rPr>
              <a:t>Lobo intermedio</a:t>
            </a:r>
          </a:p>
        </p:txBody>
      </p:sp>
      <p:sp>
        <p:nvSpPr>
          <p:cNvPr id="31754" name="Text Box 14"/>
          <p:cNvSpPr txBox="1">
            <a:spLocks noChangeArrowheads="1"/>
          </p:cNvSpPr>
          <p:nvPr/>
        </p:nvSpPr>
        <p:spPr bwMode="auto">
          <a:xfrm>
            <a:off x="6237288" y="5181600"/>
            <a:ext cx="392112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TSH</a:t>
            </a:r>
          </a:p>
        </p:txBody>
      </p:sp>
      <p:sp>
        <p:nvSpPr>
          <p:cNvPr id="31755" name="Text Box 15"/>
          <p:cNvSpPr txBox="1">
            <a:spLocks noChangeArrowheads="1"/>
          </p:cNvSpPr>
          <p:nvPr/>
        </p:nvSpPr>
        <p:spPr bwMode="auto">
          <a:xfrm>
            <a:off x="6934200" y="5029200"/>
            <a:ext cx="914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Ormone della crescita</a:t>
            </a:r>
          </a:p>
        </p:txBody>
      </p:sp>
      <p:sp>
        <p:nvSpPr>
          <p:cNvPr id="31756" name="Text Box 16"/>
          <p:cNvSpPr txBox="1">
            <a:spLocks noChangeArrowheads="1"/>
          </p:cNvSpPr>
          <p:nvPr/>
        </p:nvSpPr>
        <p:spPr bwMode="auto">
          <a:xfrm>
            <a:off x="7315200" y="4800600"/>
            <a:ext cx="666750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Prolattina</a:t>
            </a:r>
          </a:p>
        </p:txBody>
      </p:sp>
      <p:sp>
        <p:nvSpPr>
          <p:cNvPr id="31757" name="Text Box 17"/>
          <p:cNvSpPr txBox="1">
            <a:spLocks noChangeArrowheads="1"/>
          </p:cNvSpPr>
          <p:nvPr/>
        </p:nvSpPr>
        <p:spPr bwMode="auto">
          <a:xfrm>
            <a:off x="3429000" y="5029200"/>
            <a:ext cx="63817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Ovaio</a:t>
            </a:r>
          </a:p>
        </p:txBody>
      </p:sp>
      <p:sp>
        <p:nvSpPr>
          <p:cNvPr id="31758" name="Text Box 18"/>
          <p:cNvSpPr txBox="1">
            <a:spLocks noChangeArrowheads="1"/>
          </p:cNvSpPr>
          <p:nvPr/>
        </p:nvSpPr>
        <p:spPr bwMode="auto">
          <a:xfrm>
            <a:off x="4724400" y="5511800"/>
            <a:ext cx="636588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Testicolo</a:t>
            </a:r>
          </a:p>
        </p:txBody>
      </p:sp>
      <p:sp>
        <p:nvSpPr>
          <p:cNvPr id="31759" name="Text Box 19"/>
          <p:cNvSpPr txBox="1">
            <a:spLocks noChangeArrowheads="1"/>
          </p:cNvSpPr>
          <p:nvPr/>
        </p:nvSpPr>
        <p:spPr bwMode="auto">
          <a:xfrm>
            <a:off x="5435600" y="5486400"/>
            <a:ext cx="812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Corteccia surrenale</a:t>
            </a:r>
          </a:p>
        </p:txBody>
      </p:sp>
      <p:sp>
        <p:nvSpPr>
          <p:cNvPr id="31760" name="Text Box 20"/>
          <p:cNvSpPr txBox="1">
            <a:spLocks noChangeArrowheads="1"/>
          </p:cNvSpPr>
          <p:nvPr/>
        </p:nvSpPr>
        <p:spPr bwMode="auto">
          <a:xfrm>
            <a:off x="6480175" y="5556250"/>
            <a:ext cx="531813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Tiroide</a:t>
            </a:r>
          </a:p>
        </p:txBody>
      </p:sp>
      <p:sp>
        <p:nvSpPr>
          <p:cNvPr id="31761" name="Text Box 21"/>
          <p:cNvSpPr txBox="1">
            <a:spLocks noChangeArrowheads="1"/>
          </p:cNvSpPr>
          <p:nvPr/>
        </p:nvSpPr>
        <p:spPr bwMode="auto">
          <a:xfrm>
            <a:off x="7575550" y="5359400"/>
            <a:ext cx="585788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LH, FSH</a:t>
            </a:r>
          </a:p>
        </p:txBody>
      </p:sp>
      <p:sp>
        <p:nvSpPr>
          <p:cNvPr id="31762" name="Text Box 23"/>
          <p:cNvSpPr txBox="1">
            <a:spLocks noChangeArrowheads="1"/>
          </p:cNvSpPr>
          <p:nvPr/>
        </p:nvSpPr>
        <p:spPr bwMode="auto">
          <a:xfrm>
            <a:off x="4079875" y="6499225"/>
            <a:ext cx="839788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Testosterone</a:t>
            </a:r>
          </a:p>
        </p:txBody>
      </p:sp>
      <p:sp>
        <p:nvSpPr>
          <p:cNvPr id="31763" name="Line 25"/>
          <p:cNvSpPr>
            <a:spLocks noChangeShapeType="1"/>
          </p:cNvSpPr>
          <p:nvPr/>
        </p:nvSpPr>
        <p:spPr bwMode="auto">
          <a:xfrm>
            <a:off x="5257800" y="676275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64" name="Text Box 24"/>
          <p:cNvSpPr txBox="1">
            <a:spLocks noChangeArrowheads="1"/>
          </p:cNvSpPr>
          <p:nvPr/>
        </p:nvSpPr>
        <p:spPr bwMode="auto">
          <a:xfrm>
            <a:off x="5151438" y="6643688"/>
            <a:ext cx="944562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Glucocorticoidi</a:t>
            </a:r>
          </a:p>
        </p:txBody>
      </p:sp>
      <p:sp>
        <p:nvSpPr>
          <p:cNvPr id="31765" name="Line 27"/>
          <p:cNvSpPr>
            <a:spLocks noChangeShapeType="1"/>
          </p:cNvSpPr>
          <p:nvPr/>
        </p:nvSpPr>
        <p:spPr bwMode="auto">
          <a:xfrm>
            <a:off x="6477000" y="6775450"/>
            <a:ext cx="381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766" name="Text Box 26"/>
          <p:cNvSpPr txBox="1">
            <a:spLocks noChangeArrowheads="1"/>
          </p:cNvSpPr>
          <p:nvPr/>
        </p:nvSpPr>
        <p:spPr bwMode="auto">
          <a:xfrm>
            <a:off x="6459538" y="6629400"/>
            <a:ext cx="488950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T3, T4</a:t>
            </a:r>
          </a:p>
        </p:txBody>
      </p:sp>
      <p:sp>
        <p:nvSpPr>
          <p:cNvPr id="31767" name="Text Box 28"/>
          <p:cNvSpPr txBox="1">
            <a:spLocks noChangeArrowheads="1"/>
          </p:cNvSpPr>
          <p:nvPr/>
        </p:nvSpPr>
        <p:spPr bwMode="auto">
          <a:xfrm>
            <a:off x="7461250" y="6237288"/>
            <a:ext cx="423863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IGF-I</a:t>
            </a:r>
          </a:p>
        </p:txBody>
      </p:sp>
      <p:sp>
        <p:nvSpPr>
          <p:cNvPr id="31768" name="Text Box 29"/>
          <p:cNvSpPr txBox="1">
            <a:spLocks noChangeArrowheads="1"/>
          </p:cNvSpPr>
          <p:nvPr/>
        </p:nvSpPr>
        <p:spPr bwMode="auto">
          <a:xfrm>
            <a:off x="8153400" y="4159250"/>
            <a:ext cx="762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Ghiandola mammaria</a:t>
            </a:r>
          </a:p>
        </p:txBody>
      </p:sp>
      <p:sp>
        <p:nvSpPr>
          <p:cNvPr id="31769" name="Text Box 30"/>
          <p:cNvSpPr txBox="1">
            <a:spLocks noChangeArrowheads="1"/>
          </p:cNvSpPr>
          <p:nvPr/>
        </p:nvSpPr>
        <p:spPr bwMode="auto">
          <a:xfrm>
            <a:off x="8604250" y="5445125"/>
            <a:ext cx="50641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Latte</a:t>
            </a:r>
          </a:p>
        </p:txBody>
      </p:sp>
      <p:sp>
        <p:nvSpPr>
          <p:cNvPr id="31770" name="Text Box 22"/>
          <p:cNvSpPr txBox="1">
            <a:spLocks noChangeArrowheads="1"/>
          </p:cNvSpPr>
          <p:nvPr/>
        </p:nvSpPr>
        <p:spPr bwMode="auto">
          <a:xfrm>
            <a:off x="3348038" y="6092825"/>
            <a:ext cx="10715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 Rounded MT Bold" charset="0"/>
              </a:rPr>
              <a:t>Estrogeni, Progesterone</a:t>
            </a:r>
          </a:p>
        </p:txBody>
      </p:sp>
      <p:sp>
        <p:nvSpPr>
          <p:cNvPr id="31771" name="Rectangle 32"/>
          <p:cNvSpPr>
            <a:spLocks noChangeArrowheads="1"/>
          </p:cNvSpPr>
          <p:nvPr/>
        </p:nvSpPr>
        <p:spPr bwMode="auto">
          <a:xfrm>
            <a:off x="3810000" y="457200"/>
            <a:ext cx="44958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31772" name="Text Box 33"/>
          <p:cNvSpPr txBox="1">
            <a:spLocks noChangeArrowheads="1"/>
          </p:cNvSpPr>
          <p:nvPr/>
        </p:nvSpPr>
        <p:spPr bwMode="auto">
          <a:xfrm>
            <a:off x="3870325" y="2066925"/>
            <a:ext cx="104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 Rounded MT Bold" charset="0"/>
              </a:rPr>
              <a:t>Ipotalamo</a:t>
            </a:r>
          </a:p>
        </p:txBody>
      </p:sp>
      <p:grpSp>
        <p:nvGrpSpPr>
          <p:cNvPr id="31773" name="Group 55"/>
          <p:cNvGrpSpPr>
            <a:grpSpLocks/>
          </p:cNvGrpSpPr>
          <p:nvPr/>
        </p:nvGrpSpPr>
        <p:grpSpPr bwMode="auto">
          <a:xfrm>
            <a:off x="152400" y="3717925"/>
            <a:ext cx="4614863" cy="701675"/>
            <a:chOff x="288" y="2198"/>
            <a:chExt cx="2907" cy="442"/>
          </a:xfrm>
        </p:grpSpPr>
        <p:grpSp>
          <p:nvGrpSpPr>
            <p:cNvPr id="31777" name="Group 46"/>
            <p:cNvGrpSpPr>
              <a:grpSpLocks/>
            </p:cNvGrpSpPr>
            <p:nvPr/>
          </p:nvGrpSpPr>
          <p:grpSpPr bwMode="auto">
            <a:xfrm>
              <a:off x="576" y="2352"/>
              <a:ext cx="2256" cy="96"/>
              <a:chOff x="576" y="2496"/>
              <a:chExt cx="2256" cy="96"/>
            </a:xfrm>
          </p:grpSpPr>
          <p:sp>
            <p:nvSpPr>
              <p:cNvPr id="31786" name="Line 44"/>
              <p:cNvSpPr>
                <a:spLocks noChangeShapeType="1"/>
              </p:cNvSpPr>
              <p:nvPr/>
            </p:nvSpPr>
            <p:spPr bwMode="auto">
              <a:xfrm>
                <a:off x="576" y="2544"/>
                <a:ext cx="22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87" name="Rectangle 35"/>
              <p:cNvSpPr>
                <a:spLocks noChangeArrowheads="1"/>
              </p:cNvSpPr>
              <p:nvPr/>
            </p:nvSpPr>
            <p:spPr bwMode="auto">
              <a:xfrm>
                <a:off x="720" y="249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88" name="Rectangle 34"/>
              <p:cNvSpPr>
                <a:spLocks noChangeArrowheads="1"/>
              </p:cNvSpPr>
              <p:nvPr/>
            </p:nvSpPr>
            <p:spPr bwMode="auto">
              <a:xfrm>
                <a:off x="624" y="2496"/>
                <a:ext cx="192" cy="9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89" name="Rectangle 36"/>
              <p:cNvSpPr>
                <a:spLocks noChangeArrowheads="1"/>
              </p:cNvSpPr>
              <p:nvPr/>
            </p:nvSpPr>
            <p:spPr bwMode="auto">
              <a:xfrm>
                <a:off x="960" y="2496"/>
                <a:ext cx="192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0" name="Rectangle 37"/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1" name="Rectangle 39"/>
              <p:cNvSpPr>
                <a:spLocks noChangeArrowheads="1"/>
              </p:cNvSpPr>
              <p:nvPr/>
            </p:nvSpPr>
            <p:spPr bwMode="auto">
              <a:xfrm>
                <a:off x="1488" y="249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2" name="Rectangle 40"/>
              <p:cNvSpPr>
                <a:spLocks noChangeArrowheads="1"/>
              </p:cNvSpPr>
              <p:nvPr/>
            </p:nvSpPr>
            <p:spPr bwMode="auto">
              <a:xfrm>
                <a:off x="1680" y="2496"/>
                <a:ext cx="192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3" name="Rectangle 38"/>
              <p:cNvSpPr>
                <a:spLocks noChangeArrowheads="1"/>
              </p:cNvSpPr>
              <p:nvPr/>
            </p:nvSpPr>
            <p:spPr bwMode="auto">
              <a:xfrm>
                <a:off x="1458" y="2496"/>
                <a:ext cx="192" cy="9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4" name="Rectangle 41"/>
              <p:cNvSpPr>
                <a:spLocks noChangeArrowheads="1"/>
              </p:cNvSpPr>
              <p:nvPr/>
            </p:nvSpPr>
            <p:spPr bwMode="auto">
              <a:xfrm>
                <a:off x="1905" y="249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5" name="Rectangle 42"/>
              <p:cNvSpPr>
                <a:spLocks noChangeArrowheads="1"/>
              </p:cNvSpPr>
              <p:nvPr/>
            </p:nvSpPr>
            <p:spPr bwMode="auto">
              <a:xfrm>
                <a:off x="2140" y="2496"/>
                <a:ext cx="308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  <p:sp>
            <p:nvSpPr>
              <p:cNvPr id="31796" name="Rectangle 43"/>
              <p:cNvSpPr>
                <a:spLocks noChangeArrowheads="1"/>
              </p:cNvSpPr>
              <p:nvPr/>
            </p:nvSpPr>
            <p:spPr bwMode="auto">
              <a:xfrm>
                <a:off x="2446" y="2496"/>
                <a:ext cx="30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400">
                  <a:latin typeface="Arial Rounded MT Bold" charset="0"/>
                </a:endParaRPr>
              </a:p>
            </p:txBody>
          </p:sp>
        </p:grpSp>
        <p:sp>
          <p:nvSpPr>
            <p:cNvPr id="31778" name="Text Box 49"/>
            <p:cNvSpPr txBox="1">
              <a:spLocks noChangeArrowheads="1"/>
            </p:cNvSpPr>
            <p:nvPr/>
          </p:nvSpPr>
          <p:spPr bwMode="auto">
            <a:xfrm>
              <a:off x="288" y="2322"/>
              <a:ext cx="288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Arial Rounded MT Bold" charset="0"/>
                </a:rPr>
                <a:t>NH</a:t>
              </a:r>
              <a:r>
                <a:rPr lang="it-IT" altLang="it-IT" sz="800">
                  <a:latin typeface="Arial Rounded MT Bold" charset="0"/>
                </a:rPr>
                <a:t>2</a:t>
              </a:r>
              <a:endParaRPr lang="it-IT" altLang="it-IT" sz="1000">
                <a:latin typeface="Arial Rounded MT Bold" charset="0"/>
              </a:endParaRPr>
            </a:p>
          </p:txBody>
        </p:sp>
        <p:sp>
          <p:nvSpPr>
            <p:cNvPr id="31779" name="Text Box 47"/>
            <p:cNvSpPr txBox="1">
              <a:spLocks noChangeArrowheads="1"/>
            </p:cNvSpPr>
            <p:nvPr/>
          </p:nvSpPr>
          <p:spPr bwMode="auto">
            <a:xfrm>
              <a:off x="1480" y="2198"/>
              <a:ext cx="3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Arial Rounded MT Bold" charset="0"/>
                </a:rPr>
                <a:t>ACTH</a:t>
              </a:r>
            </a:p>
          </p:txBody>
        </p:sp>
        <p:sp>
          <p:nvSpPr>
            <p:cNvPr id="31780" name="Text Box 48"/>
            <p:cNvSpPr txBox="1">
              <a:spLocks noChangeArrowheads="1"/>
            </p:cNvSpPr>
            <p:nvPr/>
          </p:nvSpPr>
          <p:spPr bwMode="auto">
            <a:xfrm>
              <a:off x="2296" y="2203"/>
              <a:ext cx="34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Symbol" charset="2"/>
                </a:rPr>
                <a:t>b</a:t>
              </a:r>
              <a:r>
                <a:rPr lang="it-IT" altLang="it-IT" sz="1000">
                  <a:latin typeface="Arial Rounded MT Bold" charset="0"/>
                </a:rPr>
                <a:t>-LPH</a:t>
              </a:r>
            </a:p>
          </p:txBody>
        </p:sp>
        <p:sp>
          <p:nvSpPr>
            <p:cNvPr id="31781" name="Text Box 50"/>
            <p:cNvSpPr txBox="1">
              <a:spLocks noChangeArrowheads="1"/>
            </p:cNvSpPr>
            <p:nvPr/>
          </p:nvSpPr>
          <p:spPr bwMode="auto">
            <a:xfrm>
              <a:off x="2832" y="2322"/>
              <a:ext cx="36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Arial Rounded MT Bold" charset="0"/>
                </a:rPr>
                <a:t>COOH</a:t>
              </a:r>
            </a:p>
          </p:txBody>
        </p:sp>
        <p:sp>
          <p:nvSpPr>
            <p:cNvPr id="31782" name="Text Box 51"/>
            <p:cNvSpPr txBox="1">
              <a:spLocks noChangeArrowheads="1"/>
            </p:cNvSpPr>
            <p:nvPr/>
          </p:nvSpPr>
          <p:spPr bwMode="auto">
            <a:xfrm>
              <a:off x="864" y="2486"/>
              <a:ext cx="356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Symbol" charset="2"/>
                </a:rPr>
                <a:t>g</a:t>
              </a:r>
              <a:r>
                <a:rPr lang="it-IT" altLang="it-IT" sz="1000">
                  <a:latin typeface="Arial Rounded MT Bold" charset="0"/>
                </a:rPr>
                <a:t>-MSH</a:t>
              </a:r>
            </a:p>
          </p:txBody>
        </p:sp>
        <p:sp>
          <p:nvSpPr>
            <p:cNvPr id="31783" name="Text Box 52"/>
            <p:cNvSpPr txBox="1">
              <a:spLocks noChangeArrowheads="1"/>
            </p:cNvSpPr>
            <p:nvPr/>
          </p:nvSpPr>
          <p:spPr bwMode="auto">
            <a:xfrm>
              <a:off x="1372" y="2471"/>
              <a:ext cx="374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Symbol" charset="2"/>
                </a:rPr>
                <a:t>a</a:t>
              </a:r>
              <a:r>
                <a:rPr lang="it-IT" altLang="it-IT" sz="1000">
                  <a:latin typeface="Arial Rounded MT Bold" charset="0"/>
                </a:rPr>
                <a:t>-MSH</a:t>
              </a:r>
            </a:p>
          </p:txBody>
        </p:sp>
        <p:sp>
          <p:nvSpPr>
            <p:cNvPr id="31784" name="Text Box 53"/>
            <p:cNvSpPr txBox="1">
              <a:spLocks noChangeArrowheads="1"/>
            </p:cNvSpPr>
            <p:nvPr/>
          </p:nvSpPr>
          <p:spPr bwMode="auto">
            <a:xfrm>
              <a:off x="2064" y="2471"/>
              <a:ext cx="367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Symbol" charset="2"/>
                </a:rPr>
                <a:t>b</a:t>
              </a:r>
              <a:r>
                <a:rPr lang="it-IT" altLang="it-IT" sz="1000">
                  <a:latin typeface="Arial Rounded MT Bold" charset="0"/>
                </a:rPr>
                <a:t>-MSH</a:t>
              </a:r>
            </a:p>
          </p:txBody>
        </p:sp>
        <p:sp>
          <p:nvSpPr>
            <p:cNvPr id="31785" name="Text Box 54"/>
            <p:cNvSpPr txBox="1">
              <a:spLocks noChangeArrowheads="1"/>
            </p:cNvSpPr>
            <p:nvPr/>
          </p:nvSpPr>
          <p:spPr bwMode="auto">
            <a:xfrm>
              <a:off x="2400" y="2471"/>
              <a:ext cx="56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latin typeface="Symbol" charset="2"/>
                </a:rPr>
                <a:t>b</a:t>
              </a:r>
              <a:r>
                <a:rPr lang="it-IT" altLang="it-IT" sz="1000">
                  <a:latin typeface="Arial Rounded MT Bold" charset="0"/>
                </a:rPr>
                <a:t>-endorfina</a:t>
              </a:r>
            </a:p>
          </p:txBody>
        </p:sp>
      </p:grpSp>
      <p:sp>
        <p:nvSpPr>
          <p:cNvPr id="31774" name="Text Box 7"/>
          <p:cNvSpPr txBox="1">
            <a:spLocks noChangeArrowheads="1"/>
          </p:cNvSpPr>
          <p:nvPr/>
        </p:nvSpPr>
        <p:spPr bwMode="auto">
          <a:xfrm>
            <a:off x="76200" y="4953000"/>
            <a:ext cx="2982913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MT" charset="0"/>
              </a:rPr>
              <a:t>L'azione del cortisolo influenza il  metabolismo degli zuccheri, delle proteine e dei grassi aumentando  l'energia disponibile per l'organismo;  tuttavia </a:t>
            </a:r>
            <a:r>
              <a:rPr lang="it-IT" altLang="it-IT" sz="1200" b="1">
                <a:latin typeface="Arial-BoldMT" charset="0"/>
              </a:rPr>
              <a:t>l'azione a lungo termine è quella di un abbassamento delle  difese immunitarie</a:t>
            </a:r>
            <a:r>
              <a:rPr lang="it-IT" altLang="it-IT" sz="1200">
                <a:latin typeface="ArialMT" charset="0"/>
              </a:rPr>
              <a:t>. </a:t>
            </a:r>
          </a:p>
        </p:txBody>
      </p:sp>
      <p:sp>
        <p:nvSpPr>
          <p:cNvPr id="31775" name="Rectangle 57"/>
          <p:cNvSpPr>
            <a:spLocks noChangeArrowheads="1"/>
          </p:cNvSpPr>
          <p:nvPr/>
        </p:nvSpPr>
        <p:spPr bwMode="auto">
          <a:xfrm>
            <a:off x="152400" y="3581400"/>
            <a:ext cx="4572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 Rounded MT Bold" charset="0"/>
            </a:endParaRPr>
          </a:p>
        </p:txBody>
      </p:sp>
      <p:sp>
        <p:nvSpPr>
          <p:cNvPr id="31776" name="Text Box 56"/>
          <p:cNvSpPr txBox="1">
            <a:spLocks noChangeArrowheads="1"/>
          </p:cNvSpPr>
          <p:nvPr/>
        </p:nvSpPr>
        <p:spPr bwMode="auto">
          <a:xfrm>
            <a:off x="2173288" y="3459163"/>
            <a:ext cx="646112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 Rounded MT Bold" charset="0"/>
              </a:rPr>
              <a:t>POMC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ile0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7663"/>
            <a:ext cx="6000750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46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FF"/>
                </a:solidFill>
                <a:latin typeface="Arial Rounded MT Bold" charset="0"/>
              </a:rPr>
              <a:t>Fase di resistenza: asse ipofisi-surreni, sistema endorfinico</a:t>
            </a:r>
            <a:endParaRPr lang="it-IT" altLang="it-IT" sz="2000"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  <a:latin typeface="Arial Rounded MT Bold" charset="0"/>
              </a:rPr>
              <a:t>Fase di esaurimento (disadattamento): funzionale, immunodepressione</a:t>
            </a:r>
            <a:endParaRPr lang="it-IT" altLang="it-IT" sz="2000">
              <a:latin typeface="Arial Rounded MT Bold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362200" y="762000"/>
            <a:ext cx="4230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charset="0"/>
              </a:rPr>
              <a:t>Esperimento di Hans Selye, 1936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41325" y="1676400"/>
            <a:ext cx="5427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Esperimento: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Iniezioni di ormoni in ratti sani per ricerche di endocrinologia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441325" y="2763838"/>
            <a:ext cx="2903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Controllo: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Iniezioni di soluzione fisiologica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41325" y="3851275"/>
            <a:ext cx="39782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Risultati: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i ratti degli esperimenti sviluppavano varie patologie, fra cui: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it-IT" sz="1400">
                <a:latin typeface="Arial Rounded MT Bold" charset="0"/>
              </a:rPr>
              <a:t>Trombosi coronarica, emorragie cerebrali, arteriosclerosi, aumento della pressione arteriosa, ulcere peptiche e tumori</a:t>
            </a:r>
          </a:p>
        </p:txBody>
      </p:sp>
      <p:grpSp>
        <p:nvGrpSpPr>
          <p:cNvPr id="59399" name="Group 7"/>
          <p:cNvGrpSpPr>
            <a:grpSpLocks/>
          </p:cNvGrpSpPr>
          <p:nvPr/>
        </p:nvGrpSpPr>
        <p:grpSpPr bwMode="auto">
          <a:xfrm>
            <a:off x="514350" y="762000"/>
            <a:ext cx="8502650" cy="5867400"/>
            <a:chOff x="324" y="480"/>
            <a:chExt cx="5356" cy="3696"/>
          </a:xfrm>
        </p:grpSpPr>
        <p:pic>
          <p:nvPicPr>
            <p:cNvPr id="2151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616"/>
              <a:ext cx="2000" cy="2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1472"/>
              <a:ext cx="104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480"/>
              <a:ext cx="928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Text Box 11"/>
            <p:cNvSpPr txBox="1">
              <a:spLocks noChangeArrowheads="1"/>
            </p:cNvSpPr>
            <p:nvPr/>
          </p:nvSpPr>
          <p:spPr bwMode="auto">
            <a:xfrm>
              <a:off x="324" y="3631"/>
              <a:ext cx="1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600">
                  <a:latin typeface="Arial Rounded MT Bold" charset="0"/>
                </a:rPr>
                <a:t>… e anche i controlli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Rounded MT Bold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1307</Words>
  <Application>Microsoft Macintosh PowerPoint</Application>
  <PresentationFormat>Presentazione su schermo (4:3)</PresentationFormat>
  <Paragraphs>175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 Rounded MT Bold</vt:lpstr>
      <vt:lpstr>ＭＳ Ｐゴシック</vt:lpstr>
      <vt:lpstr>Arial</vt:lpstr>
      <vt:lpstr>Times</vt:lpstr>
      <vt:lpstr>ArialMT</vt:lpstr>
      <vt:lpstr>Symbol</vt:lpstr>
      <vt:lpstr>Arial-BoldMT</vt:lpstr>
      <vt:lpstr>Blank Presentation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16</cp:revision>
  <cp:lastPrinted>2015-12-15T19:08:32Z</cp:lastPrinted>
  <dcterms:created xsi:type="dcterms:W3CDTF">2015-12-16T11:14:27Z</dcterms:created>
  <dcterms:modified xsi:type="dcterms:W3CDTF">2019-11-13T14:11:02Z</dcterms:modified>
</cp:coreProperties>
</file>