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4.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82" r:id="rId2"/>
    <p:sldId id="286" r:id="rId3"/>
    <p:sldId id="257" r:id="rId4"/>
    <p:sldId id="288" r:id="rId5"/>
    <p:sldId id="297" r:id="rId6"/>
    <p:sldId id="289" r:id="rId7"/>
    <p:sldId id="278" r:id="rId8"/>
    <p:sldId id="284" r:id="rId9"/>
    <p:sldId id="290" r:id="rId10"/>
    <p:sldId id="291" r:id="rId11"/>
    <p:sldId id="293" r:id="rId12"/>
    <p:sldId id="294" r:id="rId13"/>
    <p:sldId id="295" r:id="rId14"/>
    <p:sldId id="296" r:id="rId15"/>
    <p:sldId id="262" r:id="rId16"/>
    <p:sldId id="265" r:id="rId17"/>
    <p:sldId id="299" r:id="rId18"/>
    <p:sldId id="259" r:id="rId19"/>
    <p:sldId id="266" r:id="rId20"/>
    <p:sldId id="258" r:id="rId21"/>
    <p:sldId id="270" r:id="rId22"/>
    <p:sldId id="267" r:id="rId23"/>
    <p:sldId id="268" r:id="rId24"/>
    <p:sldId id="272" r:id="rId25"/>
    <p:sldId id="283" r:id="rId26"/>
    <p:sldId id="285" r:id="rId27"/>
    <p:sldId id="298" r:id="rId28"/>
    <p:sldId id="279" r:id="rId29"/>
    <p:sldId id="300" r:id="rId30"/>
  </p:sldIdLst>
  <p:sldSz cx="10287000" cy="6858000" type="35mm"/>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40"/>
    <p:restoredTop sz="94575"/>
  </p:normalViewPr>
  <p:slideViewPr>
    <p:cSldViewPr snapToGrid="0" snapToObjects="1">
      <p:cViewPr varScale="1">
        <p:scale>
          <a:sx n="107" d="100"/>
          <a:sy n="107" d="100"/>
        </p:scale>
        <p:origin x="168" y="22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8E998-F85A-8846-A81B-BFA2ADA73F4C}" type="datetimeFigureOut">
              <a:rPr lang="it-IT" smtClean="0"/>
              <a:t>06/11/19</a:t>
            </a:fld>
            <a:endParaRPr lang="it-IT"/>
          </a:p>
        </p:txBody>
      </p:sp>
      <p:sp>
        <p:nvSpPr>
          <p:cNvPr id="4" name="Segnaposto immagine diapositiva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F11D9-839A-CC42-B695-2BD557EFD723}" type="slidenum">
              <a:rPr lang="it-IT" smtClean="0"/>
              <a:t>‹n.›</a:t>
            </a:fld>
            <a:endParaRPr lang="it-IT"/>
          </a:p>
        </p:txBody>
      </p:sp>
    </p:spTree>
    <p:extLst>
      <p:ext uri="{BB962C8B-B14F-4D97-AF65-F5344CB8AC3E}">
        <p14:creationId xmlns:p14="http://schemas.microsoft.com/office/powerpoint/2010/main" val="79079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1</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83144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4454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972830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4536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1886325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4474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219133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44953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54644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803619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4720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1623445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B37CC36-3C76-C04D-810F-59F3BA4B90F2}" type="slidenum">
              <a:rPr lang="it-IT" altLang="it-IT"/>
              <a:pPr>
                <a:spcBef>
                  <a:spcPct val="0"/>
                </a:spcBef>
              </a:pPr>
              <a:t>29</a:t>
            </a:fld>
            <a:endParaRPr lang="it-IT" altLang="it-IT"/>
          </a:p>
        </p:txBody>
      </p:sp>
      <p:sp>
        <p:nvSpPr>
          <p:cNvPr id="60418"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dirty="0" smtClean="0">
              <a:cs typeface="+mn-cs"/>
            </a:endParaRPr>
          </a:p>
        </p:txBody>
      </p:sp>
    </p:spTree>
    <p:extLst>
      <p:ext uri="{BB962C8B-B14F-4D97-AF65-F5344CB8AC3E}">
        <p14:creationId xmlns:p14="http://schemas.microsoft.com/office/powerpoint/2010/main" val="105943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papille filiformi non hanno funzione gustativa, ma sono riccamente innervate ed agiscono da meccanocettori.</a:t>
            </a:r>
          </a:p>
        </p:txBody>
      </p:sp>
      <p:sp>
        <p:nvSpPr>
          <p:cNvPr id="4" name="Segnaposto numero diapositiva 3"/>
          <p:cNvSpPr>
            <a:spLocks noGrp="1"/>
          </p:cNvSpPr>
          <p:nvPr>
            <p:ph type="sldNum" sz="quarter" idx="10"/>
          </p:nvPr>
        </p:nvSpPr>
        <p:spPr/>
        <p:txBody>
          <a:bodyPr/>
          <a:lstStyle/>
          <a:p>
            <a:fld id="{F3DFA461-63E6-4303-9EAD-65D9D7B7CE2A}" type="slidenum">
              <a:rPr lang="it-IT" smtClean="0"/>
              <a:t>4</a:t>
            </a:fld>
            <a:endParaRPr lang="it-IT"/>
          </a:p>
        </p:txBody>
      </p:sp>
    </p:spTree>
    <p:extLst>
      <p:ext uri="{BB962C8B-B14F-4D97-AF65-F5344CB8AC3E}">
        <p14:creationId xmlns:p14="http://schemas.microsoft.com/office/powerpoint/2010/main" val="81074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papille filiformi non hanno funzione gustativa, ma sono riccamente innervate ed agiscono da meccanocettori.</a:t>
            </a:r>
          </a:p>
        </p:txBody>
      </p:sp>
      <p:sp>
        <p:nvSpPr>
          <p:cNvPr id="4" name="Segnaposto numero diapositiva 3"/>
          <p:cNvSpPr>
            <a:spLocks noGrp="1"/>
          </p:cNvSpPr>
          <p:nvPr>
            <p:ph type="sldNum" sz="quarter" idx="10"/>
          </p:nvPr>
        </p:nvSpPr>
        <p:spPr/>
        <p:txBody>
          <a:bodyPr/>
          <a:lstStyle/>
          <a:p>
            <a:fld id="{F3DFA461-63E6-4303-9EAD-65D9D7B7CE2A}" type="slidenum">
              <a:rPr lang="it-IT" smtClean="0"/>
              <a:t>5</a:t>
            </a:fld>
            <a:endParaRPr lang="it-IT"/>
          </a:p>
        </p:txBody>
      </p:sp>
    </p:spTree>
    <p:extLst>
      <p:ext uri="{BB962C8B-B14F-4D97-AF65-F5344CB8AC3E}">
        <p14:creationId xmlns:p14="http://schemas.microsoft.com/office/powerpoint/2010/main" val="7716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Sono cellule epiteliali differenziate per la recezione di stimoli specifici </a:t>
            </a:r>
          </a:p>
        </p:txBody>
      </p:sp>
      <p:sp>
        <p:nvSpPr>
          <p:cNvPr id="4" name="Segnaposto numero diapositiva 3"/>
          <p:cNvSpPr>
            <a:spLocks noGrp="1"/>
          </p:cNvSpPr>
          <p:nvPr>
            <p:ph type="sldNum" sz="quarter" idx="10"/>
          </p:nvPr>
        </p:nvSpPr>
        <p:spPr/>
        <p:txBody>
          <a:bodyPr/>
          <a:lstStyle/>
          <a:p>
            <a:fld id="{F3DFA461-63E6-4303-9EAD-65D9D7B7CE2A}" type="slidenum">
              <a:rPr lang="it-IT" smtClean="0"/>
              <a:t>6</a:t>
            </a:fld>
            <a:endParaRPr lang="it-IT"/>
          </a:p>
        </p:txBody>
      </p:sp>
    </p:spTree>
    <p:extLst>
      <p:ext uri="{BB962C8B-B14F-4D97-AF65-F5344CB8AC3E}">
        <p14:creationId xmlns:p14="http://schemas.microsoft.com/office/powerpoint/2010/main" val="712607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4700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183377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Entra H+ da canale </a:t>
            </a:r>
            <a:r>
              <a:rPr lang="it-IT" dirty="0" err="1"/>
              <a:t>amiloride</a:t>
            </a:r>
            <a:r>
              <a:rPr lang="it-IT" dirty="0"/>
              <a:t> sensibile o h+ blocca canale K+ -&gt; depolarizzazione -&gt; rilascio di neurotrasmettitore</a:t>
            </a:r>
          </a:p>
        </p:txBody>
      </p:sp>
      <p:sp>
        <p:nvSpPr>
          <p:cNvPr id="4" name="Segnaposto numero diapositiva 3"/>
          <p:cNvSpPr>
            <a:spLocks noGrp="1"/>
          </p:cNvSpPr>
          <p:nvPr>
            <p:ph type="sldNum" sz="quarter" idx="10"/>
          </p:nvPr>
        </p:nvSpPr>
        <p:spPr/>
        <p:txBody>
          <a:bodyPr/>
          <a:lstStyle/>
          <a:p>
            <a:fld id="{F3DFA461-63E6-4303-9EAD-65D9D7B7CE2A}" type="slidenum">
              <a:rPr lang="it-IT" smtClean="0"/>
              <a:t>9</a:t>
            </a:fld>
            <a:endParaRPr lang="it-IT"/>
          </a:p>
        </p:txBody>
      </p:sp>
    </p:spTree>
    <p:extLst>
      <p:ext uri="{BB962C8B-B14F-4D97-AF65-F5344CB8AC3E}">
        <p14:creationId xmlns:p14="http://schemas.microsoft.com/office/powerpoint/2010/main" val="124953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03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EA139064-93B1-DA4F-B8C1-77EC9AEE6B5F}" type="slidenum">
              <a:rPr lang="it-IT" altLang="it-IT">
                <a:latin typeface="Arial" charset="0"/>
              </a:rPr>
              <a:pPr>
                <a:spcBef>
                  <a:spcPct val="0"/>
                </a:spcBef>
              </a:pPr>
              <a:t>15</a:t>
            </a:fld>
            <a:endParaRPr lang="it-IT" altLang="it-IT">
              <a:latin typeface="Arial" charset="0"/>
            </a:endParaRPr>
          </a:p>
        </p:txBody>
      </p:sp>
      <p:sp>
        <p:nvSpPr>
          <p:cNvPr id="86018"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pPr eaLnBrk="1" hangingPunct="1">
              <a:defRPr/>
            </a:pPr>
            <a:endParaRPr lang="it-IT" smtClean="0">
              <a:cs typeface="+mn-cs"/>
            </a:endParaRPr>
          </a:p>
        </p:txBody>
      </p:sp>
    </p:spTree>
    <p:extLst>
      <p:ext uri="{BB962C8B-B14F-4D97-AF65-F5344CB8AC3E}">
        <p14:creationId xmlns:p14="http://schemas.microsoft.com/office/powerpoint/2010/main" val="212062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2693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129329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bwMode="auto">
          <a:xfrm>
            <a:off x="857250" y="685800"/>
            <a:ext cx="5143500" cy="3429000"/>
          </a:xfrm>
          <a:prstGeom prst="rect">
            <a:avLst/>
          </a:prstGeom>
          <a:solidFill>
            <a:srgbClr val="FFFFFF"/>
          </a:solidFill>
          <a:ln>
            <a:solidFill>
              <a:srgbClr val="000000"/>
            </a:solidFill>
            <a:miter lim="800000"/>
            <a:headEnd/>
            <a:tailEnd/>
          </a:ln>
        </p:spPr>
      </p:sp>
      <p:sp>
        <p:nvSpPr>
          <p:cNvPr id="2693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it-IT">
              <a:ea typeface="新細明體" charset="-120"/>
            </a:endParaRPr>
          </a:p>
        </p:txBody>
      </p:sp>
    </p:spTree>
    <p:extLst>
      <p:ext uri="{BB962C8B-B14F-4D97-AF65-F5344CB8AC3E}">
        <p14:creationId xmlns:p14="http://schemas.microsoft.com/office/powerpoint/2010/main" val="170477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it-IT" smtClean="0"/>
              <a:t>Fare clic per modificare stile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7C93996-49DA-9C41-9DC8-87C1C4207FC3}" type="datetimeFigureOut">
              <a:rPr lang="it-IT" smtClean="0"/>
              <a:t>06/11/19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179970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7C93996-49DA-9C41-9DC8-87C1C4207FC3}" type="datetimeFigureOut">
              <a:rPr lang="it-IT" smtClean="0"/>
              <a:t>06/11/19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36064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it-IT" smtClean="0"/>
              <a:t>Fare clic per modificare stile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7C93996-49DA-9C41-9DC8-87C1C4207FC3}" type="datetimeFigureOut">
              <a:rPr lang="it-IT" smtClean="0"/>
              <a:t>06/11/19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123371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B7C93996-49DA-9C41-9DC8-87C1C4207FC3}" type="datetimeFigureOut">
              <a:rPr lang="it-IT" smtClean="0"/>
              <a:t>06/11/19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41164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it-IT" smtClean="0"/>
              <a:t>Fare clic per modificare stile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B7C93996-49DA-9C41-9DC8-87C1C4207FC3}" type="datetimeFigureOut">
              <a:rPr lang="it-IT" smtClean="0"/>
              <a:t>06/11/19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142601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7C93996-49DA-9C41-9DC8-87C1C4207FC3}" type="datetimeFigureOut">
              <a:rPr lang="it-IT" smtClean="0"/>
              <a:t>06/11/19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111616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it-IT" smtClean="0"/>
              <a:t>Fare clic per modificare stile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708572" y="2505075"/>
            <a:ext cx="4351883"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5207794" y="2505075"/>
            <a:ext cx="4373315"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B7C93996-49DA-9C41-9DC8-87C1C4207FC3}" type="datetimeFigureOut">
              <a:rPr lang="it-IT" smtClean="0"/>
              <a:t>06/11/19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115748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dirty="0"/>
          </a:p>
        </p:txBody>
      </p:sp>
      <p:sp>
        <p:nvSpPr>
          <p:cNvPr id="3" name="Date Placeholder 2"/>
          <p:cNvSpPr>
            <a:spLocks noGrp="1"/>
          </p:cNvSpPr>
          <p:nvPr>
            <p:ph type="dt" sz="half" idx="10"/>
          </p:nvPr>
        </p:nvSpPr>
        <p:spPr/>
        <p:txBody>
          <a:bodyPr/>
          <a:lstStyle/>
          <a:p>
            <a:fld id="{B7C93996-49DA-9C41-9DC8-87C1C4207FC3}" type="datetimeFigureOut">
              <a:rPr lang="it-IT" smtClean="0"/>
              <a:t>06/11/19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189883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93996-49DA-9C41-9DC8-87C1C4207FC3}" type="datetimeFigureOut">
              <a:rPr lang="it-IT" smtClean="0"/>
              <a:t>06/11/19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203992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it-IT" smtClean="0"/>
              <a:t>Fare clic per modificare stile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B7C93996-49DA-9C41-9DC8-87C1C4207FC3}" type="datetimeFigureOut">
              <a:rPr lang="it-IT" smtClean="0"/>
              <a:t>06/11/19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44316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it-IT" smtClean="0"/>
              <a:t>Fare clic per modificare stile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B7C93996-49DA-9C41-9DC8-87C1C4207FC3}" type="datetimeFigureOut">
              <a:rPr lang="it-IT" smtClean="0"/>
              <a:t>06/11/19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E835219-4647-8140-A1E2-4405A82A9F20}" type="slidenum">
              <a:rPr lang="it-IT" smtClean="0"/>
              <a:t>‹n.›</a:t>
            </a:fld>
            <a:endParaRPr lang="it-IT"/>
          </a:p>
        </p:txBody>
      </p:sp>
    </p:spTree>
    <p:extLst>
      <p:ext uri="{BB962C8B-B14F-4D97-AF65-F5344CB8AC3E}">
        <p14:creationId xmlns:p14="http://schemas.microsoft.com/office/powerpoint/2010/main" val="8562294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it-IT" smtClean="0"/>
              <a:t>Fare clic per modificare stile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93996-49DA-9C41-9DC8-87C1C4207FC3}" type="datetimeFigureOut">
              <a:rPr lang="it-IT" smtClean="0"/>
              <a:t>06/11/19</a:t>
            </a:fld>
            <a:endParaRPr lang="it-IT"/>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35219-4647-8140-A1E2-4405A82A9F20}" type="slidenum">
              <a:rPr lang="it-IT" smtClean="0"/>
              <a:t>‹n.›</a:t>
            </a:fld>
            <a:endParaRPr lang="it-IT"/>
          </a:p>
        </p:txBody>
      </p:sp>
    </p:spTree>
    <p:extLst>
      <p:ext uri="{BB962C8B-B14F-4D97-AF65-F5344CB8AC3E}">
        <p14:creationId xmlns:p14="http://schemas.microsoft.com/office/powerpoint/2010/main" val="403742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CasellaDiTesto 1"/>
          <p:cNvSpPr txBox="1"/>
          <p:nvPr/>
        </p:nvSpPr>
        <p:spPr>
          <a:xfrm>
            <a:off x="1831132" y="4221088"/>
            <a:ext cx="2576346" cy="338554"/>
          </a:xfrm>
          <a:prstGeom prst="rect">
            <a:avLst/>
          </a:prstGeom>
          <a:noFill/>
        </p:spPr>
        <p:txBody>
          <a:bodyPr wrap="none" rtlCol="0">
            <a:spAutoFit/>
          </a:bodyPr>
          <a:lstStyle/>
          <a:p>
            <a:r>
              <a:rPr lang="en-GB" sz="1600" dirty="0" err="1">
                <a:latin typeface="Arial" charset="0"/>
                <a:ea typeface="Arial" charset="0"/>
                <a:cs typeface="Arial" charset="0"/>
              </a:rPr>
              <a:t>Principali</a:t>
            </a:r>
            <a:r>
              <a:rPr lang="en-GB" sz="1600" dirty="0">
                <a:latin typeface="Arial" charset="0"/>
                <a:ea typeface="Arial" charset="0"/>
                <a:cs typeface="Arial" charset="0"/>
              </a:rPr>
              <a:t> </a:t>
            </a:r>
            <a:r>
              <a:rPr lang="en-GB" sz="1600" dirty="0" err="1">
                <a:latin typeface="Arial" charset="0"/>
                <a:ea typeface="Arial" charset="0"/>
                <a:cs typeface="Arial" charset="0"/>
              </a:rPr>
              <a:t>fonti</a:t>
            </a:r>
            <a:r>
              <a:rPr lang="en-GB" sz="1600" dirty="0">
                <a:latin typeface="Arial" charset="0"/>
                <a:ea typeface="Arial" charset="0"/>
                <a:cs typeface="Arial" charset="0"/>
              </a:rPr>
              <a:t> </a:t>
            </a:r>
            <a:r>
              <a:rPr lang="en-GB" sz="1600" dirty="0" err="1">
                <a:latin typeface="Arial" charset="0"/>
                <a:ea typeface="Arial" charset="0"/>
                <a:cs typeface="Arial" charset="0"/>
              </a:rPr>
              <a:t>delle</a:t>
            </a:r>
            <a:r>
              <a:rPr lang="en-GB" sz="1600" dirty="0">
                <a:latin typeface="Arial" charset="0"/>
                <a:ea typeface="Arial" charset="0"/>
                <a:cs typeface="Arial" charset="0"/>
              </a:rPr>
              <a:t> figure:</a:t>
            </a:r>
          </a:p>
        </p:txBody>
      </p:sp>
      <p:sp>
        <p:nvSpPr>
          <p:cNvPr id="4" name="CasellaDiTesto 3"/>
          <p:cNvSpPr txBox="1"/>
          <p:nvPr/>
        </p:nvSpPr>
        <p:spPr>
          <a:xfrm>
            <a:off x="307132" y="5094710"/>
            <a:ext cx="4044697" cy="338554"/>
          </a:xfrm>
          <a:prstGeom prst="rect">
            <a:avLst/>
          </a:prstGeom>
          <a:noFill/>
        </p:spPr>
        <p:txBody>
          <a:bodyPr wrap="none" rtlCol="0">
            <a:spAutoFit/>
          </a:bodyPr>
          <a:lstStyle/>
          <a:p>
            <a:r>
              <a:rPr lang="en-GB" sz="1600" dirty="0" err="1">
                <a:latin typeface="Arial" charset="0"/>
                <a:ea typeface="Arial" charset="0"/>
                <a:cs typeface="Arial" charset="0"/>
              </a:rPr>
              <a:t>Purves</a:t>
            </a:r>
            <a:r>
              <a:rPr lang="en-GB" sz="1600" dirty="0">
                <a:latin typeface="Arial" charset="0"/>
                <a:ea typeface="Arial" charset="0"/>
                <a:cs typeface="Arial" charset="0"/>
              </a:rPr>
              <a:t> et al., </a:t>
            </a:r>
            <a:r>
              <a:rPr lang="en-GB" sz="1600" dirty="0" err="1">
                <a:latin typeface="Arial" charset="0"/>
                <a:ea typeface="Arial" charset="0"/>
                <a:cs typeface="Arial" charset="0"/>
              </a:rPr>
              <a:t>NEUROSCIENZE</a:t>
            </a:r>
            <a:r>
              <a:rPr lang="en-GB" sz="1600" dirty="0">
                <a:latin typeface="Arial" charset="0"/>
                <a:ea typeface="Arial" charset="0"/>
                <a:cs typeface="Arial" charset="0"/>
              </a:rPr>
              <a:t>, </a:t>
            </a:r>
            <a:r>
              <a:rPr lang="en-GB" sz="1600" dirty="0" err="1">
                <a:latin typeface="Arial" charset="0"/>
                <a:ea typeface="Arial" charset="0"/>
                <a:cs typeface="Arial" charset="0"/>
              </a:rPr>
              <a:t>Zanichelli</a:t>
            </a:r>
            <a:endParaRPr lang="en-GB" sz="1600" dirty="0">
              <a:latin typeface="Arial" charset="0"/>
              <a:ea typeface="Arial" charset="0"/>
              <a:cs typeface="Arial" charset="0"/>
            </a:endParaRPr>
          </a:p>
        </p:txBody>
      </p:sp>
      <p:sp>
        <p:nvSpPr>
          <p:cNvPr id="5" name="CasellaDiTesto 4"/>
          <p:cNvSpPr txBox="1"/>
          <p:nvPr/>
        </p:nvSpPr>
        <p:spPr>
          <a:xfrm>
            <a:off x="307132" y="5460730"/>
            <a:ext cx="6201185" cy="338554"/>
          </a:xfrm>
          <a:prstGeom prst="rect">
            <a:avLst/>
          </a:prstGeom>
          <a:noFill/>
        </p:spPr>
        <p:txBody>
          <a:bodyPr wrap="none" rtlCol="0">
            <a:spAutoFit/>
          </a:bodyPr>
          <a:lstStyle/>
          <a:p>
            <a:r>
              <a:rPr lang="en-GB" sz="1600" dirty="0" err="1">
                <a:latin typeface="Arial" charset="0"/>
                <a:ea typeface="Arial" charset="0"/>
                <a:cs typeface="Arial" charset="0"/>
              </a:rPr>
              <a:t>Kandel</a:t>
            </a:r>
            <a:r>
              <a:rPr lang="en-GB" sz="1600" dirty="0">
                <a:latin typeface="Arial" charset="0"/>
                <a:ea typeface="Arial" charset="0"/>
                <a:cs typeface="Arial" charset="0"/>
              </a:rPr>
              <a:t> et al., </a:t>
            </a:r>
            <a:r>
              <a:rPr lang="en-GB" sz="1600" dirty="0" smtClean="0">
                <a:latin typeface="Arial" charset="0"/>
                <a:ea typeface="Arial" charset="0"/>
                <a:cs typeface="Arial" charset="0"/>
              </a:rPr>
              <a:t>PRINCIPLES OF NEURAL SCIENCES, McGraw Hill</a:t>
            </a:r>
            <a:endParaRPr lang="en-GB" sz="1600" dirty="0">
              <a:latin typeface="Arial" charset="0"/>
              <a:ea typeface="Arial" charset="0"/>
              <a:cs typeface="Arial" charset="0"/>
            </a:endParaRPr>
          </a:p>
        </p:txBody>
      </p:sp>
      <p:sp>
        <p:nvSpPr>
          <p:cNvPr id="6" name="CasellaDiTesto 5"/>
          <p:cNvSpPr txBox="1"/>
          <p:nvPr/>
        </p:nvSpPr>
        <p:spPr>
          <a:xfrm>
            <a:off x="307132" y="5826750"/>
            <a:ext cx="4394088" cy="338554"/>
          </a:xfrm>
          <a:prstGeom prst="rect">
            <a:avLst/>
          </a:prstGeom>
          <a:noFill/>
        </p:spPr>
        <p:txBody>
          <a:bodyPr wrap="none" rtlCol="0">
            <a:spAutoFit/>
          </a:bodyPr>
          <a:lstStyle/>
          <a:p>
            <a:r>
              <a:rPr lang="en-GB" sz="1600" dirty="0">
                <a:latin typeface="Arial" charset="0"/>
                <a:ea typeface="Arial" charset="0"/>
                <a:cs typeface="Arial" charset="0"/>
              </a:rPr>
              <a:t>Guyton e Hall, </a:t>
            </a:r>
            <a:r>
              <a:rPr lang="en-GB" sz="1600" dirty="0" err="1">
                <a:latin typeface="Arial" charset="0"/>
                <a:ea typeface="Arial" charset="0"/>
                <a:cs typeface="Arial" charset="0"/>
              </a:rPr>
              <a:t>FISIOLOGIA</a:t>
            </a:r>
            <a:r>
              <a:rPr lang="en-GB" sz="1600" dirty="0">
                <a:latin typeface="Arial" charset="0"/>
                <a:ea typeface="Arial" charset="0"/>
                <a:cs typeface="Arial" charset="0"/>
              </a:rPr>
              <a:t> </a:t>
            </a:r>
            <a:r>
              <a:rPr lang="en-GB" sz="1600" dirty="0" err="1">
                <a:latin typeface="Arial" charset="0"/>
                <a:ea typeface="Arial" charset="0"/>
                <a:cs typeface="Arial" charset="0"/>
              </a:rPr>
              <a:t>MEDICA</a:t>
            </a:r>
            <a:r>
              <a:rPr lang="en-GB" sz="1600" dirty="0">
                <a:latin typeface="Arial" charset="0"/>
                <a:ea typeface="Arial" charset="0"/>
                <a:cs typeface="Arial" charset="0"/>
              </a:rPr>
              <a:t>, Elsevier</a:t>
            </a:r>
          </a:p>
        </p:txBody>
      </p:sp>
      <p:sp>
        <p:nvSpPr>
          <p:cNvPr id="7" name="CasellaDiTesto 6"/>
          <p:cNvSpPr txBox="1"/>
          <p:nvPr/>
        </p:nvSpPr>
        <p:spPr>
          <a:xfrm>
            <a:off x="307132" y="4728690"/>
            <a:ext cx="4362028" cy="338554"/>
          </a:xfrm>
          <a:prstGeom prst="rect">
            <a:avLst/>
          </a:prstGeom>
          <a:noFill/>
        </p:spPr>
        <p:txBody>
          <a:bodyPr wrap="none" rtlCol="0">
            <a:spAutoFit/>
          </a:bodyPr>
          <a:lstStyle/>
          <a:p>
            <a:r>
              <a:rPr lang="en-GB" sz="1600" dirty="0">
                <a:latin typeface="Arial" charset="0"/>
                <a:ea typeface="Arial" charset="0"/>
                <a:cs typeface="Arial" charset="0"/>
              </a:rPr>
              <a:t>Conti et al., </a:t>
            </a:r>
            <a:r>
              <a:rPr lang="en-GB" sz="1600" dirty="0" err="1">
                <a:latin typeface="Arial" charset="0"/>
                <a:ea typeface="Arial" charset="0"/>
                <a:cs typeface="Arial" charset="0"/>
              </a:rPr>
              <a:t>FISIOLOGIA</a:t>
            </a:r>
            <a:r>
              <a:rPr lang="en-GB" sz="1600" dirty="0">
                <a:latin typeface="Arial" charset="0"/>
                <a:ea typeface="Arial" charset="0"/>
                <a:cs typeface="Arial" charset="0"/>
              </a:rPr>
              <a:t> </a:t>
            </a:r>
            <a:r>
              <a:rPr lang="en-GB" sz="1600" dirty="0" err="1">
                <a:latin typeface="Arial" charset="0"/>
                <a:ea typeface="Arial" charset="0"/>
                <a:cs typeface="Arial" charset="0"/>
              </a:rPr>
              <a:t>MEDICA</a:t>
            </a:r>
            <a:r>
              <a:rPr lang="en-GB" sz="1600" dirty="0">
                <a:latin typeface="Arial" charset="0"/>
                <a:ea typeface="Arial" charset="0"/>
                <a:cs typeface="Arial" charset="0"/>
              </a:rPr>
              <a:t>, Edi-</a:t>
            </a:r>
            <a:r>
              <a:rPr lang="en-GB" sz="1600" dirty="0" err="1">
                <a:latin typeface="Arial" charset="0"/>
                <a:ea typeface="Arial" charset="0"/>
                <a:cs typeface="Arial" charset="0"/>
              </a:rPr>
              <a:t>Ermes</a:t>
            </a:r>
            <a:endParaRPr lang="en-GB" sz="1600" dirty="0">
              <a:latin typeface="Arial" charset="0"/>
              <a:ea typeface="Arial" charset="0"/>
              <a:cs typeface="Arial" charset="0"/>
            </a:endParaRPr>
          </a:p>
        </p:txBody>
      </p:sp>
      <p:sp>
        <p:nvSpPr>
          <p:cNvPr id="3" name="CasellaDiTesto 2"/>
          <p:cNvSpPr txBox="1"/>
          <p:nvPr/>
        </p:nvSpPr>
        <p:spPr>
          <a:xfrm>
            <a:off x="0" y="1052736"/>
            <a:ext cx="10287000" cy="461665"/>
          </a:xfrm>
          <a:prstGeom prst="rect">
            <a:avLst/>
          </a:prstGeom>
          <a:noFill/>
        </p:spPr>
        <p:txBody>
          <a:bodyPr wrap="square" rtlCol="0">
            <a:spAutoFit/>
          </a:bodyPr>
          <a:lstStyle/>
          <a:p>
            <a:pPr algn="ctr"/>
            <a:r>
              <a:rPr lang="en-GB" sz="2400" b="1" dirty="0" smtClean="0">
                <a:latin typeface="Arial" charset="0"/>
                <a:ea typeface="Arial" charset="0"/>
                <a:cs typeface="Arial" charset="0"/>
              </a:rPr>
              <a:t>GUSTO E </a:t>
            </a:r>
            <a:r>
              <a:rPr lang="en-GB" sz="2400" b="1" dirty="0" err="1" smtClean="0">
                <a:latin typeface="Arial" charset="0"/>
                <a:ea typeface="Arial" charset="0"/>
                <a:cs typeface="Arial" charset="0"/>
              </a:rPr>
              <a:t>OLFATTO</a:t>
            </a:r>
            <a:endParaRPr lang="en-GB" sz="2400" b="1" dirty="0">
              <a:latin typeface="Arial" charset="0"/>
              <a:ea typeface="Arial" charset="0"/>
              <a:cs typeface="Arial" charset="0"/>
            </a:endParaRPr>
          </a:p>
        </p:txBody>
      </p:sp>
      <p:sp>
        <p:nvSpPr>
          <p:cNvPr id="8" name="CasellaDiTesto 7"/>
          <p:cNvSpPr txBox="1"/>
          <p:nvPr/>
        </p:nvSpPr>
        <p:spPr>
          <a:xfrm>
            <a:off x="3320854" y="2276872"/>
            <a:ext cx="3838871" cy="338554"/>
          </a:xfrm>
          <a:prstGeom prst="rect">
            <a:avLst/>
          </a:prstGeom>
          <a:noFill/>
        </p:spPr>
        <p:txBody>
          <a:bodyPr wrap="none" rtlCol="0">
            <a:spAutoFit/>
          </a:bodyPr>
          <a:lstStyle/>
          <a:p>
            <a:r>
              <a:rPr lang="en-GB" sz="1600" dirty="0">
                <a:latin typeface="Arial" charset="0"/>
                <a:ea typeface="Arial" charset="0"/>
                <a:cs typeface="Arial" charset="0"/>
              </a:rPr>
              <a:t>per le </a:t>
            </a:r>
            <a:r>
              <a:rPr lang="en-GB" sz="1600" dirty="0" err="1">
                <a:latin typeface="Arial" charset="0"/>
                <a:ea typeface="Arial" charset="0"/>
                <a:cs typeface="Arial" charset="0"/>
              </a:rPr>
              <a:t>lezioni</a:t>
            </a:r>
            <a:r>
              <a:rPr lang="en-GB" sz="1600" dirty="0">
                <a:latin typeface="Arial" charset="0"/>
                <a:ea typeface="Arial" charset="0"/>
                <a:cs typeface="Arial" charset="0"/>
              </a:rPr>
              <a:t> del prof. P. Paolo </a:t>
            </a:r>
            <a:r>
              <a:rPr lang="en-GB" sz="1600" dirty="0" err="1">
                <a:latin typeface="Arial" charset="0"/>
                <a:ea typeface="Arial" charset="0"/>
                <a:cs typeface="Arial" charset="0"/>
              </a:rPr>
              <a:t>Battaglini</a:t>
            </a:r>
            <a:endParaRPr lang="en-GB" sz="1600" dirty="0">
              <a:latin typeface="Arial" charset="0"/>
              <a:ea typeface="Arial" charset="0"/>
              <a:cs typeface="Arial" charset="0"/>
            </a:endParaRPr>
          </a:p>
        </p:txBody>
      </p:sp>
      <p:sp>
        <p:nvSpPr>
          <p:cNvPr id="10" name="CasellaDiTesto 9"/>
          <p:cNvSpPr txBox="1"/>
          <p:nvPr/>
        </p:nvSpPr>
        <p:spPr>
          <a:xfrm>
            <a:off x="4800605" y="3086100"/>
            <a:ext cx="633507" cy="369332"/>
          </a:xfrm>
          <a:prstGeom prst="rect">
            <a:avLst/>
          </a:prstGeom>
          <a:noFill/>
          <a:ln>
            <a:solidFill>
              <a:schemeClr val="tx1"/>
            </a:solidFill>
          </a:ln>
        </p:spPr>
        <p:txBody>
          <a:bodyPr wrap="none" rtlCol="0">
            <a:spAutoFit/>
          </a:bodyPr>
          <a:lstStyle/>
          <a:p>
            <a:r>
              <a:rPr lang="it-IT" smtClean="0"/>
              <a:t>v </a:t>
            </a:r>
            <a:r>
              <a:rPr lang="it-IT" smtClean="0"/>
              <a:t>3.4</a:t>
            </a:r>
            <a:endParaRPr lang="it-IT" dirty="0"/>
          </a:p>
        </p:txBody>
      </p:sp>
    </p:spTree>
    <p:extLst>
      <p:ext uri="{BB962C8B-B14F-4D97-AF65-F5344CB8AC3E}">
        <p14:creationId xmlns:p14="http://schemas.microsoft.com/office/powerpoint/2010/main" val="51601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CB79440-13B1-45A9-A416-FB2F371C96A2}"/>
              </a:ext>
            </a:extLst>
          </p:cNvPr>
          <p:cNvSpPr>
            <a:spLocks noGrp="1"/>
          </p:cNvSpPr>
          <p:nvPr>
            <p:ph type="title"/>
          </p:nvPr>
        </p:nvSpPr>
        <p:spPr>
          <a:xfrm>
            <a:off x="0" y="96535"/>
            <a:ext cx="10286999" cy="298881"/>
          </a:xfrm>
        </p:spPr>
        <p:txBody>
          <a:bodyPr>
            <a:normAutofit fontScale="90000"/>
          </a:bodyPr>
          <a:lstStyle/>
          <a:p>
            <a:pPr algn="ctr"/>
            <a:r>
              <a:rPr lang="it-IT" sz="2400" cap="all" dirty="0">
                <a:latin typeface="+mn-lt"/>
              </a:rPr>
              <a:t>Amaro</a:t>
            </a:r>
          </a:p>
        </p:txBody>
      </p:sp>
      <p:sp>
        <p:nvSpPr>
          <p:cNvPr id="3" name="Segnaposto contenuto 2">
            <a:extLst>
              <a:ext uri="{FF2B5EF4-FFF2-40B4-BE49-F238E27FC236}">
                <a16:creationId xmlns="" xmlns:a16="http://schemas.microsoft.com/office/drawing/2014/main" id="{4E838FFD-4916-4608-9F9E-EB5DB708B9FF}"/>
              </a:ext>
            </a:extLst>
          </p:cNvPr>
          <p:cNvSpPr>
            <a:spLocks noGrp="1"/>
          </p:cNvSpPr>
          <p:nvPr>
            <p:ph idx="1"/>
          </p:nvPr>
        </p:nvSpPr>
        <p:spPr>
          <a:xfrm>
            <a:off x="640449" y="2335221"/>
            <a:ext cx="5958060" cy="3569166"/>
          </a:xfrm>
        </p:spPr>
        <p:txBody>
          <a:bodyPr>
            <a:normAutofit/>
          </a:bodyPr>
          <a:lstStyle/>
          <a:p>
            <a:pPr algn="just"/>
            <a:r>
              <a:rPr lang="it-IT" sz="1856" dirty="0"/>
              <a:t>Viene stimolato da molte specie chimiche differenti (soprattutto sostanze a lunga catena contenti azoto e alcaloidi).</a:t>
            </a:r>
          </a:p>
          <a:p>
            <a:pPr algn="just"/>
            <a:endParaRPr lang="it-IT" sz="1856" dirty="0"/>
          </a:p>
          <a:p>
            <a:pPr algn="just"/>
            <a:r>
              <a:rPr lang="it-IT" sz="1856" dirty="0"/>
              <a:t>L’intensità viene misurata su una scala che prende il chinino come riferimento.</a:t>
            </a:r>
          </a:p>
          <a:p>
            <a:pPr marL="31136" indent="0" algn="just">
              <a:buNone/>
            </a:pPr>
            <a:endParaRPr lang="it-IT" sz="1856" dirty="0"/>
          </a:p>
          <a:p>
            <a:pPr algn="just"/>
            <a:r>
              <a:rPr lang="it-IT" sz="1856" dirty="0"/>
              <a:t>Riconosciuto da diversi recettori T2R, associati a proteina G</a:t>
            </a:r>
          </a:p>
        </p:txBody>
      </p:sp>
      <p:pic>
        <p:nvPicPr>
          <p:cNvPr id="5" name="Picture 4" descr="ScanImage006">
            <a:extLst>
              <a:ext uri="{FF2B5EF4-FFF2-40B4-BE49-F238E27FC236}">
                <a16:creationId xmlns="" xmlns:a16="http://schemas.microsoft.com/office/drawing/2014/main" id="{722098E2-31BD-4C4B-9DBE-2ADA48304C11}"/>
              </a:ext>
            </a:extLst>
          </p:cNvPr>
          <p:cNvPicPr>
            <a:picLocks noChangeAspect="1" noChangeArrowheads="1"/>
          </p:cNvPicPr>
          <p:nvPr/>
        </p:nvPicPr>
        <p:blipFill>
          <a:blip r:embed="rId2" cstate="print"/>
          <a:srcRect l="52209"/>
          <a:stretch>
            <a:fillRect/>
          </a:stretch>
        </p:blipFill>
        <p:spPr>
          <a:xfrm>
            <a:off x="7129851" y="49810"/>
            <a:ext cx="3004342" cy="6799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0445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CB79440-13B1-45A9-A416-FB2F371C96A2}"/>
              </a:ext>
            </a:extLst>
          </p:cNvPr>
          <p:cNvSpPr>
            <a:spLocks noGrp="1"/>
          </p:cNvSpPr>
          <p:nvPr>
            <p:ph type="title"/>
          </p:nvPr>
        </p:nvSpPr>
        <p:spPr>
          <a:xfrm>
            <a:off x="0" y="121248"/>
            <a:ext cx="10286999" cy="323595"/>
          </a:xfrm>
        </p:spPr>
        <p:txBody>
          <a:bodyPr>
            <a:normAutofit fontScale="90000"/>
          </a:bodyPr>
          <a:lstStyle/>
          <a:p>
            <a:pPr algn="ctr"/>
            <a:r>
              <a:rPr lang="it-IT" sz="2400" cap="all" dirty="0">
                <a:latin typeface="+mn-lt"/>
              </a:rPr>
              <a:t>Dolce</a:t>
            </a:r>
          </a:p>
        </p:txBody>
      </p:sp>
      <p:sp>
        <p:nvSpPr>
          <p:cNvPr id="3" name="Segnaposto contenuto 2">
            <a:extLst>
              <a:ext uri="{FF2B5EF4-FFF2-40B4-BE49-F238E27FC236}">
                <a16:creationId xmlns="" xmlns:a16="http://schemas.microsoft.com/office/drawing/2014/main" id="{4E838FFD-4916-4608-9F9E-EB5DB708B9FF}"/>
              </a:ext>
            </a:extLst>
          </p:cNvPr>
          <p:cNvSpPr>
            <a:spLocks noGrp="1"/>
          </p:cNvSpPr>
          <p:nvPr>
            <p:ph idx="1"/>
          </p:nvPr>
        </p:nvSpPr>
        <p:spPr>
          <a:xfrm>
            <a:off x="640450" y="2282406"/>
            <a:ext cx="6044556" cy="3424571"/>
          </a:xfrm>
        </p:spPr>
        <p:txBody>
          <a:bodyPr>
            <a:normAutofit/>
          </a:bodyPr>
          <a:lstStyle/>
          <a:p>
            <a:pPr algn="just"/>
            <a:r>
              <a:rPr lang="it-IT" sz="1856" dirty="0"/>
              <a:t>Stimolato da cibi ricchi di </a:t>
            </a:r>
            <a:r>
              <a:rPr lang="it-IT" sz="1856" b="1" dirty="0"/>
              <a:t>carboidrati semplici</a:t>
            </a:r>
            <a:r>
              <a:rPr lang="it-IT" sz="1856" dirty="0"/>
              <a:t> ma anche glicoli, aldeidi, alcoli, chetoni, amidi, esteri, aa, proteine, alcuni acidi ed alcuni Sali inorganici (es. Pb e Be)</a:t>
            </a:r>
            <a:endParaRPr lang="it-IT" sz="1856" b="1" dirty="0"/>
          </a:p>
          <a:p>
            <a:pPr algn="just"/>
            <a:endParaRPr lang="it-IT" sz="1856" dirty="0"/>
          </a:p>
          <a:p>
            <a:pPr algn="just"/>
            <a:r>
              <a:rPr lang="it-IT" sz="1856" dirty="0"/>
              <a:t>Riconosciuto da recettori associati proteine G (recettore </a:t>
            </a:r>
            <a:r>
              <a:rPr lang="it-IT" sz="1856" dirty="0" err="1"/>
              <a:t>metabotropico</a:t>
            </a:r>
            <a:r>
              <a:rPr lang="it-IT" sz="1856" dirty="0"/>
              <a:t> costituito da un dimero T1R2-T1R3) </a:t>
            </a:r>
          </a:p>
          <a:p>
            <a:pPr algn="just"/>
            <a:endParaRPr lang="it-IT" sz="1856" dirty="0"/>
          </a:p>
          <a:p>
            <a:pPr algn="just"/>
            <a:r>
              <a:rPr lang="it-IT" sz="1856" dirty="0"/>
              <a:t>L’intensità viene misurata su una scala che prende il saccarosio come riferimento.</a:t>
            </a:r>
          </a:p>
        </p:txBody>
      </p:sp>
      <p:pic>
        <p:nvPicPr>
          <p:cNvPr id="5" name="Picture 5" descr="sweet">
            <a:extLst>
              <a:ext uri="{FF2B5EF4-FFF2-40B4-BE49-F238E27FC236}">
                <a16:creationId xmlns="" xmlns:a16="http://schemas.microsoft.com/office/drawing/2014/main" id="{988150A5-9C0F-4D57-B433-A6FB562679A8}"/>
              </a:ext>
            </a:extLst>
          </p:cNvPr>
          <p:cNvPicPr>
            <a:picLocks noChangeAspect="1" noChangeArrowheads="1"/>
          </p:cNvPicPr>
          <p:nvPr/>
        </p:nvPicPr>
        <p:blipFill>
          <a:blip r:embed="rId2" cstate="print"/>
          <a:srcRect l="10580" t="-436" r="22174" b="8151"/>
          <a:stretch>
            <a:fillRect/>
          </a:stretch>
        </p:blipFill>
        <p:spPr bwMode="auto">
          <a:xfrm>
            <a:off x="7117492" y="24708"/>
            <a:ext cx="3027305" cy="68802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2736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CB79440-13B1-45A9-A416-FB2F371C96A2}"/>
              </a:ext>
            </a:extLst>
          </p:cNvPr>
          <p:cNvSpPr>
            <a:spLocks noGrp="1"/>
          </p:cNvSpPr>
          <p:nvPr>
            <p:ph type="title"/>
          </p:nvPr>
        </p:nvSpPr>
        <p:spPr>
          <a:xfrm>
            <a:off x="0" y="121248"/>
            <a:ext cx="10194324" cy="422449"/>
          </a:xfrm>
        </p:spPr>
        <p:txBody>
          <a:bodyPr>
            <a:normAutofit/>
          </a:bodyPr>
          <a:lstStyle/>
          <a:p>
            <a:pPr algn="ctr"/>
            <a:r>
              <a:rPr lang="it-IT" sz="2400" cap="all" dirty="0">
                <a:latin typeface="+mn-lt"/>
              </a:rPr>
              <a:t>Salato</a:t>
            </a:r>
          </a:p>
        </p:txBody>
      </p:sp>
      <p:sp>
        <p:nvSpPr>
          <p:cNvPr id="3" name="Segnaposto contenuto 2">
            <a:extLst>
              <a:ext uri="{FF2B5EF4-FFF2-40B4-BE49-F238E27FC236}">
                <a16:creationId xmlns="" xmlns:a16="http://schemas.microsoft.com/office/drawing/2014/main" id="{4E838FFD-4916-4608-9F9E-EB5DB708B9FF}"/>
              </a:ext>
            </a:extLst>
          </p:cNvPr>
          <p:cNvSpPr>
            <a:spLocks noGrp="1"/>
          </p:cNvSpPr>
          <p:nvPr>
            <p:ph idx="1"/>
          </p:nvPr>
        </p:nvSpPr>
        <p:spPr>
          <a:xfrm>
            <a:off x="545492" y="2289403"/>
            <a:ext cx="6040660" cy="3567700"/>
          </a:xfrm>
        </p:spPr>
        <p:txBody>
          <a:bodyPr>
            <a:normAutofit/>
          </a:bodyPr>
          <a:lstStyle/>
          <a:p>
            <a:pPr algn="just"/>
            <a:r>
              <a:rPr lang="it-IT" sz="1856" dirty="0"/>
              <a:t>Stimolato principalmente dai Sali di sodio (altri sali non contenenti sodio, che possono essere tossici per il metabolismo umano, inducono anche una sensazione di amaro)</a:t>
            </a:r>
          </a:p>
          <a:p>
            <a:pPr algn="just"/>
            <a:endParaRPr lang="it-IT" sz="1856" dirty="0"/>
          </a:p>
          <a:p>
            <a:pPr algn="just"/>
            <a:r>
              <a:rPr lang="it-IT" sz="1856" dirty="0"/>
              <a:t>Riconosciuto da recettori sensibili alla presenza di cationi in soluzione acquosa</a:t>
            </a:r>
          </a:p>
          <a:p>
            <a:pPr algn="just"/>
            <a:endParaRPr lang="it-IT" sz="1856" dirty="0"/>
          </a:p>
          <a:p>
            <a:pPr algn="just"/>
            <a:r>
              <a:rPr lang="it-IT" sz="1856" dirty="0"/>
              <a:t>L’intensità viene misurata su una scala che prende il cloruro di sodio come riferimento.</a:t>
            </a:r>
          </a:p>
        </p:txBody>
      </p:sp>
      <p:pic>
        <p:nvPicPr>
          <p:cNvPr id="5" name="Picture 5" descr="soursalty">
            <a:extLst>
              <a:ext uri="{FF2B5EF4-FFF2-40B4-BE49-F238E27FC236}">
                <a16:creationId xmlns="" xmlns:a16="http://schemas.microsoft.com/office/drawing/2014/main" id="{A5BA206C-4DAC-43D5-BF1F-46E0C9DED06F}"/>
              </a:ext>
            </a:extLst>
          </p:cNvPr>
          <p:cNvPicPr>
            <a:picLocks noChangeAspect="1" noChangeArrowheads="1"/>
          </p:cNvPicPr>
          <p:nvPr/>
        </p:nvPicPr>
        <p:blipFill>
          <a:blip r:embed="rId2" cstate="print"/>
          <a:srcRect r="51929"/>
          <a:stretch>
            <a:fillRect/>
          </a:stretch>
        </p:blipFill>
        <p:spPr bwMode="auto">
          <a:xfrm>
            <a:off x="7179277" y="61780"/>
            <a:ext cx="2955914" cy="6758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7108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CB79440-13B1-45A9-A416-FB2F371C96A2}"/>
              </a:ext>
            </a:extLst>
          </p:cNvPr>
          <p:cNvSpPr>
            <a:spLocks noGrp="1"/>
          </p:cNvSpPr>
          <p:nvPr>
            <p:ph type="title"/>
          </p:nvPr>
        </p:nvSpPr>
        <p:spPr>
          <a:xfrm>
            <a:off x="0" y="60721"/>
            <a:ext cx="10287000" cy="384119"/>
          </a:xfrm>
        </p:spPr>
        <p:txBody>
          <a:bodyPr>
            <a:normAutofit fontScale="90000"/>
          </a:bodyPr>
          <a:lstStyle/>
          <a:p>
            <a:pPr algn="ctr"/>
            <a:r>
              <a:rPr lang="it-IT" sz="2400" cap="all" dirty="0" err="1">
                <a:latin typeface="+mn-lt"/>
              </a:rPr>
              <a:t>Umami</a:t>
            </a:r>
            <a:endParaRPr lang="it-IT" sz="2400" cap="all" dirty="0">
              <a:latin typeface="+mn-lt"/>
            </a:endParaRPr>
          </a:p>
        </p:txBody>
      </p:sp>
      <p:sp>
        <p:nvSpPr>
          <p:cNvPr id="3" name="Segnaposto contenuto 2">
            <a:extLst>
              <a:ext uri="{FF2B5EF4-FFF2-40B4-BE49-F238E27FC236}">
                <a16:creationId xmlns="" xmlns:a16="http://schemas.microsoft.com/office/drawing/2014/main" id="{4E838FFD-4916-4608-9F9E-EB5DB708B9FF}"/>
              </a:ext>
            </a:extLst>
          </p:cNvPr>
          <p:cNvSpPr>
            <a:spLocks noGrp="1"/>
          </p:cNvSpPr>
          <p:nvPr>
            <p:ph idx="1"/>
          </p:nvPr>
        </p:nvSpPr>
        <p:spPr>
          <a:xfrm>
            <a:off x="782883" y="2706124"/>
            <a:ext cx="7905675" cy="2167919"/>
          </a:xfrm>
        </p:spPr>
        <p:txBody>
          <a:bodyPr/>
          <a:lstStyle/>
          <a:p>
            <a:pPr algn="just"/>
            <a:r>
              <a:rPr lang="it-IT" sz="1856" dirty="0"/>
              <a:t>Stimolato da cibi ricchi in </a:t>
            </a:r>
            <a:r>
              <a:rPr lang="it-IT" sz="1856" b="1" dirty="0"/>
              <a:t>L-glutammato</a:t>
            </a:r>
            <a:r>
              <a:rPr lang="it-IT" sz="1856" dirty="0"/>
              <a:t> (carne, formaggi, alimenti ricchi di proteine)</a:t>
            </a:r>
          </a:p>
          <a:p>
            <a:pPr algn="just"/>
            <a:endParaRPr lang="it-IT" sz="1856" dirty="0"/>
          </a:p>
          <a:p>
            <a:pPr algn="just"/>
            <a:r>
              <a:rPr lang="it-IT" sz="1856" dirty="0"/>
              <a:t>Riconosciuto da recettori associati proteine G (recettore </a:t>
            </a:r>
            <a:r>
              <a:rPr lang="it-IT" sz="1856" dirty="0" err="1"/>
              <a:t>metabotropico</a:t>
            </a:r>
            <a:r>
              <a:rPr lang="it-IT" sz="1856" dirty="0"/>
              <a:t> costituito da un dimero T1R1-T1R3) </a:t>
            </a:r>
          </a:p>
        </p:txBody>
      </p:sp>
    </p:spTree>
    <p:extLst>
      <p:ext uri="{BB962C8B-B14F-4D97-AF65-F5344CB8AC3E}">
        <p14:creationId xmlns:p14="http://schemas.microsoft.com/office/powerpoint/2010/main" val="186903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CB79440-13B1-45A9-A416-FB2F371C96A2}"/>
              </a:ext>
            </a:extLst>
          </p:cNvPr>
          <p:cNvSpPr>
            <a:spLocks noGrp="1"/>
          </p:cNvSpPr>
          <p:nvPr>
            <p:ph type="title"/>
          </p:nvPr>
        </p:nvSpPr>
        <p:spPr>
          <a:xfrm>
            <a:off x="0" y="97792"/>
            <a:ext cx="10287000" cy="371762"/>
          </a:xfrm>
        </p:spPr>
        <p:txBody>
          <a:bodyPr>
            <a:normAutofit fontScale="90000"/>
          </a:bodyPr>
          <a:lstStyle/>
          <a:p>
            <a:pPr algn="ctr"/>
            <a:r>
              <a:rPr lang="it-IT" sz="2400" cap="all" dirty="0">
                <a:latin typeface="+mn-lt"/>
              </a:rPr>
              <a:t>Grasso</a:t>
            </a:r>
          </a:p>
        </p:txBody>
      </p:sp>
      <p:sp>
        <p:nvSpPr>
          <p:cNvPr id="3" name="Segnaposto contenuto 2">
            <a:extLst>
              <a:ext uri="{FF2B5EF4-FFF2-40B4-BE49-F238E27FC236}">
                <a16:creationId xmlns="" xmlns:a16="http://schemas.microsoft.com/office/drawing/2014/main" id="{4E838FFD-4916-4608-9F9E-EB5DB708B9FF}"/>
              </a:ext>
            </a:extLst>
          </p:cNvPr>
          <p:cNvSpPr>
            <a:spLocks noGrp="1"/>
          </p:cNvSpPr>
          <p:nvPr>
            <p:ph idx="1"/>
          </p:nvPr>
        </p:nvSpPr>
        <p:spPr>
          <a:xfrm>
            <a:off x="1080135" y="2623037"/>
            <a:ext cx="7074291" cy="2167919"/>
          </a:xfrm>
        </p:spPr>
        <p:txBody>
          <a:bodyPr>
            <a:normAutofit/>
          </a:bodyPr>
          <a:lstStyle/>
          <a:p>
            <a:pPr algn="just"/>
            <a:r>
              <a:rPr lang="it-IT" sz="1800" dirty="0"/>
              <a:t>Secondo recenti studi non ancora confermati, esisterebbe un recettore per il grasso regolato dal gene CD36</a:t>
            </a:r>
          </a:p>
          <a:p>
            <a:pPr algn="just"/>
            <a:endParaRPr lang="it-IT" sz="1800" dirty="0"/>
          </a:p>
          <a:p>
            <a:pPr algn="just"/>
            <a:r>
              <a:rPr lang="it-IT" sz="1800" dirty="0"/>
              <a:t>Sembra che la variante </a:t>
            </a:r>
            <a:r>
              <a:rPr lang="it-IT" sz="1800" dirty="0" err="1"/>
              <a:t>ipoattiva</a:t>
            </a:r>
            <a:r>
              <a:rPr lang="it-IT" sz="1800" dirty="0"/>
              <a:t> del gene favorisca l’obesità</a:t>
            </a:r>
          </a:p>
        </p:txBody>
      </p:sp>
    </p:spTree>
    <p:extLst>
      <p:ext uri="{BB962C8B-B14F-4D97-AF65-F5344CB8AC3E}">
        <p14:creationId xmlns:p14="http://schemas.microsoft.com/office/powerpoint/2010/main" val="1661587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027" descr="Innervazione lingua"/>
          <p:cNvPicPr>
            <a:picLocks noChangeAspect="1" noChangeArrowheads="1"/>
          </p:cNvPicPr>
          <p:nvPr/>
        </p:nvPicPr>
        <p:blipFill>
          <a:blip r:embed="rId3">
            <a:extLst>
              <a:ext uri="{28A0092B-C50C-407E-A947-70E740481C1C}">
                <a14:useLocalDpi xmlns:a14="http://schemas.microsoft.com/office/drawing/2010/main" val="0"/>
              </a:ext>
            </a:extLst>
          </a:blip>
          <a:srcRect l="-1663" b="2985"/>
          <a:stretch>
            <a:fillRect/>
          </a:stretch>
        </p:blipFill>
        <p:spPr bwMode="auto">
          <a:xfrm>
            <a:off x="723900" y="203200"/>
            <a:ext cx="92964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1031" descr="App0002"/>
          <p:cNvPicPr>
            <a:picLocks noChangeAspect="1" noChangeArrowheads="1"/>
          </p:cNvPicPr>
          <p:nvPr/>
        </p:nvPicPr>
        <p:blipFill>
          <a:blip r:embed="rId4">
            <a:extLst>
              <a:ext uri="{28A0092B-C50C-407E-A947-70E740481C1C}">
                <a14:useLocalDpi xmlns:a14="http://schemas.microsoft.com/office/drawing/2010/main" val="0"/>
              </a:ext>
            </a:extLst>
          </a:blip>
          <a:srcRect t="3700"/>
          <a:stretch>
            <a:fillRect/>
          </a:stretch>
        </p:blipFill>
        <p:spPr bwMode="auto">
          <a:xfrm>
            <a:off x="495300" y="1695450"/>
            <a:ext cx="51054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0" y="38100"/>
            <a:ext cx="10287000" cy="461665"/>
          </a:xfrm>
          <a:prstGeom prst="rect">
            <a:avLst/>
          </a:prstGeom>
          <a:noFill/>
        </p:spPr>
        <p:txBody>
          <a:bodyPr wrap="square" rtlCol="0">
            <a:spAutoFit/>
          </a:bodyPr>
          <a:lstStyle/>
          <a:p>
            <a:pPr algn="ctr"/>
            <a:r>
              <a:rPr lang="it-IT" sz="2400" dirty="0" smtClean="0"/>
              <a:t>VIE CENTRALI DEL SISTEMA GUSTATIVO</a:t>
            </a:r>
            <a:endParaRPr lang="it-IT" sz="2400" dirty="0"/>
          </a:p>
        </p:txBody>
      </p:sp>
    </p:spTree>
    <p:extLst>
      <p:ext uri="{BB962C8B-B14F-4D97-AF65-F5344CB8AC3E}">
        <p14:creationId xmlns:p14="http://schemas.microsoft.com/office/powerpoint/2010/main" val="2053440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p:cNvSpPr txBox="1"/>
          <p:nvPr/>
        </p:nvSpPr>
        <p:spPr>
          <a:xfrm>
            <a:off x="0" y="38100"/>
            <a:ext cx="10287000" cy="461665"/>
          </a:xfrm>
          <a:prstGeom prst="rect">
            <a:avLst/>
          </a:prstGeom>
          <a:noFill/>
        </p:spPr>
        <p:txBody>
          <a:bodyPr wrap="square" rtlCol="0">
            <a:spAutoFit/>
          </a:bodyPr>
          <a:lstStyle/>
          <a:p>
            <a:pPr algn="ctr"/>
            <a:r>
              <a:rPr lang="it-IT" sz="2400" dirty="0" smtClean="0">
                <a:solidFill>
                  <a:schemeClr val="bg1"/>
                </a:solidFill>
              </a:rPr>
              <a:t>IL </a:t>
            </a:r>
            <a:r>
              <a:rPr lang="it-IT" sz="2400" smtClean="0">
                <a:solidFill>
                  <a:schemeClr val="bg1"/>
                </a:solidFill>
              </a:rPr>
              <a:t>SISTEMA OLFATTIVO</a:t>
            </a:r>
            <a:endParaRPr lang="it-IT" sz="2400">
              <a:solidFill>
                <a:schemeClr val="bg1"/>
              </a:solidFill>
            </a:endParaRPr>
          </a:p>
        </p:txBody>
      </p:sp>
      <p:pic>
        <p:nvPicPr>
          <p:cNvPr id="3" name="Olfactory_ Neuroanatomy Video Lab - Brain Dissec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514217"/>
            <a:ext cx="10287000" cy="5786437"/>
          </a:xfrm>
          <a:prstGeom prst="rect">
            <a:avLst/>
          </a:prstGeom>
        </p:spPr>
      </p:pic>
    </p:spTree>
    <p:extLst>
      <p:ext uri="{BB962C8B-B14F-4D97-AF65-F5344CB8AC3E}">
        <p14:creationId xmlns:p14="http://schemas.microsoft.com/office/powerpoint/2010/main" val="189699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2x01"/>
          <p:cNvPicPr>
            <a:picLocks noChangeAspect="1" noChangeArrowheads="1"/>
          </p:cNvPicPr>
          <p:nvPr/>
        </p:nvPicPr>
        <p:blipFill rotWithShape="1">
          <a:blip r:embed="rId3">
            <a:extLst>
              <a:ext uri="{28A0092B-C50C-407E-A947-70E740481C1C}">
                <a14:useLocalDpi xmlns:a14="http://schemas.microsoft.com/office/drawing/2010/main" val="0"/>
              </a:ext>
            </a:extLst>
          </a:blip>
          <a:srcRect b="9576"/>
          <a:stretch/>
        </p:blipFill>
        <p:spPr bwMode="auto">
          <a:xfrm>
            <a:off x="1466850" y="622998"/>
            <a:ext cx="6711950" cy="620960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0" y="38100"/>
            <a:ext cx="10287000" cy="461665"/>
          </a:xfrm>
          <a:prstGeom prst="rect">
            <a:avLst/>
          </a:prstGeom>
          <a:noFill/>
        </p:spPr>
        <p:txBody>
          <a:bodyPr wrap="square" rtlCol="0">
            <a:spAutoFit/>
          </a:bodyPr>
          <a:lstStyle/>
          <a:p>
            <a:pPr algn="ctr"/>
            <a:r>
              <a:rPr lang="it-IT" sz="2400" dirty="0" smtClean="0"/>
              <a:t>IL </a:t>
            </a:r>
            <a:r>
              <a:rPr lang="it-IT" sz="2400" smtClean="0"/>
              <a:t>SISTEMA OLFATTIVO</a:t>
            </a:r>
            <a:endParaRPr lang="it-IT" sz="2400"/>
          </a:p>
        </p:txBody>
      </p:sp>
      <p:sp>
        <p:nvSpPr>
          <p:cNvPr id="5" name="CasellaDiTesto 4"/>
          <p:cNvSpPr txBox="1"/>
          <p:nvPr/>
        </p:nvSpPr>
        <p:spPr>
          <a:xfrm>
            <a:off x="5561543" y="6581001"/>
            <a:ext cx="4697825" cy="276999"/>
          </a:xfrm>
          <a:prstGeom prst="rect">
            <a:avLst/>
          </a:prstGeom>
          <a:noFill/>
        </p:spPr>
        <p:txBody>
          <a:bodyPr wrap="none" rtlCol="0">
            <a:spAutoFit/>
          </a:bodyPr>
          <a:lstStyle/>
          <a:p>
            <a:r>
              <a:rPr lang="en-GB" sz="1200" dirty="0" err="1">
                <a:latin typeface="Arial" charset="0"/>
                <a:ea typeface="Arial" charset="0"/>
                <a:cs typeface="Arial" charset="0"/>
              </a:rPr>
              <a:t>Kandel</a:t>
            </a:r>
            <a:r>
              <a:rPr lang="en-GB" sz="1200" dirty="0">
                <a:latin typeface="Arial" charset="0"/>
                <a:ea typeface="Arial" charset="0"/>
                <a:cs typeface="Arial" charset="0"/>
              </a:rPr>
              <a:t> et al., </a:t>
            </a:r>
            <a:r>
              <a:rPr lang="en-GB" sz="1200" dirty="0" smtClean="0">
                <a:latin typeface="Arial" charset="0"/>
                <a:ea typeface="Arial" charset="0"/>
                <a:cs typeface="Arial" charset="0"/>
              </a:rPr>
              <a:t>PRINCIPLES OF NEURAL SCIENCES, McGraw Hill</a:t>
            </a:r>
            <a:endParaRPr lang="en-GB" sz="1200" dirty="0">
              <a:latin typeface="Arial" charset="0"/>
              <a:ea typeface="Arial" charset="0"/>
              <a:cs typeface="Arial" charset="0"/>
            </a:endParaRPr>
          </a:p>
        </p:txBody>
      </p:sp>
    </p:spTree>
    <p:extLst>
      <p:ext uri="{BB962C8B-B14F-4D97-AF65-F5344CB8AC3E}">
        <p14:creationId xmlns:p14="http://schemas.microsoft.com/office/powerpoint/2010/main" val="133916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016000"/>
            <a:ext cx="8546592" cy="5803392"/>
          </a:xfrm>
          <a:prstGeom prst="rect">
            <a:avLst/>
          </a:prstGeom>
        </p:spPr>
      </p:pic>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OLFATTO ORTO- E RETRONASALE</a:t>
            </a:r>
            <a:endParaRPr lang="it-IT" sz="2400" dirty="0"/>
          </a:p>
        </p:txBody>
      </p:sp>
    </p:spTree>
    <p:extLst>
      <p:ext uri="{BB962C8B-B14F-4D97-AF65-F5344CB8AC3E}">
        <p14:creationId xmlns:p14="http://schemas.microsoft.com/office/powerpoint/2010/main" val="1738896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32x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34" y="419100"/>
            <a:ext cx="8946967" cy="637689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EPITELIO OLFATTIVO</a:t>
            </a:r>
            <a:endParaRPr lang="it-IT" sz="2400" dirty="0"/>
          </a:p>
        </p:txBody>
      </p:sp>
      <p:sp>
        <p:nvSpPr>
          <p:cNvPr id="4" name="CasellaDiTesto 3"/>
          <p:cNvSpPr txBox="1"/>
          <p:nvPr/>
        </p:nvSpPr>
        <p:spPr>
          <a:xfrm>
            <a:off x="5561543" y="6581001"/>
            <a:ext cx="4697825" cy="276999"/>
          </a:xfrm>
          <a:prstGeom prst="rect">
            <a:avLst/>
          </a:prstGeom>
          <a:noFill/>
        </p:spPr>
        <p:txBody>
          <a:bodyPr wrap="none" rtlCol="0">
            <a:spAutoFit/>
          </a:bodyPr>
          <a:lstStyle/>
          <a:p>
            <a:r>
              <a:rPr lang="en-GB" sz="1200" dirty="0" err="1">
                <a:latin typeface="Arial" charset="0"/>
                <a:ea typeface="Arial" charset="0"/>
                <a:cs typeface="Arial" charset="0"/>
              </a:rPr>
              <a:t>Kandel</a:t>
            </a:r>
            <a:r>
              <a:rPr lang="en-GB" sz="1200" dirty="0">
                <a:latin typeface="Arial" charset="0"/>
                <a:ea typeface="Arial" charset="0"/>
                <a:cs typeface="Arial" charset="0"/>
              </a:rPr>
              <a:t> et al., </a:t>
            </a:r>
            <a:r>
              <a:rPr lang="en-GB" sz="1200" dirty="0" smtClean="0">
                <a:latin typeface="Arial" charset="0"/>
                <a:ea typeface="Arial" charset="0"/>
                <a:cs typeface="Arial" charset="0"/>
              </a:rPr>
              <a:t>PRINCIPLES OF NEURAL SCIENCES, McGraw Hill</a:t>
            </a:r>
            <a:endParaRPr lang="en-GB" sz="1200" dirty="0">
              <a:latin typeface="Arial" charset="0"/>
              <a:ea typeface="Arial" charset="0"/>
              <a:cs typeface="Arial" charset="0"/>
            </a:endParaRPr>
          </a:p>
        </p:txBody>
      </p:sp>
      <p:sp>
        <p:nvSpPr>
          <p:cNvPr id="2" name="CasellaDiTesto 1"/>
          <p:cNvSpPr txBox="1"/>
          <p:nvPr/>
        </p:nvSpPr>
        <p:spPr>
          <a:xfrm>
            <a:off x="698500" y="1968500"/>
            <a:ext cx="896399" cy="276999"/>
          </a:xfrm>
          <a:prstGeom prst="rect">
            <a:avLst/>
          </a:prstGeom>
          <a:noFill/>
        </p:spPr>
        <p:txBody>
          <a:bodyPr wrap="none" rtlCol="0">
            <a:spAutoFit/>
          </a:bodyPr>
          <a:lstStyle/>
          <a:p>
            <a:r>
              <a:rPr lang="it-IT" sz="1200" dirty="0" smtClean="0"/>
              <a:t>(</a:t>
            </a:r>
            <a:r>
              <a:rPr lang="it-IT" sz="1200" dirty="0" err="1" smtClean="0"/>
              <a:t>stem</a:t>
            </a:r>
            <a:r>
              <a:rPr lang="it-IT" sz="1200" dirty="0" smtClean="0"/>
              <a:t> </a:t>
            </a:r>
            <a:r>
              <a:rPr lang="it-IT" sz="1200" dirty="0" err="1" smtClean="0"/>
              <a:t>cells</a:t>
            </a:r>
            <a:r>
              <a:rPr lang="it-IT" sz="1200" dirty="0" smtClean="0"/>
              <a:t>)</a:t>
            </a:r>
            <a:endParaRPr lang="it-IT" sz="1200" dirty="0"/>
          </a:p>
        </p:txBody>
      </p:sp>
    </p:spTree>
    <p:extLst>
      <p:ext uri="{BB962C8B-B14F-4D97-AF65-F5344CB8AC3E}">
        <p14:creationId xmlns:p14="http://schemas.microsoft.com/office/powerpoint/2010/main" val="1759494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9DA16DF-F361-4902-82E1-BA96C3D22051}"/>
              </a:ext>
            </a:extLst>
          </p:cNvPr>
          <p:cNvSpPr>
            <a:spLocks noGrp="1"/>
          </p:cNvSpPr>
          <p:nvPr>
            <p:ph type="title"/>
          </p:nvPr>
        </p:nvSpPr>
        <p:spPr>
          <a:xfrm>
            <a:off x="0" y="287070"/>
            <a:ext cx="10286999" cy="380195"/>
          </a:xfrm>
        </p:spPr>
        <p:txBody>
          <a:bodyPr>
            <a:normAutofit fontScale="90000"/>
          </a:bodyPr>
          <a:lstStyle/>
          <a:p>
            <a:pPr algn="ctr"/>
            <a:r>
              <a:rPr lang="it-IT" sz="2400" cap="all" dirty="0" smtClean="0">
                <a:solidFill>
                  <a:srgbClr val="0432FF"/>
                </a:solidFill>
                <a:latin typeface="+mn-lt"/>
              </a:rPr>
              <a:t>QUADRO GENERALE</a:t>
            </a:r>
            <a:endParaRPr lang="it-IT" sz="2400" cap="all" dirty="0">
              <a:solidFill>
                <a:srgbClr val="0432FF"/>
              </a:solidFill>
              <a:latin typeface="+mn-lt"/>
            </a:endParaRPr>
          </a:p>
        </p:txBody>
      </p:sp>
      <p:sp>
        <p:nvSpPr>
          <p:cNvPr id="7" name="CasellaDiTesto 6"/>
          <p:cNvSpPr txBox="1"/>
          <p:nvPr/>
        </p:nvSpPr>
        <p:spPr>
          <a:xfrm>
            <a:off x="0" y="1357313"/>
            <a:ext cx="10286999" cy="4247317"/>
          </a:xfrm>
          <a:prstGeom prst="rect">
            <a:avLst/>
          </a:prstGeom>
          <a:noFill/>
        </p:spPr>
        <p:txBody>
          <a:bodyPr wrap="square" rtlCol="0">
            <a:spAutoFit/>
          </a:bodyPr>
          <a:lstStyle/>
          <a:p>
            <a:pPr algn="ctr"/>
            <a:r>
              <a:rPr lang="it-IT" b="1" dirty="0">
                <a:solidFill>
                  <a:srgbClr val="0432FF"/>
                </a:solidFill>
              </a:rPr>
              <a:t>S</a:t>
            </a:r>
            <a:r>
              <a:rPr lang="it-IT" b="1" dirty="0" smtClean="0">
                <a:solidFill>
                  <a:srgbClr val="0432FF"/>
                </a:solidFill>
              </a:rPr>
              <a:t>istema gustativo</a:t>
            </a:r>
          </a:p>
          <a:p>
            <a:pPr algn="ctr"/>
            <a:r>
              <a:rPr lang="it-IT" dirty="0" smtClean="0">
                <a:solidFill>
                  <a:srgbClr val="0432FF"/>
                </a:solidFill>
              </a:rPr>
              <a:t>Papille linguali</a:t>
            </a:r>
          </a:p>
          <a:p>
            <a:pPr algn="ctr"/>
            <a:r>
              <a:rPr lang="it-IT" dirty="0" smtClean="0">
                <a:solidFill>
                  <a:srgbClr val="0432FF"/>
                </a:solidFill>
              </a:rPr>
              <a:t>Calici gustativi</a:t>
            </a:r>
          </a:p>
          <a:p>
            <a:pPr algn="ctr"/>
            <a:r>
              <a:rPr lang="it-IT" dirty="0" smtClean="0">
                <a:solidFill>
                  <a:srgbClr val="0432FF"/>
                </a:solidFill>
              </a:rPr>
              <a:t>Trasduzione sensoriale</a:t>
            </a:r>
          </a:p>
          <a:p>
            <a:pPr algn="ctr"/>
            <a:r>
              <a:rPr lang="it-IT" dirty="0" smtClean="0">
                <a:solidFill>
                  <a:srgbClr val="0432FF"/>
                </a:solidFill>
              </a:rPr>
              <a:t>Principali sostanze gustative</a:t>
            </a:r>
          </a:p>
          <a:p>
            <a:pPr algn="ctr"/>
            <a:r>
              <a:rPr lang="it-IT" dirty="0" smtClean="0">
                <a:solidFill>
                  <a:srgbClr val="0432FF"/>
                </a:solidFill>
              </a:rPr>
              <a:t>Vie centrali</a:t>
            </a:r>
          </a:p>
          <a:p>
            <a:pPr algn="ctr"/>
            <a:endParaRPr lang="it-IT" dirty="0">
              <a:solidFill>
                <a:srgbClr val="0432FF"/>
              </a:solidFill>
            </a:endParaRPr>
          </a:p>
          <a:p>
            <a:pPr algn="ctr"/>
            <a:r>
              <a:rPr lang="it-IT" b="1" dirty="0" smtClean="0">
                <a:solidFill>
                  <a:srgbClr val="0432FF"/>
                </a:solidFill>
              </a:rPr>
              <a:t>Sistema olfattivo</a:t>
            </a:r>
          </a:p>
          <a:p>
            <a:pPr algn="ctr"/>
            <a:r>
              <a:rPr lang="it-IT" dirty="0">
                <a:solidFill>
                  <a:srgbClr val="0432FF"/>
                </a:solidFill>
              </a:rPr>
              <a:t>O</a:t>
            </a:r>
            <a:r>
              <a:rPr lang="it-IT" dirty="0" smtClean="0">
                <a:solidFill>
                  <a:srgbClr val="0432FF"/>
                </a:solidFill>
              </a:rPr>
              <a:t>lfatto orto- e retro-nasale</a:t>
            </a:r>
          </a:p>
          <a:p>
            <a:pPr algn="ctr"/>
            <a:r>
              <a:rPr lang="it-IT" dirty="0" smtClean="0">
                <a:solidFill>
                  <a:srgbClr val="0432FF"/>
                </a:solidFill>
              </a:rPr>
              <a:t>Epitelio olfattivo</a:t>
            </a:r>
          </a:p>
          <a:p>
            <a:pPr algn="ctr"/>
            <a:r>
              <a:rPr lang="it-IT" dirty="0" smtClean="0">
                <a:solidFill>
                  <a:srgbClr val="0432FF"/>
                </a:solidFill>
              </a:rPr>
              <a:t>Bulbo olfattivo</a:t>
            </a:r>
          </a:p>
          <a:p>
            <a:pPr algn="ctr"/>
            <a:r>
              <a:rPr lang="it-IT" dirty="0" smtClean="0">
                <a:solidFill>
                  <a:srgbClr val="0432FF"/>
                </a:solidFill>
              </a:rPr>
              <a:t>Trasduzione sensoriale</a:t>
            </a:r>
          </a:p>
          <a:p>
            <a:pPr algn="ctr"/>
            <a:r>
              <a:rPr lang="it-IT" dirty="0" smtClean="0">
                <a:solidFill>
                  <a:srgbClr val="0432FF"/>
                </a:solidFill>
              </a:rPr>
              <a:t>Corteccia olfattiva</a:t>
            </a:r>
          </a:p>
          <a:p>
            <a:pPr algn="ctr"/>
            <a:endParaRPr lang="it-IT" dirty="0">
              <a:solidFill>
                <a:srgbClr val="0432FF"/>
              </a:solidFill>
            </a:endParaRPr>
          </a:p>
          <a:p>
            <a:pPr algn="ctr"/>
            <a:r>
              <a:rPr lang="it-IT" b="1" dirty="0" smtClean="0">
                <a:solidFill>
                  <a:srgbClr val="0432FF"/>
                </a:solidFill>
              </a:rPr>
              <a:t>Sapore</a:t>
            </a:r>
            <a:endParaRPr lang="it-IT" b="1" dirty="0">
              <a:solidFill>
                <a:srgbClr val="0432FF"/>
              </a:solidFill>
            </a:endParaRPr>
          </a:p>
        </p:txBody>
      </p:sp>
    </p:spTree>
    <p:extLst>
      <p:ext uri="{BB962C8B-B14F-4D97-AF65-F5344CB8AC3E}">
        <p14:creationId xmlns:p14="http://schemas.microsoft.com/office/powerpoint/2010/main" val="818961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385203" y="889000"/>
            <a:ext cx="5327959" cy="5854700"/>
          </a:xfrm>
          <a:prstGeom prst="rect">
            <a:avLst/>
          </a:prstGeom>
        </p:spPr>
      </p:pic>
      <p:sp>
        <p:nvSpPr>
          <p:cNvPr id="3" name="CasellaDiTesto 2"/>
          <p:cNvSpPr txBox="1"/>
          <p:nvPr/>
        </p:nvSpPr>
        <p:spPr>
          <a:xfrm>
            <a:off x="1866900" y="4660900"/>
            <a:ext cx="1719189" cy="369332"/>
          </a:xfrm>
          <a:prstGeom prst="rect">
            <a:avLst/>
          </a:prstGeom>
          <a:noFill/>
        </p:spPr>
        <p:txBody>
          <a:bodyPr wrap="none" rtlCol="0">
            <a:spAutoFit/>
          </a:bodyPr>
          <a:lstStyle/>
          <a:p>
            <a:r>
              <a:rPr lang="it-IT" smtClean="0"/>
              <a:t>Epitelio olfattivo</a:t>
            </a:r>
            <a:endParaRPr lang="it-IT"/>
          </a:p>
        </p:txBody>
      </p:sp>
      <p:sp>
        <p:nvSpPr>
          <p:cNvPr id="4" name="CasellaDiTesto 3"/>
          <p:cNvSpPr txBox="1"/>
          <p:nvPr/>
        </p:nvSpPr>
        <p:spPr>
          <a:xfrm>
            <a:off x="2832100" y="5486400"/>
            <a:ext cx="721416" cy="369332"/>
          </a:xfrm>
          <a:prstGeom prst="rect">
            <a:avLst/>
          </a:prstGeom>
          <a:noFill/>
        </p:spPr>
        <p:txBody>
          <a:bodyPr wrap="none" rtlCol="0">
            <a:spAutoFit/>
          </a:bodyPr>
          <a:lstStyle/>
          <a:p>
            <a:r>
              <a:rPr lang="it-IT" smtClean="0"/>
              <a:t>Muco</a:t>
            </a:r>
            <a:endParaRPr lang="it-IT"/>
          </a:p>
        </p:txBody>
      </p:sp>
      <p:cxnSp>
        <p:nvCxnSpPr>
          <p:cNvPr id="6" name="Connettore 1 5"/>
          <p:cNvCxnSpPr/>
          <p:nvPr/>
        </p:nvCxnSpPr>
        <p:spPr>
          <a:xfrm flipH="1">
            <a:off x="3606800" y="5334000"/>
            <a:ext cx="927100" cy="317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a:stCxn id="3" idx="3"/>
          </p:cNvCxnSpPr>
          <p:nvPr/>
        </p:nvCxnSpPr>
        <p:spPr>
          <a:xfrm>
            <a:off x="3586089" y="4845566"/>
            <a:ext cx="820811" cy="5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0" y="38100"/>
            <a:ext cx="10287000" cy="461665"/>
          </a:xfrm>
          <a:prstGeom prst="rect">
            <a:avLst/>
          </a:prstGeom>
          <a:noFill/>
        </p:spPr>
        <p:txBody>
          <a:bodyPr wrap="square" rtlCol="0">
            <a:spAutoFit/>
          </a:bodyPr>
          <a:lstStyle/>
          <a:p>
            <a:pPr algn="ctr"/>
            <a:r>
              <a:rPr lang="it-IT" sz="2400" smtClean="0"/>
              <a:t>BULBO </a:t>
            </a:r>
            <a:r>
              <a:rPr lang="it-IT" sz="2400" dirty="0" smtClean="0"/>
              <a:t>OLFATTIVO</a:t>
            </a:r>
            <a:endParaRPr lang="it-IT" sz="2400" dirty="0"/>
          </a:p>
        </p:txBody>
      </p:sp>
    </p:spTree>
    <p:extLst>
      <p:ext uri="{BB962C8B-B14F-4D97-AF65-F5344CB8AC3E}">
        <p14:creationId xmlns:p14="http://schemas.microsoft.com/office/powerpoint/2010/main" val="1041582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smtClean="0"/>
              <a:t>BULBO </a:t>
            </a:r>
            <a:r>
              <a:rPr lang="it-IT" sz="2400" dirty="0" smtClean="0"/>
              <a:t>OLFATTIVO</a:t>
            </a:r>
            <a:endParaRPr lang="it-IT" sz="2400"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65" y="469900"/>
            <a:ext cx="9930284" cy="5651500"/>
          </a:xfrm>
          <a:prstGeom prst="rect">
            <a:avLst/>
          </a:prstGeom>
        </p:spPr>
      </p:pic>
      <p:sp>
        <p:nvSpPr>
          <p:cNvPr id="4" name="CasellaDiTesto 3"/>
          <p:cNvSpPr txBox="1"/>
          <p:nvPr/>
        </p:nvSpPr>
        <p:spPr>
          <a:xfrm>
            <a:off x="88900" y="6184900"/>
            <a:ext cx="7406451" cy="307777"/>
          </a:xfrm>
          <a:prstGeom prst="rect">
            <a:avLst/>
          </a:prstGeom>
          <a:noFill/>
        </p:spPr>
        <p:txBody>
          <a:bodyPr wrap="none" rtlCol="0">
            <a:spAutoFit/>
          </a:bodyPr>
          <a:lstStyle/>
          <a:p>
            <a:r>
              <a:rPr lang="it-IT" sz="1400" b="1" dirty="0" smtClean="0"/>
              <a:t>Gr</a:t>
            </a:r>
            <a:r>
              <a:rPr lang="it-IT" sz="1400" dirty="0" smtClean="0"/>
              <a:t>: cellula dei granuli; </a:t>
            </a:r>
            <a:r>
              <a:rPr lang="it-IT" sz="1400" b="1" dirty="0" smtClean="0"/>
              <a:t>M</a:t>
            </a:r>
            <a:r>
              <a:rPr lang="it-IT" sz="1400" dirty="0" smtClean="0"/>
              <a:t>: cellula mitrale; </a:t>
            </a:r>
            <a:r>
              <a:rPr lang="it-IT" sz="1400" b="1" dirty="0" err="1" smtClean="0"/>
              <a:t>P</a:t>
            </a:r>
            <a:r>
              <a:rPr lang="it-IT" sz="1400" dirty="0" smtClean="0"/>
              <a:t>: cellula a pennacchio; </a:t>
            </a:r>
            <a:r>
              <a:rPr lang="it-IT" sz="1400" b="1" dirty="0" err="1" smtClean="0"/>
              <a:t>PG</a:t>
            </a:r>
            <a:r>
              <a:rPr lang="it-IT" sz="1400" dirty="0" smtClean="0"/>
              <a:t>: </a:t>
            </a:r>
            <a:r>
              <a:rPr lang="it-IT" sz="1400" dirty="0" err="1" smtClean="0"/>
              <a:t>interneurone</a:t>
            </a:r>
            <a:r>
              <a:rPr lang="it-IT" sz="1400" dirty="0" smtClean="0"/>
              <a:t> </a:t>
            </a:r>
            <a:r>
              <a:rPr lang="it-IT" sz="1400" dirty="0" err="1" smtClean="0"/>
              <a:t>periglomerulare</a:t>
            </a:r>
            <a:endParaRPr lang="it-IT" sz="1400" dirty="0"/>
          </a:p>
        </p:txBody>
      </p:sp>
      <p:sp>
        <p:nvSpPr>
          <p:cNvPr id="6" name="CasellaDiTesto 5"/>
          <p:cNvSpPr txBox="1"/>
          <p:nvPr/>
        </p:nvSpPr>
        <p:spPr>
          <a:xfrm>
            <a:off x="6923832" y="6529690"/>
            <a:ext cx="3316485" cy="276999"/>
          </a:xfrm>
          <a:prstGeom prst="rect">
            <a:avLst/>
          </a:prstGeom>
          <a:noFill/>
        </p:spPr>
        <p:txBody>
          <a:bodyPr wrap="none" rtlCol="0">
            <a:spAutoFit/>
          </a:bodyPr>
          <a:lstStyle/>
          <a:p>
            <a:r>
              <a:rPr lang="en-GB" sz="1200" dirty="0">
                <a:latin typeface="Arial" charset="0"/>
                <a:ea typeface="Arial" charset="0"/>
                <a:cs typeface="Arial" charset="0"/>
              </a:rPr>
              <a:t>Conti et al., </a:t>
            </a:r>
            <a:r>
              <a:rPr lang="en-GB" sz="1200" dirty="0" err="1">
                <a:latin typeface="Arial" charset="0"/>
                <a:ea typeface="Arial" charset="0"/>
                <a:cs typeface="Arial" charset="0"/>
              </a:rPr>
              <a:t>FISIOLOGIA</a:t>
            </a:r>
            <a:r>
              <a:rPr lang="en-GB" sz="1200" dirty="0">
                <a:latin typeface="Arial" charset="0"/>
                <a:ea typeface="Arial" charset="0"/>
                <a:cs typeface="Arial" charset="0"/>
              </a:rPr>
              <a:t> </a:t>
            </a:r>
            <a:r>
              <a:rPr lang="en-GB" sz="1200" dirty="0" err="1">
                <a:latin typeface="Arial" charset="0"/>
                <a:ea typeface="Arial" charset="0"/>
                <a:cs typeface="Arial" charset="0"/>
              </a:rPr>
              <a:t>MEDICA</a:t>
            </a:r>
            <a:r>
              <a:rPr lang="en-GB" sz="1200" dirty="0">
                <a:latin typeface="Arial" charset="0"/>
                <a:ea typeface="Arial" charset="0"/>
                <a:cs typeface="Arial" charset="0"/>
              </a:rPr>
              <a:t>, Edi-</a:t>
            </a:r>
            <a:r>
              <a:rPr lang="en-GB" sz="1200" dirty="0" err="1">
                <a:latin typeface="Arial" charset="0"/>
                <a:ea typeface="Arial" charset="0"/>
                <a:cs typeface="Arial" charset="0"/>
              </a:rPr>
              <a:t>Ermes</a:t>
            </a:r>
            <a:endParaRPr lang="en-GB" sz="1200" dirty="0">
              <a:latin typeface="Arial" charset="0"/>
              <a:ea typeface="Arial" charset="0"/>
              <a:cs typeface="Arial" charset="0"/>
            </a:endParaRPr>
          </a:p>
        </p:txBody>
      </p:sp>
    </p:spTree>
    <p:extLst>
      <p:ext uri="{BB962C8B-B14F-4D97-AF65-F5344CB8AC3E}">
        <p14:creationId xmlns:p14="http://schemas.microsoft.com/office/powerpoint/2010/main" val="1179458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32x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9" y="455614"/>
            <a:ext cx="8097837" cy="624998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561543" y="6581001"/>
            <a:ext cx="4697825" cy="276999"/>
          </a:xfrm>
          <a:prstGeom prst="rect">
            <a:avLst/>
          </a:prstGeom>
          <a:noFill/>
        </p:spPr>
        <p:txBody>
          <a:bodyPr wrap="none" rtlCol="0">
            <a:spAutoFit/>
          </a:bodyPr>
          <a:lstStyle/>
          <a:p>
            <a:r>
              <a:rPr lang="en-GB" sz="1200" dirty="0" err="1">
                <a:latin typeface="Arial" charset="0"/>
                <a:ea typeface="Arial" charset="0"/>
                <a:cs typeface="Arial" charset="0"/>
              </a:rPr>
              <a:t>Kandel</a:t>
            </a:r>
            <a:r>
              <a:rPr lang="en-GB" sz="1200" dirty="0">
                <a:latin typeface="Arial" charset="0"/>
                <a:ea typeface="Arial" charset="0"/>
                <a:cs typeface="Arial" charset="0"/>
              </a:rPr>
              <a:t> et al., </a:t>
            </a:r>
            <a:r>
              <a:rPr lang="en-GB" sz="1200" dirty="0" smtClean="0">
                <a:latin typeface="Arial" charset="0"/>
                <a:ea typeface="Arial" charset="0"/>
                <a:cs typeface="Arial" charset="0"/>
              </a:rPr>
              <a:t>PRINCIPLES OF NEURAL SCIENCES, McGraw Hill</a:t>
            </a:r>
            <a:endParaRPr lang="en-GB" sz="1200" dirty="0">
              <a:latin typeface="Arial" charset="0"/>
              <a:ea typeface="Arial" charset="0"/>
              <a:cs typeface="Arial" charset="0"/>
            </a:endParaRPr>
          </a:p>
        </p:txBody>
      </p:sp>
      <p:sp>
        <p:nvSpPr>
          <p:cNvPr id="4" name="CasellaDiTesto 3"/>
          <p:cNvSpPr txBox="1"/>
          <p:nvPr/>
        </p:nvSpPr>
        <p:spPr>
          <a:xfrm>
            <a:off x="0" y="38100"/>
            <a:ext cx="10287000" cy="461665"/>
          </a:xfrm>
          <a:prstGeom prst="rect">
            <a:avLst/>
          </a:prstGeom>
          <a:noFill/>
        </p:spPr>
        <p:txBody>
          <a:bodyPr wrap="square" rtlCol="0">
            <a:spAutoFit/>
          </a:bodyPr>
          <a:lstStyle/>
          <a:p>
            <a:pPr algn="ctr"/>
            <a:r>
              <a:rPr lang="it-IT" sz="2400" dirty="0" smtClean="0"/>
              <a:t>TRASDUZIONE OLFATTIVA</a:t>
            </a:r>
            <a:endParaRPr lang="it-IT" sz="2400" dirty="0"/>
          </a:p>
        </p:txBody>
      </p:sp>
      <p:sp>
        <p:nvSpPr>
          <p:cNvPr id="2" name="CasellaDiTesto 1"/>
          <p:cNvSpPr txBox="1"/>
          <p:nvPr/>
        </p:nvSpPr>
        <p:spPr>
          <a:xfrm>
            <a:off x="8267701" y="4533900"/>
            <a:ext cx="2019300" cy="738664"/>
          </a:xfrm>
          <a:prstGeom prst="rect">
            <a:avLst/>
          </a:prstGeom>
          <a:noFill/>
        </p:spPr>
        <p:txBody>
          <a:bodyPr wrap="square" rtlCol="0">
            <a:spAutoFit/>
          </a:bodyPr>
          <a:lstStyle/>
          <a:p>
            <a:r>
              <a:rPr lang="it-IT" sz="1400" dirty="0" smtClean="0"/>
              <a:t>Ca riduce la probabilità di apertura dei canali (adattamento)</a:t>
            </a:r>
            <a:endParaRPr lang="it-IT" sz="1400" dirty="0"/>
          </a:p>
        </p:txBody>
      </p:sp>
    </p:spTree>
    <p:extLst>
      <p:ext uri="{BB962C8B-B14F-4D97-AF65-F5344CB8AC3E}">
        <p14:creationId xmlns:p14="http://schemas.microsoft.com/office/powerpoint/2010/main" val="15695786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CODICE COMBINATORIO DEI RECETTORI OLFATTIVI</a:t>
            </a:r>
            <a:endParaRPr lang="it-IT" sz="2400" dirty="0"/>
          </a:p>
        </p:txBody>
      </p:sp>
      <p:pic>
        <p:nvPicPr>
          <p:cNvPr id="2" name="Immagine 1"/>
          <p:cNvPicPr>
            <a:picLocks noChangeAspect="1"/>
          </p:cNvPicPr>
          <p:nvPr/>
        </p:nvPicPr>
        <p:blipFill>
          <a:blip r:embed="rId3"/>
          <a:stretch>
            <a:fillRect/>
          </a:stretch>
        </p:blipFill>
        <p:spPr>
          <a:xfrm>
            <a:off x="0" y="1021467"/>
            <a:ext cx="10287000" cy="5297665"/>
          </a:xfrm>
          <a:prstGeom prst="rect">
            <a:avLst/>
          </a:prstGeom>
        </p:spPr>
      </p:pic>
      <p:pic>
        <p:nvPicPr>
          <p:cNvPr id="4" name="Immagine 3"/>
          <p:cNvPicPr>
            <a:picLocks noChangeAspect="1"/>
          </p:cNvPicPr>
          <p:nvPr/>
        </p:nvPicPr>
        <p:blipFill>
          <a:blip r:embed="rId4"/>
          <a:stretch>
            <a:fillRect/>
          </a:stretch>
        </p:blipFill>
        <p:spPr>
          <a:xfrm>
            <a:off x="203200" y="3883616"/>
            <a:ext cx="3479800" cy="2199354"/>
          </a:xfrm>
          <a:prstGeom prst="rect">
            <a:avLst/>
          </a:prstGeom>
        </p:spPr>
      </p:pic>
    </p:spTree>
    <p:extLst>
      <p:ext uri="{BB962C8B-B14F-4D97-AF65-F5344CB8AC3E}">
        <p14:creationId xmlns:p14="http://schemas.microsoft.com/office/powerpoint/2010/main" val="36447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descr="32x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01" y="391243"/>
            <a:ext cx="9326200" cy="621275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CORTECCIA OLFATTIVA</a:t>
            </a:r>
            <a:endParaRPr lang="it-IT" sz="2400" dirty="0"/>
          </a:p>
        </p:txBody>
      </p:sp>
      <p:sp>
        <p:nvSpPr>
          <p:cNvPr id="4" name="CasellaDiTesto 3"/>
          <p:cNvSpPr txBox="1"/>
          <p:nvPr/>
        </p:nvSpPr>
        <p:spPr>
          <a:xfrm>
            <a:off x="5561543" y="6581001"/>
            <a:ext cx="4697825" cy="276999"/>
          </a:xfrm>
          <a:prstGeom prst="rect">
            <a:avLst/>
          </a:prstGeom>
          <a:noFill/>
        </p:spPr>
        <p:txBody>
          <a:bodyPr wrap="none" rtlCol="0">
            <a:spAutoFit/>
          </a:bodyPr>
          <a:lstStyle/>
          <a:p>
            <a:r>
              <a:rPr lang="en-GB" sz="1200" dirty="0" err="1">
                <a:latin typeface="Arial" charset="0"/>
                <a:ea typeface="Arial" charset="0"/>
                <a:cs typeface="Arial" charset="0"/>
              </a:rPr>
              <a:t>Kandel</a:t>
            </a:r>
            <a:r>
              <a:rPr lang="en-GB" sz="1200" dirty="0">
                <a:latin typeface="Arial" charset="0"/>
                <a:ea typeface="Arial" charset="0"/>
                <a:cs typeface="Arial" charset="0"/>
              </a:rPr>
              <a:t> et al., </a:t>
            </a:r>
            <a:r>
              <a:rPr lang="en-GB" sz="1200" dirty="0" smtClean="0">
                <a:latin typeface="Arial" charset="0"/>
                <a:ea typeface="Arial" charset="0"/>
                <a:cs typeface="Arial" charset="0"/>
              </a:rPr>
              <a:t>PRINCIPLES OF NEURAL SCIENCES, McGraw Hill</a:t>
            </a:r>
            <a:endParaRPr lang="en-GB" sz="1200" dirty="0">
              <a:latin typeface="Arial" charset="0"/>
              <a:ea typeface="Arial" charset="0"/>
              <a:cs typeface="Arial" charset="0"/>
            </a:endParaRPr>
          </a:p>
        </p:txBody>
      </p:sp>
    </p:spTree>
    <p:extLst>
      <p:ext uri="{BB962C8B-B14F-4D97-AF65-F5344CB8AC3E}">
        <p14:creationId xmlns:p14="http://schemas.microsoft.com/office/powerpoint/2010/main" val="499385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21852"/>
          <a:stretch/>
        </p:blipFill>
        <p:spPr>
          <a:xfrm>
            <a:off x="1583892" y="469900"/>
            <a:ext cx="7453329" cy="6172200"/>
          </a:xfrm>
          <a:prstGeom prst="rect">
            <a:avLst/>
          </a:prstGeom>
        </p:spPr>
      </p:pic>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CORTECCIA OLFATTIVA</a:t>
            </a:r>
            <a:endParaRPr lang="it-IT" sz="2400" dirty="0"/>
          </a:p>
        </p:txBody>
      </p:sp>
      <p:sp>
        <p:nvSpPr>
          <p:cNvPr id="4" name="CasellaDiTesto 3"/>
          <p:cNvSpPr txBox="1"/>
          <p:nvPr/>
        </p:nvSpPr>
        <p:spPr>
          <a:xfrm>
            <a:off x="6911132" y="6550650"/>
            <a:ext cx="3340530" cy="276999"/>
          </a:xfrm>
          <a:prstGeom prst="rect">
            <a:avLst/>
          </a:prstGeom>
          <a:noFill/>
        </p:spPr>
        <p:txBody>
          <a:bodyPr wrap="none" rtlCol="0">
            <a:spAutoFit/>
          </a:bodyPr>
          <a:lstStyle/>
          <a:p>
            <a:r>
              <a:rPr lang="en-GB" sz="1200" dirty="0">
                <a:latin typeface="Arial" charset="0"/>
                <a:ea typeface="Arial" charset="0"/>
                <a:cs typeface="Arial" charset="0"/>
              </a:rPr>
              <a:t>Guyton e Hall, </a:t>
            </a:r>
            <a:r>
              <a:rPr lang="en-GB" sz="1200" dirty="0" err="1">
                <a:latin typeface="Arial" charset="0"/>
                <a:ea typeface="Arial" charset="0"/>
                <a:cs typeface="Arial" charset="0"/>
              </a:rPr>
              <a:t>FISIOLOGIA</a:t>
            </a:r>
            <a:r>
              <a:rPr lang="en-GB" sz="1200" dirty="0">
                <a:latin typeface="Arial" charset="0"/>
                <a:ea typeface="Arial" charset="0"/>
                <a:cs typeface="Arial" charset="0"/>
              </a:rPr>
              <a:t> </a:t>
            </a:r>
            <a:r>
              <a:rPr lang="en-GB" sz="1200" dirty="0" err="1">
                <a:latin typeface="Arial" charset="0"/>
                <a:ea typeface="Arial" charset="0"/>
                <a:cs typeface="Arial" charset="0"/>
              </a:rPr>
              <a:t>MEDICA</a:t>
            </a:r>
            <a:r>
              <a:rPr lang="en-GB" sz="1200" dirty="0">
                <a:latin typeface="Arial" charset="0"/>
                <a:ea typeface="Arial" charset="0"/>
                <a:cs typeface="Arial" charset="0"/>
              </a:rPr>
              <a:t>, Elsevier</a:t>
            </a:r>
          </a:p>
        </p:txBody>
      </p:sp>
    </p:spTree>
    <p:extLst>
      <p:ext uri="{BB962C8B-B14F-4D97-AF65-F5344CB8AC3E}">
        <p14:creationId xmlns:p14="http://schemas.microsoft.com/office/powerpoint/2010/main" val="432782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279400"/>
            <a:ext cx="6299200" cy="6286500"/>
          </a:xfrm>
          <a:prstGeom prst="rect">
            <a:avLst/>
          </a:prstGeom>
        </p:spPr>
      </p:pic>
      <p:sp>
        <p:nvSpPr>
          <p:cNvPr id="4" name="CasellaDiTesto 3"/>
          <p:cNvSpPr txBox="1"/>
          <p:nvPr/>
        </p:nvSpPr>
        <p:spPr>
          <a:xfrm>
            <a:off x="0" y="38100"/>
            <a:ext cx="10287000" cy="461665"/>
          </a:xfrm>
          <a:prstGeom prst="rect">
            <a:avLst/>
          </a:prstGeom>
          <a:noFill/>
        </p:spPr>
        <p:txBody>
          <a:bodyPr wrap="square" rtlCol="0">
            <a:spAutoFit/>
          </a:bodyPr>
          <a:lstStyle/>
          <a:p>
            <a:pPr algn="ctr"/>
            <a:r>
              <a:rPr lang="it-IT" sz="2400" dirty="0" smtClean="0"/>
              <a:t>SAPORE</a:t>
            </a:r>
            <a:endParaRPr lang="it-IT" sz="2400" dirty="0"/>
          </a:p>
        </p:txBody>
      </p:sp>
      <p:sp>
        <p:nvSpPr>
          <p:cNvPr id="5" name="CasellaDiTesto 4"/>
          <p:cNvSpPr txBox="1"/>
          <p:nvPr/>
        </p:nvSpPr>
        <p:spPr>
          <a:xfrm>
            <a:off x="7137400" y="6565900"/>
            <a:ext cx="3145413" cy="276999"/>
          </a:xfrm>
          <a:prstGeom prst="rect">
            <a:avLst/>
          </a:prstGeom>
          <a:noFill/>
        </p:spPr>
        <p:txBody>
          <a:bodyPr wrap="none" rtlCol="0">
            <a:spAutoFit/>
          </a:bodyPr>
          <a:lstStyle/>
          <a:p>
            <a:r>
              <a:rPr lang="it-IT" sz="1200" dirty="0" err="1" smtClean="0">
                <a:latin typeface="Arial" charset="0"/>
                <a:ea typeface="Arial" charset="0"/>
                <a:cs typeface="Arial" charset="0"/>
              </a:rPr>
              <a:t>Shepherd</a:t>
            </a:r>
            <a:r>
              <a:rPr lang="it-IT" sz="1200" dirty="0" smtClean="0">
                <a:latin typeface="Arial" charset="0"/>
                <a:ea typeface="Arial" charset="0"/>
                <a:cs typeface="Arial" charset="0"/>
              </a:rPr>
              <a:t> </a:t>
            </a:r>
            <a:r>
              <a:rPr lang="it-IT" sz="1200" dirty="0" err="1" smtClean="0">
                <a:latin typeface="Arial" charset="0"/>
                <a:ea typeface="Arial" charset="0"/>
                <a:cs typeface="Arial" charset="0"/>
              </a:rPr>
              <a:t>GM</a:t>
            </a:r>
            <a:r>
              <a:rPr lang="it-IT" sz="1200" dirty="0" smtClean="0">
                <a:latin typeface="Arial" charset="0"/>
                <a:ea typeface="Arial" charset="0"/>
                <a:cs typeface="Arial" charset="0"/>
              </a:rPr>
              <a:t>, Nature, 444: 316-321,  2006</a:t>
            </a:r>
            <a:endParaRPr lang="it-IT" sz="1200" dirty="0">
              <a:latin typeface="Arial" charset="0"/>
              <a:ea typeface="Arial" charset="0"/>
              <a:cs typeface="Arial" charset="0"/>
            </a:endParaRPr>
          </a:p>
        </p:txBody>
      </p:sp>
    </p:spTree>
    <p:extLst>
      <p:ext uri="{BB962C8B-B14F-4D97-AF65-F5344CB8AC3E}">
        <p14:creationId xmlns:p14="http://schemas.microsoft.com/office/powerpoint/2010/main" val="132904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9DA16DF-F361-4902-82E1-BA96C3D22051}"/>
              </a:ext>
            </a:extLst>
          </p:cNvPr>
          <p:cNvSpPr>
            <a:spLocks noGrp="1"/>
          </p:cNvSpPr>
          <p:nvPr>
            <p:ph type="title"/>
          </p:nvPr>
        </p:nvSpPr>
        <p:spPr>
          <a:xfrm>
            <a:off x="0" y="287070"/>
            <a:ext cx="10286999" cy="380195"/>
          </a:xfrm>
        </p:spPr>
        <p:txBody>
          <a:bodyPr>
            <a:normAutofit fontScale="90000"/>
          </a:bodyPr>
          <a:lstStyle/>
          <a:p>
            <a:pPr algn="ctr"/>
            <a:r>
              <a:rPr lang="it-IT" sz="2400" cap="all" dirty="0" smtClean="0">
                <a:latin typeface="+mn-lt"/>
              </a:rPr>
              <a:t>Gusto, OLFATTO </a:t>
            </a:r>
            <a:r>
              <a:rPr lang="it-IT" sz="2400" cap="all" dirty="0">
                <a:latin typeface="+mn-lt"/>
              </a:rPr>
              <a:t>e sapore</a:t>
            </a:r>
          </a:p>
        </p:txBody>
      </p:sp>
      <p:sp>
        <p:nvSpPr>
          <p:cNvPr id="3" name="Segnaposto contenuto 2">
            <a:extLst>
              <a:ext uri="{FF2B5EF4-FFF2-40B4-BE49-F238E27FC236}">
                <a16:creationId xmlns="" xmlns:a16="http://schemas.microsoft.com/office/drawing/2014/main" id="{3AD5F58D-AAAA-4E5D-A857-2D866B30B887}"/>
              </a:ext>
            </a:extLst>
          </p:cNvPr>
          <p:cNvSpPr>
            <a:spLocks noGrp="1"/>
          </p:cNvSpPr>
          <p:nvPr>
            <p:ph idx="1"/>
          </p:nvPr>
        </p:nvSpPr>
        <p:spPr>
          <a:xfrm>
            <a:off x="190246" y="1806725"/>
            <a:ext cx="4344682" cy="1974443"/>
          </a:xfrm>
        </p:spPr>
        <p:txBody>
          <a:bodyPr>
            <a:normAutofit/>
          </a:bodyPr>
          <a:lstStyle/>
          <a:p>
            <a:pPr algn="just"/>
            <a:r>
              <a:rPr lang="it-IT" sz="1856" b="1" dirty="0">
                <a:solidFill>
                  <a:srgbClr val="FF0000"/>
                </a:solidFill>
              </a:rPr>
              <a:t>Gusto</a:t>
            </a:r>
            <a:r>
              <a:rPr lang="it-IT" sz="1856" dirty="0">
                <a:solidFill>
                  <a:srgbClr val="FF0000"/>
                </a:solidFill>
              </a:rPr>
              <a:t>:</a:t>
            </a:r>
            <a:r>
              <a:rPr lang="it-IT" sz="1856" dirty="0"/>
              <a:t> è uno </a:t>
            </a:r>
            <a:r>
              <a:rPr lang="it-IT" sz="1856" dirty="0" smtClean="0"/>
              <a:t>dei </a:t>
            </a:r>
            <a:r>
              <a:rPr lang="it-IT" sz="1856" dirty="0"/>
              <a:t>sensi, permette la caratterizzazione chimica delle sostanze che vengono a contatto con il cavo orale</a:t>
            </a:r>
          </a:p>
          <a:p>
            <a:pPr algn="just"/>
            <a:endParaRPr lang="it-IT" sz="1856" dirty="0"/>
          </a:p>
          <a:p>
            <a:pPr algn="just"/>
            <a:r>
              <a:rPr lang="it-IT" sz="1856" b="1" dirty="0">
                <a:solidFill>
                  <a:srgbClr val="FF0000"/>
                </a:solidFill>
              </a:rPr>
              <a:t>Sapore</a:t>
            </a:r>
            <a:r>
              <a:rPr lang="it-IT" sz="1856" dirty="0">
                <a:solidFill>
                  <a:srgbClr val="FF0000"/>
                </a:solidFill>
              </a:rPr>
              <a:t>:</a:t>
            </a:r>
            <a:r>
              <a:rPr lang="it-IT" sz="1856" dirty="0"/>
              <a:t> prodotto della combinazione delle sensazioni gustative ed olfattive</a:t>
            </a:r>
          </a:p>
        </p:txBody>
      </p:sp>
      <p:pic>
        <p:nvPicPr>
          <p:cNvPr id="5" name="Immagine 4">
            <a:extLst>
              <a:ext uri="{FF2B5EF4-FFF2-40B4-BE49-F238E27FC236}">
                <a16:creationId xmlns="" xmlns:a16="http://schemas.microsoft.com/office/drawing/2014/main" id="{9A7947C6-D4E8-4002-B7A8-D094040B6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421" y="979894"/>
            <a:ext cx="5107996" cy="4798702"/>
          </a:xfrm>
          <a:prstGeom prst="rect">
            <a:avLst/>
          </a:prstGeom>
        </p:spPr>
      </p:pic>
    </p:spTree>
    <p:extLst>
      <p:ext uri="{BB962C8B-B14F-4D97-AF65-F5344CB8AC3E}">
        <p14:creationId xmlns:p14="http://schemas.microsoft.com/office/powerpoint/2010/main" val="1648534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32x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457200"/>
            <a:ext cx="8267700" cy="624998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TRASDUZIONE SENSORIALE</a:t>
            </a:r>
            <a:endParaRPr lang="it-IT" sz="2400" dirty="0"/>
          </a:p>
        </p:txBody>
      </p:sp>
      <p:sp>
        <p:nvSpPr>
          <p:cNvPr id="4" name="CasellaDiTesto 3"/>
          <p:cNvSpPr txBox="1"/>
          <p:nvPr/>
        </p:nvSpPr>
        <p:spPr>
          <a:xfrm>
            <a:off x="5561543" y="6581001"/>
            <a:ext cx="4697825" cy="276999"/>
          </a:xfrm>
          <a:prstGeom prst="rect">
            <a:avLst/>
          </a:prstGeom>
          <a:noFill/>
        </p:spPr>
        <p:txBody>
          <a:bodyPr wrap="none" rtlCol="0">
            <a:spAutoFit/>
          </a:bodyPr>
          <a:lstStyle/>
          <a:p>
            <a:r>
              <a:rPr lang="en-GB" sz="1200" dirty="0" err="1">
                <a:latin typeface="Arial" charset="0"/>
                <a:ea typeface="Arial" charset="0"/>
                <a:cs typeface="Arial" charset="0"/>
              </a:rPr>
              <a:t>Kandel</a:t>
            </a:r>
            <a:r>
              <a:rPr lang="en-GB" sz="1200" dirty="0">
                <a:latin typeface="Arial" charset="0"/>
                <a:ea typeface="Arial" charset="0"/>
                <a:cs typeface="Arial" charset="0"/>
              </a:rPr>
              <a:t> et al., </a:t>
            </a:r>
            <a:r>
              <a:rPr lang="en-GB" sz="1200" dirty="0" smtClean="0">
                <a:latin typeface="Arial" charset="0"/>
                <a:ea typeface="Arial" charset="0"/>
                <a:cs typeface="Arial" charset="0"/>
              </a:rPr>
              <a:t>PRINCIPLES OF NEURAL SCIENCES, McGraw Hill</a:t>
            </a:r>
            <a:endParaRPr lang="en-GB" sz="1200" dirty="0">
              <a:latin typeface="Arial" charset="0"/>
              <a:ea typeface="Arial" charset="0"/>
              <a:cs typeface="Arial" charset="0"/>
            </a:endParaRPr>
          </a:p>
        </p:txBody>
      </p:sp>
    </p:spTree>
    <p:extLst>
      <p:ext uri="{BB962C8B-B14F-4D97-AF65-F5344CB8AC3E}">
        <p14:creationId xmlns:p14="http://schemas.microsoft.com/office/powerpoint/2010/main" val="1702035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4"/>
          <p:cNvSpPr txBox="1">
            <a:spLocks noChangeArrowheads="1"/>
          </p:cNvSpPr>
          <p:nvPr/>
        </p:nvSpPr>
        <p:spPr bwMode="auto">
          <a:xfrm>
            <a:off x="0" y="44624"/>
            <a:ext cx="10287000" cy="365934"/>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1778" dirty="0">
                <a:solidFill>
                  <a:srgbClr val="0432FF"/>
                </a:solidFill>
                <a:latin typeface="Arial" charset="0"/>
              </a:rPr>
              <a:t>CASO CLINICO</a:t>
            </a:r>
            <a:endParaRPr lang="it-IT" altLang="it-IT" sz="1778" dirty="0">
              <a:solidFill>
                <a:srgbClr val="0432FF"/>
              </a:solidFill>
              <a:latin typeface="Arial" charset="0"/>
            </a:endParaRPr>
          </a:p>
        </p:txBody>
      </p:sp>
      <p:sp>
        <p:nvSpPr>
          <p:cNvPr id="4" name="Rettangolo 3"/>
          <p:cNvSpPr/>
          <p:nvPr/>
        </p:nvSpPr>
        <p:spPr>
          <a:xfrm>
            <a:off x="72008" y="617775"/>
            <a:ext cx="10112052" cy="6124754"/>
          </a:xfrm>
          <a:prstGeom prst="rect">
            <a:avLst/>
          </a:prstGeom>
        </p:spPr>
        <p:txBody>
          <a:bodyPr wrap="square">
            <a:spAutoFit/>
          </a:bodyPr>
          <a:lstStyle/>
          <a:p>
            <a:r>
              <a:rPr lang="it-IT" sz="1400" b="1" dirty="0">
                <a:latin typeface="Arial" charset="0"/>
                <a:ea typeface="Arial" charset="0"/>
                <a:cs typeface="Arial" charset="0"/>
              </a:rPr>
              <a:t>Perdita dei sapori in giovane modella</a:t>
            </a:r>
          </a:p>
          <a:p>
            <a:r>
              <a:rPr lang="it-IT" sz="1400" dirty="0">
                <a:latin typeface="Arial" charset="0"/>
                <a:ea typeface="Arial" charset="0"/>
                <a:cs typeface="Arial" charset="0"/>
              </a:rPr>
              <a:t> </a:t>
            </a:r>
          </a:p>
          <a:p>
            <a:r>
              <a:rPr lang="it-IT" sz="1400" dirty="0">
                <a:latin typeface="Arial" charset="0"/>
                <a:ea typeface="Arial" charset="0"/>
                <a:cs typeface="Arial" charset="0"/>
              </a:rPr>
              <a:t>Parlando con il medico curante durante una visita di controllo, la Sig.na Giusy, una modella venticinquenne, riferisce che da qualche tempo il cibo “non ha gusto”. Questa sensazione è iniziata un anno prima, quando ha avuto un brutto incidente automobilistico ed è stata portata in pronto soccorso d’urgenza. Le furono riscontrati numerosi tagli ed abrasioni sulla fronte, verosimilmente provocati dall’urto contro il parabrezza. Quando arrivò l’ambulanza, aveva perso coscienza, ma la aveva riacquistata poco dopo l’ingresso in ospedale, rimanendo, però, leggermente confusa. Giusy riferisce che le fecero una TAC della testa, che evidenziò la rottura del naso, ma nessuna frattura del cranio o segni di emorragie intracraniche. All’esame neurologico le dissero che era tutto normale, ma lei aveva un forte mal di testa e capogiri. Venne dimessa dopo qualche ora, senza più capogiri e con il mal di testa fortemente diminuito. Il naso aveva smesso di sanguinare, anche se trasudava lentamente una piccola quantità di liquido chiaro. Venne diagnosticato un trauma cranico di grado leggero e le fu consigliato di andare a casa e stare in riposo; il compagno ricevette istruzioni di svegliarla ogni tre ore, durante la notte, per assicurarsi del buono stato di coscienza. Da allora si è ripresa molto bene, ma è comparsa, appunto, questa incapacità a sentire i sapori. Il medico fa una prova del suo senso di gusto, facendole assaggiare una bustina di zucchero, che Giusy identifica correttamente. Anche l’esame obiettivo e quello neurologico sono nella norma. </a:t>
            </a:r>
          </a:p>
          <a:p>
            <a:r>
              <a:rPr lang="it-IT" sz="1400" dirty="0">
                <a:latin typeface="Arial" charset="0"/>
                <a:ea typeface="Arial" charset="0"/>
                <a:cs typeface="Arial" charset="0"/>
              </a:rPr>
              <a:t>Il medico riflette che, effettivamente, una evenienza del genere, dopo un trauma cranico, è alquanto rara. Quando si verifica, il più delle volte è interessato il senso del gusto, più che quello dell’olfatto. Quello che può essere successo a Giusy è che, quando ha urtato la testa sul parabrezza dell’auto, il cervello si è spostato in avanti, urtando la superficie interna del cranio e provocando una commozione cerebrale. Il violento movimento in avanti del cervello può aver tranciato i delicati nervi olfattivi che attraversano la lamina cribrosa dell’etmoide, causando una anosmia permanente. Ciò potrebbe essere avvalorato dalla fuoriuscita di liquido chiaro dal naso, che poteva indicare una perdita di liquido cerebrospinale nella cavità nasale attraverso una frattura della lamina cribrosa, difficile da riconoscere alla TAC.</a:t>
            </a:r>
          </a:p>
          <a:p>
            <a:r>
              <a:rPr lang="it-IT" sz="1400" dirty="0">
                <a:latin typeface="Arial" charset="0"/>
                <a:ea typeface="Arial" charset="0"/>
                <a:cs typeface="Arial" charset="0"/>
              </a:rPr>
              <a:t>Il medico sottopone quindi Giusy ad alcuni test più accurati e scopre che, effettivamente, è l’olfatto che è stato interessato dall’incidente e non il gusto, alterando in modo grave la capacità di percepire i sapori. Le molecole odorose del cibo contenuto nella cavità orale non possono più stimolare i recettori olfattivi per via retronasale. Giusy è nella condizione, permanente, di chi ha un forte raffreddore e non è in grado di riconoscere i sapori e riferisce che il cibo “non ha gusto”.</a:t>
            </a:r>
          </a:p>
          <a:p>
            <a:r>
              <a:rPr lang="it-IT" sz="1400" dirty="0">
                <a:latin typeface="Arial" charset="0"/>
                <a:ea typeface="Arial" charset="0"/>
                <a:cs typeface="Arial" charset="0"/>
              </a:rPr>
              <a:t> </a:t>
            </a:r>
          </a:p>
          <a:p>
            <a:endParaRPr lang="it-IT" sz="1400" dirty="0">
              <a:latin typeface="Arial" charset="0"/>
              <a:ea typeface="Arial" charset="0"/>
              <a:cs typeface="Arial" charset="0"/>
            </a:endParaRPr>
          </a:p>
        </p:txBody>
      </p:sp>
    </p:spTree>
    <p:extLst>
      <p:ext uri="{BB962C8B-B14F-4D97-AF65-F5344CB8AC3E}">
        <p14:creationId xmlns:p14="http://schemas.microsoft.com/office/powerpoint/2010/main" val="776157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2104" b="15370"/>
          <a:stretch/>
        </p:blipFill>
        <p:spPr>
          <a:xfrm>
            <a:off x="2400300" y="444500"/>
            <a:ext cx="5156200" cy="6431592"/>
          </a:xfrm>
          <a:prstGeom prst="rect">
            <a:avLst/>
          </a:prstGeom>
        </p:spPr>
      </p:pic>
      <p:sp>
        <p:nvSpPr>
          <p:cNvPr id="3" name="CasellaDiTesto 2"/>
          <p:cNvSpPr txBox="1"/>
          <p:nvPr/>
        </p:nvSpPr>
        <p:spPr>
          <a:xfrm>
            <a:off x="6936532" y="6563350"/>
            <a:ext cx="3340530" cy="276999"/>
          </a:xfrm>
          <a:prstGeom prst="rect">
            <a:avLst/>
          </a:prstGeom>
          <a:noFill/>
        </p:spPr>
        <p:txBody>
          <a:bodyPr wrap="none" rtlCol="0">
            <a:spAutoFit/>
          </a:bodyPr>
          <a:lstStyle/>
          <a:p>
            <a:r>
              <a:rPr lang="en-GB" sz="1200" dirty="0">
                <a:latin typeface="Arial" charset="0"/>
                <a:ea typeface="Arial" charset="0"/>
                <a:cs typeface="Arial" charset="0"/>
              </a:rPr>
              <a:t>Guyton e Hall, </a:t>
            </a:r>
            <a:r>
              <a:rPr lang="en-GB" sz="1200" dirty="0" err="1">
                <a:latin typeface="Arial" charset="0"/>
                <a:ea typeface="Arial" charset="0"/>
                <a:cs typeface="Arial" charset="0"/>
              </a:rPr>
              <a:t>FISIOLOGIA</a:t>
            </a:r>
            <a:r>
              <a:rPr lang="en-GB" sz="1200" dirty="0">
                <a:latin typeface="Arial" charset="0"/>
                <a:ea typeface="Arial" charset="0"/>
                <a:cs typeface="Arial" charset="0"/>
              </a:rPr>
              <a:t> </a:t>
            </a:r>
            <a:r>
              <a:rPr lang="en-GB" sz="1200" dirty="0" err="1">
                <a:latin typeface="Arial" charset="0"/>
                <a:ea typeface="Arial" charset="0"/>
                <a:cs typeface="Arial" charset="0"/>
              </a:rPr>
              <a:t>MEDICA</a:t>
            </a:r>
            <a:r>
              <a:rPr lang="en-GB" sz="1200" dirty="0">
                <a:latin typeface="Arial" charset="0"/>
                <a:ea typeface="Arial" charset="0"/>
                <a:cs typeface="Arial" charset="0"/>
              </a:rPr>
              <a:t>, Elsevier</a:t>
            </a:r>
          </a:p>
        </p:txBody>
      </p:sp>
      <p:sp>
        <p:nvSpPr>
          <p:cNvPr id="4" name="CasellaDiTesto 3"/>
          <p:cNvSpPr txBox="1"/>
          <p:nvPr/>
        </p:nvSpPr>
        <p:spPr>
          <a:xfrm>
            <a:off x="0" y="38100"/>
            <a:ext cx="10287000" cy="461665"/>
          </a:xfrm>
          <a:prstGeom prst="rect">
            <a:avLst/>
          </a:prstGeom>
          <a:noFill/>
        </p:spPr>
        <p:txBody>
          <a:bodyPr wrap="square" rtlCol="0">
            <a:spAutoFit/>
          </a:bodyPr>
          <a:lstStyle/>
          <a:p>
            <a:pPr algn="ctr"/>
            <a:r>
              <a:rPr lang="it-IT" sz="2400" dirty="0" smtClean="0"/>
              <a:t>IL SISTEMA GUSTATIVO</a:t>
            </a:r>
            <a:endParaRPr lang="it-IT" sz="2400" dirty="0"/>
          </a:p>
        </p:txBody>
      </p:sp>
    </p:spTree>
    <p:extLst>
      <p:ext uri="{BB962C8B-B14F-4D97-AF65-F5344CB8AC3E}">
        <p14:creationId xmlns:p14="http://schemas.microsoft.com/office/powerpoint/2010/main" val="916195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D3300A0-504D-4D23-9D83-622D6094CAB7}"/>
              </a:ext>
            </a:extLst>
          </p:cNvPr>
          <p:cNvSpPr>
            <a:spLocks noGrp="1"/>
          </p:cNvSpPr>
          <p:nvPr>
            <p:ph type="title"/>
          </p:nvPr>
        </p:nvSpPr>
        <p:spPr>
          <a:xfrm>
            <a:off x="0" y="201542"/>
            <a:ext cx="10287000" cy="366870"/>
          </a:xfrm>
        </p:spPr>
        <p:txBody>
          <a:bodyPr>
            <a:normAutofit fontScale="90000"/>
          </a:bodyPr>
          <a:lstStyle/>
          <a:p>
            <a:pPr algn="ctr"/>
            <a:r>
              <a:rPr lang="it-IT" sz="2400" cap="all" dirty="0">
                <a:latin typeface="+mn-lt"/>
              </a:rPr>
              <a:t>Papille linguali</a:t>
            </a:r>
          </a:p>
        </p:txBody>
      </p:sp>
      <p:sp>
        <p:nvSpPr>
          <p:cNvPr id="3" name="Segnaposto contenuto 2">
            <a:extLst>
              <a:ext uri="{FF2B5EF4-FFF2-40B4-BE49-F238E27FC236}">
                <a16:creationId xmlns="" xmlns:a16="http://schemas.microsoft.com/office/drawing/2014/main" id="{24D5280B-168F-4BAC-A3A5-E1708FC6FEC2}"/>
              </a:ext>
            </a:extLst>
          </p:cNvPr>
          <p:cNvSpPr>
            <a:spLocks noGrp="1"/>
          </p:cNvSpPr>
          <p:nvPr>
            <p:ph idx="1"/>
          </p:nvPr>
        </p:nvSpPr>
        <p:spPr>
          <a:xfrm>
            <a:off x="103078" y="1226523"/>
            <a:ext cx="2973748" cy="4308671"/>
          </a:xfrm>
        </p:spPr>
        <p:txBody>
          <a:bodyPr>
            <a:normAutofit fontScale="85000" lnSpcReduction="20000"/>
          </a:bodyPr>
          <a:lstStyle/>
          <a:p>
            <a:pPr algn="just"/>
            <a:r>
              <a:rPr lang="it-IT" sz="1856" b="1" dirty="0">
                <a:solidFill>
                  <a:srgbClr val="FF0000"/>
                </a:solidFill>
              </a:rPr>
              <a:t>Papille filiformi</a:t>
            </a:r>
            <a:r>
              <a:rPr lang="it-IT" sz="1856" dirty="0">
                <a:solidFill>
                  <a:srgbClr val="FF0000"/>
                </a:solidFill>
              </a:rPr>
              <a:t>:</a:t>
            </a:r>
            <a:r>
              <a:rPr lang="it-IT" sz="1856" dirty="0"/>
              <a:t> distribuite su tutto il dorso della lingua, non contengono calici gustativi</a:t>
            </a:r>
          </a:p>
          <a:p>
            <a:pPr algn="just"/>
            <a:endParaRPr lang="it-IT" sz="1856" dirty="0"/>
          </a:p>
          <a:p>
            <a:pPr algn="just"/>
            <a:r>
              <a:rPr lang="it-IT" sz="1856" b="1" dirty="0">
                <a:solidFill>
                  <a:srgbClr val="FF0000"/>
                </a:solidFill>
              </a:rPr>
              <a:t>Papille fungiformi</a:t>
            </a:r>
            <a:r>
              <a:rPr lang="it-IT" sz="1856" dirty="0">
                <a:solidFill>
                  <a:srgbClr val="FF0000"/>
                </a:solidFill>
              </a:rPr>
              <a:t>:</a:t>
            </a:r>
            <a:r>
              <a:rPr lang="it-IT" sz="1856" dirty="0"/>
              <a:t> si trovano sul dorso linguale (&gt; apice) e contengono 1-3 calici gustativi ciascuna</a:t>
            </a:r>
          </a:p>
          <a:p>
            <a:pPr algn="just"/>
            <a:endParaRPr lang="it-IT" sz="1856" dirty="0"/>
          </a:p>
          <a:p>
            <a:pPr algn="just"/>
            <a:r>
              <a:rPr lang="it-IT" sz="1856" b="1" dirty="0">
                <a:solidFill>
                  <a:srgbClr val="FF0000"/>
                </a:solidFill>
              </a:rPr>
              <a:t>Papille vallate</a:t>
            </a:r>
            <a:r>
              <a:rPr lang="it-IT" sz="1856" dirty="0"/>
              <a:t>: sono 7-11 papille disposte davanti al solco terminale e contengono decine di calici gustativi nel vallo</a:t>
            </a:r>
          </a:p>
          <a:p>
            <a:pPr algn="just"/>
            <a:endParaRPr lang="it-IT" sz="1856" dirty="0"/>
          </a:p>
          <a:p>
            <a:pPr algn="just"/>
            <a:r>
              <a:rPr lang="it-IT" sz="1856" b="1" dirty="0">
                <a:solidFill>
                  <a:srgbClr val="FF0000"/>
                </a:solidFill>
              </a:rPr>
              <a:t>Papille foliate</a:t>
            </a:r>
            <a:r>
              <a:rPr lang="it-IT" sz="1856" dirty="0"/>
              <a:t>: disposte sul margine del corpo linguale, contengono numerosi calici gustativi</a:t>
            </a:r>
          </a:p>
        </p:txBody>
      </p:sp>
      <p:pic>
        <p:nvPicPr>
          <p:cNvPr id="7" name="Immagine 6">
            <a:extLst>
              <a:ext uri="{FF2B5EF4-FFF2-40B4-BE49-F238E27FC236}">
                <a16:creationId xmlns="" xmlns:a16="http://schemas.microsoft.com/office/drawing/2014/main" id="{DBC27621-2EC7-4FFA-B91E-C59EF77A5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748" y="1000897"/>
            <a:ext cx="6745001" cy="4484515"/>
          </a:xfrm>
          <a:prstGeom prst="rect">
            <a:avLst/>
          </a:prstGeom>
        </p:spPr>
      </p:pic>
    </p:spTree>
    <p:extLst>
      <p:ext uri="{BB962C8B-B14F-4D97-AF65-F5344CB8AC3E}">
        <p14:creationId xmlns:p14="http://schemas.microsoft.com/office/powerpoint/2010/main" val="379491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D3300A0-504D-4D23-9D83-622D6094CAB7}"/>
              </a:ext>
            </a:extLst>
          </p:cNvPr>
          <p:cNvSpPr>
            <a:spLocks noGrp="1"/>
          </p:cNvSpPr>
          <p:nvPr>
            <p:ph type="title"/>
          </p:nvPr>
        </p:nvSpPr>
        <p:spPr>
          <a:xfrm>
            <a:off x="0" y="201542"/>
            <a:ext cx="10287000" cy="366870"/>
          </a:xfrm>
        </p:spPr>
        <p:txBody>
          <a:bodyPr>
            <a:normAutofit fontScale="90000"/>
          </a:bodyPr>
          <a:lstStyle/>
          <a:p>
            <a:pPr algn="ctr"/>
            <a:r>
              <a:rPr lang="it-IT" sz="2400" cap="all" dirty="0">
                <a:latin typeface="+mn-lt"/>
              </a:rPr>
              <a:t>Papille linguali</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958" y="541134"/>
            <a:ext cx="8141824" cy="6316865"/>
          </a:xfrm>
          <a:prstGeom prst="rect">
            <a:avLst/>
          </a:prstGeom>
        </p:spPr>
      </p:pic>
      <p:sp>
        <p:nvSpPr>
          <p:cNvPr id="6" name="CasellaDiTesto 5"/>
          <p:cNvSpPr txBox="1"/>
          <p:nvPr/>
        </p:nvSpPr>
        <p:spPr>
          <a:xfrm>
            <a:off x="7648829" y="6586153"/>
            <a:ext cx="2682145" cy="261610"/>
          </a:xfrm>
          <a:prstGeom prst="rect">
            <a:avLst/>
          </a:prstGeom>
          <a:noFill/>
        </p:spPr>
        <p:txBody>
          <a:bodyPr wrap="none" rtlCol="0">
            <a:spAutoFit/>
          </a:bodyPr>
          <a:lstStyle/>
          <a:p>
            <a:r>
              <a:rPr lang="it-IT" sz="1100" dirty="0" smtClean="0"/>
              <a:t>Da Conti et al., Fisiologia Medica, </a:t>
            </a:r>
            <a:r>
              <a:rPr lang="it-IT" sz="1100" dirty="0" err="1" smtClean="0"/>
              <a:t>edi-ermes</a:t>
            </a:r>
            <a:endParaRPr lang="it-IT" sz="1100" dirty="0"/>
          </a:p>
        </p:txBody>
      </p:sp>
    </p:spTree>
    <p:extLst>
      <p:ext uri="{BB962C8B-B14F-4D97-AF65-F5344CB8AC3E}">
        <p14:creationId xmlns:p14="http://schemas.microsoft.com/office/powerpoint/2010/main" val="147454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D3300A0-504D-4D23-9D83-622D6094CAB7}"/>
              </a:ext>
            </a:extLst>
          </p:cNvPr>
          <p:cNvSpPr>
            <a:spLocks noGrp="1"/>
          </p:cNvSpPr>
          <p:nvPr>
            <p:ph type="title"/>
          </p:nvPr>
        </p:nvSpPr>
        <p:spPr>
          <a:xfrm>
            <a:off x="0" y="176828"/>
            <a:ext cx="10287000" cy="342156"/>
          </a:xfrm>
        </p:spPr>
        <p:txBody>
          <a:bodyPr>
            <a:normAutofit fontScale="90000"/>
          </a:bodyPr>
          <a:lstStyle/>
          <a:p>
            <a:pPr algn="ctr"/>
            <a:r>
              <a:rPr lang="it-IT" sz="2400" cap="all" dirty="0">
                <a:latin typeface="+mn-lt"/>
              </a:rPr>
              <a:t>Calici gustativi</a:t>
            </a:r>
          </a:p>
        </p:txBody>
      </p:sp>
      <p:sp>
        <p:nvSpPr>
          <p:cNvPr id="9" name="Segnaposto contenuto 2">
            <a:extLst>
              <a:ext uri="{FF2B5EF4-FFF2-40B4-BE49-F238E27FC236}">
                <a16:creationId xmlns="" xmlns:a16="http://schemas.microsoft.com/office/drawing/2014/main" id="{9623E840-355A-42EA-90C2-2A873F55D130}"/>
              </a:ext>
            </a:extLst>
          </p:cNvPr>
          <p:cNvSpPr txBox="1">
            <a:spLocks/>
          </p:cNvSpPr>
          <p:nvPr/>
        </p:nvSpPr>
        <p:spPr>
          <a:xfrm>
            <a:off x="653004" y="1875252"/>
            <a:ext cx="4771411" cy="3988368"/>
          </a:xfrm>
          <a:prstGeom prst="rect">
            <a:avLst/>
          </a:prstGeom>
          <a:effectLst>
            <a:outerShdw blurRad="25400" dir="17880000">
              <a:srgbClr val="000000">
                <a:alpha val="46000"/>
              </a:srgbClr>
            </a:outerShdw>
          </a:effectLst>
        </p:spPr>
        <p:txBody>
          <a:bodyPr vert="horz" lIns="77153" tIns="38576" rIns="77153" bIns="38576"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lvl="1"/>
            <a:endParaRPr lang="it-IT" sz="1519" dirty="0"/>
          </a:p>
        </p:txBody>
      </p:sp>
      <p:sp>
        <p:nvSpPr>
          <p:cNvPr id="11" name="Segnaposto contenuto 10">
            <a:extLst>
              <a:ext uri="{FF2B5EF4-FFF2-40B4-BE49-F238E27FC236}">
                <a16:creationId xmlns="" xmlns:a16="http://schemas.microsoft.com/office/drawing/2014/main" id="{C09DFD83-37A2-4ECC-9540-9CFF365716B4}"/>
              </a:ext>
            </a:extLst>
          </p:cNvPr>
          <p:cNvSpPr>
            <a:spLocks noGrp="1"/>
          </p:cNvSpPr>
          <p:nvPr>
            <p:ph idx="1"/>
          </p:nvPr>
        </p:nvSpPr>
        <p:spPr>
          <a:xfrm>
            <a:off x="47520" y="1997535"/>
            <a:ext cx="5306228" cy="3866084"/>
          </a:xfrm>
        </p:spPr>
        <p:txBody>
          <a:bodyPr>
            <a:normAutofit/>
          </a:bodyPr>
          <a:lstStyle/>
          <a:p>
            <a:pPr algn="just"/>
            <a:r>
              <a:rPr lang="it-IT" sz="1600" dirty="0"/>
              <a:t>Il </a:t>
            </a:r>
            <a:r>
              <a:rPr lang="it-IT" sz="1600" b="1" dirty="0">
                <a:solidFill>
                  <a:srgbClr val="FF0000"/>
                </a:solidFill>
              </a:rPr>
              <a:t>canale gustativo</a:t>
            </a:r>
            <a:r>
              <a:rPr lang="it-IT" sz="1600" b="1" dirty="0"/>
              <a:t> </a:t>
            </a:r>
            <a:r>
              <a:rPr lang="it-IT" sz="1600" dirty="0"/>
              <a:t>si apre tramite il </a:t>
            </a:r>
            <a:r>
              <a:rPr lang="it-IT" sz="1600" b="1" dirty="0">
                <a:solidFill>
                  <a:srgbClr val="FF0000"/>
                </a:solidFill>
              </a:rPr>
              <a:t>poro gustativo</a:t>
            </a:r>
            <a:r>
              <a:rPr lang="it-IT" sz="1600" b="1" dirty="0"/>
              <a:t> </a:t>
            </a:r>
            <a:r>
              <a:rPr lang="it-IT" sz="1600" dirty="0"/>
              <a:t>in superficie.</a:t>
            </a:r>
          </a:p>
          <a:p>
            <a:pPr algn="just"/>
            <a:endParaRPr lang="it-IT" sz="1600" dirty="0"/>
          </a:p>
          <a:p>
            <a:pPr algn="just"/>
            <a:r>
              <a:rPr lang="it-IT" sz="1600" dirty="0"/>
              <a:t>Il calice gustativo è composto da:</a:t>
            </a:r>
          </a:p>
          <a:p>
            <a:pPr lvl="1" algn="just"/>
            <a:r>
              <a:rPr lang="it-IT" sz="1600" b="1" dirty="0">
                <a:solidFill>
                  <a:srgbClr val="FF0000"/>
                </a:solidFill>
              </a:rPr>
              <a:t>Cellule gustative</a:t>
            </a:r>
            <a:r>
              <a:rPr lang="it-IT" sz="1600" dirty="0"/>
              <a:t>: cellule sensoriali secondarie con un ciuffo apicale di </a:t>
            </a:r>
            <a:r>
              <a:rPr lang="it-IT" sz="1600" b="1" dirty="0"/>
              <a:t>peli gustativi</a:t>
            </a:r>
            <a:r>
              <a:rPr lang="it-IT" sz="1600" dirty="0"/>
              <a:t>, che affiorano nel canale</a:t>
            </a:r>
          </a:p>
          <a:p>
            <a:pPr lvl="1" algn="just"/>
            <a:r>
              <a:rPr lang="it-IT" sz="1600" b="1" dirty="0">
                <a:solidFill>
                  <a:srgbClr val="FF0000"/>
                </a:solidFill>
              </a:rPr>
              <a:t>Cellule di sostegno</a:t>
            </a:r>
            <a:r>
              <a:rPr lang="it-IT" sz="1600" dirty="0"/>
              <a:t>: possono essere a pilastro (più periferiche) o a bastoncello (contatto con le cellule gustative)</a:t>
            </a:r>
          </a:p>
          <a:p>
            <a:pPr lvl="1" algn="just"/>
            <a:r>
              <a:rPr lang="it-IT" sz="1600" b="1" dirty="0">
                <a:solidFill>
                  <a:srgbClr val="FF0000"/>
                </a:solidFill>
              </a:rPr>
              <a:t>Cellule basali</a:t>
            </a:r>
            <a:r>
              <a:rPr lang="it-IT" sz="1600" dirty="0"/>
              <a:t>: occupano la parte basale e sono cellule staminali (la vita media delle cellule gustative è di 12 giorni).</a:t>
            </a:r>
          </a:p>
          <a:p>
            <a:endParaRPr lang="it-IT" sz="1600" dirty="0"/>
          </a:p>
        </p:txBody>
      </p:sp>
      <p:pic>
        <p:nvPicPr>
          <p:cNvPr id="13" name="Immagine 12">
            <a:extLst>
              <a:ext uri="{FF2B5EF4-FFF2-40B4-BE49-F238E27FC236}">
                <a16:creationId xmlns="" xmlns:a16="http://schemas.microsoft.com/office/drawing/2014/main" id="{2AA860EF-E6F2-44A7-BF01-54F2D1385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481" y="716324"/>
            <a:ext cx="5049206" cy="5789851"/>
          </a:xfrm>
          <a:prstGeom prst="rect">
            <a:avLst/>
          </a:prstGeom>
        </p:spPr>
      </p:pic>
      <p:sp>
        <p:nvSpPr>
          <p:cNvPr id="3" name="Rettangolo 2"/>
          <p:cNvSpPr/>
          <p:nvPr/>
        </p:nvSpPr>
        <p:spPr>
          <a:xfrm>
            <a:off x="298104" y="5935533"/>
            <a:ext cx="5143500" cy="584775"/>
          </a:xfrm>
          <a:prstGeom prst="rect">
            <a:avLst/>
          </a:prstGeom>
        </p:spPr>
        <p:txBody>
          <a:bodyPr>
            <a:spAutoFit/>
          </a:bodyPr>
          <a:lstStyle/>
          <a:p>
            <a:pPr algn="just"/>
            <a:r>
              <a:rPr lang="it-IT" sz="1600"/>
              <a:t>Si riducono sensibilmente nel corso dello sviluppo (circa 3000 nel giovane adulto).</a:t>
            </a:r>
            <a:endParaRPr lang="it-IT" sz="1600" dirty="0"/>
          </a:p>
        </p:txBody>
      </p:sp>
    </p:spTree>
    <p:extLst>
      <p:ext uri="{BB962C8B-B14F-4D97-AF65-F5344CB8AC3E}">
        <p14:creationId xmlns:p14="http://schemas.microsoft.com/office/powerpoint/2010/main" val="1112052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descr="32x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46" y="469899"/>
            <a:ext cx="9757519" cy="628650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RECETTORI GUSTATIVI</a:t>
            </a:r>
            <a:endParaRPr lang="it-IT" sz="2400" dirty="0"/>
          </a:p>
        </p:txBody>
      </p:sp>
      <p:sp>
        <p:nvSpPr>
          <p:cNvPr id="4" name="CasellaDiTesto 3"/>
          <p:cNvSpPr txBox="1"/>
          <p:nvPr/>
        </p:nvSpPr>
        <p:spPr>
          <a:xfrm>
            <a:off x="5561543" y="6581001"/>
            <a:ext cx="4697825" cy="276999"/>
          </a:xfrm>
          <a:prstGeom prst="rect">
            <a:avLst/>
          </a:prstGeom>
          <a:noFill/>
        </p:spPr>
        <p:txBody>
          <a:bodyPr wrap="none" rtlCol="0">
            <a:spAutoFit/>
          </a:bodyPr>
          <a:lstStyle/>
          <a:p>
            <a:r>
              <a:rPr lang="en-GB" sz="1200" dirty="0" err="1">
                <a:latin typeface="Arial" charset="0"/>
                <a:ea typeface="Arial" charset="0"/>
                <a:cs typeface="Arial" charset="0"/>
              </a:rPr>
              <a:t>Kandel</a:t>
            </a:r>
            <a:r>
              <a:rPr lang="en-GB" sz="1200" dirty="0">
                <a:latin typeface="Arial" charset="0"/>
                <a:ea typeface="Arial" charset="0"/>
                <a:cs typeface="Arial" charset="0"/>
              </a:rPr>
              <a:t> et al., </a:t>
            </a:r>
            <a:r>
              <a:rPr lang="en-GB" sz="1200" dirty="0" smtClean="0">
                <a:latin typeface="Arial" charset="0"/>
                <a:ea typeface="Arial" charset="0"/>
                <a:cs typeface="Arial" charset="0"/>
              </a:rPr>
              <a:t>PRINCIPLES OF NEURAL SCIENCES, McGraw Hill</a:t>
            </a:r>
            <a:endParaRPr lang="en-GB" sz="1200" dirty="0">
              <a:latin typeface="Arial" charset="0"/>
              <a:ea typeface="Arial" charset="0"/>
              <a:cs typeface="Arial" charset="0"/>
            </a:endParaRPr>
          </a:p>
        </p:txBody>
      </p:sp>
      <p:sp>
        <p:nvSpPr>
          <p:cNvPr id="2" name="Rettangolo 1"/>
          <p:cNvSpPr/>
          <p:nvPr/>
        </p:nvSpPr>
        <p:spPr>
          <a:xfrm>
            <a:off x="5257800" y="5346700"/>
            <a:ext cx="4927600" cy="1003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6172200" y="5156200"/>
            <a:ext cx="3733800" cy="1077218"/>
          </a:xfrm>
          <a:prstGeom prst="rect">
            <a:avLst/>
          </a:prstGeom>
          <a:solidFill>
            <a:schemeClr val="bg1"/>
          </a:solidFill>
        </p:spPr>
        <p:txBody>
          <a:bodyPr wrap="square" rtlCol="0">
            <a:spAutoFit/>
          </a:bodyPr>
          <a:lstStyle/>
          <a:p>
            <a:pPr algn="just"/>
            <a:endParaRPr lang="it-IT" sz="1600" dirty="0" smtClean="0"/>
          </a:p>
          <a:p>
            <a:pPr algn="just"/>
            <a:r>
              <a:rPr lang="it-IT" sz="1600" dirty="0" smtClean="0"/>
              <a:t>Le gemme gustative contengono cellule sensibili a tutti i sapori fondamentali: amaro, dolce, salato, acido e </a:t>
            </a:r>
            <a:r>
              <a:rPr lang="it-IT" sz="1600" dirty="0" err="1" smtClean="0"/>
              <a:t>umami</a:t>
            </a:r>
            <a:endParaRPr lang="it-IT" sz="1600" dirty="0"/>
          </a:p>
        </p:txBody>
      </p:sp>
    </p:spTree>
    <p:extLst>
      <p:ext uri="{BB962C8B-B14F-4D97-AF65-F5344CB8AC3E}">
        <p14:creationId xmlns:p14="http://schemas.microsoft.com/office/powerpoint/2010/main" val="1967560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1" descr="fig1520.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4864" y="503276"/>
            <a:ext cx="4079875"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0" y="38100"/>
            <a:ext cx="10287000" cy="461665"/>
          </a:xfrm>
          <a:prstGeom prst="rect">
            <a:avLst/>
          </a:prstGeom>
          <a:noFill/>
        </p:spPr>
        <p:txBody>
          <a:bodyPr wrap="square" rtlCol="0">
            <a:spAutoFit/>
          </a:bodyPr>
          <a:lstStyle/>
          <a:p>
            <a:pPr algn="ctr"/>
            <a:r>
              <a:rPr lang="it-IT" sz="2400" dirty="0" smtClean="0"/>
              <a:t>TRASDUZIONE SENSORIALE</a:t>
            </a:r>
            <a:endParaRPr lang="it-IT" sz="2400" dirty="0"/>
          </a:p>
        </p:txBody>
      </p:sp>
      <p:sp>
        <p:nvSpPr>
          <p:cNvPr id="5" name="CasellaDiTesto 4"/>
          <p:cNvSpPr txBox="1"/>
          <p:nvPr/>
        </p:nvSpPr>
        <p:spPr>
          <a:xfrm>
            <a:off x="7165133" y="6558662"/>
            <a:ext cx="3079689" cy="276999"/>
          </a:xfrm>
          <a:prstGeom prst="rect">
            <a:avLst/>
          </a:prstGeom>
          <a:noFill/>
        </p:spPr>
        <p:txBody>
          <a:bodyPr wrap="none" rtlCol="0">
            <a:spAutoFit/>
          </a:bodyPr>
          <a:lstStyle/>
          <a:p>
            <a:r>
              <a:rPr lang="en-GB" sz="1200" dirty="0" err="1">
                <a:latin typeface="Arial" charset="0"/>
                <a:ea typeface="Arial" charset="0"/>
                <a:cs typeface="Arial" charset="0"/>
              </a:rPr>
              <a:t>Purves</a:t>
            </a:r>
            <a:r>
              <a:rPr lang="en-GB" sz="1200" dirty="0">
                <a:latin typeface="Arial" charset="0"/>
                <a:ea typeface="Arial" charset="0"/>
                <a:cs typeface="Arial" charset="0"/>
              </a:rPr>
              <a:t> et al., </a:t>
            </a:r>
            <a:r>
              <a:rPr lang="en-GB" sz="1200" dirty="0" err="1">
                <a:latin typeface="Arial" charset="0"/>
                <a:ea typeface="Arial" charset="0"/>
                <a:cs typeface="Arial" charset="0"/>
              </a:rPr>
              <a:t>NEUROSCIENZE</a:t>
            </a:r>
            <a:r>
              <a:rPr lang="en-GB" sz="1200" dirty="0">
                <a:latin typeface="Arial" charset="0"/>
                <a:ea typeface="Arial" charset="0"/>
                <a:cs typeface="Arial" charset="0"/>
              </a:rPr>
              <a:t>, </a:t>
            </a:r>
            <a:r>
              <a:rPr lang="en-GB" sz="1200" dirty="0" err="1">
                <a:latin typeface="Arial" charset="0"/>
                <a:ea typeface="Arial" charset="0"/>
                <a:cs typeface="Arial" charset="0"/>
              </a:rPr>
              <a:t>Zanichelli</a:t>
            </a:r>
            <a:endParaRPr lang="en-GB" sz="1200" dirty="0">
              <a:latin typeface="Arial" charset="0"/>
              <a:ea typeface="Arial" charset="0"/>
              <a:cs typeface="Arial" charset="0"/>
            </a:endParaRPr>
          </a:p>
        </p:txBody>
      </p:sp>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21474" t="8768" r="21474" b="5219"/>
          <a:stretch/>
        </p:blipFill>
        <p:spPr>
          <a:xfrm>
            <a:off x="457200" y="1028700"/>
            <a:ext cx="4622800" cy="5232400"/>
          </a:xfrm>
          <a:prstGeom prst="rect">
            <a:avLst/>
          </a:prstGeom>
        </p:spPr>
      </p:pic>
    </p:spTree>
    <p:extLst>
      <p:ext uri="{BB962C8B-B14F-4D97-AF65-F5344CB8AC3E}">
        <p14:creationId xmlns:p14="http://schemas.microsoft.com/office/powerpoint/2010/main" val="106799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CB79440-13B1-45A9-A416-FB2F371C96A2}"/>
              </a:ext>
            </a:extLst>
          </p:cNvPr>
          <p:cNvSpPr>
            <a:spLocks noGrp="1"/>
          </p:cNvSpPr>
          <p:nvPr>
            <p:ph type="title"/>
          </p:nvPr>
        </p:nvSpPr>
        <p:spPr>
          <a:xfrm>
            <a:off x="0" y="47106"/>
            <a:ext cx="10287000" cy="348308"/>
          </a:xfrm>
        </p:spPr>
        <p:txBody>
          <a:bodyPr>
            <a:normAutofit fontScale="90000"/>
          </a:bodyPr>
          <a:lstStyle/>
          <a:p>
            <a:pPr algn="ctr"/>
            <a:r>
              <a:rPr lang="it-IT" sz="2400" cap="all" dirty="0">
                <a:latin typeface="+mn-lt"/>
              </a:rPr>
              <a:t>Acido</a:t>
            </a:r>
          </a:p>
        </p:txBody>
      </p:sp>
      <p:sp>
        <p:nvSpPr>
          <p:cNvPr id="3" name="Segnaposto contenuto 2">
            <a:extLst>
              <a:ext uri="{FF2B5EF4-FFF2-40B4-BE49-F238E27FC236}">
                <a16:creationId xmlns="" xmlns:a16="http://schemas.microsoft.com/office/drawing/2014/main" id="{4E838FFD-4916-4608-9F9E-EB5DB708B9FF}"/>
              </a:ext>
            </a:extLst>
          </p:cNvPr>
          <p:cNvSpPr>
            <a:spLocks noGrp="1"/>
          </p:cNvSpPr>
          <p:nvPr>
            <p:ph idx="1"/>
          </p:nvPr>
        </p:nvSpPr>
        <p:spPr>
          <a:xfrm>
            <a:off x="640448" y="2304354"/>
            <a:ext cx="5875460" cy="2983722"/>
          </a:xfrm>
        </p:spPr>
        <p:txBody>
          <a:bodyPr>
            <a:normAutofit/>
          </a:bodyPr>
          <a:lstStyle/>
          <a:p>
            <a:pPr algn="just"/>
            <a:r>
              <a:rPr lang="it-IT" sz="1856" dirty="0"/>
              <a:t>Stimolato dalla presenza di </a:t>
            </a:r>
            <a:r>
              <a:rPr lang="it-IT" sz="1856" b="1" dirty="0"/>
              <a:t>ioni positivi H</a:t>
            </a:r>
            <a:r>
              <a:rPr lang="it-IT" sz="1856" b="1" baseline="30000" dirty="0"/>
              <a:t>+</a:t>
            </a:r>
            <a:r>
              <a:rPr lang="it-IT" sz="1856" b="1" dirty="0"/>
              <a:t> </a:t>
            </a:r>
            <a:r>
              <a:rPr lang="it-IT" sz="1856" dirty="0"/>
              <a:t>tipica delle soluzioni acide</a:t>
            </a:r>
          </a:p>
          <a:p>
            <a:pPr algn="just"/>
            <a:endParaRPr lang="it-IT" sz="1856" dirty="0"/>
          </a:p>
          <a:p>
            <a:pPr algn="just"/>
            <a:r>
              <a:rPr lang="it-IT" sz="1856" dirty="0"/>
              <a:t>Riconosciuto da canali ionici (canali sodio </a:t>
            </a:r>
            <a:r>
              <a:rPr lang="it-IT" sz="1856" dirty="0" err="1"/>
              <a:t>amiloride</a:t>
            </a:r>
            <a:r>
              <a:rPr lang="it-IT" sz="1856" dirty="0"/>
              <a:t> sensibili e canali selettivi per il potassio)</a:t>
            </a:r>
          </a:p>
          <a:p>
            <a:pPr algn="just"/>
            <a:endParaRPr lang="it-IT" sz="1856" dirty="0"/>
          </a:p>
          <a:p>
            <a:pPr algn="just"/>
            <a:r>
              <a:rPr lang="it-IT" sz="1856" dirty="0"/>
              <a:t>L’intensità viene misurata su una scala che prende l’acido cloridrico come riferimento.</a:t>
            </a:r>
          </a:p>
          <a:p>
            <a:endParaRPr lang="it-IT" sz="1856" dirty="0"/>
          </a:p>
        </p:txBody>
      </p:sp>
      <p:pic>
        <p:nvPicPr>
          <p:cNvPr id="9" name="Picture 5" descr="soursalty">
            <a:extLst>
              <a:ext uri="{FF2B5EF4-FFF2-40B4-BE49-F238E27FC236}">
                <a16:creationId xmlns="" xmlns:a16="http://schemas.microsoft.com/office/drawing/2014/main" id="{E18C813E-A95A-42C7-9E51-98265C3CF492}"/>
              </a:ext>
            </a:extLst>
          </p:cNvPr>
          <p:cNvPicPr>
            <a:picLocks noGrp="1" noChangeAspect="1" noChangeArrowheads="1"/>
          </p:cNvPicPr>
          <p:nvPr/>
        </p:nvPicPr>
        <p:blipFill>
          <a:blip r:embed="rId3" cstate="print"/>
          <a:srcRect l="48334"/>
          <a:stretch>
            <a:fillRect/>
          </a:stretch>
        </p:blipFill>
        <p:spPr bwMode="auto">
          <a:xfrm>
            <a:off x="6870354" y="-3759"/>
            <a:ext cx="3280323" cy="6803687"/>
          </a:xfrm>
          <a:prstGeom prst="rect">
            <a:avLst/>
          </a:prstGeom>
          <a:ln>
            <a:noFill/>
          </a:ln>
          <a:effectLst>
            <a:outerShdw blurRad="292100" dist="139700" dir="2700000" algn="tl" rotWithShape="0">
              <a:srgbClr val="333333">
                <a:alpha val="6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Tree>
    <p:extLst>
      <p:ext uri="{BB962C8B-B14F-4D97-AF65-F5344CB8AC3E}">
        <p14:creationId xmlns:p14="http://schemas.microsoft.com/office/powerpoint/2010/main" val="1034525920"/>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327</TotalTime>
  <Words>730</Words>
  <Application>Microsoft Macintosh PowerPoint</Application>
  <PresentationFormat>Diapositive 35 mm</PresentationFormat>
  <Paragraphs>130</Paragraphs>
  <Slides>29</Slides>
  <Notes>16</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29</vt:i4>
      </vt:variant>
    </vt:vector>
  </HeadingPairs>
  <TitlesOfParts>
    <vt:vector size="37" baseType="lpstr">
      <vt:lpstr>Calibri</vt:lpstr>
      <vt:lpstr>Calibri Light</vt:lpstr>
      <vt:lpstr>ＭＳ Ｐゴシック</vt:lpstr>
      <vt:lpstr>Palatino Linotype</vt:lpstr>
      <vt:lpstr>Wingdings 2</vt:lpstr>
      <vt:lpstr>新細明體</vt:lpstr>
      <vt:lpstr>Arial</vt:lpstr>
      <vt:lpstr>Tema di Office</vt:lpstr>
      <vt:lpstr>Presentazione di PowerPoint</vt:lpstr>
      <vt:lpstr>QUADRO GENERALE</vt:lpstr>
      <vt:lpstr>Presentazione di PowerPoint</vt:lpstr>
      <vt:lpstr>Papille linguali</vt:lpstr>
      <vt:lpstr>Papille linguali</vt:lpstr>
      <vt:lpstr>Calici gustativi</vt:lpstr>
      <vt:lpstr>Presentazione di PowerPoint</vt:lpstr>
      <vt:lpstr>Presentazione di PowerPoint</vt:lpstr>
      <vt:lpstr>Acido</vt:lpstr>
      <vt:lpstr>Amaro</vt:lpstr>
      <vt:lpstr>Dolce</vt:lpstr>
      <vt:lpstr>Salato</vt:lpstr>
      <vt:lpstr>Umami</vt:lpstr>
      <vt:lpstr>Grasso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Gusto, OLFATTO e sapore</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 Paolo Battaglini</dc:creator>
  <cp:lastModifiedBy>P. Paolo Battaglini</cp:lastModifiedBy>
  <cp:revision>24</cp:revision>
  <dcterms:created xsi:type="dcterms:W3CDTF">2016-07-15T13:07:25Z</dcterms:created>
  <dcterms:modified xsi:type="dcterms:W3CDTF">2019-11-06T16:04:27Z</dcterms:modified>
</cp:coreProperties>
</file>