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38"/>
  </p:notesMasterIdLst>
  <p:handoutMasterIdLst>
    <p:handoutMasterId r:id="rId39"/>
  </p:handoutMasterIdLst>
  <p:sldIdLst>
    <p:sldId id="324" r:id="rId3"/>
    <p:sldId id="302" r:id="rId4"/>
    <p:sldId id="289" r:id="rId5"/>
    <p:sldId id="303" r:id="rId6"/>
    <p:sldId id="290" r:id="rId7"/>
    <p:sldId id="318" r:id="rId8"/>
    <p:sldId id="304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05" r:id="rId18"/>
    <p:sldId id="307" r:id="rId19"/>
    <p:sldId id="284" r:id="rId20"/>
    <p:sldId id="310" r:id="rId21"/>
    <p:sldId id="306" r:id="rId22"/>
    <p:sldId id="320" r:id="rId23"/>
    <p:sldId id="291" r:id="rId24"/>
    <p:sldId id="313" r:id="rId25"/>
    <p:sldId id="299" r:id="rId26"/>
    <p:sldId id="308" r:id="rId27"/>
    <p:sldId id="292" r:id="rId28"/>
    <p:sldId id="296" r:id="rId29"/>
    <p:sldId id="309" r:id="rId30"/>
    <p:sldId id="285" r:id="rId31"/>
    <p:sldId id="286" r:id="rId32"/>
    <p:sldId id="322" r:id="rId33"/>
    <p:sldId id="327" r:id="rId34"/>
    <p:sldId id="287" r:id="rId35"/>
    <p:sldId id="325" r:id="rId36"/>
    <p:sldId id="326" r:id="rId37"/>
  </p:sldIdLst>
  <p:sldSz cx="9906000" cy="6858000" type="A4"/>
  <p:notesSz cx="6645275" cy="97758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40000"/>
    <a:srgbClr val="00C800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2787"/>
    <p:restoredTop sz="94890"/>
  </p:normalViewPr>
  <p:slideViewPr>
    <p:cSldViewPr>
      <p:cViewPr>
        <p:scale>
          <a:sx n="110" d="100"/>
          <a:sy n="110" d="100"/>
        </p:scale>
        <p:origin x="1216" y="3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 Rounded MT Bol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Arial Rounded MT Bol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 Rounded MT Bol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6875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803" tIns="46901" rIns="93803" bIns="46901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Arial Rounded MT Bold" charset="0"/>
              </a:defRPr>
            </a:lvl1pPr>
          </a:lstStyle>
          <a:p>
            <a:pPr>
              <a:defRPr/>
            </a:pPr>
            <a:fld id="{86B95559-C1AB-654C-A0CD-233BF76FC72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2000"/>
            <a:ext cx="52832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78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78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BA8CC6-D6A1-D84A-B03A-DC9C2E5BBCD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8DC74E-DD72-7C45-840C-EF1F400F7A1C}" type="slidenum">
              <a:rPr lang="it-IT" altLang="it-IT" sz="1200">
                <a:latin typeface="Arial Rounded MT Bold" charset="0"/>
              </a:rPr>
              <a:pPr/>
              <a:t>1</a:t>
            </a:fld>
            <a:endParaRPr lang="it-IT" altLang="it-IT" sz="1200">
              <a:latin typeface="Arial Rounded MT Bold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606EC48-E940-8A4F-9E2D-C41DC24FAA95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80D9D93-55E0-6142-BF28-480C8BF38159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FA8DA81-7A01-9342-BDE5-A978578BCE5C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it-IT" altLang="it-IT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977ECF4-EF6E-7B44-888E-A2DBCCBFFBF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F68E1FD-09D3-DD42-8961-58342396A57C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it-IT" altLang="it-IT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AE880A-1409-0C4C-9E05-D867DA0A5726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it-IT" altLang="it-IT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49D870A-ED22-AF4B-B8C3-B99470363FB3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24034C-1A41-034B-A8DD-FFE9C87BD305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it-IT" altLang="it-IT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7269376-F42E-1A4B-A27A-BBDD1E4552EC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it-IT" altLang="it-IT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AF3F2D5-5300-A84F-A29B-454FADF589E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it-IT" altLang="it-IT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FB08C1E-7EA7-824B-88EA-23B0F9C78F2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8F851D4-CAF9-324C-B65F-245CABD6C27D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it-IT" altLang="it-IT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D1FBC5A-E6A5-5249-BC65-DDF88684F705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B202250-E5F5-E048-B5B8-F6636AF12DF8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1E0EC53-9F9E-3044-AF1F-2B04AE8F5041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it-IT" altLang="it-IT">
              <a:latin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DACCCE8-5226-B14B-B7BD-0D75835598C3}" type="slidenum">
              <a:rPr lang="it-IT" altLang="x-none" sz="1200">
                <a:latin typeface="Arial Rounded MT Bold" charset="0"/>
              </a:rPr>
              <a:pPr/>
              <a:t>32</a:t>
            </a:fld>
            <a:endParaRPr lang="it-IT" altLang="x-none" sz="1200">
              <a:latin typeface="Arial Rounded MT Bold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BAE769B-E5BE-7043-93A7-B2519FBACF2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it-IT" altLang="it-IT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2D959F6-0F5E-404A-B6E8-055DB44188F8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34</a:t>
            </a:fld>
            <a:endParaRPr lang="it-IT" altLang="it-IT"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D853300-7E9C-C648-A4FD-57949EA05D5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35</a:t>
            </a:fld>
            <a:endParaRPr lang="it-IT" altLang="it-IT"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B7E82C8-BB1E-114B-8D22-413A5EBCEAD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7DF3DC2-C790-B445-8CA2-133C119C1A2A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A5A81BA-3E26-4C4C-A35A-84F28BE04AA9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D748EF-CCD3-2F48-B002-D75914E6A6ED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733425"/>
            <a:ext cx="5292725" cy="3665538"/>
          </a:xfrm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3438"/>
            <a:ext cx="5314950" cy="43989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4B0F463-E7A5-A74A-9040-9DA0DEDAE99E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E96BEC-2063-4744-AC2F-B3AC710F2A6B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275DB32-074F-C24E-A5DA-EFE3EC5C1A00}" type="slidenum">
              <a:rPr lang="it-IT" altLang="it-IT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555B-28B1-D943-97A4-A49CC8ABD27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08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325A-7069-2342-AC84-4E37C3D1395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555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77C3-6AA6-2E4B-8343-55A99EC4EEE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776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Fare clic per modificare stile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Fare clic per modificare lo stile del sottotitolo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312C-37D2-CD4D-BC5F-160087891B6F}" type="slidenum">
              <a:rPr lang="de-DE" altLang="it-IT"/>
              <a:pPr>
                <a:defRPr/>
              </a:pPr>
              <a:t>‹n.›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11628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C607-05B8-4446-94C2-AF778143CA9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17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788D7-DCF0-A84A-B6C7-20D61720A5B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847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3C5F-745C-ED40-91CF-7EDCD373691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286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CAD2-3739-E04A-84BA-CA9E38B3950F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36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FA50-2CDB-4E4D-9247-1E8A0114101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82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F7F4-9AF0-BB49-8F56-4F6E9EB50FF6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5342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F0C8-8DC8-C941-ABFB-EE20A382AF64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01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6C4C-786E-664C-A0FD-CF5F55266FA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945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D529-00AB-B649-BE71-AABE8330E9A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9661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8B7A-D75A-804F-A713-D879E452020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656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A983-567A-C946-A185-9AE1247A1025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986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BFD7-6CD8-A846-9C19-4962733283B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427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9110-17A0-D042-A5B8-89CE5951C67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699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66B1F-23F0-F045-A9EA-E8F547852402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94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3538-2995-AB45-9DCB-01CA43D7FAF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518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0CECB-96E8-8F45-8C24-0FFB874C8FE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252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460D-13F9-3E44-9E1A-E6006815442B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653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CA4A-A2CF-1140-83DF-101B4B5D7657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707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2AA28A2-25AD-6F45-92E3-A58993F49D1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Osaka" charset="-128"/>
              </a:defRPr>
            </a:lvl1pPr>
          </a:lstStyle>
          <a:p>
            <a:pPr>
              <a:defRPr/>
            </a:pPr>
            <a:fld id="{AB76726E-0A2B-B141-ADD8-78190A86E75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42.png"/><Relationship Id="rId1" Type="http://schemas.microsoft.com/office/2007/relationships/media" Target="file://////Users/macairppb/Documents/Lezioni/Video/Swallowing%20Reflex,%20Phases%20and%20Overview%20of%20Neural%20Control,%20Animation..mp4" TargetMode="External"/><Relationship Id="rId2" Type="http://schemas.openxmlformats.org/officeDocument/2006/relationships/video" Target="file://////Users/macairppb/Documents/Lezioni/Video/Swallowing%20Reflex,%20Phases%20and%20Overview%20of%20Neural%20Control,%20Animation.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43.png"/><Relationship Id="rId1" Type="http://schemas.microsoft.com/office/2007/relationships/media" Target="file://////Users/macairppb/Documents/Lezioni/Video/Deglutizione%20infantile%20e%20adulta%20(spagnolo).mp4" TargetMode="External"/><Relationship Id="rId2" Type="http://schemas.openxmlformats.org/officeDocument/2006/relationships/video" Target="file://////Users/macairppb/Documents/Lezioni/Video/Deglutizione%20infantile%20e%20adulta%20(spagnolo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3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r="4198"/>
          <a:stretch>
            <a:fillRect/>
          </a:stretch>
        </p:blipFill>
        <p:spPr bwMode="auto">
          <a:xfrm>
            <a:off x="57150" y="0"/>
            <a:ext cx="9828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76536" y="5486177"/>
            <a:ext cx="2398713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err="1">
                <a:ea typeface="Arial" charset="0"/>
                <a:cs typeface="Arial" charset="0"/>
              </a:rPr>
              <a:t>Principali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fonti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delle</a:t>
            </a:r>
            <a:r>
              <a:rPr lang="en-GB" sz="1477" dirty="0">
                <a:ea typeface="Arial" charset="0"/>
                <a:cs typeface="Arial" charset="0"/>
              </a:rPr>
              <a:t> figure: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184525" y="6133926"/>
            <a:ext cx="2757488" cy="319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>
                <a:ea typeface="Arial" charset="0"/>
                <a:cs typeface="Arial" charset="0"/>
              </a:rPr>
              <a:t>Guyton, </a:t>
            </a:r>
            <a:r>
              <a:rPr lang="en-GB" sz="1477" dirty="0" err="1">
                <a:ea typeface="Arial" charset="0"/>
                <a:cs typeface="Arial" charset="0"/>
              </a:rPr>
              <a:t>FISIOLOGIA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MEDICA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00" y="1235075"/>
            <a:ext cx="9144000" cy="49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585" b="1" dirty="0" err="1">
                <a:ea typeface="Arial" charset="0"/>
                <a:cs typeface="Arial" charset="0"/>
              </a:rPr>
              <a:t>APPARATO</a:t>
            </a:r>
            <a:r>
              <a:rPr lang="en-GB" sz="2585" b="1" dirty="0">
                <a:ea typeface="Arial" charset="0"/>
                <a:cs typeface="Arial" charset="0"/>
              </a:rPr>
              <a:t> </a:t>
            </a:r>
            <a:r>
              <a:rPr lang="en-GB" sz="2585" b="1" dirty="0" err="1">
                <a:ea typeface="Arial" charset="0"/>
                <a:cs typeface="Arial" charset="0"/>
              </a:rPr>
              <a:t>STOMATOGNATICO</a:t>
            </a:r>
            <a:endParaRPr lang="en-GB" sz="2585" b="1" dirty="0"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70250" y="2365375"/>
            <a:ext cx="3568700" cy="319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>
                <a:ea typeface="Arial" charset="0"/>
                <a:cs typeface="Arial" charset="0"/>
              </a:rPr>
              <a:t>per le </a:t>
            </a:r>
            <a:r>
              <a:rPr lang="en-GB" sz="1477" dirty="0" err="1">
                <a:ea typeface="Arial" charset="0"/>
                <a:cs typeface="Arial" charset="0"/>
              </a:rPr>
              <a:t>lezioni</a:t>
            </a:r>
            <a:r>
              <a:rPr lang="en-GB" sz="1477" dirty="0">
                <a:ea typeface="Arial" charset="0"/>
                <a:cs typeface="Arial" charset="0"/>
              </a:rPr>
              <a:t> del prof. P. Paolo </a:t>
            </a:r>
            <a:r>
              <a:rPr lang="en-GB" sz="1477" dirty="0" err="1">
                <a:ea typeface="Arial" charset="0"/>
                <a:cs typeface="Arial" charset="0"/>
              </a:rPr>
              <a:t>Battaglini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21213" y="2897188"/>
            <a:ext cx="646331" cy="3481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62" dirty="0">
                <a:ea typeface="Arial" charset="0"/>
                <a:cs typeface="Arial" charset="0"/>
              </a:rPr>
              <a:t>v </a:t>
            </a:r>
            <a:r>
              <a:rPr lang="it-IT" sz="1662" dirty="0" smtClean="0">
                <a:ea typeface="Arial" charset="0"/>
                <a:cs typeface="Arial" charset="0"/>
              </a:rPr>
              <a:t>3.3</a:t>
            </a:r>
            <a:endParaRPr lang="it-IT" sz="1662" dirty="0">
              <a:ea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84525" y="5773563"/>
            <a:ext cx="2505075" cy="320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77" dirty="0"/>
              <a:t> Berne &amp; Levi, FISIOLOGIA</a:t>
            </a:r>
            <a:endParaRPr lang="it-IT" sz="1477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84525" y="6494288"/>
            <a:ext cx="3049588" cy="319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err="1">
                <a:ea typeface="Arial" charset="0"/>
                <a:cs typeface="Arial" charset="0"/>
              </a:rPr>
              <a:t>Silverthorn</a:t>
            </a:r>
            <a:r>
              <a:rPr lang="en-GB" sz="1477" dirty="0">
                <a:ea typeface="Arial" charset="0"/>
                <a:cs typeface="Arial" charset="0"/>
              </a:rPr>
              <a:t>, </a:t>
            </a:r>
            <a:r>
              <a:rPr lang="en-GB" sz="1477" dirty="0" err="1">
                <a:ea typeface="Arial" charset="0"/>
                <a:cs typeface="Arial" charset="0"/>
              </a:rPr>
              <a:t>FISIOLOGIA</a:t>
            </a:r>
            <a:r>
              <a:rPr lang="en-GB" sz="1477" dirty="0">
                <a:ea typeface="Arial" charset="0"/>
                <a:cs typeface="Arial" charset="0"/>
              </a:rPr>
              <a:t> </a:t>
            </a:r>
            <a:r>
              <a:rPr lang="en-GB" sz="1477" dirty="0" err="1">
                <a:ea typeface="Arial" charset="0"/>
                <a:cs typeface="Arial" charset="0"/>
              </a:rPr>
              <a:t>MEDICA</a:t>
            </a:r>
            <a:endParaRPr lang="en-GB" sz="1477" dirty="0">
              <a:ea typeface="Arial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6536" y="5125585"/>
            <a:ext cx="9073318" cy="319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77" dirty="0" smtClean="0">
                <a:ea typeface="Arial" charset="0"/>
                <a:cs typeface="Arial" charset="0"/>
              </a:rPr>
              <a:t>Si </a:t>
            </a:r>
            <a:r>
              <a:rPr lang="en-GB" sz="1477" dirty="0" err="1" smtClean="0">
                <a:ea typeface="Arial" charset="0"/>
                <a:cs typeface="Arial" charset="0"/>
              </a:rPr>
              <a:t>consiglia</a:t>
            </a:r>
            <a:r>
              <a:rPr lang="en-GB" sz="1477" dirty="0" smtClean="0">
                <a:ea typeface="Arial" charset="0"/>
                <a:cs typeface="Arial" charset="0"/>
              </a:rPr>
              <a:t>, per lo studio: Manzoni e </a:t>
            </a:r>
            <a:r>
              <a:rPr lang="en-GB" sz="1477" dirty="0" err="1" smtClean="0">
                <a:ea typeface="Arial" charset="0"/>
                <a:cs typeface="Arial" charset="0"/>
              </a:rPr>
              <a:t>Scarnati</a:t>
            </a:r>
            <a:r>
              <a:rPr lang="en-GB" sz="1477" dirty="0" smtClean="0">
                <a:ea typeface="Arial" charset="0"/>
                <a:cs typeface="Arial" charset="0"/>
              </a:rPr>
              <a:t>, </a:t>
            </a:r>
            <a:r>
              <a:rPr lang="en-GB" sz="1477" dirty="0" err="1" smtClean="0">
                <a:ea typeface="Arial" charset="0"/>
                <a:cs typeface="Arial" charset="0"/>
              </a:rPr>
              <a:t>Fisiologia</a:t>
            </a:r>
            <a:r>
              <a:rPr lang="en-GB" sz="1477" dirty="0" smtClean="0">
                <a:ea typeface="Arial" charset="0"/>
                <a:cs typeface="Arial" charset="0"/>
              </a:rPr>
              <a:t> </a:t>
            </a:r>
            <a:r>
              <a:rPr lang="en-GB" sz="1477" dirty="0" err="1" smtClean="0">
                <a:ea typeface="Arial" charset="0"/>
                <a:cs typeface="Arial" charset="0"/>
              </a:rPr>
              <a:t>orale</a:t>
            </a:r>
            <a:r>
              <a:rPr lang="en-GB" sz="1477" dirty="0" smtClean="0">
                <a:ea typeface="Arial" charset="0"/>
                <a:cs typeface="Arial" charset="0"/>
              </a:rPr>
              <a:t> e </a:t>
            </a:r>
            <a:r>
              <a:rPr lang="en-GB" sz="1477" dirty="0" err="1" smtClean="0">
                <a:ea typeface="Arial" charset="0"/>
                <a:cs typeface="Arial" charset="0"/>
              </a:rPr>
              <a:t>dell’apparato</a:t>
            </a:r>
            <a:r>
              <a:rPr lang="en-GB" sz="1477" dirty="0" smtClean="0">
                <a:ea typeface="Arial" charset="0"/>
                <a:cs typeface="Arial" charset="0"/>
              </a:rPr>
              <a:t> </a:t>
            </a:r>
            <a:r>
              <a:rPr lang="en-GB" sz="1477" dirty="0" err="1" smtClean="0">
                <a:ea typeface="Arial" charset="0"/>
                <a:cs typeface="Arial" charset="0"/>
              </a:rPr>
              <a:t>stomatognatico</a:t>
            </a:r>
            <a:r>
              <a:rPr lang="en-GB" sz="1477" dirty="0" smtClean="0">
                <a:ea typeface="Arial" charset="0"/>
                <a:cs typeface="Arial" charset="0"/>
              </a:rPr>
              <a:t>, Edi-</a:t>
            </a:r>
            <a:r>
              <a:rPr lang="en-GB" sz="1477" dirty="0" err="1" smtClean="0">
                <a:ea typeface="Arial" charset="0"/>
                <a:cs typeface="Arial" charset="0"/>
              </a:rPr>
              <a:t>Ermes</a:t>
            </a:r>
            <a:r>
              <a:rPr lang="en-GB" sz="1477" dirty="0" smtClean="0">
                <a:ea typeface="Arial" charset="0"/>
                <a:cs typeface="Arial" charset="0"/>
              </a:rPr>
              <a:t>:</a:t>
            </a:r>
            <a:endParaRPr lang="en-GB" sz="1477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2E438FC-DC36-974A-BDFF-A5EDF8F0AD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8454" r="4905"/>
          <a:stretch/>
        </p:blipFill>
        <p:spPr>
          <a:xfrm>
            <a:off x="-15552" y="0"/>
            <a:ext cx="7115602" cy="67413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2E438FC-DC36-974A-BDFF-A5EDF8F0AD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0" t="-37" r="13909" b="93951"/>
          <a:stretch/>
        </p:blipFill>
        <p:spPr>
          <a:xfrm>
            <a:off x="6485407" y="3691632"/>
            <a:ext cx="3436145" cy="313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7233818" y="654027"/>
            <a:ext cx="2552233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Odontogenesi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8940" y="1514565"/>
            <a:ext cx="4953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Il dente si può suddividere: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Corona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Colletto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Radice</a:t>
            </a:r>
          </a:p>
          <a:p>
            <a:pPr marL="278606" indent="-278606">
              <a:buFont typeface="Wingdings" panose="05000000000000000000" pitchFamily="2" charset="2"/>
              <a:buChar char="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Il dente presenta come tessuti: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Smalto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Dentina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Cemento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Polpa dentaria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Il dente presenta come strutture paradontali: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Osso alveolare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L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egamento paradontale</a:t>
            </a: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Gengiva</a:t>
            </a:r>
          </a:p>
          <a:p>
            <a:pPr lvl="1"/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2307" r="3521"/>
          <a:stretch/>
        </p:blipFill>
        <p:spPr>
          <a:xfrm>
            <a:off x="4880992" y="133772"/>
            <a:ext cx="4896544" cy="63679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Conformazione di un dente</a:t>
            </a:r>
          </a:p>
        </p:txBody>
      </p:sp>
    </p:spTree>
    <p:extLst>
      <p:ext uri="{BB962C8B-B14F-4D97-AF65-F5344CB8AC3E}">
        <p14:creationId xmlns:p14="http://schemas.microsoft.com/office/powerpoint/2010/main" val="5630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Smalto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2221" y="764704"/>
            <a:ext cx="454943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Tessuto più duro </a:t>
            </a:r>
            <a:r>
              <a:rPr lang="it-IT" sz="1600" dirty="0">
                <a:ea typeface="Arial" charset="0"/>
                <a:cs typeface="Arial" charset="0"/>
              </a:rPr>
              <a:t>che si incontra nel nostro organismo, ma è fragile agli acidi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solidFill>
                  <a:srgbClr val="000000"/>
                </a:solidFill>
                <a:ea typeface="Arial" charset="0"/>
                <a:cs typeface="Arial" charset="0"/>
              </a:rPr>
              <a:t>Tessuto </a:t>
            </a:r>
            <a:r>
              <a:rPr lang="it-IT" sz="1600" b="1" dirty="0" err="1">
                <a:solidFill>
                  <a:srgbClr val="000000"/>
                </a:solidFill>
                <a:ea typeface="Arial" charset="0"/>
                <a:cs typeface="Arial" charset="0"/>
              </a:rPr>
              <a:t>avascolare</a:t>
            </a:r>
            <a:r>
              <a:rPr lang="it-IT" sz="1600" b="1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it-IT" sz="1600" dirty="0">
                <a:solidFill>
                  <a:srgbClr val="000000"/>
                </a:solidFill>
                <a:ea typeface="Arial" charset="0"/>
                <a:cs typeface="Arial" charset="0"/>
              </a:rPr>
              <a:t>(= che non presenta quindi alcun tipo di vascolarizzazione)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Composto per oltre il 97% da </a:t>
            </a:r>
            <a:r>
              <a:rPr lang="it-IT" sz="1600" b="1" dirty="0">
                <a:ea typeface="Arial" charset="0"/>
                <a:cs typeface="Arial" charset="0"/>
              </a:rPr>
              <a:t>cristalli di </a:t>
            </a:r>
            <a:r>
              <a:rPr lang="it-IT" sz="1600" b="1" dirty="0" err="1">
                <a:ea typeface="Arial" charset="0"/>
                <a:cs typeface="Arial" charset="0"/>
              </a:rPr>
              <a:t>idrossiapatite</a:t>
            </a:r>
            <a:r>
              <a:rPr lang="it-IT" sz="1600" b="1" dirty="0">
                <a:ea typeface="Arial" charset="0"/>
                <a:cs typeface="Arial" charset="0"/>
              </a:rPr>
              <a:t>, </a:t>
            </a:r>
            <a:r>
              <a:rPr lang="it-IT" sz="1600" dirty="0">
                <a:ea typeface="Arial" charset="0"/>
                <a:cs typeface="Arial" charset="0"/>
              </a:rPr>
              <a:t>mentre la 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componente organica è quasi del tutto assente</a:t>
            </a:r>
            <a:r>
              <a:rPr lang="it-IT" sz="1600" dirty="0">
                <a:ea typeface="Arial" charset="0"/>
                <a:cs typeface="Arial" charset="0"/>
              </a:rPr>
              <a:t> 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L’</a:t>
            </a:r>
            <a:r>
              <a:rPr lang="it-IT" sz="1600" dirty="0" err="1">
                <a:ea typeface="Arial" charset="0"/>
                <a:cs typeface="Arial" charset="0"/>
              </a:rPr>
              <a:t>idrossiapatite</a:t>
            </a:r>
            <a:r>
              <a:rPr lang="it-IT" sz="1600" dirty="0">
                <a:ea typeface="Arial" charset="0"/>
                <a:cs typeface="Arial" charset="0"/>
              </a:rPr>
              <a:t> con il fluoro forma </a:t>
            </a:r>
            <a:r>
              <a:rPr lang="it-IT" sz="1600" b="1" dirty="0" err="1">
                <a:ea typeface="Arial" charset="0"/>
                <a:cs typeface="Arial" charset="0"/>
              </a:rPr>
              <a:t>fluoridrossiapatite</a:t>
            </a:r>
            <a:r>
              <a:rPr lang="it-IT" sz="1600" dirty="0">
                <a:ea typeface="Arial" charset="0"/>
                <a:cs typeface="Arial" charset="0"/>
              </a:rPr>
              <a:t>, quest’ultima rende lo stesso smalto molto più resistente nei confronti delle sostanze acide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srgbClr val="000000"/>
                </a:solidFill>
                <a:ea typeface="Arial" charset="0"/>
                <a:cs typeface="Arial" charset="0"/>
              </a:rPr>
              <a:t>Di spessore variabile a seconda della zona del dente che si esamina 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u="sng" dirty="0">
                <a:solidFill>
                  <a:srgbClr val="FF0000"/>
                </a:solidFill>
                <a:ea typeface="Arial" charset="0"/>
                <a:cs typeface="Arial" charset="0"/>
              </a:rPr>
              <a:t>Curiosità</a:t>
            </a:r>
            <a:r>
              <a:rPr lang="it-IT" sz="1600" dirty="0">
                <a:solidFill>
                  <a:srgbClr val="FF0000"/>
                </a:solidFill>
                <a:ea typeface="Arial" charset="0"/>
                <a:cs typeface="Arial" charset="0"/>
              </a:rPr>
              <a:t>: lo smalto è trasparente, quindi il colore proprio del dente è dato dalla dentina sottostante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478" y="4163048"/>
            <a:ext cx="2360414" cy="19502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030" y="1531767"/>
            <a:ext cx="3025973" cy="263128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77136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Dentina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221" y="476672"/>
            <a:ext cx="382531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meno duro e meno mineralizzato dello smalto (rimane comunque più duro del tessuto osseo compatto)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Composizione chimica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Spiccata componente organica: 18% (</a:t>
            </a:r>
            <a:r>
              <a:rPr lang="it-IT" sz="1600" i="1" dirty="0">
                <a:ea typeface="Arial" charset="0"/>
                <a:cs typeface="Arial" charset="0"/>
              </a:rPr>
              <a:t>collagene di tipo I </a:t>
            </a:r>
            <a:r>
              <a:rPr lang="it-IT" sz="1600" dirty="0">
                <a:ea typeface="Arial" charset="0"/>
                <a:cs typeface="Arial" charset="0"/>
              </a:rPr>
              <a:t>e </a:t>
            </a:r>
            <a:r>
              <a:rPr lang="it-IT" sz="1600" i="1" dirty="0">
                <a:ea typeface="Arial" charset="0"/>
                <a:cs typeface="Arial" charset="0"/>
              </a:rPr>
              <a:t>proteoglicani</a:t>
            </a:r>
            <a:r>
              <a:rPr lang="it-IT" sz="1600" dirty="0">
                <a:ea typeface="Arial" charset="0"/>
                <a:cs typeface="Arial" charset="0"/>
              </a:rPr>
              <a:t>)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Composto da matrice di natura inorganica: 70%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Acqua: 12%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Presenta dei canali (</a:t>
            </a:r>
            <a:r>
              <a:rPr lang="it-IT" sz="1600" b="1" dirty="0">
                <a:ea typeface="Arial" charset="0"/>
                <a:cs typeface="Arial" charset="0"/>
              </a:rPr>
              <a:t>processi odontoblastici</a:t>
            </a:r>
            <a:r>
              <a:rPr lang="it-IT" sz="1600" dirty="0">
                <a:ea typeface="Arial" charset="0"/>
                <a:cs typeface="Arial" charset="0"/>
              </a:rPr>
              <a:t>) i quali portano innervazione e sensibilità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vascolarizzato allora si può riparare autonomamente (con </a:t>
            </a:r>
            <a:r>
              <a:rPr lang="it-IT" sz="1600" b="1" dirty="0">
                <a:ea typeface="Arial" charset="0"/>
                <a:cs typeface="Arial" charset="0"/>
              </a:rPr>
              <a:t>carie</a:t>
            </a:r>
            <a:r>
              <a:rPr lang="it-IT" sz="1600" dirty="0">
                <a:ea typeface="Arial" charset="0"/>
                <a:cs typeface="Arial" charset="0"/>
              </a:rPr>
              <a:t>: i tubuli dentinali promuovono uno stato di sclerosi. Questa mineralizzazione causa un cambiamento di colore)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30" y="2165770"/>
            <a:ext cx="5333641" cy="21273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5487" y="1531768"/>
            <a:ext cx="53921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mineralizzato che ricopre la radice 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Si forma nella </a:t>
            </a:r>
            <a:r>
              <a:rPr lang="it-IT" sz="1600" b="1" dirty="0">
                <a:ea typeface="Arial" charset="0"/>
                <a:cs typeface="Arial" charset="0"/>
              </a:rPr>
              <a:t>giunzione smalto-cemento</a:t>
            </a:r>
            <a:r>
              <a:rPr lang="it-IT" sz="1600" dirty="0">
                <a:ea typeface="Arial" charset="0"/>
                <a:cs typeface="Arial" charset="0"/>
              </a:rPr>
              <a:t>, cioè dove finisce la corona e inizia la radice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Contenuto inorganico: 45% </a:t>
            </a:r>
          </a:p>
          <a:p>
            <a:pPr marL="278606" indent="-278606"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Può avere due concentrazioni cellulari 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b="1" dirty="0">
                <a:ea typeface="Arial" charset="0"/>
                <a:cs typeface="Arial" charset="0"/>
              </a:rPr>
              <a:t>Cemento acellulare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b="1" dirty="0">
                <a:ea typeface="Arial" charset="0"/>
                <a:cs typeface="Arial" charset="0"/>
              </a:rPr>
              <a:t>Cemento cellulare 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b="1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Viene prodotto lentamente durante tutta la vita (Rimodellamento)</a:t>
            </a:r>
            <a:endParaRPr lang="it-IT" sz="1600" b="1" dirty="0">
              <a:ea typeface="Arial" charset="0"/>
              <a:cs typeface="Arial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682"/>
          <a:stretch/>
        </p:blipFill>
        <p:spPr>
          <a:xfrm>
            <a:off x="5457056" y="42623"/>
            <a:ext cx="4104456" cy="638982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44624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Cemento</a:t>
            </a:r>
          </a:p>
        </p:txBody>
      </p:sp>
    </p:spTree>
    <p:extLst>
      <p:ext uri="{BB962C8B-B14F-4D97-AF65-F5344CB8AC3E}">
        <p14:creationId xmlns:p14="http://schemas.microsoft.com/office/powerpoint/2010/main" val="18413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Legamento paradontale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6372" y="980728"/>
            <a:ext cx="6062271" cy="538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Tessuto interposto fra cemento e osso alveolare con funzione di unione del dente all’osso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Presenta </a:t>
            </a:r>
            <a:r>
              <a:rPr lang="it-IT" sz="1600" b="1" dirty="0">
                <a:ea typeface="Arial" charset="0"/>
                <a:cs typeface="Arial" charset="0"/>
              </a:rPr>
              <a:t>cellule altamente indifferenziate</a:t>
            </a:r>
            <a:r>
              <a:rPr lang="it-IT" sz="1600" dirty="0">
                <a:ea typeface="Arial" charset="0"/>
                <a:cs typeface="Arial" charset="0"/>
              </a:rPr>
              <a:t> (mesenchimali totipotenti) che possono dare origine a: </a:t>
            </a:r>
            <a:r>
              <a:rPr lang="it-IT" sz="1600" dirty="0" err="1">
                <a:ea typeface="Arial" charset="0"/>
                <a:cs typeface="Arial" charset="0"/>
              </a:rPr>
              <a:t>Cementoblasti</a:t>
            </a:r>
            <a:r>
              <a:rPr lang="it-IT" sz="1600" dirty="0">
                <a:ea typeface="Arial" charset="0"/>
                <a:cs typeface="Arial" charset="0"/>
              </a:rPr>
              <a:t>, Fibroblasti, Osteoblasti.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32172" indent="-232172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1600" dirty="0">
                <a:ea typeface="Arial" charset="0"/>
                <a:cs typeface="Arial" charset="0"/>
              </a:rPr>
              <a:t>Il legamento presenta a sua volta, in profondità, </a:t>
            </a:r>
            <a:r>
              <a:rPr lang="it-IT" sz="1600" b="1" dirty="0">
                <a:ea typeface="Arial" charset="0"/>
                <a:cs typeface="Arial" charset="0"/>
              </a:rPr>
              <a:t>quattro gruppi di fibre</a:t>
            </a:r>
            <a:r>
              <a:rPr lang="it-IT" sz="1600" dirty="0">
                <a:ea typeface="Arial" charset="0"/>
                <a:cs typeface="Arial" charset="0"/>
              </a:rPr>
              <a:t>: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della cresta alveolare,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orizzontali,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oblique </a:t>
            </a:r>
          </a:p>
          <a:p>
            <a:pPr marL="650081" lvl="1" indent="-278606">
              <a:lnSpc>
                <a:spcPct val="107000"/>
              </a:lnSpc>
              <a:buFont typeface="+mj-lt"/>
              <a:buAutoNum type="arabicPeriod"/>
            </a:pPr>
            <a:r>
              <a:rPr lang="it-IT" sz="1600" dirty="0">
                <a:ea typeface="Arial" charset="0"/>
                <a:cs typeface="Arial" charset="0"/>
              </a:rPr>
              <a:t>le fibre apicali (o a raggiera)</a:t>
            </a:r>
          </a:p>
          <a:p>
            <a:pPr lvl="2">
              <a:lnSpc>
                <a:spcPct val="107000"/>
              </a:lnSpc>
            </a:pPr>
            <a:r>
              <a:rPr lang="it-IT" sz="1600" dirty="0">
                <a:ea typeface="Arial" charset="0"/>
                <a:cs typeface="Arial" charset="0"/>
              </a:rPr>
              <a:t>	</a:t>
            </a:r>
            <a:r>
              <a:rPr lang="it-IT" sz="1600" dirty="0">
                <a:ea typeface="Arial" charset="0"/>
                <a:cs typeface="Arial" charset="0"/>
                <a:sym typeface="Wingdings 3" panose="05040102010807070707" pitchFamily="18" charset="2"/>
              </a:rPr>
              <a:t></a:t>
            </a: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Queste fibre sono molto importanti perché </a:t>
            </a:r>
            <a:r>
              <a:rPr lang="it-IT" sz="1600" b="1" dirty="0">
                <a:solidFill>
                  <a:prstClr val="black"/>
                </a:solidFill>
                <a:ea typeface="Arial" charset="0"/>
                <a:cs typeface="Arial" charset="0"/>
              </a:rPr>
              <a:t>impediscono al dente di avere movimenti rotatori</a:t>
            </a: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. </a:t>
            </a:r>
          </a:p>
          <a:p>
            <a:pPr marL="278606" indent="-278606">
              <a:buFont typeface="Wingdings" panose="05000000000000000000" pitchFamily="2" charset="2"/>
              <a:buChar char="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u="sng" dirty="0">
                <a:ea typeface="Arial" charset="0"/>
                <a:cs typeface="Arial" charset="0"/>
              </a:rPr>
              <a:t>Innervazione</a:t>
            </a:r>
            <a:r>
              <a:rPr lang="it-IT" sz="1600" dirty="0">
                <a:ea typeface="Arial" charset="0"/>
                <a:cs typeface="Arial" charset="0"/>
              </a:rPr>
              <a:t>: Determinata dalle </a:t>
            </a:r>
            <a:r>
              <a:rPr lang="it-IT" sz="1600" u="sng" dirty="0">
                <a:ea typeface="Arial" charset="0"/>
                <a:cs typeface="Arial" charset="0"/>
              </a:rPr>
              <a:t>fibre del nervo trigemino </a:t>
            </a:r>
            <a:r>
              <a:rPr lang="it-IT" sz="1600" dirty="0">
                <a:ea typeface="Arial" charset="0"/>
                <a:cs typeface="Arial" charset="0"/>
              </a:rPr>
              <a:t>che sono importanti per il </a:t>
            </a:r>
            <a:r>
              <a:rPr lang="it-IT" sz="1600" b="1" dirty="0">
                <a:ea typeface="Arial" charset="0"/>
                <a:cs typeface="Arial" charset="0"/>
              </a:rPr>
              <a:t>sistema propriocettivo degli alveoli</a:t>
            </a:r>
            <a:r>
              <a:rPr lang="it-IT" sz="1600" dirty="0">
                <a:ea typeface="Arial" charset="0"/>
                <a:cs typeface="Arial" charset="0"/>
              </a:rPr>
              <a:t> </a:t>
            </a:r>
            <a:r>
              <a:rPr lang="it-IT" sz="1600" dirty="0">
                <a:ea typeface="Arial" charset="0"/>
                <a:cs typeface="Arial" charset="0"/>
                <a:sym typeface="Wingdings" panose="05000000000000000000" pitchFamily="2" charset="2"/>
              </a:rPr>
              <a:t> Determina </a:t>
            </a:r>
            <a:r>
              <a:rPr lang="it-IT" sz="1600" dirty="0">
                <a:ea typeface="Arial" charset="0"/>
                <a:cs typeface="Arial" charset="0"/>
              </a:rPr>
              <a:t>il </a:t>
            </a:r>
            <a:r>
              <a:rPr lang="it-IT" sz="1600" b="1" dirty="0">
                <a:ea typeface="Arial" charset="0"/>
                <a:cs typeface="Arial" charset="0"/>
              </a:rPr>
              <a:t>riflesso neuromuscolare</a:t>
            </a:r>
            <a:r>
              <a:rPr lang="it-IT" sz="1600" dirty="0">
                <a:ea typeface="Arial" charset="0"/>
                <a:cs typeface="Arial" charset="0"/>
              </a:rPr>
              <a:t> della posizione di riposo della </a:t>
            </a:r>
            <a:r>
              <a:rPr lang="it-IT" sz="1600" dirty="0">
                <a:ea typeface="Arial" charset="0"/>
                <a:cs typeface="Arial" charset="0"/>
              </a:rPr>
              <a:t>mandibola</a:t>
            </a:r>
            <a:endParaRPr lang="it-IT" sz="1600" dirty="0">
              <a:ea typeface="Arial" charset="0"/>
              <a:cs typeface="Arial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451" r="1519"/>
          <a:stretch/>
        </p:blipFill>
        <p:spPr>
          <a:xfrm>
            <a:off x="6808527" y="1552220"/>
            <a:ext cx="2506070" cy="41917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ossei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Mandibola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41986" name="Picture 6" descr="mand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47875"/>
            <a:ext cx="5638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graphicFrame>
        <p:nvGraphicFramePr>
          <p:cNvPr id="6" name="Group 27"/>
          <p:cNvGraphicFramePr>
            <a:graphicFrameLocks noGrp="1"/>
          </p:cNvGraphicFramePr>
          <p:nvPr/>
        </p:nvGraphicFramePr>
        <p:xfrm>
          <a:off x="560388" y="4383088"/>
          <a:ext cx="8237537" cy="2286000"/>
        </p:xfrm>
        <a:graphic>
          <a:graphicData uri="http://schemas.openxmlformats.org/drawingml/2006/table">
            <a:tbl>
              <a:tblPr/>
              <a:tblGrid>
                <a:gridCol w="965200"/>
                <a:gridCol w="7272337"/>
              </a:tblGrid>
              <a:tr h="518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Smalto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Strato più esterno ed è visibile sulla corona; è il tessuto più compatto dell’organismo (con densità maggiore rispetto alle ossa)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Dentina (avorio)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Strato sottostante allo smalto; è anch’esso un tessuto compatto, ma molto meno rispetto allo smalto; protegge la camera pulpare.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Cemento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Tessuto che protegge, ricopre la radice del dente e funge da congiunzione tra dente ed osso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Polpa</a:t>
                      </a:r>
                    </a:p>
                  </a:txBody>
                  <a:tcPr marL="91436" marR="91436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Parte più interna del dente; tessuto connettivo mucoso formato per il 25% da materiale organico e per il 75% da acqua. Al suo interno vi è il peduncolo vasculo-nervoso che conferisce al dente proprietà formative (odontoblasti per la dentina), nutritive e sensitive.</a:t>
                      </a:r>
                    </a:p>
                  </a:txBody>
                  <a:tcPr marL="91436" marR="91436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51" name="Immagine 3" descr="dent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15888"/>
            <a:ext cx="463867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38100"/>
            <a:ext cx="310991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ossei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Sviluppo del dente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   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   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46082" name="Picture 4" descr="sviluppo d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4092" r="3812" b="5882"/>
          <a:stretch>
            <a:fillRect/>
          </a:stretch>
        </p:blipFill>
        <p:spPr bwMode="auto">
          <a:xfrm>
            <a:off x="3048000" y="571500"/>
            <a:ext cx="6858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26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Articolazioni temporomandibolari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48130" name="Picture 1031" descr="tm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13"/>
            <a:ext cx="69342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76200" y="76200"/>
            <a:ext cx="33067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Anatomia funzionale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Composizione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Regolazione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cefalica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pic>
        <p:nvPicPr>
          <p:cNvPr id="29698" name="Picture 3" descr="Saliva ghi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0815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gh salivare mis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0"/>
            <a:ext cx="4856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667000" y="6400800"/>
            <a:ext cx="2071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Ghiandole salivari miste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6232525" y="152400"/>
            <a:ext cx="77787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cellula del condotto intercalare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070350" y="790575"/>
            <a:ext cx="1009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tubulo mucoso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114800" y="228600"/>
            <a:ext cx="931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acino sieroso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343400" y="1600200"/>
            <a:ext cx="142716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semiluna di Giannuzzi</a:t>
            </a:r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>
            <a:off x="50292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6" name="Line 13"/>
          <p:cNvSpPr>
            <a:spLocks noChangeShapeType="1"/>
          </p:cNvSpPr>
          <p:nvPr/>
        </p:nvSpPr>
        <p:spPr bwMode="auto">
          <a:xfrm>
            <a:off x="5029200" y="381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6216650" y="6858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latin typeface="Arial" charset="0"/>
            </a:endParaRP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6208713" y="906463"/>
            <a:ext cx="269875" cy="236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latin typeface="Arial" charset="0"/>
            </a:endParaRP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5394325" y="2959100"/>
            <a:ext cx="7016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cellula mucosa</a:t>
            </a: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8823325" y="2879725"/>
            <a:ext cx="10064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cellule mioepiteliali</a:t>
            </a:r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4953000" y="5980113"/>
            <a:ext cx="989013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cellula sierosa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8670925" y="6616700"/>
            <a:ext cx="657225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capillare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7016750" y="6553200"/>
            <a:ext cx="151765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fibra nervosa amielinica</a:t>
            </a:r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 flipV="1">
            <a:off x="7772400" y="6553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ChangeArrowheads="1"/>
          </p:cNvSpPr>
          <p:nvPr/>
        </p:nvSpPr>
        <p:spPr bwMode="auto">
          <a:xfrm>
            <a:off x="0" y="3810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Articolazioni temporomandibolari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grpSp>
        <p:nvGrpSpPr>
          <p:cNvPr id="50178" name="Group 1033"/>
          <p:cNvGrpSpPr>
            <a:grpSpLocks/>
          </p:cNvGrpSpPr>
          <p:nvPr/>
        </p:nvGrpSpPr>
        <p:grpSpPr bwMode="auto">
          <a:xfrm>
            <a:off x="4686300" y="77788"/>
            <a:ext cx="5219700" cy="5484812"/>
            <a:chOff x="2952" y="49"/>
            <a:chExt cx="3288" cy="3455"/>
          </a:xfrm>
        </p:grpSpPr>
        <p:pic>
          <p:nvPicPr>
            <p:cNvPr id="50180" name="Picture 1031" descr="ColorAt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5" t="7248" r="17857"/>
            <a:stretch>
              <a:fillRect/>
            </a:stretch>
          </p:blipFill>
          <p:spPr bwMode="auto">
            <a:xfrm>
              <a:off x="2952" y="49"/>
              <a:ext cx="3240" cy="3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1" name="Rectangle 1032"/>
            <p:cNvSpPr>
              <a:spLocks noChangeArrowheads="1"/>
            </p:cNvSpPr>
            <p:nvPr/>
          </p:nvSpPr>
          <p:spPr bwMode="auto">
            <a:xfrm>
              <a:off x="4416" y="3072"/>
              <a:ext cx="182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>
                <a:latin typeface="Arial" charset="0"/>
              </a:endParaRPr>
            </a:p>
          </p:txBody>
        </p:sp>
      </p:grpSp>
      <p:pic>
        <p:nvPicPr>
          <p:cNvPr id="50179" name="Picture 1034" descr="A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731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47005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52226" name="Immagine 1" descr="dentisti-torino-parodo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04813"/>
            <a:ext cx="4049712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Modellamento e rimodellamento dei capi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54274" name="Picture 3" descr="Rimodell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594100"/>
            <a:ext cx="50815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/>
          <a:stretch>
            <a:fillRect/>
          </a:stretch>
        </p:blipFill>
        <p:spPr bwMode="auto">
          <a:xfrm>
            <a:off x="0" y="838200"/>
            <a:ext cx="51244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OSSO</a:t>
            </a:r>
          </a:p>
        </p:txBody>
      </p:sp>
      <p:pic>
        <p:nvPicPr>
          <p:cNvPr id="56323" name="Picture 4" descr="trabec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725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05122008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2757488"/>
            <a:ext cx="2957512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7" descr="oste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1314" b="4333"/>
          <a:stretch>
            <a:fillRect/>
          </a:stretch>
        </p:blipFill>
        <p:spPr bwMode="auto">
          <a:xfrm>
            <a:off x="4129088" y="785813"/>
            <a:ext cx="516572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8"/>
          <p:cNvSpPr txBox="1">
            <a:spLocks noChangeArrowheads="1"/>
          </p:cNvSpPr>
          <p:nvPr/>
        </p:nvSpPr>
        <p:spPr bwMode="auto">
          <a:xfrm>
            <a:off x="4770438" y="1042988"/>
            <a:ext cx="1098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osteocito</a:t>
            </a:r>
          </a:p>
        </p:txBody>
      </p:sp>
      <p:sp>
        <p:nvSpPr>
          <p:cNvPr id="58371" name="Text Box 9"/>
          <p:cNvSpPr txBox="1">
            <a:spLocks noChangeArrowheads="1"/>
          </p:cNvSpPr>
          <p:nvPr/>
        </p:nvSpPr>
        <p:spPr bwMode="auto">
          <a:xfrm>
            <a:off x="4125913" y="1917700"/>
            <a:ext cx="13541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osteoblasto</a:t>
            </a:r>
          </a:p>
        </p:txBody>
      </p:sp>
      <p:sp>
        <p:nvSpPr>
          <p:cNvPr id="58372" name="Text Box 10"/>
          <p:cNvSpPr txBox="1">
            <a:spLocks noChangeArrowheads="1"/>
          </p:cNvSpPr>
          <p:nvPr/>
        </p:nvSpPr>
        <p:spPr bwMode="auto">
          <a:xfrm>
            <a:off x="4278313" y="2908300"/>
            <a:ext cx="1676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fronte di calcificazione</a:t>
            </a:r>
          </a:p>
        </p:txBody>
      </p:sp>
      <p:sp>
        <p:nvSpPr>
          <p:cNvPr id="58373" name="Text Box 11"/>
          <p:cNvSpPr txBox="1">
            <a:spLocks noChangeArrowheads="1"/>
          </p:cNvSpPr>
          <p:nvPr/>
        </p:nvSpPr>
        <p:spPr bwMode="auto">
          <a:xfrm>
            <a:off x="2982913" y="4356100"/>
            <a:ext cx="1339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osteoclasto</a:t>
            </a:r>
          </a:p>
        </p:txBody>
      </p:sp>
      <p:sp>
        <p:nvSpPr>
          <p:cNvPr id="58374" name="Text Box 12"/>
          <p:cNvSpPr txBox="1">
            <a:spLocks noChangeArrowheads="1"/>
          </p:cNvSpPr>
          <p:nvPr/>
        </p:nvSpPr>
        <p:spPr bwMode="auto">
          <a:xfrm>
            <a:off x="8545513" y="4813300"/>
            <a:ext cx="1200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canalicolo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8545513" y="54991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lacuna</a:t>
            </a: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8621713" y="5956300"/>
            <a:ext cx="1284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fibre di collagene</a:t>
            </a:r>
          </a:p>
        </p:txBody>
      </p:sp>
      <p:sp>
        <p:nvSpPr>
          <p:cNvPr id="58377" name="Rectangle 2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Modellamento e rimodellamento dei capi articolari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026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occlusali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60418" name="Picture 1029" descr="o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6941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1030" descr="modelliinge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56118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1031"/>
          <p:cNvSpPr txBox="1">
            <a:spLocks noChangeArrowheads="1"/>
          </p:cNvSpPr>
          <p:nvPr/>
        </p:nvSpPr>
        <p:spPr bwMode="auto">
          <a:xfrm>
            <a:off x="5486400" y="2819400"/>
            <a:ext cx="4114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Occlusione centrica: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1) I denti superiori si collocano all'esterno degli inferiori, nei molari e premolari di circa mezzo dente.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2) I denti superiori frontali (incisivi) coprono gli inferiori per circa 1/3 della loro altezza.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3) Tutti i denti, siano essi superiori che inferiori toccano due denti antagonisti, ossia della arcata opposta.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026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Movimenti della mandibola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Traiettorie</a:t>
            </a:r>
          </a:p>
        </p:txBody>
      </p:sp>
      <p:pic>
        <p:nvPicPr>
          <p:cNvPr id="62466" name="Picture 1027" descr="As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38450"/>
            <a:ext cx="76962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27"/>
          <p:cNvSpPr>
            <a:spLocks noChangeArrowheads="1"/>
          </p:cNvSpPr>
          <p:nvPr/>
        </p:nvSpPr>
        <p:spPr bwMode="auto">
          <a:xfrm>
            <a:off x="0" y="0"/>
            <a:ext cx="4700588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ossei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Denti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Articolazioni temporomandibolari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capi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Modellamento e rimodellamento dei tessuti molli articolari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Fattori occlusali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Movimenti della mandibola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apertura e di chiusura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protrusione e retrusione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Movimenti di lateralità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Traiettorie</a:t>
            </a:r>
            <a:endParaRPr lang="it-IT" altLang="it-IT" sz="1400">
              <a:latin typeface="Arial" charset="0"/>
            </a:endParaRPr>
          </a:p>
        </p:txBody>
      </p:sp>
      <p:pic>
        <p:nvPicPr>
          <p:cNvPr id="64514" name="Picture 1028" descr="mastic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87575"/>
            <a:ext cx="68087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1029" descr="movimenti fron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657600"/>
            <a:ext cx="18176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1030"/>
          <p:cNvSpPr txBox="1">
            <a:spLocks noChangeArrowheads="1"/>
          </p:cNvSpPr>
          <p:nvPr/>
        </p:nvSpPr>
        <p:spPr bwMode="auto">
          <a:xfrm>
            <a:off x="776288" y="3443288"/>
            <a:ext cx="1281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Piano frontale</a:t>
            </a:r>
          </a:p>
        </p:txBody>
      </p:sp>
      <p:sp>
        <p:nvSpPr>
          <p:cNvPr id="64517" name="Rectangle 1031"/>
          <p:cNvSpPr>
            <a:spLocks noChangeArrowheads="1"/>
          </p:cNvSpPr>
          <p:nvPr/>
        </p:nvSpPr>
        <p:spPr bwMode="auto">
          <a:xfrm>
            <a:off x="0" y="3352800"/>
            <a:ext cx="2667000" cy="3505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>
              <a:latin typeface="Arial" charset="0"/>
            </a:endParaRPr>
          </a:p>
        </p:txBody>
      </p:sp>
      <p:sp>
        <p:nvSpPr>
          <p:cNvPr id="64518" name="CasellaDiTesto 1"/>
          <p:cNvSpPr txBox="1">
            <a:spLocks noChangeArrowheads="1"/>
          </p:cNvSpPr>
          <p:nvPr/>
        </p:nvSpPr>
        <p:spPr bwMode="auto">
          <a:xfrm>
            <a:off x="7761288" y="6381750"/>
            <a:ext cx="1766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x-none" sz="1400" b="1">
                <a:latin typeface="Arial" charset="0"/>
              </a:rPr>
              <a:t>Schema di Posselt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6"/>
          <p:cNvSpPr>
            <a:spLocks noChangeArrowheads="1"/>
          </p:cNvSpPr>
          <p:nvPr/>
        </p:nvSpPr>
        <p:spPr bwMode="auto">
          <a:xfrm>
            <a:off x="0" y="-36513"/>
            <a:ext cx="2092325" cy="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muscolari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Muscoli masticatori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Labbra, guance e lingua</a:t>
            </a:r>
          </a:p>
        </p:txBody>
      </p:sp>
      <p:sp>
        <p:nvSpPr>
          <p:cNvPr id="66562" name="Text Box 1056"/>
          <p:cNvSpPr txBox="1">
            <a:spLocks noChangeArrowheads="1"/>
          </p:cNvSpPr>
          <p:nvPr/>
        </p:nvSpPr>
        <p:spPr bwMode="auto">
          <a:xfrm>
            <a:off x="152400" y="1143000"/>
            <a:ext cx="2259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MUSCOLI MASTICATORI</a:t>
            </a:r>
          </a:p>
        </p:txBody>
      </p:sp>
      <p:pic>
        <p:nvPicPr>
          <p:cNvPr id="66563" name="Picture 1057" descr="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463"/>
            <a:ext cx="60960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2" name="Group 1066"/>
          <p:cNvGraphicFramePr>
            <a:graphicFrameLocks noGrp="1"/>
          </p:cNvGraphicFramePr>
          <p:nvPr/>
        </p:nvGraphicFramePr>
        <p:xfrm>
          <a:off x="457200" y="4343400"/>
          <a:ext cx="6000750" cy="2354263"/>
        </p:xfrm>
        <a:graphic>
          <a:graphicData uri="http://schemas.openxmlformats.org/drawingml/2006/table">
            <a:tbl>
              <a:tblPr/>
              <a:tblGrid>
                <a:gridCol w="1781175"/>
                <a:gridCol w="4219575"/>
              </a:tblGrid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Temporale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Elevatore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Massetere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Elevatore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Pterigoideo laterale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Lateralità e protrusione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Pterigoideo mediale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Elevatore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M. sopraioidei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Abbassatori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M. ifraioidei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Abbassatori (stabilizzazione dell</a:t>
                      </a:r>
                      <a:r>
                        <a:rPr kumimoji="0" lang="ja-JP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osso ioide)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6587" name="Line 1060"/>
          <p:cNvSpPr>
            <a:spLocks noChangeShapeType="1"/>
          </p:cNvSpPr>
          <p:nvPr/>
        </p:nvSpPr>
        <p:spPr bwMode="auto">
          <a:xfrm flipV="1">
            <a:off x="3200400" y="2209800"/>
            <a:ext cx="2667000" cy="2286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588" name="Line 1061"/>
          <p:cNvSpPr>
            <a:spLocks noChangeShapeType="1"/>
          </p:cNvSpPr>
          <p:nvPr/>
        </p:nvSpPr>
        <p:spPr bwMode="auto">
          <a:xfrm flipV="1">
            <a:off x="3200400" y="2743200"/>
            <a:ext cx="403860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589" name="Line 1067"/>
          <p:cNvSpPr>
            <a:spLocks noChangeShapeType="1"/>
          </p:cNvSpPr>
          <p:nvPr/>
        </p:nvSpPr>
        <p:spPr bwMode="auto">
          <a:xfrm flipV="1">
            <a:off x="4267200" y="3581400"/>
            <a:ext cx="2971800" cy="1676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590" name="Line 1068"/>
          <p:cNvSpPr>
            <a:spLocks noChangeShapeType="1"/>
          </p:cNvSpPr>
          <p:nvPr/>
        </p:nvSpPr>
        <p:spPr bwMode="auto">
          <a:xfrm flipV="1">
            <a:off x="3505200" y="4419600"/>
            <a:ext cx="358140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-36513"/>
            <a:ext cx="2132013" cy="97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muscolari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Muscoli masticatori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Labbra</a:t>
            </a:r>
            <a:r>
              <a:rPr lang="it-IT" altLang="it-IT" sz="1400">
                <a:latin typeface="Arial" charset="0"/>
              </a:rPr>
              <a:t>, guance e lingua</a:t>
            </a:r>
          </a:p>
        </p:txBody>
      </p:sp>
      <p:pic>
        <p:nvPicPr>
          <p:cNvPr id="68610" name="Picture 5" descr="Lin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0"/>
            <a:ext cx="4738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27"/>
          <p:cNvSpPr>
            <a:spLocks noChangeArrowheads="1"/>
          </p:cNvSpPr>
          <p:nvPr/>
        </p:nvSpPr>
        <p:spPr bwMode="auto">
          <a:xfrm>
            <a:off x="76200" y="76200"/>
            <a:ext cx="35337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Anatomia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Composizione della secrezione salivare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Regolazione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cefalica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pic>
        <p:nvPicPr>
          <p:cNvPr id="31746" name="Picture 1029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2750" r="9982" b="55098"/>
          <a:stretch>
            <a:fillRect/>
          </a:stretch>
        </p:blipFill>
        <p:spPr bwMode="auto">
          <a:xfrm>
            <a:off x="4343400" y="22225"/>
            <a:ext cx="54864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030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48813" r="30756"/>
          <a:stretch>
            <a:fillRect/>
          </a:stretch>
        </p:blipFill>
        <p:spPr bwMode="auto">
          <a:xfrm>
            <a:off x="76200" y="2001838"/>
            <a:ext cx="4267200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115888" y="82550"/>
            <a:ext cx="529431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Masticazione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Fattori nervosi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Innervazione sensitiva del territorio oro-faciale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Recettori dell'articolazione temporo-mandibolare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Recettori muscolari e tendinei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Innervazione intradentale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Innervazione del legamento periodontale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Riflessi masticatori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Riflesso mandibolare di chiusura e postura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Altri riflessi di chiusura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Riflessi di apertura della mandibola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Compensazione riflessa della contrazione da variazione di carico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Controllo centrale della masticazione</a:t>
            </a:r>
            <a:endParaRPr lang="it-IT" altLang="it-IT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magine 1" descr="gr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2"/>
          <a:stretch>
            <a:fillRect/>
          </a:stretch>
        </p:blipFill>
        <p:spPr bwMode="auto">
          <a:xfrm>
            <a:off x="128588" y="404813"/>
            <a:ext cx="70707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45"/>
          <p:cNvSpPr>
            <a:spLocks noChangeArrowheads="1"/>
          </p:cNvSpPr>
          <p:nvPr/>
        </p:nvSpPr>
        <p:spPr bwMode="auto">
          <a:xfrm>
            <a:off x="5889625" y="444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1C04FF"/>
                </a:solidFill>
                <a:latin typeface="Arial" charset="0"/>
              </a:rPr>
              <a:t>DIGESTIONE ORALE: deglutizione</a:t>
            </a:r>
            <a:endParaRPr lang="it-IT" altLang="it-IT" sz="1400">
              <a:solidFill>
                <a:srgbClr val="1C04FF"/>
              </a:solidFill>
              <a:latin typeface="Arial Rounded MT Bold" charset="0"/>
            </a:endParaRPr>
          </a:p>
        </p:txBody>
      </p:sp>
      <p:sp>
        <p:nvSpPr>
          <p:cNvPr id="72707" name="CasellaDiTesto 2"/>
          <p:cNvSpPr txBox="1">
            <a:spLocks noChangeArrowheads="1"/>
          </p:cNvSpPr>
          <p:nvPr/>
        </p:nvSpPr>
        <p:spPr bwMode="auto">
          <a:xfrm>
            <a:off x="8518525" y="6494463"/>
            <a:ext cx="12588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GUYTON, Elsevier</a:t>
            </a:r>
          </a:p>
        </p:txBody>
      </p:sp>
      <p:cxnSp>
        <p:nvCxnSpPr>
          <p:cNvPr id="72708" name="Connettore 1 2"/>
          <p:cNvCxnSpPr>
            <a:cxnSpLocks noChangeShapeType="1"/>
          </p:cNvCxnSpPr>
          <p:nvPr/>
        </p:nvCxnSpPr>
        <p:spPr bwMode="auto">
          <a:xfrm flipH="1" flipV="1">
            <a:off x="3600450" y="3429000"/>
            <a:ext cx="87313" cy="45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2709" name="CasellaDiTesto 4"/>
          <p:cNvSpPr txBox="1">
            <a:spLocks noChangeArrowheads="1"/>
          </p:cNvSpPr>
          <p:nvPr/>
        </p:nvSpPr>
        <p:spPr bwMode="auto">
          <a:xfrm>
            <a:off x="1085850" y="3789363"/>
            <a:ext cx="95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x-none" sz="1800"/>
              <a:t>Laringe</a:t>
            </a:r>
          </a:p>
        </p:txBody>
      </p:sp>
      <p:cxnSp>
        <p:nvCxnSpPr>
          <p:cNvPr id="72710" name="Connettore 1 6"/>
          <p:cNvCxnSpPr>
            <a:cxnSpLocks noChangeShapeType="1"/>
          </p:cNvCxnSpPr>
          <p:nvPr/>
        </p:nvCxnSpPr>
        <p:spPr bwMode="auto">
          <a:xfrm>
            <a:off x="2000250" y="400526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3" descr="36849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" b="68115"/>
          <a:stretch>
            <a:fillRect/>
          </a:stretch>
        </p:blipFill>
        <p:spPr bwMode="auto">
          <a:xfrm>
            <a:off x="257175" y="271463"/>
            <a:ext cx="35480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4" descr="36849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7" r="17445"/>
          <a:stretch>
            <a:fillRect/>
          </a:stretch>
        </p:blipFill>
        <p:spPr bwMode="auto">
          <a:xfrm>
            <a:off x="6062663" y="3497263"/>
            <a:ext cx="292735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5"/>
          <p:cNvSpPr>
            <a:spLocks noChangeArrowheads="1"/>
          </p:cNvSpPr>
          <p:nvPr/>
        </p:nvSpPr>
        <p:spPr bwMode="auto">
          <a:xfrm>
            <a:off x="4879975" y="169863"/>
            <a:ext cx="34480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1541" b="1">
                <a:solidFill>
                  <a:srgbClr val="1C04FF"/>
                </a:solidFill>
              </a:rPr>
              <a:t>DIGESTIONE ORALE: deglutizione</a:t>
            </a:r>
            <a:endParaRPr lang="it-IT" sz="1348">
              <a:solidFill>
                <a:srgbClr val="1C04FF"/>
              </a:solidFill>
              <a:latin typeface="Arial Rounded MT Bold" pitchFamily="-72" charset="0"/>
            </a:endParaRPr>
          </a:p>
        </p:txBody>
      </p:sp>
      <p:pic>
        <p:nvPicPr>
          <p:cNvPr id="74756" name="Picture 42" descr="368492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7" b="38564"/>
          <a:stretch>
            <a:fillRect/>
          </a:stretch>
        </p:blipFill>
        <p:spPr bwMode="auto">
          <a:xfrm>
            <a:off x="1485900" y="3705225"/>
            <a:ext cx="354806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46"/>
          <p:cNvSpPr txBox="1">
            <a:spLocks noChangeArrowheads="1"/>
          </p:cNvSpPr>
          <p:nvPr/>
        </p:nvSpPr>
        <p:spPr bwMode="auto">
          <a:xfrm>
            <a:off x="8443913" y="6364288"/>
            <a:ext cx="11477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867"/>
              <a:t>Da SILVERTHORN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83038" y="585788"/>
            <a:ext cx="5732462" cy="2459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541" dirty="0"/>
              <a:t>Il palato molle, spinto verso l’alto dal bolo, chiude </a:t>
            </a:r>
            <a:r>
              <a:rPr lang="it-IT" sz="1541"/>
              <a:t>il rinofaringe.</a:t>
            </a:r>
            <a:endParaRPr lang="it-IT" sz="1541" dirty="0"/>
          </a:p>
          <a:p>
            <a:pPr>
              <a:defRPr/>
            </a:pPr>
            <a:r>
              <a:rPr lang="it-IT" sz="1541" dirty="0"/>
              <a:t>Per effetto della attivazione del centro della deglutizione:</a:t>
            </a:r>
          </a:p>
          <a:p>
            <a:pPr>
              <a:defRPr/>
            </a:pPr>
            <a:endParaRPr lang="it-IT" sz="1541" dirty="0"/>
          </a:p>
          <a:p>
            <a:pPr marL="330213" indent="-330213">
              <a:buFont typeface="+mj-lt"/>
              <a:buAutoNum type="arabicPeriod"/>
              <a:defRPr/>
            </a:pPr>
            <a:r>
              <a:rPr lang="it-IT" sz="1541" dirty="0"/>
              <a:t>La laringe viene spinta verso l’alto e in avanti, determinando una rotazione verso dietro dell’epiglottide, che chiude la laringe</a:t>
            </a:r>
          </a:p>
          <a:p>
            <a:pPr marL="330213" indent="-330213">
              <a:buFont typeface="+mj-lt"/>
              <a:buAutoNum type="arabicPeriod"/>
              <a:defRPr/>
            </a:pPr>
            <a:r>
              <a:rPr lang="it-IT" sz="1541" dirty="0"/>
              <a:t>La muscolatura striata della parte superiore dell’esofago si rilascia, facilitando l’ingresso del bolo</a:t>
            </a:r>
          </a:p>
          <a:p>
            <a:pPr marL="330213" indent="-330213">
              <a:buFont typeface="+mj-lt"/>
              <a:buAutoNum type="arabicPeriod"/>
              <a:defRPr/>
            </a:pPr>
            <a:r>
              <a:rPr lang="it-IT" sz="1541" dirty="0"/>
              <a:t>La parete della faringe si contrae in senso aborale, avviando la progressione peristaltica del bolo nell’esofago.</a:t>
            </a:r>
          </a:p>
        </p:txBody>
      </p:sp>
      <p:sp>
        <p:nvSpPr>
          <p:cNvPr id="41991" name="CasellaDiTesto 4"/>
          <p:cNvSpPr txBox="1">
            <a:spLocks noChangeArrowheads="1"/>
          </p:cNvSpPr>
          <p:nvPr/>
        </p:nvSpPr>
        <p:spPr bwMode="auto">
          <a:xfrm>
            <a:off x="2921000" y="1211263"/>
            <a:ext cx="685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156"/>
              <a:t>Faringe</a:t>
            </a:r>
          </a:p>
        </p:txBody>
      </p:sp>
      <p:cxnSp>
        <p:nvCxnSpPr>
          <p:cNvPr id="74760" name="Connettore 1 8"/>
          <p:cNvCxnSpPr>
            <a:cxnSpLocks noChangeShapeType="1"/>
          </p:cNvCxnSpPr>
          <p:nvPr/>
        </p:nvCxnSpPr>
        <p:spPr bwMode="auto">
          <a:xfrm flipH="1">
            <a:off x="930275" y="1344613"/>
            <a:ext cx="199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55563" y="76200"/>
            <a:ext cx="13922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Deglutizione</a:t>
            </a:r>
          </a:p>
        </p:txBody>
      </p:sp>
      <p:pic>
        <p:nvPicPr>
          <p:cNvPr id="76802" name="Picture 3" descr="Degluti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0"/>
            <a:ext cx="4560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5563" y="76200"/>
            <a:ext cx="255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latin typeface="Arial" charset="0"/>
              </a:rPr>
              <a:t>Deglutizione: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charset="0"/>
              </a:rPr>
              <a:t>Riflesso della deglutizione</a:t>
            </a:r>
          </a:p>
        </p:txBody>
      </p:sp>
      <p:pic>
        <p:nvPicPr>
          <p:cNvPr id="2" name="Swallowing Reflex, Phases and Overview of Neural Control, Animation.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65175"/>
            <a:ext cx="97282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5563" y="762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latin typeface="Arial" charset="0"/>
              </a:rPr>
              <a:t>Deglutizione: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1"/>
                </a:solidFill>
                <a:latin typeface="Arial" charset="0"/>
              </a:rPr>
              <a:t>Deglutizione infantile e adulta</a:t>
            </a:r>
          </a:p>
        </p:txBody>
      </p:sp>
      <p:sp>
        <p:nvSpPr>
          <p:cNvPr id="80899" name="CasellaDiTesto 3"/>
          <p:cNvSpPr txBox="1">
            <a:spLocks noChangeArrowheads="1"/>
          </p:cNvSpPr>
          <p:nvPr/>
        </p:nvSpPr>
        <p:spPr bwMode="auto">
          <a:xfrm>
            <a:off x="5313363" y="6524625"/>
            <a:ext cx="4568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x-none" sz="1200">
                <a:solidFill>
                  <a:schemeClr val="bg1"/>
                </a:solidFill>
                <a:latin typeface="Arial" charset="0"/>
              </a:rPr>
              <a:t>EduCaixaTV (https://www.youtube.com/watch?v=dSFShtsswnw)</a:t>
            </a:r>
          </a:p>
        </p:txBody>
      </p:sp>
      <p:pic>
        <p:nvPicPr>
          <p:cNvPr id="2" name="Deglutizione infantile e adulta (spagnolo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52513"/>
            <a:ext cx="7620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76200" y="76200"/>
            <a:ext cx="35337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Anatomia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Composizione della secrezione salivare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Regolazione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cefalica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graphicFrame>
        <p:nvGraphicFramePr>
          <p:cNvPr id="67633" name="Group 49"/>
          <p:cNvGraphicFramePr>
            <a:graphicFrameLocks noGrp="1"/>
          </p:cNvGraphicFramePr>
          <p:nvPr/>
        </p:nvGraphicFramePr>
        <p:xfrm>
          <a:off x="304800" y="2667000"/>
          <a:ext cx="4400550" cy="3567113"/>
        </p:xfrm>
        <a:graphic>
          <a:graphicData uri="http://schemas.openxmlformats.org/drawingml/2006/table">
            <a:tbl>
              <a:tblPr/>
              <a:tblGrid>
                <a:gridCol w="2200275"/>
                <a:gridCol w="2200275"/>
              </a:tblGrid>
              <a:tr h="11584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Calcio e Fosforo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Facilitano il mantenimento 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dello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smalto, perché ne fanno parte, 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 favoriscono la deposizione di tartaro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Bicarbonato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Sistema tampone. Contrasta i prodotti acidi dei batteri cariogeni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Fluoro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Protegge la superficie dello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smalto facendo precipitare calcio e fosforo</a:t>
                      </a: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Tiocianato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Convertito in </a:t>
                      </a:r>
                      <a:r>
                        <a:rPr kumimoji="0" lang="it-IT" alt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ipotiocianito</a:t>
                      </a:r>
                      <a:r>
                        <a:rPr kumimoji="0" lang="it-IT" alt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è un potente antibatterico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1" name="Text Box 42"/>
          <p:cNvSpPr txBox="1">
            <a:spLocks noChangeArrowheads="1"/>
          </p:cNvSpPr>
          <p:nvPr/>
        </p:nvSpPr>
        <p:spPr bwMode="auto">
          <a:xfrm>
            <a:off x="1257300" y="2209800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COSTITUENTI INORGANICI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083300" y="2133600"/>
            <a:ext cx="229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COSTITUENTI ORGANICI</a:t>
            </a:r>
          </a:p>
        </p:txBody>
      </p:sp>
      <p:graphicFrame>
        <p:nvGraphicFramePr>
          <p:cNvPr id="67667" name="Group 83"/>
          <p:cNvGraphicFramePr>
            <a:graphicFrameLocks noGrp="1"/>
          </p:cNvGraphicFramePr>
          <p:nvPr/>
        </p:nvGraphicFramePr>
        <p:xfrm>
          <a:off x="5105400" y="2667000"/>
          <a:ext cx="4324350" cy="2382838"/>
        </p:xfrm>
        <a:graphic>
          <a:graphicData uri="http://schemas.openxmlformats.org/drawingml/2006/table">
            <a:tbl>
              <a:tblPr/>
              <a:tblGrid>
                <a:gridCol w="2162175"/>
                <a:gridCol w="2162175"/>
              </a:tblGrid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Mucine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Glicoproteine con funzione lubrificante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Amilasi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Enzima digestivo dell</a:t>
                      </a:r>
                      <a:r>
                        <a:rPr kumimoji="0" lang="ja-JP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’</a:t>
                      </a:r>
                      <a:r>
                        <a:rPr kumimoji="0" lang="it-IT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amido cotto</a:t>
                      </a:r>
                      <a:endParaRPr kumimoji="0" lang="it-IT" alt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Sialoperossidasi, lisozima, IgA, lattoferrina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Proteine con proprietà antimicrobiche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Staterina, proteine acide ricche di prolina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Lega il calcio, rendendo più difficile la formazione di tartaro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76200" y="76200"/>
            <a:ext cx="33655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Salivazione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Anatomia funzionale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Composizione della secrezione salivare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Regolazione della secrezione salivare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latin typeface="Arial" charset="0"/>
              </a:rPr>
              <a:t>Fase cefalica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orale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Fase gastrica</a:t>
            </a:r>
          </a:p>
        </p:txBody>
      </p:sp>
      <p:pic>
        <p:nvPicPr>
          <p:cNvPr id="35842" name="Picture 3" descr="Pavlov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0"/>
            <a:ext cx="654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28" descr="controllo saliv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0772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CasellaDiTesto 2"/>
          <p:cNvSpPr txBox="1">
            <a:spLocks noChangeArrowheads="1"/>
          </p:cNvSpPr>
          <p:nvPr/>
        </p:nvSpPr>
        <p:spPr bwMode="auto">
          <a:xfrm>
            <a:off x="8518525" y="6494463"/>
            <a:ext cx="1249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</a:rPr>
              <a:t>GUYTON, Elsevier</a:t>
            </a: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0" y="11430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1C04FF"/>
                </a:solidFill>
                <a:latin typeface="Arial" charset="0"/>
              </a:rPr>
              <a:t>DIGESTIONE ORALE: innervazione e riflessi salivatori</a:t>
            </a:r>
            <a:endParaRPr lang="it-IT" altLang="it-IT" sz="1400">
              <a:solidFill>
                <a:srgbClr val="1C04FF"/>
              </a:solidFill>
              <a:latin typeface="Arial Rounded MT Bold" charset="0"/>
            </a:endParaRPr>
          </a:p>
        </p:txBody>
      </p:sp>
      <p:pic>
        <p:nvPicPr>
          <p:cNvPr id="37892" name="Picture 1029" descr="innervazione-lingua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Line 1031"/>
          <p:cNvSpPr>
            <a:spLocks noChangeShapeType="1"/>
          </p:cNvSpPr>
          <p:nvPr/>
        </p:nvSpPr>
        <p:spPr bwMode="auto">
          <a:xfrm flipH="1">
            <a:off x="3429000" y="4114800"/>
            <a:ext cx="838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9944" name="Rectangle 1032"/>
          <p:cNvSpPr>
            <a:spLocks noChangeArrowheads="1"/>
          </p:cNvSpPr>
          <p:nvPr/>
        </p:nvSpPr>
        <p:spPr bwMode="auto">
          <a:xfrm>
            <a:off x="0" y="3429000"/>
            <a:ext cx="3429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76200" y="76200"/>
            <a:ext cx="2917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Fluido gengivale crevicolare</a:t>
            </a:r>
            <a:endParaRPr lang="it-IT" altLang="it-IT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Solco gengivale</a:t>
            </a:r>
          </a:p>
        </p:txBody>
      </p:sp>
      <p:pic>
        <p:nvPicPr>
          <p:cNvPr id="39938" name="Picture 3" descr="d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b="9303"/>
          <a:stretch>
            <a:fillRect/>
          </a:stretch>
        </p:blipFill>
        <p:spPr bwMode="auto">
          <a:xfrm>
            <a:off x="5448300" y="457200"/>
            <a:ext cx="4076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65125" y="2300288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COMPOSIZIONE:</a:t>
            </a:r>
          </a:p>
        </p:txBody>
      </p:sp>
      <p:graphicFrame>
        <p:nvGraphicFramePr>
          <p:cNvPr id="74779" name="Group 27"/>
          <p:cNvGraphicFramePr>
            <a:graphicFrameLocks noGrp="1"/>
          </p:cNvGraphicFramePr>
          <p:nvPr/>
        </p:nvGraphicFramePr>
        <p:xfrm>
          <a:off x="400050" y="2760663"/>
          <a:ext cx="4781550" cy="1676400"/>
        </p:xfrm>
        <a:graphic>
          <a:graphicData uri="http://schemas.openxmlformats.org/drawingml/2006/table">
            <a:tbl>
              <a:tblPr/>
              <a:tblGrid>
                <a:gridCol w="1962150"/>
                <a:gridCol w="28194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Cellule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 desquamazione e leucociti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Ioni inorganici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come nel 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Componenti organici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come nel 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Enzimi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da batteri e leucociti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58940" y="1514564"/>
            <a:ext cx="4953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8606" indent="-278606">
              <a:buFont typeface="Wingdings" panose="05000000000000000000" pitchFamily="2" charset="2"/>
              <a:buChar char="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Nel tempo la dentatura si è evoluta: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Evoluzione della specie umana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Dieta = Si sta ancora evolvendo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endParaRPr lang="it-IT" sz="1600" dirty="0">
              <a:solidFill>
                <a:prstClr val="black"/>
              </a:solidFill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La cavità orale di un “uomo </a:t>
            </a:r>
            <a:r>
              <a:rPr lang="it-IT" sz="1600" dirty="0" err="1">
                <a:ea typeface="Arial" charset="0"/>
                <a:cs typeface="Arial" charset="0"/>
              </a:rPr>
              <a:t>pre</a:t>
            </a:r>
            <a:r>
              <a:rPr lang="it-IT" sz="1600" dirty="0">
                <a:ea typeface="Arial" charset="0"/>
                <a:cs typeface="Arial" charset="0"/>
              </a:rPr>
              <a:t>-sapiens” è decisamente più ampia rispetto a quella dell’uomo moderno. L’accorciamento palatale e tutto ciò che ne deriva furono </a:t>
            </a:r>
            <a:r>
              <a:rPr lang="it-IT" sz="1600" dirty="0">
                <a:ea typeface="Arial" charset="0"/>
                <a:cs typeface="Arial" charset="0"/>
              </a:rPr>
              <a:t>determinati </a:t>
            </a:r>
            <a:r>
              <a:rPr lang="it-IT" sz="1600" dirty="0">
                <a:ea typeface="Arial" charset="0"/>
                <a:cs typeface="Arial" charset="0"/>
              </a:rPr>
              <a:t>dall’incremento del volume encefalico</a:t>
            </a:r>
            <a:r>
              <a:rPr lang="it-IT" sz="1600" dirty="0">
                <a:ea typeface="Arial" charset="0"/>
                <a:cs typeface="Arial" charset="0"/>
              </a:rPr>
              <a:t>.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32172" indent="-232172">
              <a:buFont typeface="Wingdings" panose="05000000000000000000" pitchFamily="2" charset="2"/>
              <a:buChar char="v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La dieta determina la dentatura: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Carnivori = Canini più sviluppati (lacerare)</a:t>
            </a:r>
          </a:p>
          <a:p>
            <a:pPr marL="603647" lvl="1" indent="-232172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prstClr val="black"/>
                </a:solidFill>
                <a:ea typeface="Arial" charset="0"/>
                <a:cs typeface="Arial" charset="0"/>
              </a:rPr>
              <a:t>Erbivori = Incisivi e molari più sviluppati (incidere e triturare)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it-IT" sz="1600" dirty="0">
              <a:ea typeface="Arial" charset="0"/>
              <a:cs typeface="Arial" charset="0"/>
            </a:endParaRP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dirty="0">
                <a:ea typeface="Arial" charset="0"/>
                <a:cs typeface="Arial" charset="0"/>
              </a:rPr>
              <a:t>La </a:t>
            </a:r>
            <a:r>
              <a:rPr lang="it-IT" sz="1600" b="1" dirty="0">
                <a:ea typeface="Arial" charset="0"/>
                <a:cs typeface="Arial" charset="0"/>
              </a:rPr>
              <a:t>dieta basata sui cibi cotti</a:t>
            </a:r>
            <a:r>
              <a:rPr lang="it-IT" sz="1600" dirty="0">
                <a:ea typeface="Arial" charset="0"/>
                <a:cs typeface="Arial" charset="0"/>
              </a:rPr>
              <a:t> ha portato ad un arrotondamento degli elementi dentali (canino), alla perdita di alcuni elementi trituranti (8^ molare) e sta portando alla </a:t>
            </a:r>
            <a:r>
              <a:rPr lang="it-IT" sz="1600" b="1" dirty="0">
                <a:ea typeface="Arial" charset="0"/>
                <a:cs typeface="Arial" charset="0"/>
              </a:rPr>
              <a:t>agenesia</a:t>
            </a:r>
            <a:r>
              <a:rPr lang="it-IT" sz="1600" dirty="0">
                <a:ea typeface="Arial" charset="0"/>
                <a:cs typeface="Arial" charset="0"/>
              </a:rPr>
              <a:t> (= </a:t>
            </a:r>
            <a:r>
              <a:rPr lang="it-IT" sz="1600" dirty="0">
                <a:ea typeface="Arial" charset="0"/>
                <a:cs typeface="Arial" charset="0"/>
              </a:rPr>
              <a:t>perdita) </a:t>
            </a:r>
            <a:r>
              <a:rPr lang="it-IT" sz="1600" dirty="0">
                <a:ea typeface="Arial" charset="0"/>
                <a:cs typeface="Arial" charset="0"/>
              </a:rPr>
              <a:t>degli incisivi </a:t>
            </a:r>
            <a:r>
              <a:rPr lang="it-IT" sz="1600" dirty="0">
                <a:ea typeface="Arial" charset="0"/>
                <a:cs typeface="Arial" charset="0"/>
              </a:rPr>
              <a:t>laterali</a:t>
            </a:r>
            <a:endParaRPr lang="it-IT" sz="1600" dirty="0">
              <a:ea typeface="Arial" charset="0"/>
              <a:cs typeface="Arial" charset="0"/>
              <a:sym typeface="Wingdings 3" panose="05040102010807070707" pitchFamily="18" charset="2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200" y="959210"/>
            <a:ext cx="4662628" cy="563814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332656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Evoluzione della dentatura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71" y="2469817"/>
            <a:ext cx="3095625" cy="34593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83" y="611227"/>
            <a:ext cx="3060417" cy="46794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5552" y="620688"/>
            <a:ext cx="41767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Dentatura decidua:</a:t>
            </a:r>
            <a:r>
              <a:rPr lang="it-IT" sz="1600" dirty="0">
                <a:ea typeface="Arial" charset="0"/>
                <a:cs typeface="Arial" charset="0"/>
              </a:rPr>
              <a:t> (dai 6 mesi di vita ai 2 anni e mezzo).</a:t>
            </a:r>
          </a:p>
          <a:p>
            <a:pPr marL="371475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Formata da 20 elementi (mancano i premolari)</a:t>
            </a:r>
          </a:p>
          <a:p>
            <a:pPr marL="371475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 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Dentatura mista </a:t>
            </a:r>
            <a:r>
              <a:rPr lang="it-IT" sz="1600" dirty="0">
                <a:ea typeface="Arial" charset="0"/>
                <a:cs typeface="Arial" charset="0"/>
              </a:rPr>
              <a:t>(dai 6 ai 12 anni). </a:t>
            </a:r>
          </a:p>
          <a:p>
            <a:pPr marL="371475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Formata da 24 elementi (nella fase intermedia):</a:t>
            </a:r>
          </a:p>
          <a:p>
            <a:pPr marL="603647" lvl="1" indent="-23217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12 permanenti (8 molari + 4 incisivi)</a:t>
            </a:r>
          </a:p>
          <a:p>
            <a:pPr marL="603647" lvl="1" indent="-232172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a typeface="Arial" charset="0"/>
                <a:cs typeface="Arial" charset="0"/>
              </a:rPr>
              <a:t>12 decidui (8 molari + 4 canini)</a:t>
            </a:r>
          </a:p>
          <a:p>
            <a:pPr marL="742950">
              <a:spcAft>
                <a:spcPts val="0"/>
              </a:spcAft>
            </a:pPr>
            <a:r>
              <a:rPr lang="it-IT" sz="1600" dirty="0">
                <a:ea typeface="Arial" charset="0"/>
                <a:cs typeface="Arial" charset="0"/>
              </a:rPr>
              <a:t> </a:t>
            </a:r>
          </a:p>
          <a:p>
            <a:pPr marL="278606" indent="-278606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it-IT" sz="1600" b="1" dirty="0">
                <a:ea typeface="Arial" charset="0"/>
                <a:cs typeface="Arial" charset="0"/>
              </a:rPr>
              <a:t>Dentatura permanente </a:t>
            </a:r>
            <a:r>
              <a:rPr lang="it-IT" sz="1600" dirty="0">
                <a:ea typeface="Arial" charset="0"/>
                <a:cs typeface="Arial" charset="0"/>
              </a:rPr>
              <a:t>(dai 12 con eruzione degli ottavi (= denti del giudizio) verso i 18/25 anni)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16632"/>
            <a:ext cx="9906000" cy="52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it-IT" sz="2600" dirty="0">
                <a:ea typeface="Arial" charset="0"/>
                <a:cs typeface="Arial" charset="0"/>
              </a:rPr>
              <a:t>Tipologie di dentatura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9" y="4307256"/>
            <a:ext cx="3481885" cy="19118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242218" y="6597352"/>
            <a:ext cx="369684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75" dirty="0">
                <a:ea typeface="Arial" charset="0"/>
                <a:cs typeface="Arial" charset="0"/>
              </a:rPr>
              <a:t>Sofia Della Bruna e Francesca Gattesco </a:t>
            </a:r>
            <a:r>
              <a:rPr lang="it-IT" sz="975">
                <a:ea typeface="Arial" charset="0"/>
                <a:cs typeface="Arial" charset="0"/>
              </a:rPr>
              <a:t>(Odontoiatria 2018-19)</a:t>
            </a:r>
            <a:endParaRPr lang="it-IT" sz="975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1769</Words>
  <Application>Microsoft Macintosh PowerPoint</Application>
  <PresentationFormat>A4 (21x29,7 cm)</PresentationFormat>
  <Paragraphs>443</Paragraphs>
  <Slides>35</Slides>
  <Notes>27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ＭＳ Ｐゴシック</vt:lpstr>
      <vt:lpstr>Times New Roman</vt:lpstr>
      <vt:lpstr>Osaka</vt:lpstr>
      <vt:lpstr>Arial Rounded MT Bold</vt:lpstr>
      <vt:lpstr>Struttura predefinita</vt:lpstr>
      <vt:lpstr>Presentazione vuota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P. Paolo Battaglini</dc:creator>
  <cp:lastModifiedBy>P. Paolo Battaglini</cp:lastModifiedBy>
  <cp:revision>18</cp:revision>
  <cp:lastPrinted>2013-11-29T08:42:54Z</cp:lastPrinted>
  <dcterms:created xsi:type="dcterms:W3CDTF">2015-12-01T10:14:53Z</dcterms:created>
  <dcterms:modified xsi:type="dcterms:W3CDTF">2018-12-18T10:11:57Z</dcterms:modified>
</cp:coreProperties>
</file>