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62" r:id="rId2"/>
    <p:sldId id="311" r:id="rId3"/>
    <p:sldId id="364" r:id="rId4"/>
    <p:sldId id="297" r:id="rId5"/>
    <p:sldId id="292" r:id="rId6"/>
    <p:sldId id="288" r:id="rId7"/>
    <p:sldId id="274" r:id="rId8"/>
    <p:sldId id="358" r:id="rId9"/>
    <p:sldId id="306" r:id="rId10"/>
    <p:sldId id="312" r:id="rId11"/>
    <p:sldId id="290" r:id="rId12"/>
    <p:sldId id="271" r:id="rId13"/>
    <p:sldId id="360" r:id="rId14"/>
    <p:sldId id="347" r:id="rId15"/>
    <p:sldId id="339" r:id="rId16"/>
    <p:sldId id="348" r:id="rId17"/>
    <p:sldId id="344" r:id="rId18"/>
    <p:sldId id="342" r:id="rId19"/>
    <p:sldId id="350" r:id="rId20"/>
    <p:sldId id="351" r:id="rId21"/>
    <p:sldId id="296" r:id="rId22"/>
    <p:sldId id="307" r:id="rId23"/>
    <p:sldId id="340" r:id="rId24"/>
    <p:sldId id="289" r:id="rId25"/>
    <p:sldId id="298" r:id="rId26"/>
    <p:sldId id="301" r:id="rId27"/>
    <p:sldId id="304" r:id="rId28"/>
    <p:sldId id="341" r:id="rId29"/>
    <p:sldId id="291" r:id="rId30"/>
    <p:sldId id="352" r:id="rId31"/>
    <p:sldId id="346" r:id="rId32"/>
    <p:sldId id="359" r:id="rId33"/>
    <p:sldId id="357" r:id="rId34"/>
    <p:sldId id="327" r:id="rId35"/>
    <p:sldId id="317" r:id="rId36"/>
    <p:sldId id="315" r:id="rId37"/>
    <p:sldId id="322" r:id="rId38"/>
    <p:sldId id="299" r:id="rId39"/>
    <p:sldId id="272" r:id="rId40"/>
    <p:sldId id="355" r:id="rId41"/>
    <p:sldId id="361" r:id="rId42"/>
    <p:sldId id="366" r:id="rId43"/>
    <p:sldId id="365" r:id="rId44"/>
  </p:sldIdLst>
  <p:sldSz cx="10287000" cy="6858000" type="35mm"/>
  <p:notesSz cx="6645275" cy="97758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000"/>
    <a:srgbClr val="00C800"/>
    <a:srgbClr val="00FF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75"/>
    <p:restoredTop sz="94529"/>
  </p:normalViewPr>
  <p:slideViewPr>
    <p:cSldViewPr>
      <p:cViewPr>
        <p:scale>
          <a:sx n="96" d="100"/>
          <a:sy n="96" d="100"/>
        </p:scale>
        <p:origin x="1640" y="41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4A35A52-D9FE-4A91-8F70-CD40640E1B3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918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9600" y="762000"/>
            <a:ext cx="54864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Rounded MT Bold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38B7463-D6AA-42B3-B859-ADBB5EA9674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1775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63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A6A63D-CD46-4555-ACFC-D969F733692E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10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52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464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33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87CA8A-7906-4E91-8C3A-9DF8D47898A7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11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05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CE58A3-8523-4D26-9376-04CCB2F51D62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12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01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BC8712C-AED0-4D1D-A399-39A52401E98F}" type="slidenum">
              <a:rPr lang="it-IT" sz="1200">
                <a:latin typeface="Arial Rounded MT Bold" pitchFamily="-72" charset="0"/>
              </a:rPr>
              <a:pPr algn="r"/>
              <a:t>13</a:t>
            </a:fld>
            <a:endParaRPr lang="it-IT" sz="1200">
              <a:latin typeface="Arial Rounded MT Bold" pitchFamily="-72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09600" y="762000"/>
            <a:ext cx="54864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24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149FA15-28E0-4711-BCE1-90256DBBAE80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14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7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27CA97-1FF2-451A-A408-D615CF2B082E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15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4675" y="733425"/>
            <a:ext cx="5495925" cy="3665538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3438"/>
            <a:ext cx="5314950" cy="439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695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3946F2-A169-47BD-847A-247D39724695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16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61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EF3105-D1E7-4B7C-9A34-95A1AA980B5A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17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90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4F0F45-F46A-4086-B723-13C06FD88A50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18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94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85AFBE-BF28-4937-822A-C1F1416B24E1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19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9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B39914-C3D9-4565-9AE5-32695004AB66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0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82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8BD883-C5D5-4A00-A1E6-F11B321E76D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20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52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30E57A-05C7-496E-B5EC-31FBC50DA7FC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21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910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3BCEFD-621F-4F59-96A1-C3FCAAE082EC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22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15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A2951C-AC2B-4640-88A7-947A11B379CC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23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4675" y="733425"/>
            <a:ext cx="5495925" cy="3665538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3438"/>
            <a:ext cx="5314950" cy="439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335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535719-F88C-4240-BF1E-2BC20F18C17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24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78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2AFF2B-88FE-416A-9E38-2D44E3913913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25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89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CF4671-471F-4EEA-8E8C-D6D78F7DBD84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26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19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B3EFEE-15F4-4273-A29F-F90A99541B95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27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76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2BA884-11B9-4B3F-B29C-2C18C9133B43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28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4675" y="733425"/>
            <a:ext cx="5495925" cy="3665538"/>
          </a:xfrm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3438"/>
            <a:ext cx="5314950" cy="439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Times New Roman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8903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254652-9D46-40E5-844E-995FD2E34B62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29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74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B39914-C3D9-4565-9AE5-32695004AB66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048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83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5BF840-AB03-42CD-9209-B1E93F07110E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30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584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2FB60A-F02E-4A71-84A1-6F631EEE6E0F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31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74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2F4596-F7C2-459F-8915-A9F84C5A671E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32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35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41D952-3D21-48A1-A6F7-A98EEF1ED220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33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43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96DD26-6243-40E7-9903-F1510CACDA9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34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900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F14860-4E51-4A84-9DA8-8475806786E1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35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31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C2A125-94C7-4148-954B-1BDB48005D55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36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517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D944F2-00D6-4953-9959-97109913220F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37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52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16E0AC-8675-467A-AD52-3EBD877F5D0E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38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30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B4DB41-34F7-4DE1-8547-6AE4045D9E9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39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6BF0F6-9391-4B42-B6F3-DB12C84D435B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245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D2FA0F-96BC-4CEC-98DF-FE5A587E4B33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40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62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A55169-0018-4D4D-87A6-0B2634403AA1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41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620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A55169-0018-4D4D-87A6-0B2634403AA1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42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14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A55169-0018-4D4D-87A6-0B2634403AA1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43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2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15FF64-423F-44D5-AB24-A178440B158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00353D-1D5F-47CD-B517-5B057D13F729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6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73088" y="733425"/>
            <a:ext cx="5500687" cy="3667125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643438"/>
            <a:ext cx="4873625" cy="439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C54681-15A8-4A7A-943C-4AAD4AADCFEF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7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99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94AAF5-C968-4F42-B341-0776B6EAD500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8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DB0AC6-07AE-4104-AADF-B1C27E567A6A}" type="slidenum">
              <a:rPr lang="it-IT">
                <a:latin typeface="Arial Rounded MT Bold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9</a:t>
            </a:fld>
            <a:endParaRPr lang="it-IT">
              <a:latin typeface="Arial Rounded MT Bold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09600" y="762000"/>
            <a:ext cx="5486400" cy="3657600"/>
          </a:xfrm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19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EA5FC-2DB5-43AF-B9C3-9DAAC98187B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7CA62-D753-48B3-986F-B5EBFF1EE4F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399701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9BDC-EF53-4800-9AB6-8518A3FCADA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96E0B-BDBC-4055-A544-715B52770CD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739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12739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73135-2605-4834-A9AE-3452F4027AE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2844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22631" y="1981200"/>
            <a:ext cx="4292844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DC2B5-E701-4C1C-B7CE-70835AC0482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225928" y="1535113"/>
            <a:ext cx="45467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225928" y="2174875"/>
            <a:ext cx="45467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DB7E-1084-45C2-B7F2-E7846148928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F2663-6333-44AB-97D3-EE48BBDA298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2F725-B8A7-4A7D-A31A-46DD7B00D42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2481" y="273051"/>
            <a:ext cx="575016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4350" y="1435101"/>
            <a:ext cx="3384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570EB-B132-4406-A953-94D2ADEE159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6187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16187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16187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84D1D-CEEC-48F4-B0C1-8F7365F61B7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4E1A30E-48ED-4E95-A712-75F23512C44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831132" y="6186790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7034" r="16136" b="7766"/>
          <a:stretch/>
        </p:blipFill>
        <p:spPr>
          <a:xfrm>
            <a:off x="0" y="1"/>
            <a:ext cx="10287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34988" y="5157192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4988" y="5805264"/>
            <a:ext cx="4943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Elsevier</a:t>
            </a:r>
          </a:p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Conti,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Autori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vari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altLang="it-IT" sz="1600" dirty="0" err="1">
                <a:latin typeface="Arial" charset="0"/>
              </a:rPr>
              <a:t>Silverthorn</a:t>
            </a:r>
            <a:r>
              <a:rPr lang="it-IT" altLang="it-IT" sz="1600" dirty="0">
                <a:latin typeface="Arial" charset="0"/>
              </a:rPr>
              <a:t>, Fisiologia </a:t>
            </a:r>
            <a:r>
              <a:rPr lang="it-IT" altLang="it-IT" sz="1600" dirty="0" smtClean="0">
                <a:latin typeface="Arial" charset="0"/>
              </a:rPr>
              <a:t>Umana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" y="620688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Arial" charset="0"/>
                <a:ea typeface="Arial" charset="0"/>
                <a:cs typeface="Arial" charset="0"/>
              </a:rPr>
              <a:t>APPARATO</a:t>
            </a:r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ea typeface="Arial" charset="0"/>
                <a:cs typeface="Arial" charset="0"/>
              </a:rPr>
              <a:t>DIGERENTE</a:t>
            </a:r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20855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97889" y="3284984"/>
            <a:ext cx="6848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smtClean="0">
                <a:latin typeface="Arial" charset="0"/>
                <a:ea typeface="Arial" charset="0"/>
                <a:cs typeface="Arial" charset="0"/>
              </a:rPr>
              <a:t>3.8</a:t>
            </a:r>
            <a:endParaRPr lang="it-IT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831132" y="5445224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600" dirty="0">
                <a:latin typeface="Arial" charset="0"/>
              </a:rPr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003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026" descr="31_12"/>
          <p:cNvPicPr>
            <a:picLocks noChangeAspect="1" noChangeArrowheads="1"/>
          </p:cNvPicPr>
          <p:nvPr/>
        </p:nvPicPr>
        <p:blipFill>
          <a:blip r:embed="rId3"/>
          <a:srcRect l="4396" t="29593" b="28432"/>
          <a:stretch>
            <a:fillRect/>
          </a:stretch>
        </p:blipFill>
        <p:spPr bwMode="auto">
          <a:xfrm>
            <a:off x="266700" y="533401"/>
            <a:ext cx="6629400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1027"/>
          <p:cNvSpPr txBox="1">
            <a:spLocks noChangeArrowheads="1"/>
          </p:cNvSpPr>
          <p:nvPr/>
        </p:nvSpPr>
        <p:spPr bwMode="auto">
          <a:xfrm>
            <a:off x="34290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54275" name="Text Box 1028"/>
          <p:cNvSpPr txBox="1">
            <a:spLocks noChangeArrowheads="1"/>
          </p:cNvSpPr>
          <p:nvPr/>
        </p:nvSpPr>
        <p:spPr bwMode="auto">
          <a:xfrm>
            <a:off x="4686301" y="152400"/>
            <a:ext cx="122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STOMACO</a:t>
            </a:r>
          </a:p>
        </p:txBody>
      </p:sp>
      <p:pic>
        <p:nvPicPr>
          <p:cNvPr id="54276" name="Picture 1029" descr="Stomach_w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032"/>
          <p:cNvSpPr txBox="1">
            <a:spLocks noChangeArrowheads="1"/>
          </p:cNvSpPr>
          <p:nvPr/>
        </p:nvSpPr>
        <p:spPr bwMode="auto">
          <a:xfrm>
            <a:off x="87693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pic>
        <p:nvPicPr>
          <p:cNvPr id="58370" name="Picture 1038" descr="368492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8301" y="76200"/>
            <a:ext cx="63277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1039"/>
          <p:cNvSpPr txBox="1">
            <a:spLocks noChangeArrowheads="1"/>
          </p:cNvSpPr>
          <p:nvPr/>
        </p:nvSpPr>
        <p:spPr bwMode="auto">
          <a:xfrm>
            <a:off x="3924301" y="76200"/>
            <a:ext cx="294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MUCOSA GASTRICA: MUCO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3"/>
          <p:cNvSpPr txBox="1">
            <a:spLocks noChangeArrowheads="1"/>
          </p:cNvSpPr>
          <p:nvPr/>
        </p:nvSpPr>
        <p:spPr bwMode="auto">
          <a:xfrm>
            <a:off x="3935414" y="44450"/>
            <a:ext cx="2655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GHIANDOLE GASTRICHE</a:t>
            </a:r>
          </a:p>
        </p:txBody>
      </p:sp>
      <p:pic>
        <p:nvPicPr>
          <p:cNvPr id="56322" name="Picture 28" descr="3684921025"/>
          <p:cNvPicPr>
            <a:picLocks noChangeAspect="1" noChangeArrowheads="1"/>
          </p:cNvPicPr>
          <p:nvPr/>
        </p:nvPicPr>
        <p:blipFill>
          <a:blip r:embed="rId3"/>
          <a:srcRect l="29231"/>
          <a:stretch>
            <a:fillRect/>
          </a:stretch>
        </p:blipFill>
        <p:spPr bwMode="auto">
          <a:xfrm>
            <a:off x="200025" y="304801"/>
            <a:ext cx="9906000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29"/>
          <p:cNvSpPr txBox="1">
            <a:spLocks noChangeArrowheads="1"/>
          </p:cNvSpPr>
          <p:nvPr/>
        </p:nvSpPr>
        <p:spPr bwMode="auto">
          <a:xfrm>
            <a:off x="8769350" y="65532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623221" y="3049216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(ossintiche)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79204" y="602128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/>
              <a:t>(nelle ghiandole piloriche)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1039"/>
          <p:cNvSpPr txBox="1">
            <a:spLocks noChangeArrowheads="1"/>
          </p:cNvSpPr>
          <p:nvPr/>
        </p:nvSpPr>
        <p:spPr bwMode="auto">
          <a:xfrm>
            <a:off x="2295526" y="76200"/>
            <a:ext cx="559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CELLULE PARIETALI (ACIDO)</a:t>
            </a:r>
          </a:p>
        </p:txBody>
      </p:sp>
      <p:sp>
        <p:nvSpPr>
          <p:cNvPr id="128006" name="CasellaDiTesto 2"/>
          <p:cNvSpPr txBox="1">
            <a:spLocks noChangeArrowheads="1"/>
          </p:cNvSpPr>
          <p:nvPr/>
        </p:nvSpPr>
        <p:spPr bwMode="auto">
          <a:xfrm>
            <a:off x="7962900" y="6494464"/>
            <a:ext cx="2039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Modificata da GUYTON, Elsevier</a:t>
            </a:r>
          </a:p>
        </p:txBody>
      </p:sp>
      <p:pic>
        <p:nvPicPr>
          <p:cNvPr id="128007" name="Picture 7" descr="gr06"/>
          <p:cNvPicPr>
            <a:picLocks noChangeAspect="1" noChangeArrowheads="1"/>
          </p:cNvPicPr>
          <p:nvPr/>
        </p:nvPicPr>
        <p:blipFill>
          <a:blip r:embed="rId3"/>
          <a:srcRect b="22289"/>
          <a:stretch>
            <a:fillRect/>
          </a:stretch>
        </p:blipFill>
        <p:spPr bwMode="auto">
          <a:xfrm>
            <a:off x="190500" y="990600"/>
            <a:ext cx="990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1" descr="secrezione acida 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255588"/>
            <a:ext cx="90297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Box 1039"/>
          <p:cNvSpPr txBox="1">
            <a:spLocks noChangeArrowheads="1"/>
          </p:cNvSpPr>
          <p:nvPr/>
        </p:nvSpPr>
        <p:spPr bwMode="auto">
          <a:xfrm>
            <a:off x="2295526" y="76200"/>
            <a:ext cx="559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CELLULE PARIETALI (ACIDO)</a:t>
            </a:r>
          </a:p>
        </p:txBody>
      </p:sp>
      <p:sp>
        <p:nvSpPr>
          <p:cNvPr id="60419" name="Text Box 8"/>
          <p:cNvSpPr txBox="1">
            <a:spLocks noChangeArrowheads="1"/>
          </p:cNvSpPr>
          <p:nvPr/>
        </p:nvSpPr>
        <p:spPr bwMode="auto">
          <a:xfrm>
            <a:off x="8167688" y="6581775"/>
            <a:ext cx="187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2" descr="gr07.jpg"/>
          <p:cNvPicPr>
            <a:picLocks noChangeAspect="1"/>
          </p:cNvPicPr>
          <p:nvPr/>
        </p:nvPicPr>
        <p:blipFill>
          <a:blip r:embed="rId3"/>
          <a:srcRect b="18736"/>
          <a:stretch>
            <a:fillRect/>
          </a:stretch>
        </p:blipFill>
        <p:spPr bwMode="auto">
          <a:xfrm>
            <a:off x="990601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CasellaDiTesto 2"/>
          <p:cNvSpPr txBox="1">
            <a:spLocks noChangeArrowheads="1"/>
          </p:cNvSpPr>
          <p:nvPr/>
        </p:nvSpPr>
        <p:spPr bwMode="auto">
          <a:xfrm>
            <a:off x="319088" y="6494464"/>
            <a:ext cx="1249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GUYTON, Elsevier</a:t>
            </a:r>
          </a:p>
        </p:txBody>
      </p:sp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4999039" y="152400"/>
            <a:ext cx="4903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REGOLAZIONE DELLA SECREZIONE GASTRICA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2" descr="secrezione acid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2763" y="44451"/>
            <a:ext cx="478155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ext Box 8"/>
          <p:cNvSpPr txBox="1">
            <a:spLocks noChangeArrowheads="1"/>
          </p:cNvSpPr>
          <p:nvPr/>
        </p:nvSpPr>
        <p:spPr bwMode="auto">
          <a:xfrm>
            <a:off x="8167688" y="6581775"/>
            <a:ext cx="1885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  <p:pic>
        <p:nvPicPr>
          <p:cNvPr id="62467" name="Immagine 1" descr="secrezione acida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864" y="50801"/>
            <a:ext cx="3546475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1039"/>
          <p:cNvSpPr txBox="1">
            <a:spLocks noChangeArrowheads="1"/>
          </p:cNvSpPr>
          <p:nvPr/>
        </p:nvSpPr>
        <p:spPr bwMode="auto">
          <a:xfrm>
            <a:off x="3414713" y="76201"/>
            <a:ext cx="6697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regolazione pre-gastrica e gastrica della secrezione acida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magine 1" descr="controllo pepsinogen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6300" y="44450"/>
            <a:ext cx="4679950" cy="67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 Box 8"/>
          <p:cNvSpPr txBox="1">
            <a:spLocks noChangeArrowheads="1"/>
          </p:cNvSpPr>
          <p:nvPr/>
        </p:nvSpPr>
        <p:spPr bwMode="auto">
          <a:xfrm>
            <a:off x="8167688" y="6581775"/>
            <a:ext cx="187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  <p:sp>
        <p:nvSpPr>
          <p:cNvPr id="64515" name="Text Box 1039"/>
          <p:cNvSpPr txBox="1">
            <a:spLocks noChangeArrowheads="1"/>
          </p:cNvSpPr>
          <p:nvPr/>
        </p:nvSpPr>
        <p:spPr bwMode="auto">
          <a:xfrm>
            <a:off x="234950" y="76200"/>
            <a:ext cx="394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pepsinogeno</a:t>
            </a:r>
          </a:p>
        </p:txBody>
      </p:sp>
      <p:sp>
        <p:nvSpPr>
          <p:cNvPr id="64516" name="Ovale 1"/>
          <p:cNvSpPr>
            <a:spLocks noChangeArrowheads="1"/>
          </p:cNvSpPr>
          <p:nvPr/>
        </p:nvSpPr>
        <p:spPr bwMode="auto">
          <a:xfrm>
            <a:off x="5648325" y="3500439"/>
            <a:ext cx="1150938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64517" name="CasellaDiTesto 1"/>
          <p:cNvSpPr txBox="1">
            <a:spLocks noChangeArrowheads="1"/>
          </p:cNvSpPr>
          <p:nvPr/>
        </p:nvSpPr>
        <p:spPr bwMode="auto">
          <a:xfrm>
            <a:off x="6892926" y="53006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?</a:t>
            </a:r>
          </a:p>
        </p:txBody>
      </p:sp>
      <p:sp>
        <p:nvSpPr>
          <p:cNvPr id="64518" name="CasellaDiTesto 6"/>
          <p:cNvSpPr txBox="1">
            <a:spLocks noChangeArrowheads="1"/>
          </p:cNvSpPr>
          <p:nvPr/>
        </p:nvSpPr>
        <p:spPr bwMode="auto">
          <a:xfrm>
            <a:off x="4000501" y="35020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2" descr="antr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5225" y="142875"/>
            <a:ext cx="3435350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 Box 8"/>
          <p:cNvSpPr txBox="1">
            <a:spLocks noChangeArrowheads="1"/>
          </p:cNvSpPr>
          <p:nvPr/>
        </p:nvSpPr>
        <p:spPr bwMode="auto">
          <a:xfrm>
            <a:off x="8083550" y="6581775"/>
            <a:ext cx="187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  <p:sp>
        <p:nvSpPr>
          <p:cNvPr id="68611" name="Text Box 1039"/>
          <p:cNvSpPr txBox="1">
            <a:spLocks noChangeArrowheads="1"/>
          </p:cNvSpPr>
          <p:nvPr/>
        </p:nvSpPr>
        <p:spPr bwMode="auto">
          <a:xfrm>
            <a:off x="234950" y="76200"/>
            <a:ext cx="34355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motilità</a:t>
            </a:r>
          </a:p>
        </p:txBody>
      </p:sp>
      <p:pic>
        <p:nvPicPr>
          <p:cNvPr id="68612" name="Immagine 4" descr="ac33wJFyPcJS.MvykK-.Xw_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525" y="6921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magine 1" descr="svuotamento gastric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1" y="404814"/>
            <a:ext cx="6264275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ext Box 8"/>
          <p:cNvSpPr txBox="1">
            <a:spLocks noChangeArrowheads="1"/>
          </p:cNvSpPr>
          <p:nvPr/>
        </p:nvSpPr>
        <p:spPr bwMode="auto">
          <a:xfrm>
            <a:off x="8167688" y="6581775"/>
            <a:ext cx="187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  <p:sp>
        <p:nvSpPr>
          <p:cNvPr id="70659" name="Text Box 1039"/>
          <p:cNvSpPr txBox="1">
            <a:spLocks noChangeArrowheads="1"/>
          </p:cNvSpPr>
          <p:nvPr/>
        </p:nvSpPr>
        <p:spPr bwMode="auto">
          <a:xfrm>
            <a:off x="234950" y="76200"/>
            <a:ext cx="394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DIGESTIONE GASTRICA: svuotamento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ChangeArrowheads="1"/>
          </p:cNvSpPr>
          <p:nvPr/>
        </p:nvSpPr>
        <p:spPr bwMode="auto">
          <a:xfrm>
            <a:off x="0" y="228600"/>
            <a:ext cx="10287000" cy="3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it-IT" sz="1600" b="1" dirty="0">
                <a:solidFill>
                  <a:srgbClr val="1C04FF"/>
                </a:solidFill>
              </a:rPr>
              <a:t>QUADRO GENERALE</a:t>
            </a:r>
            <a:endParaRPr lang="it-IT" sz="1400" dirty="0">
              <a:solidFill>
                <a:srgbClr val="1C04FF"/>
              </a:solidFill>
              <a:latin typeface="Arial Rounded MT Bold" pitchFamily="-72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217010" y="1167130"/>
            <a:ext cx="780694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 dirty="0">
                <a:solidFill>
                  <a:srgbClr val="1C04FF"/>
                </a:solidFill>
              </a:rPr>
              <a:t>Veduta d’insieme dell’apparato gastrointestinale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Movimenti dell’acqua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Muscolatura liscia e sua innervazione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Transito </a:t>
            </a:r>
            <a:r>
              <a:rPr lang="it-IT" sz="1600" b="1" dirty="0" smtClean="0">
                <a:solidFill>
                  <a:srgbClr val="1C04FF"/>
                </a:solidFill>
              </a:rPr>
              <a:t>esofageo</a:t>
            </a:r>
            <a:r>
              <a:rPr lang="it-IT" sz="1600" b="1" dirty="0">
                <a:solidFill>
                  <a:srgbClr val="1C04FF"/>
                </a:solidFill>
              </a:rPr>
              <a:t/>
            </a:r>
            <a:br>
              <a:rPr lang="it-IT" sz="1600" b="1" dirty="0">
                <a:solidFill>
                  <a:srgbClr val="1C04FF"/>
                </a:solidFill>
              </a:rPr>
            </a:br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Riempimento, secrezione, digestione, svuotamento gastrico e loro regolazioni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Pancreas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Fegato</a:t>
            </a:r>
            <a:br>
              <a:rPr lang="it-IT" sz="1600" b="1" dirty="0">
                <a:solidFill>
                  <a:srgbClr val="1C04FF"/>
                </a:solidFill>
              </a:rPr>
            </a:br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Intestino tenue: motilità, digestione e assorbimento</a:t>
            </a:r>
          </a:p>
          <a:p>
            <a:pPr algn="ctr"/>
            <a:endParaRPr lang="it-IT" sz="1600" b="1" dirty="0">
              <a:solidFill>
                <a:srgbClr val="1C04FF"/>
              </a:solidFill>
            </a:endParaRPr>
          </a:p>
          <a:p>
            <a:pPr algn="ctr"/>
            <a:r>
              <a:rPr lang="it-IT" sz="1600" b="1" dirty="0">
                <a:solidFill>
                  <a:srgbClr val="1C04FF"/>
                </a:solidFill>
              </a:rPr>
              <a:t>Intestino crasso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1" descr="vomit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1" y="74613"/>
            <a:ext cx="50577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419100" y="152400"/>
            <a:ext cx="985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VOMITO</a:t>
            </a:r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8167688" y="6581775"/>
            <a:ext cx="1873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CONTI, Autori vari, edi Ermes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2"/>
          <p:cNvSpPr txBox="1">
            <a:spLocks noChangeArrowheads="1"/>
          </p:cNvSpPr>
          <p:nvPr/>
        </p:nvSpPr>
        <p:spPr bwMode="auto">
          <a:xfrm>
            <a:off x="876301" y="0"/>
            <a:ext cx="122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DUODENO</a:t>
            </a:r>
          </a:p>
        </p:txBody>
      </p:sp>
      <p:pic>
        <p:nvPicPr>
          <p:cNvPr id="74754" name="Picture 5" descr="200802291537_01218_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9700" y="381000"/>
            <a:ext cx="8610600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457201"/>
            <a:ext cx="32004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"/>
          <a:stretch/>
        </p:blipFill>
        <p:spPr>
          <a:xfrm>
            <a:off x="449622" y="0"/>
            <a:ext cx="9734438" cy="6885383"/>
          </a:xfrm>
          <a:prstGeom prst="rect">
            <a:avLst/>
          </a:prstGeom>
        </p:spPr>
      </p:pic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4395590" y="212130"/>
            <a:ext cx="132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PANCREAS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6956" y="5229200"/>
            <a:ext cx="496855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Il </a:t>
            </a:r>
            <a:r>
              <a:rPr lang="it-IT" sz="1600" b="1" dirty="0"/>
              <a:t>succo pancreatico</a:t>
            </a:r>
            <a:r>
              <a:rPr lang="it-IT" sz="1600" dirty="0"/>
              <a:t> è nettamente alcalino perché ricco di bicarbonato di sodio.</a:t>
            </a:r>
          </a:p>
          <a:p>
            <a:r>
              <a:rPr lang="it-IT" sz="1600" dirty="0"/>
              <a:t>Contiene enzimi per tutti e tre i fondamentali tipi di sostanze: protidi, glucidi e lipidi: tripsinogeno, </a:t>
            </a:r>
            <a:r>
              <a:rPr lang="it-IT" sz="1600" dirty="0" err="1"/>
              <a:t>chimotripsinogeno</a:t>
            </a:r>
            <a:r>
              <a:rPr lang="it-IT" sz="1600" dirty="0"/>
              <a:t>, </a:t>
            </a:r>
            <a:r>
              <a:rPr lang="it-IT" sz="1600" dirty="0" err="1"/>
              <a:t>elastasi</a:t>
            </a:r>
            <a:r>
              <a:rPr lang="it-IT" sz="1600" dirty="0"/>
              <a:t>, lipasi, amilasi, </a:t>
            </a:r>
            <a:r>
              <a:rPr lang="it-IT" sz="1600" dirty="0" err="1"/>
              <a:t>fosfolipasi</a:t>
            </a:r>
            <a:r>
              <a:rPr lang="it-IT" sz="1600" dirty="0"/>
              <a:t>, nucleasi.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asellaDiTesto 2"/>
          <p:cNvSpPr txBox="1">
            <a:spLocks noChangeArrowheads="1"/>
          </p:cNvSpPr>
          <p:nvPr/>
        </p:nvSpPr>
        <p:spPr bwMode="auto">
          <a:xfrm>
            <a:off x="8709026" y="6494464"/>
            <a:ext cx="1249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GUYTON, Elsevier</a:t>
            </a:r>
          </a:p>
        </p:txBody>
      </p:sp>
      <p:pic>
        <p:nvPicPr>
          <p:cNvPr id="80898" name="Immagine 2" descr="gr10.jpg"/>
          <p:cNvPicPr>
            <a:picLocks noChangeAspect="1"/>
          </p:cNvPicPr>
          <p:nvPr/>
        </p:nvPicPr>
        <p:blipFill>
          <a:blip r:embed="rId3"/>
          <a:srcRect b="20262"/>
          <a:stretch>
            <a:fillRect/>
          </a:stretch>
        </p:blipFill>
        <p:spPr bwMode="auto">
          <a:xfrm>
            <a:off x="1497013" y="768350"/>
            <a:ext cx="77851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7"/>
          <p:cNvSpPr txBox="1">
            <a:spLocks noChangeArrowheads="1"/>
          </p:cNvSpPr>
          <p:nvPr/>
        </p:nvSpPr>
        <p:spPr bwMode="auto">
          <a:xfrm>
            <a:off x="419101" y="152400"/>
            <a:ext cx="518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REGOLAZIONE DELLA SECRZIONE PANCREATICA</a:t>
            </a:r>
          </a:p>
        </p:txBody>
      </p:sp>
      <p:sp>
        <p:nvSpPr>
          <p:cNvPr id="80900" name="CasellaDiTesto 1"/>
          <p:cNvSpPr txBox="1">
            <a:spLocks noChangeArrowheads="1"/>
          </p:cNvSpPr>
          <p:nvPr/>
        </p:nvSpPr>
        <p:spPr bwMode="auto">
          <a:xfrm>
            <a:off x="1182689" y="765176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1</a:t>
            </a:r>
          </a:p>
        </p:txBody>
      </p:sp>
      <p:sp>
        <p:nvSpPr>
          <p:cNvPr id="80901" name="CasellaDiTesto 5"/>
          <p:cNvSpPr txBox="1">
            <a:spLocks noChangeArrowheads="1"/>
          </p:cNvSpPr>
          <p:nvPr/>
        </p:nvSpPr>
        <p:spPr bwMode="auto">
          <a:xfrm>
            <a:off x="1255714" y="5084764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2</a:t>
            </a:r>
          </a:p>
        </p:txBody>
      </p:sp>
      <p:sp>
        <p:nvSpPr>
          <p:cNvPr id="80902" name="CasellaDiTesto 6"/>
          <p:cNvSpPr txBox="1">
            <a:spLocks noChangeArrowheads="1"/>
          </p:cNvSpPr>
          <p:nvPr/>
        </p:nvSpPr>
        <p:spPr bwMode="auto">
          <a:xfrm>
            <a:off x="5648325" y="4508501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7" descr="3684921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0"/>
            <a:ext cx="5886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 Box 28"/>
          <p:cNvSpPr txBox="1">
            <a:spLocks noChangeArrowheads="1"/>
          </p:cNvSpPr>
          <p:nvPr/>
        </p:nvSpPr>
        <p:spPr bwMode="auto">
          <a:xfrm>
            <a:off x="87693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sp>
        <p:nvSpPr>
          <p:cNvPr id="84995" name="Text Box 30"/>
          <p:cNvSpPr txBox="1">
            <a:spLocks noChangeArrowheads="1"/>
          </p:cNvSpPr>
          <p:nvPr/>
        </p:nvSpPr>
        <p:spPr bwMode="auto">
          <a:xfrm>
            <a:off x="2705100" y="76200"/>
            <a:ext cx="2916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FEGATO: relazioni vascolari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32_24"/>
          <p:cNvPicPr>
            <a:picLocks noChangeAspect="1" noChangeArrowheads="1"/>
          </p:cNvPicPr>
          <p:nvPr/>
        </p:nvPicPr>
        <p:blipFill>
          <a:blip r:embed="rId3"/>
          <a:srcRect t="17503" r="5797" b="17966"/>
          <a:stretch>
            <a:fillRect/>
          </a:stretch>
        </p:blipFill>
        <p:spPr bwMode="auto">
          <a:xfrm>
            <a:off x="4914900" y="1050926"/>
            <a:ext cx="5181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883285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6804026" y="76200"/>
            <a:ext cx="199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FEGATO: struttura</a:t>
            </a:r>
          </a:p>
        </p:txBody>
      </p:sp>
      <p:pic>
        <p:nvPicPr>
          <p:cNvPr id="8704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" y="164132"/>
            <a:ext cx="48006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32_26"/>
          <p:cNvPicPr>
            <a:picLocks noChangeAspect="1" noChangeArrowheads="1"/>
          </p:cNvPicPr>
          <p:nvPr/>
        </p:nvPicPr>
        <p:blipFill>
          <a:blip r:embed="rId3"/>
          <a:srcRect l="9236" t="15408" r="7632" b="31128"/>
          <a:stretch>
            <a:fillRect/>
          </a:stretch>
        </p:blipFill>
        <p:spPr bwMode="auto">
          <a:xfrm>
            <a:off x="2525713" y="0"/>
            <a:ext cx="751205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34290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1181100" y="228600"/>
            <a:ext cx="221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FEGATO: acidi biliari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32_25"/>
          <p:cNvPicPr>
            <a:picLocks noChangeAspect="1" noChangeArrowheads="1"/>
          </p:cNvPicPr>
          <p:nvPr/>
        </p:nvPicPr>
        <p:blipFill>
          <a:blip r:embed="rId3"/>
          <a:srcRect l="11771" t="12970" r="10835" b="12981"/>
          <a:stretch>
            <a:fillRect/>
          </a:stretch>
        </p:blipFill>
        <p:spPr bwMode="auto">
          <a:xfrm>
            <a:off x="4959350" y="0"/>
            <a:ext cx="506095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34290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571501" y="152400"/>
            <a:ext cx="4621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FEGATO: circolo entero-epatico dei sali biliari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CasellaDiTesto 2"/>
          <p:cNvSpPr txBox="1">
            <a:spLocks noChangeArrowheads="1"/>
          </p:cNvSpPr>
          <p:nvPr/>
        </p:nvSpPr>
        <p:spPr bwMode="auto">
          <a:xfrm>
            <a:off x="8709026" y="6494464"/>
            <a:ext cx="1249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GUYTON, Elsevier</a:t>
            </a:r>
          </a:p>
        </p:txBody>
      </p:sp>
      <p:pic>
        <p:nvPicPr>
          <p:cNvPr id="93186" name="Immagine 2" descr="gr11.jpg"/>
          <p:cNvPicPr>
            <a:picLocks noChangeAspect="1"/>
          </p:cNvPicPr>
          <p:nvPr/>
        </p:nvPicPr>
        <p:blipFill>
          <a:blip r:embed="rId3"/>
          <a:srcRect b="14378"/>
          <a:stretch>
            <a:fillRect/>
          </a:stretch>
        </p:blipFill>
        <p:spPr bwMode="auto">
          <a:xfrm>
            <a:off x="1962150" y="365126"/>
            <a:ext cx="6205538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390525" y="228600"/>
            <a:ext cx="456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FEGATO: regolazione della secrezione biliare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31_04b"/>
          <p:cNvPicPr>
            <a:picLocks noChangeAspect="1" noChangeArrowheads="1"/>
          </p:cNvPicPr>
          <p:nvPr/>
        </p:nvPicPr>
        <p:blipFill>
          <a:blip r:embed="rId3"/>
          <a:srcRect t="26570" b="25238"/>
          <a:stretch>
            <a:fillRect/>
          </a:stretch>
        </p:blipFill>
        <p:spPr bwMode="auto">
          <a:xfrm>
            <a:off x="4686300" y="3181350"/>
            <a:ext cx="5334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Text Box 8"/>
          <p:cNvSpPr txBox="1">
            <a:spLocks noChangeArrowheads="1"/>
          </p:cNvSpPr>
          <p:nvPr/>
        </p:nvSpPr>
        <p:spPr bwMode="auto">
          <a:xfrm>
            <a:off x="34290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pic>
        <p:nvPicPr>
          <p:cNvPr id="97283" name="Picture 4" descr="31_04a"/>
          <p:cNvPicPr>
            <a:picLocks noChangeAspect="1" noChangeArrowheads="1"/>
          </p:cNvPicPr>
          <p:nvPr/>
        </p:nvPicPr>
        <p:blipFill>
          <a:blip r:embed="rId4"/>
          <a:srcRect l="5128" t="30057" b="28020"/>
          <a:stretch>
            <a:fillRect/>
          </a:stretch>
        </p:blipFill>
        <p:spPr bwMode="auto">
          <a:xfrm>
            <a:off x="266700" y="676276"/>
            <a:ext cx="61722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342900" y="152400"/>
            <a:ext cx="297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TENUE: struttura</a:t>
            </a:r>
          </a:p>
        </p:txBody>
      </p:sp>
      <p:pic>
        <p:nvPicPr>
          <p:cNvPr id="97285" name="Picture 10" descr="31_19a"/>
          <p:cNvPicPr>
            <a:picLocks noChangeAspect="1" noChangeArrowheads="1"/>
          </p:cNvPicPr>
          <p:nvPr/>
        </p:nvPicPr>
        <p:blipFill>
          <a:blip r:embed="rId5"/>
          <a:srcRect l="22740" t="22635" r="22305" b="23253"/>
          <a:stretch>
            <a:fillRect/>
          </a:stretch>
        </p:blipFill>
        <p:spPr bwMode="auto">
          <a:xfrm>
            <a:off x="7734300" y="152400"/>
            <a:ext cx="2209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man digestive system - HD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302" y="4763"/>
            <a:ext cx="981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magine 1" descr="gr03.jpg"/>
          <p:cNvPicPr>
            <a:picLocks noChangeAspect="1"/>
          </p:cNvPicPr>
          <p:nvPr/>
        </p:nvPicPr>
        <p:blipFill>
          <a:blip r:embed="rId3"/>
          <a:srcRect b="26305"/>
          <a:stretch>
            <a:fillRect/>
          </a:stretch>
        </p:blipFill>
        <p:spPr bwMode="auto">
          <a:xfrm>
            <a:off x="798514" y="571500"/>
            <a:ext cx="8161337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CasellaDiTesto 2"/>
          <p:cNvSpPr txBox="1">
            <a:spLocks noChangeArrowheads="1"/>
          </p:cNvSpPr>
          <p:nvPr/>
        </p:nvSpPr>
        <p:spPr bwMode="auto">
          <a:xfrm>
            <a:off x="8709026" y="6494464"/>
            <a:ext cx="1249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GUYTON, Elsevier</a:t>
            </a:r>
          </a:p>
        </p:txBody>
      </p:sp>
      <p:sp>
        <p:nvSpPr>
          <p:cNvPr id="99331" name="Text Box 9"/>
          <p:cNvSpPr txBox="1">
            <a:spLocks noChangeArrowheads="1"/>
          </p:cNvSpPr>
          <p:nvPr/>
        </p:nvSpPr>
        <p:spPr bwMode="auto">
          <a:xfrm>
            <a:off x="342901" y="152400"/>
            <a:ext cx="4113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TENUE: onde elettriche lente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 descr="motilità intestino tenu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15888"/>
            <a:ext cx="946943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ext Box 9"/>
          <p:cNvSpPr txBox="1">
            <a:spLocks noChangeArrowheads="1"/>
          </p:cNvSpPr>
          <p:nvPr/>
        </p:nvSpPr>
        <p:spPr bwMode="auto">
          <a:xfrm>
            <a:off x="342901" y="115888"/>
            <a:ext cx="9618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TENUE: onde elettriche lente e contrazione muscolare (movimenti di segmentazione)</a:t>
            </a:r>
          </a:p>
        </p:txBody>
      </p:sp>
      <p:sp>
        <p:nvSpPr>
          <p:cNvPr id="101379" name="CasellaDiTesto 2"/>
          <p:cNvSpPr txBox="1">
            <a:spLocks noChangeArrowheads="1"/>
          </p:cNvSpPr>
          <p:nvPr/>
        </p:nvSpPr>
        <p:spPr bwMode="auto">
          <a:xfrm>
            <a:off x="8709026" y="6494464"/>
            <a:ext cx="1235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000"/>
              <a:t>CONTI, Edi Ermes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4"/>
          <p:cNvSpPr>
            <a:spLocks noChangeArrowheads="1"/>
          </p:cNvSpPr>
          <p:nvPr/>
        </p:nvSpPr>
        <p:spPr bwMode="auto">
          <a:xfrm>
            <a:off x="342901" y="76201"/>
            <a:ext cx="94091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MOTILITA’: COMPLESSO MOTORIO MIGRANTE (interdigestivo)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  <p:pic>
        <p:nvPicPr>
          <p:cNvPr id="103426" name="Immagine 1" descr="Complesso migratorio migran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9" y="695325"/>
            <a:ext cx="95980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4"/>
          <p:cNvSpPr>
            <a:spLocks noChangeArrowheads="1"/>
          </p:cNvSpPr>
          <p:nvPr/>
        </p:nvSpPr>
        <p:spPr bwMode="auto">
          <a:xfrm>
            <a:off x="390525" y="6411914"/>
            <a:ext cx="67691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400"/>
              <a:t>MAGGIORE POTENZA: MOVIMENTI DI MASSA (1-3 volte al giorno)</a:t>
            </a:r>
            <a:endParaRPr lang="it-IT" sz="1400"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4"/>
          <p:cNvSpPr>
            <a:spLocks noChangeArrowheads="1"/>
          </p:cNvSpPr>
          <p:nvPr/>
        </p:nvSpPr>
        <p:spPr bwMode="auto">
          <a:xfrm>
            <a:off x="342900" y="76201"/>
            <a:ext cx="46561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MOTILITA’: SEGMENTAZIONE E PERISTALSI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  <p:pic>
        <p:nvPicPr>
          <p:cNvPr id="105474" name="Immagine 1" descr="intestinal_motili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4" y="620713"/>
            <a:ext cx="9101137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7088188" y="3573463"/>
            <a:ext cx="2303462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4" descr="368492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575" y="44451"/>
            <a:ext cx="7924800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2" name="Text Box 5"/>
          <p:cNvSpPr txBox="1">
            <a:spLocks noChangeArrowheads="1"/>
          </p:cNvSpPr>
          <p:nvPr/>
        </p:nvSpPr>
        <p:spPr bwMode="auto">
          <a:xfrm>
            <a:off x="102940" y="152401"/>
            <a:ext cx="2279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TENUE, DIGESTIONE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476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3684921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664" y="0"/>
            <a:ext cx="439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342900" y="152401"/>
            <a:ext cx="2713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TENUE: digestione delle proteine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5" descr="3684921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589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3787776" y="115888"/>
            <a:ext cx="4214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TENUE: digestione dei glucidi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028" descr="3684921019"/>
          <p:cNvPicPr>
            <a:picLocks noChangeAspect="1" noChangeArrowheads="1"/>
          </p:cNvPicPr>
          <p:nvPr/>
        </p:nvPicPr>
        <p:blipFill rotWithShape="1">
          <a:blip r:embed="rId3"/>
          <a:srcRect b="7633"/>
          <a:stretch/>
        </p:blipFill>
        <p:spPr bwMode="auto">
          <a:xfrm>
            <a:off x="2695228" y="0"/>
            <a:ext cx="6480969" cy="682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5"/>
          <p:cNvSpPr txBox="1">
            <a:spLocks noChangeArrowheads="1"/>
          </p:cNvSpPr>
          <p:nvPr/>
        </p:nvSpPr>
        <p:spPr bwMode="auto">
          <a:xfrm>
            <a:off x="342900" y="152400"/>
            <a:ext cx="2279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1C04FF"/>
                </a:solidFill>
                <a:latin typeface="Arial Rounded MT Bold" pitchFamily="-72" charset="0"/>
              </a:rPr>
              <a:t>INTESTINO TENUE: digestione dei lipidi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3684921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3926" y="0"/>
            <a:ext cx="5897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87693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sp>
        <p:nvSpPr>
          <p:cNvPr id="115715" name="Text Box 5"/>
          <p:cNvSpPr txBox="1">
            <a:spLocks noChangeArrowheads="1"/>
          </p:cNvSpPr>
          <p:nvPr/>
        </p:nvSpPr>
        <p:spPr bwMode="auto">
          <a:xfrm>
            <a:off x="342900" y="152401"/>
            <a:ext cx="22796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TENUE, ASSORBIMENTO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8" descr="3684921031"/>
          <p:cNvPicPr>
            <a:picLocks noChangeAspect="1" noChangeArrowheads="1"/>
          </p:cNvPicPr>
          <p:nvPr/>
        </p:nvPicPr>
        <p:blipFill>
          <a:blip r:embed="rId3"/>
          <a:srcRect l="4688"/>
          <a:stretch>
            <a:fillRect/>
          </a:stretch>
        </p:blipFill>
        <p:spPr bwMode="auto">
          <a:xfrm>
            <a:off x="723900" y="11114"/>
            <a:ext cx="92964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Text Box 19"/>
          <p:cNvSpPr txBox="1">
            <a:spLocks noChangeArrowheads="1"/>
          </p:cNvSpPr>
          <p:nvPr/>
        </p:nvSpPr>
        <p:spPr bwMode="auto">
          <a:xfrm>
            <a:off x="34290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grpSp>
        <p:nvGrpSpPr>
          <p:cNvPr id="117763" name="Group 23"/>
          <p:cNvGrpSpPr>
            <a:grpSpLocks/>
          </p:cNvGrpSpPr>
          <p:nvPr/>
        </p:nvGrpSpPr>
        <p:grpSpPr bwMode="auto">
          <a:xfrm>
            <a:off x="647700" y="0"/>
            <a:ext cx="1219200" cy="2362200"/>
            <a:chOff x="0" y="0"/>
            <a:chExt cx="768" cy="1488"/>
          </a:xfrm>
        </p:grpSpPr>
        <p:sp>
          <p:nvSpPr>
            <p:cNvPr id="117766" name="Rectangle 21"/>
            <p:cNvSpPr>
              <a:spLocks noChangeArrowheads="1"/>
            </p:cNvSpPr>
            <p:nvPr/>
          </p:nvSpPr>
          <p:spPr bwMode="auto">
            <a:xfrm>
              <a:off x="0" y="528"/>
              <a:ext cx="768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767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624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117764" name="Picture 24" descr="31_23"/>
          <p:cNvPicPr>
            <a:picLocks noChangeAspect="1" noChangeArrowheads="1"/>
          </p:cNvPicPr>
          <p:nvPr/>
        </p:nvPicPr>
        <p:blipFill>
          <a:blip r:embed="rId4"/>
          <a:srcRect l="18414" t="22037" r="18130" b="21336"/>
          <a:stretch>
            <a:fillRect/>
          </a:stretch>
        </p:blipFill>
        <p:spPr bwMode="auto">
          <a:xfrm>
            <a:off x="190500" y="45720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Text Box 20"/>
          <p:cNvSpPr txBox="1">
            <a:spLocks noChangeArrowheads="1"/>
          </p:cNvSpPr>
          <p:nvPr/>
        </p:nvSpPr>
        <p:spPr bwMode="auto">
          <a:xfrm>
            <a:off x="266701" y="44451"/>
            <a:ext cx="2212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CRASSO: struttura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26" descr="3684921022"/>
          <p:cNvPicPr>
            <a:picLocks noChangeAspect="1" noChangeArrowheads="1"/>
          </p:cNvPicPr>
          <p:nvPr/>
        </p:nvPicPr>
        <p:blipFill>
          <a:blip r:embed="rId3"/>
          <a:srcRect r="5263"/>
          <a:stretch>
            <a:fillRect/>
          </a:stretch>
        </p:blipFill>
        <p:spPr bwMode="auto">
          <a:xfrm>
            <a:off x="266700" y="34925"/>
            <a:ext cx="82296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1027"/>
          <p:cNvSpPr txBox="1">
            <a:spLocks noChangeArrowheads="1"/>
          </p:cNvSpPr>
          <p:nvPr/>
        </p:nvSpPr>
        <p:spPr bwMode="auto">
          <a:xfrm>
            <a:off x="87693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  <p:sp>
        <p:nvSpPr>
          <p:cNvPr id="21507" name="Text Box 1028"/>
          <p:cNvSpPr txBox="1">
            <a:spLocks noChangeArrowheads="1"/>
          </p:cNvSpPr>
          <p:nvPr/>
        </p:nvSpPr>
        <p:spPr bwMode="auto">
          <a:xfrm>
            <a:off x="8462964" y="4495801"/>
            <a:ext cx="1557337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/>
              <a:t>Superficie totale:</a:t>
            </a:r>
          </a:p>
          <a:p>
            <a:r>
              <a:rPr lang="it-IT" sz="1400"/>
              <a:t>1 campo da tennis</a:t>
            </a:r>
          </a:p>
        </p:txBody>
      </p:sp>
      <p:sp>
        <p:nvSpPr>
          <p:cNvPr id="21508" name="Text Box 1029"/>
          <p:cNvSpPr txBox="1">
            <a:spLocks noChangeArrowheads="1"/>
          </p:cNvSpPr>
          <p:nvPr/>
        </p:nvSpPr>
        <p:spPr bwMode="auto">
          <a:xfrm>
            <a:off x="8480426" y="5486401"/>
            <a:ext cx="1547813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Lunghezza:</a:t>
            </a:r>
          </a:p>
          <a:p>
            <a:r>
              <a:rPr lang="it-IT" sz="1400"/>
              <a:t>4,5 m (vivo)</a:t>
            </a:r>
          </a:p>
          <a:p>
            <a:r>
              <a:rPr lang="it-IT" sz="1400"/>
              <a:t>7-9 m (cadavere)</a:t>
            </a:r>
          </a:p>
        </p:txBody>
      </p:sp>
      <p:sp>
        <p:nvSpPr>
          <p:cNvPr id="21509" name="Rectangle 1030"/>
          <p:cNvSpPr>
            <a:spLocks noChangeArrowheads="1"/>
          </p:cNvSpPr>
          <p:nvPr/>
        </p:nvSpPr>
        <p:spPr bwMode="auto">
          <a:xfrm>
            <a:off x="3656014" y="188913"/>
            <a:ext cx="63833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VEDUTA D</a:t>
            </a:r>
            <a:r>
              <a:rPr lang="ja-JP" altLang="it-IT" sz="1600" b="1">
                <a:solidFill>
                  <a:srgbClr val="1C04FF"/>
                </a:solidFill>
              </a:rPr>
              <a:t>’</a:t>
            </a:r>
            <a:r>
              <a:rPr lang="it-IT" altLang="ja-JP" sz="1600" b="1">
                <a:solidFill>
                  <a:srgbClr val="1C04FF"/>
                </a:solidFill>
              </a:rPr>
              <a:t>INSIEME DELL</a:t>
            </a:r>
            <a:r>
              <a:rPr lang="ja-JP" altLang="it-IT" sz="1600" b="1">
                <a:solidFill>
                  <a:srgbClr val="1C04FF"/>
                </a:solidFill>
              </a:rPr>
              <a:t>’</a:t>
            </a:r>
            <a:r>
              <a:rPr lang="it-IT" altLang="ja-JP" sz="1600" b="1">
                <a:solidFill>
                  <a:srgbClr val="1C04FF"/>
                </a:solidFill>
              </a:rPr>
              <a:t>APPARATO DIGERENTE: funzioni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Immagine 1" descr="colon_clear_image_588x7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516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Text Box 20"/>
          <p:cNvSpPr txBox="1">
            <a:spLocks noChangeArrowheads="1"/>
          </p:cNvSpPr>
          <p:nvPr/>
        </p:nvSpPr>
        <p:spPr bwMode="auto">
          <a:xfrm>
            <a:off x="266701" y="76200"/>
            <a:ext cx="309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INTESTINO CRASSO: funzioni</a:t>
            </a:r>
          </a:p>
        </p:txBody>
      </p:sp>
      <p:pic>
        <p:nvPicPr>
          <p:cNvPr id="119811" name="Immagine 3" descr="stipsi-fig3.jpg"/>
          <p:cNvPicPr>
            <a:picLocks noChangeAspect="1"/>
          </p:cNvPicPr>
          <p:nvPr/>
        </p:nvPicPr>
        <p:blipFill>
          <a:blip r:embed="rId4"/>
          <a:srcRect t="16570"/>
          <a:stretch>
            <a:fillRect/>
          </a:stretch>
        </p:blipFill>
        <p:spPr bwMode="auto">
          <a:xfrm>
            <a:off x="463551" y="2800351"/>
            <a:ext cx="4424363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CasellaDiTesto 4"/>
          <p:cNvSpPr txBox="1">
            <a:spLocks noChangeArrowheads="1"/>
          </p:cNvSpPr>
          <p:nvPr/>
        </p:nvSpPr>
        <p:spPr bwMode="auto">
          <a:xfrm>
            <a:off x="390525" y="2492375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Austrazioni e movimenti di massa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1"/>
            <a:ext cx="9906000" cy="64561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6957" y="6597352"/>
            <a:ext cx="5697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http://</a:t>
            </a:r>
            <a:r>
              <a:rPr lang="it-IT" sz="1100" dirty="0" err="1"/>
              <a:t>cursa.ihmc.us</a:t>
            </a:r>
            <a:r>
              <a:rPr lang="it-IT" sz="1100" dirty="0"/>
              <a:t>/</a:t>
            </a:r>
            <a:r>
              <a:rPr lang="it-IT" sz="1100" dirty="0" err="1"/>
              <a:t>rid</a:t>
            </a:r>
            <a:r>
              <a:rPr lang="it-IT" sz="1100" dirty="0"/>
              <a:t>=1MJLYZJYP-1Y9M52G-1T5F/1L77HF3PCI1W0PX9XI3KGIvideo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737423" y="188640"/>
            <a:ext cx="22701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 smtClean="0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QUADRO SINOTTICO</a:t>
            </a:r>
            <a:endParaRPr lang="it-IT" sz="1600" b="1">
              <a:solidFill>
                <a:srgbClr val="1C04FF"/>
              </a:solidFill>
              <a:ea typeface="Arial" pitchFamily="-72" charset="0"/>
              <a:cs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4624"/>
            <a:ext cx="10287000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CASO CLINICO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932" y="476672"/>
            <a:ext cx="100811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Roberto, 78 anni, </a:t>
            </a:r>
            <a:r>
              <a:rPr lang="it-IT" sz="1600" dirty="0" smtClean="0"/>
              <a:t>si reca in pronto soccorso perché sofferente da un po’ di tempo (grande stanchezza) e ha avuto una notte molto pesante, con al risveglio una forte nausea e vomito con sangue. Riferisce che ha </a:t>
            </a:r>
            <a:r>
              <a:rPr lang="it-IT" sz="1600" dirty="0"/>
              <a:t>trascorso le prime ore della notte tranquillamente ma dopo la mezzanotte, in seguito ad una scarica di diarrea, si è accorto che il colore delle feci era particolarmente scuro. Dopo mezz’ora, anche se a fatica, è riuscito a riaddormentarsi, ma verso le sette del mattino si è alzato con una fortissima </a:t>
            </a:r>
            <a:r>
              <a:rPr lang="it-IT" sz="1600" dirty="0" smtClean="0"/>
              <a:t>nausea.</a:t>
            </a:r>
          </a:p>
          <a:p>
            <a:r>
              <a:rPr lang="it-IT" sz="1600" dirty="0" smtClean="0"/>
              <a:t>Riferisce di essere iperteso e da </a:t>
            </a:r>
            <a:r>
              <a:rPr lang="it-IT" sz="1600" dirty="0"/>
              <a:t>5 anni </a:t>
            </a:r>
            <a:r>
              <a:rPr lang="it-IT" sz="1600" dirty="0" smtClean="0"/>
              <a:t>è </a:t>
            </a:r>
            <a:r>
              <a:rPr lang="it-IT" sz="1600" dirty="0"/>
              <a:t>in </a:t>
            </a:r>
            <a:r>
              <a:rPr lang="it-IT" sz="1600" dirty="0" smtClean="0"/>
              <a:t>terapia.</a:t>
            </a:r>
            <a:r>
              <a:rPr lang="it-IT" sz="1600" dirty="0"/>
              <a:t> </a:t>
            </a:r>
            <a:r>
              <a:rPr lang="it-IT" sz="1600" dirty="0" smtClean="0"/>
              <a:t>Tre </a:t>
            </a:r>
            <a:r>
              <a:rPr lang="it-IT" sz="1600" dirty="0"/>
              <a:t>anni fa ha avuto un ictus ischemico che non ha lasciato </a:t>
            </a:r>
            <a:r>
              <a:rPr lang="it-IT" sz="1600" dirty="0" smtClean="0"/>
              <a:t>strascichi </a:t>
            </a:r>
            <a:r>
              <a:rPr lang="it-IT" sz="1600" dirty="0"/>
              <a:t>neurologici. A seguito di questo evento, oltre alla terapia antipertensiva gli è stato </a:t>
            </a:r>
            <a:r>
              <a:rPr lang="it-IT" sz="1600" dirty="0" smtClean="0"/>
              <a:t>prescritto, fra l’altro,</a:t>
            </a:r>
            <a:r>
              <a:rPr lang="it-IT" sz="1600" dirty="0"/>
              <a:t> acido </a:t>
            </a:r>
            <a:r>
              <a:rPr lang="it-IT" sz="1600" dirty="0" smtClean="0"/>
              <a:t>acetilsalicilico a basse dosi.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Negli ultimi tempi </a:t>
            </a:r>
            <a:r>
              <a:rPr lang="it-IT" sz="1600" dirty="0" smtClean="0"/>
              <a:t>Roberto </a:t>
            </a:r>
            <a:r>
              <a:rPr lang="it-IT" sz="1600" dirty="0"/>
              <a:t>ha cominciato a soffrire di dolore articolari non meglio definiti soprattutto alle ginocchia e alle spalle, dei quali ha parlato con un suo amico che soffre da tempo da artrosi. </a:t>
            </a:r>
            <a:r>
              <a:rPr lang="it-IT" sz="1600" dirty="0"/>
              <a:t>L</a:t>
            </a:r>
            <a:r>
              <a:rPr lang="it-IT" sz="1600" dirty="0" smtClean="0"/>
              <a:t>’amico </a:t>
            </a:r>
            <a:r>
              <a:rPr lang="it-IT" sz="1600" dirty="0"/>
              <a:t>gli </a:t>
            </a:r>
            <a:r>
              <a:rPr lang="it-IT" sz="1600" dirty="0" smtClean="0"/>
              <a:t>ha consigliato </a:t>
            </a:r>
            <a:r>
              <a:rPr lang="it-IT" sz="1600" dirty="0"/>
              <a:t>un farmaco antinfiammatorio “miracoloso” da lui recentemente utilizzato. Roberto </a:t>
            </a:r>
            <a:r>
              <a:rPr lang="it-IT" sz="1600" dirty="0" smtClean="0"/>
              <a:t>ha accettato </a:t>
            </a:r>
            <a:r>
              <a:rPr lang="it-IT" sz="1600" dirty="0"/>
              <a:t>il consiglio e la confezione del farmaco, con le 2 fiale residue, che l’amico gentilmente gli </a:t>
            </a:r>
            <a:r>
              <a:rPr lang="it-IT" sz="1600" dirty="0" smtClean="0"/>
              <a:t>ha dato: </a:t>
            </a:r>
            <a:r>
              <a:rPr lang="it-IT" sz="1600" dirty="0"/>
              <a:t>si tratta di </a:t>
            </a:r>
            <a:r>
              <a:rPr lang="it-IT" sz="1600" dirty="0" smtClean="0"/>
              <a:t>un FANS.</a:t>
            </a:r>
            <a:endParaRPr lang="it-IT" sz="1600" dirty="0"/>
          </a:p>
          <a:p>
            <a:r>
              <a:rPr lang="it-IT" sz="1600" dirty="0"/>
              <a:t>Dopo 2 giorni dalla seconda </a:t>
            </a:r>
            <a:r>
              <a:rPr lang="it-IT" sz="1600" dirty="0" smtClean="0"/>
              <a:t>puntura, Roberto ha avvertito </a:t>
            </a:r>
            <a:r>
              <a:rPr lang="it-IT" sz="1600" dirty="0"/>
              <a:t>nel corso della giornata una stanchezza intensa che non si </a:t>
            </a:r>
            <a:r>
              <a:rPr lang="it-IT" sz="1600" dirty="0" smtClean="0"/>
              <a:t>è riuscito </a:t>
            </a:r>
            <a:r>
              <a:rPr lang="it-IT" sz="1600" dirty="0"/>
              <a:t>a spiegare, accompagnata da una sudorazione diffusa in tutto il corpo. </a:t>
            </a:r>
            <a:br>
              <a:rPr lang="it-IT" sz="1600" dirty="0"/>
            </a:br>
            <a:r>
              <a:rPr lang="it-IT" sz="1600" dirty="0"/>
              <a:t>Gli </a:t>
            </a:r>
            <a:r>
              <a:rPr lang="it-IT" sz="1600" dirty="0" smtClean="0"/>
              <a:t>esami </a:t>
            </a:r>
            <a:r>
              <a:rPr lang="it-IT" sz="1600" dirty="0"/>
              <a:t>rilevano una </a:t>
            </a:r>
            <a:r>
              <a:rPr lang="it-IT" sz="1600" dirty="0" err="1" smtClean="0"/>
              <a:t>anemizzazione</a:t>
            </a:r>
            <a:r>
              <a:rPr lang="it-IT" sz="1600" dirty="0"/>
              <a:t>,</a:t>
            </a:r>
            <a:r>
              <a:rPr lang="it-IT" sz="1600" dirty="0" smtClean="0"/>
              <a:t> </a:t>
            </a:r>
            <a:r>
              <a:rPr lang="it-IT" sz="1600" dirty="0"/>
              <a:t>presumibilmente provocata da un sanguinamento gastrointestinale. Roberto viene sottoposto ad una gastroscopia d’urgenza che individua la presenza di un’ulcera </a:t>
            </a:r>
            <a:r>
              <a:rPr lang="it-IT" sz="1600" dirty="0" smtClean="0"/>
              <a:t>sanguinante del </a:t>
            </a:r>
            <a:r>
              <a:rPr lang="it-IT" sz="1600" dirty="0"/>
              <a:t>bulbo </a:t>
            </a:r>
            <a:r>
              <a:rPr lang="it-IT" sz="1600" dirty="0" smtClean="0"/>
              <a:t>duodenale. Viene </a:t>
            </a:r>
            <a:r>
              <a:rPr lang="it-IT" sz="1600" dirty="0"/>
              <a:t>ricoverato e viene trattato con la trasfusione di 2 sacche di sangue, mentre gli viene sospesa l’assunzione di tutti i farmaci.</a:t>
            </a:r>
            <a:br>
              <a:rPr lang="it-IT" sz="1600" dirty="0"/>
            </a:br>
            <a:r>
              <a:rPr lang="it-IT" sz="1600" dirty="0"/>
              <a:t>Dopo 6 giorni di ricovero </a:t>
            </a:r>
            <a:r>
              <a:rPr lang="it-IT" sz="1600" dirty="0" smtClean="0"/>
              <a:t>Roberto </a:t>
            </a:r>
            <a:r>
              <a:rPr lang="it-IT" sz="1600" dirty="0"/>
              <a:t>viene dimesso in discrete condizioni generali, apiretico </a:t>
            </a:r>
            <a:r>
              <a:rPr lang="it-IT" sz="1600" dirty="0" smtClean="0"/>
              <a:t>e senza </a:t>
            </a:r>
            <a:r>
              <a:rPr lang="it-IT" sz="1600" dirty="0"/>
              <a:t>melena, ma con valori di </a:t>
            </a:r>
            <a:r>
              <a:rPr lang="it-IT" sz="1600" dirty="0" err="1"/>
              <a:t>Hb</a:t>
            </a:r>
            <a:r>
              <a:rPr lang="it-IT" sz="1600" dirty="0"/>
              <a:t> ancora al di sotto della norma. </a:t>
            </a:r>
            <a:endParaRPr lang="it-IT" sz="1600" dirty="0" smtClean="0"/>
          </a:p>
          <a:p>
            <a:r>
              <a:rPr lang="it-IT" sz="1600" dirty="0" smtClean="0"/>
              <a:t>La </a:t>
            </a:r>
            <a:r>
              <a:rPr lang="it-IT" sz="1600" dirty="0"/>
              <a:t>terapia domiciliare consigliata è la ripresa </a:t>
            </a:r>
            <a:r>
              <a:rPr lang="it-IT" sz="1600" dirty="0" smtClean="0"/>
              <a:t>dell’antipertensivo </a:t>
            </a:r>
            <a:r>
              <a:rPr lang="it-IT" sz="1600" dirty="0"/>
              <a:t>e l’assunzione di inibitori </a:t>
            </a:r>
            <a:r>
              <a:rPr lang="it-IT" sz="1600" dirty="0" smtClean="0"/>
              <a:t>della </a:t>
            </a:r>
            <a:r>
              <a:rPr lang="it-IT" sz="1600" dirty="0"/>
              <a:t>pompa protonica, mentre l’acido acetilsalicilico viene temporaneamente sospeso in attesa del successivo controllo </a:t>
            </a:r>
            <a:r>
              <a:rPr lang="it-IT" sz="1600" dirty="0" smtClean="0"/>
              <a:t>endoscopico, </a:t>
            </a:r>
            <a:r>
              <a:rPr lang="it-IT" sz="1600" dirty="0"/>
              <a:t>che è prenotato per la settimana seguente</a:t>
            </a:r>
            <a:r>
              <a:rPr lang="it-IT" sz="1600" dirty="0" smtClean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376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4624"/>
            <a:ext cx="10287000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70C0"/>
                </a:solidFill>
              </a:rPr>
              <a:t>CASO CLINICO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932" y="476672"/>
            <a:ext cx="99371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Giovanni, 47anni, è un paziente obeso e fumatore di circa 20 sigarette al giorno, iperteso e diabetico.</a:t>
            </a:r>
          </a:p>
          <a:p>
            <a:r>
              <a:rPr lang="it-IT" sz="1600" dirty="0"/>
              <a:t>Riferisce al suo medico curante che nelle ultime due settimane ha sofferto di nausea e diarrea. Dice di aver perso l’appetito e di aver perso circa 7kg.  Da qualche giorno si sono associati a questi disturbi anche dolore addominale e bruciore retrosternale persistente</a:t>
            </a:r>
            <a:r>
              <a:rPr lang="it-IT" sz="1600" dirty="0" smtClean="0"/>
              <a:t>.</a:t>
            </a:r>
          </a:p>
          <a:p>
            <a:r>
              <a:rPr lang="it-IT" sz="1600" dirty="0"/>
              <a:t>Il </a:t>
            </a:r>
            <a:r>
              <a:rPr lang="it-IT" sz="1600" dirty="0" smtClean="0"/>
              <a:t>medico sospetta una gastrite o un’ulcera gastrica o duodenale e inizia prescrivendo antiacidi. Chiede a Giovanni di tornare dopo un paio di settimane, ma i sintomi non scompaiono. Il medico decide </a:t>
            </a:r>
            <a:r>
              <a:rPr lang="it-IT" sz="1600" dirty="0"/>
              <a:t>di indagare meglio la sintomatologia con degli esami ematochimici e strumentali</a:t>
            </a:r>
            <a:r>
              <a:rPr lang="it-IT" sz="1600" dirty="0" smtClean="0"/>
              <a:t>.</a:t>
            </a:r>
          </a:p>
          <a:p>
            <a:r>
              <a:rPr lang="it-IT" sz="1600" dirty="0"/>
              <a:t>Il paziente effettua gastroscopia alla quale si evidenzia ulcera gastrica con negatività per </a:t>
            </a:r>
            <a:r>
              <a:rPr lang="it-IT" sz="1600" dirty="0" err="1" smtClean="0"/>
              <a:t>He</a:t>
            </a:r>
            <a:r>
              <a:rPr lang="it-IT" sz="1600" dirty="0" err="1" smtClean="0"/>
              <a:t>licobacter</a:t>
            </a:r>
            <a:r>
              <a:rPr lang="it-IT" sz="1600" dirty="0" smtClean="0"/>
              <a:t> </a:t>
            </a:r>
            <a:r>
              <a:rPr lang="it-IT" sz="1600" dirty="0" err="1"/>
              <a:t>pylori</a:t>
            </a:r>
            <a:r>
              <a:rPr lang="it-IT" sz="1600" dirty="0"/>
              <a:t>. </a:t>
            </a:r>
          </a:p>
          <a:p>
            <a:r>
              <a:rPr lang="it-IT" sz="1600" dirty="0" smtClean="0"/>
              <a:t>Chiede una endoscopia </a:t>
            </a:r>
            <a:r>
              <a:rPr lang="it-IT" sz="1600" dirty="0"/>
              <a:t>gastrointestinale superiore, TAC, RMN, ecografia e scintigrafia per i recettori della somatostatina. Servono a individuare l’esatta localizzazione dei </a:t>
            </a:r>
            <a:r>
              <a:rPr lang="it-IT" sz="1600" dirty="0" err="1"/>
              <a:t>gastrinomi</a:t>
            </a:r>
            <a:r>
              <a:rPr lang="it-IT" sz="1600" dirty="0"/>
              <a:t> e il loro aspetto (singoli, multipli </a:t>
            </a:r>
            <a:r>
              <a:rPr lang="it-IT" sz="1600" dirty="0" err="1"/>
              <a:t>ecc</a:t>
            </a:r>
            <a:r>
              <a:rPr lang="it-IT" sz="1600" dirty="0" smtClean="0"/>
              <a:t>). Chiede quindi la misura dei </a:t>
            </a:r>
            <a:r>
              <a:rPr lang="it-IT" sz="1600" dirty="0"/>
              <a:t>livelli di </a:t>
            </a:r>
            <a:r>
              <a:rPr lang="it-IT" sz="1600" dirty="0" err="1"/>
              <a:t>cromogranina</a:t>
            </a:r>
            <a:r>
              <a:rPr lang="it-IT" sz="1600" dirty="0"/>
              <a:t> A, marker dei tumori </a:t>
            </a:r>
            <a:r>
              <a:rPr lang="it-IT" sz="1600" dirty="0" smtClean="0"/>
              <a:t>neuroendocrini, quanto sospetta una sindrome di </a:t>
            </a:r>
            <a:r>
              <a:rPr lang="it-IT" sz="1600" dirty="0" err="1" smtClean="0"/>
              <a:t>Zollinger</a:t>
            </a:r>
            <a:r>
              <a:rPr lang="it-IT" sz="1600" dirty="0" smtClean="0"/>
              <a:t>-Ellison.</a:t>
            </a:r>
            <a:endParaRPr lang="it-IT" sz="1600" dirty="0"/>
          </a:p>
          <a:p>
            <a:r>
              <a:rPr lang="it-IT" sz="1600" dirty="0" smtClean="0"/>
              <a:t>E</a:t>
            </a:r>
            <a:r>
              <a:rPr lang="it-IT" sz="1600" dirty="0"/>
              <a:t>’ una patologia caratterizzata dalla presenza di una ulcera peptica grave secondaria a </a:t>
            </a:r>
            <a:r>
              <a:rPr lang="it-IT" sz="1600" dirty="0" err="1"/>
              <a:t>iperescrezione</a:t>
            </a:r>
            <a:r>
              <a:rPr lang="it-IT" sz="1600" dirty="0"/>
              <a:t> acida gastrica a sua volta dovuta al </a:t>
            </a:r>
            <a:r>
              <a:rPr lang="it-IT" sz="1600" dirty="0" err="1"/>
              <a:t>disregolato</a:t>
            </a:r>
            <a:r>
              <a:rPr lang="it-IT" sz="1600" dirty="0"/>
              <a:t> rilascio di gastrina da parte di un tumore a cellule beta pancreatiche.</a:t>
            </a:r>
          </a:p>
          <a:p>
            <a:r>
              <a:rPr lang="it-IT" sz="1600" dirty="0"/>
              <a:t>Sono maggiormente colpiti i maschi tra i 30 e i 50anni di età. </a:t>
            </a:r>
          </a:p>
          <a:p>
            <a:r>
              <a:rPr lang="it-IT" sz="1600" dirty="0"/>
              <a:t>L’ipersecrezione acida è responsabile della maggior parte dei segni e dei sintomi: l’ulcera peptica è infatti la più frequente manifestazione clinica (questa si distingue per la refrattarietà a seguito di terapia farmacologica, negatività all’ H. </a:t>
            </a:r>
            <a:r>
              <a:rPr lang="it-IT" sz="1600" dirty="0" err="1"/>
              <a:t>Pylori</a:t>
            </a:r>
            <a:r>
              <a:rPr lang="it-IT" sz="1600" dirty="0"/>
              <a:t> e mancata correlazione con assunzione di FANS). La seconda manifestazione è la diarrea che può portare a </a:t>
            </a:r>
            <a:r>
              <a:rPr lang="it-IT" sz="1600" dirty="0" err="1"/>
              <a:t>maldigestione</a:t>
            </a:r>
            <a:r>
              <a:rPr lang="it-IT" sz="1600" dirty="0"/>
              <a:t> e malassorbimento.</a:t>
            </a:r>
          </a:p>
          <a:p>
            <a:r>
              <a:rPr lang="it-IT" sz="1600" dirty="0"/>
              <a:t>Il primo passo nella valutazione di un paziente con sospetta </a:t>
            </a:r>
            <a:r>
              <a:rPr lang="it-IT" sz="1600" dirty="0" err="1"/>
              <a:t>SZE</a:t>
            </a:r>
            <a:r>
              <a:rPr lang="it-IT" sz="1600" dirty="0"/>
              <a:t> è ottenere un dosaggio della </a:t>
            </a:r>
            <a:r>
              <a:rPr lang="it-IT" sz="1600" dirty="0" err="1"/>
              <a:t>gastrinemia</a:t>
            </a:r>
            <a:r>
              <a:rPr lang="it-IT" sz="1600" dirty="0"/>
              <a:t> a digiuno (che nella norma è al di sotto dei 150pg/</a:t>
            </a:r>
            <a:r>
              <a:rPr lang="it-IT" sz="1600" dirty="0" err="1"/>
              <a:t>mL</a:t>
            </a:r>
            <a:r>
              <a:rPr lang="it-IT" sz="1600" dirty="0"/>
              <a:t>) con esami del sangue. </a:t>
            </a:r>
          </a:p>
          <a:p>
            <a:r>
              <a:rPr lang="it-IT" sz="1600" dirty="0" smtClean="0"/>
              <a:t>In </a:t>
            </a:r>
            <a:r>
              <a:rPr lang="it-IT" sz="1600" dirty="0"/>
              <a:t>caso di sindrome di </a:t>
            </a:r>
            <a:r>
              <a:rPr lang="it-IT" sz="1600" dirty="0" err="1"/>
              <a:t>Zollinger</a:t>
            </a:r>
            <a:r>
              <a:rPr lang="it-IT" sz="1600" dirty="0"/>
              <a:t>-Ellison, la rimozione chirurgica dei </a:t>
            </a:r>
            <a:r>
              <a:rPr lang="it-IT" sz="1600" dirty="0" err="1"/>
              <a:t>gastrinomi</a:t>
            </a:r>
            <a:r>
              <a:rPr lang="it-IT" sz="1600" dirty="0"/>
              <a:t> rappresenta la soluzione terapeutica migliore. </a:t>
            </a:r>
            <a:r>
              <a:rPr lang="it-IT" sz="1600" dirty="0" smtClean="0"/>
              <a:t>La </a:t>
            </a:r>
            <a:r>
              <a:rPr lang="it-IT" sz="1600" dirty="0"/>
              <a:t>soluzione alternativa è trattare la malattia in maniera sintomatica come fosse un’ulcera peptica somministrando, quindi, inibitori di pompa protonica e </a:t>
            </a:r>
            <a:r>
              <a:rPr lang="it-IT" sz="1600" dirty="0" smtClean="0"/>
              <a:t>H2-antagonisti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142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026" descr="3684921002PG1"/>
          <p:cNvPicPr>
            <a:picLocks noChangeAspect="1" noChangeArrowheads="1"/>
          </p:cNvPicPr>
          <p:nvPr/>
        </p:nvPicPr>
        <p:blipFill>
          <a:blip r:embed="rId3"/>
          <a:srcRect t="7777"/>
          <a:stretch>
            <a:fillRect/>
          </a:stretch>
        </p:blipFill>
        <p:spPr bwMode="auto">
          <a:xfrm>
            <a:off x="3736976" y="0"/>
            <a:ext cx="6329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1027" descr="3684921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1676401"/>
            <a:ext cx="33528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1028"/>
          <p:cNvSpPr>
            <a:spLocks noChangeArrowheads="1"/>
          </p:cNvSpPr>
          <p:nvPr/>
        </p:nvSpPr>
        <p:spPr bwMode="auto">
          <a:xfrm>
            <a:off x="419100" y="381000"/>
            <a:ext cx="3543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VEDUTA D</a:t>
            </a:r>
            <a:r>
              <a:rPr lang="ja-JP" altLang="it-IT" sz="1600" b="1">
                <a:solidFill>
                  <a:srgbClr val="1C04FF"/>
                </a:solidFill>
              </a:rPr>
              <a:t>’</a:t>
            </a:r>
            <a:r>
              <a:rPr lang="it-IT" altLang="ja-JP" sz="1600" b="1">
                <a:solidFill>
                  <a:srgbClr val="1C04FF"/>
                </a:solidFill>
              </a:rPr>
              <a:t>INSIEME DELL</a:t>
            </a:r>
            <a:r>
              <a:rPr lang="ja-JP" altLang="it-IT" sz="1600" b="1">
                <a:solidFill>
                  <a:srgbClr val="1C04FF"/>
                </a:solidFill>
              </a:rPr>
              <a:t>’</a:t>
            </a:r>
            <a:r>
              <a:rPr lang="it-IT" altLang="ja-JP" sz="1600" b="1">
                <a:solidFill>
                  <a:srgbClr val="1C04FF"/>
                </a:solidFill>
              </a:rPr>
              <a:t>APPARATO DIGERENTE: struttura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  <p:pic>
        <p:nvPicPr>
          <p:cNvPr id="23556" name="Picture 1029" descr="3684921010"/>
          <p:cNvPicPr>
            <a:picLocks noChangeAspect="1" noChangeArrowheads="1"/>
          </p:cNvPicPr>
          <p:nvPr/>
        </p:nvPicPr>
        <p:blipFill>
          <a:blip r:embed="rId5"/>
          <a:srcRect t="5470" r="28561" b="62988"/>
          <a:stretch>
            <a:fillRect/>
          </a:stretch>
        </p:blipFill>
        <p:spPr bwMode="auto">
          <a:xfrm>
            <a:off x="266700" y="3962400"/>
            <a:ext cx="53340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Freeform 1031"/>
          <p:cNvSpPr>
            <a:spLocks/>
          </p:cNvSpPr>
          <p:nvPr/>
        </p:nvSpPr>
        <p:spPr bwMode="auto">
          <a:xfrm>
            <a:off x="190500" y="3802064"/>
            <a:ext cx="1371600" cy="1031875"/>
          </a:xfrm>
          <a:custGeom>
            <a:avLst/>
            <a:gdLst>
              <a:gd name="T0" fmla="*/ 166124965 w 782"/>
              <a:gd name="T1" fmla="*/ 12601575 h 650"/>
              <a:gd name="T2" fmla="*/ 1347458437 w 782"/>
              <a:gd name="T3" fmla="*/ 32762825 h 650"/>
              <a:gd name="T4" fmla="*/ 1396681688 w 782"/>
              <a:gd name="T5" fmla="*/ 113407825 h 650"/>
              <a:gd name="T6" fmla="*/ 1938125173 w 782"/>
              <a:gd name="T7" fmla="*/ 133569075 h 650"/>
              <a:gd name="T8" fmla="*/ 2147483647 w 782"/>
              <a:gd name="T9" fmla="*/ 173891575 h 650"/>
              <a:gd name="T10" fmla="*/ 2147483647 w 782"/>
              <a:gd name="T11" fmla="*/ 355342825 h 650"/>
              <a:gd name="T12" fmla="*/ 2147483647 w 782"/>
              <a:gd name="T13" fmla="*/ 415826575 h 650"/>
              <a:gd name="T14" fmla="*/ 2147483647 w 782"/>
              <a:gd name="T15" fmla="*/ 597277825 h 650"/>
              <a:gd name="T16" fmla="*/ 2061181547 w 782"/>
              <a:gd name="T17" fmla="*/ 819051575 h 650"/>
              <a:gd name="T18" fmla="*/ 1913515301 w 782"/>
              <a:gd name="T19" fmla="*/ 1040825325 h 650"/>
              <a:gd name="T20" fmla="*/ 1667404307 w 782"/>
              <a:gd name="T21" fmla="*/ 1242437825 h 650"/>
              <a:gd name="T22" fmla="*/ 1519736308 w 782"/>
              <a:gd name="T23" fmla="*/ 1282760325 h 650"/>
              <a:gd name="T24" fmla="*/ 141513339 w 782"/>
              <a:gd name="T25" fmla="*/ 919857825 h 650"/>
              <a:gd name="T26" fmla="*/ 190736590 w 782"/>
              <a:gd name="T27" fmla="*/ 496471575 h 650"/>
              <a:gd name="T28" fmla="*/ 239958087 w 782"/>
              <a:gd name="T29" fmla="*/ 375504075 h 650"/>
              <a:gd name="T30" fmla="*/ 166124965 w 782"/>
              <a:gd name="T31" fmla="*/ 12601575 h 6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82"/>
              <a:gd name="T49" fmla="*/ 0 h 650"/>
              <a:gd name="T50" fmla="*/ 782 w 782"/>
              <a:gd name="T51" fmla="*/ 650 h 6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82" h="650">
                <a:moveTo>
                  <a:pt x="54" y="5"/>
                </a:moveTo>
                <a:cubicBezTo>
                  <a:pt x="182" y="7"/>
                  <a:pt x="310" y="0"/>
                  <a:pt x="438" y="13"/>
                </a:cubicBezTo>
                <a:cubicBezTo>
                  <a:pt x="449" y="14"/>
                  <a:pt x="442" y="42"/>
                  <a:pt x="454" y="45"/>
                </a:cubicBezTo>
                <a:cubicBezTo>
                  <a:pt x="511" y="56"/>
                  <a:pt x="571" y="50"/>
                  <a:pt x="630" y="53"/>
                </a:cubicBezTo>
                <a:cubicBezTo>
                  <a:pt x="669" y="62"/>
                  <a:pt x="714" y="49"/>
                  <a:pt x="750" y="69"/>
                </a:cubicBezTo>
                <a:cubicBezTo>
                  <a:pt x="750" y="69"/>
                  <a:pt x="770" y="129"/>
                  <a:pt x="774" y="141"/>
                </a:cubicBezTo>
                <a:cubicBezTo>
                  <a:pt x="776" y="149"/>
                  <a:pt x="782" y="165"/>
                  <a:pt x="782" y="165"/>
                </a:cubicBezTo>
                <a:cubicBezTo>
                  <a:pt x="779" y="189"/>
                  <a:pt x="781" y="213"/>
                  <a:pt x="774" y="237"/>
                </a:cubicBezTo>
                <a:cubicBezTo>
                  <a:pt x="762" y="275"/>
                  <a:pt x="698" y="296"/>
                  <a:pt x="670" y="325"/>
                </a:cubicBezTo>
                <a:cubicBezTo>
                  <a:pt x="654" y="370"/>
                  <a:pt x="658" y="388"/>
                  <a:pt x="622" y="413"/>
                </a:cubicBezTo>
                <a:cubicBezTo>
                  <a:pt x="607" y="456"/>
                  <a:pt x="584" y="475"/>
                  <a:pt x="542" y="493"/>
                </a:cubicBezTo>
                <a:cubicBezTo>
                  <a:pt x="526" y="499"/>
                  <a:pt x="494" y="509"/>
                  <a:pt x="494" y="509"/>
                </a:cubicBezTo>
                <a:cubicBezTo>
                  <a:pt x="0" y="500"/>
                  <a:pt x="46" y="650"/>
                  <a:pt x="46" y="365"/>
                </a:cubicBezTo>
                <a:cubicBezTo>
                  <a:pt x="51" y="309"/>
                  <a:pt x="53" y="252"/>
                  <a:pt x="62" y="197"/>
                </a:cubicBezTo>
                <a:cubicBezTo>
                  <a:pt x="64" y="180"/>
                  <a:pt x="78" y="149"/>
                  <a:pt x="78" y="149"/>
                </a:cubicBezTo>
                <a:cubicBezTo>
                  <a:pt x="69" y="13"/>
                  <a:pt x="100" y="51"/>
                  <a:pt x="54" y="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558" name="Text Box 1032"/>
          <p:cNvSpPr txBox="1">
            <a:spLocks noChangeArrowheads="1"/>
          </p:cNvSpPr>
          <p:nvPr/>
        </p:nvSpPr>
        <p:spPr bwMode="auto">
          <a:xfrm>
            <a:off x="8769350" y="6477000"/>
            <a:ext cx="1174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SILVERTHORN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5"/>
          <p:cNvSpPr txBox="1">
            <a:spLocks noChangeArrowheads="1"/>
          </p:cNvSpPr>
          <p:nvPr/>
        </p:nvSpPr>
        <p:spPr bwMode="auto">
          <a:xfrm>
            <a:off x="936625" y="1619251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5602" name="Picture 20" descr="33_08 "/>
          <p:cNvPicPr>
            <a:picLocks noChangeAspect="1" noChangeArrowheads="1"/>
          </p:cNvPicPr>
          <p:nvPr/>
        </p:nvPicPr>
        <p:blipFill>
          <a:blip r:embed="rId3"/>
          <a:srcRect l="13020" t="12215" r="11754" b="13426"/>
          <a:stretch>
            <a:fillRect/>
          </a:stretch>
        </p:blipFill>
        <p:spPr bwMode="auto">
          <a:xfrm>
            <a:off x="5122864" y="50800"/>
            <a:ext cx="489743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21"/>
          <p:cNvSpPr txBox="1">
            <a:spLocks noChangeArrowheads="1"/>
          </p:cNvSpPr>
          <p:nvPr/>
        </p:nvSpPr>
        <p:spPr bwMode="auto">
          <a:xfrm>
            <a:off x="876935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342900" y="152400"/>
            <a:ext cx="525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1600" b="1" dirty="0">
                <a:solidFill>
                  <a:srgbClr val="1C04FF"/>
                </a:solidFill>
                <a:cs typeface="+mn-cs"/>
              </a:rPr>
              <a:t>VEDUTA D</a:t>
            </a:r>
            <a:r>
              <a:rPr lang="ja-JP" altLang="it-IT" sz="1600" b="1" dirty="0">
                <a:solidFill>
                  <a:srgbClr val="1C04FF"/>
                </a:solidFill>
                <a:cs typeface="+mn-cs"/>
              </a:rPr>
              <a:t>’</a:t>
            </a:r>
            <a:r>
              <a:rPr lang="it-IT" altLang="ja-JP" sz="1600" b="1" dirty="0">
                <a:solidFill>
                  <a:srgbClr val="1C04FF"/>
                </a:solidFill>
                <a:cs typeface="+mn-cs"/>
              </a:rPr>
              <a:t>INSIEME DELL</a:t>
            </a:r>
            <a:r>
              <a:rPr lang="ja-JP" altLang="it-IT" sz="1600" b="1" dirty="0">
                <a:solidFill>
                  <a:srgbClr val="1C04FF"/>
                </a:solidFill>
                <a:cs typeface="+mn-cs"/>
              </a:rPr>
              <a:t>’</a:t>
            </a:r>
            <a:r>
              <a:rPr lang="it-IT" altLang="ja-JP" sz="1600" b="1" dirty="0">
                <a:solidFill>
                  <a:srgbClr val="1C04FF"/>
                </a:solidFill>
                <a:cs typeface="+mn-cs"/>
              </a:rPr>
              <a:t>APPARATO DIGERENTE: movimenti dell’acqua</a:t>
            </a:r>
            <a:endParaRPr lang="it-IT" altLang="it-IT" sz="1400" cap="all" dirty="0">
              <a:solidFill>
                <a:srgbClr val="1C04FF"/>
              </a:solidFill>
              <a:latin typeface="Arial Rounded MT Bold" charset="0"/>
              <a:cs typeface="+mn-cs"/>
            </a:endParaRPr>
          </a:p>
        </p:txBody>
      </p:sp>
      <p:sp>
        <p:nvSpPr>
          <p:cNvPr id="25605" name="Text Box 23"/>
          <p:cNvSpPr txBox="1">
            <a:spLocks noChangeArrowheads="1"/>
          </p:cNvSpPr>
          <p:nvPr/>
        </p:nvSpPr>
        <p:spPr bwMode="auto">
          <a:xfrm>
            <a:off x="479426" y="1614488"/>
            <a:ext cx="28924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/>
              <a:t>Acqua totale in ingresso (24 h): 9 l</a:t>
            </a:r>
          </a:p>
          <a:p>
            <a:r>
              <a:rPr lang="it-IT" sz="1400"/>
              <a:t>Acqua totale in uscita (24 h):  8,9 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5" descr="31_09"/>
          <p:cNvPicPr>
            <a:picLocks noChangeAspect="1" noChangeArrowheads="1"/>
          </p:cNvPicPr>
          <p:nvPr/>
        </p:nvPicPr>
        <p:blipFill>
          <a:blip r:embed="rId3"/>
          <a:srcRect t="23422" b="22876"/>
          <a:stretch>
            <a:fillRect/>
          </a:stretch>
        </p:blipFill>
        <p:spPr bwMode="auto">
          <a:xfrm>
            <a:off x="266700" y="76200"/>
            <a:ext cx="8915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 Box 33"/>
          <p:cNvSpPr txBox="1">
            <a:spLocks noChangeArrowheads="1"/>
          </p:cNvSpPr>
          <p:nvPr/>
        </p:nvSpPr>
        <p:spPr bwMode="auto">
          <a:xfrm>
            <a:off x="342900" y="6477000"/>
            <a:ext cx="1035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900"/>
              <a:t>Da BERNE et al.</a:t>
            </a:r>
          </a:p>
        </p:txBody>
      </p:sp>
      <p:sp>
        <p:nvSpPr>
          <p:cNvPr id="48131" name="Rectangle 34"/>
          <p:cNvSpPr>
            <a:spLocks noChangeArrowheads="1"/>
          </p:cNvSpPr>
          <p:nvPr/>
        </p:nvSpPr>
        <p:spPr bwMode="auto">
          <a:xfrm>
            <a:off x="342900" y="762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ESOFAGO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4"/>
          <p:cNvSpPr>
            <a:spLocks noChangeArrowheads="1"/>
          </p:cNvSpPr>
          <p:nvPr/>
        </p:nvSpPr>
        <p:spPr bwMode="auto">
          <a:xfrm>
            <a:off x="342901" y="76201"/>
            <a:ext cx="30718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it-IT" sz="1600" b="1">
                <a:solidFill>
                  <a:srgbClr val="1C04FF"/>
                </a:solidFill>
              </a:rPr>
              <a:t>MOTILITA’: PERISTALSI</a:t>
            </a:r>
            <a:endParaRPr lang="it-IT" sz="1400">
              <a:solidFill>
                <a:srgbClr val="1C04FF"/>
              </a:solidFill>
              <a:latin typeface="Arial Rounded MT Bold" pitchFamily="-72" charset="0"/>
            </a:endParaRPr>
          </a:p>
        </p:txBody>
      </p:sp>
      <p:pic>
        <p:nvPicPr>
          <p:cNvPr id="50178" name="Immagine 3" descr="image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CasellaDiTesto 3"/>
          <p:cNvSpPr txBox="1">
            <a:spLocks noChangeArrowheads="1"/>
          </p:cNvSpPr>
          <p:nvPr/>
        </p:nvSpPr>
        <p:spPr bwMode="auto">
          <a:xfrm>
            <a:off x="190501" y="1616075"/>
            <a:ext cx="3605213" cy="265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/>
              <a:t>Peristalsi: movimento propulsivo autogenerato localmente che dipende dalla integrità del plesso mioenterico.</a:t>
            </a:r>
          </a:p>
          <a:p>
            <a:endParaRPr lang="it-IT" sz="1400"/>
          </a:p>
          <a:p>
            <a:r>
              <a:rPr lang="it-IT" sz="1400"/>
              <a:t>L’entità e la velocità della progressione dipendono dallo stato di eccitazione della muscolatura liscia.</a:t>
            </a:r>
          </a:p>
          <a:p>
            <a:endParaRPr lang="it-IT" sz="1400"/>
          </a:p>
          <a:p>
            <a:r>
              <a:rPr lang="it-IT" sz="1400"/>
              <a:t>Velocità: 0,5-2,0 cm/sec</a:t>
            </a:r>
          </a:p>
          <a:p>
            <a:r>
              <a:rPr lang="it-IT" sz="1400"/>
              <a:t>Percorso: 3-5 cm</a:t>
            </a:r>
          </a:p>
          <a:p>
            <a:r>
              <a:rPr lang="it-IT" sz="1400"/>
              <a:t>Progressione netta del chimo: 1 cm/min</a:t>
            </a:r>
          </a:p>
          <a:p>
            <a:r>
              <a:rPr lang="it-IT" sz="1400"/>
              <a:t>Transito piloro-valvola ileocecale: 3-5 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031"/>
          <p:cNvSpPr txBox="1">
            <a:spLocks noChangeArrowheads="1"/>
          </p:cNvSpPr>
          <p:nvPr/>
        </p:nvSpPr>
        <p:spPr bwMode="auto">
          <a:xfrm>
            <a:off x="7697789" y="228600"/>
            <a:ext cx="1222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1C04FF"/>
                </a:solidFill>
                <a:ea typeface="Arial" pitchFamily="-72" charset="0"/>
                <a:cs typeface="Arial" pitchFamily="-72" charset="0"/>
              </a:rPr>
              <a:t>STOMACO</a:t>
            </a:r>
          </a:p>
        </p:txBody>
      </p:sp>
      <p:pic>
        <p:nvPicPr>
          <p:cNvPr id="52226" name="Picture 1033" descr="stomaco rx"/>
          <p:cNvPicPr>
            <a:picLocks noChangeAspect="1" noChangeArrowheads="1"/>
          </p:cNvPicPr>
          <p:nvPr/>
        </p:nvPicPr>
        <p:blipFill>
          <a:blip r:embed="rId3"/>
          <a:srcRect l="2353"/>
          <a:stretch>
            <a:fillRect/>
          </a:stretch>
        </p:blipFill>
        <p:spPr bwMode="auto">
          <a:xfrm>
            <a:off x="190500" y="0"/>
            <a:ext cx="632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1034" descr="stomaco did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900" y="1828800"/>
            <a:ext cx="21844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10115</TotalTime>
  <Words>758</Words>
  <Application>Microsoft Macintosh PowerPoint</Application>
  <PresentationFormat>Diapositive 35 mm</PresentationFormat>
  <Paragraphs>176</Paragraphs>
  <Slides>43</Slides>
  <Notes>43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 Rounded MT Bold</vt:lpstr>
      <vt:lpstr>ＭＳ Ｐゴシック</vt:lpstr>
      <vt:lpstr>Times New Roman</vt:lpstr>
      <vt:lpstr>Arial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Trieste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DFP</dc:creator>
  <cp:lastModifiedBy>P. Paolo Battaglini</cp:lastModifiedBy>
  <cp:revision>273</cp:revision>
  <cp:lastPrinted>2016-04-05T13:02:21Z</cp:lastPrinted>
  <dcterms:created xsi:type="dcterms:W3CDTF">2002-05-04T17:03:25Z</dcterms:created>
  <dcterms:modified xsi:type="dcterms:W3CDTF">2019-12-17T12:29:39Z</dcterms:modified>
</cp:coreProperties>
</file>