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39" r:id="rId2"/>
    <p:sldId id="350" r:id="rId3"/>
    <p:sldId id="352" r:id="rId4"/>
    <p:sldId id="351" r:id="rId5"/>
    <p:sldId id="335" r:id="rId6"/>
    <p:sldId id="358" r:id="rId7"/>
    <p:sldId id="353" r:id="rId8"/>
    <p:sldId id="327" r:id="rId9"/>
    <p:sldId id="318" r:id="rId10"/>
    <p:sldId id="262" r:id="rId11"/>
    <p:sldId id="264" r:id="rId12"/>
    <p:sldId id="279" r:id="rId13"/>
    <p:sldId id="316" r:id="rId14"/>
    <p:sldId id="310" r:id="rId15"/>
    <p:sldId id="276" r:id="rId16"/>
    <p:sldId id="365" r:id="rId17"/>
    <p:sldId id="355" r:id="rId18"/>
    <p:sldId id="356" r:id="rId19"/>
    <p:sldId id="287" r:id="rId20"/>
    <p:sldId id="359" r:id="rId21"/>
    <p:sldId id="263" r:id="rId22"/>
    <p:sldId id="278" r:id="rId23"/>
    <p:sldId id="336" r:id="rId24"/>
    <p:sldId id="258" r:id="rId25"/>
    <p:sldId id="277" r:id="rId26"/>
    <p:sldId id="259" r:id="rId27"/>
    <p:sldId id="341" r:id="rId28"/>
    <p:sldId id="298" r:id="rId29"/>
    <p:sldId id="326" r:id="rId30"/>
    <p:sldId id="331" r:id="rId31"/>
    <p:sldId id="345" r:id="rId32"/>
    <p:sldId id="309" r:id="rId33"/>
    <p:sldId id="270" r:id="rId34"/>
    <p:sldId id="360" r:id="rId35"/>
    <p:sldId id="334" r:id="rId36"/>
    <p:sldId id="361" r:id="rId37"/>
    <p:sldId id="362" r:id="rId38"/>
    <p:sldId id="281" r:id="rId39"/>
    <p:sldId id="333" r:id="rId40"/>
    <p:sldId id="313" r:id="rId41"/>
    <p:sldId id="312" r:id="rId42"/>
    <p:sldId id="288" r:id="rId43"/>
    <p:sldId id="314" r:id="rId44"/>
    <p:sldId id="272" r:id="rId45"/>
    <p:sldId id="273" r:id="rId46"/>
    <p:sldId id="349" r:id="rId47"/>
    <p:sldId id="317" r:id="rId48"/>
    <p:sldId id="306" r:id="rId49"/>
    <p:sldId id="363" r:id="rId50"/>
    <p:sldId id="293" r:id="rId51"/>
    <p:sldId id="304" r:id="rId52"/>
    <p:sldId id="319" r:id="rId53"/>
    <p:sldId id="337" r:id="rId54"/>
    <p:sldId id="338" r:id="rId55"/>
    <p:sldId id="364" r:id="rId56"/>
    <p:sldId id="342" r:id="rId57"/>
    <p:sldId id="340" r:id="rId58"/>
    <p:sldId id="348" r:id="rId59"/>
    <p:sldId id="347" r:id="rId60"/>
    <p:sldId id="354" r:id="rId61"/>
    <p:sldId id="357" r:id="rId62"/>
    <p:sldId id="346" r:id="rId63"/>
  </p:sldIdLst>
  <p:sldSz cx="9906000" cy="6858000" type="A4"/>
  <p:notesSz cx="27552650" cy="399208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32FF"/>
    <a:srgbClr val="1C04FF"/>
    <a:srgbClr val="AB7942"/>
    <a:srgbClr val="FFFF00"/>
    <a:srgbClr val="00FA00"/>
    <a:srgbClr val="FF2600"/>
    <a:srgbClr val="000000"/>
    <a:srgbClr val="00C8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4" autoAdjust="0"/>
    <p:restoredTop sz="94835"/>
  </p:normalViewPr>
  <p:slideViewPr>
    <p:cSldViewPr>
      <p:cViewPr>
        <p:scale>
          <a:sx n="110" d="100"/>
          <a:sy n="110" d="100"/>
        </p:scale>
        <p:origin x="1192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39588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85544" tIns="192772" rIns="385544" bIns="192772" numCol="1" anchor="t" anchorCtr="0" compatLnSpc="1">
            <a:prstTxWarp prst="textNoShape">
              <a:avLst/>
            </a:prstTxWarp>
          </a:bodyPr>
          <a:lstStyle>
            <a:lvl1pPr defTabSz="3856038">
              <a:defRPr sz="51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613063" y="0"/>
            <a:ext cx="11939587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85544" tIns="192772" rIns="385544" bIns="192772" numCol="1" anchor="t" anchorCtr="0" compatLnSpc="1">
            <a:prstTxWarp prst="textNoShape">
              <a:avLst/>
            </a:prstTxWarp>
          </a:bodyPr>
          <a:lstStyle>
            <a:lvl1pPr algn="r" defTabSz="3856038">
              <a:defRPr sz="51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37925375"/>
            <a:ext cx="11939588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85544" tIns="192772" rIns="385544" bIns="192772" numCol="1" anchor="b" anchorCtr="0" compatLnSpc="1">
            <a:prstTxWarp prst="textNoShape">
              <a:avLst/>
            </a:prstTxWarp>
          </a:bodyPr>
          <a:lstStyle>
            <a:lvl1pPr defTabSz="3856038">
              <a:defRPr sz="51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613063" y="37925375"/>
            <a:ext cx="11939587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85544" tIns="192772" rIns="385544" bIns="192772" numCol="1" anchor="b" anchorCtr="0" compatLnSpc="1">
            <a:prstTxWarp prst="textNoShape">
              <a:avLst/>
            </a:prstTxWarp>
          </a:bodyPr>
          <a:lstStyle>
            <a:lvl1pPr algn="r" defTabSz="3856038">
              <a:defRPr sz="5100">
                <a:latin typeface="Arial Rounded MT Bold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02BBBD6-1DF6-4A0F-973A-F548E839065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5738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1963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621000" y="0"/>
            <a:ext cx="11963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13063" y="2971800"/>
            <a:ext cx="21682075" cy="1501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657600" y="18973800"/>
            <a:ext cx="20193000" cy="179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7947600"/>
            <a:ext cx="11963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621000" y="37947600"/>
            <a:ext cx="11963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Rounded MT Bold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37DDC13-32FF-4908-B0A7-0F814D783A71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49923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8802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9C6A736-7F02-4B39-8F8C-1103888662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93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AF297D-A4AA-4B37-8DE1-67126856217D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4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B0D66C-011F-46C8-9093-6B24720E68A1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13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2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21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05DE2A-281B-46C6-947D-D71FFB78700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14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4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28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861F86-A468-4446-A780-0ED7A0260425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6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861F86-A468-4446-A780-0ED7A0260425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364E6D-386B-45E8-8843-C09BBB13EC4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17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02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364E6D-386B-45E8-8843-C09BBB13EC4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18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936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364E6D-386B-45E8-8843-C09BBB13EC4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19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904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6F3FED-BEF2-492F-A699-1CD397861EB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85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>
                <a:ea typeface="ＭＳ Ｐゴシック" charset="-128"/>
              </a:rPr>
              <a:t>Di che natura era, questo spirito vitale?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4CF7483-B39F-A948-8222-C3F22F168273}" type="slidenum">
              <a:rPr lang="it-IT" altLang="it-IT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9607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FA3C20-D921-4B69-9A47-38727F0DC7D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208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FA3C20-D921-4B69-9A47-38727F0DC7D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23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906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412361-1CCF-420C-BBA7-7A9492121DEF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24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43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D66AEF-8029-49AC-A069-26DA70110B5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88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914881-58BB-4CEE-B5BD-CB80AA2AC48D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429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3B8EE3-9822-4F7E-8B2E-54CC11062B95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27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71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DBFF0C-C60A-4321-9150-E70EB475B13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28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8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CADF61-71E4-497C-8899-EACB5CDDFFAB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29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</a:rPr>
              <a:t>Pensare al polmone non come a un pallone elastico, ma come una borsa da viaggio. Nell’enfisema le pareti sono sottili ed è facile gonfiarla: nella fibrosi, le pareti sono spesse e ci vuole più pressione per distenderla.</a:t>
            </a:r>
          </a:p>
        </p:txBody>
      </p:sp>
    </p:spTree>
    <p:extLst>
      <p:ext uri="{BB962C8B-B14F-4D97-AF65-F5344CB8AC3E}">
        <p14:creationId xmlns:p14="http://schemas.microsoft.com/office/powerpoint/2010/main" val="189100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7329FC0-60A1-46E8-B237-63638157174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30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</a:rPr>
              <a:t>Pensare al polmone non come a un pallone elastico, ma come una borsa da viaggio. Nell’enfisema le pareti sono sottili ed è facile gonfiarla: nella fibrosi, le pareti sono spesse e ci vuole più pressione per distenderla.</a:t>
            </a:r>
          </a:p>
        </p:txBody>
      </p:sp>
    </p:spTree>
    <p:extLst>
      <p:ext uri="{BB962C8B-B14F-4D97-AF65-F5344CB8AC3E}">
        <p14:creationId xmlns:p14="http://schemas.microsoft.com/office/powerpoint/2010/main" val="2085638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7329FC0-60A1-46E8-B237-63638157174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</a:rPr>
              <a:t>Pensare al polmone non come a un pallone elastico, ma come una borsa da viaggio. Nell’enfisema le pareti sono sottili ed è facile gonfiarla: nella fibrosi, le pareti sono spesse e ci vuole più pressione per distenderla.</a:t>
            </a:r>
          </a:p>
        </p:txBody>
      </p:sp>
    </p:spTree>
    <p:extLst>
      <p:ext uri="{BB962C8B-B14F-4D97-AF65-F5344CB8AC3E}">
        <p14:creationId xmlns:p14="http://schemas.microsoft.com/office/powerpoint/2010/main" val="37450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A9BC2-D9CB-C54C-B36C-6B38A8DEE288}" type="slidenum">
              <a:rPr lang="it-IT" altLang="x-none"/>
              <a:pPr/>
              <a:t>3</a:t>
            </a:fld>
            <a:endParaRPr lang="it-IT" altLang="x-none"/>
          </a:p>
        </p:txBody>
      </p:sp>
      <p:sp>
        <p:nvSpPr>
          <p:cNvPr id="586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05807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BD294F-8868-4EF8-8CEC-4F4093C2120B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44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B82C1F-60BB-42A4-9B5B-6FBAD0620DA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33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8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B82C1F-60BB-42A4-9B5B-6FBAD0620DA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34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57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7939B5-C87F-4F0E-ABFA-176CA026BDA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692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071C11-DC17-4406-B6DA-BA702D04901C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0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071C11-DC17-4406-B6DA-BA702D04901C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37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84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071C11-DC17-4406-B6DA-BA702D04901C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38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749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5684B3-4839-443D-B7D4-303131309F6E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39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005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81192A-B8E7-4382-BA95-E40B90643BCC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40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52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132F33-BA47-43B8-AA16-F977DE7A67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94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76B37-A354-834B-ACC1-E7BDBCAD1A0F}" type="slidenum">
              <a:rPr lang="it-IT" altLang="x-none"/>
              <a:pPr/>
              <a:t>4</a:t>
            </a:fld>
            <a:endParaRPr lang="it-IT" altLang="x-none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13071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3F8757-AED1-4413-A734-B946AC13256F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617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0B94F4-52AB-4DE3-9A24-CE4477F93B9C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43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14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8F3E94-9598-45A0-B685-29BE89CF963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44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2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BBF303-0387-4AA9-9073-DEED0EB05F6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8024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3BCDC3-89ED-4784-B296-71D4FC880404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47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4108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08C8E6-E591-408A-BFAE-E5CDA2527C0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48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406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3BCDC3-89ED-4784-B296-71D4FC880404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49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65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D40E25-F68A-4501-87E3-CF0F36984628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50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79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1DFA2C-11A1-4327-8090-788659A0AF3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237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792E73-4BA1-43E2-AF45-A48C2CBE91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9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E0B6A5C-FB11-413E-8E42-A1116A2923E4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68625" y="2997200"/>
            <a:ext cx="21623338" cy="14970125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70300" y="18964275"/>
            <a:ext cx="20212050" cy="1795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122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792E73-4BA1-43E2-AF45-A48C2CBE91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53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41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792E73-4BA1-43E2-AF45-A48C2CBE91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54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903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792E73-4BA1-43E2-AF45-A48C2CBE91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55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170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792E73-4BA1-43E2-AF45-A48C2CBE9132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720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7939B5-C87F-4F0E-ABFA-176CA026BDA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57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843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364E6D-386B-45E8-8843-C09BBB13EC4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61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97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7939B5-C87F-4F0E-ABFA-176CA026BDA0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62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79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364E6D-386B-45E8-8843-C09BBB13EC49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6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0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63F4C8-C6CA-4E8B-8A1B-CF2115A5946A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8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902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9CB789-2CE8-4F08-A02F-C16246B70045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9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2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BD6AED-4A91-47E5-9261-64671DDC1723}" type="slidenum">
              <a:rPr lang="en-GB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10</a:t>
            </a:fld>
            <a:endParaRPr lang="en-GB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7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94CE-58C7-463B-92DB-B9153978C54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12A1-F958-4BE4-9C13-51800672A03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7A001-5FDD-4923-936C-3B2BAB40717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1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0C023-5CDA-4C94-85A3-55368A79393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B7419-3FB2-42E5-BBC0-F15B2DDBA81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FDC02-B206-439C-946B-1DB5FE9989C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8CFA6-E3D5-4721-8D5C-A8FC242404B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44C52-CCC1-48CA-80AD-0DBC773DB17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9C3D9-0A27-434D-8634-3C656C909DA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BF9CE-61C8-4151-818C-572B9E97666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CCA90-19C3-4173-85D8-93EBEFC6A28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48DD09-2AAB-4016-90D5-2E994F42FB6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0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906000" cy="6731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40632" y="3645024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40632" y="4572708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, Elsevier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40632" y="4149080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solidFill>
                <a:srgbClr val="1C04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052737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2800" b="1" dirty="0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DELLA </a:t>
            </a:r>
            <a:r>
              <a:rPr lang="en-GB" sz="2800" b="1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RESPIRAZIONE</a:t>
            </a:r>
            <a:endParaRPr lang="en-GB" sz="2800" b="1" dirty="0">
              <a:solidFill>
                <a:srgbClr val="1C04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30354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solidFill>
                <a:srgbClr val="1C04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92960" y="2852936"/>
            <a:ext cx="68480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3.6</a:t>
            </a:r>
            <a:endParaRPr lang="it-IT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40632" y="4996336"/>
            <a:ext cx="2917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600" dirty="0" err="1" smtClean="0">
                <a:solidFill>
                  <a:srgbClr val="1C04FF"/>
                </a:solidFill>
                <a:latin typeface="Arial" charset="0"/>
              </a:rPr>
              <a:t>Silverthorn</a:t>
            </a:r>
            <a:r>
              <a:rPr lang="it-IT" altLang="it-IT" sz="1600" dirty="0">
                <a:solidFill>
                  <a:srgbClr val="1C04FF"/>
                </a:solidFill>
                <a:latin typeface="Arial" charset="0"/>
              </a:rPr>
              <a:t>, Fisiologia Umana</a:t>
            </a:r>
            <a:endParaRPr lang="it-IT" sz="1600" dirty="0">
              <a:solidFill>
                <a:srgbClr val="1C04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40632" y="5419964"/>
            <a:ext cx="311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1C04FF"/>
                </a:solidFill>
                <a:latin typeface="Arial" charset="0"/>
              </a:rPr>
              <a:t>Boron</a:t>
            </a:r>
            <a:r>
              <a:rPr lang="it-IT" dirty="0" smtClean="0">
                <a:solidFill>
                  <a:srgbClr val="1C04FF"/>
                </a:solidFill>
                <a:latin typeface="Arial" charset="0"/>
              </a:rPr>
              <a:t>, Fisiologia Medica, EDRA</a:t>
            </a:r>
            <a:endParaRPr lang="it-IT" sz="1600" dirty="0">
              <a:solidFill>
                <a:srgbClr val="1C04FF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640632" y="5843592"/>
            <a:ext cx="3296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432FF"/>
                </a:solidFill>
              </a:rPr>
              <a:t>Vander</a:t>
            </a:r>
            <a:r>
              <a:rPr lang="it-IT" dirty="0" smtClean="0">
                <a:solidFill>
                  <a:srgbClr val="0432FF"/>
                </a:solidFill>
              </a:rPr>
              <a:t>, FISIOLOGIA; Ambrosiana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640632" y="6267218"/>
            <a:ext cx="3425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432FF"/>
                </a:solidFill>
              </a:rPr>
              <a:t>Klinke</a:t>
            </a:r>
            <a:r>
              <a:rPr lang="it-IT" dirty="0" smtClean="0">
                <a:solidFill>
                  <a:srgbClr val="0432FF"/>
                </a:solidFill>
              </a:rPr>
              <a:t> et </a:t>
            </a:r>
            <a:r>
              <a:rPr lang="it-IT" dirty="0" err="1" smtClean="0">
                <a:solidFill>
                  <a:srgbClr val="0432FF"/>
                </a:solidFill>
              </a:rPr>
              <a:t>al,m</a:t>
            </a:r>
            <a:r>
              <a:rPr lang="it-IT" dirty="0" smtClean="0">
                <a:solidFill>
                  <a:srgbClr val="0432FF"/>
                </a:solidFill>
              </a:rPr>
              <a:t>, FISIOLOGIA; </a:t>
            </a:r>
            <a:r>
              <a:rPr lang="it-IT" dirty="0" err="1" smtClean="0">
                <a:solidFill>
                  <a:srgbClr val="0432FF"/>
                </a:solidFill>
              </a:rPr>
              <a:t>Edises</a:t>
            </a:r>
            <a:endParaRPr lang="it-IT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sellaDiTesto 1"/>
          <p:cNvSpPr txBox="1">
            <a:spLocks noChangeArrowheads="1"/>
          </p:cNvSpPr>
          <p:nvPr/>
        </p:nvSpPr>
        <p:spPr bwMode="auto">
          <a:xfrm>
            <a:off x="2698750" y="115888"/>
            <a:ext cx="47323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/>
              <a:t>LEGGE DI DALTON: </a:t>
            </a:r>
            <a:r>
              <a:rPr lang="it-IT" sz="2000" b="1" dirty="0" err="1"/>
              <a:t>P</a:t>
            </a:r>
            <a:r>
              <a:rPr lang="it-IT" sz="2000" b="1" dirty="0"/>
              <a:t> = </a:t>
            </a:r>
            <a:r>
              <a:rPr lang="it-IT" sz="2000" b="1" dirty="0">
                <a:solidFill>
                  <a:srgbClr val="FF0000"/>
                </a:solidFill>
              </a:rPr>
              <a:t>P</a:t>
            </a:r>
            <a:r>
              <a:rPr lang="it-IT" sz="2000" b="1" baseline="-25000" dirty="0">
                <a:solidFill>
                  <a:srgbClr val="FF0000"/>
                </a:solidFill>
              </a:rPr>
              <a:t>1</a:t>
            </a:r>
            <a:r>
              <a:rPr lang="it-IT" sz="2000" b="1" baseline="-25000" dirty="0"/>
              <a:t> </a:t>
            </a:r>
            <a:r>
              <a:rPr lang="it-IT" sz="2000" b="1" dirty="0"/>
              <a:t>+ </a:t>
            </a:r>
            <a:r>
              <a:rPr lang="it-IT" sz="2000" b="1" dirty="0">
                <a:solidFill>
                  <a:srgbClr val="1C04FF"/>
                </a:solidFill>
              </a:rPr>
              <a:t>P</a:t>
            </a:r>
            <a:r>
              <a:rPr lang="it-IT" sz="2000" b="1" baseline="-25000" dirty="0">
                <a:solidFill>
                  <a:srgbClr val="1C04FF"/>
                </a:solidFill>
              </a:rPr>
              <a:t>2</a:t>
            </a:r>
            <a:r>
              <a:rPr lang="it-IT" sz="2000" b="1" dirty="0"/>
              <a:t>+</a:t>
            </a:r>
            <a:r>
              <a:rPr lang="it-IT" sz="2000" dirty="0"/>
              <a:t> … </a:t>
            </a:r>
            <a:r>
              <a:rPr lang="it-IT" sz="2000" dirty="0" err="1"/>
              <a:t>P</a:t>
            </a:r>
            <a:r>
              <a:rPr lang="it-IT" sz="2000" baseline="-25000" dirty="0" err="1"/>
              <a:t>n</a:t>
            </a:r>
            <a:endParaRPr lang="it-IT" sz="2000" dirty="0"/>
          </a:p>
        </p:txBody>
      </p:sp>
      <p:sp>
        <p:nvSpPr>
          <p:cNvPr id="25602" name="Rettangolo arrotondato 3"/>
          <p:cNvSpPr>
            <a:spLocks noChangeArrowheads="1"/>
          </p:cNvSpPr>
          <p:nvPr/>
        </p:nvSpPr>
        <p:spPr bwMode="auto">
          <a:xfrm>
            <a:off x="200025" y="1844675"/>
            <a:ext cx="2592388" cy="2663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3" name="Rettangolo arrotondato 6"/>
          <p:cNvSpPr>
            <a:spLocks noChangeArrowheads="1"/>
          </p:cNvSpPr>
          <p:nvPr/>
        </p:nvSpPr>
        <p:spPr bwMode="auto">
          <a:xfrm>
            <a:off x="325438" y="1939925"/>
            <a:ext cx="2366962" cy="24685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4" name="Ovale 5"/>
          <p:cNvSpPr>
            <a:spLocks noChangeArrowheads="1"/>
          </p:cNvSpPr>
          <p:nvPr/>
        </p:nvSpPr>
        <p:spPr bwMode="auto">
          <a:xfrm>
            <a:off x="636588" y="2255838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5" name="Ovale 9"/>
          <p:cNvSpPr>
            <a:spLocks noChangeArrowheads="1"/>
          </p:cNvSpPr>
          <p:nvPr/>
        </p:nvSpPr>
        <p:spPr bwMode="auto">
          <a:xfrm>
            <a:off x="1846263" y="2347913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6" name="Ovale 10"/>
          <p:cNvSpPr>
            <a:spLocks noChangeArrowheads="1"/>
          </p:cNvSpPr>
          <p:nvPr/>
        </p:nvSpPr>
        <p:spPr bwMode="auto">
          <a:xfrm>
            <a:off x="700088" y="3452813"/>
            <a:ext cx="161925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7" name="Ovale 11"/>
          <p:cNvSpPr>
            <a:spLocks noChangeArrowheads="1"/>
          </p:cNvSpPr>
          <p:nvPr/>
        </p:nvSpPr>
        <p:spPr bwMode="auto">
          <a:xfrm>
            <a:off x="2255838" y="2805113"/>
            <a:ext cx="161925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8" name="Ovale 12"/>
          <p:cNvSpPr>
            <a:spLocks noChangeArrowheads="1"/>
          </p:cNvSpPr>
          <p:nvPr/>
        </p:nvSpPr>
        <p:spPr bwMode="auto">
          <a:xfrm>
            <a:off x="704850" y="4070350"/>
            <a:ext cx="160338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09" name="Ovale 13"/>
          <p:cNvSpPr>
            <a:spLocks noChangeArrowheads="1"/>
          </p:cNvSpPr>
          <p:nvPr/>
        </p:nvSpPr>
        <p:spPr bwMode="auto">
          <a:xfrm>
            <a:off x="1790700" y="3359150"/>
            <a:ext cx="160338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0" name="Ovale 14"/>
          <p:cNvSpPr>
            <a:spLocks noChangeArrowheads="1"/>
          </p:cNvSpPr>
          <p:nvPr/>
        </p:nvSpPr>
        <p:spPr bwMode="auto">
          <a:xfrm>
            <a:off x="1836738" y="4106863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1" name="Ovale 15"/>
          <p:cNvSpPr>
            <a:spLocks noChangeArrowheads="1"/>
          </p:cNvSpPr>
          <p:nvPr/>
        </p:nvSpPr>
        <p:spPr bwMode="auto">
          <a:xfrm>
            <a:off x="1076325" y="2498725"/>
            <a:ext cx="160338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2" name="Ovale 16"/>
          <p:cNvSpPr>
            <a:spLocks noChangeArrowheads="1"/>
          </p:cNvSpPr>
          <p:nvPr/>
        </p:nvSpPr>
        <p:spPr bwMode="auto">
          <a:xfrm>
            <a:off x="1300163" y="2051050"/>
            <a:ext cx="160337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3" name="Ovale 17"/>
          <p:cNvSpPr>
            <a:spLocks noChangeArrowheads="1"/>
          </p:cNvSpPr>
          <p:nvPr/>
        </p:nvSpPr>
        <p:spPr bwMode="auto">
          <a:xfrm>
            <a:off x="560388" y="2997200"/>
            <a:ext cx="160337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4" name="Ovale 18"/>
          <p:cNvSpPr>
            <a:spLocks noChangeArrowheads="1"/>
          </p:cNvSpPr>
          <p:nvPr/>
        </p:nvSpPr>
        <p:spPr bwMode="auto">
          <a:xfrm>
            <a:off x="2470150" y="2605088"/>
            <a:ext cx="161925" cy="150812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5" name="Ovale 19"/>
          <p:cNvSpPr>
            <a:spLocks noChangeArrowheads="1"/>
          </p:cNvSpPr>
          <p:nvPr/>
        </p:nvSpPr>
        <p:spPr bwMode="auto">
          <a:xfrm>
            <a:off x="1189038" y="3805238"/>
            <a:ext cx="161925" cy="150812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6" name="Ovale 20"/>
          <p:cNvSpPr>
            <a:spLocks noChangeArrowheads="1"/>
          </p:cNvSpPr>
          <p:nvPr/>
        </p:nvSpPr>
        <p:spPr bwMode="auto">
          <a:xfrm>
            <a:off x="1725613" y="2762250"/>
            <a:ext cx="161925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7" name="Ovale 21"/>
          <p:cNvSpPr>
            <a:spLocks noChangeArrowheads="1"/>
          </p:cNvSpPr>
          <p:nvPr/>
        </p:nvSpPr>
        <p:spPr bwMode="auto">
          <a:xfrm>
            <a:off x="2176463" y="3748088"/>
            <a:ext cx="160337" cy="150812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8" name="Rettangolo arrotondato 101"/>
          <p:cNvSpPr>
            <a:spLocks noChangeArrowheads="1"/>
          </p:cNvSpPr>
          <p:nvPr/>
        </p:nvSpPr>
        <p:spPr bwMode="auto">
          <a:xfrm>
            <a:off x="3800475" y="1844675"/>
            <a:ext cx="2592388" cy="2663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19" name="Rettangolo arrotondato 102"/>
          <p:cNvSpPr>
            <a:spLocks noChangeArrowheads="1"/>
          </p:cNvSpPr>
          <p:nvPr/>
        </p:nvSpPr>
        <p:spPr bwMode="auto">
          <a:xfrm>
            <a:off x="3887788" y="1939925"/>
            <a:ext cx="2365375" cy="24685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0" name="Ovale 103"/>
          <p:cNvSpPr>
            <a:spLocks noChangeArrowheads="1"/>
          </p:cNvSpPr>
          <p:nvPr/>
        </p:nvSpPr>
        <p:spPr bwMode="auto">
          <a:xfrm>
            <a:off x="4237038" y="2255838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1" name="Ovale 104"/>
          <p:cNvSpPr>
            <a:spLocks noChangeArrowheads="1"/>
          </p:cNvSpPr>
          <p:nvPr/>
        </p:nvSpPr>
        <p:spPr bwMode="auto">
          <a:xfrm>
            <a:off x="5446713" y="2347913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2" name="Ovale 105"/>
          <p:cNvSpPr>
            <a:spLocks noChangeArrowheads="1"/>
          </p:cNvSpPr>
          <p:nvPr/>
        </p:nvSpPr>
        <p:spPr bwMode="auto">
          <a:xfrm>
            <a:off x="4300538" y="3452813"/>
            <a:ext cx="161925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3" name="Ovale 106"/>
          <p:cNvSpPr>
            <a:spLocks noChangeArrowheads="1"/>
          </p:cNvSpPr>
          <p:nvPr/>
        </p:nvSpPr>
        <p:spPr bwMode="auto">
          <a:xfrm>
            <a:off x="5856288" y="2805113"/>
            <a:ext cx="161925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4" name="Ovale 107"/>
          <p:cNvSpPr>
            <a:spLocks noChangeArrowheads="1"/>
          </p:cNvSpPr>
          <p:nvPr/>
        </p:nvSpPr>
        <p:spPr bwMode="auto">
          <a:xfrm>
            <a:off x="4305300" y="4070350"/>
            <a:ext cx="160338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5" name="Ovale 108"/>
          <p:cNvSpPr>
            <a:spLocks noChangeArrowheads="1"/>
          </p:cNvSpPr>
          <p:nvPr/>
        </p:nvSpPr>
        <p:spPr bwMode="auto">
          <a:xfrm>
            <a:off x="5391150" y="3359150"/>
            <a:ext cx="160338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6" name="Ovale 109"/>
          <p:cNvSpPr>
            <a:spLocks noChangeArrowheads="1"/>
          </p:cNvSpPr>
          <p:nvPr/>
        </p:nvSpPr>
        <p:spPr bwMode="auto">
          <a:xfrm>
            <a:off x="5437188" y="4106863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7" name="Rettangolo arrotondato 117"/>
          <p:cNvSpPr>
            <a:spLocks noChangeArrowheads="1"/>
          </p:cNvSpPr>
          <p:nvPr/>
        </p:nvSpPr>
        <p:spPr bwMode="auto">
          <a:xfrm>
            <a:off x="6969125" y="1844675"/>
            <a:ext cx="2592388" cy="2663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8" name="Rettangolo arrotondato 118"/>
          <p:cNvSpPr>
            <a:spLocks noChangeArrowheads="1"/>
          </p:cNvSpPr>
          <p:nvPr/>
        </p:nvSpPr>
        <p:spPr bwMode="auto">
          <a:xfrm>
            <a:off x="7092950" y="1939925"/>
            <a:ext cx="2366963" cy="24685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29" name="Ovale 126"/>
          <p:cNvSpPr>
            <a:spLocks noChangeArrowheads="1"/>
          </p:cNvSpPr>
          <p:nvPr/>
        </p:nvSpPr>
        <p:spPr bwMode="auto">
          <a:xfrm>
            <a:off x="7845425" y="2498725"/>
            <a:ext cx="160338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0" name="Ovale 127"/>
          <p:cNvSpPr>
            <a:spLocks noChangeArrowheads="1"/>
          </p:cNvSpPr>
          <p:nvPr/>
        </p:nvSpPr>
        <p:spPr bwMode="auto">
          <a:xfrm>
            <a:off x="8069263" y="2051050"/>
            <a:ext cx="160337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1" name="Ovale 128"/>
          <p:cNvSpPr>
            <a:spLocks noChangeArrowheads="1"/>
          </p:cNvSpPr>
          <p:nvPr/>
        </p:nvSpPr>
        <p:spPr bwMode="auto">
          <a:xfrm>
            <a:off x="7329488" y="2997200"/>
            <a:ext cx="160337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2" name="Ovale 129"/>
          <p:cNvSpPr>
            <a:spLocks noChangeArrowheads="1"/>
          </p:cNvSpPr>
          <p:nvPr/>
        </p:nvSpPr>
        <p:spPr bwMode="auto">
          <a:xfrm>
            <a:off x="9239250" y="2605088"/>
            <a:ext cx="161925" cy="150812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3" name="Ovale 130"/>
          <p:cNvSpPr>
            <a:spLocks noChangeArrowheads="1"/>
          </p:cNvSpPr>
          <p:nvPr/>
        </p:nvSpPr>
        <p:spPr bwMode="auto">
          <a:xfrm>
            <a:off x="7958138" y="3805238"/>
            <a:ext cx="160337" cy="150812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4" name="Ovale 131"/>
          <p:cNvSpPr>
            <a:spLocks noChangeArrowheads="1"/>
          </p:cNvSpPr>
          <p:nvPr/>
        </p:nvSpPr>
        <p:spPr bwMode="auto">
          <a:xfrm>
            <a:off x="8494713" y="2762250"/>
            <a:ext cx="161925" cy="150813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5" name="Ovale 132"/>
          <p:cNvSpPr>
            <a:spLocks noChangeArrowheads="1"/>
          </p:cNvSpPr>
          <p:nvPr/>
        </p:nvSpPr>
        <p:spPr bwMode="auto">
          <a:xfrm>
            <a:off x="8943975" y="3748088"/>
            <a:ext cx="161925" cy="150812"/>
          </a:xfrm>
          <a:prstGeom prst="ellipse">
            <a:avLst/>
          </a:prstGeom>
          <a:solidFill>
            <a:srgbClr val="1C04FF"/>
          </a:solidFill>
          <a:ln w="9525">
            <a:solidFill>
              <a:srgbClr val="1C04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36" name="CasellaDiTesto 8"/>
          <p:cNvSpPr txBox="1">
            <a:spLocks noChangeArrowheads="1"/>
          </p:cNvSpPr>
          <p:nvPr/>
        </p:nvSpPr>
        <p:spPr bwMode="auto">
          <a:xfrm>
            <a:off x="3119438" y="29241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3200"/>
              <a:t>=</a:t>
            </a:r>
          </a:p>
        </p:txBody>
      </p:sp>
      <p:sp>
        <p:nvSpPr>
          <p:cNvPr id="25637" name="CasellaDiTesto 134"/>
          <p:cNvSpPr txBox="1">
            <a:spLocks noChangeArrowheads="1"/>
          </p:cNvSpPr>
          <p:nvPr/>
        </p:nvSpPr>
        <p:spPr bwMode="auto">
          <a:xfrm>
            <a:off x="6472238" y="29241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3200"/>
              <a:t>+</a:t>
            </a:r>
          </a:p>
        </p:txBody>
      </p:sp>
      <p:sp>
        <p:nvSpPr>
          <p:cNvPr id="25638" name="Text Box 69"/>
          <p:cNvSpPr txBox="1">
            <a:spLocks noChangeArrowheads="1"/>
          </p:cNvSpPr>
          <p:nvPr/>
        </p:nvSpPr>
        <p:spPr bwMode="auto">
          <a:xfrm>
            <a:off x="844550" y="942975"/>
            <a:ext cx="8442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ea typeface="Arial" pitchFamily="-72" charset="0"/>
                <a:cs typeface="Arial" pitchFamily="-72" charset="0"/>
              </a:rPr>
              <a:t>La pressione di una miscela di gas è pari alla somma delle pressioni parziali dei gas che la compongono</a:t>
            </a:r>
          </a:p>
        </p:txBody>
      </p:sp>
      <p:sp>
        <p:nvSpPr>
          <p:cNvPr id="25639" name="CasellaDiTesto 8351"/>
          <p:cNvSpPr txBox="1">
            <a:spLocks noChangeArrowheads="1"/>
          </p:cNvSpPr>
          <p:nvPr/>
        </p:nvSpPr>
        <p:spPr bwMode="auto">
          <a:xfrm>
            <a:off x="1333500" y="50133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/>
              <a:t>P</a:t>
            </a:r>
          </a:p>
        </p:txBody>
      </p:sp>
      <p:sp>
        <p:nvSpPr>
          <p:cNvPr id="25640" name="CasellaDiTesto 138"/>
          <p:cNvSpPr txBox="1">
            <a:spLocks noChangeArrowheads="1"/>
          </p:cNvSpPr>
          <p:nvPr/>
        </p:nvSpPr>
        <p:spPr bwMode="auto">
          <a:xfrm>
            <a:off x="4922838" y="5013325"/>
            <a:ext cx="446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P</a:t>
            </a:r>
            <a:r>
              <a:rPr lang="it-IT" sz="2000" b="1" baseline="-25000">
                <a:solidFill>
                  <a:srgbClr val="FF0000"/>
                </a:solidFill>
              </a:rPr>
              <a:t>1</a:t>
            </a:r>
            <a:endParaRPr lang="it-IT" sz="2000" b="1">
              <a:solidFill>
                <a:srgbClr val="FF0000"/>
              </a:solidFill>
            </a:endParaRPr>
          </a:p>
        </p:txBody>
      </p:sp>
      <p:sp>
        <p:nvSpPr>
          <p:cNvPr id="25641" name="CasellaDiTesto 139"/>
          <p:cNvSpPr txBox="1">
            <a:spLocks noChangeArrowheads="1"/>
          </p:cNvSpPr>
          <p:nvPr/>
        </p:nvSpPr>
        <p:spPr bwMode="auto">
          <a:xfrm>
            <a:off x="8053388" y="5013325"/>
            <a:ext cx="446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>
                <a:solidFill>
                  <a:srgbClr val="1C04FF"/>
                </a:solidFill>
              </a:rPr>
              <a:t>P</a:t>
            </a:r>
            <a:r>
              <a:rPr lang="it-IT" sz="2000" b="1" baseline="-25000">
                <a:solidFill>
                  <a:srgbClr val="1C04FF"/>
                </a:solidFill>
              </a:rPr>
              <a:t>2</a:t>
            </a:r>
            <a:endParaRPr lang="it-IT" sz="2000" b="1">
              <a:solidFill>
                <a:srgbClr val="1C04FF"/>
              </a:solidFill>
            </a:endParaRPr>
          </a:p>
        </p:txBody>
      </p:sp>
      <p:sp>
        <p:nvSpPr>
          <p:cNvPr id="25642" name="Ovale 140"/>
          <p:cNvSpPr>
            <a:spLocks noChangeArrowheads="1"/>
          </p:cNvSpPr>
          <p:nvPr/>
        </p:nvSpPr>
        <p:spPr bwMode="auto">
          <a:xfrm>
            <a:off x="1208088" y="3213100"/>
            <a:ext cx="161925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43" name="Ovale 141"/>
          <p:cNvSpPr>
            <a:spLocks noChangeArrowheads="1"/>
          </p:cNvSpPr>
          <p:nvPr/>
        </p:nvSpPr>
        <p:spPr bwMode="auto">
          <a:xfrm>
            <a:off x="4792663" y="3213100"/>
            <a:ext cx="160337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44" name="Ovale 142"/>
          <p:cNvSpPr>
            <a:spLocks noChangeArrowheads="1"/>
          </p:cNvSpPr>
          <p:nvPr/>
        </p:nvSpPr>
        <p:spPr bwMode="auto">
          <a:xfrm>
            <a:off x="1497013" y="2565400"/>
            <a:ext cx="160337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45" name="Ovale 143"/>
          <p:cNvSpPr>
            <a:spLocks noChangeArrowheads="1"/>
          </p:cNvSpPr>
          <p:nvPr/>
        </p:nvSpPr>
        <p:spPr bwMode="auto">
          <a:xfrm>
            <a:off x="5080000" y="2565400"/>
            <a:ext cx="160338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46" name="Ovale 144"/>
          <p:cNvSpPr>
            <a:spLocks noChangeArrowheads="1"/>
          </p:cNvSpPr>
          <p:nvPr/>
        </p:nvSpPr>
        <p:spPr bwMode="auto">
          <a:xfrm>
            <a:off x="1649413" y="3709988"/>
            <a:ext cx="160337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47" name="Ovale 145"/>
          <p:cNvSpPr>
            <a:spLocks noChangeArrowheads="1"/>
          </p:cNvSpPr>
          <p:nvPr/>
        </p:nvSpPr>
        <p:spPr bwMode="auto">
          <a:xfrm>
            <a:off x="5232400" y="3709988"/>
            <a:ext cx="160338" cy="1508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5648" name="CasellaDiTesto 1"/>
          <p:cNvSpPr txBox="1">
            <a:spLocks noChangeArrowheads="1"/>
          </p:cNvSpPr>
          <p:nvPr/>
        </p:nvSpPr>
        <p:spPr bwMode="auto">
          <a:xfrm>
            <a:off x="3178175" y="517525"/>
            <a:ext cx="37750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bg2"/>
                </a:solidFill>
              </a:rPr>
              <a:t>LEGGE DELLE PRESSIONI PARZIALI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25649" name="Text Box 69"/>
          <p:cNvSpPr txBox="1">
            <a:spLocks noChangeArrowheads="1"/>
          </p:cNvSpPr>
          <p:nvPr/>
        </p:nvSpPr>
        <p:spPr bwMode="auto">
          <a:xfrm>
            <a:off x="842963" y="5667375"/>
            <a:ext cx="8442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ea typeface="Arial" pitchFamily="-72" charset="0"/>
                <a:cs typeface="Arial" pitchFamily="-72" charset="0"/>
              </a:rPr>
              <a:t>La pressione parziale di un gas in una miscela è la stessa di quella che avrebbe se fosse solo nello stesso contenitore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9"/>
          <p:cNvSpPr>
            <a:spLocks noChangeArrowheads="1"/>
          </p:cNvSpPr>
          <p:nvPr/>
        </p:nvSpPr>
        <p:spPr bwMode="auto">
          <a:xfrm>
            <a:off x="2962275" y="3119438"/>
            <a:ext cx="1206500" cy="1254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0" name="Rectangle 10"/>
          <p:cNvSpPr>
            <a:spLocks noChangeArrowheads="1"/>
          </p:cNvSpPr>
          <p:nvPr/>
        </p:nvSpPr>
        <p:spPr bwMode="auto">
          <a:xfrm>
            <a:off x="3503613" y="2995613"/>
            <a:ext cx="123825" cy="123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1" name="AutoShape 6"/>
          <p:cNvSpPr>
            <a:spLocks noChangeArrowheads="1"/>
          </p:cNvSpPr>
          <p:nvPr/>
        </p:nvSpPr>
        <p:spPr bwMode="auto">
          <a:xfrm>
            <a:off x="2963863" y="3652838"/>
            <a:ext cx="1196975" cy="62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2965450" y="3587750"/>
            <a:ext cx="1217613" cy="249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3" name="Line 4"/>
          <p:cNvSpPr>
            <a:spLocks noChangeShapeType="1"/>
          </p:cNvSpPr>
          <p:nvPr/>
        </p:nvSpPr>
        <p:spPr bwMode="auto">
          <a:xfrm flipV="1">
            <a:off x="2944813" y="2901950"/>
            <a:ext cx="0" cy="1246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3"/>
          <p:cNvSpPr>
            <a:spLocks/>
          </p:cNvSpPr>
          <p:nvPr/>
        </p:nvSpPr>
        <p:spPr bwMode="auto">
          <a:xfrm rot="-5400000">
            <a:off x="3501232" y="3591719"/>
            <a:ext cx="125412" cy="1238250"/>
          </a:xfrm>
          <a:prstGeom prst="leftBracket">
            <a:avLst>
              <a:gd name="adj" fmla="val 8287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5" name="Oval 12"/>
          <p:cNvSpPr>
            <a:spLocks noChangeArrowheads="1"/>
          </p:cNvSpPr>
          <p:nvPr/>
        </p:nvSpPr>
        <p:spPr bwMode="auto">
          <a:xfrm>
            <a:off x="3316288" y="37131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6" name="Oval 13"/>
          <p:cNvSpPr>
            <a:spLocks noChangeArrowheads="1"/>
          </p:cNvSpPr>
          <p:nvPr/>
        </p:nvSpPr>
        <p:spPr bwMode="auto">
          <a:xfrm>
            <a:off x="3316288" y="39624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7" name="Oval 14"/>
          <p:cNvSpPr>
            <a:spLocks noChangeArrowheads="1"/>
          </p:cNvSpPr>
          <p:nvPr/>
        </p:nvSpPr>
        <p:spPr bwMode="auto">
          <a:xfrm>
            <a:off x="3935413" y="37131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8" name="Oval 15"/>
          <p:cNvSpPr>
            <a:spLocks noChangeArrowheads="1"/>
          </p:cNvSpPr>
          <p:nvPr/>
        </p:nvSpPr>
        <p:spPr bwMode="auto">
          <a:xfrm>
            <a:off x="3811588" y="39624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9" name="Oval 16"/>
          <p:cNvSpPr>
            <a:spLocks noChangeArrowheads="1"/>
          </p:cNvSpPr>
          <p:nvPr/>
        </p:nvSpPr>
        <p:spPr bwMode="auto">
          <a:xfrm>
            <a:off x="3068638" y="4086225"/>
            <a:ext cx="123825" cy="125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0" name="Oval 17"/>
          <p:cNvSpPr>
            <a:spLocks noChangeArrowheads="1"/>
          </p:cNvSpPr>
          <p:nvPr/>
        </p:nvSpPr>
        <p:spPr bwMode="auto">
          <a:xfrm>
            <a:off x="3068638" y="3421063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1" name="Oval 18"/>
          <p:cNvSpPr>
            <a:spLocks noChangeArrowheads="1"/>
          </p:cNvSpPr>
          <p:nvPr/>
        </p:nvSpPr>
        <p:spPr bwMode="auto">
          <a:xfrm>
            <a:off x="3378200" y="32766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2" name="Oval 19"/>
          <p:cNvSpPr>
            <a:spLocks noChangeArrowheads="1"/>
          </p:cNvSpPr>
          <p:nvPr/>
        </p:nvSpPr>
        <p:spPr bwMode="auto">
          <a:xfrm>
            <a:off x="3905250" y="33702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3" name="Oval 20"/>
          <p:cNvSpPr>
            <a:spLocks noChangeArrowheads="1"/>
          </p:cNvSpPr>
          <p:nvPr/>
        </p:nvSpPr>
        <p:spPr bwMode="auto">
          <a:xfrm>
            <a:off x="3687763" y="3441700"/>
            <a:ext cx="123825" cy="125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4" name="Oval 21"/>
          <p:cNvSpPr>
            <a:spLocks noChangeArrowheads="1"/>
          </p:cNvSpPr>
          <p:nvPr/>
        </p:nvSpPr>
        <p:spPr bwMode="auto">
          <a:xfrm>
            <a:off x="3563938" y="39624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5" name="Rectangle 23"/>
          <p:cNvSpPr>
            <a:spLocks noChangeArrowheads="1"/>
          </p:cNvSpPr>
          <p:nvPr/>
        </p:nvSpPr>
        <p:spPr bwMode="auto">
          <a:xfrm>
            <a:off x="423863" y="1851025"/>
            <a:ext cx="1230312" cy="1254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6" name="Rectangle 24"/>
          <p:cNvSpPr>
            <a:spLocks noChangeArrowheads="1"/>
          </p:cNvSpPr>
          <p:nvPr/>
        </p:nvSpPr>
        <p:spPr bwMode="auto">
          <a:xfrm>
            <a:off x="974725" y="1736725"/>
            <a:ext cx="123825" cy="123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7" name="Line 26"/>
          <p:cNvSpPr>
            <a:spLocks noChangeShapeType="1"/>
          </p:cNvSpPr>
          <p:nvPr/>
        </p:nvSpPr>
        <p:spPr bwMode="auto">
          <a:xfrm flipV="1">
            <a:off x="1654175" y="1530350"/>
            <a:ext cx="0" cy="1246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8" name="AutoShape 27"/>
          <p:cNvSpPr>
            <a:spLocks noChangeArrowheads="1"/>
          </p:cNvSpPr>
          <p:nvPr/>
        </p:nvSpPr>
        <p:spPr bwMode="auto">
          <a:xfrm>
            <a:off x="433388" y="2266950"/>
            <a:ext cx="1196975" cy="6238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69" name="Rectangle 28"/>
          <p:cNvSpPr>
            <a:spLocks noChangeArrowheads="1"/>
          </p:cNvSpPr>
          <p:nvPr/>
        </p:nvSpPr>
        <p:spPr bwMode="auto">
          <a:xfrm>
            <a:off x="427038" y="2216150"/>
            <a:ext cx="1211262" cy="249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0" name="Line 29"/>
          <p:cNvSpPr>
            <a:spLocks noChangeShapeType="1"/>
          </p:cNvSpPr>
          <p:nvPr/>
        </p:nvSpPr>
        <p:spPr bwMode="auto">
          <a:xfrm flipV="1">
            <a:off x="415925" y="1530350"/>
            <a:ext cx="0" cy="1246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1" name="AutoShape 30"/>
          <p:cNvSpPr>
            <a:spLocks/>
          </p:cNvSpPr>
          <p:nvPr/>
        </p:nvSpPr>
        <p:spPr bwMode="auto">
          <a:xfrm rot="-5400000">
            <a:off x="972344" y="2220119"/>
            <a:ext cx="125412" cy="1238250"/>
          </a:xfrm>
          <a:prstGeom prst="leftBracket">
            <a:avLst>
              <a:gd name="adj" fmla="val 8287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2" name="Oval 31"/>
          <p:cNvSpPr>
            <a:spLocks noChangeArrowheads="1"/>
          </p:cNvSpPr>
          <p:nvPr/>
        </p:nvSpPr>
        <p:spPr bwMode="auto">
          <a:xfrm>
            <a:off x="787400" y="23415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3" name="Oval 32"/>
          <p:cNvSpPr>
            <a:spLocks noChangeArrowheads="1"/>
          </p:cNvSpPr>
          <p:nvPr/>
        </p:nvSpPr>
        <p:spPr bwMode="auto">
          <a:xfrm>
            <a:off x="787400" y="25908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4" name="Oval 33"/>
          <p:cNvSpPr>
            <a:spLocks noChangeArrowheads="1"/>
          </p:cNvSpPr>
          <p:nvPr/>
        </p:nvSpPr>
        <p:spPr bwMode="auto">
          <a:xfrm>
            <a:off x="1406525" y="23415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5" name="Oval 34"/>
          <p:cNvSpPr>
            <a:spLocks noChangeArrowheads="1"/>
          </p:cNvSpPr>
          <p:nvPr/>
        </p:nvSpPr>
        <p:spPr bwMode="auto">
          <a:xfrm>
            <a:off x="1282700" y="25908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6" name="Oval 35"/>
          <p:cNvSpPr>
            <a:spLocks noChangeArrowheads="1"/>
          </p:cNvSpPr>
          <p:nvPr/>
        </p:nvSpPr>
        <p:spPr bwMode="auto">
          <a:xfrm>
            <a:off x="539750" y="2714625"/>
            <a:ext cx="123825" cy="125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7" name="Oval 36"/>
          <p:cNvSpPr>
            <a:spLocks noChangeArrowheads="1"/>
          </p:cNvSpPr>
          <p:nvPr/>
        </p:nvSpPr>
        <p:spPr bwMode="auto">
          <a:xfrm>
            <a:off x="539750" y="2257425"/>
            <a:ext cx="123825" cy="125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8" name="Oval 37"/>
          <p:cNvSpPr>
            <a:spLocks noChangeArrowheads="1"/>
          </p:cNvSpPr>
          <p:nvPr/>
        </p:nvSpPr>
        <p:spPr bwMode="auto">
          <a:xfrm>
            <a:off x="849313" y="2028825"/>
            <a:ext cx="123825" cy="125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79" name="Oval 38"/>
          <p:cNvSpPr>
            <a:spLocks noChangeArrowheads="1"/>
          </p:cNvSpPr>
          <p:nvPr/>
        </p:nvSpPr>
        <p:spPr bwMode="auto">
          <a:xfrm>
            <a:off x="1376363" y="2060575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0" name="Oval 39"/>
          <p:cNvSpPr>
            <a:spLocks noChangeArrowheads="1"/>
          </p:cNvSpPr>
          <p:nvPr/>
        </p:nvSpPr>
        <p:spPr bwMode="auto">
          <a:xfrm>
            <a:off x="1158875" y="2278063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1" name="Oval 40"/>
          <p:cNvSpPr>
            <a:spLocks noChangeArrowheads="1"/>
          </p:cNvSpPr>
          <p:nvPr/>
        </p:nvSpPr>
        <p:spPr bwMode="auto">
          <a:xfrm>
            <a:off x="1035050" y="25908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2" name="Rectangle 42"/>
          <p:cNvSpPr>
            <a:spLocks noChangeArrowheads="1"/>
          </p:cNvSpPr>
          <p:nvPr/>
        </p:nvSpPr>
        <p:spPr bwMode="auto">
          <a:xfrm>
            <a:off x="433388" y="4587875"/>
            <a:ext cx="1206500" cy="1254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3" name="Rectangle 43"/>
          <p:cNvSpPr>
            <a:spLocks noChangeArrowheads="1"/>
          </p:cNvSpPr>
          <p:nvPr/>
        </p:nvSpPr>
        <p:spPr bwMode="auto">
          <a:xfrm>
            <a:off x="974725" y="4452938"/>
            <a:ext cx="123825" cy="1254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4" name="Line 45"/>
          <p:cNvSpPr>
            <a:spLocks noChangeShapeType="1"/>
          </p:cNvSpPr>
          <p:nvPr/>
        </p:nvSpPr>
        <p:spPr bwMode="auto">
          <a:xfrm flipV="1">
            <a:off x="1654175" y="4578350"/>
            <a:ext cx="0" cy="1246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85" name="AutoShape 46"/>
          <p:cNvSpPr>
            <a:spLocks noChangeArrowheads="1"/>
          </p:cNvSpPr>
          <p:nvPr/>
        </p:nvSpPr>
        <p:spPr bwMode="auto">
          <a:xfrm>
            <a:off x="433388" y="5310188"/>
            <a:ext cx="1196975" cy="6238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6" name="Rectangle 47"/>
          <p:cNvSpPr>
            <a:spLocks noChangeArrowheads="1"/>
          </p:cNvSpPr>
          <p:nvPr/>
        </p:nvSpPr>
        <p:spPr bwMode="auto">
          <a:xfrm>
            <a:off x="436563" y="5264150"/>
            <a:ext cx="1193800" cy="249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7" name="Line 48"/>
          <p:cNvSpPr>
            <a:spLocks noChangeShapeType="1"/>
          </p:cNvSpPr>
          <p:nvPr/>
        </p:nvSpPr>
        <p:spPr bwMode="auto">
          <a:xfrm flipV="1">
            <a:off x="415925" y="4578350"/>
            <a:ext cx="0" cy="1246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88" name="AutoShape 49"/>
          <p:cNvSpPr>
            <a:spLocks/>
          </p:cNvSpPr>
          <p:nvPr/>
        </p:nvSpPr>
        <p:spPr bwMode="auto">
          <a:xfrm rot="-5400000">
            <a:off x="972344" y="5268119"/>
            <a:ext cx="125412" cy="1238250"/>
          </a:xfrm>
          <a:prstGeom prst="leftBracket">
            <a:avLst>
              <a:gd name="adj" fmla="val 8287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89" name="Oval 50"/>
          <p:cNvSpPr>
            <a:spLocks noChangeArrowheads="1"/>
          </p:cNvSpPr>
          <p:nvPr/>
        </p:nvSpPr>
        <p:spPr bwMode="auto">
          <a:xfrm>
            <a:off x="787400" y="5087938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0" name="Oval 51"/>
          <p:cNvSpPr>
            <a:spLocks noChangeArrowheads="1"/>
          </p:cNvSpPr>
          <p:nvPr/>
        </p:nvSpPr>
        <p:spPr bwMode="auto">
          <a:xfrm>
            <a:off x="787400" y="53895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1" name="Oval 52"/>
          <p:cNvSpPr>
            <a:spLocks noChangeArrowheads="1"/>
          </p:cNvSpPr>
          <p:nvPr/>
        </p:nvSpPr>
        <p:spPr bwMode="auto">
          <a:xfrm>
            <a:off x="1406525" y="5097463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2" name="Oval 53"/>
          <p:cNvSpPr>
            <a:spLocks noChangeArrowheads="1"/>
          </p:cNvSpPr>
          <p:nvPr/>
        </p:nvSpPr>
        <p:spPr bwMode="auto">
          <a:xfrm>
            <a:off x="1282700" y="5389563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3" name="Oval 54"/>
          <p:cNvSpPr>
            <a:spLocks noChangeArrowheads="1"/>
          </p:cNvSpPr>
          <p:nvPr/>
        </p:nvSpPr>
        <p:spPr bwMode="auto">
          <a:xfrm>
            <a:off x="539750" y="5638800"/>
            <a:ext cx="123825" cy="1238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4" name="Oval 55"/>
          <p:cNvSpPr>
            <a:spLocks noChangeArrowheads="1"/>
          </p:cNvSpPr>
          <p:nvPr/>
        </p:nvSpPr>
        <p:spPr bwMode="auto">
          <a:xfrm>
            <a:off x="539750" y="4848225"/>
            <a:ext cx="123825" cy="125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5" name="Oval 56"/>
          <p:cNvSpPr>
            <a:spLocks noChangeArrowheads="1"/>
          </p:cNvSpPr>
          <p:nvPr/>
        </p:nvSpPr>
        <p:spPr bwMode="auto">
          <a:xfrm>
            <a:off x="849313" y="4754563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6" name="Oval 57"/>
          <p:cNvSpPr>
            <a:spLocks noChangeArrowheads="1"/>
          </p:cNvSpPr>
          <p:nvPr/>
        </p:nvSpPr>
        <p:spPr bwMode="auto">
          <a:xfrm>
            <a:off x="1376363" y="4795838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7" name="Oval 58"/>
          <p:cNvSpPr>
            <a:spLocks noChangeArrowheads="1"/>
          </p:cNvSpPr>
          <p:nvPr/>
        </p:nvSpPr>
        <p:spPr bwMode="auto">
          <a:xfrm>
            <a:off x="1158875" y="4868863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8" name="Oval 59"/>
          <p:cNvSpPr>
            <a:spLocks noChangeArrowheads="1"/>
          </p:cNvSpPr>
          <p:nvPr/>
        </p:nvSpPr>
        <p:spPr bwMode="auto">
          <a:xfrm>
            <a:off x="1035050" y="5513388"/>
            <a:ext cx="123825" cy="125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99" name="AutoShape 60"/>
          <p:cNvSpPr>
            <a:spLocks noChangeArrowheads="1"/>
          </p:cNvSpPr>
          <p:nvPr/>
        </p:nvSpPr>
        <p:spPr bwMode="auto">
          <a:xfrm rot="5400000" flipV="1">
            <a:off x="771525" y="1133475"/>
            <a:ext cx="533400" cy="247650"/>
          </a:xfrm>
          <a:custGeom>
            <a:avLst/>
            <a:gdLst>
              <a:gd name="T0" fmla="*/ 243956738 w 21600"/>
              <a:gd name="T1" fmla="*/ 0 h 21600"/>
              <a:gd name="T2" fmla="*/ 0 w 21600"/>
              <a:gd name="T3" fmla="*/ 16277117 h 21600"/>
              <a:gd name="T4" fmla="*/ 243956738 w 21600"/>
              <a:gd name="T5" fmla="*/ 32554235 h 21600"/>
              <a:gd name="T6" fmla="*/ 325275642 w 21600"/>
              <a:gd name="T7" fmla="*/ 1627711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700" name="AutoShape 61"/>
          <p:cNvSpPr>
            <a:spLocks noChangeArrowheads="1"/>
          </p:cNvSpPr>
          <p:nvPr/>
        </p:nvSpPr>
        <p:spPr bwMode="auto">
          <a:xfrm rot="-5400000">
            <a:off x="768350" y="3952875"/>
            <a:ext cx="533400" cy="247650"/>
          </a:xfrm>
          <a:custGeom>
            <a:avLst/>
            <a:gdLst>
              <a:gd name="T0" fmla="*/ 243956738 w 21600"/>
              <a:gd name="T1" fmla="*/ 0 h 21600"/>
              <a:gd name="T2" fmla="*/ 0 w 21600"/>
              <a:gd name="T3" fmla="*/ 16277117 h 21600"/>
              <a:gd name="T4" fmla="*/ 243956738 w 21600"/>
              <a:gd name="T5" fmla="*/ 32554235 h 21600"/>
              <a:gd name="T6" fmla="*/ 325275642 w 21600"/>
              <a:gd name="T7" fmla="*/ 1627711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701" name="Line 67"/>
          <p:cNvSpPr>
            <a:spLocks noChangeShapeType="1"/>
          </p:cNvSpPr>
          <p:nvPr/>
        </p:nvSpPr>
        <p:spPr bwMode="auto">
          <a:xfrm flipH="1">
            <a:off x="1822450" y="4089400"/>
            <a:ext cx="1028700" cy="882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02" name="Line 68"/>
          <p:cNvSpPr>
            <a:spLocks noChangeShapeType="1"/>
          </p:cNvSpPr>
          <p:nvPr/>
        </p:nvSpPr>
        <p:spPr bwMode="auto">
          <a:xfrm flipH="1" flipV="1">
            <a:off x="1784350" y="2163763"/>
            <a:ext cx="1008063" cy="116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03" name="Text Box 69"/>
          <p:cNvSpPr txBox="1">
            <a:spLocks noChangeArrowheads="1"/>
          </p:cNvSpPr>
          <p:nvPr/>
        </p:nvSpPr>
        <p:spPr bwMode="auto">
          <a:xfrm>
            <a:off x="849313" y="498475"/>
            <a:ext cx="8442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ea typeface="Arial" pitchFamily="-72" charset="0"/>
                <a:cs typeface="Arial" pitchFamily="-72" charset="0"/>
              </a:rPr>
              <a:t>La solubilità di un gas in un liquido è direttamente proporzionale alla sua pressione parziale</a:t>
            </a:r>
          </a:p>
        </p:txBody>
      </p:sp>
      <p:sp>
        <p:nvSpPr>
          <p:cNvPr id="27704" name="CasellaDiTesto 67"/>
          <p:cNvSpPr txBox="1">
            <a:spLocks noChangeArrowheads="1"/>
          </p:cNvSpPr>
          <p:nvPr/>
        </p:nvSpPr>
        <p:spPr bwMode="auto">
          <a:xfrm>
            <a:off x="3221038" y="149225"/>
            <a:ext cx="36766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/>
              <a:t>LEGGE DI HENRY: C = P </a:t>
            </a:r>
            <a:r>
              <a:rPr lang="it-IT" sz="2000"/>
              <a:t>x</a:t>
            </a:r>
            <a:r>
              <a:rPr lang="it-IT" sz="2000" b="1"/>
              <a:t> K </a:t>
            </a:r>
            <a:endParaRPr lang="it-IT" sz="2000"/>
          </a:p>
        </p:txBody>
      </p:sp>
      <p:sp>
        <p:nvSpPr>
          <p:cNvPr id="27705" name="CasellaDiTesto 1"/>
          <p:cNvSpPr txBox="1">
            <a:spLocks noChangeArrowheads="1"/>
          </p:cNvSpPr>
          <p:nvPr/>
        </p:nvSpPr>
        <p:spPr bwMode="auto">
          <a:xfrm>
            <a:off x="4376738" y="3860800"/>
            <a:ext cx="419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/>
              <a:t>C</a:t>
            </a:r>
            <a:r>
              <a:rPr lang="it-IT" sz="2000"/>
              <a:t>: concentrazione nella fase liquida</a:t>
            </a:r>
          </a:p>
        </p:txBody>
      </p:sp>
      <p:sp>
        <p:nvSpPr>
          <p:cNvPr id="27706" name="CasellaDiTesto 69"/>
          <p:cNvSpPr txBox="1">
            <a:spLocks noChangeArrowheads="1"/>
          </p:cNvSpPr>
          <p:nvPr/>
        </p:nvSpPr>
        <p:spPr bwMode="auto">
          <a:xfrm>
            <a:off x="4381500" y="3267075"/>
            <a:ext cx="473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/>
              <a:t>P</a:t>
            </a:r>
            <a:r>
              <a:rPr lang="it-IT" sz="2000"/>
              <a:t>: pressione parziale nella fase gassosa</a:t>
            </a:r>
          </a:p>
        </p:txBody>
      </p:sp>
      <p:sp>
        <p:nvSpPr>
          <p:cNvPr id="27707" name="CasellaDiTesto 3"/>
          <p:cNvSpPr txBox="1">
            <a:spLocks noChangeArrowheads="1"/>
          </p:cNvSpPr>
          <p:nvPr/>
        </p:nvSpPr>
        <p:spPr bwMode="auto">
          <a:xfrm>
            <a:off x="5105400" y="1193800"/>
            <a:ext cx="3316934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/>
              <a:t>  </a:t>
            </a:r>
            <a:r>
              <a:rPr lang="it-IT" sz="2000" b="1" dirty="0"/>
              <a:t>K</a:t>
            </a:r>
            <a:r>
              <a:rPr lang="it-IT" sz="2000" dirty="0"/>
              <a:t>: coefficiente di solubilità</a:t>
            </a:r>
          </a:p>
          <a:p>
            <a:endParaRPr lang="it-IT" sz="2000" dirty="0"/>
          </a:p>
          <a:p>
            <a:r>
              <a:rPr lang="it-IT" sz="2000" dirty="0"/>
              <a:t>K</a:t>
            </a:r>
            <a:r>
              <a:rPr lang="it-IT" sz="2600" baseline="-15000" dirty="0"/>
              <a:t>0</a:t>
            </a:r>
            <a:r>
              <a:rPr lang="it-IT" sz="2000" baseline="-29000" dirty="0"/>
              <a:t>2</a:t>
            </a:r>
            <a:r>
              <a:rPr lang="it-IT" sz="2000" dirty="0"/>
              <a:t> </a:t>
            </a:r>
            <a:r>
              <a:rPr lang="it-IT" sz="2000" dirty="0" smtClean="0"/>
              <a:t>  = 0,003 </a:t>
            </a:r>
            <a:r>
              <a:rPr lang="it-IT" sz="2000" dirty="0"/>
              <a:t>ml l</a:t>
            </a:r>
            <a:r>
              <a:rPr lang="it-IT" sz="2000" baseline="30000" dirty="0"/>
              <a:t>-1</a:t>
            </a:r>
            <a:r>
              <a:rPr lang="it-IT" sz="2000" dirty="0"/>
              <a:t> mmHg</a:t>
            </a:r>
            <a:r>
              <a:rPr lang="it-IT" sz="2000" baseline="30000" dirty="0"/>
              <a:t>-1</a:t>
            </a:r>
            <a:endParaRPr lang="it-IT" sz="2000" dirty="0"/>
          </a:p>
          <a:p>
            <a:r>
              <a:rPr lang="it-IT" sz="2000" dirty="0"/>
              <a:t>K</a:t>
            </a:r>
            <a:r>
              <a:rPr lang="it-IT" sz="2000" baseline="-15000" dirty="0"/>
              <a:t>CO</a:t>
            </a:r>
            <a:r>
              <a:rPr lang="it-IT" sz="2000" baseline="-31000" dirty="0"/>
              <a:t>2</a:t>
            </a:r>
            <a:r>
              <a:rPr lang="it-IT" sz="2000" dirty="0"/>
              <a:t> = 0,065 ml l</a:t>
            </a:r>
            <a:r>
              <a:rPr lang="it-IT" sz="2000" baseline="30000" dirty="0"/>
              <a:t>-1</a:t>
            </a:r>
            <a:r>
              <a:rPr lang="it-IT" sz="2000" dirty="0"/>
              <a:t> mmHg</a:t>
            </a:r>
            <a:r>
              <a:rPr lang="it-IT" sz="2000" baseline="30000" dirty="0"/>
              <a:t>-1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FF0000"/>
                </a:solidFill>
              </a:rPr>
              <a:t>     </a:t>
            </a:r>
            <a:r>
              <a:rPr lang="it-IT" sz="2000" b="1" dirty="0">
                <a:solidFill>
                  <a:srgbClr val="FF0000"/>
                </a:solidFill>
              </a:rPr>
              <a:t>(K</a:t>
            </a:r>
            <a:r>
              <a:rPr lang="it-IT" sz="2600" b="1" baseline="-15000" dirty="0">
                <a:solidFill>
                  <a:srgbClr val="FF0000"/>
                </a:solidFill>
              </a:rPr>
              <a:t>0</a:t>
            </a:r>
            <a:r>
              <a:rPr lang="it-IT" sz="2000" b="1" baseline="-29000" dirty="0">
                <a:solidFill>
                  <a:srgbClr val="FF0000"/>
                </a:solidFill>
              </a:rPr>
              <a:t>2</a:t>
            </a:r>
            <a:r>
              <a:rPr lang="it-IT" sz="2000" b="1" dirty="0">
                <a:solidFill>
                  <a:srgbClr val="FF0000"/>
                </a:solidFill>
              </a:rPr>
              <a:t> = K</a:t>
            </a:r>
            <a:r>
              <a:rPr lang="it-IT" sz="2000" b="1" baseline="-15000" dirty="0">
                <a:solidFill>
                  <a:srgbClr val="FF0000"/>
                </a:solidFill>
              </a:rPr>
              <a:t>CO</a:t>
            </a:r>
            <a:r>
              <a:rPr lang="it-IT" sz="2000" b="1" baseline="-31000" dirty="0">
                <a:solidFill>
                  <a:srgbClr val="FF0000"/>
                </a:solidFill>
              </a:rPr>
              <a:t>2</a:t>
            </a:r>
            <a:r>
              <a:rPr lang="it-IT" sz="2000" b="1" dirty="0">
                <a:solidFill>
                  <a:srgbClr val="FF0000"/>
                </a:solidFill>
              </a:rPr>
              <a:t> / 21,66) </a:t>
            </a:r>
          </a:p>
        </p:txBody>
      </p:sp>
      <p:sp>
        <p:nvSpPr>
          <p:cNvPr id="27708" name="Line 5"/>
          <p:cNvSpPr>
            <a:spLocks noChangeShapeType="1"/>
          </p:cNvSpPr>
          <p:nvPr/>
        </p:nvSpPr>
        <p:spPr bwMode="auto">
          <a:xfrm flipV="1">
            <a:off x="4183063" y="2901950"/>
            <a:ext cx="0" cy="1246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09" name="CasellaDiTesto 4"/>
          <p:cNvSpPr txBox="1">
            <a:spLocks noChangeArrowheads="1"/>
          </p:cNvSpPr>
          <p:nvPr/>
        </p:nvSpPr>
        <p:spPr bwMode="auto">
          <a:xfrm>
            <a:off x="2409825" y="4811713"/>
            <a:ext cx="3000375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ml di gas disciolti in 100 ml di acqua a 37 °C</a:t>
            </a:r>
          </a:p>
          <a:p>
            <a:endParaRPr lang="it-IT"/>
          </a:p>
          <a:p>
            <a:r>
              <a:rPr lang="it-IT"/>
              <a:t>                  O</a:t>
            </a:r>
            <a:r>
              <a:rPr lang="it-IT" baseline="-25000"/>
              <a:t>2</a:t>
            </a:r>
            <a:r>
              <a:rPr lang="it-IT"/>
              <a:t>: 0,23</a:t>
            </a:r>
          </a:p>
          <a:p>
            <a:r>
              <a:rPr lang="it-IT"/>
              <a:t>               CO</a:t>
            </a:r>
            <a:r>
              <a:rPr lang="it-IT" baseline="-25000"/>
              <a:t>2</a:t>
            </a:r>
            <a:r>
              <a:rPr lang="it-IT"/>
              <a:t>: 5,40</a:t>
            </a:r>
          </a:p>
          <a:p>
            <a:r>
              <a:rPr lang="it-IT"/>
              <a:t>                   N: 0,12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3684917014"/>
          <p:cNvPicPr>
            <a:picLocks noChangeAspect="1" noChangeArrowheads="1"/>
          </p:cNvPicPr>
          <p:nvPr/>
        </p:nvPicPr>
        <p:blipFill>
          <a:blip r:embed="rId3"/>
          <a:srcRect r="39230"/>
          <a:stretch>
            <a:fillRect/>
          </a:stretch>
        </p:blipFill>
        <p:spPr bwMode="auto">
          <a:xfrm>
            <a:off x="228600" y="0"/>
            <a:ext cx="96774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3684917014"/>
          <p:cNvPicPr>
            <a:picLocks noChangeAspect="1" noChangeArrowheads="1"/>
          </p:cNvPicPr>
          <p:nvPr/>
        </p:nvPicPr>
        <p:blipFill>
          <a:blip r:embed="rId3"/>
          <a:srcRect l="64615"/>
          <a:stretch>
            <a:fillRect/>
          </a:stretch>
        </p:blipFill>
        <p:spPr bwMode="auto">
          <a:xfrm>
            <a:off x="5715000" y="3429000"/>
            <a:ext cx="40386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8469313" y="6456363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sp>
        <p:nvSpPr>
          <p:cNvPr id="29700" name="Text Box 86"/>
          <p:cNvSpPr txBox="1">
            <a:spLocks noChangeArrowheads="1"/>
          </p:cNvSpPr>
          <p:nvPr/>
        </p:nvSpPr>
        <p:spPr bwMode="auto">
          <a:xfrm>
            <a:off x="6951663" y="44450"/>
            <a:ext cx="2681287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LEGGE DI LAPLACE</a:t>
            </a:r>
          </a:p>
        </p:txBody>
      </p:sp>
      <p:pic>
        <p:nvPicPr>
          <p:cNvPr id="29701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4459288"/>
            <a:ext cx="251460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87"/>
          <p:cNvSpPr txBox="1">
            <a:spLocks noChangeArrowheads="1"/>
          </p:cNvSpPr>
          <p:nvPr/>
        </p:nvSpPr>
        <p:spPr bwMode="auto">
          <a:xfrm>
            <a:off x="152400" y="31750"/>
            <a:ext cx="55626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/>
              <a:t>La pressione necessaria a distendere una cavità (pressione distendente) è direttamente proporzionale alla tensione delle sue pareti ed inversamente proporzionale al suo raggio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 descr="pag-303.jpg"/>
          <p:cNvPicPr>
            <a:picLocks noChangeAspect="1"/>
          </p:cNvPicPr>
          <p:nvPr/>
        </p:nvPicPr>
        <p:blipFill>
          <a:blip r:embed="rId3"/>
          <a:srcRect b="8424"/>
          <a:stretch>
            <a:fillRect/>
          </a:stretch>
        </p:blipFill>
        <p:spPr bwMode="auto">
          <a:xfrm>
            <a:off x="228600" y="1624013"/>
            <a:ext cx="9477375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26"/>
          <p:cNvSpPr txBox="1">
            <a:spLocks noChangeArrowheads="1"/>
          </p:cNvSpPr>
          <p:nvPr/>
        </p:nvSpPr>
        <p:spPr bwMode="auto">
          <a:xfrm>
            <a:off x="6753225" y="396875"/>
            <a:ext cx="3000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Forza di retrazione che tende a far chiudere gli alveoli</a:t>
            </a:r>
          </a:p>
        </p:txBody>
      </p:sp>
      <p:sp>
        <p:nvSpPr>
          <p:cNvPr id="31747" name="Line 27"/>
          <p:cNvSpPr>
            <a:spLocks noChangeShapeType="1"/>
          </p:cNvSpPr>
          <p:nvPr/>
        </p:nvSpPr>
        <p:spPr bwMode="auto">
          <a:xfrm>
            <a:off x="7408863" y="1155700"/>
            <a:ext cx="376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Line 28"/>
          <p:cNvSpPr>
            <a:spLocks noChangeShapeType="1"/>
          </p:cNvSpPr>
          <p:nvPr/>
        </p:nvSpPr>
        <p:spPr bwMode="auto">
          <a:xfrm flipH="1">
            <a:off x="8628063" y="1155700"/>
            <a:ext cx="37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9" name="AutoShape 30"/>
          <p:cNvSpPr>
            <a:spLocks noChangeArrowheads="1"/>
          </p:cNvSpPr>
          <p:nvPr/>
        </p:nvSpPr>
        <p:spPr bwMode="auto">
          <a:xfrm flipV="1">
            <a:off x="7127875" y="44450"/>
            <a:ext cx="2157413" cy="1944688"/>
          </a:xfrm>
          <a:custGeom>
            <a:avLst/>
            <a:gdLst>
              <a:gd name="T0" fmla="*/ 2147483647 w 21600"/>
              <a:gd name="T1" fmla="*/ 0 h 21600"/>
              <a:gd name="T2" fmla="*/ 511163353 w 21600"/>
              <a:gd name="T3" fmla="*/ 2147483647 h 21600"/>
              <a:gd name="T4" fmla="*/ 2147483647 w 21600"/>
              <a:gd name="T5" fmla="*/ 750939561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35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28" y="10800"/>
                </a:moveTo>
                <a:cubicBezTo>
                  <a:pt x="1028" y="10800"/>
                  <a:pt x="1028" y="10800"/>
                  <a:pt x="1028" y="10799"/>
                </a:cubicBezTo>
                <a:cubicBezTo>
                  <a:pt x="1029" y="5403"/>
                  <a:pt x="5403" y="1029"/>
                  <a:pt x="10800" y="1029"/>
                </a:cubicBezTo>
                <a:cubicBezTo>
                  <a:pt x="16196" y="1029"/>
                  <a:pt x="20571" y="5403"/>
                  <a:pt x="20571" y="10800"/>
                </a:cubicBezTo>
                <a:cubicBezTo>
                  <a:pt x="20571" y="10800"/>
                  <a:pt x="20570" y="10800"/>
                  <a:pt x="20570" y="10800"/>
                </a:cubicBezTo>
                <a:lnTo>
                  <a:pt x="21599" y="10800"/>
                </a:lnTo>
                <a:cubicBezTo>
                  <a:pt x="21599" y="10800"/>
                  <a:pt x="21599" y="10800"/>
                  <a:pt x="21599" y="10799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0800"/>
                  <a:pt x="-1" y="10800"/>
                  <a:pt x="-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750" name="AutoShape 31"/>
          <p:cNvSpPr>
            <a:spLocks noChangeArrowheads="1"/>
          </p:cNvSpPr>
          <p:nvPr/>
        </p:nvSpPr>
        <p:spPr bwMode="auto">
          <a:xfrm flipV="1">
            <a:off x="7221538" y="212725"/>
            <a:ext cx="1970087" cy="1703388"/>
          </a:xfrm>
          <a:custGeom>
            <a:avLst/>
            <a:gdLst>
              <a:gd name="T0" fmla="*/ 2147483647 w 21600"/>
              <a:gd name="T1" fmla="*/ 0 h 21600"/>
              <a:gd name="T2" fmla="*/ 389239027 w 21600"/>
              <a:gd name="T3" fmla="*/ 2147483647 h 21600"/>
              <a:gd name="T4" fmla="*/ 2147483647 w 21600"/>
              <a:gd name="T5" fmla="*/ 5046583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35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28" y="10800"/>
                </a:moveTo>
                <a:cubicBezTo>
                  <a:pt x="1028" y="10800"/>
                  <a:pt x="1028" y="10800"/>
                  <a:pt x="1028" y="10799"/>
                </a:cubicBezTo>
                <a:cubicBezTo>
                  <a:pt x="1029" y="5403"/>
                  <a:pt x="5403" y="1029"/>
                  <a:pt x="10800" y="1029"/>
                </a:cubicBezTo>
                <a:cubicBezTo>
                  <a:pt x="16196" y="1029"/>
                  <a:pt x="20571" y="5403"/>
                  <a:pt x="20571" y="10800"/>
                </a:cubicBezTo>
                <a:cubicBezTo>
                  <a:pt x="20571" y="10800"/>
                  <a:pt x="20570" y="10800"/>
                  <a:pt x="20570" y="10800"/>
                </a:cubicBezTo>
                <a:lnTo>
                  <a:pt x="21599" y="10800"/>
                </a:lnTo>
                <a:cubicBezTo>
                  <a:pt x="21599" y="10800"/>
                  <a:pt x="21599" y="10800"/>
                  <a:pt x="21599" y="10799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0800"/>
                  <a:pt x="-1" y="10800"/>
                  <a:pt x="-1" y="10800"/>
                </a:cubicBezTo>
                <a:close/>
              </a:path>
            </a:pathLst>
          </a:custGeom>
          <a:solidFill>
            <a:srgbClr val="1C04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751" name="Text Box 24"/>
          <p:cNvSpPr txBox="1">
            <a:spLocks noChangeArrowheads="1"/>
          </p:cNvSpPr>
          <p:nvPr/>
        </p:nvSpPr>
        <p:spPr bwMode="auto">
          <a:xfrm>
            <a:off x="3814763" y="292100"/>
            <a:ext cx="202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SURFACTANTI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1" descr="The_production_of_pulmonary_surfactant.jpg"/>
          <p:cNvPicPr>
            <a:picLocks noChangeAspect="1"/>
          </p:cNvPicPr>
          <p:nvPr/>
        </p:nvPicPr>
        <p:blipFill>
          <a:blip r:embed="rId3"/>
          <a:srcRect t="4971"/>
          <a:stretch>
            <a:fillRect/>
          </a:stretch>
        </p:blipFill>
        <p:spPr bwMode="auto">
          <a:xfrm>
            <a:off x="0" y="3357563"/>
            <a:ext cx="49022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Immagine 3" descr="img013.JPG"/>
          <p:cNvPicPr>
            <a:picLocks noChangeAspect="1"/>
          </p:cNvPicPr>
          <p:nvPr/>
        </p:nvPicPr>
        <p:blipFill>
          <a:blip r:embed="rId4"/>
          <a:srcRect l="3304" t="12416" b="5724"/>
          <a:stretch>
            <a:fillRect/>
          </a:stretch>
        </p:blipFill>
        <p:spPr bwMode="auto">
          <a:xfrm>
            <a:off x="-15875" y="-26988"/>
            <a:ext cx="5287963" cy="3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Immagine 5" descr="play-doh-surfactant.gif"/>
          <p:cNvPicPr>
            <a:picLocks noChangeAspect="1"/>
          </p:cNvPicPr>
          <p:nvPr/>
        </p:nvPicPr>
        <p:blipFill>
          <a:blip r:embed="rId5"/>
          <a:srcRect l="-2" t="9029" r="-1262"/>
          <a:stretch>
            <a:fillRect/>
          </a:stretch>
        </p:blipFill>
        <p:spPr bwMode="auto">
          <a:xfrm>
            <a:off x="5221288" y="-26988"/>
            <a:ext cx="4684712" cy="316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magine 2" descr="orgeig-slide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2488" y="2952750"/>
            <a:ext cx="5243512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24"/>
          <p:cNvSpPr txBox="1">
            <a:spLocks noChangeArrowheads="1"/>
          </p:cNvSpPr>
          <p:nvPr/>
        </p:nvSpPr>
        <p:spPr bwMode="auto">
          <a:xfrm>
            <a:off x="3670300" y="2741613"/>
            <a:ext cx="2054225" cy="425450"/>
          </a:xfrm>
          <a:prstGeom prst="rect">
            <a:avLst/>
          </a:prstGeom>
          <a:solidFill>
            <a:srgbClr val="00009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Arial Rounded MT Bold" pitchFamily="-72" charset="0"/>
              </a:rPr>
              <a:t>SURFACTANTI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3684917002PG2"/>
          <p:cNvPicPr>
            <a:picLocks noChangeAspect="1" noChangeArrowheads="1"/>
          </p:cNvPicPr>
          <p:nvPr/>
        </p:nvPicPr>
        <p:blipFill rotWithShape="1">
          <a:blip r:embed="rId3"/>
          <a:srcRect l="861" t="6350" b="46901"/>
          <a:stretch/>
        </p:blipFill>
        <p:spPr bwMode="auto">
          <a:xfrm>
            <a:off x="0" y="310355"/>
            <a:ext cx="9906000" cy="542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8469313" y="5776813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</a:t>
            </a:r>
            <a:r>
              <a:rPr lang="it-IT" sz="1000" dirty="0" err="1"/>
              <a:t>SILVERTHORN</a:t>
            </a:r>
            <a:endParaRPr lang="it-IT" sz="1000" dirty="0"/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8199438" y="152400"/>
            <a:ext cx="1554162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VIE AEREE</a:t>
            </a:r>
          </a:p>
        </p:txBody>
      </p:sp>
      <p:grpSp>
        <p:nvGrpSpPr>
          <p:cNvPr id="35844" name="Group 20"/>
          <p:cNvGrpSpPr>
            <a:grpSpLocks/>
          </p:cNvGrpSpPr>
          <p:nvPr/>
        </p:nvGrpSpPr>
        <p:grpSpPr bwMode="auto">
          <a:xfrm>
            <a:off x="1939925" y="754063"/>
            <a:ext cx="3165475" cy="2446337"/>
            <a:chOff x="1222" y="475"/>
            <a:chExt cx="1994" cy="1541"/>
          </a:xfrm>
        </p:grpSpPr>
        <p:pic>
          <p:nvPicPr>
            <p:cNvPr id="35846" name="Picture 6" descr="3684917009"/>
            <p:cNvPicPr>
              <a:picLocks noChangeAspect="1" noChangeArrowheads="1"/>
            </p:cNvPicPr>
            <p:nvPr/>
          </p:nvPicPr>
          <p:blipFill>
            <a:blip r:embed="rId4"/>
            <a:srcRect r="57520"/>
            <a:stretch>
              <a:fillRect/>
            </a:stretch>
          </p:blipFill>
          <p:spPr bwMode="auto">
            <a:xfrm rot="-5400000">
              <a:off x="1760" y="849"/>
              <a:ext cx="812" cy="1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7" name="Text Box 7"/>
            <p:cNvSpPr txBox="1">
              <a:spLocks noChangeArrowheads="1"/>
            </p:cNvSpPr>
            <p:nvPr/>
          </p:nvSpPr>
          <p:spPr bwMode="auto">
            <a:xfrm>
              <a:off x="1488" y="1843"/>
              <a:ext cx="132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 b="1"/>
                <a:t>Epitelio respiratorio ciliato</a:t>
              </a:r>
            </a:p>
          </p:txBody>
        </p:sp>
        <p:sp>
          <p:nvSpPr>
            <p:cNvPr id="35848" name="Text Box 9"/>
            <p:cNvSpPr txBox="1">
              <a:spLocks noChangeArrowheads="1"/>
            </p:cNvSpPr>
            <p:nvPr/>
          </p:nvSpPr>
          <p:spPr bwMode="auto">
            <a:xfrm>
              <a:off x="1222" y="782"/>
              <a:ext cx="4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/>
                <a:t>polvere</a:t>
              </a:r>
            </a:p>
          </p:txBody>
        </p:sp>
        <p:sp>
          <p:nvSpPr>
            <p:cNvPr id="35849" name="Text Box 10"/>
            <p:cNvSpPr txBox="1">
              <a:spLocks noChangeArrowheads="1"/>
            </p:cNvSpPr>
            <p:nvPr/>
          </p:nvSpPr>
          <p:spPr bwMode="auto">
            <a:xfrm>
              <a:off x="1654" y="595"/>
              <a:ext cx="35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/>
                <a:t>muco</a:t>
              </a:r>
            </a:p>
          </p:txBody>
        </p:sp>
        <p:sp>
          <p:nvSpPr>
            <p:cNvPr id="35850" name="Text Box 11"/>
            <p:cNvSpPr txBox="1">
              <a:spLocks noChangeArrowheads="1"/>
            </p:cNvSpPr>
            <p:nvPr/>
          </p:nvSpPr>
          <p:spPr bwMode="auto">
            <a:xfrm>
              <a:off x="2007" y="475"/>
              <a:ext cx="7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/>
                <a:t>soluzione salina</a:t>
              </a:r>
            </a:p>
          </p:txBody>
        </p:sp>
        <p:sp>
          <p:nvSpPr>
            <p:cNvPr id="35851" name="Text Box 12"/>
            <p:cNvSpPr txBox="1">
              <a:spLocks noChangeArrowheads="1"/>
            </p:cNvSpPr>
            <p:nvPr/>
          </p:nvSpPr>
          <p:spPr bwMode="auto">
            <a:xfrm>
              <a:off x="2135" y="667"/>
              <a:ext cx="3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/>
                <a:t>ciglia</a:t>
              </a:r>
            </a:p>
          </p:txBody>
        </p:sp>
        <p:sp>
          <p:nvSpPr>
            <p:cNvPr id="35852" name="Text Box 13"/>
            <p:cNvSpPr txBox="1">
              <a:spLocks noChangeArrowheads="1"/>
            </p:cNvSpPr>
            <p:nvPr/>
          </p:nvSpPr>
          <p:spPr bwMode="auto">
            <a:xfrm>
              <a:off x="2406" y="811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/>
                <a:t>cellula mucipara</a:t>
              </a:r>
            </a:p>
          </p:txBody>
        </p:sp>
        <p:sp>
          <p:nvSpPr>
            <p:cNvPr id="35853" name="Line 14"/>
            <p:cNvSpPr>
              <a:spLocks noChangeShapeType="1"/>
            </p:cNvSpPr>
            <p:nvPr/>
          </p:nvSpPr>
          <p:spPr bwMode="auto">
            <a:xfrm flipH="1" flipV="1">
              <a:off x="1558" y="955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Line 15"/>
            <p:cNvSpPr>
              <a:spLocks noChangeShapeType="1"/>
            </p:cNvSpPr>
            <p:nvPr/>
          </p:nvSpPr>
          <p:spPr bwMode="auto">
            <a:xfrm>
              <a:off x="1846" y="763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5" name="Line 16"/>
            <p:cNvSpPr>
              <a:spLocks noChangeShapeType="1"/>
            </p:cNvSpPr>
            <p:nvPr/>
          </p:nvSpPr>
          <p:spPr bwMode="auto">
            <a:xfrm flipH="1">
              <a:off x="1894" y="619"/>
              <a:ext cx="28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6" name="Line 17"/>
            <p:cNvSpPr>
              <a:spLocks noChangeShapeType="1"/>
            </p:cNvSpPr>
            <p:nvPr/>
          </p:nvSpPr>
          <p:spPr bwMode="auto">
            <a:xfrm flipH="1">
              <a:off x="2086" y="811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Line 18"/>
            <p:cNvSpPr>
              <a:spLocks noChangeShapeType="1"/>
            </p:cNvSpPr>
            <p:nvPr/>
          </p:nvSpPr>
          <p:spPr bwMode="auto">
            <a:xfrm flipH="1">
              <a:off x="2422" y="955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45" name="CasellaDiTesto 3"/>
          <p:cNvSpPr txBox="1">
            <a:spLocks noChangeArrowheads="1"/>
          </p:cNvSpPr>
          <p:nvPr/>
        </p:nvSpPr>
        <p:spPr bwMode="auto">
          <a:xfrm>
            <a:off x="1208584" y="5805264"/>
            <a:ext cx="54726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Muscolatura liscia dei bronchioli:</a:t>
            </a:r>
          </a:p>
          <a:p>
            <a:r>
              <a:rPr lang="it-IT" sz="1400" dirty="0"/>
              <a:t>recettori b</a:t>
            </a:r>
            <a:r>
              <a:rPr lang="it-IT" sz="1400" baseline="-25000" dirty="0"/>
              <a:t>2</a:t>
            </a:r>
            <a:r>
              <a:rPr lang="it-IT" sz="1400" dirty="0"/>
              <a:t> adrenergici (broncodilatazione) poco </a:t>
            </a:r>
            <a:r>
              <a:rPr lang="it-IT" sz="1400" dirty="0" smtClean="0"/>
              <a:t>innervati</a:t>
            </a:r>
          </a:p>
          <a:p>
            <a:r>
              <a:rPr lang="it-IT" sz="1400" dirty="0" smtClean="0"/>
              <a:t>Tessuto elastico:</a:t>
            </a:r>
          </a:p>
          <a:p>
            <a:r>
              <a:rPr lang="it-IT" sz="1400" dirty="0" smtClean="0"/>
              <a:t>contribuisce a mantenere pervie le vie aeree (deficit nell’enfisema)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44488" y="116632"/>
            <a:ext cx="9561512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VIE AEREE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"/>
          <a:stretch/>
        </p:blipFill>
        <p:spPr>
          <a:xfrm>
            <a:off x="1282700" y="620688"/>
            <a:ext cx="6120469" cy="55642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465" y="6237312"/>
            <a:ext cx="9777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Nella tosse, la parete muscolare della trachea (muscolo tracheale) si contrae, restringendo il lume tracheale e aumentando, così, il flusso dell’aria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82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0472" y="6381328"/>
            <a:ext cx="6660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http://</a:t>
            </a:r>
            <a:r>
              <a:rPr lang="it-IT" dirty="0" err="1"/>
              <a:t>webapp.edukarea.it</a:t>
            </a:r>
            <a:r>
              <a:rPr lang="it-IT" dirty="0"/>
              <a:t>/</a:t>
            </a:r>
            <a:r>
              <a:rPr lang="it-IT" dirty="0" err="1"/>
              <a:t>aido</a:t>
            </a:r>
            <a:r>
              <a:rPr lang="it-IT" dirty="0"/>
              <a:t>-donazione-e-trapianto/corso/</a:t>
            </a:r>
            <a:r>
              <a:rPr lang="it-IT" dirty="0" err="1"/>
              <a:t>alveolo.php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8908"/>
          <a:stretch/>
        </p:blipFill>
        <p:spPr>
          <a:xfrm>
            <a:off x="0" y="694481"/>
            <a:ext cx="9906000" cy="606185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16632"/>
            <a:ext cx="990600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ALVEOLI POLMONARI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/>
          <a:stretch/>
        </p:blipFill>
        <p:spPr>
          <a:xfrm>
            <a:off x="381000" y="497710"/>
            <a:ext cx="9144000" cy="636028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6456" y="6608385"/>
            <a:ext cx="3680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www.docsity.com</a:t>
            </a:r>
            <a:r>
              <a:rPr lang="it-IT" sz="1200" dirty="0"/>
              <a:t>/</a:t>
            </a:r>
            <a:r>
              <a:rPr lang="it-IT" sz="1200" dirty="0" err="1"/>
              <a:t>it</a:t>
            </a:r>
            <a:r>
              <a:rPr lang="it-IT" sz="1200" dirty="0"/>
              <a:t>/schede-istologia/778090/</a:t>
            </a:r>
          </a:p>
        </p:txBody>
      </p:sp>
      <p:sp>
        <p:nvSpPr>
          <p:cNvPr id="6" name="Rettangolo 5"/>
          <p:cNvSpPr/>
          <p:nvPr/>
        </p:nvSpPr>
        <p:spPr bwMode="auto">
          <a:xfrm>
            <a:off x="6321152" y="4509120"/>
            <a:ext cx="3024336" cy="23488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268">
            <a:off x="6317167" y="3390262"/>
            <a:ext cx="2284554" cy="378279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01272" y="616530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Gli alveoli sono di dimensioni diverse</a:t>
            </a:r>
            <a:endParaRPr lang="it-IT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116632"/>
            <a:ext cx="990600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ALVEOLI POLMONARI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026" descr="3684917002PG2"/>
          <p:cNvPicPr>
            <a:picLocks noChangeAspect="1" noChangeArrowheads="1"/>
          </p:cNvPicPr>
          <p:nvPr/>
        </p:nvPicPr>
        <p:blipFill rotWithShape="1">
          <a:blip r:embed="rId3"/>
          <a:srcRect l="861" t="58441" b="766"/>
          <a:stretch/>
        </p:blipFill>
        <p:spPr bwMode="auto">
          <a:xfrm>
            <a:off x="0" y="601884"/>
            <a:ext cx="9906000" cy="473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1027"/>
          <p:cNvSpPr txBox="1">
            <a:spLocks noChangeArrowheads="1"/>
          </p:cNvSpPr>
          <p:nvPr/>
        </p:nvSpPr>
        <p:spPr bwMode="auto">
          <a:xfrm>
            <a:off x="2286000" y="5638800"/>
            <a:ext cx="270779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dirty="0" smtClean="0"/>
              <a:t>Numero di alveoli: circa 300 milioni</a:t>
            </a:r>
          </a:p>
          <a:p>
            <a:r>
              <a:rPr lang="it-IT" sz="1200" dirty="0" smtClean="0"/>
              <a:t>Diametro </a:t>
            </a:r>
            <a:r>
              <a:rPr lang="it-IT" sz="1200" dirty="0"/>
              <a:t>medio degli alveoli: 0,3 mm</a:t>
            </a:r>
          </a:p>
          <a:p>
            <a:endParaRPr lang="it-IT" sz="1200" dirty="0"/>
          </a:p>
          <a:p>
            <a:r>
              <a:rPr lang="it-IT" sz="1200" dirty="0"/>
              <a:t>Superficie di scambio:</a:t>
            </a:r>
          </a:p>
          <a:p>
            <a:r>
              <a:rPr lang="it-IT" sz="1200" dirty="0"/>
              <a:t>75 m</a:t>
            </a:r>
            <a:r>
              <a:rPr lang="it-IT" sz="1200" baseline="30000" dirty="0"/>
              <a:t>2</a:t>
            </a:r>
            <a:r>
              <a:rPr lang="it-IT" sz="1200" dirty="0"/>
              <a:t> (circa 1/2 campo da tennis)</a:t>
            </a:r>
          </a:p>
        </p:txBody>
      </p:sp>
      <p:sp>
        <p:nvSpPr>
          <p:cNvPr id="37891" name="Text Box 1028"/>
          <p:cNvSpPr txBox="1">
            <a:spLocks noChangeArrowheads="1"/>
          </p:cNvSpPr>
          <p:nvPr/>
        </p:nvSpPr>
        <p:spPr bwMode="auto">
          <a:xfrm>
            <a:off x="8469313" y="6456363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16632"/>
            <a:ext cx="990600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ALVEOLI POLMONARI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720156" y="6160344"/>
            <a:ext cx="83581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Verdana" charset="0"/>
              </a:rPr>
              <a:t>«</a:t>
            </a:r>
            <a:r>
              <a:rPr lang="it-IT" altLang="it-IT" sz="1600" dirty="0">
                <a:solidFill>
                  <a:schemeClr val="bg1"/>
                </a:solidFill>
                <a:latin typeface="Verdana" charset="0"/>
              </a:rPr>
              <a:t>  Allora il Signore Dio plasmò l'uomo con polvere del suolo e soffiò nelle sue narici un alito di vita e l'uomo divenne un essere vivente. </a:t>
            </a:r>
            <a:r>
              <a:rPr lang="it-IT" altLang="it-IT" sz="1600" b="1" dirty="0">
                <a:solidFill>
                  <a:schemeClr val="bg1"/>
                </a:solidFill>
                <a:latin typeface="Verdana" charset="0"/>
              </a:rPr>
              <a:t>»</a:t>
            </a:r>
            <a:r>
              <a:rPr lang="it-IT" altLang="it-IT" sz="1600" dirty="0">
                <a:solidFill>
                  <a:schemeClr val="bg1"/>
                </a:solidFill>
                <a:latin typeface="Verdana" charset="0"/>
              </a:rPr>
              <a:t>   (Genesi 2,7)</a:t>
            </a:r>
          </a:p>
        </p:txBody>
      </p:sp>
      <p:pic>
        <p:nvPicPr>
          <p:cNvPr id="44035" name="Immagine 2" descr="foto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18" y="1044476"/>
            <a:ext cx="66357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81000" y="241484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FF"/>
                </a:solidFill>
              </a:rPr>
              <a:t>Il respiro è vita</a:t>
            </a:r>
            <a:endParaRPr lang="it-IT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4"/>
          <a:stretch/>
        </p:blipFill>
        <p:spPr bwMode="auto">
          <a:xfrm>
            <a:off x="1911350" y="476672"/>
            <a:ext cx="6083300" cy="426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094751" y="4365104"/>
            <a:ext cx="2754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Vander</a:t>
            </a:r>
            <a:r>
              <a:rPr lang="it-IT" sz="1200" dirty="0" smtClean="0"/>
              <a:t>, FISIOLOGIA; Ambrosiana</a:t>
            </a:r>
            <a:endParaRPr lang="it-IT" sz="1200" dirty="0"/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0" y="44450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smtClean="0">
                <a:latin typeface="Arial Rounded MT Bold" pitchFamily="-72" charset="0"/>
              </a:rPr>
              <a:t>FLUSSO D’ARIA </a:t>
            </a:r>
            <a:r>
              <a:rPr lang="it-IT" sz="2000" smtClean="0">
                <a:latin typeface="Arial Rounded MT Bold" pitchFamily="-72" charset="0"/>
              </a:rPr>
              <a:t>NEI POLMONI</a:t>
            </a:r>
            <a:endParaRPr lang="it-IT" sz="2000" dirty="0">
              <a:latin typeface="Arial Rounded MT Bold" pitchFamily="-72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432720" y="4855840"/>
            <a:ext cx="1485900" cy="909638"/>
            <a:chOff x="488504" y="4319562"/>
            <a:chExt cx="1485900" cy="909638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88504" y="4548162"/>
              <a:ext cx="11557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400" dirty="0" err="1"/>
                <a:t>F</a:t>
              </a:r>
              <a:r>
                <a:rPr lang="it-IT" altLang="it-IT" sz="2400" dirty="0"/>
                <a:t> =</a:t>
              </a:r>
            </a:p>
          </p:txBody>
        </p:sp>
        <p:sp>
          <p:nvSpPr>
            <p:cNvPr id="7" name="Rectangle 27"/>
            <p:cNvSpPr>
              <a:spLocks noChangeArrowheads="1"/>
            </p:cNvSpPr>
            <p:nvPr/>
          </p:nvSpPr>
          <p:spPr bwMode="auto">
            <a:xfrm>
              <a:off x="1342579" y="4772000"/>
              <a:ext cx="4032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400"/>
                <a:t>R</a:t>
              </a:r>
            </a:p>
          </p:txBody>
        </p:sp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1229867" y="4319562"/>
              <a:ext cx="5774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400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it-IT" altLang="it-IT" sz="2400" dirty="0" err="1"/>
                <a:t>P</a:t>
              </a:r>
              <a:endParaRPr lang="it-IT" altLang="it-IT" sz="2400" dirty="0"/>
            </a:p>
          </p:txBody>
        </p:sp>
        <p:sp>
          <p:nvSpPr>
            <p:cNvPr id="9" name="Line 29"/>
            <p:cNvSpPr>
              <a:spLocks noChangeShapeType="1"/>
            </p:cNvSpPr>
            <p:nvPr/>
          </p:nvSpPr>
          <p:spPr bwMode="auto">
            <a:xfrm>
              <a:off x="1148904" y="4776762"/>
              <a:ext cx="8255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4062636" y="4797152"/>
            <a:ext cx="1697038" cy="1014413"/>
            <a:chOff x="3640" y="1718"/>
            <a:chExt cx="1069" cy="639"/>
          </a:xfrm>
        </p:grpSpPr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4183" y="1718"/>
              <a:ext cx="44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 dirty="0"/>
                <a:t>8</a:t>
              </a:r>
              <a:r>
                <a:rPr lang="it-IT" altLang="it-IT" sz="2800" dirty="0">
                  <a:latin typeface="Symbol" charset="2"/>
                </a:rPr>
                <a:t>h</a:t>
              </a:r>
              <a:r>
                <a:rPr lang="it-IT" altLang="it-IT" sz="2800" dirty="0"/>
                <a:t>l</a:t>
              </a: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4199" y="2030"/>
              <a:ext cx="4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 dirty="0">
                  <a:latin typeface="Symbol" charset="2"/>
                </a:rPr>
                <a:t>p</a:t>
              </a:r>
              <a:r>
                <a:rPr lang="it-IT" altLang="it-IT" sz="2800" dirty="0"/>
                <a:t>r</a:t>
              </a:r>
              <a:r>
                <a:rPr lang="it-IT" altLang="it-IT" sz="2400" baseline="30000" dirty="0"/>
                <a:t>4</a:t>
              </a:r>
              <a:endParaRPr lang="it-IT" altLang="it-IT" sz="2800" dirty="0"/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3640" y="1892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2800" dirty="0" err="1"/>
                <a:t>R</a:t>
              </a:r>
              <a:r>
                <a:rPr lang="it-IT" altLang="it-IT" sz="2800" dirty="0"/>
                <a:t>=</a:t>
              </a:r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>
              <a:off x="4137" y="2054"/>
              <a:ext cx="5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15" name="Group 38"/>
          <p:cNvGrpSpPr>
            <a:grpSpLocks/>
          </p:cNvGrpSpPr>
          <p:nvPr/>
        </p:nvGrpSpPr>
        <p:grpSpPr bwMode="auto">
          <a:xfrm>
            <a:off x="6076077" y="4824884"/>
            <a:ext cx="1728274" cy="971550"/>
            <a:chOff x="3148" y="3618"/>
            <a:chExt cx="1005" cy="612"/>
          </a:xfrm>
        </p:grpSpPr>
        <p:sp>
          <p:nvSpPr>
            <p:cNvPr id="16" name="Text Box 32"/>
            <p:cNvSpPr txBox="1">
              <a:spLocks noChangeArrowheads="1"/>
            </p:cNvSpPr>
            <p:nvPr/>
          </p:nvSpPr>
          <p:spPr bwMode="auto">
            <a:xfrm>
              <a:off x="3148" y="3795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it-IT" sz="2400" dirty="0" err="1"/>
                <a:t>F</a:t>
              </a:r>
              <a:r>
                <a:rPr lang="it-IT" altLang="it-IT" sz="2400" dirty="0"/>
                <a:t> =</a:t>
              </a: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3585" y="3903"/>
              <a:ext cx="41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it-IT" altLang="it-IT" sz="2800" dirty="0"/>
                <a:t>8</a:t>
              </a:r>
              <a:r>
                <a:rPr lang="it-IT" altLang="it-IT" sz="2800" dirty="0">
                  <a:latin typeface="Symbol" charset="2"/>
                </a:rPr>
                <a:t>h</a:t>
              </a:r>
              <a:r>
                <a:rPr lang="it-IT" altLang="it-IT" sz="2800" dirty="0"/>
                <a:t>l</a:t>
              </a:r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3432" y="3618"/>
              <a:ext cx="72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it-IT" altLang="it-IT" sz="2400" dirty="0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it-IT" altLang="it-IT" sz="2400" dirty="0" smtClean="0"/>
                <a:t>P</a:t>
              </a:r>
              <a:r>
                <a:rPr lang="it-IT" altLang="it-IT" sz="2800" dirty="0" smtClean="0">
                  <a:latin typeface="Symbol" charset="2"/>
                </a:rPr>
                <a:t>p</a:t>
              </a:r>
              <a:r>
                <a:rPr lang="it-IT" altLang="it-IT" sz="2800" dirty="0" smtClean="0"/>
                <a:t>r</a:t>
              </a:r>
              <a:r>
                <a:rPr lang="it-IT" altLang="it-IT" sz="2400" baseline="30000" dirty="0" smtClean="0"/>
                <a:t>4</a:t>
              </a:r>
              <a:endParaRPr lang="it-IT" altLang="it-IT" sz="2400" dirty="0"/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3552" y="3939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2576736" y="5982379"/>
            <a:ext cx="5279009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432FF"/>
                </a:solidFill>
              </a:rPr>
              <a:t>R</a:t>
            </a:r>
            <a:r>
              <a:rPr lang="it-IT" dirty="0" smtClean="0">
                <a:solidFill>
                  <a:srgbClr val="0432FF"/>
                </a:solidFill>
              </a:rPr>
              <a:t> può aumentare per:</a:t>
            </a:r>
          </a:p>
          <a:p>
            <a:r>
              <a:rPr lang="it-IT" dirty="0" smtClean="0">
                <a:solidFill>
                  <a:srgbClr val="0432FF"/>
                </a:solidFill>
              </a:rPr>
              <a:t>- eccessiva contrazione della muscolatura liscia (ASMA)</a:t>
            </a:r>
          </a:p>
          <a:p>
            <a:r>
              <a:rPr lang="it-IT" dirty="0" smtClean="0">
                <a:solidFill>
                  <a:srgbClr val="0432FF"/>
                </a:solidFill>
              </a:rPr>
              <a:t>- eccessiva produzione di muco (BRONCHITE)</a:t>
            </a:r>
            <a:endParaRPr lang="it-IT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6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400px-Gray3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32766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762000" y="611188"/>
            <a:ext cx="2438400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rgbClr val="000000"/>
                </a:solidFill>
                <a:latin typeface="Arial Rounded MT Bold" pitchFamily="-72" charset="0"/>
              </a:rPr>
              <a:t>ARTICOLAZIONE COSTO-VERTEBRALE</a:t>
            </a:r>
          </a:p>
        </p:txBody>
      </p:sp>
      <p:pic>
        <p:nvPicPr>
          <p:cNvPr id="39939" name="Picture 8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033838"/>
            <a:ext cx="2281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2438400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rgbClr val="000000"/>
                </a:solidFill>
                <a:latin typeface="Arial Rounded MT Bold" pitchFamily="-72" charset="0"/>
              </a:rPr>
              <a:t>DIAFRAMMA</a:t>
            </a:r>
          </a:p>
        </p:txBody>
      </p:sp>
      <p:sp>
        <p:nvSpPr>
          <p:cNvPr id="39941" name="Text Box 24"/>
          <p:cNvSpPr txBox="1">
            <a:spLocks noChangeArrowheads="1"/>
          </p:cNvSpPr>
          <p:nvPr/>
        </p:nvSpPr>
        <p:spPr bwMode="auto">
          <a:xfrm>
            <a:off x="0" y="7789"/>
            <a:ext cx="990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latin typeface="Arial Rounded MT Bold" pitchFamily="-72" charset="0"/>
              </a:rPr>
              <a:t>MECCANICA DELLA VENTILAZIONE</a:t>
            </a:r>
          </a:p>
        </p:txBody>
      </p:sp>
      <p:pic>
        <p:nvPicPr>
          <p:cNvPr id="39942" name="Immagin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9400" y="760413"/>
            <a:ext cx="5256213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3"/>
          <p:cNvSpPr txBox="1">
            <a:spLocks noChangeArrowheads="1"/>
          </p:cNvSpPr>
          <p:nvPr/>
        </p:nvSpPr>
        <p:spPr bwMode="auto">
          <a:xfrm>
            <a:off x="5889625" y="611188"/>
            <a:ext cx="2181225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rgbClr val="000000"/>
                </a:solidFill>
                <a:latin typeface="Arial Rounded MT Bold" pitchFamily="-72" charset="0"/>
              </a:rPr>
              <a:t>MUSCOLI RESPIRATORI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3684917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250"/>
            <a:ext cx="9906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8482013" y="4005263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2568575" y="76200"/>
            <a:ext cx="4365625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PRESSIONE INTRAPLEURICA</a:t>
            </a:r>
          </a:p>
        </p:txBody>
      </p:sp>
      <p:pic>
        <p:nvPicPr>
          <p:cNvPr id="41988" name="Immagine 1" descr="Rx pneumotorace.jpg"/>
          <p:cNvPicPr>
            <a:picLocks noChangeAspect="1"/>
          </p:cNvPicPr>
          <p:nvPr/>
        </p:nvPicPr>
        <p:blipFill>
          <a:blip r:embed="rId4"/>
          <a:srcRect b="27367"/>
          <a:stretch>
            <a:fillRect/>
          </a:stretch>
        </p:blipFill>
        <p:spPr bwMode="auto">
          <a:xfrm>
            <a:off x="5600700" y="5060950"/>
            <a:ext cx="30003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Immagine 5" descr="Rx pneumotorace.jpg"/>
          <p:cNvPicPr>
            <a:picLocks noChangeAspect="1"/>
          </p:cNvPicPr>
          <p:nvPr/>
        </p:nvPicPr>
        <p:blipFill>
          <a:blip r:embed="rId4"/>
          <a:srcRect t="76738"/>
          <a:stretch>
            <a:fillRect/>
          </a:stretch>
        </p:blipFill>
        <p:spPr bwMode="auto">
          <a:xfrm>
            <a:off x="2505075" y="5516563"/>
            <a:ext cx="29987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3"/>
          <p:cNvSpPr txBox="1">
            <a:spLocks noChangeArrowheads="1"/>
          </p:cNvSpPr>
          <p:nvPr/>
        </p:nvSpPr>
        <p:spPr bwMode="auto">
          <a:xfrm>
            <a:off x="4305300" y="6381750"/>
            <a:ext cx="1087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CONTI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2568575" y="76200"/>
            <a:ext cx="4365625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PRESSIONI </a:t>
            </a:r>
            <a:r>
              <a:rPr lang="it-IT" sz="2000" dirty="0" err="1" smtClean="0">
                <a:solidFill>
                  <a:srgbClr val="000000"/>
                </a:solidFill>
                <a:latin typeface="Arial Rounded MT Bold" pitchFamily="-72" charset="0"/>
              </a:rPr>
              <a:t>TRANSPOLMONARI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41990" name="Text Box 3"/>
          <p:cNvSpPr txBox="1">
            <a:spLocks noChangeArrowheads="1"/>
          </p:cNvSpPr>
          <p:nvPr/>
        </p:nvSpPr>
        <p:spPr bwMode="auto">
          <a:xfrm>
            <a:off x="8786513" y="6453336"/>
            <a:ext cx="1087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CONTI et al.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5"/>
          <a:stretch/>
        </p:blipFill>
        <p:spPr>
          <a:xfrm>
            <a:off x="56455" y="499344"/>
            <a:ext cx="6611667" cy="6026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6"/>
          <a:stretch/>
        </p:blipFill>
        <p:spPr>
          <a:xfrm>
            <a:off x="6177136" y="4293096"/>
            <a:ext cx="3672408" cy="21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6989763" y="1066800"/>
            <a:ext cx="1733550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4034" name="Line 4"/>
          <p:cNvSpPr>
            <a:spLocks noChangeShapeType="1"/>
          </p:cNvSpPr>
          <p:nvPr/>
        </p:nvSpPr>
        <p:spPr bwMode="auto">
          <a:xfrm>
            <a:off x="7388225" y="1066800"/>
            <a:ext cx="0" cy="487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Line 5"/>
          <p:cNvSpPr>
            <a:spLocks noChangeShapeType="1"/>
          </p:cNvSpPr>
          <p:nvPr/>
        </p:nvSpPr>
        <p:spPr bwMode="auto">
          <a:xfrm>
            <a:off x="7842250" y="1066800"/>
            <a:ext cx="0" cy="487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6" name="Line 6"/>
          <p:cNvSpPr>
            <a:spLocks noChangeShapeType="1"/>
          </p:cNvSpPr>
          <p:nvPr/>
        </p:nvSpPr>
        <p:spPr bwMode="auto">
          <a:xfrm>
            <a:off x="8310563" y="1066800"/>
            <a:ext cx="0" cy="487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Line 7"/>
          <p:cNvSpPr>
            <a:spLocks noChangeShapeType="1"/>
          </p:cNvSpPr>
          <p:nvPr/>
        </p:nvSpPr>
        <p:spPr bwMode="auto">
          <a:xfrm>
            <a:off x="7016750" y="53340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Line 8"/>
          <p:cNvSpPr>
            <a:spLocks noChangeShapeType="1"/>
          </p:cNvSpPr>
          <p:nvPr/>
        </p:nvSpPr>
        <p:spPr bwMode="auto">
          <a:xfrm>
            <a:off x="6989763" y="47244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9" name="Line 9"/>
          <p:cNvSpPr>
            <a:spLocks noChangeShapeType="1"/>
          </p:cNvSpPr>
          <p:nvPr/>
        </p:nvSpPr>
        <p:spPr bwMode="auto">
          <a:xfrm>
            <a:off x="6989763" y="4305300"/>
            <a:ext cx="17335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Line 10"/>
          <p:cNvSpPr>
            <a:spLocks noChangeShapeType="1"/>
          </p:cNvSpPr>
          <p:nvPr/>
        </p:nvSpPr>
        <p:spPr bwMode="auto">
          <a:xfrm>
            <a:off x="6989763" y="38862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1" name="Line 11"/>
          <p:cNvSpPr>
            <a:spLocks noChangeShapeType="1"/>
          </p:cNvSpPr>
          <p:nvPr/>
        </p:nvSpPr>
        <p:spPr bwMode="auto">
          <a:xfrm>
            <a:off x="6989763" y="34798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2" name="Line 12"/>
          <p:cNvSpPr>
            <a:spLocks noChangeShapeType="1"/>
          </p:cNvSpPr>
          <p:nvPr/>
        </p:nvSpPr>
        <p:spPr bwMode="auto">
          <a:xfrm>
            <a:off x="6989763" y="30480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3" name="Line 13"/>
          <p:cNvSpPr>
            <a:spLocks noChangeShapeType="1"/>
          </p:cNvSpPr>
          <p:nvPr/>
        </p:nvSpPr>
        <p:spPr bwMode="auto">
          <a:xfrm>
            <a:off x="6989763" y="2641600"/>
            <a:ext cx="17335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4" name="Line 14"/>
          <p:cNvSpPr>
            <a:spLocks noChangeShapeType="1"/>
          </p:cNvSpPr>
          <p:nvPr/>
        </p:nvSpPr>
        <p:spPr bwMode="auto">
          <a:xfrm>
            <a:off x="6989763" y="22352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5" name="Line 15"/>
          <p:cNvSpPr>
            <a:spLocks noChangeShapeType="1"/>
          </p:cNvSpPr>
          <p:nvPr/>
        </p:nvSpPr>
        <p:spPr bwMode="auto">
          <a:xfrm>
            <a:off x="6989763" y="18288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6" name="Line 16"/>
          <p:cNvSpPr>
            <a:spLocks noChangeShapeType="1"/>
          </p:cNvSpPr>
          <p:nvPr/>
        </p:nvSpPr>
        <p:spPr bwMode="auto">
          <a:xfrm>
            <a:off x="6989763" y="1422400"/>
            <a:ext cx="173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7" name="Text Box 28"/>
          <p:cNvSpPr txBox="1">
            <a:spLocks noChangeArrowheads="1"/>
          </p:cNvSpPr>
          <p:nvPr/>
        </p:nvSpPr>
        <p:spPr bwMode="auto">
          <a:xfrm rot="-5400000">
            <a:off x="8566944" y="2361407"/>
            <a:ext cx="1824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latin typeface="Arial Rounded MT Bold" pitchFamily="-72" charset="0"/>
              </a:rPr>
              <a:t>Pressione (mm Hg)</a:t>
            </a:r>
          </a:p>
        </p:txBody>
      </p:sp>
      <p:sp>
        <p:nvSpPr>
          <p:cNvPr id="44048" name="Text Box 29"/>
          <p:cNvSpPr txBox="1">
            <a:spLocks noChangeArrowheads="1"/>
          </p:cNvSpPr>
          <p:nvPr/>
        </p:nvSpPr>
        <p:spPr bwMode="auto">
          <a:xfrm rot="-5400000">
            <a:off x="8477250" y="4967288"/>
            <a:ext cx="200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latin typeface="Arial Rounded MT Bold" pitchFamily="-72" charset="0"/>
              </a:rPr>
              <a:t>Volume corrente (ml)</a:t>
            </a:r>
          </a:p>
        </p:txBody>
      </p:sp>
      <p:sp>
        <p:nvSpPr>
          <p:cNvPr id="44049" name="Text Box 36"/>
          <p:cNvSpPr txBox="1">
            <a:spLocks noChangeArrowheads="1"/>
          </p:cNvSpPr>
          <p:nvPr/>
        </p:nvSpPr>
        <p:spPr bwMode="auto">
          <a:xfrm>
            <a:off x="1222375" y="60325"/>
            <a:ext cx="7007225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VARIAZIONI PRESSORIE DURANTE LA RESPIRAZIONE</a:t>
            </a:r>
          </a:p>
        </p:txBody>
      </p:sp>
      <p:pic>
        <p:nvPicPr>
          <p:cNvPr id="44050" name="Picture 66" descr="3684917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23875"/>
            <a:ext cx="88392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1" name="Rectangle 67"/>
          <p:cNvSpPr>
            <a:spLocks noChangeArrowheads="1"/>
          </p:cNvSpPr>
          <p:nvPr/>
        </p:nvSpPr>
        <p:spPr bwMode="auto">
          <a:xfrm>
            <a:off x="76200" y="4603576"/>
            <a:ext cx="51816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4052" name="Text Box 68"/>
          <p:cNvSpPr txBox="1">
            <a:spLocks noChangeArrowheads="1"/>
          </p:cNvSpPr>
          <p:nvPr/>
        </p:nvSpPr>
        <p:spPr bwMode="auto">
          <a:xfrm>
            <a:off x="4172769" y="6568901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/>
              <a:t>Da </a:t>
            </a:r>
            <a:r>
              <a:rPr lang="it-IT" sz="1000" dirty="0" err="1"/>
              <a:t>SILVERTHORN</a:t>
            </a:r>
            <a:endParaRPr lang="it-IT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3684917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2863"/>
            <a:ext cx="990600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2228850" y="314325"/>
            <a:ext cx="5059363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VOLUMI RESPIRATORI (SPIROMETRIA)</a:t>
            </a:r>
          </a:p>
        </p:txBody>
      </p:sp>
      <p:sp>
        <p:nvSpPr>
          <p:cNvPr id="46083" name="Text Box 53"/>
          <p:cNvSpPr txBox="1">
            <a:spLocks noChangeArrowheads="1"/>
          </p:cNvSpPr>
          <p:nvPr/>
        </p:nvSpPr>
        <p:spPr bwMode="auto">
          <a:xfrm>
            <a:off x="8697913" y="6689725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50"/>
          <p:cNvSpPr txBox="1">
            <a:spLocks noChangeArrowheads="1"/>
          </p:cNvSpPr>
          <p:nvPr/>
        </p:nvSpPr>
        <p:spPr bwMode="auto">
          <a:xfrm>
            <a:off x="0" y="44624"/>
            <a:ext cx="990600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VOLUMI RESPIRATORI (SPIROMETRIA)</a:t>
            </a:r>
          </a:p>
        </p:txBody>
      </p:sp>
      <p:pic>
        <p:nvPicPr>
          <p:cNvPr id="48130" name="Picture 52" descr="3684917007"/>
          <p:cNvPicPr>
            <a:picLocks noChangeAspect="1" noChangeArrowheads="1"/>
          </p:cNvPicPr>
          <p:nvPr/>
        </p:nvPicPr>
        <p:blipFill>
          <a:blip r:embed="rId3"/>
          <a:srcRect t="5322" r="2307"/>
          <a:stretch>
            <a:fillRect/>
          </a:stretch>
        </p:blipFill>
        <p:spPr bwMode="auto">
          <a:xfrm>
            <a:off x="0" y="838200"/>
            <a:ext cx="9906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53"/>
          <p:cNvSpPr txBox="1">
            <a:spLocks noChangeArrowheads="1"/>
          </p:cNvSpPr>
          <p:nvPr/>
        </p:nvSpPr>
        <p:spPr bwMode="auto">
          <a:xfrm>
            <a:off x="8545513" y="6537325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" y="3861446"/>
            <a:ext cx="3471044" cy="299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/>
          <p:cNvSpPr txBox="1"/>
          <p:nvPr/>
        </p:nvSpPr>
        <p:spPr>
          <a:xfrm>
            <a:off x="-15552" y="6597352"/>
            <a:ext cx="417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Silbernagl</a:t>
            </a:r>
            <a:r>
              <a:rPr lang="it-IT" sz="1200" dirty="0" smtClean="0"/>
              <a:t> e </a:t>
            </a:r>
            <a:r>
              <a:rPr lang="it-IT" sz="1200" dirty="0" err="1" smtClean="0"/>
              <a:t>Despopoulos</a:t>
            </a:r>
            <a:r>
              <a:rPr lang="it-IT" sz="1200" dirty="0" smtClean="0"/>
              <a:t>, Fisiologia – atlante tascabile</a:t>
            </a:r>
            <a:endParaRPr lang="it-IT" sz="12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456" y="79375"/>
            <a:ext cx="29579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smtClean="0">
                <a:latin typeface="Arial Rounded MT Bold" pitchFamily="-72" charset="0"/>
              </a:rPr>
              <a:t>MISURA DEL VOLUME</a:t>
            </a:r>
          </a:p>
          <a:p>
            <a:r>
              <a:rPr lang="it-IT" sz="2000" dirty="0" smtClean="0">
                <a:latin typeface="Arial Rounded MT Bold" pitchFamily="-72" charset="0"/>
              </a:rPr>
              <a:t>RESIDUO</a:t>
            </a:r>
            <a:endParaRPr lang="it-IT" sz="2000" dirty="0">
              <a:latin typeface="Arial Rounded MT Bold" pitchFamily="-7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44" y="19050"/>
            <a:ext cx="85344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3"/>
          <p:cNvSpPr txBox="1">
            <a:spLocks noChangeArrowheads="1"/>
          </p:cNvSpPr>
          <p:nvPr/>
        </p:nvSpPr>
        <p:spPr bwMode="auto">
          <a:xfrm>
            <a:off x="0" y="6054387"/>
            <a:ext cx="9849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200" dirty="0"/>
              <a:t>La curva pressione-volume del polmone non è lineare perché il polmone diventa sempre più rigido (meno </a:t>
            </a:r>
            <a:r>
              <a:rPr lang="it-IT" sz="1200" dirty="0" err="1"/>
              <a:t>compliante</a:t>
            </a:r>
            <a:r>
              <a:rPr lang="it-IT" sz="1200" dirty="0"/>
              <a:t>) man mano che il volume aumenta dalla </a:t>
            </a:r>
            <a:r>
              <a:rPr lang="it-IT" sz="1200" dirty="0" smtClean="0"/>
              <a:t>fine di una espirazione forzata alla fine di una inspirazione massimale).</a:t>
            </a:r>
          </a:p>
          <a:p>
            <a:r>
              <a:rPr lang="it-IT" sz="1200" dirty="0" smtClean="0"/>
              <a:t>La </a:t>
            </a:r>
            <a:r>
              <a:rPr lang="it-IT" sz="1200" dirty="0"/>
              <a:t>curva pressione-volume esprime anche una isteresi. L</a:t>
            </a:r>
            <a:r>
              <a:rPr lang="ja-JP" altLang="it-IT" sz="1200" dirty="0"/>
              <a:t>’</a:t>
            </a:r>
            <a:r>
              <a:rPr lang="it-IT" altLang="ja-JP" sz="1200" dirty="0"/>
              <a:t>isteresi si riferisce alla differenza fra inflazione e deflazione. Rappresenta l</a:t>
            </a:r>
            <a:r>
              <a:rPr lang="it-IT" sz="1200" dirty="0"/>
              <a:t>’</a:t>
            </a:r>
            <a:r>
              <a:rPr lang="it-IT" altLang="ja-JP" sz="1200" dirty="0"/>
              <a:t>energia in più necessaria per insufflare il polmone rispetto a quella necessaria per svuotarlo.</a:t>
            </a:r>
            <a:endParaRPr lang="it-IT" sz="1200" dirty="0"/>
          </a:p>
        </p:txBody>
      </p:sp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3200400" y="46513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 Rounded MT Bold" pitchFamily="-72" charset="0"/>
              </a:rPr>
              <a:t>ISTERESI E SURFACTANTI</a:t>
            </a:r>
          </a:p>
        </p:txBody>
      </p:sp>
      <p:sp>
        <p:nvSpPr>
          <p:cNvPr id="54275" name="Text Box 24"/>
          <p:cNvSpPr txBox="1">
            <a:spLocks noChangeArrowheads="1"/>
          </p:cNvSpPr>
          <p:nvPr/>
        </p:nvSpPr>
        <p:spPr bwMode="auto">
          <a:xfrm>
            <a:off x="0" y="9525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cap="all" dirty="0" err="1" smtClean="0">
                <a:latin typeface="Arial Rounded MT Bold" pitchFamily="-72" charset="0"/>
              </a:rPr>
              <a:t>distensibilità</a:t>
            </a:r>
            <a:r>
              <a:rPr lang="it-IT" sz="2000" dirty="0" smtClean="0">
                <a:latin typeface="Arial Rounded MT Bold" pitchFamily="-72" charset="0"/>
              </a:rPr>
              <a:t> (</a:t>
            </a:r>
            <a:r>
              <a:rPr lang="it-IT" sz="2000" dirty="0" err="1" smtClean="0">
                <a:latin typeface="Arial Rounded MT Bold" pitchFamily="-72" charset="0"/>
              </a:rPr>
              <a:t>COMPLIANCE</a:t>
            </a:r>
            <a:r>
              <a:rPr lang="it-IT" sz="2000" dirty="0" smtClean="0">
                <a:latin typeface="Arial Rounded MT Bold" pitchFamily="-72" charset="0"/>
              </a:rPr>
              <a:t>) </a:t>
            </a:r>
            <a:r>
              <a:rPr lang="it-IT" sz="2000" dirty="0">
                <a:latin typeface="Arial Rounded MT Bold" pitchFamily="-72" charset="0"/>
              </a:rPr>
              <a:t>POLMONARE</a:t>
            </a:r>
          </a:p>
        </p:txBody>
      </p:sp>
      <p:sp>
        <p:nvSpPr>
          <p:cNvPr id="54276" name="Rectangle 25"/>
          <p:cNvSpPr>
            <a:spLocks noChangeArrowheads="1"/>
          </p:cNvSpPr>
          <p:nvPr/>
        </p:nvSpPr>
        <p:spPr bwMode="auto">
          <a:xfrm>
            <a:off x="228600" y="4581128"/>
            <a:ext cx="403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/>
              <a:t>La </a:t>
            </a:r>
            <a:r>
              <a:rPr lang="it-IT" dirty="0" err="1"/>
              <a:t>compliance</a:t>
            </a:r>
            <a:r>
              <a:rPr lang="it-IT" dirty="0"/>
              <a:t> (</a:t>
            </a:r>
            <a:r>
              <a:rPr lang="it-IT" dirty="0" err="1"/>
              <a:t>distensibilità</a:t>
            </a:r>
            <a:r>
              <a:rPr lang="it-IT" dirty="0"/>
              <a:t>) esprime l</a:t>
            </a:r>
            <a:r>
              <a:rPr lang="ja-JP" altLang="it-IT" dirty="0"/>
              <a:t>’</a:t>
            </a:r>
            <a:r>
              <a:rPr lang="it-IT" altLang="ja-JP" dirty="0"/>
              <a:t>aumento di volume causato da un aumento di </a:t>
            </a:r>
            <a:r>
              <a:rPr lang="it-IT" altLang="ja-JP" dirty="0" smtClean="0"/>
              <a:t>pressione:</a:t>
            </a:r>
          </a:p>
          <a:p>
            <a:pPr algn="ctr"/>
            <a:r>
              <a:rPr lang="it-IT" altLang="ja-JP" b="1" dirty="0" smtClean="0">
                <a:solidFill>
                  <a:srgbClr val="0432FF"/>
                </a:solidFill>
              </a:rPr>
              <a:t>C = </a:t>
            </a:r>
            <a:r>
              <a:rPr lang="it-IT" altLang="ja-JP" b="1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it-IT" altLang="ja-JP" b="1" dirty="0" smtClean="0">
                <a:solidFill>
                  <a:srgbClr val="0432FF"/>
                </a:solidFill>
              </a:rPr>
              <a:t>V/</a:t>
            </a:r>
            <a:r>
              <a:rPr lang="it-IT" altLang="ja-JP" b="1" dirty="0" err="1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it-IT" altLang="ja-JP" b="1" dirty="0" err="1" smtClean="0">
                <a:solidFill>
                  <a:srgbClr val="0432FF"/>
                </a:solidFill>
              </a:rPr>
              <a:t>P</a:t>
            </a:r>
            <a:endParaRPr lang="it-IT" altLang="ja-JP" b="1" dirty="0">
              <a:solidFill>
                <a:srgbClr val="0432FF"/>
              </a:solidFill>
            </a:endParaRPr>
          </a:p>
          <a:p>
            <a:r>
              <a:rPr lang="it-IT" altLang="ja-JP" dirty="0" smtClean="0"/>
              <a:t> </a:t>
            </a:r>
            <a:r>
              <a:rPr lang="it-IT" altLang="ja-JP" dirty="0"/>
              <a:t>in condizioni statiche: 200 ml/cm H</a:t>
            </a:r>
            <a:r>
              <a:rPr lang="it-IT" altLang="ja-JP" baseline="-25000" dirty="0"/>
              <a:t>2</a:t>
            </a:r>
            <a:r>
              <a:rPr lang="it-IT" altLang="ja-JP" dirty="0"/>
              <a:t>O</a:t>
            </a:r>
            <a:endParaRPr lang="it-IT" dirty="0"/>
          </a:p>
        </p:txBody>
      </p:sp>
      <p:sp>
        <p:nvSpPr>
          <p:cNvPr id="54278" name="Line 22"/>
          <p:cNvSpPr>
            <a:spLocks noChangeShapeType="1"/>
          </p:cNvSpPr>
          <p:nvPr/>
        </p:nvSpPr>
        <p:spPr bwMode="auto">
          <a:xfrm>
            <a:off x="1609725" y="2431752"/>
            <a:ext cx="820738" cy="14288"/>
          </a:xfrm>
          <a:prstGeom prst="line">
            <a:avLst/>
          </a:prstGeom>
          <a:noFill/>
          <a:ln w="28575">
            <a:solidFill>
              <a:srgbClr val="1C04FF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Text Box 23"/>
          <p:cNvSpPr txBox="1">
            <a:spLocks noChangeArrowheads="1"/>
          </p:cNvSpPr>
          <p:nvPr/>
        </p:nvSpPr>
        <p:spPr bwMode="auto">
          <a:xfrm>
            <a:off x="1820863" y="1988840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</a:rPr>
              <a:t>isteresi</a:t>
            </a:r>
          </a:p>
        </p:txBody>
      </p:sp>
      <p:pic>
        <p:nvPicPr>
          <p:cNvPr id="54280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088" y="1116013"/>
            <a:ext cx="47942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1" name="CasellaDiTesto 3"/>
          <p:cNvSpPr txBox="1">
            <a:spLocks noChangeArrowheads="1"/>
          </p:cNvSpPr>
          <p:nvPr/>
        </p:nvSpPr>
        <p:spPr bwMode="auto">
          <a:xfrm>
            <a:off x="4764088" y="4787900"/>
            <a:ext cx="4794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HMD</a:t>
            </a:r>
            <a:r>
              <a:rPr lang="it-IT" dirty="0"/>
              <a:t> (</a:t>
            </a:r>
            <a:r>
              <a:rPr lang="it-IT" i="1" dirty="0" err="1"/>
              <a:t>hyaline</a:t>
            </a:r>
            <a:r>
              <a:rPr lang="it-IT" i="1" dirty="0"/>
              <a:t> membrane </a:t>
            </a:r>
            <a:r>
              <a:rPr lang="it-IT" i="1" dirty="0" err="1"/>
              <a:t>disease</a:t>
            </a:r>
            <a:r>
              <a:rPr lang="it-IT" i="1" dirty="0"/>
              <a:t>)</a:t>
            </a:r>
            <a:r>
              <a:rPr lang="it-IT" dirty="0"/>
              <a:t>: insufficienza di </a:t>
            </a:r>
            <a:r>
              <a:rPr lang="it-IT" dirty="0" smtClean="0"/>
              <a:t>surfactanti (anche: sindrome da </a:t>
            </a:r>
            <a:r>
              <a:rPr lang="it-IT" dirty="0" err="1" smtClean="0"/>
              <a:t>distress</a:t>
            </a:r>
            <a:r>
              <a:rPr lang="it-IT" dirty="0" smtClean="0"/>
              <a:t> respiratorio del neonato)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" y="1169020"/>
            <a:ext cx="4038600" cy="334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039"/>
          <p:cNvSpPr txBox="1">
            <a:spLocks noChangeArrowheads="1"/>
          </p:cNvSpPr>
          <p:nvPr/>
        </p:nvSpPr>
        <p:spPr bwMode="auto">
          <a:xfrm>
            <a:off x="0" y="9525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cap="all">
                <a:latin typeface="Arial Rounded MT Bold" pitchFamily="-72" charset="0"/>
              </a:rPr>
              <a:t>distensibilità</a:t>
            </a:r>
            <a:r>
              <a:rPr lang="it-IT" sz="2000" dirty="0" smtClean="0">
                <a:latin typeface="Arial Rounded MT Bold" pitchFamily="-72" charset="0"/>
              </a:rPr>
              <a:t> </a:t>
            </a:r>
            <a:r>
              <a:rPr lang="it-IT" sz="2000" dirty="0">
                <a:latin typeface="Arial Rounded MT Bold" pitchFamily="-72" charset="0"/>
              </a:rPr>
              <a:t>POLMONARE E TORACICA</a:t>
            </a:r>
          </a:p>
        </p:txBody>
      </p:sp>
      <p:sp>
        <p:nvSpPr>
          <p:cNvPr id="58370" name="Text Box 1040"/>
          <p:cNvSpPr txBox="1">
            <a:spLocks noChangeArrowheads="1"/>
          </p:cNvSpPr>
          <p:nvPr/>
        </p:nvSpPr>
        <p:spPr bwMode="auto">
          <a:xfrm>
            <a:off x="3429000" y="304800"/>
            <a:ext cx="3211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Curve volume-pressione </a:t>
            </a:r>
            <a:r>
              <a:rPr lang="it-IT" b="1"/>
              <a:t>statiche</a:t>
            </a:r>
          </a:p>
        </p:txBody>
      </p:sp>
      <p:pic>
        <p:nvPicPr>
          <p:cNvPr id="58371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">
            <a:off x="3241675" y="673100"/>
            <a:ext cx="603250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b="36920"/>
          <a:stretch/>
        </p:blipFill>
        <p:spPr>
          <a:xfrm>
            <a:off x="128588" y="1989138"/>
            <a:ext cx="3048000" cy="192246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8373" name="Rettangolo 7"/>
          <p:cNvSpPr>
            <a:spLocks noChangeArrowheads="1"/>
          </p:cNvSpPr>
          <p:nvPr/>
        </p:nvSpPr>
        <p:spPr bwMode="auto">
          <a:xfrm>
            <a:off x="128588" y="981075"/>
            <a:ext cx="3059112" cy="35274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74" name="CasellaDiTesto 8"/>
          <p:cNvSpPr txBox="1">
            <a:spLocks noChangeArrowheads="1"/>
          </p:cNvSpPr>
          <p:nvPr/>
        </p:nvSpPr>
        <p:spPr bwMode="auto">
          <a:xfrm>
            <a:off x="200025" y="1052513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POLMONE</a:t>
            </a:r>
          </a:p>
        </p:txBody>
      </p:sp>
      <p:sp>
        <p:nvSpPr>
          <p:cNvPr id="10" name="Freccia curva 9"/>
          <p:cNvSpPr/>
          <p:nvPr/>
        </p:nvSpPr>
        <p:spPr bwMode="auto">
          <a:xfrm flipH="1">
            <a:off x="2039938" y="2016125"/>
            <a:ext cx="293687" cy="504825"/>
          </a:xfrm>
          <a:prstGeom prst="ben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8376" name="Rettangolo 10"/>
          <p:cNvSpPr>
            <a:spLocks noChangeArrowheads="1"/>
          </p:cNvSpPr>
          <p:nvPr/>
        </p:nvSpPr>
        <p:spPr bwMode="auto">
          <a:xfrm>
            <a:off x="1928813" y="1971675"/>
            <a:ext cx="2206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cxnSp>
        <p:nvCxnSpPr>
          <p:cNvPr id="58377" name="Connettore 1 12"/>
          <p:cNvCxnSpPr>
            <a:cxnSpLocks noChangeShapeType="1"/>
          </p:cNvCxnSpPr>
          <p:nvPr/>
        </p:nvCxnSpPr>
        <p:spPr bwMode="auto">
          <a:xfrm flipV="1">
            <a:off x="2255838" y="2527300"/>
            <a:ext cx="93662" cy="47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378" name="Connettore 2 5"/>
          <p:cNvCxnSpPr>
            <a:cxnSpLocks noChangeShapeType="1"/>
          </p:cNvCxnSpPr>
          <p:nvPr/>
        </p:nvCxnSpPr>
        <p:spPr bwMode="auto">
          <a:xfrm flipH="1" flipV="1">
            <a:off x="1925638" y="2084388"/>
            <a:ext cx="260350" cy="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8379" name="Connettore 1 48"/>
          <p:cNvCxnSpPr>
            <a:cxnSpLocks noChangeShapeType="1"/>
          </p:cNvCxnSpPr>
          <p:nvPr/>
        </p:nvCxnSpPr>
        <p:spPr bwMode="auto">
          <a:xfrm flipV="1">
            <a:off x="2360613" y="2071688"/>
            <a:ext cx="93662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380" name="Connettore 1 50"/>
          <p:cNvCxnSpPr>
            <a:cxnSpLocks noChangeShapeType="1"/>
          </p:cNvCxnSpPr>
          <p:nvPr/>
        </p:nvCxnSpPr>
        <p:spPr bwMode="auto">
          <a:xfrm flipV="1">
            <a:off x="896938" y="2074863"/>
            <a:ext cx="93662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sp>
        <p:nvSpPr>
          <p:cNvPr id="58381" name="Figura a mano libera 24"/>
          <p:cNvSpPr>
            <a:spLocks noChangeArrowheads="1"/>
          </p:cNvSpPr>
          <p:nvPr/>
        </p:nvSpPr>
        <p:spPr bwMode="auto">
          <a:xfrm>
            <a:off x="996950" y="4010025"/>
            <a:ext cx="5110163" cy="2401888"/>
          </a:xfrm>
          <a:custGeom>
            <a:avLst/>
            <a:gdLst>
              <a:gd name="T0" fmla="*/ 4774004 w 5287107"/>
              <a:gd name="T1" fmla="*/ 1968097 h 2402730"/>
              <a:gd name="T2" fmla="*/ 1217317 w 5287107"/>
              <a:gd name="T3" fmla="*/ 2260968 h 2402730"/>
              <a:gd name="T4" fmla="*/ 0 w 5287107"/>
              <a:gd name="T5" fmla="*/ 0 h 2402730"/>
              <a:gd name="T6" fmla="*/ 0 w 5287107"/>
              <a:gd name="T7" fmla="*/ 0 h 2402730"/>
              <a:gd name="T8" fmla="*/ 0 60000 65536"/>
              <a:gd name="T9" fmla="*/ 0 60000 65536"/>
              <a:gd name="T10" fmla="*/ 0 60000 65536"/>
              <a:gd name="T11" fmla="*/ 0 60000 65536"/>
              <a:gd name="T12" fmla="*/ 0 w 5287107"/>
              <a:gd name="T13" fmla="*/ 0 h 2402730"/>
              <a:gd name="T14" fmla="*/ 5287107 w 5287107"/>
              <a:gd name="T15" fmla="*/ 2402730 h 24027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7107" h="2402730">
                <a:moveTo>
                  <a:pt x="5287107" y="1969477"/>
                </a:moveTo>
                <a:cubicBezTo>
                  <a:pt x="3758222" y="2280138"/>
                  <a:pt x="2229338" y="2590800"/>
                  <a:pt x="1348153" y="2262554"/>
                </a:cubicBezTo>
                <a:cubicBezTo>
                  <a:pt x="466968" y="1934308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FF2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cxnSp>
        <p:nvCxnSpPr>
          <p:cNvPr id="58382" name="Connettore 2 26"/>
          <p:cNvCxnSpPr>
            <a:cxnSpLocks noChangeShapeType="1"/>
          </p:cNvCxnSpPr>
          <p:nvPr/>
        </p:nvCxnSpPr>
        <p:spPr bwMode="auto">
          <a:xfrm flipH="1" flipV="1">
            <a:off x="981075" y="3973513"/>
            <a:ext cx="52388" cy="176212"/>
          </a:xfrm>
          <a:prstGeom prst="straightConnector1">
            <a:avLst/>
          </a:prstGeom>
          <a:noFill/>
          <a:ln w="9525">
            <a:solidFill>
              <a:srgbClr val="FF2600"/>
            </a:solidFill>
            <a:round/>
            <a:headEnd/>
            <a:tailEnd type="triangle" w="med" len="med"/>
          </a:ln>
        </p:spPr>
      </p:cxnSp>
      <p:sp>
        <p:nvSpPr>
          <p:cNvPr id="58383" name="Ovale 28"/>
          <p:cNvSpPr>
            <a:spLocks noChangeArrowheads="1"/>
          </p:cNvSpPr>
          <p:nvPr/>
        </p:nvSpPr>
        <p:spPr bwMode="auto">
          <a:xfrm>
            <a:off x="6107113" y="5661025"/>
            <a:ext cx="503237" cy="431800"/>
          </a:xfrm>
          <a:prstGeom prst="ellipse">
            <a:avLst/>
          </a:prstGeom>
          <a:noFill/>
          <a:ln w="9525">
            <a:solidFill>
              <a:srgbClr val="FF2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84" name="Rettangolo 30"/>
          <p:cNvSpPr>
            <a:spLocks noChangeArrowheads="1"/>
          </p:cNvSpPr>
          <p:nvPr/>
        </p:nvSpPr>
        <p:spPr bwMode="auto">
          <a:xfrm>
            <a:off x="4016375" y="5565775"/>
            <a:ext cx="2160588" cy="2190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85" name="CasellaDiTesto 29"/>
          <p:cNvSpPr txBox="1">
            <a:spLocks noChangeArrowheads="1"/>
          </p:cNvSpPr>
          <p:nvPr/>
        </p:nvSpPr>
        <p:spPr bwMode="auto">
          <a:xfrm>
            <a:off x="3952875" y="5445125"/>
            <a:ext cx="4125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volume polmonare a riposo (pneumotorace)</a:t>
            </a:r>
          </a:p>
        </p:txBody>
      </p:sp>
      <p:sp>
        <p:nvSpPr>
          <p:cNvPr id="58386" name="Rettangolo 65"/>
          <p:cNvSpPr>
            <a:spLocks noChangeArrowheads="1"/>
          </p:cNvSpPr>
          <p:nvPr/>
        </p:nvSpPr>
        <p:spPr bwMode="auto">
          <a:xfrm>
            <a:off x="3984625" y="2384425"/>
            <a:ext cx="2160588" cy="3016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87" name="CasellaDiTesto 64"/>
          <p:cNvSpPr txBox="1">
            <a:spLocks noChangeArrowheads="1"/>
          </p:cNvSpPr>
          <p:nvPr/>
        </p:nvSpPr>
        <p:spPr bwMode="auto">
          <a:xfrm>
            <a:off x="3898900" y="2349500"/>
            <a:ext cx="3876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volume toracico a riposo (pneumotorace)</a:t>
            </a:r>
          </a:p>
        </p:txBody>
      </p:sp>
      <p:cxnSp>
        <p:nvCxnSpPr>
          <p:cNvPr id="58388" name="Connettore 2 127014"/>
          <p:cNvCxnSpPr>
            <a:cxnSpLocks noChangeShapeType="1"/>
            <a:stCxn id="58400" idx="1"/>
          </p:cNvCxnSpPr>
          <p:nvPr/>
        </p:nvCxnSpPr>
        <p:spPr bwMode="auto">
          <a:xfrm flipH="1" flipV="1">
            <a:off x="6681193" y="4221089"/>
            <a:ext cx="400793" cy="4563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8389" name="Connettore 2 127016"/>
          <p:cNvCxnSpPr>
            <a:cxnSpLocks noChangeShapeType="1"/>
          </p:cNvCxnSpPr>
          <p:nvPr/>
        </p:nvCxnSpPr>
        <p:spPr bwMode="auto">
          <a:xfrm flipH="1">
            <a:off x="5745163" y="3357563"/>
            <a:ext cx="21590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71" name="Freccia curva 70"/>
          <p:cNvSpPr/>
          <p:nvPr/>
        </p:nvSpPr>
        <p:spPr bwMode="auto">
          <a:xfrm flipH="1">
            <a:off x="600075" y="2033588"/>
            <a:ext cx="293688" cy="503237"/>
          </a:xfrm>
          <a:prstGeom prst="ben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8391" name="Rettangolo 71"/>
          <p:cNvSpPr>
            <a:spLocks noChangeArrowheads="1"/>
          </p:cNvSpPr>
          <p:nvPr/>
        </p:nvSpPr>
        <p:spPr bwMode="auto">
          <a:xfrm>
            <a:off x="488950" y="1989138"/>
            <a:ext cx="220663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cxnSp>
        <p:nvCxnSpPr>
          <p:cNvPr id="58392" name="Connettore 1 72"/>
          <p:cNvCxnSpPr>
            <a:cxnSpLocks noChangeShapeType="1"/>
          </p:cNvCxnSpPr>
          <p:nvPr/>
        </p:nvCxnSpPr>
        <p:spPr bwMode="auto">
          <a:xfrm flipV="1">
            <a:off x="815975" y="2544763"/>
            <a:ext cx="93663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393" name="Connettore 1 73"/>
          <p:cNvCxnSpPr>
            <a:cxnSpLocks noChangeShapeType="1"/>
          </p:cNvCxnSpPr>
          <p:nvPr/>
        </p:nvCxnSpPr>
        <p:spPr bwMode="auto">
          <a:xfrm flipV="1">
            <a:off x="920750" y="2089150"/>
            <a:ext cx="93663" cy="47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</p:cxnSp>
      <p:sp>
        <p:nvSpPr>
          <p:cNvPr id="58394" name="CasellaDiTesto 74"/>
          <p:cNvSpPr txBox="1">
            <a:spLocks noChangeArrowheads="1"/>
          </p:cNvSpPr>
          <p:nvPr/>
        </p:nvSpPr>
        <p:spPr bwMode="auto">
          <a:xfrm>
            <a:off x="2143125" y="1455738"/>
            <a:ext cx="522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aria</a:t>
            </a:r>
          </a:p>
        </p:txBody>
      </p:sp>
      <p:cxnSp>
        <p:nvCxnSpPr>
          <p:cNvPr id="58395" name="Connettore 2 75"/>
          <p:cNvCxnSpPr>
            <a:cxnSpLocks noChangeShapeType="1"/>
          </p:cNvCxnSpPr>
          <p:nvPr/>
        </p:nvCxnSpPr>
        <p:spPr bwMode="auto">
          <a:xfrm rot="16200000" flipH="1">
            <a:off x="2270919" y="1897857"/>
            <a:ext cx="260350" cy="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8396" name="Rettangolo 127018"/>
          <p:cNvSpPr>
            <a:spLocks noChangeArrowheads="1"/>
          </p:cNvSpPr>
          <p:nvPr/>
        </p:nvSpPr>
        <p:spPr bwMode="auto">
          <a:xfrm>
            <a:off x="3952875" y="1028700"/>
            <a:ext cx="639763" cy="339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97" name="Rettangolo 79"/>
          <p:cNvSpPr>
            <a:spLocks noChangeArrowheads="1"/>
          </p:cNvSpPr>
          <p:nvPr/>
        </p:nvSpPr>
        <p:spPr bwMode="auto">
          <a:xfrm>
            <a:off x="3944938" y="4675188"/>
            <a:ext cx="431800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98" name="Rettangolo 80"/>
          <p:cNvSpPr>
            <a:spLocks noChangeArrowheads="1"/>
          </p:cNvSpPr>
          <p:nvPr/>
        </p:nvSpPr>
        <p:spPr bwMode="auto">
          <a:xfrm>
            <a:off x="3944938" y="3573463"/>
            <a:ext cx="639762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399" name="Rettangolo 81"/>
          <p:cNvSpPr>
            <a:spLocks noChangeArrowheads="1"/>
          </p:cNvSpPr>
          <p:nvPr/>
        </p:nvSpPr>
        <p:spPr bwMode="auto">
          <a:xfrm>
            <a:off x="6765925" y="3594100"/>
            <a:ext cx="639763" cy="339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400" name="CasellaDiTesto 127019"/>
          <p:cNvSpPr txBox="1">
            <a:spLocks noChangeArrowheads="1"/>
          </p:cNvSpPr>
          <p:nvPr/>
        </p:nvSpPr>
        <p:spPr bwMode="auto">
          <a:xfrm>
            <a:off x="7081986" y="450912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polmoni</a:t>
            </a:r>
          </a:p>
        </p:txBody>
      </p:sp>
      <p:sp>
        <p:nvSpPr>
          <p:cNvPr id="58401" name="Rettangolo 84"/>
          <p:cNvSpPr>
            <a:spLocks noChangeArrowheads="1"/>
          </p:cNvSpPr>
          <p:nvPr/>
        </p:nvSpPr>
        <p:spPr bwMode="auto">
          <a:xfrm>
            <a:off x="4822825" y="4157663"/>
            <a:ext cx="639763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402" name="CasellaDiTesto 127020"/>
          <p:cNvSpPr txBox="1">
            <a:spLocks noChangeArrowheads="1"/>
          </p:cNvSpPr>
          <p:nvPr/>
        </p:nvSpPr>
        <p:spPr bwMode="auto">
          <a:xfrm>
            <a:off x="4746625" y="2997200"/>
            <a:ext cx="1562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gabbia toracica</a:t>
            </a:r>
          </a:p>
        </p:txBody>
      </p:sp>
      <p:sp>
        <p:nvSpPr>
          <p:cNvPr id="58403" name="Rettangolo 87"/>
          <p:cNvSpPr>
            <a:spLocks noChangeArrowheads="1"/>
          </p:cNvSpPr>
          <p:nvPr/>
        </p:nvSpPr>
        <p:spPr bwMode="auto">
          <a:xfrm>
            <a:off x="7602538" y="1844675"/>
            <a:ext cx="1527175" cy="33813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405" name="Rettangolo 127017"/>
          <p:cNvSpPr>
            <a:spLocks noChangeArrowheads="1"/>
          </p:cNvSpPr>
          <p:nvPr/>
        </p:nvSpPr>
        <p:spPr bwMode="auto">
          <a:xfrm>
            <a:off x="3898900" y="3544888"/>
            <a:ext cx="5486400" cy="431800"/>
          </a:xfrm>
          <a:prstGeom prst="rect">
            <a:avLst/>
          </a:prstGeom>
          <a:solidFill>
            <a:srgbClr val="00FA00">
              <a:alpha val="45097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8406" name="CasellaDiTesto 127022"/>
          <p:cNvSpPr txBox="1">
            <a:spLocks noChangeArrowheads="1"/>
          </p:cNvSpPr>
          <p:nvPr/>
        </p:nvSpPr>
        <p:spPr bwMode="auto">
          <a:xfrm>
            <a:off x="6824663" y="3573463"/>
            <a:ext cx="2646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respirazione eupnoica (VC)</a:t>
            </a:r>
          </a:p>
        </p:txBody>
      </p:sp>
      <p:sp>
        <p:nvSpPr>
          <p:cNvPr id="58407" name="CasellaDiTesto 90"/>
          <p:cNvSpPr txBox="1">
            <a:spLocks noChangeArrowheads="1"/>
          </p:cNvSpPr>
          <p:nvPr/>
        </p:nvSpPr>
        <p:spPr bwMode="auto">
          <a:xfrm>
            <a:off x="5313363" y="6453188"/>
            <a:ext cx="198913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Pressione (cm H</a:t>
            </a:r>
            <a:r>
              <a:rPr lang="it-IT" baseline="-25000"/>
              <a:t>2</a:t>
            </a:r>
            <a:r>
              <a:rPr lang="it-IT"/>
              <a:t>O)</a:t>
            </a:r>
          </a:p>
        </p:txBody>
      </p:sp>
      <p:sp>
        <p:nvSpPr>
          <p:cNvPr id="58408" name="CasellaDiTesto 91"/>
          <p:cNvSpPr txBox="1">
            <a:spLocks noChangeArrowheads="1"/>
          </p:cNvSpPr>
          <p:nvPr/>
        </p:nvSpPr>
        <p:spPr bwMode="auto">
          <a:xfrm rot="-5400000">
            <a:off x="2895600" y="2911476"/>
            <a:ext cx="11779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Volume (L)</a:t>
            </a:r>
          </a:p>
        </p:txBody>
      </p:sp>
      <p:sp>
        <p:nvSpPr>
          <p:cNvPr id="42" name="CasellaDiTesto 29"/>
          <p:cNvSpPr txBox="1">
            <a:spLocks noChangeArrowheads="1"/>
          </p:cNvSpPr>
          <p:nvPr/>
        </p:nvSpPr>
        <p:spPr bwMode="auto">
          <a:xfrm>
            <a:off x="7811679" y="4725144"/>
            <a:ext cx="21098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mtClean="0"/>
              <a:t>massima espirazione</a:t>
            </a: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484000" y="3212976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mtClean="0"/>
              <a:t>P</a:t>
            </a:r>
            <a:endParaRPr lang="it-IT" sz="1200" dirty="0"/>
          </a:p>
        </p:txBody>
      </p:sp>
      <p:cxnSp>
        <p:nvCxnSpPr>
          <p:cNvPr id="5" name="Connettore 2 4"/>
          <p:cNvCxnSpPr/>
          <p:nvPr/>
        </p:nvCxnSpPr>
        <p:spPr bwMode="auto">
          <a:xfrm>
            <a:off x="2628000" y="3024000"/>
            <a:ext cx="0" cy="25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Connettore 2 46"/>
          <p:cNvCxnSpPr/>
          <p:nvPr/>
        </p:nvCxnSpPr>
        <p:spPr bwMode="auto">
          <a:xfrm flipV="1">
            <a:off x="2628000" y="3420000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Connettore 2 48"/>
          <p:cNvCxnSpPr/>
          <p:nvPr/>
        </p:nvCxnSpPr>
        <p:spPr bwMode="auto">
          <a:xfrm rot="16200000" flipV="1">
            <a:off x="2720744" y="3284993"/>
            <a:ext cx="0" cy="14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nettore 2 49"/>
          <p:cNvCxnSpPr/>
          <p:nvPr/>
        </p:nvCxnSpPr>
        <p:spPr bwMode="auto">
          <a:xfrm rot="5400000" flipH="1" flipV="1">
            <a:off x="2486736" y="3266993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CasellaDiTesto 127021"/>
          <p:cNvSpPr txBox="1">
            <a:spLocks noChangeArrowheads="1"/>
          </p:cNvSpPr>
          <p:nvPr/>
        </p:nvSpPr>
        <p:spPr bwMode="auto">
          <a:xfrm>
            <a:off x="7400925" y="1770063"/>
            <a:ext cx="175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polmoni + </a:t>
            </a:r>
            <a:r>
              <a:rPr lang="it-IT" dirty="0" smtClean="0"/>
              <a:t>gabbia</a:t>
            </a:r>
            <a:endParaRPr lang="it-IT" dirty="0"/>
          </a:p>
          <a:p>
            <a:r>
              <a:rPr lang="it-IT" dirty="0" smtClean="0"/>
              <a:t>toracica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5" name="Picture 7" descr="ventricoli '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413000"/>
            <a:ext cx="5105400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344488" y="1137518"/>
            <a:ext cx="6324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x-none" sz="1800" dirty="0">
                <a:latin typeface="Tahoma" charset="0"/>
              </a:rPr>
              <a:t>Durante l</a:t>
            </a:r>
            <a:r>
              <a:rPr lang="it-IT" altLang="x-none" sz="1800" dirty="0">
                <a:latin typeface="Tahoma" charset="0"/>
                <a:ea typeface="ヒラギノ角ゴ Pro W3" charset="-128"/>
              </a:rPr>
              <a:t>’</a:t>
            </a:r>
            <a:r>
              <a:rPr lang="it-IT" altLang="x-none" sz="1800" dirty="0">
                <a:latin typeface="Tahoma" charset="0"/>
              </a:rPr>
              <a:t>impero romano, il medico GALENO (129-199) sezionò numerosi cervelli. scoprì che il cervello è cavo a causa della presenza dei ventricoli. </a:t>
            </a:r>
          </a:p>
        </p:txBody>
      </p:sp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5457056" y="3053859"/>
            <a:ext cx="428694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x-none" sz="1800" dirty="0">
                <a:latin typeface="Tahoma" charset="0"/>
              </a:rPr>
              <a:t>Galeno, inoltre, </a:t>
            </a:r>
            <a:r>
              <a:rPr lang="it-IT" altLang="x-none" sz="1800">
                <a:latin typeface="Tahoma" charset="0"/>
              </a:rPr>
              <a:t>attraverso </a:t>
            </a:r>
            <a:r>
              <a:rPr lang="it-IT" altLang="x-none" sz="1800" smtClean="0">
                <a:latin typeface="Tahoma" charset="0"/>
              </a:rPr>
              <a:t>l’osservazione </a:t>
            </a:r>
            <a:r>
              <a:rPr lang="it-IT" altLang="x-none" sz="1800" dirty="0">
                <a:latin typeface="Tahoma" charset="0"/>
              </a:rPr>
              <a:t>delle differenze di struttura e sostanza fra </a:t>
            </a:r>
            <a:r>
              <a:rPr lang="it-IT" altLang="x-none" sz="1800" dirty="0" smtClean="0">
                <a:latin typeface="Tahoma" charset="0"/>
              </a:rPr>
              <a:t>encefalo </a:t>
            </a:r>
            <a:r>
              <a:rPr lang="it-IT" altLang="x-none" sz="1800" dirty="0">
                <a:latin typeface="Tahoma" charset="0"/>
              </a:rPr>
              <a:t>e cervelletto, concluse che il primo, essendo più </a:t>
            </a:r>
            <a:r>
              <a:rPr lang="it-IT" altLang="x-none" sz="1800" dirty="0" smtClean="0">
                <a:latin typeface="Tahoma" charset="0"/>
              </a:rPr>
              <a:t>tenero</a:t>
            </a:r>
            <a:r>
              <a:rPr lang="it-IT" altLang="x-none" sz="1800" dirty="0">
                <a:latin typeface="Tahoma" charset="0"/>
              </a:rPr>
              <a:t>, dovesse essere il </a:t>
            </a:r>
            <a:r>
              <a:rPr lang="it-IT" altLang="x-none" sz="1800" dirty="0" smtClean="0">
                <a:latin typeface="Tahoma" charset="0"/>
              </a:rPr>
              <a:t>contenitore </a:t>
            </a:r>
            <a:r>
              <a:rPr lang="it-IT" altLang="x-none" sz="1800" dirty="0">
                <a:latin typeface="Tahoma" charset="0"/>
              </a:rPr>
              <a:t>delle sensazioni, mentre il secondo, essendo più denso, dovesse controllare i muscoli.</a:t>
            </a: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56456" y="4941168"/>
            <a:ext cx="1447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ja-JP">
                <a:latin typeface="Tahoma" charset="0"/>
                <a:ea typeface="ＭＳ Ｐゴシック" charset="-128"/>
              </a:rPr>
              <a:t>Ignoto (~1500)</a:t>
            </a:r>
            <a:endParaRPr lang="it-IT" altLang="x-none">
              <a:latin typeface="Tahoma" charset="0"/>
            </a:endParaRP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128464" y="5877272"/>
            <a:ext cx="96490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x-none" sz="1800" dirty="0">
                <a:latin typeface="Tahoma" charset="0"/>
              </a:rPr>
              <a:t>La dottrina </a:t>
            </a:r>
            <a:r>
              <a:rPr lang="it-IT" altLang="x-none" sz="1800" dirty="0" err="1">
                <a:latin typeface="Tahoma" charset="0"/>
              </a:rPr>
              <a:t>pneumo</a:t>
            </a:r>
            <a:r>
              <a:rPr lang="it-IT" altLang="x-none" sz="1800" dirty="0">
                <a:latin typeface="Tahoma" charset="0"/>
              </a:rPr>
              <a:t>-ventricolare rimase in auge fino alla scoperta della elettricità animale da parte di Galvani (1737-1798) ed alla successiva registrazione dei potenziali elettrici dei nervi.</a:t>
            </a:r>
            <a:endParaRPr lang="it-IT" altLang="x-none" sz="1800" u="sng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81000" y="-27384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FF"/>
                </a:solidFill>
              </a:rPr>
              <a:t>Lo spirito vitale risiede nei ventricoli cerebrali</a:t>
            </a:r>
            <a:endParaRPr lang="it-IT" sz="2800" dirty="0">
              <a:solidFill>
                <a:srgbClr val="0000FF"/>
              </a:solidFill>
            </a:endParaRPr>
          </a:p>
        </p:txBody>
      </p:sp>
      <p:pic>
        <p:nvPicPr>
          <p:cNvPr id="9" name="Picture 4" descr="ventric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620688"/>
            <a:ext cx="2401888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8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039"/>
          <p:cNvSpPr txBox="1">
            <a:spLocks noChangeArrowheads="1"/>
          </p:cNvSpPr>
          <p:nvPr/>
        </p:nvSpPr>
        <p:spPr bwMode="auto">
          <a:xfrm>
            <a:off x="0" y="9525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cap="all" dirty="0" err="1">
                <a:latin typeface="Arial Rounded MT Bold" pitchFamily="-72" charset="0"/>
              </a:rPr>
              <a:t>distensibilità</a:t>
            </a:r>
            <a:r>
              <a:rPr lang="it-IT" sz="2000" dirty="0" smtClean="0">
                <a:latin typeface="Arial Rounded MT Bold" pitchFamily="-72" charset="0"/>
              </a:rPr>
              <a:t> </a:t>
            </a:r>
            <a:r>
              <a:rPr lang="it-IT" sz="2000" dirty="0">
                <a:latin typeface="Arial Rounded MT Bold" pitchFamily="-72" charset="0"/>
              </a:rPr>
              <a:t>POLMONARE E TORACICA</a:t>
            </a:r>
          </a:p>
        </p:txBody>
      </p:sp>
      <p:sp>
        <p:nvSpPr>
          <p:cNvPr id="60418" name="Text Box 1040"/>
          <p:cNvSpPr txBox="1">
            <a:spLocks noChangeArrowheads="1"/>
          </p:cNvSpPr>
          <p:nvPr/>
        </p:nvSpPr>
        <p:spPr bwMode="auto">
          <a:xfrm>
            <a:off x="3429000" y="304800"/>
            <a:ext cx="3211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Curve volume-pressione </a:t>
            </a:r>
            <a:r>
              <a:rPr lang="it-IT" b="1"/>
              <a:t>statiche</a:t>
            </a:r>
          </a:p>
        </p:txBody>
      </p:sp>
      <p:pic>
        <p:nvPicPr>
          <p:cNvPr id="60419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">
            <a:off x="3241675" y="673100"/>
            <a:ext cx="603250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ttangolo 30"/>
          <p:cNvSpPr>
            <a:spLocks noChangeArrowheads="1"/>
          </p:cNvSpPr>
          <p:nvPr/>
        </p:nvSpPr>
        <p:spPr bwMode="auto">
          <a:xfrm>
            <a:off x="4016375" y="5565775"/>
            <a:ext cx="2160588" cy="2190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1" name="Rettangolo 65"/>
          <p:cNvSpPr>
            <a:spLocks noChangeArrowheads="1"/>
          </p:cNvSpPr>
          <p:nvPr/>
        </p:nvSpPr>
        <p:spPr bwMode="auto">
          <a:xfrm>
            <a:off x="3984625" y="2384425"/>
            <a:ext cx="2160588" cy="3016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cxnSp>
        <p:nvCxnSpPr>
          <p:cNvPr id="60423" name="Connettore 2 127016"/>
          <p:cNvCxnSpPr>
            <a:cxnSpLocks noChangeShapeType="1"/>
          </p:cNvCxnSpPr>
          <p:nvPr/>
        </p:nvCxnSpPr>
        <p:spPr bwMode="auto">
          <a:xfrm flipH="1">
            <a:off x="5745163" y="3357563"/>
            <a:ext cx="21590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0424" name="Rettangolo 127018"/>
          <p:cNvSpPr>
            <a:spLocks noChangeArrowheads="1"/>
          </p:cNvSpPr>
          <p:nvPr/>
        </p:nvSpPr>
        <p:spPr bwMode="auto">
          <a:xfrm>
            <a:off x="3952875" y="1028700"/>
            <a:ext cx="639763" cy="339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5" name="Rettangolo 79"/>
          <p:cNvSpPr>
            <a:spLocks noChangeArrowheads="1"/>
          </p:cNvSpPr>
          <p:nvPr/>
        </p:nvSpPr>
        <p:spPr bwMode="auto">
          <a:xfrm>
            <a:off x="3944938" y="4675188"/>
            <a:ext cx="431800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6" name="Rettangolo 80"/>
          <p:cNvSpPr>
            <a:spLocks noChangeArrowheads="1"/>
          </p:cNvSpPr>
          <p:nvPr/>
        </p:nvSpPr>
        <p:spPr bwMode="auto">
          <a:xfrm>
            <a:off x="3944938" y="3573463"/>
            <a:ext cx="639762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7" name="Rettangolo 81"/>
          <p:cNvSpPr>
            <a:spLocks noChangeArrowheads="1"/>
          </p:cNvSpPr>
          <p:nvPr/>
        </p:nvSpPr>
        <p:spPr bwMode="auto">
          <a:xfrm>
            <a:off x="6765925" y="3594100"/>
            <a:ext cx="639763" cy="339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9" name="Rettangolo 84"/>
          <p:cNvSpPr>
            <a:spLocks noChangeArrowheads="1"/>
          </p:cNvSpPr>
          <p:nvPr/>
        </p:nvSpPr>
        <p:spPr bwMode="auto">
          <a:xfrm>
            <a:off x="4822825" y="4157663"/>
            <a:ext cx="639763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30" name="CasellaDiTesto 127020"/>
          <p:cNvSpPr txBox="1">
            <a:spLocks noChangeArrowheads="1"/>
          </p:cNvSpPr>
          <p:nvPr/>
        </p:nvSpPr>
        <p:spPr bwMode="auto">
          <a:xfrm>
            <a:off x="4746625" y="2997200"/>
            <a:ext cx="1562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gabbia toracica</a:t>
            </a:r>
          </a:p>
        </p:txBody>
      </p:sp>
      <p:sp>
        <p:nvSpPr>
          <p:cNvPr id="60431" name="Rettangolo 87"/>
          <p:cNvSpPr>
            <a:spLocks noChangeArrowheads="1"/>
          </p:cNvSpPr>
          <p:nvPr/>
        </p:nvSpPr>
        <p:spPr bwMode="auto">
          <a:xfrm>
            <a:off x="7602538" y="1844675"/>
            <a:ext cx="1527175" cy="33813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32" name="CasellaDiTesto 127021"/>
          <p:cNvSpPr txBox="1">
            <a:spLocks noChangeArrowheads="1"/>
          </p:cNvSpPr>
          <p:nvPr/>
        </p:nvSpPr>
        <p:spPr bwMode="auto">
          <a:xfrm>
            <a:off x="7400925" y="1770063"/>
            <a:ext cx="175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polmoni + </a:t>
            </a:r>
            <a:r>
              <a:rPr lang="it-IT" dirty="0" smtClean="0"/>
              <a:t>gabbia</a:t>
            </a:r>
            <a:endParaRPr lang="it-IT" dirty="0"/>
          </a:p>
          <a:p>
            <a:r>
              <a:rPr lang="it-IT" dirty="0" smtClean="0"/>
              <a:t>toracica</a:t>
            </a:r>
            <a:endParaRPr lang="it-IT" dirty="0"/>
          </a:p>
        </p:txBody>
      </p:sp>
      <p:sp>
        <p:nvSpPr>
          <p:cNvPr id="60433" name="Line 1047"/>
          <p:cNvSpPr>
            <a:spLocks noChangeShapeType="1"/>
          </p:cNvSpPr>
          <p:nvPr/>
        </p:nvSpPr>
        <p:spPr bwMode="auto">
          <a:xfrm flipH="1">
            <a:off x="6537325" y="5384800"/>
            <a:ext cx="1447800" cy="0"/>
          </a:xfrm>
          <a:prstGeom prst="line">
            <a:avLst/>
          </a:prstGeom>
          <a:noFill/>
          <a:ln w="28575">
            <a:solidFill>
              <a:srgbClr val="1C04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4" name="Text Box 1048"/>
          <p:cNvSpPr txBox="1">
            <a:spLocks noChangeArrowheads="1"/>
          </p:cNvSpPr>
          <p:nvPr/>
        </p:nvSpPr>
        <p:spPr bwMode="auto">
          <a:xfrm>
            <a:off x="7969250" y="5211763"/>
            <a:ext cx="183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1C04FF"/>
                </a:solidFill>
              </a:rPr>
              <a:t>COMPLIANZA ALTA</a:t>
            </a:r>
          </a:p>
        </p:txBody>
      </p:sp>
      <p:sp>
        <p:nvSpPr>
          <p:cNvPr id="60435" name="Line 1049"/>
          <p:cNvSpPr>
            <a:spLocks noChangeShapeType="1"/>
          </p:cNvSpPr>
          <p:nvPr/>
        </p:nvSpPr>
        <p:spPr bwMode="auto">
          <a:xfrm flipH="1">
            <a:off x="7689850" y="1368425"/>
            <a:ext cx="538163" cy="12700"/>
          </a:xfrm>
          <a:prstGeom prst="line">
            <a:avLst/>
          </a:prstGeom>
          <a:noFill/>
          <a:ln w="28575">
            <a:solidFill>
              <a:srgbClr val="1C04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6" name="Text Box 1050"/>
          <p:cNvSpPr txBox="1">
            <a:spLocks noChangeArrowheads="1"/>
          </p:cNvSpPr>
          <p:nvPr/>
        </p:nvSpPr>
        <p:spPr bwMode="auto">
          <a:xfrm>
            <a:off x="8337550" y="1125538"/>
            <a:ext cx="1368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1C04FF"/>
                </a:solidFill>
              </a:rPr>
              <a:t>COMPLIANZA BASSA</a:t>
            </a:r>
          </a:p>
        </p:txBody>
      </p:sp>
      <p:sp>
        <p:nvSpPr>
          <p:cNvPr id="60437" name="Line 1051"/>
          <p:cNvSpPr>
            <a:spLocks noChangeShapeType="1"/>
          </p:cNvSpPr>
          <p:nvPr/>
        </p:nvSpPr>
        <p:spPr bwMode="auto">
          <a:xfrm>
            <a:off x="3703638" y="4805363"/>
            <a:ext cx="1042987" cy="206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8" name="Text Box 1052"/>
          <p:cNvSpPr txBox="1">
            <a:spLocks noChangeArrowheads="1"/>
          </p:cNvSpPr>
          <p:nvPr/>
        </p:nvSpPr>
        <p:spPr bwMode="auto">
          <a:xfrm>
            <a:off x="4305300" y="1239838"/>
            <a:ext cx="183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FF0000"/>
                </a:solidFill>
              </a:rPr>
              <a:t>COMPLIANZA ALTA</a:t>
            </a:r>
          </a:p>
        </p:txBody>
      </p:sp>
      <p:sp>
        <p:nvSpPr>
          <p:cNvPr id="60439" name="Line 1053"/>
          <p:cNvSpPr>
            <a:spLocks noChangeShapeType="1"/>
          </p:cNvSpPr>
          <p:nvPr/>
        </p:nvSpPr>
        <p:spPr bwMode="auto">
          <a:xfrm>
            <a:off x="6143625" y="1412875"/>
            <a:ext cx="525463" cy="9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0" name="Text Box 1054"/>
          <p:cNvSpPr txBox="1">
            <a:spLocks noChangeArrowheads="1"/>
          </p:cNvSpPr>
          <p:nvPr/>
        </p:nvSpPr>
        <p:spPr bwMode="auto">
          <a:xfrm>
            <a:off x="1720850" y="4652963"/>
            <a:ext cx="198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FF0000"/>
                </a:solidFill>
              </a:rPr>
              <a:t>COMPLIANZA BASSA</a:t>
            </a:r>
          </a:p>
        </p:txBody>
      </p:sp>
      <p:sp>
        <p:nvSpPr>
          <p:cNvPr id="60441" name="Text Box 1057"/>
          <p:cNvSpPr txBox="1">
            <a:spLocks noChangeArrowheads="1"/>
          </p:cNvSpPr>
          <p:nvPr/>
        </p:nvSpPr>
        <p:spPr bwMode="auto">
          <a:xfrm>
            <a:off x="6759575" y="563563"/>
            <a:ext cx="963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ENFISEMA</a:t>
            </a:r>
          </a:p>
        </p:txBody>
      </p:sp>
      <p:sp>
        <p:nvSpPr>
          <p:cNvPr id="60442" name="Text Box 1058"/>
          <p:cNvSpPr txBox="1">
            <a:spLocks noChangeArrowheads="1"/>
          </p:cNvSpPr>
          <p:nvPr/>
        </p:nvSpPr>
        <p:spPr bwMode="auto">
          <a:xfrm>
            <a:off x="8767763" y="558800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FIBROSI</a:t>
            </a:r>
          </a:p>
        </p:txBody>
      </p:sp>
      <p:sp>
        <p:nvSpPr>
          <p:cNvPr id="60443" name="Line 1059"/>
          <p:cNvSpPr>
            <a:spLocks noChangeShapeType="1"/>
          </p:cNvSpPr>
          <p:nvPr/>
        </p:nvSpPr>
        <p:spPr bwMode="auto">
          <a:xfrm>
            <a:off x="7750175" y="685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4" name="Line 1060"/>
          <p:cNvSpPr>
            <a:spLocks noChangeShapeType="1"/>
          </p:cNvSpPr>
          <p:nvPr/>
        </p:nvSpPr>
        <p:spPr bwMode="auto">
          <a:xfrm flipV="1">
            <a:off x="8207375" y="68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5" name="CasellaDiTesto 1"/>
          <p:cNvSpPr txBox="1">
            <a:spLocks noChangeArrowheads="1"/>
          </p:cNvSpPr>
          <p:nvPr/>
        </p:nvSpPr>
        <p:spPr bwMode="auto">
          <a:xfrm>
            <a:off x="5313363" y="6453188"/>
            <a:ext cx="198913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Pressione (cm H</a:t>
            </a:r>
            <a:r>
              <a:rPr lang="it-IT" baseline="-25000"/>
              <a:t>2</a:t>
            </a:r>
            <a:r>
              <a:rPr lang="it-IT"/>
              <a:t>O)</a:t>
            </a:r>
          </a:p>
        </p:txBody>
      </p:sp>
      <p:sp>
        <p:nvSpPr>
          <p:cNvPr id="60446" name="CasellaDiTesto 4"/>
          <p:cNvSpPr txBox="1">
            <a:spLocks noChangeArrowheads="1"/>
          </p:cNvSpPr>
          <p:nvPr/>
        </p:nvSpPr>
        <p:spPr bwMode="auto">
          <a:xfrm rot="-5400000">
            <a:off x="2895600" y="2911476"/>
            <a:ext cx="11779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Volume (L)</a:t>
            </a:r>
          </a:p>
        </p:txBody>
      </p:sp>
      <p:sp>
        <p:nvSpPr>
          <p:cNvPr id="60447" name="Rettangolo 54"/>
          <p:cNvSpPr>
            <a:spLocks noChangeArrowheads="1"/>
          </p:cNvSpPr>
          <p:nvPr/>
        </p:nvSpPr>
        <p:spPr bwMode="auto">
          <a:xfrm>
            <a:off x="3898900" y="3544888"/>
            <a:ext cx="5486400" cy="431800"/>
          </a:xfrm>
          <a:prstGeom prst="rect">
            <a:avLst/>
          </a:prstGeom>
          <a:solidFill>
            <a:srgbClr val="00FA00">
              <a:alpha val="45097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48" name="CasellaDiTesto 56"/>
          <p:cNvSpPr txBox="1">
            <a:spLocks noChangeArrowheads="1"/>
          </p:cNvSpPr>
          <p:nvPr/>
        </p:nvSpPr>
        <p:spPr bwMode="auto">
          <a:xfrm>
            <a:off x="6824663" y="3573463"/>
            <a:ext cx="2646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respirazione eupnoica (VC)</a:t>
            </a:r>
          </a:p>
        </p:txBody>
      </p:sp>
      <p:cxnSp>
        <p:nvCxnSpPr>
          <p:cNvPr id="34" name="Connettore 2 127014"/>
          <p:cNvCxnSpPr>
            <a:cxnSpLocks noChangeShapeType="1"/>
          </p:cNvCxnSpPr>
          <p:nvPr/>
        </p:nvCxnSpPr>
        <p:spPr bwMode="auto">
          <a:xfrm flipH="1" flipV="1">
            <a:off x="6681193" y="4221089"/>
            <a:ext cx="400793" cy="4563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5" name="CasellaDiTesto 127019"/>
          <p:cNvSpPr txBox="1">
            <a:spLocks noChangeArrowheads="1"/>
          </p:cNvSpPr>
          <p:nvPr/>
        </p:nvSpPr>
        <p:spPr bwMode="auto">
          <a:xfrm>
            <a:off x="7081986" y="450912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polmoni</a:t>
            </a:r>
          </a:p>
        </p:txBody>
      </p:sp>
      <p:sp>
        <p:nvSpPr>
          <p:cNvPr id="36" name="CasellaDiTesto 29"/>
          <p:cNvSpPr txBox="1">
            <a:spLocks noChangeArrowheads="1"/>
          </p:cNvSpPr>
          <p:nvPr/>
        </p:nvSpPr>
        <p:spPr bwMode="auto">
          <a:xfrm>
            <a:off x="7811679" y="4725144"/>
            <a:ext cx="21098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mtClean="0"/>
              <a:t>massima espirazione</a:t>
            </a: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040"/>
          <p:cNvSpPr txBox="1">
            <a:spLocks noChangeArrowheads="1"/>
          </p:cNvSpPr>
          <p:nvPr/>
        </p:nvSpPr>
        <p:spPr bwMode="auto">
          <a:xfrm>
            <a:off x="3429000" y="304800"/>
            <a:ext cx="3211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Curve volume-pressione </a:t>
            </a:r>
            <a:r>
              <a:rPr lang="it-IT" b="1"/>
              <a:t>statiche</a:t>
            </a:r>
          </a:p>
        </p:txBody>
      </p:sp>
      <p:pic>
        <p:nvPicPr>
          <p:cNvPr id="60419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">
            <a:off x="3241675" y="673100"/>
            <a:ext cx="603250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ttangolo 30"/>
          <p:cNvSpPr>
            <a:spLocks noChangeArrowheads="1"/>
          </p:cNvSpPr>
          <p:nvPr/>
        </p:nvSpPr>
        <p:spPr bwMode="auto">
          <a:xfrm>
            <a:off x="4016375" y="5565775"/>
            <a:ext cx="2160588" cy="2190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1" name="Rettangolo 65"/>
          <p:cNvSpPr>
            <a:spLocks noChangeArrowheads="1"/>
          </p:cNvSpPr>
          <p:nvPr/>
        </p:nvSpPr>
        <p:spPr bwMode="auto">
          <a:xfrm>
            <a:off x="3984625" y="2384425"/>
            <a:ext cx="2160588" cy="3016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4" name="Rettangolo 127018"/>
          <p:cNvSpPr>
            <a:spLocks noChangeArrowheads="1"/>
          </p:cNvSpPr>
          <p:nvPr/>
        </p:nvSpPr>
        <p:spPr bwMode="auto">
          <a:xfrm>
            <a:off x="3952875" y="1028700"/>
            <a:ext cx="639763" cy="339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5" name="Rettangolo 79"/>
          <p:cNvSpPr>
            <a:spLocks noChangeArrowheads="1"/>
          </p:cNvSpPr>
          <p:nvPr/>
        </p:nvSpPr>
        <p:spPr bwMode="auto">
          <a:xfrm>
            <a:off x="3944938" y="4675188"/>
            <a:ext cx="431800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6" name="Rettangolo 80"/>
          <p:cNvSpPr>
            <a:spLocks noChangeArrowheads="1"/>
          </p:cNvSpPr>
          <p:nvPr/>
        </p:nvSpPr>
        <p:spPr bwMode="auto">
          <a:xfrm>
            <a:off x="3944938" y="3573463"/>
            <a:ext cx="639762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7" name="Rettangolo 81"/>
          <p:cNvSpPr>
            <a:spLocks noChangeArrowheads="1"/>
          </p:cNvSpPr>
          <p:nvPr/>
        </p:nvSpPr>
        <p:spPr bwMode="auto">
          <a:xfrm>
            <a:off x="6765925" y="3594100"/>
            <a:ext cx="639763" cy="339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29" name="Rettangolo 84"/>
          <p:cNvSpPr>
            <a:spLocks noChangeArrowheads="1"/>
          </p:cNvSpPr>
          <p:nvPr/>
        </p:nvSpPr>
        <p:spPr bwMode="auto">
          <a:xfrm>
            <a:off x="4822825" y="4157663"/>
            <a:ext cx="639763" cy="3381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30" name="CasellaDiTesto 127020"/>
          <p:cNvSpPr txBox="1">
            <a:spLocks noChangeArrowheads="1"/>
          </p:cNvSpPr>
          <p:nvPr/>
        </p:nvSpPr>
        <p:spPr bwMode="auto">
          <a:xfrm>
            <a:off x="4746625" y="2997200"/>
            <a:ext cx="1562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gabbia toracica</a:t>
            </a:r>
          </a:p>
        </p:txBody>
      </p:sp>
      <p:sp>
        <p:nvSpPr>
          <p:cNvPr id="60431" name="Rettangolo 87"/>
          <p:cNvSpPr>
            <a:spLocks noChangeArrowheads="1"/>
          </p:cNvSpPr>
          <p:nvPr/>
        </p:nvSpPr>
        <p:spPr bwMode="auto">
          <a:xfrm>
            <a:off x="7602538" y="1844675"/>
            <a:ext cx="1527175" cy="33813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32" name="CasellaDiTesto 127021"/>
          <p:cNvSpPr txBox="1">
            <a:spLocks noChangeArrowheads="1"/>
          </p:cNvSpPr>
          <p:nvPr/>
        </p:nvSpPr>
        <p:spPr bwMode="auto">
          <a:xfrm>
            <a:off x="7400925" y="1770063"/>
            <a:ext cx="175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polmoni + </a:t>
            </a:r>
            <a:r>
              <a:rPr lang="it-IT" dirty="0" smtClean="0"/>
              <a:t>gabbia</a:t>
            </a:r>
            <a:endParaRPr lang="it-IT" dirty="0"/>
          </a:p>
          <a:p>
            <a:r>
              <a:rPr lang="it-IT" dirty="0" smtClean="0"/>
              <a:t>toracica</a:t>
            </a:r>
            <a:endParaRPr lang="it-IT" dirty="0"/>
          </a:p>
        </p:txBody>
      </p:sp>
      <p:sp>
        <p:nvSpPr>
          <p:cNvPr id="60433" name="Line 1047"/>
          <p:cNvSpPr>
            <a:spLocks noChangeShapeType="1"/>
          </p:cNvSpPr>
          <p:nvPr/>
        </p:nvSpPr>
        <p:spPr bwMode="auto">
          <a:xfrm flipH="1">
            <a:off x="6537325" y="5384800"/>
            <a:ext cx="1447800" cy="0"/>
          </a:xfrm>
          <a:prstGeom prst="line">
            <a:avLst/>
          </a:prstGeom>
          <a:noFill/>
          <a:ln w="28575">
            <a:solidFill>
              <a:srgbClr val="1C04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4" name="Text Box 1048"/>
          <p:cNvSpPr txBox="1">
            <a:spLocks noChangeArrowheads="1"/>
          </p:cNvSpPr>
          <p:nvPr/>
        </p:nvSpPr>
        <p:spPr bwMode="auto">
          <a:xfrm>
            <a:off x="7969250" y="5211763"/>
            <a:ext cx="183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1C04FF"/>
                </a:solidFill>
              </a:rPr>
              <a:t>COMPLIANZA</a:t>
            </a:r>
            <a:r>
              <a:rPr lang="it-IT" sz="1400" dirty="0">
                <a:solidFill>
                  <a:srgbClr val="1C04FF"/>
                </a:solidFill>
              </a:rPr>
              <a:t> ALTA</a:t>
            </a:r>
          </a:p>
        </p:txBody>
      </p:sp>
      <p:sp>
        <p:nvSpPr>
          <p:cNvPr id="60435" name="Line 1049"/>
          <p:cNvSpPr>
            <a:spLocks noChangeShapeType="1"/>
          </p:cNvSpPr>
          <p:nvPr/>
        </p:nvSpPr>
        <p:spPr bwMode="auto">
          <a:xfrm flipH="1">
            <a:off x="7689850" y="1368425"/>
            <a:ext cx="538163" cy="12700"/>
          </a:xfrm>
          <a:prstGeom prst="line">
            <a:avLst/>
          </a:prstGeom>
          <a:noFill/>
          <a:ln w="28575">
            <a:solidFill>
              <a:srgbClr val="1C04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6" name="Text Box 1050"/>
          <p:cNvSpPr txBox="1">
            <a:spLocks noChangeArrowheads="1"/>
          </p:cNvSpPr>
          <p:nvPr/>
        </p:nvSpPr>
        <p:spPr bwMode="auto">
          <a:xfrm>
            <a:off x="8337550" y="1125538"/>
            <a:ext cx="1368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1C04FF"/>
                </a:solidFill>
              </a:rPr>
              <a:t>COMPLIANZA BASSA</a:t>
            </a:r>
          </a:p>
        </p:txBody>
      </p:sp>
      <p:sp>
        <p:nvSpPr>
          <p:cNvPr id="60437" name="Line 1051"/>
          <p:cNvSpPr>
            <a:spLocks noChangeShapeType="1"/>
          </p:cNvSpPr>
          <p:nvPr/>
        </p:nvSpPr>
        <p:spPr bwMode="auto">
          <a:xfrm>
            <a:off x="3703638" y="4805363"/>
            <a:ext cx="1042987" cy="206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8" name="Text Box 1052"/>
          <p:cNvSpPr txBox="1">
            <a:spLocks noChangeArrowheads="1"/>
          </p:cNvSpPr>
          <p:nvPr/>
        </p:nvSpPr>
        <p:spPr bwMode="auto">
          <a:xfrm>
            <a:off x="4305300" y="1239838"/>
            <a:ext cx="183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FF0000"/>
                </a:solidFill>
              </a:rPr>
              <a:t>COMPLIANZA ALTA</a:t>
            </a:r>
          </a:p>
        </p:txBody>
      </p:sp>
      <p:sp>
        <p:nvSpPr>
          <p:cNvPr id="60439" name="Line 1053"/>
          <p:cNvSpPr>
            <a:spLocks noChangeShapeType="1"/>
          </p:cNvSpPr>
          <p:nvPr/>
        </p:nvSpPr>
        <p:spPr bwMode="auto">
          <a:xfrm>
            <a:off x="6143625" y="1412875"/>
            <a:ext cx="525463" cy="9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0" name="Text Box 1054"/>
          <p:cNvSpPr txBox="1">
            <a:spLocks noChangeArrowheads="1"/>
          </p:cNvSpPr>
          <p:nvPr/>
        </p:nvSpPr>
        <p:spPr bwMode="auto">
          <a:xfrm>
            <a:off x="1720850" y="4652963"/>
            <a:ext cx="198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FF0000"/>
                </a:solidFill>
              </a:rPr>
              <a:t>COMPLIANZA BASSA</a:t>
            </a:r>
          </a:p>
        </p:txBody>
      </p:sp>
      <p:sp>
        <p:nvSpPr>
          <p:cNvPr id="60441" name="Text Box 1057"/>
          <p:cNvSpPr txBox="1">
            <a:spLocks noChangeArrowheads="1"/>
          </p:cNvSpPr>
          <p:nvPr/>
        </p:nvSpPr>
        <p:spPr bwMode="auto">
          <a:xfrm>
            <a:off x="6759575" y="563563"/>
            <a:ext cx="963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ENFISEMA</a:t>
            </a:r>
          </a:p>
        </p:txBody>
      </p:sp>
      <p:sp>
        <p:nvSpPr>
          <p:cNvPr id="60442" name="Text Box 1058"/>
          <p:cNvSpPr txBox="1">
            <a:spLocks noChangeArrowheads="1"/>
          </p:cNvSpPr>
          <p:nvPr/>
        </p:nvSpPr>
        <p:spPr bwMode="auto">
          <a:xfrm>
            <a:off x="8767763" y="558800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FIBROSI</a:t>
            </a:r>
          </a:p>
        </p:txBody>
      </p:sp>
      <p:sp>
        <p:nvSpPr>
          <p:cNvPr id="60443" name="Line 1059"/>
          <p:cNvSpPr>
            <a:spLocks noChangeShapeType="1"/>
          </p:cNvSpPr>
          <p:nvPr/>
        </p:nvSpPr>
        <p:spPr bwMode="auto">
          <a:xfrm>
            <a:off x="7750175" y="685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4" name="Line 1060"/>
          <p:cNvSpPr>
            <a:spLocks noChangeShapeType="1"/>
          </p:cNvSpPr>
          <p:nvPr/>
        </p:nvSpPr>
        <p:spPr bwMode="auto">
          <a:xfrm flipV="1">
            <a:off x="8207375" y="68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5" name="CasellaDiTesto 1"/>
          <p:cNvSpPr txBox="1">
            <a:spLocks noChangeArrowheads="1"/>
          </p:cNvSpPr>
          <p:nvPr/>
        </p:nvSpPr>
        <p:spPr bwMode="auto">
          <a:xfrm>
            <a:off x="5313363" y="6453188"/>
            <a:ext cx="198913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Pressione (cm H</a:t>
            </a:r>
            <a:r>
              <a:rPr lang="it-IT" baseline="-25000"/>
              <a:t>2</a:t>
            </a:r>
            <a:r>
              <a:rPr lang="it-IT"/>
              <a:t>O)</a:t>
            </a:r>
          </a:p>
        </p:txBody>
      </p:sp>
      <p:sp>
        <p:nvSpPr>
          <p:cNvPr id="60446" name="CasellaDiTesto 4"/>
          <p:cNvSpPr txBox="1">
            <a:spLocks noChangeArrowheads="1"/>
          </p:cNvSpPr>
          <p:nvPr/>
        </p:nvSpPr>
        <p:spPr bwMode="auto">
          <a:xfrm rot="-5400000">
            <a:off x="2895600" y="2911476"/>
            <a:ext cx="11779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Volume (L)</a:t>
            </a:r>
          </a:p>
        </p:txBody>
      </p:sp>
      <p:sp>
        <p:nvSpPr>
          <p:cNvPr id="60447" name="Rettangolo 54"/>
          <p:cNvSpPr>
            <a:spLocks noChangeArrowheads="1"/>
          </p:cNvSpPr>
          <p:nvPr/>
        </p:nvSpPr>
        <p:spPr bwMode="auto">
          <a:xfrm>
            <a:off x="3898900" y="3544888"/>
            <a:ext cx="5486400" cy="431800"/>
          </a:xfrm>
          <a:prstGeom prst="rect">
            <a:avLst/>
          </a:prstGeom>
          <a:solidFill>
            <a:srgbClr val="00FA00">
              <a:alpha val="45097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0448" name="CasellaDiTesto 56"/>
          <p:cNvSpPr txBox="1">
            <a:spLocks noChangeArrowheads="1"/>
          </p:cNvSpPr>
          <p:nvPr/>
        </p:nvSpPr>
        <p:spPr bwMode="auto">
          <a:xfrm>
            <a:off x="6824663" y="3573463"/>
            <a:ext cx="2646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respirazione eupnoica (VC)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856214" y="393305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</a:t>
            </a:r>
            <a:endParaRPr lang="it-IT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288262" y="393305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6637082" y="393305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856214" y="321297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6249144" y="330647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E</a:t>
            </a:r>
            <a:endParaRPr lang="it-IT" b="1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6781098" y="321297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</a:t>
            </a:r>
            <a:endParaRPr lang="it-IT" b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6401544" y="321297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F</a:t>
            </a:r>
            <a:endParaRPr lang="it-IT" b="1" dirty="0"/>
          </a:p>
        </p:txBody>
      </p:sp>
      <p:sp>
        <p:nvSpPr>
          <p:cNvPr id="3" name="Rettangolo 2"/>
          <p:cNvSpPr/>
          <p:nvPr/>
        </p:nvSpPr>
        <p:spPr>
          <a:xfrm>
            <a:off x="272480" y="1700808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BEF</a:t>
            </a:r>
            <a:r>
              <a:rPr lang="it-IT" dirty="0"/>
              <a:t>:   lavoro </a:t>
            </a:r>
            <a:r>
              <a:rPr lang="it-IT" dirty="0" err="1"/>
              <a:t>toraco</a:t>
            </a:r>
            <a:r>
              <a:rPr lang="it-IT" dirty="0"/>
              <a:t>-polmonare</a:t>
            </a:r>
          </a:p>
          <a:p>
            <a:r>
              <a:rPr lang="it-IT" dirty="0" err="1"/>
              <a:t>BEGC</a:t>
            </a:r>
            <a:r>
              <a:rPr lang="it-IT" dirty="0"/>
              <a:t>: lavoro polmonare</a:t>
            </a:r>
          </a:p>
          <a:p>
            <a:r>
              <a:rPr lang="it-IT" dirty="0" err="1"/>
              <a:t>BEDA</a:t>
            </a:r>
            <a:r>
              <a:rPr lang="it-IT" dirty="0"/>
              <a:t>: lavoro toracico</a:t>
            </a:r>
          </a:p>
        </p:txBody>
      </p:sp>
      <p:sp>
        <p:nvSpPr>
          <p:cNvPr id="42" name="CasellaDiTesto 127019"/>
          <p:cNvSpPr txBox="1">
            <a:spLocks noChangeArrowheads="1"/>
          </p:cNvSpPr>
          <p:nvPr/>
        </p:nvSpPr>
        <p:spPr bwMode="auto">
          <a:xfrm>
            <a:off x="7081986" y="450912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</a:rPr>
              <a:t>polmoni</a:t>
            </a:r>
          </a:p>
        </p:txBody>
      </p:sp>
      <p:sp>
        <p:nvSpPr>
          <p:cNvPr id="41" name="Text Box 1039"/>
          <p:cNvSpPr txBox="1">
            <a:spLocks noChangeArrowheads="1"/>
          </p:cNvSpPr>
          <p:nvPr/>
        </p:nvSpPr>
        <p:spPr bwMode="auto">
          <a:xfrm>
            <a:off x="0" y="9525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cap="all" dirty="0" err="1">
                <a:latin typeface="Arial Rounded MT Bold" pitchFamily="-72" charset="0"/>
              </a:rPr>
              <a:t>distensibilità</a:t>
            </a:r>
            <a:r>
              <a:rPr lang="it-IT" sz="2000" dirty="0" smtClean="0">
                <a:latin typeface="Arial Rounded MT Bold" pitchFamily="-72" charset="0"/>
              </a:rPr>
              <a:t> </a:t>
            </a:r>
            <a:r>
              <a:rPr lang="it-IT" sz="2000" dirty="0">
                <a:latin typeface="Arial Rounded MT Bold" pitchFamily="-72" charset="0"/>
              </a:rPr>
              <a:t>POLMONARE E TORACICA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88504" y="3573016"/>
            <a:ext cx="25186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BEF</a:t>
            </a:r>
            <a:r>
              <a:rPr lang="it-IT" dirty="0" smtClean="0"/>
              <a:t> è minore</a:t>
            </a:r>
          </a:p>
          <a:p>
            <a:pPr algn="ctr"/>
            <a:r>
              <a:rPr lang="it-IT" dirty="0" smtClean="0"/>
              <a:t>sia di </a:t>
            </a:r>
            <a:r>
              <a:rPr lang="it-IT" dirty="0" err="1" smtClean="0"/>
              <a:t>BEGC</a:t>
            </a:r>
            <a:r>
              <a:rPr lang="it-IT" dirty="0" smtClean="0"/>
              <a:t> che di </a:t>
            </a:r>
            <a:r>
              <a:rPr lang="it-IT" dirty="0" err="1" smtClean="0"/>
              <a:t>BEDA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4879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1" descr="1232_fev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1347788"/>
            <a:ext cx="8116887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336925" y="161925"/>
            <a:ext cx="3349625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 Rounded MT Bold" pitchFamily="-72" charset="0"/>
                <a:ea typeface="Arial Rounded MT Bold" pitchFamily="-72" charset="0"/>
                <a:cs typeface="Arial Rounded MT Bold" pitchFamily="-72" charset="0"/>
              </a:rPr>
              <a:t>SPIROMETRIA DINAMICA</a:t>
            </a:r>
          </a:p>
        </p:txBody>
      </p:sp>
      <p:sp>
        <p:nvSpPr>
          <p:cNvPr id="68612" name="Text Box 53"/>
          <p:cNvSpPr txBox="1">
            <a:spLocks noChangeArrowheads="1"/>
          </p:cNvSpPr>
          <p:nvPr/>
        </p:nvSpPr>
        <p:spPr bwMode="auto">
          <a:xfrm>
            <a:off x="3368675" y="6351588"/>
            <a:ext cx="6596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FEV: Forced Expiratory Volume (in 1 sec) [Volume Espiratorio Massimo in un Secondo, VEMS]</a:t>
            </a:r>
          </a:p>
          <a:p>
            <a:r>
              <a:rPr lang="it-IT" sz="1200"/>
              <a:t>FVC: Forced Ventilatory Capacity [Capacità Vitale Forzata, CVF]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" y="44624"/>
            <a:ext cx="17780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55"/>
          <p:cNvSpPr txBox="1">
            <a:spLocks noChangeArrowheads="1"/>
          </p:cNvSpPr>
          <p:nvPr/>
        </p:nvSpPr>
        <p:spPr bwMode="auto">
          <a:xfrm>
            <a:off x="0" y="136525"/>
            <a:ext cx="990600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SPAZIO MORTO ANATOMICO</a:t>
            </a:r>
          </a:p>
        </p:txBody>
      </p:sp>
      <p:pic>
        <p:nvPicPr>
          <p:cNvPr id="72706" name="Picture 59" descr="3684917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92150"/>
            <a:ext cx="97536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60"/>
          <p:cNvSpPr txBox="1">
            <a:spLocks noChangeArrowheads="1"/>
          </p:cNvSpPr>
          <p:nvPr/>
        </p:nvSpPr>
        <p:spPr bwMode="auto">
          <a:xfrm>
            <a:off x="152400" y="6477000"/>
            <a:ext cx="1284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55"/>
          <p:cNvSpPr txBox="1">
            <a:spLocks noChangeArrowheads="1"/>
          </p:cNvSpPr>
          <p:nvPr/>
        </p:nvSpPr>
        <p:spPr bwMode="auto">
          <a:xfrm>
            <a:off x="0" y="136525"/>
            <a:ext cx="990600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SPAZIO 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MORTO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72707" name="Text Box 60"/>
          <p:cNvSpPr txBox="1">
            <a:spLocks noChangeArrowheads="1"/>
          </p:cNvSpPr>
          <p:nvPr/>
        </p:nvSpPr>
        <p:spPr bwMode="auto">
          <a:xfrm>
            <a:off x="7510442" y="6567155"/>
            <a:ext cx="23391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/>
              <a:t>Da </a:t>
            </a:r>
            <a:r>
              <a:rPr lang="it-IT" sz="1000" dirty="0" err="1" smtClean="0"/>
              <a:t>Vander</a:t>
            </a:r>
            <a:r>
              <a:rPr lang="it-IT" sz="1000" dirty="0" smtClean="0"/>
              <a:t>, FISIOLOGIA, Ambrosiana</a:t>
            </a:r>
            <a:endParaRPr lang="it-IT" sz="10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5436"/>
              </p:ext>
            </p:extLst>
          </p:nvPr>
        </p:nvGraphicFramePr>
        <p:xfrm>
          <a:off x="344488" y="1637536"/>
          <a:ext cx="9289032" cy="1935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1080120"/>
                <a:gridCol w="1440160"/>
                <a:gridCol w="1440160"/>
                <a:gridCol w="2016224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Soggetto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Volume corrente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Frequenza respiratoria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Ventilazione polmonare</a:t>
                      </a:r>
                      <a:r>
                        <a:rPr lang="it-IT" sz="16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(ml/</a:t>
                      </a:r>
                      <a:r>
                        <a:rPr lang="it-IT" sz="1600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min</a:t>
                      </a:r>
                      <a:r>
                        <a:rPr lang="it-IT" sz="16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Ventilazione spazio morto (ml/</a:t>
                      </a:r>
                      <a:r>
                        <a:rPr lang="it-IT" sz="16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min</a:t>
                      </a: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Ventilazione alveolare</a:t>
                      </a:r>
                    </a:p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(ml/</a:t>
                      </a:r>
                      <a:r>
                        <a:rPr lang="it-IT" sz="16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min</a:t>
                      </a: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6000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0" indent="0" algn="l">
                        <a:tabLst/>
                      </a:pP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150 x 40 = 6000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0" indent="0" algn="l">
                        <a:tabLst/>
                      </a:pP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6000 - 6000 =</a:t>
                      </a:r>
                      <a:r>
                        <a:rPr lang="it-IT" sz="16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B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6000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0" indent="0" algn="l">
                        <a:tabLst/>
                      </a:pP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150 x 12 = 1800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0" indent="0" algn="l">
                        <a:tabLst/>
                      </a:pP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6000 -1800</a:t>
                      </a:r>
                      <a:r>
                        <a:rPr lang="it-IT" sz="16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= </a:t>
                      </a: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4200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6000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0" indent="0" algn="l">
                        <a:tabLst/>
                      </a:pP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150 x 6 =    900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0" indent="0" algn="l">
                        <a:tabLst/>
                      </a:pPr>
                      <a:r>
                        <a:rPr lang="it-IT" sz="16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6000 - 900 = 5100</a:t>
                      </a:r>
                      <a:endParaRPr lang="it-IT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13097" y="4530606"/>
            <a:ext cx="959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Effetto dello spazio morto sulla ventilazione alveolare per diversi volumi correnti e  frequenze respiratorie, a parità di ventilazione polmonare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12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55"/>
          <p:cNvSpPr txBox="1">
            <a:spLocks noChangeArrowheads="1"/>
          </p:cNvSpPr>
          <p:nvPr/>
        </p:nvSpPr>
        <p:spPr bwMode="auto">
          <a:xfrm>
            <a:off x="0" y="44624"/>
            <a:ext cx="990599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DETERMINAZIONE DELLO SPAZIO 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MORTO 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ANATOMICO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70658" name="Text Box 60"/>
          <p:cNvSpPr txBox="1">
            <a:spLocks noChangeArrowheads="1"/>
          </p:cNvSpPr>
          <p:nvPr/>
        </p:nvSpPr>
        <p:spPr bwMode="auto">
          <a:xfrm>
            <a:off x="4849193" y="6453336"/>
            <a:ext cx="925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/>
              <a:t>Da </a:t>
            </a:r>
            <a:r>
              <a:rPr lang="it-IT" sz="1000" dirty="0" err="1"/>
              <a:t>GUYTON</a:t>
            </a:r>
            <a:endParaRPr lang="it-IT" sz="1000" dirty="0"/>
          </a:p>
        </p:txBody>
      </p:sp>
      <p:pic>
        <p:nvPicPr>
          <p:cNvPr id="70664" name="Immagin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7" y="1124744"/>
            <a:ext cx="56165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5" name="CasellaDiTesto 24"/>
          <p:cNvSpPr txBox="1">
            <a:spLocks noChangeArrowheads="1"/>
          </p:cNvSpPr>
          <p:nvPr/>
        </p:nvSpPr>
        <p:spPr bwMode="auto">
          <a:xfrm>
            <a:off x="2167529" y="306896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b="1" dirty="0" smtClean="0"/>
              <a:t>ASP</a:t>
            </a:r>
            <a:endParaRPr lang="it-IT" sz="1800" b="1" dirty="0"/>
          </a:p>
        </p:txBody>
      </p:sp>
      <p:sp>
        <p:nvSpPr>
          <p:cNvPr id="70666" name="CasellaDiTesto 28"/>
          <p:cNvSpPr txBox="1">
            <a:spLocks noChangeArrowheads="1"/>
          </p:cNvSpPr>
          <p:nvPr/>
        </p:nvSpPr>
        <p:spPr bwMode="auto">
          <a:xfrm>
            <a:off x="4040065" y="3090446"/>
            <a:ext cx="629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b="1" dirty="0" err="1" smtClean="0"/>
              <a:t>ALV</a:t>
            </a:r>
            <a:endParaRPr lang="it-IT" sz="18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68673" y="579655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Variazioni della concentrazione di azoto nell’aria espirata dopo una singola inspirazione massimale </a:t>
            </a:r>
            <a:r>
              <a:rPr lang="it-IT" smtClean="0"/>
              <a:t>di ossigeno puro.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 bwMode="auto">
          <a:xfrm>
            <a:off x="128464" y="620688"/>
            <a:ext cx="5729288" cy="610078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0659" name="CasellaDiTesto 4"/>
          <p:cNvSpPr txBox="1">
            <a:spLocks noChangeArrowheads="1"/>
          </p:cNvSpPr>
          <p:nvPr/>
        </p:nvSpPr>
        <p:spPr bwMode="auto">
          <a:xfrm>
            <a:off x="1968873" y="692696"/>
            <a:ext cx="32576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 err="1"/>
              <a:t>SP</a:t>
            </a:r>
            <a:r>
              <a:rPr lang="it-IT" sz="1400" dirty="0"/>
              <a:t>: volume dello spazio morto (ml</a:t>
            </a:r>
            <a:r>
              <a:rPr lang="it-IT" sz="1400" dirty="0" smtClean="0"/>
              <a:t>)</a:t>
            </a:r>
          </a:p>
          <a:p>
            <a:r>
              <a:rPr lang="it-IT" sz="1400" dirty="0"/>
              <a:t>VC: volume corrente (aria espirata; ml)</a:t>
            </a:r>
          </a:p>
          <a:p>
            <a:r>
              <a:rPr lang="it-IT" sz="1400" dirty="0" smtClean="0"/>
              <a:t>ASP</a:t>
            </a:r>
            <a:r>
              <a:rPr lang="it-IT" sz="1400" dirty="0"/>
              <a:t>: area dello spazio morto (cm</a:t>
            </a:r>
            <a:r>
              <a:rPr lang="it-IT" sz="1400" baseline="30000" dirty="0"/>
              <a:t>2</a:t>
            </a:r>
            <a:r>
              <a:rPr lang="it-IT" sz="1400" dirty="0"/>
              <a:t>)</a:t>
            </a:r>
          </a:p>
          <a:p>
            <a:r>
              <a:rPr lang="it-IT" sz="1400" dirty="0" err="1" smtClean="0"/>
              <a:t>ALV</a:t>
            </a:r>
            <a:r>
              <a:rPr lang="it-IT" sz="1400" dirty="0"/>
              <a:t>: area del volume alveolare (cm</a:t>
            </a:r>
            <a:r>
              <a:rPr lang="it-IT" sz="1400" baseline="30000" dirty="0"/>
              <a:t>2</a:t>
            </a:r>
            <a:r>
              <a:rPr lang="it-IT" sz="1400" dirty="0" smtClean="0"/>
              <a:t>) </a:t>
            </a:r>
            <a:endParaRPr lang="it-IT" sz="1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74960" y="5517232"/>
            <a:ext cx="1926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(Volume corrente)</a:t>
            </a:r>
            <a:endParaRPr lang="it-IT" b="1"/>
          </a:p>
        </p:txBody>
      </p:sp>
      <p:cxnSp>
        <p:nvCxnSpPr>
          <p:cNvPr id="10" name="Connettore 2 9"/>
          <p:cNvCxnSpPr/>
          <p:nvPr/>
        </p:nvCxnSpPr>
        <p:spPr bwMode="auto">
          <a:xfrm flipV="1">
            <a:off x="5641281" y="5229200"/>
            <a:ext cx="0" cy="2880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CasellaDiTesto 5"/>
          <p:cNvSpPr txBox="1">
            <a:spLocks noChangeArrowheads="1"/>
          </p:cNvSpPr>
          <p:nvPr/>
        </p:nvSpPr>
        <p:spPr bwMode="auto">
          <a:xfrm>
            <a:off x="6966295" y="5291038"/>
            <a:ext cx="160947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dirty="0"/>
              <a:t>Se: ASP = 30 cm</a:t>
            </a:r>
            <a:r>
              <a:rPr lang="it-IT" sz="1400" baseline="30000" dirty="0"/>
              <a:t>2</a:t>
            </a:r>
          </a:p>
          <a:p>
            <a:pPr algn="r"/>
            <a:r>
              <a:rPr lang="it-IT" sz="1400" dirty="0"/>
              <a:t>      </a:t>
            </a:r>
            <a:r>
              <a:rPr lang="it-IT" sz="1400" dirty="0" err="1"/>
              <a:t>ALV</a:t>
            </a:r>
            <a:r>
              <a:rPr lang="it-IT" sz="1400" dirty="0"/>
              <a:t> = 70 cm</a:t>
            </a:r>
            <a:r>
              <a:rPr lang="it-IT" sz="1400" baseline="30000" dirty="0"/>
              <a:t>2</a:t>
            </a:r>
            <a:endParaRPr lang="it-IT" sz="1400" dirty="0"/>
          </a:p>
          <a:p>
            <a:pPr algn="r"/>
            <a:r>
              <a:rPr lang="it-IT" sz="1400" dirty="0"/>
              <a:t>      VC  = 500 ml</a:t>
            </a:r>
          </a:p>
        </p:txBody>
      </p:sp>
      <p:grpSp>
        <p:nvGrpSpPr>
          <p:cNvPr id="68" name="Gruppo 21"/>
          <p:cNvGrpSpPr>
            <a:grpSpLocks/>
          </p:cNvGrpSpPr>
          <p:nvPr/>
        </p:nvGrpSpPr>
        <p:grpSpPr bwMode="auto">
          <a:xfrm>
            <a:off x="7076574" y="3153578"/>
            <a:ext cx="1959021" cy="707470"/>
            <a:chOff x="1424608" y="3689012"/>
            <a:chExt cx="1958707" cy="707278"/>
          </a:xfrm>
        </p:grpSpPr>
        <p:sp>
          <p:nvSpPr>
            <p:cNvPr id="69" name="CasellaDiTesto 6"/>
            <p:cNvSpPr txBox="1">
              <a:spLocks noChangeArrowheads="1"/>
            </p:cNvSpPr>
            <p:nvPr/>
          </p:nvSpPr>
          <p:spPr bwMode="auto">
            <a:xfrm>
              <a:off x="1424608" y="3833435"/>
              <a:ext cx="751048" cy="36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 err="1"/>
                <a:t>SP</a:t>
              </a:r>
              <a:r>
                <a:rPr lang="it-IT" sz="1800" dirty="0"/>
                <a:t> = </a:t>
              </a:r>
            </a:p>
          </p:txBody>
        </p:sp>
        <p:grpSp>
          <p:nvGrpSpPr>
            <p:cNvPr id="70" name="Gruppo 12"/>
            <p:cNvGrpSpPr>
              <a:grpSpLocks/>
            </p:cNvGrpSpPr>
            <p:nvPr/>
          </p:nvGrpSpPr>
          <p:grpSpPr bwMode="auto">
            <a:xfrm>
              <a:off x="2072204" y="3689012"/>
              <a:ext cx="1311111" cy="707278"/>
              <a:chOff x="2631545" y="3095962"/>
              <a:chExt cx="1311111" cy="707278"/>
            </a:xfrm>
          </p:grpSpPr>
          <p:sp>
            <p:nvSpPr>
              <p:cNvPr id="71" name="CasellaDiTesto 7"/>
              <p:cNvSpPr txBox="1">
                <a:spLocks noChangeArrowheads="1"/>
              </p:cNvSpPr>
              <p:nvPr/>
            </p:nvSpPr>
            <p:spPr bwMode="auto">
              <a:xfrm>
                <a:off x="2679162" y="3095962"/>
                <a:ext cx="1206228" cy="369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800" dirty="0" smtClean="0"/>
                  <a:t>ASP </a:t>
                </a:r>
                <a:r>
                  <a:rPr lang="it-IT" sz="1800" dirty="0"/>
                  <a:t>x VC</a:t>
                </a:r>
              </a:p>
            </p:txBody>
          </p:sp>
          <p:sp>
            <p:nvSpPr>
              <p:cNvPr id="72" name="CasellaDiTesto 8"/>
              <p:cNvSpPr txBox="1">
                <a:spLocks noChangeArrowheads="1"/>
              </p:cNvSpPr>
              <p:nvPr/>
            </p:nvSpPr>
            <p:spPr bwMode="auto">
              <a:xfrm>
                <a:off x="2631545" y="3434008"/>
                <a:ext cx="1311111" cy="369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800" dirty="0" smtClean="0"/>
                  <a:t>ASP </a:t>
                </a:r>
                <a:r>
                  <a:rPr lang="it-IT" sz="1800" dirty="0"/>
                  <a:t>+ </a:t>
                </a:r>
                <a:r>
                  <a:rPr lang="it-IT" sz="1800" dirty="0" err="1"/>
                  <a:t>ALV</a:t>
                </a:r>
                <a:endParaRPr lang="it-IT" sz="1800" dirty="0"/>
              </a:p>
            </p:txBody>
          </p:sp>
          <p:cxnSp>
            <p:nvCxnSpPr>
              <p:cNvPr id="73" name="Connettore 1 10"/>
              <p:cNvCxnSpPr>
                <a:cxnSpLocks noChangeShapeType="1"/>
              </p:cNvCxnSpPr>
              <p:nvPr/>
            </p:nvCxnSpPr>
            <p:spPr bwMode="auto">
              <a:xfrm>
                <a:off x="2678893" y="3410073"/>
                <a:ext cx="10914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74" name="Gruppo 22"/>
          <p:cNvGrpSpPr>
            <a:grpSpLocks/>
          </p:cNvGrpSpPr>
          <p:nvPr/>
        </p:nvGrpSpPr>
        <p:grpSpPr bwMode="auto">
          <a:xfrm>
            <a:off x="6940401" y="6023445"/>
            <a:ext cx="2672611" cy="645915"/>
            <a:chOff x="1170436" y="5739961"/>
            <a:chExt cx="2672131" cy="645740"/>
          </a:xfrm>
        </p:grpSpPr>
        <p:sp>
          <p:nvSpPr>
            <p:cNvPr id="75" name="CasellaDiTesto 16"/>
            <p:cNvSpPr txBox="1">
              <a:spLocks noChangeArrowheads="1"/>
            </p:cNvSpPr>
            <p:nvPr/>
          </p:nvSpPr>
          <p:spPr bwMode="auto">
            <a:xfrm>
              <a:off x="1170436" y="5873275"/>
              <a:ext cx="625380" cy="307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/>
                <a:t>SP = </a:t>
              </a:r>
            </a:p>
          </p:txBody>
        </p:sp>
        <p:grpSp>
          <p:nvGrpSpPr>
            <p:cNvPr id="76" name="Gruppo 13"/>
            <p:cNvGrpSpPr>
              <a:grpSpLocks/>
            </p:cNvGrpSpPr>
            <p:nvPr/>
          </p:nvGrpSpPr>
          <p:grpSpPr bwMode="auto">
            <a:xfrm>
              <a:off x="1841944" y="5739961"/>
              <a:ext cx="1091453" cy="645740"/>
              <a:chOff x="2096116" y="5633228"/>
              <a:chExt cx="1091453" cy="645740"/>
            </a:xfrm>
          </p:grpSpPr>
          <p:sp>
            <p:nvSpPr>
              <p:cNvPr id="78" name="CasellaDiTesto 18"/>
              <p:cNvSpPr txBox="1">
                <a:spLocks noChangeArrowheads="1"/>
              </p:cNvSpPr>
              <p:nvPr/>
            </p:nvSpPr>
            <p:spPr bwMode="auto">
              <a:xfrm>
                <a:off x="2156314" y="5633228"/>
                <a:ext cx="870595" cy="307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/>
                  <a:t>30 x 500</a:t>
                </a:r>
              </a:p>
            </p:txBody>
          </p:sp>
          <p:sp>
            <p:nvSpPr>
              <p:cNvPr id="79" name="CasellaDiTesto 19"/>
              <p:cNvSpPr txBox="1">
                <a:spLocks noChangeArrowheads="1"/>
              </p:cNvSpPr>
              <p:nvPr/>
            </p:nvSpPr>
            <p:spPr bwMode="auto">
              <a:xfrm>
                <a:off x="2203931" y="5971274"/>
                <a:ext cx="785652" cy="307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/>
                  <a:t>30 + 70</a:t>
                </a:r>
              </a:p>
            </p:txBody>
          </p:sp>
          <p:cxnSp>
            <p:nvCxnSpPr>
              <p:cNvPr id="80" name="Connettore 1 20"/>
              <p:cNvCxnSpPr>
                <a:cxnSpLocks noChangeShapeType="1"/>
              </p:cNvCxnSpPr>
              <p:nvPr/>
            </p:nvCxnSpPr>
            <p:spPr bwMode="auto">
              <a:xfrm>
                <a:off x="2096116" y="5947339"/>
                <a:ext cx="10914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77" name="CasellaDiTesto 14"/>
            <p:cNvSpPr txBox="1">
              <a:spLocks noChangeArrowheads="1"/>
            </p:cNvSpPr>
            <p:nvPr/>
          </p:nvSpPr>
          <p:spPr bwMode="auto">
            <a:xfrm>
              <a:off x="2967163" y="5873275"/>
              <a:ext cx="875404" cy="307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/>
                <a:t>= 150 ml</a:t>
              </a:r>
            </a:p>
          </p:txBody>
        </p:sp>
      </p:grpSp>
      <p:sp>
        <p:nvSpPr>
          <p:cNvPr id="81" name="Rettangolo 80"/>
          <p:cNvSpPr/>
          <p:nvPr/>
        </p:nvSpPr>
        <p:spPr bwMode="auto">
          <a:xfrm>
            <a:off x="6645188" y="1160748"/>
            <a:ext cx="144016" cy="2160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6825208" y="1099483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7312404" y="1099483"/>
            <a:ext cx="30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=</a:t>
            </a:r>
          </a:p>
        </p:txBody>
      </p:sp>
      <p:sp>
        <p:nvSpPr>
          <p:cNvPr id="85" name="Rettangolo 84"/>
          <p:cNvSpPr/>
          <p:nvPr/>
        </p:nvSpPr>
        <p:spPr bwMode="auto">
          <a:xfrm>
            <a:off x="7176239" y="908720"/>
            <a:ext cx="144016" cy="2160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6" name="Rettangolo 85"/>
          <p:cNvSpPr/>
          <p:nvPr/>
        </p:nvSpPr>
        <p:spPr bwMode="auto">
          <a:xfrm>
            <a:off x="7176247" y="1124744"/>
            <a:ext cx="144000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8" name="Rettangolo 87"/>
          <p:cNvSpPr/>
          <p:nvPr/>
        </p:nvSpPr>
        <p:spPr bwMode="auto">
          <a:xfrm>
            <a:off x="7761312" y="1160748"/>
            <a:ext cx="144016" cy="2160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9" name="Rettangolo 88"/>
          <p:cNvSpPr/>
          <p:nvPr/>
        </p:nvSpPr>
        <p:spPr bwMode="auto">
          <a:xfrm>
            <a:off x="8481392" y="1160748"/>
            <a:ext cx="144016" cy="2160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8049344" y="1099483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:</a:t>
            </a:r>
            <a:endParaRPr lang="it-IT"/>
          </a:p>
        </p:txBody>
      </p:sp>
      <p:sp>
        <p:nvSpPr>
          <p:cNvPr id="94" name="CasellaDiTesto 93"/>
          <p:cNvSpPr txBox="1"/>
          <p:nvPr/>
        </p:nvSpPr>
        <p:spPr>
          <a:xfrm>
            <a:off x="8815082" y="1099483"/>
            <a:ext cx="30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</a:t>
            </a:r>
          </a:p>
        </p:txBody>
      </p:sp>
      <p:sp>
        <p:nvSpPr>
          <p:cNvPr id="95" name="CasellaDiTesto 15"/>
          <p:cNvSpPr txBox="1">
            <a:spLocks noChangeArrowheads="1"/>
          </p:cNvSpPr>
          <p:nvPr/>
        </p:nvSpPr>
        <p:spPr bwMode="auto">
          <a:xfrm>
            <a:off x="6465168" y="2060848"/>
            <a:ext cx="3181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dirty="0" err="1"/>
              <a:t>SP</a:t>
            </a:r>
            <a:r>
              <a:rPr lang="it-IT" sz="1800" dirty="0"/>
              <a:t> : VC = ASP : (ASP + </a:t>
            </a:r>
            <a:r>
              <a:rPr lang="it-IT" sz="1800" dirty="0" err="1"/>
              <a:t>ALV</a:t>
            </a:r>
            <a:r>
              <a:rPr lang="it-IT" sz="1800" dirty="0"/>
              <a:t>)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8193360" y="1099483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(</a:t>
            </a:r>
            <a:endParaRPr lang="it-IT"/>
          </a:p>
        </p:txBody>
      </p:sp>
      <p:sp>
        <p:nvSpPr>
          <p:cNvPr id="97" name="CasellaDiTesto 96"/>
          <p:cNvSpPr txBox="1"/>
          <p:nvPr/>
        </p:nvSpPr>
        <p:spPr>
          <a:xfrm>
            <a:off x="9379924" y="1099483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)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6818318" y="1609055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ml</a:t>
            </a:r>
            <a:endParaRPr lang="it-IT" sz="1400" dirty="0"/>
          </a:p>
        </p:txBody>
      </p:sp>
      <p:sp>
        <p:nvSpPr>
          <p:cNvPr id="99" name="Rettangolo 98"/>
          <p:cNvSpPr/>
          <p:nvPr/>
        </p:nvSpPr>
        <p:spPr>
          <a:xfrm>
            <a:off x="8343984" y="1609055"/>
            <a:ext cx="490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/>
              <a:t>cm</a:t>
            </a:r>
            <a:r>
              <a:rPr lang="it-IT" sz="1400" baseline="30000"/>
              <a:t>2</a:t>
            </a:r>
            <a:endParaRPr lang="it-IT" sz="1400"/>
          </a:p>
        </p:txBody>
      </p:sp>
      <p:cxnSp>
        <p:nvCxnSpPr>
          <p:cNvPr id="100" name="Connettore 1 99"/>
          <p:cNvCxnSpPr/>
          <p:nvPr/>
        </p:nvCxnSpPr>
        <p:spPr bwMode="auto">
          <a:xfrm>
            <a:off x="6609184" y="1628800"/>
            <a:ext cx="792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Connettore 1 100"/>
          <p:cNvCxnSpPr/>
          <p:nvPr/>
        </p:nvCxnSpPr>
        <p:spPr bwMode="auto">
          <a:xfrm>
            <a:off x="7689304" y="1628800"/>
            <a:ext cx="1800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" name="CasellaDiTesto 101"/>
          <p:cNvSpPr txBox="1"/>
          <p:nvPr/>
        </p:nvSpPr>
        <p:spPr>
          <a:xfrm>
            <a:off x="5961112" y="791126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smtClean="0"/>
              <a:t>spazio morto</a:t>
            </a:r>
            <a:endParaRPr lang="it-IT" sz="1100"/>
          </a:p>
        </p:txBody>
      </p:sp>
      <p:graphicFrame>
        <p:nvGraphicFramePr>
          <p:cNvPr id="30" name="Tabel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53371"/>
              </p:ext>
            </p:extLst>
          </p:nvPr>
        </p:nvGraphicFramePr>
        <p:xfrm>
          <a:off x="1928984" y="1952072"/>
          <a:ext cx="3708000" cy="2845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  <a:gridCol w="185400"/>
              </a:tblGrid>
              <a:tr h="133200"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00"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700" dirty="0"/>
                    </a:p>
                  </a:txBody>
                  <a:tcPr marL="35573" marR="35573" marT="17787" marB="17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3" name="CasellaDiTesto 102"/>
          <p:cNvSpPr txBox="1"/>
          <p:nvPr/>
        </p:nvSpPr>
        <p:spPr>
          <a:xfrm>
            <a:off x="6681192" y="476672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volume corrente</a:t>
            </a:r>
            <a:endParaRPr lang="it-IT" sz="1100" dirty="0"/>
          </a:p>
        </p:txBody>
      </p:sp>
      <p:cxnSp>
        <p:nvCxnSpPr>
          <p:cNvPr id="104" name="Connettore 2 103"/>
          <p:cNvCxnSpPr>
            <a:stCxn id="102" idx="2"/>
          </p:cNvCxnSpPr>
          <p:nvPr/>
        </p:nvCxnSpPr>
        <p:spPr bwMode="auto">
          <a:xfrm>
            <a:off x="6456601" y="1052736"/>
            <a:ext cx="152583" cy="126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5" name="Connettore 2 104"/>
          <p:cNvCxnSpPr>
            <a:endCxn id="83" idx="1"/>
          </p:cNvCxnSpPr>
          <p:nvPr/>
        </p:nvCxnSpPr>
        <p:spPr bwMode="auto">
          <a:xfrm flipH="1">
            <a:off x="7312404" y="692696"/>
            <a:ext cx="304892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nettore 1 5"/>
          <p:cNvCxnSpPr/>
          <p:nvPr/>
        </p:nvCxnSpPr>
        <p:spPr bwMode="auto">
          <a:xfrm>
            <a:off x="6249144" y="4437112"/>
            <a:ext cx="33123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asellaDiTesto 6"/>
          <p:cNvSpPr txBox="1"/>
          <p:nvPr/>
        </p:nvSpPr>
        <p:spPr>
          <a:xfrm>
            <a:off x="7473280" y="450912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smtClean="0"/>
              <a:t>esempio:</a:t>
            </a:r>
            <a:endParaRPr lang="it-IT" sz="1400"/>
          </a:p>
        </p:txBody>
      </p:sp>
      <p:sp>
        <p:nvSpPr>
          <p:cNvPr id="55" name="Rettangolo 54"/>
          <p:cNvSpPr/>
          <p:nvPr/>
        </p:nvSpPr>
        <p:spPr bwMode="auto">
          <a:xfrm>
            <a:off x="9201488" y="1052736"/>
            <a:ext cx="144000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3684918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7384"/>
            <a:ext cx="509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CasellaDiTesto 1"/>
          <p:cNvSpPr txBox="1">
            <a:spLocks noChangeArrowheads="1"/>
          </p:cNvSpPr>
          <p:nvPr/>
        </p:nvSpPr>
        <p:spPr bwMode="auto">
          <a:xfrm>
            <a:off x="6753225" y="648097"/>
            <a:ext cx="1208985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O</a:t>
            </a:r>
            <a:r>
              <a:rPr lang="it-IT" baseline="-25000" dirty="0"/>
              <a:t>2</a:t>
            </a:r>
            <a:r>
              <a:rPr lang="it-IT" dirty="0"/>
              <a:t>   </a:t>
            </a:r>
            <a:r>
              <a:rPr lang="it-IT" dirty="0" smtClean="0"/>
              <a:t>160,0 </a:t>
            </a:r>
            <a:endParaRPr lang="it-IT" dirty="0"/>
          </a:p>
          <a:p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     </a:t>
            </a:r>
            <a:r>
              <a:rPr lang="it-IT" dirty="0" smtClean="0"/>
              <a:t>0,0</a:t>
            </a:r>
            <a:endParaRPr lang="it-IT" dirty="0"/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0      </a:t>
            </a:r>
            <a:r>
              <a:rPr lang="it-IT" dirty="0" smtClean="0"/>
              <a:t>0,0</a:t>
            </a:r>
          </a:p>
          <a:p>
            <a:r>
              <a:rPr lang="it-IT" dirty="0" smtClean="0"/>
              <a:t>N</a:t>
            </a:r>
            <a:r>
              <a:rPr lang="it-IT" baseline="-25000" dirty="0"/>
              <a:t>2</a:t>
            </a:r>
            <a:r>
              <a:rPr lang="it-IT" dirty="0" smtClean="0"/>
              <a:t>     600,0</a:t>
            </a:r>
            <a:endParaRPr lang="it-IT" dirty="0"/>
          </a:p>
        </p:txBody>
      </p:sp>
      <p:sp>
        <p:nvSpPr>
          <p:cNvPr id="74756" name="CasellaDiTesto 2"/>
          <p:cNvSpPr txBox="1">
            <a:spLocks noChangeArrowheads="1"/>
          </p:cNvSpPr>
          <p:nvPr/>
        </p:nvSpPr>
        <p:spPr bwMode="auto">
          <a:xfrm>
            <a:off x="6465888" y="287734"/>
            <a:ext cx="18726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ARIA </a:t>
            </a:r>
            <a:r>
              <a:rPr lang="it-IT" dirty="0" smtClean="0"/>
              <a:t>INSPIRATA</a:t>
            </a:r>
            <a:r>
              <a:rPr lang="it-IT" baseline="30000" dirty="0" smtClean="0"/>
              <a:t>1</a:t>
            </a:r>
            <a:endParaRPr lang="it-IT" baseline="30000" dirty="0"/>
          </a:p>
        </p:txBody>
      </p:sp>
      <p:sp>
        <p:nvSpPr>
          <p:cNvPr id="74757" name="CasellaDiTesto 8"/>
          <p:cNvSpPr txBox="1">
            <a:spLocks noChangeArrowheads="1"/>
          </p:cNvSpPr>
          <p:nvPr/>
        </p:nvSpPr>
        <p:spPr bwMode="auto">
          <a:xfrm>
            <a:off x="682625" y="792559"/>
            <a:ext cx="1151277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O</a:t>
            </a:r>
            <a:r>
              <a:rPr lang="it-IT" baseline="-25000" dirty="0"/>
              <a:t>2</a:t>
            </a:r>
            <a:r>
              <a:rPr lang="it-IT" dirty="0"/>
              <a:t>    </a:t>
            </a:r>
            <a:r>
              <a:rPr lang="it-IT" dirty="0" smtClean="0"/>
              <a:t>115,0</a:t>
            </a:r>
            <a:endParaRPr lang="it-IT" dirty="0"/>
          </a:p>
          <a:p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   </a:t>
            </a:r>
            <a:r>
              <a:rPr lang="it-IT" dirty="0" smtClean="0"/>
              <a:t>33,0</a:t>
            </a:r>
            <a:endParaRPr lang="it-IT" dirty="0"/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0    </a:t>
            </a:r>
            <a:r>
              <a:rPr lang="it-IT" dirty="0" smtClean="0"/>
              <a:t>47,0</a:t>
            </a:r>
          </a:p>
          <a:p>
            <a:r>
              <a:rPr lang="it-IT" dirty="0"/>
              <a:t>N</a:t>
            </a:r>
            <a:r>
              <a:rPr lang="it-IT" baseline="-25000" dirty="0"/>
              <a:t>2</a:t>
            </a:r>
            <a:r>
              <a:rPr lang="it-IT" dirty="0"/>
              <a:t>  </a:t>
            </a:r>
            <a:r>
              <a:rPr lang="it-IT" dirty="0" smtClean="0"/>
              <a:t>  565,0</a:t>
            </a:r>
            <a:endParaRPr lang="it-IT" dirty="0"/>
          </a:p>
        </p:txBody>
      </p:sp>
      <p:sp>
        <p:nvSpPr>
          <p:cNvPr id="74758" name="CasellaDiTesto 9"/>
          <p:cNvSpPr txBox="1">
            <a:spLocks noChangeArrowheads="1"/>
          </p:cNvSpPr>
          <p:nvPr/>
        </p:nvSpPr>
        <p:spPr bwMode="auto">
          <a:xfrm>
            <a:off x="415925" y="432197"/>
            <a:ext cx="1719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ARIA ESPIRATA</a:t>
            </a:r>
          </a:p>
        </p:txBody>
      </p:sp>
      <p:sp>
        <p:nvSpPr>
          <p:cNvPr id="74759" name="Rettangolo 3"/>
          <p:cNvSpPr>
            <a:spLocks noChangeArrowheads="1"/>
          </p:cNvSpPr>
          <p:nvPr/>
        </p:nvSpPr>
        <p:spPr bwMode="auto">
          <a:xfrm>
            <a:off x="3873500" y="27384"/>
            <a:ext cx="1584325" cy="692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4760" name="Text Box 3"/>
          <p:cNvSpPr txBox="1">
            <a:spLocks noChangeArrowheads="1"/>
          </p:cNvSpPr>
          <p:nvPr/>
        </p:nvSpPr>
        <p:spPr bwMode="auto">
          <a:xfrm>
            <a:off x="0" y="-27384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latin typeface="Arial Rounded MT Bold" pitchFamily="-72" charset="0"/>
              </a:rPr>
              <a:t>SCAMBI </a:t>
            </a:r>
            <a:r>
              <a:rPr lang="it-IT" sz="2000" dirty="0" smtClean="0">
                <a:latin typeface="Arial Rounded MT Bold" pitchFamily="-72" charset="0"/>
              </a:rPr>
              <a:t>GASSOSI </a:t>
            </a:r>
            <a:r>
              <a:rPr lang="it-IT" sz="2000" smtClean="0">
                <a:latin typeface="Arial Rounded MT Bold" pitchFamily="-72" charset="0"/>
              </a:rPr>
              <a:t>(pressioni parziali)</a:t>
            </a:r>
            <a:endParaRPr lang="it-IT" sz="2000">
              <a:latin typeface="Arial Rounded MT Bold" pitchFamily="-72" charset="0"/>
            </a:endParaRPr>
          </a:p>
        </p:txBody>
      </p:sp>
      <p:sp>
        <p:nvSpPr>
          <p:cNvPr id="74761" name="CasellaDiTesto 13"/>
          <p:cNvSpPr txBox="1">
            <a:spLocks noChangeArrowheads="1"/>
          </p:cNvSpPr>
          <p:nvPr/>
        </p:nvSpPr>
        <p:spPr bwMode="auto">
          <a:xfrm>
            <a:off x="1423988" y="3962797"/>
            <a:ext cx="1968500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SANGUE VENOSO</a:t>
            </a:r>
          </a:p>
        </p:txBody>
      </p:sp>
      <p:sp>
        <p:nvSpPr>
          <p:cNvPr id="74762" name="Rettangolo 7"/>
          <p:cNvSpPr>
            <a:spLocks noChangeArrowheads="1"/>
          </p:cNvSpPr>
          <p:nvPr/>
        </p:nvSpPr>
        <p:spPr bwMode="auto">
          <a:xfrm>
            <a:off x="2000250" y="4319984"/>
            <a:ext cx="1368425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4763" name="CasellaDiTesto 12"/>
          <p:cNvSpPr txBox="1">
            <a:spLocks noChangeArrowheads="1"/>
          </p:cNvSpPr>
          <p:nvPr/>
        </p:nvSpPr>
        <p:spPr bwMode="auto">
          <a:xfrm>
            <a:off x="1833563" y="4323159"/>
            <a:ext cx="1165704" cy="83099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O</a:t>
            </a:r>
            <a:r>
              <a:rPr lang="it-IT" baseline="-25000" dirty="0"/>
              <a:t>2</a:t>
            </a:r>
            <a:r>
              <a:rPr lang="it-IT" dirty="0"/>
              <a:t>      40,0</a:t>
            </a:r>
          </a:p>
          <a:p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   46,0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0    </a:t>
            </a:r>
            <a:r>
              <a:rPr lang="it-IT" dirty="0" smtClean="0"/>
              <a:t>47,0</a:t>
            </a:r>
            <a:endParaRPr lang="it-IT" dirty="0"/>
          </a:p>
        </p:txBody>
      </p:sp>
      <p:sp>
        <p:nvSpPr>
          <p:cNvPr id="74764" name="CasellaDiTesto 15"/>
          <p:cNvSpPr txBox="1">
            <a:spLocks noChangeArrowheads="1"/>
          </p:cNvSpPr>
          <p:nvPr/>
        </p:nvSpPr>
        <p:spPr bwMode="auto">
          <a:xfrm>
            <a:off x="5819775" y="2087959"/>
            <a:ext cx="2295525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SANGUE ARTERIOSO</a:t>
            </a:r>
          </a:p>
        </p:txBody>
      </p:sp>
      <p:sp>
        <p:nvSpPr>
          <p:cNvPr id="74765" name="Rettangolo 10"/>
          <p:cNvSpPr>
            <a:spLocks noChangeArrowheads="1"/>
          </p:cNvSpPr>
          <p:nvPr/>
        </p:nvSpPr>
        <p:spPr bwMode="auto">
          <a:xfrm>
            <a:off x="5961063" y="2376884"/>
            <a:ext cx="1295400" cy="7191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4766" name="CasellaDiTesto 16"/>
          <p:cNvSpPr txBox="1">
            <a:spLocks noChangeArrowheads="1"/>
          </p:cNvSpPr>
          <p:nvPr/>
        </p:nvSpPr>
        <p:spPr bwMode="auto">
          <a:xfrm>
            <a:off x="6403975" y="2448322"/>
            <a:ext cx="1165704" cy="83099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O</a:t>
            </a:r>
            <a:r>
              <a:rPr lang="it-IT" baseline="-25000" dirty="0"/>
              <a:t>2</a:t>
            </a:r>
            <a:r>
              <a:rPr lang="it-IT" dirty="0"/>
              <a:t>      95,0</a:t>
            </a:r>
          </a:p>
          <a:p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   40,0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0    </a:t>
            </a:r>
            <a:r>
              <a:rPr lang="it-IT" dirty="0" smtClean="0"/>
              <a:t>47,0</a:t>
            </a:r>
          </a:p>
        </p:txBody>
      </p:sp>
      <p:sp>
        <p:nvSpPr>
          <p:cNvPr id="74772" name="CasellaDiTesto 23"/>
          <p:cNvSpPr txBox="1">
            <a:spLocks noChangeArrowheads="1"/>
          </p:cNvSpPr>
          <p:nvPr/>
        </p:nvSpPr>
        <p:spPr bwMode="auto">
          <a:xfrm>
            <a:off x="4076931" y="1008112"/>
            <a:ext cx="1164101" cy="107721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O</a:t>
            </a:r>
            <a:r>
              <a:rPr lang="it-IT" baseline="-25000" dirty="0"/>
              <a:t>2</a:t>
            </a:r>
            <a:r>
              <a:rPr lang="it-IT" dirty="0"/>
              <a:t>    100,0</a:t>
            </a:r>
          </a:p>
          <a:p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   </a:t>
            </a:r>
            <a:r>
              <a:rPr lang="it-IT" dirty="0" smtClean="0"/>
              <a:t>40,0</a:t>
            </a:r>
            <a:endParaRPr lang="it-IT" dirty="0"/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0    </a:t>
            </a:r>
            <a:r>
              <a:rPr lang="it-IT" dirty="0" smtClean="0"/>
              <a:t>47,0</a:t>
            </a:r>
          </a:p>
          <a:p>
            <a:r>
              <a:rPr lang="it-IT" dirty="0"/>
              <a:t>N</a:t>
            </a:r>
            <a:r>
              <a:rPr lang="it-IT" baseline="-25000" dirty="0"/>
              <a:t>2</a:t>
            </a:r>
            <a:r>
              <a:rPr lang="it-IT" dirty="0"/>
              <a:t>  </a:t>
            </a:r>
            <a:r>
              <a:rPr lang="it-IT" dirty="0" smtClean="0"/>
              <a:t>  573,0</a:t>
            </a:r>
            <a:endParaRPr lang="it-IT" dirty="0"/>
          </a:p>
        </p:txBody>
      </p:sp>
      <p:sp>
        <p:nvSpPr>
          <p:cNvPr id="74773" name="CasellaDiTesto 24"/>
          <p:cNvSpPr txBox="1">
            <a:spLocks noChangeArrowheads="1"/>
          </p:cNvSpPr>
          <p:nvPr/>
        </p:nvSpPr>
        <p:spPr bwMode="auto">
          <a:xfrm>
            <a:off x="3729038" y="651272"/>
            <a:ext cx="192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ARIA ALVEOLARE</a:t>
            </a:r>
          </a:p>
        </p:txBody>
      </p:sp>
      <p:sp>
        <p:nvSpPr>
          <p:cNvPr id="74776" name="CasellaDiTesto 14"/>
          <p:cNvSpPr txBox="1">
            <a:spLocks noChangeArrowheads="1"/>
          </p:cNvSpPr>
          <p:nvPr/>
        </p:nvSpPr>
        <p:spPr bwMode="auto">
          <a:xfrm>
            <a:off x="7905750" y="2303859"/>
            <a:ext cx="16303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(97 senza shunt</a:t>
            </a:r>
          </a:p>
          <a:p>
            <a:r>
              <a:rPr lang="it-IT"/>
              <a:t>100 teorica)</a:t>
            </a:r>
          </a:p>
        </p:txBody>
      </p:sp>
      <p:sp>
        <p:nvSpPr>
          <p:cNvPr id="74777" name="Freccia destra 17"/>
          <p:cNvSpPr>
            <a:spLocks noChangeArrowheads="1"/>
          </p:cNvSpPr>
          <p:nvPr/>
        </p:nvSpPr>
        <p:spPr bwMode="auto">
          <a:xfrm>
            <a:off x="7545388" y="2592784"/>
            <a:ext cx="360362" cy="71438"/>
          </a:xfrm>
          <a:prstGeom prst="rightArrow">
            <a:avLst>
              <a:gd name="adj1" fmla="val 50000"/>
              <a:gd name="adj2" fmla="val 50444"/>
            </a:avLst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55840" y="2897708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smtClean="0"/>
              <a:t>C</a:t>
            </a:r>
            <a:endParaRPr lang="it-IT" sz="1000"/>
          </a:p>
        </p:txBody>
      </p:sp>
      <p:sp>
        <p:nvSpPr>
          <p:cNvPr id="3" name="CasellaDiTesto 2"/>
          <p:cNvSpPr txBox="1"/>
          <p:nvPr/>
        </p:nvSpPr>
        <p:spPr>
          <a:xfrm>
            <a:off x="6690086" y="1700808"/>
            <a:ext cx="2943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aseline="30000" dirty="0" smtClean="0"/>
              <a:t>1</a:t>
            </a:r>
            <a:r>
              <a:rPr lang="it-IT" sz="1200" dirty="0" smtClean="0"/>
              <a:t>CO</a:t>
            </a:r>
            <a:r>
              <a:rPr lang="it-IT" sz="1200" baseline="-25000" dirty="0" smtClean="0"/>
              <a:t>2</a:t>
            </a:r>
            <a:r>
              <a:rPr lang="it-IT" sz="1200" dirty="0" smtClean="0"/>
              <a:t> e altri gas hanno valori trascurabili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964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Text Box 3"/>
          <p:cNvSpPr txBox="1">
            <a:spLocks noChangeArrowheads="1"/>
          </p:cNvSpPr>
          <p:nvPr/>
        </p:nvSpPr>
        <p:spPr bwMode="auto">
          <a:xfrm>
            <a:off x="0" y="-27384"/>
            <a:ext cx="990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smtClean="0">
                <a:latin typeface="Arial Rounded MT Bold" pitchFamily="-72" charset="0"/>
              </a:rPr>
              <a:t>EFFETTI DELLA VENTILAZIONE ALVEOLARE SULLA PRESSIONE PARZIALE DEI GAS A LIVELLO ALVEOLARE</a:t>
            </a:r>
            <a:endParaRPr lang="it-IT" sz="2000" dirty="0">
              <a:latin typeface="Arial Rounded MT Bold" pitchFamily="-7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1"/>
          <a:stretch/>
        </p:blipFill>
        <p:spPr bwMode="auto">
          <a:xfrm>
            <a:off x="2641867" y="1017240"/>
            <a:ext cx="5695509" cy="579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2480" y="4581128"/>
            <a:ext cx="244827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Tutto l’ossigeno alveolare raggiunge il sangue e gli alveoli ne </a:t>
            </a:r>
            <a:r>
              <a:rPr lang="it-IT" sz="1400" smtClean="0"/>
              <a:t>rimangono pressoché </a:t>
            </a:r>
            <a:r>
              <a:rPr lang="it-IT" sz="1400" dirty="0" smtClean="0"/>
              <a:t>privi</a:t>
            </a:r>
            <a:endParaRPr lang="it-IT" sz="1400" dirty="0"/>
          </a:p>
        </p:txBody>
      </p:sp>
      <p:cxnSp>
        <p:nvCxnSpPr>
          <p:cNvPr id="4" name="Connettore 2 3"/>
          <p:cNvCxnSpPr/>
          <p:nvPr/>
        </p:nvCxnSpPr>
        <p:spPr bwMode="auto">
          <a:xfrm>
            <a:off x="2720752" y="5013176"/>
            <a:ext cx="1368152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 Box 60"/>
          <p:cNvSpPr txBox="1">
            <a:spLocks noChangeArrowheads="1"/>
          </p:cNvSpPr>
          <p:nvPr/>
        </p:nvSpPr>
        <p:spPr bwMode="auto">
          <a:xfrm>
            <a:off x="7510442" y="6567155"/>
            <a:ext cx="23391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/>
              <a:t>Da </a:t>
            </a:r>
            <a:r>
              <a:rPr lang="it-IT" sz="1000" dirty="0" err="1" smtClean="0"/>
              <a:t>Vander</a:t>
            </a:r>
            <a:r>
              <a:rPr lang="it-IT" sz="1000" dirty="0" smtClean="0"/>
              <a:t>, FISIOLOGIA, Ambrosiana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3465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Text Box 3"/>
          <p:cNvSpPr txBox="1">
            <a:spLocks noChangeArrowheads="1"/>
          </p:cNvSpPr>
          <p:nvPr/>
        </p:nvSpPr>
        <p:spPr bwMode="auto">
          <a:xfrm>
            <a:off x="0" y="-27384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latin typeface="Arial Rounded MT Bold" pitchFamily="-72" charset="0"/>
              </a:rPr>
              <a:t>SCAMBI </a:t>
            </a:r>
            <a:r>
              <a:rPr lang="it-IT" sz="2000" dirty="0" smtClean="0">
                <a:latin typeface="Arial Rounded MT Bold" pitchFamily="-72" charset="0"/>
              </a:rPr>
              <a:t>GASSOSI (ml/</a:t>
            </a:r>
            <a:r>
              <a:rPr lang="it-IT" sz="2000" dirty="0" err="1" smtClean="0">
                <a:latin typeface="Arial Rounded MT Bold" pitchFamily="-72" charset="0"/>
              </a:rPr>
              <a:t>min</a:t>
            </a:r>
            <a:r>
              <a:rPr lang="it-IT" sz="2000" dirty="0" smtClean="0">
                <a:latin typeface="Arial Rounded MT Bold" pitchFamily="-72" charset="0"/>
              </a:rPr>
              <a:t>)</a:t>
            </a:r>
            <a:endParaRPr lang="it-IT" sz="2000" dirty="0">
              <a:latin typeface="Arial Rounded MT Bold" pitchFamily="-72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4"/>
          <a:stretch/>
        </p:blipFill>
        <p:spPr bwMode="auto">
          <a:xfrm>
            <a:off x="56456" y="476672"/>
            <a:ext cx="7803728" cy="63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0"/>
          <p:cNvSpPr txBox="1">
            <a:spLocks noChangeArrowheads="1"/>
          </p:cNvSpPr>
          <p:nvPr/>
        </p:nvSpPr>
        <p:spPr bwMode="auto">
          <a:xfrm>
            <a:off x="7510442" y="6567155"/>
            <a:ext cx="23391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 dirty="0"/>
              <a:t>Da </a:t>
            </a:r>
            <a:r>
              <a:rPr lang="it-IT" sz="1000" dirty="0" err="1" smtClean="0"/>
              <a:t>Vander</a:t>
            </a:r>
            <a:r>
              <a:rPr lang="it-IT" sz="1000" dirty="0" smtClean="0"/>
              <a:t>, FISIOLOGIA, Ambrosiana</a:t>
            </a:r>
            <a:endParaRPr lang="it-IT" sz="1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609184" y="548680"/>
            <a:ext cx="32403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5900" indent="-215900"/>
            <a:r>
              <a:rPr lang="it-IT" sz="1200" dirty="0" smtClean="0"/>
              <a:t>O</a:t>
            </a:r>
            <a:r>
              <a:rPr lang="it-IT" sz="1200" baseline="-25000" dirty="0" smtClean="0"/>
              <a:t>2</a:t>
            </a:r>
            <a:r>
              <a:rPr lang="it-IT" sz="1200" dirty="0" smtClean="0"/>
              <a:t> nell’aria atmosferica = 21%, pari a </a:t>
            </a:r>
            <a:r>
              <a:rPr lang="it-IT" sz="1200" smtClean="0"/>
              <a:t>840 ml</a:t>
            </a:r>
          </a:p>
          <a:p>
            <a:r>
              <a:rPr lang="it-IT" sz="1200" dirty="0" smtClean="0"/>
              <a:t>O</a:t>
            </a:r>
            <a:r>
              <a:rPr lang="it-IT" sz="1200" baseline="-25000" dirty="0" smtClean="0"/>
              <a:t>2 </a:t>
            </a:r>
            <a:r>
              <a:rPr lang="it-IT" sz="1200" dirty="0" smtClean="0"/>
              <a:t>nel sangue arterioso = 200 ml/L  </a:t>
            </a:r>
          </a:p>
          <a:p>
            <a:r>
              <a:rPr lang="it-IT" sz="1200" dirty="0" smtClean="0"/>
              <a:t>CO</a:t>
            </a:r>
            <a:r>
              <a:rPr lang="it-IT" sz="1200" baseline="-25000" dirty="0" smtClean="0"/>
              <a:t>2 </a:t>
            </a:r>
            <a:r>
              <a:rPr lang="it-IT" sz="1200" dirty="0"/>
              <a:t>nell’aria atmosferica </a:t>
            </a:r>
            <a:r>
              <a:rPr lang="it-IT" sz="1200" dirty="0" smtClean="0"/>
              <a:t>= trascurabile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8588" y="152400"/>
            <a:ext cx="3397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cap="all" dirty="0">
                <a:latin typeface="Arial Rounded MT Bold" charset="0"/>
                <a:ea typeface="ＭＳ Ｐゴシック" charset="0"/>
                <a:cs typeface="+mn-cs"/>
              </a:rPr>
              <a:t>diffusione ALVEOLARE</a:t>
            </a:r>
          </a:p>
        </p:txBody>
      </p:sp>
      <p:sp>
        <p:nvSpPr>
          <p:cNvPr id="76802" name="CasellaDiTesto 2"/>
          <p:cNvSpPr txBox="1">
            <a:spLocks noChangeArrowheads="1"/>
          </p:cNvSpPr>
          <p:nvPr/>
        </p:nvSpPr>
        <p:spPr bwMode="auto">
          <a:xfrm>
            <a:off x="344488" y="692150"/>
            <a:ext cx="3389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/>
              <a:t>Vo</a:t>
            </a:r>
            <a:r>
              <a:rPr lang="it-IT" sz="2400" baseline="-25000"/>
              <a:t>2</a:t>
            </a:r>
            <a:r>
              <a:rPr lang="it-IT" sz="2400"/>
              <a:t> = Do</a:t>
            </a:r>
            <a:r>
              <a:rPr lang="it-IT" sz="2400" baseline="-25000"/>
              <a:t>2</a:t>
            </a:r>
            <a:r>
              <a:rPr lang="it-IT" sz="2400"/>
              <a:t> (P</a:t>
            </a:r>
            <a:r>
              <a:rPr lang="it-IT" sz="2400" baseline="-25000"/>
              <a:t>A</a:t>
            </a:r>
            <a:r>
              <a:rPr lang="it-IT" sz="2400"/>
              <a:t>o</a:t>
            </a:r>
            <a:r>
              <a:rPr lang="it-IT" sz="2400" baseline="-25000"/>
              <a:t>2</a:t>
            </a:r>
            <a:r>
              <a:rPr lang="it-IT" sz="2400"/>
              <a:t> – P</a:t>
            </a:r>
            <a:r>
              <a:rPr lang="it-IT" sz="2400" baseline="-25000"/>
              <a:t>V</a:t>
            </a:r>
            <a:r>
              <a:rPr lang="it-IT" sz="2400"/>
              <a:t>o</a:t>
            </a:r>
            <a:r>
              <a:rPr lang="it-IT" sz="2400" baseline="-25000"/>
              <a:t>2</a:t>
            </a:r>
            <a:r>
              <a:rPr lang="it-IT" sz="2400"/>
              <a:t>)</a:t>
            </a:r>
          </a:p>
        </p:txBody>
      </p:sp>
      <p:sp>
        <p:nvSpPr>
          <p:cNvPr id="76803" name="Ovale 4"/>
          <p:cNvSpPr>
            <a:spLocks noChangeArrowheads="1"/>
          </p:cNvSpPr>
          <p:nvPr/>
        </p:nvSpPr>
        <p:spPr bwMode="auto">
          <a:xfrm>
            <a:off x="504825" y="714375"/>
            <a:ext cx="49213" cy="508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6804" name="CasellaDiTesto 5"/>
          <p:cNvSpPr txBox="1">
            <a:spLocks noChangeArrowheads="1"/>
          </p:cNvSpPr>
          <p:nvPr/>
        </p:nvSpPr>
        <p:spPr bwMode="auto">
          <a:xfrm>
            <a:off x="200025" y="1239838"/>
            <a:ext cx="3998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/>
              <a:t>Vco</a:t>
            </a:r>
            <a:r>
              <a:rPr lang="it-IT" sz="2400" baseline="-25000"/>
              <a:t>2</a:t>
            </a:r>
            <a:r>
              <a:rPr lang="it-IT" sz="2400"/>
              <a:t> = Dco</a:t>
            </a:r>
            <a:r>
              <a:rPr lang="it-IT" sz="2400" baseline="-25000"/>
              <a:t>2</a:t>
            </a:r>
            <a:r>
              <a:rPr lang="it-IT" sz="2400"/>
              <a:t> (P</a:t>
            </a:r>
            <a:r>
              <a:rPr lang="it-IT" sz="2400" baseline="-25000"/>
              <a:t>A</a:t>
            </a:r>
            <a:r>
              <a:rPr lang="it-IT" sz="2400"/>
              <a:t>co</a:t>
            </a:r>
            <a:r>
              <a:rPr lang="it-IT" sz="2400" baseline="-25000"/>
              <a:t>2</a:t>
            </a:r>
            <a:r>
              <a:rPr lang="it-IT" sz="2400"/>
              <a:t> – P</a:t>
            </a:r>
            <a:r>
              <a:rPr lang="it-IT" sz="2400" baseline="-25000"/>
              <a:t>V</a:t>
            </a:r>
            <a:r>
              <a:rPr lang="it-IT" sz="2400"/>
              <a:t>co</a:t>
            </a:r>
            <a:r>
              <a:rPr lang="it-IT" sz="2400" baseline="-25000"/>
              <a:t>2</a:t>
            </a:r>
            <a:r>
              <a:rPr lang="it-IT" sz="2400"/>
              <a:t>)</a:t>
            </a:r>
          </a:p>
        </p:txBody>
      </p:sp>
      <p:sp>
        <p:nvSpPr>
          <p:cNvPr id="76805" name="Ovale 6"/>
          <p:cNvSpPr>
            <a:spLocks noChangeArrowheads="1"/>
          </p:cNvSpPr>
          <p:nvPr/>
        </p:nvSpPr>
        <p:spPr bwMode="auto">
          <a:xfrm>
            <a:off x="368300" y="1260475"/>
            <a:ext cx="49213" cy="508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76806" name="Gruppo 9"/>
          <p:cNvGrpSpPr>
            <a:grpSpLocks/>
          </p:cNvGrpSpPr>
          <p:nvPr/>
        </p:nvGrpSpPr>
        <p:grpSpPr bwMode="auto">
          <a:xfrm>
            <a:off x="257175" y="1844675"/>
            <a:ext cx="3327400" cy="954107"/>
            <a:chOff x="257448" y="1844824"/>
            <a:chExt cx="3327400" cy="954107"/>
          </a:xfrm>
        </p:grpSpPr>
        <p:sp>
          <p:nvSpPr>
            <p:cNvPr id="76815" name="CasellaDiTesto 8"/>
            <p:cNvSpPr txBox="1">
              <a:spLocks noChangeArrowheads="1"/>
            </p:cNvSpPr>
            <p:nvPr/>
          </p:nvSpPr>
          <p:spPr bwMode="auto">
            <a:xfrm>
              <a:off x="257448" y="1844824"/>
              <a:ext cx="33274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400" dirty="0"/>
                <a:t>D: </a:t>
              </a:r>
              <a:r>
                <a:rPr lang="it-IT" sz="1400" dirty="0" smtClean="0"/>
                <a:t>coefficiente </a:t>
              </a:r>
              <a:r>
                <a:rPr lang="it-IT" sz="1400" dirty="0"/>
                <a:t>di diffusione</a:t>
              </a:r>
            </a:p>
            <a:p>
              <a:r>
                <a:rPr lang="it-IT" sz="1400" dirty="0" err="1"/>
                <a:t>P</a:t>
              </a:r>
              <a:r>
                <a:rPr lang="it-IT" sz="1400" baseline="-25000" dirty="0" err="1"/>
                <a:t>A</a:t>
              </a:r>
              <a:r>
                <a:rPr lang="it-IT" sz="1400" dirty="0"/>
                <a:t>: pressione nel sangue arterioso</a:t>
              </a:r>
            </a:p>
            <a:p>
              <a:r>
                <a:rPr lang="it-IT" sz="1400" dirty="0" err="1"/>
                <a:t>P</a:t>
              </a:r>
              <a:r>
                <a:rPr lang="it-IT" sz="1400" baseline="-25000" dirty="0" err="1"/>
                <a:t>V</a:t>
              </a:r>
              <a:r>
                <a:rPr lang="it-IT" sz="1400" dirty="0"/>
                <a:t>: pressione nel sangue venoso</a:t>
              </a:r>
            </a:p>
            <a:p>
              <a:r>
                <a:rPr lang="it-IT" sz="1400" dirty="0"/>
                <a:t>V: velocità di diffusione</a:t>
              </a:r>
            </a:p>
          </p:txBody>
        </p:sp>
        <p:sp>
          <p:nvSpPr>
            <p:cNvPr id="76816" name="CasellaDiTesto 10"/>
            <p:cNvSpPr txBox="1">
              <a:spLocks noChangeArrowheads="1"/>
            </p:cNvSpPr>
            <p:nvPr/>
          </p:nvSpPr>
          <p:spPr bwMode="auto">
            <a:xfrm>
              <a:off x="280804" y="2276872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/>
                <a:t>.</a:t>
              </a:r>
            </a:p>
          </p:txBody>
        </p:sp>
      </p:grpSp>
      <p:pic>
        <p:nvPicPr>
          <p:cNvPr id="76808" name="Immagine 3"/>
          <p:cNvPicPr>
            <a:picLocks noChangeAspect="1"/>
          </p:cNvPicPr>
          <p:nvPr/>
        </p:nvPicPr>
        <p:blipFill rotWithShape="1">
          <a:blip r:embed="rId3"/>
          <a:srcRect t="2710"/>
          <a:stretch/>
        </p:blipFill>
        <p:spPr bwMode="auto">
          <a:xfrm>
            <a:off x="4592638" y="44624"/>
            <a:ext cx="5113337" cy="614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9" name="Text Box 60"/>
          <p:cNvSpPr txBox="1">
            <a:spLocks noChangeArrowheads="1"/>
          </p:cNvSpPr>
          <p:nvPr/>
        </p:nvSpPr>
        <p:spPr bwMode="auto">
          <a:xfrm>
            <a:off x="9066213" y="5877272"/>
            <a:ext cx="776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CONTI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44542" y="4221509"/>
            <a:ext cx="3436938" cy="1558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dirty="0"/>
              <a:t>COEFFICIENTI DI </a:t>
            </a:r>
            <a:r>
              <a:rPr lang="it-IT" dirty="0" err="1" smtClean="0"/>
              <a:t>SOLUBILIT</a:t>
            </a:r>
            <a:r>
              <a:rPr lang="it-IT" cap="all" dirty="0" err="1" smtClean="0"/>
              <a:t>à</a:t>
            </a:r>
            <a:endParaRPr lang="it-IT" cap="all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Ossigeno			0,024</a:t>
            </a:r>
          </a:p>
          <a:p>
            <a:pPr>
              <a:defRPr/>
            </a:pPr>
            <a:r>
              <a:rPr lang="it-IT" dirty="0"/>
              <a:t>Anidride carbonica		0,570</a:t>
            </a:r>
          </a:p>
          <a:p>
            <a:pPr>
              <a:defRPr/>
            </a:pPr>
            <a:r>
              <a:rPr lang="it-IT" dirty="0"/>
              <a:t>Monossido di carbonio	0,018</a:t>
            </a:r>
          </a:p>
          <a:p>
            <a:pPr>
              <a:defRPr/>
            </a:pPr>
            <a:r>
              <a:rPr lang="it-IT" dirty="0"/>
              <a:t>Azoto			0,012</a:t>
            </a:r>
          </a:p>
        </p:txBody>
      </p:sp>
      <p:cxnSp>
        <p:nvCxnSpPr>
          <p:cNvPr id="76811" name="Connettore 1 4"/>
          <p:cNvCxnSpPr>
            <a:cxnSpLocks noChangeShapeType="1"/>
          </p:cNvCxnSpPr>
          <p:nvPr/>
        </p:nvCxnSpPr>
        <p:spPr bwMode="auto">
          <a:xfrm>
            <a:off x="457255" y="4653309"/>
            <a:ext cx="32400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6812" name="Connettore 1 15"/>
          <p:cNvCxnSpPr>
            <a:cxnSpLocks noChangeShapeType="1"/>
          </p:cNvCxnSpPr>
          <p:nvPr/>
        </p:nvCxnSpPr>
        <p:spPr bwMode="auto">
          <a:xfrm>
            <a:off x="457255" y="5877272"/>
            <a:ext cx="32400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76813" name="CasellaDiTesto 6"/>
          <p:cNvSpPr txBox="1">
            <a:spLocks noChangeArrowheads="1"/>
          </p:cNvSpPr>
          <p:nvPr/>
        </p:nvSpPr>
        <p:spPr bwMode="auto">
          <a:xfrm>
            <a:off x="343972" y="3140968"/>
            <a:ext cx="327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COEFFICIENTE DI DIFFUSIONE:</a:t>
            </a:r>
          </a:p>
        </p:txBody>
      </p:sp>
      <p:sp>
        <p:nvSpPr>
          <p:cNvPr id="76814" name="CasellaDiTesto 8"/>
          <p:cNvSpPr txBox="1">
            <a:spLocks noChangeArrowheads="1"/>
          </p:cNvSpPr>
          <p:nvPr/>
        </p:nvSpPr>
        <p:spPr bwMode="auto">
          <a:xfrm>
            <a:off x="199956" y="3501330"/>
            <a:ext cx="40329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 smtClean="0"/>
              <a:t>coefficiente </a:t>
            </a:r>
            <a:r>
              <a:rPr lang="it-IT" smtClean="0"/>
              <a:t>di solubilità / peso molecolare</a:t>
            </a:r>
            <a:endParaRPr lang="it-IT" dirty="0"/>
          </a:p>
        </p:txBody>
      </p:sp>
      <p:sp>
        <p:nvSpPr>
          <p:cNvPr id="76807" name="CasellaDiTesto 12"/>
          <p:cNvSpPr txBox="1">
            <a:spLocks noChangeArrowheads="1"/>
          </p:cNvSpPr>
          <p:nvPr/>
        </p:nvSpPr>
        <p:spPr bwMode="auto">
          <a:xfrm>
            <a:off x="-15552" y="6237312"/>
            <a:ext cx="9921552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smtClean="0"/>
              <a:t>La diffusione netta dei gas termina quando le loro pressioni parziali nei capillari raggiungono quelle alveolari</a:t>
            </a:r>
          </a:p>
          <a:p>
            <a:r>
              <a:rPr lang="it-IT" dirty="0"/>
              <a:t>T</a:t>
            </a:r>
            <a:r>
              <a:rPr lang="it-IT" dirty="0" smtClean="0"/>
              <a:t>empo </a:t>
            </a:r>
            <a:r>
              <a:rPr lang="it-IT" dirty="0"/>
              <a:t>di </a:t>
            </a:r>
            <a:r>
              <a:rPr lang="it-IT" dirty="0" smtClean="0"/>
              <a:t>transito capillare </a:t>
            </a:r>
            <a:r>
              <a:rPr lang="it-IT" dirty="0"/>
              <a:t>= flusso ematico polmonare / volume capillare  = 5 l min</a:t>
            </a:r>
            <a:r>
              <a:rPr lang="it-IT" baseline="30000" dirty="0"/>
              <a:t>-1</a:t>
            </a:r>
            <a:r>
              <a:rPr lang="it-IT" dirty="0"/>
              <a:t> / 67 ml = 0,75 sec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457200" y="128826"/>
            <a:ext cx="899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x-none" sz="2000" dirty="0" smtClean="0">
                <a:latin typeface="Tahoma" charset="0"/>
              </a:rPr>
              <a:t>ARISTOTELE </a:t>
            </a:r>
            <a:r>
              <a:rPr lang="it-IT" altLang="x-none" sz="2000" dirty="0">
                <a:latin typeface="Tahoma" charset="0"/>
              </a:rPr>
              <a:t>(III secolo a.C.) </a:t>
            </a:r>
            <a:r>
              <a:rPr lang="it-IT" altLang="x-none" sz="2000" dirty="0" smtClean="0">
                <a:latin typeface="Tahoma" charset="0"/>
              </a:rPr>
              <a:t>riteneva che lo scopo della respirazione era quello di raffreddare il sangue nel cervello, che era una specie </a:t>
            </a:r>
            <a:r>
              <a:rPr lang="it-IT" altLang="x-none" sz="2000" smtClean="0">
                <a:latin typeface="Tahoma" charset="0"/>
              </a:rPr>
              <a:t>di radiatore</a:t>
            </a:r>
            <a:endParaRPr lang="it-IT" altLang="x-none" sz="2000" dirty="0">
              <a:latin typeface="Tahoma" charset="0"/>
            </a:endParaRPr>
          </a:p>
        </p:txBody>
      </p:sp>
      <p:pic>
        <p:nvPicPr>
          <p:cNvPr id="112643" name="Picture 3" descr="radia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952529"/>
            <a:ext cx="227012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4" name="Picture 4" descr="still_17a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0728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5" name="Picture 5" descr="Naso-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99928"/>
            <a:ext cx="2255838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6496" y="6033482"/>
            <a:ext cx="899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x-none" sz="2000" dirty="0" smtClean="0">
                <a:latin typeface="Tahoma" charset="0"/>
              </a:rPr>
              <a:t>La respirazione (intesa come consumo di O</a:t>
            </a:r>
            <a:r>
              <a:rPr lang="it-IT" altLang="x-none" sz="2000" baseline="-25000" dirty="0" smtClean="0">
                <a:latin typeface="Tahoma" charset="0"/>
              </a:rPr>
              <a:t>2</a:t>
            </a:r>
            <a:r>
              <a:rPr lang="it-IT" altLang="x-none" sz="2000" dirty="0" smtClean="0">
                <a:latin typeface="Tahoma" charset="0"/>
              </a:rPr>
              <a:t> e produzione di CO</a:t>
            </a:r>
            <a:r>
              <a:rPr lang="it-IT" altLang="x-none" sz="2000" baseline="-25000" dirty="0" smtClean="0">
                <a:latin typeface="Tahoma" charset="0"/>
              </a:rPr>
              <a:t>2</a:t>
            </a:r>
            <a:r>
              <a:rPr lang="it-IT" altLang="x-none" sz="2000" dirty="0" smtClean="0">
                <a:latin typeface="Tahoma" charset="0"/>
              </a:rPr>
              <a:t> a fini metabolici) è stata compresa alla fine del 1700.</a:t>
            </a:r>
            <a:endParaRPr lang="it-IT" altLang="x-none" sz="2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magine 1" descr="Screen_shot_2012-09-19_at_8.44.00_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650" y="923925"/>
            <a:ext cx="67564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55"/>
          <p:cNvSpPr txBox="1">
            <a:spLocks noChangeArrowheads="1"/>
          </p:cNvSpPr>
          <p:nvPr/>
        </p:nvSpPr>
        <p:spPr bwMode="auto">
          <a:xfrm>
            <a:off x="2809875" y="136525"/>
            <a:ext cx="4162425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PRESSIONE PARZIALE DEI GAS</a:t>
            </a:r>
          </a:p>
        </p:txBody>
      </p:sp>
      <p:sp>
        <p:nvSpPr>
          <p:cNvPr id="80899" name="Text Box 32"/>
          <p:cNvSpPr txBox="1">
            <a:spLocks noChangeArrowheads="1"/>
          </p:cNvSpPr>
          <p:nvPr/>
        </p:nvSpPr>
        <p:spPr bwMode="auto">
          <a:xfrm>
            <a:off x="3446463" y="500063"/>
            <a:ext cx="2871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 diverse altezze del polmone</a:t>
            </a:r>
          </a:p>
        </p:txBody>
      </p:sp>
      <p:cxnSp>
        <p:nvCxnSpPr>
          <p:cNvPr id="80900" name="Connettore 1 5"/>
          <p:cNvCxnSpPr>
            <a:cxnSpLocks noChangeShapeType="1"/>
          </p:cNvCxnSpPr>
          <p:nvPr/>
        </p:nvCxnSpPr>
        <p:spPr bwMode="auto">
          <a:xfrm flipV="1">
            <a:off x="5773738" y="3213100"/>
            <a:ext cx="0" cy="21605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80901" name="Connettore 1 7"/>
          <p:cNvCxnSpPr>
            <a:cxnSpLocks noChangeShapeType="1"/>
          </p:cNvCxnSpPr>
          <p:nvPr/>
        </p:nvCxnSpPr>
        <p:spPr bwMode="auto">
          <a:xfrm flipV="1">
            <a:off x="2649538" y="3645024"/>
            <a:ext cx="3887638" cy="44326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80902" name="Ovale 8"/>
          <p:cNvSpPr>
            <a:spLocks noChangeArrowheads="1"/>
          </p:cNvSpPr>
          <p:nvPr/>
        </p:nvSpPr>
        <p:spPr bwMode="auto">
          <a:xfrm>
            <a:off x="4260850" y="1773238"/>
            <a:ext cx="288925" cy="2873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55"/>
          <p:cNvSpPr txBox="1">
            <a:spLocks noChangeArrowheads="1"/>
          </p:cNvSpPr>
          <p:nvPr/>
        </p:nvSpPr>
        <p:spPr bwMode="auto">
          <a:xfrm>
            <a:off x="339751" y="44624"/>
            <a:ext cx="8861721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RAPPORTO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VENTILAZIONE/PERFUSIONE </a:t>
            </a:r>
            <a:r>
              <a:rPr lang="it-IT" sz="2000"/>
              <a:t>a diverse altezze del </a:t>
            </a:r>
            <a:r>
              <a:rPr lang="it-IT" sz="2000" smtClean="0"/>
              <a:t>polmone</a:t>
            </a:r>
            <a:endParaRPr lang="it-IT" sz="2000"/>
          </a:p>
        </p:txBody>
      </p:sp>
      <p:sp>
        <p:nvSpPr>
          <p:cNvPr id="78858" name="Rettangolo 9"/>
          <p:cNvSpPr>
            <a:spLocks noChangeArrowheads="1"/>
          </p:cNvSpPr>
          <p:nvPr/>
        </p:nvSpPr>
        <p:spPr bwMode="auto">
          <a:xfrm>
            <a:off x="3158902" y="1627982"/>
            <a:ext cx="252412" cy="27400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8868" name="Rettangolo 23"/>
          <p:cNvSpPr>
            <a:spLocks noChangeArrowheads="1"/>
          </p:cNvSpPr>
          <p:nvPr/>
        </p:nvSpPr>
        <p:spPr bwMode="auto">
          <a:xfrm>
            <a:off x="4629671" y="2723233"/>
            <a:ext cx="608013" cy="3587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8872" name="Rettangolo 1"/>
          <p:cNvSpPr>
            <a:spLocks noChangeArrowheads="1"/>
          </p:cNvSpPr>
          <p:nvPr/>
        </p:nvSpPr>
        <p:spPr bwMode="auto">
          <a:xfrm>
            <a:off x="8406334" y="2289845"/>
            <a:ext cx="1079500" cy="2952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889104" y="6596390"/>
            <a:ext cx="4030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smtClean="0"/>
              <a:t>modificata da </a:t>
            </a:r>
            <a:r>
              <a:rPr lang="it-IT" sz="1100" dirty="0" err="1" smtClean="0"/>
              <a:t>Kenney</a:t>
            </a:r>
            <a:r>
              <a:rPr lang="it-IT" sz="1100" dirty="0" smtClean="0"/>
              <a:t> et al., </a:t>
            </a:r>
            <a:r>
              <a:rPr lang="it-IT" sz="1100" dirty="0" err="1" smtClean="0"/>
              <a:t>Physiology</a:t>
            </a:r>
            <a:r>
              <a:rPr lang="it-IT" sz="1100" dirty="0" smtClean="0"/>
              <a:t> of Sport and </a:t>
            </a:r>
            <a:r>
              <a:rPr lang="it-IT" sz="1100" dirty="0" err="1" smtClean="0"/>
              <a:t>Exercise</a:t>
            </a:r>
            <a:endParaRPr lang="it-IT" sz="11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0472" y="5661248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La differenza di pressione fra l’apice e la base di una colonna di sangue alta 30 cm (come un polmone) è di 23 </a:t>
            </a:r>
            <a:r>
              <a:rPr lang="it-IT" sz="1400" dirty="0" err="1" smtClean="0"/>
              <a:t>mmHg</a:t>
            </a:r>
            <a:r>
              <a:rPr lang="it-IT" sz="1400" dirty="0" smtClean="0"/>
              <a:t> (</a:t>
            </a:r>
            <a:r>
              <a:rPr lang="it-IT" sz="1400" dirty="0" err="1" smtClean="0"/>
              <a:t>P</a:t>
            </a:r>
            <a:r>
              <a:rPr lang="it-IT" sz="1400" baseline="-25000" dirty="0" err="1"/>
              <a:t>a</a:t>
            </a:r>
            <a:r>
              <a:rPr lang="it-IT" sz="1400" dirty="0" smtClean="0"/>
              <a:t> molto piccola all’apice)</a:t>
            </a:r>
            <a:endParaRPr lang="it-IT" sz="1400" dirty="0"/>
          </a:p>
        </p:txBody>
      </p:sp>
      <p:sp>
        <p:nvSpPr>
          <p:cNvPr id="78873" name="Rettangolo 30"/>
          <p:cNvSpPr>
            <a:spLocks noChangeArrowheads="1"/>
          </p:cNvSpPr>
          <p:nvPr/>
        </p:nvSpPr>
        <p:spPr bwMode="auto">
          <a:xfrm>
            <a:off x="8261995" y="3277741"/>
            <a:ext cx="1079500" cy="2952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8" name="CasellaDiTesto 6"/>
          <p:cNvSpPr txBox="1">
            <a:spLocks noChangeArrowheads="1"/>
          </p:cNvSpPr>
          <p:nvPr/>
        </p:nvSpPr>
        <p:spPr bwMode="auto">
          <a:xfrm>
            <a:off x="6029747" y="476672"/>
            <a:ext cx="30765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rapporto ventilazione/perfusione</a:t>
            </a:r>
          </a:p>
        </p:txBody>
      </p:sp>
      <p:sp>
        <p:nvSpPr>
          <p:cNvPr id="49" name="CasellaDiTesto 19"/>
          <p:cNvSpPr txBox="1">
            <a:spLocks noChangeArrowheads="1"/>
          </p:cNvSpPr>
          <p:nvPr/>
        </p:nvSpPr>
        <p:spPr bwMode="auto">
          <a:xfrm>
            <a:off x="6821835" y="5900762"/>
            <a:ext cx="53251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0,05</a:t>
            </a:r>
          </a:p>
        </p:txBody>
      </p:sp>
      <p:sp>
        <p:nvSpPr>
          <p:cNvPr id="50" name="CasellaDiTesto 20"/>
          <p:cNvSpPr txBox="1">
            <a:spLocks noChangeArrowheads="1"/>
          </p:cNvSpPr>
          <p:nvPr/>
        </p:nvSpPr>
        <p:spPr bwMode="auto">
          <a:xfrm>
            <a:off x="8117979" y="5900762"/>
            <a:ext cx="53251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/>
              <a:t>0,10</a:t>
            </a:r>
          </a:p>
        </p:txBody>
      </p:sp>
      <p:sp>
        <p:nvSpPr>
          <p:cNvPr id="51" name="CasellaDiTesto 21"/>
          <p:cNvSpPr txBox="1">
            <a:spLocks noChangeArrowheads="1"/>
          </p:cNvSpPr>
          <p:nvPr/>
        </p:nvSpPr>
        <p:spPr bwMode="auto">
          <a:xfrm>
            <a:off x="9270107" y="5900762"/>
            <a:ext cx="53251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0,15</a:t>
            </a:r>
          </a:p>
        </p:txBody>
      </p:sp>
      <p:pic>
        <p:nvPicPr>
          <p:cNvPr id="52" name="Immagine 2" descr="Screen_shot_2012-09-19_at_8.41.20_PM.png"/>
          <p:cNvPicPr>
            <a:picLocks noChangeAspect="1"/>
          </p:cNvPicPr>
          <p:nvPr/>
        </p:nvPicPr>
        <p:blipFill rotWithShape="1">
          <a:blip r:embed="rId3"/>
          <a:srcRect l="12781" r="9441"/>
          <a:stretch/>
        </p:blipFill>
        <p:spPr bwMode="auto">
          <a:xfrm rot="5400000" flipH="1">
            <a:off x="5107958" y="1254575"/>
            <a:ext cx="5084068" cy="439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ttangolo 52"/>
          <p:cNvSpPr/>
          <p:nvPr/>
        </p:nvSpPr>
        <p:spPr bwMode="auto">
          <a:xfrm>
            <a:off x="6029747" y="2780928"/>
            <a:ext cx="288032" cy="11521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4" name="Rettangolo 53"/>
          <p:cNvSpPr/>
          <p:nvPr/>
        </p:nvSpPr>
        <p:spPr bwMode="auto">
          <a:xfrm>
            <a:off x="5864707" y="1079976"/>
            <a:ext cx="288032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5" name="Rettangolo 54"/>
          <p:cNvSpPr/>
          <p:nvPr/>
        </p:nvSpPr>
        <p:spPr bwMode="auto">
          <a:xfrm>
            <a:off x="5885731" y="4941168"/>
            <a:ext cx="288032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6" name="Rettangolo 55"/>
          <p:cNvSpPr/>
          <p:nvPr/>
        </p:nvSpPr>
        <p:spPr bwMode="auto">
          <a:xfrm>
            <a:off x="5525691" y="1844824"/>
            <a:ext cx="288032" cy="3168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7" name="CasellaDiTesto 10"/>
          <p:cNvSpPr txBox="1">
            <a:spLocks noChangeArrowheads="1"/>
          </p:cNvSpPr>
          <p:nvPr/>
        </p:nvSpPr>
        <p:spPr bwMode="auto">
          <a:xfrm>
            <a:off x="6821835" y="1076226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1</a:t>
            </a:r>
          </a:p>
        </p:txBody>
      </p:sp>
      <p:sp>
        <p:nvSpPr>
          <p:cNvPr id="58" name="CasellaDiTesto 11"/>
          <p:cNvSpPr txBox="1">
            <a:spLocks noChangeArrowheads="1"/>
          </p:cNvSpPr>
          <p:nvPr/>
        </p:nvSpPr>
        <p:spPr bwMode="auto">
          <a:xfrm>
            <a:off x="7973963" y="1076226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59" name="CasellaDiTesto 12"/>
          <p:cNvSpPr txBox="1">
            <a:spLocks noChangeArrowheads="1"/>
          </p:cNvSpPr>
          <p:nvPr/>
        </p:nvSpPr>
        <p:spPr bwMode="auto">
          <a:xfrm>
            <a:off x="9126091" y="1076226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3</a:t>
            </a:r>
          </a:p>
        </p:txBody>
      </p:sp>
      <p:sp>
        <p:nvSpPr>
          <p:cNvPr id="60" name="Rettangolo 59"/>
          <p:cNvSpPr/>
          <p:nvPr/>
        </p:nvSpPr>
        <p:spPr bwMode="auto">
          <a:xfrm>
            <a:off x="7901955" y="1412776"/>
            <a:ext cx="28803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1" name="Rettangolo 60"/>
          <p:cNvSpPr/>
          <p:nvPr/>
        </p:nvSpPr>
        <p:spPr bwMode="auto">
          <a:xfrm>
            <a:off x="8334003" y="4581128"/>
            <a:ext cx="288032" cy="11521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2" name="Rettangolo 61"/>
          <p:cNvSpPr/>
          <p:nvPr/>
        </p:nvSpPr>
        <p:spPr bwMode="auto">
          <a:xfrm>
            <a:off x="7469907" y="4581128"/>
            <a:ext cx="288032" cy="11521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3" name="CasellaDiTesto 16"/>
          <p:cNvSpPr txBox="1">
            <a:spLocks noChangeArrowheads="1"/>
          </p:cNvSpPr>
          <p:nvPr/>
        </p:nvSpPr>
        <p:spPr bwMode="auto">
          <a:xfrm>
            <a:off x="6173763" y="1340768"/>
            <a:ext cx="1673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ventilazione (</a:t>
            </a:r>
            <a:r>
              <a:rPr lang="it-IT" dirty="0" smtClean="0">
                <a:solidFill>
                  <a:srgbClr val="0432FF"/>
                </a:solidFill>
              </a:rPr>
              <a:t>V</a:t>
            </a:r>
            <a:r>
              <a:rPr lang="it-IT" baseline="-25000" dirty="0" smtClean="0">
                <a:solidFill>
                  <a:srgbClr val="0432FF"/>
                </a:solidFill>
              </a:rPr>
              <a:t>A</a:t>
            </a:r>
            <a:r>
              <a:rPr lang="it-IT" dirty="0" smtClean="0">
                <a:solidFill>
                  <a:srgbClr val="0432FF"/>
                </a:solidFill>
              </a:rPr>
              <a:t>)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64" name="CasellaDiTesto 15"/>
          <p:cNvSpPr txBox="1">
            <a:spLocks noChangeArrowheads="1"/>
          </p:cNvSpPr>
          <p:nvPr/>
        </p:nvSpPr>
        <p:spPr bwMode="auto">
          <a:xfrm>
            <a:off x="7685931" y="5157192"/>
            <a:ext cx="1851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flusso </a:t>
            </a:r>
            <a:r>
              <a:rPr lang="it-IT" dirty="0" smtClean="0">
                <a:solidFill>
                  <a:srgbClr val="FF0000"/>
                </a:solidFill>
              </a:rPr>
              <a:t>ematico (</a:t>
            </a:r>
            <a:r>
              <a:rPr lang="it-IT" dirty="0" err="1" smtClean="0">
                <a:solidFill>
                  <a:srgbClr val="FF0000"/>
                </a:solidFill>
              </a:rPr>
              <a:t>Q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CasellaDiTesto 18"/>
          <p:cNvSpPr txBox="1">
            <a:spLocks noChangeArrowheads="1"/>
          </p:cNvSpPr>
          <p:nvPr/>
        </p:nvSpPr>
        <p:spPr bwMode="auto">
          <a:xfrm>
            <a:off x="6461795" y="6165304"/>
            <a:ext cx="290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l/</a:t>
            </a:r>
            <a:r>
              <a:rPr lang="it-IT" dirty="0" err="1"/>
              <a:t>min</a:t>
            </a:r>
            <a:r>
              <a:rPr lang="it-IT" dirty="0"/>
              <a:t> % del volume polmonare</a:t>
            </a:r>
          </a:p>
        </p:txBody>
      </p:sp>
      <p:sp>
        <p:nvSpPr>
          <p:cNvPr id="67" name="CasellaDiTesto 13"/>
          <p:cNvSpPr txBox="1">
            <a:spLocks noChangeArrowheads="1"/>
          </p:cNvSpPr>
          <p:nvPr/>
        </p:nvSpPr>
        <p:spPr bwMode="auto">
          <a:xfrm>
            <a:off x="9219108" y="1700808"/>
            <a:ext cx="627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A</a:t>
            </a:r>
            <a:r>
              <a:rPr lang="it-IT" dirty="0"/>
              <a:t>/</a:t>
            </a:r>
            <a:r>
              <a:rPr lang="it-IT" dirty="0" err="1"/>
              <a:t>Q</a:t>
            </a:r>
            <a:endParaRPr lang="it-IT" baseline="-25000" dirty="0"/>
          </a:p>
        </p:txBody>
      </p:sp>
      <p:sp>
        <p:nvSpPr>
          <p:cNvPr id="68" name="CasellaDiTesto 14"/>
          <p:cNvSpPr txBox="1">
            <a:spLocks noChangeArrowheads="1"/>
          </p:cNvSpPr>
          <p:nvPr/>
        </p:nvSpPr>
        <p:spPr bwMode="auto">
          <a:xfrm>
            <a:off x="9253463" y="1506686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.</a:t>
            </a:r>
          </a:p>
        </p:txBody>
      </p:sp>
      <p:sp>
        <p:nvSpPr>
          <p:cNvPr id="69" name="CasellaDiTesto 17"/>
          <p:cNvSpPr txBox="1">
            <a:spLocks noChangeArrowheads="1"/>
          </p:cNvSpPr>
          <p:nvPr/>
        </p:nvSpPr>
        <p:spPr bwMode="auto">
          <a:xfrm>
            <a:off x="9532863" y="1508274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.</a:t>
            </a:r>
          </a:p>
        </p:txBody>
      </p:sp>
      <p:sp>
        <p:nvSpPr>
          <p:cNvPr id="46" name="CasellaDiTesto 1"/>
          <p:cNvSpPr txBox="1">
            <a:spLocks noChangeArrowheads="1"/>
          </p:cNvSpPr>
          <p:nvPr/>
        </p:nvSpPr>
        <p:spPr bwMode="auto">
          <a:xfrm>
            <a:off x="5021635" y="930206"/>
            <a:ext cx="79861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 smtClean="0"/>
              <a:t>APICE</a:t>
            </a:r>
            <a:endParaRPr lang="it-IT" dirty="0"/>
          </a:p>
        </p:txBody>
      </p:sp>
      <p:sp>
        <p:nvSpPr>
          <p:cNvPr id="47" name="CasellaDiTesto 2"/>
          <p:cNvSpPr txBox="1">
            <a:spLocks noChangeArrowheads="1"/>
          </p:cNvSpPr>
          <p:nvPr/>
        </p:nvSpPr>
        <p:spPr bwMode="auto">
          <a:xfrm>
            <a:off x="5021635" y="5661248"/>
            <a:ext cx="79208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mtClean="0"/>
              <a:t>BASE 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189987" y="2780928"/>
            <a:ext cx="138986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apice: </a:t>
            </a:r>
            <a:r>
              <a:rPr lang="it-IT" dirty="0" smtClean="0">
                <a:solidFill>
                  <a:srgbClr val="0432FF"/>
                </a:solidFill>
              </a:rPr>
              <a:t>V</a:t>
            </a:r>
            <a:r>
              <a:rPr lang="it-IT" baseline="-25000" dirty="0" smtClean="0">
                <a:solidFill>
                  <a:srgbClr val="0432FF"/>
                </a:solidFill>
              </a:rPr>
              <a:t>A</a:t>
            </a:r>
            <a:r>
              <a:rPr lang="it-IT" dirty="0" smtClean="0"/>
              <a:t> &gt; </a:t>
            </a:r>
            <a:r>
              <a:rPr lang="it-IT" dirty="0" err="1" smtClean="0">
                <a:solidFill>
                  <a:srgbClr val="FF0000"/>
                </a:solidFill>
              </a:rPr>
              <a:t>Q</a:t>
            </a:r>
            <a:endParaRPr lang="it-IT" baseline="-25000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   </a:t>
            </a:r>
          </a:p>
          <a:p>
            <a:r>
              <a:rPr lang="it-IT" dirty="0" smtClean="0"/>
              <a:t>base:  </a:t>
            </a:r>
            <a:r>
              <a:rPr lang="it-IT" dirty="0" smtClean="0">
                <a:solidFill>
                  <a:srgbClr val="0432FF"/>
                </a:solidFill>
              </a:rPr>
              <a:t>V</a:t>
            </a:r>
            <a:r>
              <a:rPr lang="it-IT" baseline="-25000" dirty="0" smtClean="0">
                <a:solidFill>
                  <a:srgbClr val="0432FF"/>
                </a:solidFill>
              </a:rPr>
              <a:t>A</a:t>
            </a:r>
            <a:r>
              <a:rPr lang="it-IT" dirty="0" smtClean="0"/>
              <a:t> &lt; </a:t>
            </a:r>
            <a:r>
              <a:rPr lang="it-IT" dirty="0" err="1" smtClean="0">
                <a:solidFill>
                  <a:srgbClr val="FF0000"/>
                </a:solidFill>
              </a:rPr>
              <a:t>Q</a:t>
            </a:r>
            <a:endParaRPr lang="it-IT" baseline="-25000" dirty="0">
              <a:solidFill>
                <a:srgbClr val="FF0000"/>
              </a:solidFill>
            </a:endParaRPr>
          </a:p>
        </p:txBody>
      </p:sp>
      <p:sp>
        <p:nvSpPr>
          <p:cNvPr id="70" name="CasellaDiTesto 14"/>
          <p:cNvSpPr txBox="1">
            <a:spLocks noChangeArrowheads="1"/>
          </p:cNvSpPr>
          <p:nvPr/>
        </p:nvSpPr>
        <p:spPr bwMode="auto">
          <a:xfrm>
            <a:off x="8823907" y="2586806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.</a:t>
            </a:r>
          </a:p>
        </p:txBody>
      </p:sp>
      <p:sp>
        <p:nvSpPr>
          <p:cNvPr id="71" name="CasellaDiTesto 17"/>
          <p:cNvSpPr txBox="1">
            <a:spLocks noChangeArrowheads="1"/>
          </p:cNvSpPr>
          <p:nvPr/>
        </p:nvSpPr>
        <p:spPr bwMode="auto">
          <a:xfrm>
            <a:off x="9266707" y="2588394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.</a:t>
            </a:r>
          </a:p>
        </p:txBody>
      </p:sp>
      <p:sp>
        <p:nvSpPr>
          <p:cNvPr id="72" name="CasellaDiTesto 14"/>
          <p:cNvSpPr txBox="1">
            <a:spLocks noChangeArrowheads="1"/>
          </p:cNvSpPr>
          <p:nvPr/>
        </p:nvSpPr>
        <p:spPr bwMode="auto">
          <a:xfrm>
            <a:off x="8834707" y="3090862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.</a:t>
            </a:r>
          </a:p>
        </p:txBody>
      </p:sp>
      <p:sp>
        <p:nvSpPr>
          <p:cNvPr id="73" name="CasellaDiTesto 17"/>
          <p:cNvSpPr txBox="1">
            <a:spLocks noChangeArrowheads="1"/>
          </p:cNvSpPr>
          <p:nvPr/>
        </p:nvSpPr>
        <p:spPr bwMode="auto">
          <a:xfrm>
            <a:off x="9284707" y="3077976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.</a:t>
            </a:r>
          </a:p>
        </p:txBody>
      </p:sp>
      <p:cxnSp>
        <p:nvCxnSpPr>
          <p:cNvPr id="12" name="Connettore 1 11"/>
          <p:cNvCxnSpPr/>
          <p:nvPr/>
        </p:nvCxnSpPr>
        <p:spPr bwMode="auto">
          <a:xfrm>
            <a:off x="6749827" y="1628800"/>
            <a:ext cx="648072" cy="3600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200000" rev="0"/>
            </a:camera>
            <a:lightRig rig="threePt" dir="t"/>
          </a:scene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ttore 1 14"/>
          <p:cNvCxnSpPr/>
          <p:nvPr/>
        </p:nvCxnSpPr>
        <p:spPr bwMode="auto">
          <a:xfrm>
            <a:off x="6173763" y="1628800"/>
            <a:ext cx="2160240" cy="36724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8" name="CasellaDiTesto 11"/>
          <p:cNvSpPr txBox="1">
            <a:spLocks noChangeArrowheads="1"/>
          </p:cNvSpPr>
          <p:nvPr/>
        </p:nvSpPr>
        <p:spPr bwMode="auto">
          <a:xfrm>
            <a:off x="5599317" y="1940322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2</a:t>
            </a:r>
          </a:p>
        </p:txBody>
      </p:sp>
      <p:sp>
        <p:nvSpPr>
          <p:cNvPr id="79" name="CasellaDiTesto 11"/>
          <p:cNvSpPr txBox="1">
            <a:spLocks noChangeArrowheads="1"/>
          </p:cNvSpPr>
          <p:nvPr/>
        </p:nvSpPr>
        <p:spPr bwMode="auto">
          <a:xfrm>
            <a:off x="5597699" y="2852936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3</a:t>
            </a:r>
          </a:p>
        </p:txBody>
      </p:sp>
      <p:sp>
        <p:nvSpPr>
          <p:cNvPr id="80" name="CasellaDiTesto 11"/>
          <p:cNvSpPr txBox="1">
            <a:spLocks noChangeArrowheads="1"/>
          </p:cNvSpPr>
          <p:nvPr/>
        </p:nvSpPr>
        <p:spPr bwMode="auto">
          <a:xfrm>
            <a:off x="5597699" y="3738518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4</a:t>
            </a:r>
          </a:p>
        </p:txBody>
      </p:sp>
      <p:sp>
        <p:nvSpPr>
          <p:cNvPr id="81" name="CasellaDiTesto 11"/>
          <p:cNvSpPr txBox="1">
            <a:spLocks noChangeArrowheads="1"/>
          </p:cNvSpPr>
          <p:nvPr/>
        </p:nvSpPr>
        <p:spPr bwMode="auto">
          <a:xfrm>
            <a:off x="5597699" y="4674622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5</a:t>
            </a:r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4368831" y="3145701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numero della costola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t="6449" r="38077" b="32902"/>
          <a:stretch/>
        </p:blipFill>
        <p:spPr>
          <a:xfrm>
            <a:off x="2828" y="1412776"/>
            <a:ext cx="4933906" cy="3390653"/>
          </a:xfrm>
          <a:prstGeom prst="rect">
            <a:avLst/>
          </a:prstGeom>
        </p:spPr>
      </p:pic>
      <p:sp>
        <p:nvSpPr>
          <p:cNvPr id="66" name="CasellaDiTesto 65"/>
          <p:cNvSpPr txBox="1"/>
          <p:nvPr/>
        </p:nvSpPr>
        <p:spPr>
          <a:xfrm>
            <a:off x="9624" y="4797152"/>
            <a:ext cx="2470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Da </a:t>
            </a:r>
            <a:r>
              <a:rPr lang="it-IT" sz="1100" dirty="0" err="1" smtClean="0"/>
              <a:t>Klinke</a:t>
            </a:r>
            <a:r>
              <a:rPr lang="it-IT" sz="1100" dirty="0"/>
              <a:t> </a:t>
            </a:r>
            <a:r>
              <a:rPr lang="it-IT" sz="1100" dirty="0" smtClean="0"/>
              <a:t>et al, FISIOLOGIA, </a:t>
            </a:r>
            <a:r>
              <a:rPr lang="it-IT" sz="1100" dirty="0" err="1" smtClean="0"/>
              <a:t>Edises</a:t>
            </a:r>
            <a:endParaRPr lang="it-IT" sz="1100" dirty="0"/>
          </a:p>
        </p:txBody>
      </p:sp>
      <p:cxnSp>
        <p:nvCxnSpPr>
          <p:cNvPr id="8" name="Connettore 1 7"/>
          <p:cNvCxnSpPr/>
          <p:nvPr/>
        </p:nvCxnSpPr>
        <p:spPr bwMode="auto">
          <a:xfrm>
            <a:off x="5025008" y="692696"/>
            <a:ext cx="0" cy="5976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4" name="CasellaDiTesto 14"/>
          <p:cNvSpPr txBox="1">
            <a:spLocks noChangeArrowheads="1"/>
          </p:cNvSpPr>
          <p:nvPr/>
        </p:nvSpPr>
        <p:spPr bwMode="auto">
          <a:xfrm>
            <a:off x="7401272" y="1148234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.</a:t>
            </a:r>
          </a:p>
        </p:txBody>
      </p:sp>
      <p:sp>
        <p:nvSpPr>
          <p:cNvPr id="75" name="CasellaDiTesto 14"/>
          <p:cNvSpPr txBox="1">
            <a:spLocks noChangeArrowheads="1"/>
          </p:cNvSpPr>
          <p:nvPr/>
        </p:nvSpPr>
        <p:spPr bwMode="auto">
          <a:xfrm>
            <a:off x="9129464" y="4964658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/>
              <a:t>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16496" y="764704"/>
            <a:ext cx="193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P</a:t>
            </a:r>
            <a:r>
              <a:rPr lang="it-IT" sz="1200" baseline="-25000" dirty="0" err="1" smtClean="0"/>
              <a:t>A</a:t>
            </a:r>
            <a:r>
              <a:rPr lang="it-IT" sz="1200" dirty="0" smtClean="0"/>
              <a:t>  = pressione alveolare</a:t>
            </a:r>
          </a:p>
          <a:p>
            <a:r>
              <a:rPr lang="it-IT" sz="1200" dirty="0" err="1" smtClean="0"/>
              <a:t>P</a:t>
            </a:r>
            <a:r>
              <a:rPr lang="it-IT" sz="1200" baseline="-25000" dirty="0" err="1" smtClean="0"/>
              <a:t>pa</a:t>
            </a:r>
            <a:r>
              <a:rPr lang="it-IT" sz="1200" dirty="0" smtClean="0"/>
              <a:t> = pressione arteriosa</a:t>
            </a:r>
          </a:p>
          <a:p>
            <a:r>
              <a:rPr lang="it-IT" sz="1200" dirty="0" err="1" smtClean="0"/>
              <a:t>P</a:t>
            </a:r>
            <a:r>
              <a:rPr lang="it-IT" sz="1200" baseline="-25000" dirty="0" err="1" smtClean="0"/>
              <a:t>pv</a:t>
            </a:r>
            <a:r>
              <a:rPr lang="it-IT" sz="1200" dirty="0" smtClean="0"/>
              <a:t> = pressione venosa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 descr="3684917017"/>
          <p:cNvPicPr>
            <a:picLocks noChangeAspect="1" noChangeArrowheads="1"/>
          </p:cNvPicPr>
          <p:nvPr/>
        </p:nvPicPr>
        <p:blipFill>
          <a:blip r:embed="rId3"/>
          <a:srcRect b="67461"/>
          <a:stretch>
            <a:fillRect/>
          </a:stretch>
        </p:blipFill>
        <p:spPr bwMode="auto">
          <a:xfrm>
            <a:off x="0" y="-14288"/>
            <a:ext cx="42672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5" descr="3684917017"/>
          <p:cNvPicPr>
            <a:picLocks noChangeAspect="1" noChangeArrowheads="1"/>
          </p:cNvPicPr>
          <p:nvPr/>
        </p:nvPicPr>
        <p:blipFill>
          <a:blip r:embed="rId3"/>
          <a:srcRect t="32539" b="35767"/>
          <a:stretch>
            <a:fillRect/>
          </a:stretch>
        </p:blipFill>
        <p:spPr bwMode="auto">
          <a:xfrm>
            <a:off x="4953000" y="1006475"/>
            <a:ext cx="4268788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6" descr="3684917017"/>
          <p:cNvPicPr>
            <a:picLocks noChangeAspect="1" noChangeArrowheads="1"/>
          </p:cNvPicPr>
          <p:nvPr/>
        </p:nvPicPr>
        <p:blipFill>
          <a:blip r:embed="rId3"/>
          <a:srcRect t="67717"/>
          <a:stretch>
            <a:fillRect/>
          </a:stretch>
        </p:blipFill>
        <p:spPr bwMode="auto">
          <a:xfrm>
            <a:off x="0" y="3138488"/>
            <a:ext cx="4267200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8"/>
          <p:cNvSpPr txBox="1">
            <a:spLocks noChangeArrowheads="1"/>
          </p:cNvSpPr>
          <p:nvPr/>
        </p:nvSpPr>
        <p:spPr bwMode="auto">
          <a:xfrm>
            <a:off x="5046663" y="44450"/>
            <a:ext cx="4440237" cy="9255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>
                <a:solidFill>
                  <a:srgbClr val="000000"/>
                </a:solidFill>
                <a:latin typeface="Arial Rounded MT Bold" pitchFamily="-72" charset="0"/>
              </a:rPr>
              <a:t>AUTOREGOLAZIONE DEL RAPPORTO</a:t>
            </a:r>
          </a:p>
          <a:p>
            <a:pPr algn="ctr"/>
            <a:r>
              <a:rPr lang="it-IT" sz="1800">
                <a:solidFill>
                  <a:srgbClr val="000000"/>
                </a:solidFill>
                <a:latin typeface="Arial Rounded MT Bold" pitchFamily="-72" charset="0"/>
              </a:rPr>
              <a:t>VENTILAZIONE/PERFUSIONE</a:t>
            </a:r>
          </a:p>
          <a:p>
            <a:pPr algn="ctr"/>
            <a:r>
              <a:rPr lang="it-IT" sz="1800">
                <a:solidFill>
                  <a:srgbClr val="000000"/>
                </a:solidFill>
                <a:latin typeface="Arial Rounded MT Bold" pitchFamily="-72" charset="0"/>
              </a:rPr>
              <a:t>(vasocostrizione ipossica)</a:t>
            </a:r>
          </a:p>
        </p:txBody>
      </p:sp>
      <p:sp>
        <p:nvSpPr>
          <p:cNvPr id="82949" name="Text Box 9"/>
          <p:cNvSpPr txBox="1">
            <a:spLocks noChangeArrowheads="1"/>
          </p:cNvSpPr>
          <p:nvPr/>
        </p:nvSpPr>
        <p:spPr bwMode="auto">
          <a:xfrm>
            <a:off x="8637588" y="6597650"/>
            <a:ext cx="1284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pic>
        <p:nvPicPr>
          <p:cNvPr id="82950" name="Immagine 1" descr="Tab. 17.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0450" y="4557713"/>
            <a:ext cx="6305550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magine 9" descr="Hb.jpg"/>
          <p:cNvPicPr>
            <a:picLocks noChangeAspect="1"/>
          </p:cNvPicPr>
          <p:nvPr/>
        </p:nvPicPr>
        <p:blipFill rotWithShape="1">
          <a:blip r:embed="rId3"/>
          <a:srcRect l="4733" t="12195" r="11268" b="10150"/>
          <a:stretch/>
        </p:blipFill>
        <p:spPr bwMode="auto">
          <a:xfrm>
            <a:off x="3872880" y="404664"/>
            <a:ext cx="4536504" cy="40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2917825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TRASPORTO DEI GAS</a:t>
            </a:r>
          </a:p>
        </p:txBody>
      </p:sp>
      <p:sp>
        <p:nvSpPr>
          <p:cNvPr id="84996" name="CasellaDiTesto 11"/>
          <p:cNvSpPr txBox="1">
            <a:spLocks noChangeArrowheads="1"/>
          </p:cNvSpPr>
          <p:nvPr/>
        </p:nvSpPr>
        <p:spPr bwMode="auto">
          <a:xfrm>
            <a:off x="1825203" y="1508274"/>
            <a:ext cx="147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MIOGLOBINA</a:t>
            </a:r>
          </a:p>
        </p:txBody>
      </p:sp>
      <p:sp>
        <p:nvSpPr>
          <p:cNvPr id="84997" name="CasellaDiTesto 12"/>
          <p:cNvSpPr txBox="1">
            <a:spLocks noChangeArrowheads="1"/>
          </p:cNvSpPr>
          <p:nvPr/>
        </p:nvSpPr>
        <p:spPr bwMode="auto">
          <a:xfrm>
            <a:off x="2033860" y="3356992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EMOGLOBINA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6456" y="634125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/>
              <a:t>Hb</a:t>
            </a:r>
            <a:r>
              <a:rPr lang="it-IT" sz="1800" dirty="0" smtClean="0"/>
              <a:t>: 15 g/100 ml</a:t>
            </a:r>
            <a:endParaRPr lang="it-IT" sz="18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740696" y="6335824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1 g </a:t>
            </a:r>
            <a:r>
              <a:rPr lang="it-IT" sz="1800" dirty="0" err="1" smtClean="0"/>
              <a:t>Hb</a:t>
            </a:r>
            <a:r>
              <a:rPr lang="it-IT" sz="1800" dirty="0"/>
              <a:t> </a:t>
            </a:r>
            <a:r>
              <a:rPr lang="it-IT" sz="1800" dirty="0" smtClean="0"/>
              <a:t>trasporta 1,34 ml di O</a:t>
            </a:r>
            <a:r>
              <a:rPr lang="it-IT" sz="1800" baseline="-25000" dirty="0" smtClean="0"/>
              <a:t>2</a:t>
            </a:r>
            <a:endParaRPr lang="it-IT" sz="1800" dirty="0"/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577849" y="6335824"/>
            <a:ext cx="876763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CasellaDiTesto 5"/>
          <p:cNvSpPr txBox="1"/>
          <p:nvPr/>
        </p:nvSpPr>
        <p:spPr>
          <a:xfrm>
            <a:off x="5489204" y="458112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PO</a:t>
            </a:r>
            <a:r>
              <a:rPr lang="it-IT" sz="1800" b="1" baseline="-25000" dirty="0" smtClean="0"/>
              <a:t>2</a:t>
            </a:r>
            <a:r>
              <a:rPr lang="it-IT" sz="1800" b="1" dirty="0" smtClean="0"/>
              <a:t> (</a:t>
            </a:r>
            <a:r>
              <a:rPr lang="it-IT" sz="1800" b="1" dirty="0" err="1" smtClean="0"/>
              <a:t>mmHg</a:t>
            </a:r>
            <a:r>
              <a:rPr lang="it-IT" sz="1800" b="1" dirty="0" smtClean="0"/>
              <a:t>)</a:t>
            </a:r>
            <a:endParaRPr lang="it-IT" sz="1800" b="1" dirty="0"/>
          </a:p>
        </p:txBody>
      </p:sp>
      <p:sp>
        <p:nvSpPr>
          <p:cNvPr id="17" name="CasellaDiTesto 16"/>
          <p:cNvSpPr txBox="1"/>
          <p:nvPr/>
        </p:nvSpPr>
        <p:spPr>
          <a:xfrm rot="16200000">
            <a:off x="8218533" y="225170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smtClean="0"/>
              <a:t>ml O</a:t>
            </a:r>
            <a:r>
              <a:rPr lang="it-IT" sz="1800" b="1" baseline="-25000" smtClean="0"/>
              <a:t>2</a:t>
            </a:r>
            <a:r>
              <a:rPr lang="it-IT" sz="1800" b="1"/>
              <a:t> </a:t>
            </a:r>
            <a:r>
              <a:rPr lang="it-IT" sz="1800" b="1" smtClean="0"/>
              <a:t>/ l</a:t>
            </a:r>
            <a:endParaRPr lang="it-IT" sz="1800" b="1" dirty="0"/>
          </a:p>
        </p:txBody>
      </p:sp>
      <p:sp>
        <p:nvSpPr>
          <p:cNvPr id="18" name="CasellaDiTesto 17"/>
          <p:cNvSpPr txBox="1"/>
          <p:nvPr/>
        </p:nvSpPr>
        <p:spPr>
          <a:xfrm rot="16200000">
            <a:off x="3133668" y="225170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/>
              <a:t>Hb</a:t>
            </a:r>
            <a:r>
              <a:rPr lang="it-IT" sz="1800" b="1" dirty="0" smtClean="0"/>
              <a:t> O</a:t>
            </a:r>
            <a:r>
              <a:rPr lang="it-IT" sz="1800" b="1" baseline="-25000" dirty="0" smtClean="0"/>
              <a:t>2</a:t>
            </a:r>
            <a:endParaRPr lang="it-IT" sz="18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6843593" y="6349076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satura normalmente al 97%</a:t>
            </a:r>
            <a:endParaRPr lang="it-IT" sz="18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352600" y="5157192"/>
            <a:ext cx="6853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</a:t>
            </a:r>
            <a:r>
              <a:rPr lang="it-IT" baseline="-25000" dirty="0" smtClean="0"/>
              <a:t>2</a:t>
            </a:r>
            <a:r>
              <a:rPr lang="it-IT" dirty="0" smtClean="0"/>
              <a:t> = 100 </a:t>
            </a:r>
            <a:r>
              <a:rPr lang="it-IT" dirty="0" err="1" smtClean="0"/>
              <a:t>mmHg</a:t>
            </a:r>
            <a:r>
              <a:rPr lang="it-IT" dirty="0" smtClean="0"/>
              <a:t>             20 ml O</a:t>
            </a:r>
            <a:r>
              <a:rPr lang="it-IT" baseline="-25000" dirty="0" smtClean="0"/>
              <a:t>2</a:t>
            </a:r>
            <a:r>
              <a:rPr lang="it-IT" dirty="0" smtClean="0"/>
              <a:t>/100 ml (di cui 0,3 fisicamente disciolti)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352600" y="5610726"/>
            <a:ext cx="413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</a:t>
            </a:r>
            <a:r>
              <a:rPr lang="it-IT" baseline="-25000" dirty="0" smtClean="0"/>
              <a:t>2</a:t>
            </a:r>
            <a:r>
              <a:rPr lang="it-IT" dirty="0" smtClean="0"/>
              <a:t> =   40 </a:t>
            </a:r>
            <a:r>
              <a:rPr lang="it-IT" dirty="0" err="1" smtClean="0"/>
              <a:t>mmHg</a:t>
            </a:r>
            <a:r>
              <a:rPr lang="it-IT" dirty="0" smtClean="0"/>
              <a:t>               15 ml O</a:t>
            </a:r>
            <a:r>
              <a:rPr lang="it-IT" baseline="-25000" dirty="0" smtClean="0"/>
              <a:t>2</a:t>
            </a:r>
            <a:r>
              <a:rPr lang="it-IT" dirty="0" smtClean="0"/>
              <a:t>/100 ml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5966487" y="5610726"/>
            <a:ext cx="32650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differenza A/V in O</a:t>
            </a:r>
            <a:r>
              <a:rPr lang="it-IT" baseline="-25000" dirty="0" smtClean="0"/>
              <a:t>2</a:t>
            </a:r>
            <a:r>
              <a:rPr lang="it-IT" dirty="0" smtClean="0"/>
              <a:t> = 5 ml/100 ml</a:t>
            </a:r>
            <a:endParaRPr lang="it-IT" dirty="0"/>
          </a:p>
        </p:txBody>
      </p:sp>
      <p:cxnSp>
        <p:nvCxnSpPr>
          <p:cNvPr id="29" name="Connettore 2 28"/>
          <p:cNvCxnSpPr/>
          <p:nvPr/>
        </p:nvCxnSpPr>
        <p:spPr bwMode="auto">
          <a:xfrm>
            <a:off x="3198304" y="5359964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nettore 2 29"/>
          <p:cNvCxnSpPr/>
          <p:nvPr/>
        </p:nvCxnSpPr>
        <p:spPr bwMode="auto">
          <a:xfrm>
            <a:off x="3198304" y="5803913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2" y="908720"/>
            <a:ext cx="1981200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0" y="152400"/>
            <a:ext cx="7264400" cy="304800"/>
          </a:xfrm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it-IT" sz="2000">
                <a:solidFill>
                  <a:srgbClr val="000000"/>
                </a:solidFill>
                <a:latin typeface="Arial Rounded MT Bold" pitchFamily="-72" charset="0"/>
                <a:cs typeface="ＭＳ Ｐゴシック" pitchFamily="-72" charset="-128"/>
              </a:rPr>
              <a:t>CURVE DI DISSOCIAZIONE DELL</a:t>
            </a:r>
            <a:r>
              <a:rPr lang="ja-JP" altLang="it-IT" sz="2000">
                <a:solidFill>
                  <a:srgbClr val="000000"/>
                </a:solidFill>
                <a:latin typeface="Arial" pitchFamily="-72" charset="0"/>
                <a:cs typeface="ＭＳ Ｐゴシック" pitchFamily="-72" charset="-128"/>
              </a:rPr>
              <a:t>’</a:t>
            </a:r>
            <a:r>
              <a:rPr lang="it-IT" altLang="ja-JP" sz="2000">
                <a:solidFill>
                  <a:srgbClr val="000000"/>
                </a:solidFill>
                <a:latin typeface="Arial Rounded MT Bold" pitchFamily="-72" charset="0"/>
                <a:cs typeface="ＭＳ Ｐゴシック" pitchFamily="-72" charset="-128"/>
              </a:rPr>
              <a:t>EMOGLOBINA</a:t>
            </a:r>
            <a:endParaRPr lang="it-IT" sz="2000">
              <a:solidFill>
                <a:srgbClr val="000000"/>
              </a:solidFill>
              <a:latin typeface="Arial Rounded MT Bold" pitchFamily="-72" charset="0"/>
              <a:cs typeface="ＭＳ Ｐゴシック" pitchFamily="-72" charset="-128"/>
            </a:endParaRPr>
          </a:p>
        </p:txBody>
      </p:sp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6963" y="609600"/>
            <a:ext cx="3119437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4675" y="649288"/>
            <a:ext cx="311943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6963" y="3533775"/>
            <a:ext cx="311943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4675" y="3543300"/>
            <a:ext cx="3119438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 Box 11"/>
          <p:cNvSpPr txBox="1">
            <a:spLocks noChangeArrowheads="1"/>
          </p:cNvSpPr>
          <p:nvPr/>
        </p:nvSpPr>
        <p:spPr bwMode="auto">
          <a:xfrm rot="260">
            <a:off x="56478" y="3207929"/>
            <a:ext cx="2259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it-IT" dirty="0">
                <a:latin typeface="Arial Rounded MT Bold" pitchFamily="-72" charset="0"/>
              </a:rPr>
              <a:t>Saturazione </a:t>
            </a:r>
            <a:r>
              <a:rPr lang="it-IT" dirty="0" err="1">
                <a:latin typeface="Arial Rounded MT Bold" pitchFamily="-72" charset="0"/>
              </a:rPr>
              <a:t>dell</a:t>
            </a:r>
            <a:r>
              <a:rPr lang="ja-JP" altLang="it-IT" dirty="0"/>
              <a:t>’</a:t>
            </a:r>
            <a:r>
              <a:rPr lang="it-IT" altLang="ja-JP" dirty="0">
                <a:latin typeface="Arial Rounded MT Bold" pitchFamily="-72" charset="0"/>
              </a:rPr>
              <a:t>emoglobina, %</a:t>
            </a:r>
            <a:endParaRPr lang="it-IT" dirty="0">
              <a:latin typeface="Arial Rounded MT Bold" pitchFamily="-72" charset="0"/>
            </a:endParaRPr>
          </a:p>
        </p:txBody>
      </p:sp>
      <p:sp>
        <p:nvSpPr>
          <p:cNvPr id="87048" name="Text Box 13"/>
          <p:cNvSpPr txBox="1">
            <a:spLocks noChangeArrowheads="1"/>
          </p:cNvSpPr>
          <p:nvPr/>
        </p:nvSpPr>
        <p:spPr bwMode="auto">
          <a:xfrm>
            <a:off x="4359275" y="2117725"/>
            <a:ext cx="53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pH</a:t>
            </a:r>
          </a:p>
        </p:txBody>
      </p:sp>
      <p:sp>
        <p:nvSpPr>
          <p:cNvPr id="87049" name="Text Box 14"/>
          <p:cNvSpPr txBox="1">
            <a:spLocks noChangeArrowheads="1"/>
          </p:cNvSpPr>
          <p:nvPr/>
        </p:nvSpPr>
        <p:spPr bwMode="auto">
          <a:xfrm>
            <a:off x="7839075" y="2117725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Arial Rounded MT Bold" pitchFamily="-72" charset="0"/>
              </a:rPr>
              <a:t>°C</a:t>
            </a:r>
          </a:p>
        </p:txBody>
      </p:sp>
      <p:sp>
        <p:nvSpPr>
          <p:cNvPr id="87050" name="Text Box 15"/>
          <p:cNvSpPr txBox="1">
            <a:spLocks noChangeArrowheads="1"/>
          </p:cNvSpPr>
          <p:nvPr/>
        </p:nvSpPr>
        <p:spPr bwMode="auto">
          <a:xfrm>
            <a:off x="6686550" y="5424488"/>
            <a:ext cx="191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 Rounded MT Bold" pitchFamily="-72" charset="0"/>
              </a:rPr>
              <a:t>difosfoglicerolo</a:t>
            </a:r>
          </a:p>
        </p:txBody>
      </p:sp>
      <p:grpSp>
        <p:nvGrpSpPr>
          <p:cNvPr id="87051" name="Group 21"/>
          <p:cNvGrpSpPr>
            <a:grpSpLocks/>
          </p:cNvGrpSpPr>
          <p:nvPr/>
        </p:nvGrpSpPr>
        <p:grpSpPr bwMode="auto">
          <a:xfrm>
            <a:off x="3949700" y="5410200"/>
            <a:ext cx="884238" cy="536575"/>
            <a:chOff x="1632" y="3408"/>
            <a:chExt cx="514" cy="338"/>
          </a:xfrm>
        </p:grpSpPr>
        <p:sp>
          <p:nvSpPr>
            <p:cNvPr id="87059" name="Text Box 17"/>
            <p:cNvSpPr txBox="1">
              <a:spLocks noChangeArrowheads="1"/>
            </p:cNvSpPr>
            <p:nvPr/>
          </p:nvSpPr>
          <p:spPr bwMode="auto">
            <a:xfrm>
              <a:off x="1632" y="3408"/>
              <a:ext cx="2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>
                  <a:latin typeface="Arial Rounded MT Bold" pitchFamily="-72" charset="0"/>
                </a:rPr>
                <a:t>P</a:t>
              </a:r>
            </a:p>
          </p:txBody>
        </p:sp>
        <p:sp>
          <p:nvSpPr>
            <p:cNvPr id="87060" name="Text Box 18"/>
            <p:cNvSpPr txBox="1">
              <a:spLocks noChangeArrowheads="1"/>
            </p:cNvSpPr>
            <p:nvPr/>
          </p:nvSpPr>
          <p:spPr bwMode="auto">
            <a:xfrm>
              <a:off x="1759" y="3475"/>
              <a:ext cx="3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 Rounded MT Bold" pitchFamily="-72" charset="0"/>
                </a:rPr>
                <a:t>CO</a:t>
              </a:r>
            </a:p>
          </p:txBody>
        </p:sp>
        <p:sp>
          <p:nvSpPr>
            <p:cNvPr id="87061" name="Text Box 19"/>
            <p:cNvSpPr txBox="1">
              <a:spLocks noChangeArrowheads="1"/>
            </p:cNvSpPr>
            <p:nvPr/>
          </p:nvSpPr>
          <p:spPr bwMode="auto">
            <a:xfrm>
              <a:off x="1977" y="3554"/>
              <a:ext cx="1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>
                  <a:latin typeface="Arial Rounded MT Bold" pitchFamily="-72" charset="0"/>
                </a:rPr>
                <a:t>2</a:t>
              </a:r>
            </a:p>
          </p:txBody>
        </p:sp>
      </p:grpSp>
      <p:sp>
        <p:nvSpPr>
          <p:cNvPr id="87052" name="Text Box 22"/>
          <p:cNvSpPr txBox="1">
            <a:spLocks noChangeArrowheads="1"/>
          </p:cNvSpPr>
          <p:nvPr/>
        </p:nvSpPr>
        <p:spPr bwMode="auto">
          <a:xfrm>
            <a:off x="82550" y="6537325"/>
            <a:ext cx="1331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>
                <a:latin typeface="Arial Rounded MT Bold" pitchFamily="-72" charset="0"/>
              </a:rPr>
              <a:t>(Silverthorn, 2000)</a:t>
            </a:r>
          </a:p>
        </p:txBody>
      </p:sp>
      <p:grpSp>
        <p:nvGrpSpPr>
          <p:cNvPr id="87054" name="Group 25"/>
          <p:cNvGrpSpPr>
            <a:grpSpLocks/>
          </p:cNvGrpSpPr>
          <p:nvPr/>
        </p:nvGrpSpPr>
        <p:grpSpPr bwMode="auto">
          <a:xfrm>
            <a:off x="4953000" y="6350000"/>
            <a:ext cx="1476375" cy="438150"/>
            <a:chOff x="2976" y="4005"/>
            <a:chExt cx="930" cy="276"/>
          </a:xfrm>
        </p:grpSpPr>
        <p:sp>
          <p:nvSpPr>
            <p:cNvPr id="87055" name="Text Box 26"/>
            <p:cNvSpPr txBox="1">
              <a:spLocks noChangeArrowheads="1"/>
            </p:cNvSpPr>
            <p:nvPr/>
          </p:nvSpPr>
          <p:spPr bwMode="auto">
            <a:xfrm>
              <a:off x="2976" y="4005"/>
              <a:ext cx="2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>
                  <a:latin typeface="Arial Rounded MT Bold" pitchFamily="-72" charset="0"/>
                </a:rPr>
                <a:t>P</a:t>
              </a:r>
            </a:p>
          </p:txBody>
        </p:sp>
        <p:sp>
          <p:nvSpPr>
            <p:cNvPr id="87056" name="Text Box 27"/>
            <p:cNvSpPr txBox="1">
              <a:spLocks noChangeArrowheads="1"/>
            </p:cNvSpPr>
            <p:nvPr/>
          </p:nvSpPr>
          <p:spPr bwMode="auto">
            <a:xfrm>
              <a:off x="3056" y="4074"/>
              <a:ext cx="20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>
                  <a:latin typeface="Arial Rounded MT Bold" pitchFamily="-72" charset="0"/>
                </a:rPr>
                <a:t>O</a:t>
              </a:r>
            </a:p>
          </p:txBody>
        </p:sp>
        <p:sp>
          <p:nvSpPr>
            <p:cNvPr id="87057" name="Text Box 28"/>
            <p:cNvSpPr txBox="1">
              <a:spLocks noChangeArrowheads="1"/>
            </p:cNvSpPr>
            <p:nvPr/>
          </p:nvSpPr>
          <p:spPr bwMode="auto">
            <a:xfrm>
              <a:off x="3160" y="4127"/>
              <a:ext cx="1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000">
                  <a:latin typeface="Arial Rounded MT Bold" pitchFamily="-72" charset="0"/>
                </a:rPr>
                <a:t>2</a:t>
              </a:r>
            </a:p>
          </p:txBody>
        </p:sp>
        <p:sp>
          <p:nvSpPr>
            <p:cNvPr id="87058" name="Text Box 29"/>
            <p:cNvSpPr txBox="1">
              <a:spLocks noChangeArrowheads="1"/>
            </p:cNvSpPr>
            <p:nvPr/>
          </p:nvSpPr>
          <p:spPr bwMode="auto">
            <a:xfrm>
              <a:off x="3264" y="4005"/>
              <a:ext cx="6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>
                  <a:latin typeface="Arial Rounded MT Bold" pitchFamily="-72" charset="0"/>
                </a:rPr>
                <a:t>(mm Hg)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304800"/>
            <a:ext cx="6604000" cy="304800"/>
          </a:xfrm>
          <a:ln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it-IT" sz="2000">
                <a:solidFill>
                  <a:srgbClr val="000000"/>
                </a:solidFill>
                <a:latin typeface="Arial Rounded MT Bold" pitchFamily="-72" charset="0"/>
                <a:cs typeface="ＭＳ Ｐゴシック" pitchFamily="-72" charset="-128"/>
              </a:rPr>
              <a:t>TRASPORTO DELL</a:t>
            </a:r>
            <a:r>
              <a:rPr lang="ja-JP" altLang="it-IT" sz="2000">
                <a:solidFill>
                  <a:srgbClr val="000000"/>
                </a:solidFill>
                <a:latin typeface="Arial" pitchFamily="-72" charset="0"/>
                <a:cs typeface="ＭＳ Ｐゴシック" pitchFamily="-72" charset="-128"/>
              </a:rPr>
              <a:t>’</a:t>
            </a:r>
            <a:r>
              <a:rPr lang="it-IT" altLang="ja-JP" sz="2000">
                <a:solidFill>
                  <a:srgbClr val="000000"/>
                </a:solidFill>
                <a:latin typeface="Arial Rounded MT Bold" pitchFamily="-72" charset="0"/>
                <a:cs typeface="ＭＳ Ｐゴシック" pitchFamily="-72" charset="-128"/>
              </a:rPr>
              <a:t>ANIDRIDE CARBONICA</a:t>
            </a:r>
            <a:endParaRPr lang="it-IT" sz="2000">
              <a:solidFill>
                <a:srgbClr val="000000"/>
              </a:solidFill>
              <a:latin typeface="Arial Rounded MT Bold" pitchFamily="-72" charset="0"/>
              <a:cs typeface="ＭＳ Ｐゴシック" pitchFamily="-72" charset="-128"/>
            </a:endParaRPr>
          </a:p>
        </p:txBody>
      </p:sp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9213"/>
            <a:ext cx="9906000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8534400" y="6477000"/>
            <a:ext cx="1284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48544" y="5373216"/>
            <a:ext cx="4195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PCO</a:t>
            </a:r>
            <a:r>
              <a:rPr lang="it-IT" baseline="-25000" dirty="0" smtClean="0"/>
              <a:t>2</a:t>
            </a:r>
            <a:r>
              <a:rPr lang="it-IT" dirty="0" smtClean="0"/>
              <a:t> = 46 </a:t>
            </a:r>
            <a:r>
              <a:rPr lang="it-IT" dirty="0" err="1" smtClean="0"/>
              <a:t>mmHg</a:t>
            </a:r>
            <a:r>
              <a:rPr lang="it-IT" dirty="0" smtClean="0"/>
              <a:t>             52 ml CO</a:t>
            </a:r>
            <a:r>
              <a:rPr lang="it-IT" baseline="-25000" dirty="0"/>
              <a:t>2</a:t>
            </a:r>
            <a:r>
              <a:rPr lang="it-IT" dirty="0" smtClean="0"/>
              <a:t>/100 ml</a:t>
            </a:r>
            <a:endParaRPr lang="it-IT" dirty="0"/>
          </a:p>
        </p:txBody>
      </p:sp>
      <p:cxnSp>
        <p:nvCxnSpPr>
          <p:cNvPr id="4" name="Connettore 2 3"/>
          <p:cNvCxnSpPr/>
          <p:nvPr/>
        </p:nvCxnSpPr>
        <p:spPr bwMode="auto">
          <a:xfrm>
            <a:off x="2720752" y="5549484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CasellaDiTesto 7"/>
          <p:cNvSpPr txBox="1"/>
          <p:nvPr/>
        </p:nvSpPr>
        <p:spPr>
          <a:xfrm>
            <a:off x="848544" y="5826750"/>
            <a:ext cx="4195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PCO</a:t>
            </a:r>
            <a:r>
              <a:rPr lang="it-IT" baseline="-25000" dirty="0" smtClean="0"/>
              <a:t>2</a:t>
            </a:r>
            <a:r>
              <a:rPr lang="it-IT" dirty="0" smtClean="0"/>
              <a:t> = 40 </a:t>
            </a:r>
            <a:r>
              <a:rPr lang="it-IT" dirty="0" err="1" smtClean="0"/>
              <a:t>mmHg</a:t>
            </a:r>
            <a:r>
              <a:rPr lang="it-IT" dirty="0" smtClean="0"/>
              <a:t>             48 ml CO</a:t>
            </a:r>
            <a:r>
              <a:rPr lang="it-IT" baseline="-25000" dirty="0"/>
              <a:t>2</a:t>
            </a:r>
            <a:r>
              <a:rPr lang="it-IT" dirty="0" smtClean="0"/>
              <a:t>/100 ml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 bwMode="auto">
          <a:xfrm>
            <a:off x="2720752" y="6003018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CasellaDiTesto 4"/>
          <p:cNvSpPr txBox="1"/>
          <p:nvPr/>
        </p:nvSpPr>
        <p:spPr>
          <a:xfrm>
            <a:off x="5462431" y="5602492"/>
            <a:ext cx="3412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differenza V/A in CO</a:t>
            </a:r>
            <a:r>
              <a:rPr lang="it-IT" baseline="-25000" dirty="0"/>
              <a:t>2</a:t>
            </a:r>
            <a:r>
              <a:rPr lang="it-IT" dirty="0" smtClean="0"/>
              <a:t> = 4 ml/100 ml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462"/>
            <a:ext cx="9906000" cy="588287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1736"/>
            <a:ext cx="9777536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	REGOLAZIONE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DELLA RESPIRAZIONE: </a:t>
            </a:r>
            <a:r>
              <a:rPr lang="it-IT" sz="2000" dirty="0" err="1" smtClean="0">
                <a:solidFill>
                  <a:srgbClr val="000000"/>
                </a:solidFill>
                <a:latin typeface="Arial Rounded MT Bold" pitchFamily="-72" charset="0"/>
              </a:rPr>
              <a:t>CHEMOCETTORI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 PERIFERICI 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74049" y="6525344"/>
            <a:ext cx="19223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Boron</a:t>
            </a:r>
            <a:r>
              <a:rPr lang="it-IT" sz="1000" dirty="0" smtClean="0"/>
              <a:t>, Fisiologia Medica, Edra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729776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4" name="Rectangle 6"/>
          <p:cNvSpPr>
            <a:spLocks noGrp="1" noChangeArrowheads="1"/>
          </p:cNvSpPr>
          <p:nvPr>
            <p:ph type="title"/>
          </p:nvPr>
        </p:nvSpPr>
        <p:spPr>
          <a:xfrm>
            <a:off x="5810250" y="152400"/>
            <a:ext cx="3638550" cy="8382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latin typeface="Arial Rounded MT Bold" charset="0"/>
                <a:cs typeface="+mj-cs"/>
              </a:rPr>
              <a:t>BAROCETTORI CAROTIDEI</a:t>
            </a:r>
          </a:p>
        </p:txBody>
      </p:sp>
      <p:sp>
        <p:nvSpPr>
          <p:cNvPr id="91141" name="Rettangolo 2"/>
          <p:cNvSpPr>
            <a:spLocks noChangeArrowheads="1"/>
          </p:cNvSpPr>
          <p:nvPr/>
        </p:nvSpPr>
        <p:spPr bwMode="auto">
          <a:xfrm>
            <a:off x="3873500" y="2205038"/>
            <a:ext cx="2303463" cy="64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987680" cy="6858000"/>
          </a:xfrm>
          <a:prstGeom prst="rect">
            <a:avLst/>
          </a:prstGeom>
        </p:spPr>
      </p:pic>
      <p:sp>
        <p:nvSpPr>
          <p:cNvPr id="91140" name="Text Box 2"/>
          <p:cNvSpPr txBox="1">
            <a:spLocks noChangeArrowheads="1"/>
          </p:cNvSpPr>
          <p:nvPr/>
        </p:nvSpPr>
        <p:spPr bwMode="auto">
          <a:xfrm>
            <a:off x="2810718" y="152400"/>
            <a:ext cx="4014490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err="1">
                <a:solidFill>
                  <a:srgbClr val="000000"/>
                </a:solidFill>
                <a:latin typeface="Arial Rounded MT Bold" pitchFamily="-72" charset="0"/>
              </a:rPr>
              <a:t>CHEMOCETTORI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 PERIFERICI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711199" y="6567155"/>
            <a:ext cx="192232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Boron</a:t>
            </a:r>
            <a:r>
              <a:rPr lang="it-IT" sz="1000" dirty="0" smtClean="0"/>
              <a:t>, Fisiologia Medica, Edra</a:t>
            </a:r>
            <a:endParaRPr lang="it-IT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3684918019"/>
          <p:cNvPicPr>
            <a:picLocks noChangeAspect="1" noChangeArrowheads="1"/>
          </p:cNvPicPr>
          <p:nvPr/>
        </p:nvPicPr>
        <p:blipFill>
          <a:blip r:embed="rId3"/>
          <a:srcRect l="8875"/>
          <a:stretch>
            <a:fillRect/>
          </a:stretch>
        </p:blipFill>
        <p:spPr bwMode="auto">
          <a:xfrm>
            <a:off x="5105400" y="1143000"/>
            <a:ext cx="4694238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8534400" y="6569075"/>
            <a:ext cx="1284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0" y="152400"/>
            <a:ext cx="9906000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REGOLAZIONE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DELLA RESPIRAZIONE: </a:t>
            </a:r>
            <a:r>
              <a:rPr lang="it-IT" sz="2000" dirty="0" err="1" smtClean="0">
                <a:solidFill>
                  <a:srgbClr val="000000"/>
                </a:solidFill>
                <a:latin typeface="Arial Rounded MT Bold" pitchFamily="-72" charset="0"/>
              </a:rPr>
              <a:t>CHEMOCETTORI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CENTRALI</a:t>
            </a:r>
          </a:p>
        </p:txBody>
      </p:sp>
      <p:sp>
        <p:nvSpPr>
          <p:cNvPr id="93188" name="Oval 6"/>
          <p:cNvSpPr>
            <a:spLocks noChangeArrowheads="1"/>
          </p:cNvSpPr>
          <p:nvPr/>
        </p:nvSpPr>
        <p:spPr bwMode="auto">
          <a:xfrm>
            <a:off x="7810500" y="215900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3189" name="Picture 7" descr="gr02"/>
          <p:cNvPicPr>
            <a:picLocks noChangeAspect="1" noChangeArrowheads="1"/>
          </p:cNvPicPr>
          <p:nvPr/>
        </p:nvPicPr>
        <p:blipFill>
          <a:blip r:embed="rId4"/>
          <a:srcRect b="6670"/>
          <a:stretch>
            <a:fillRect/>
          </a:stretch>
        </p:blipFill>
        <p:spPr bwMode="auto">
          <a:xfrm>
            <a:off x="76200" y="1066800"/>
            <a:ext cx="50498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4" name="Rectangle 6"/>
          <p:cNvSpPr>
            <a:spLocks noGrp="1" noChangeArrowheads="1"/>
          </p:cNvSpPr>
          <p:nvPr>
            <p:ph type="title"/>
          </p:nvPr>
        </p:nvSpPr>
        <p:spPr>
          <a:xfrm>
            <a:off x="5810250" y="152400"/>
            <a:ext cx="3638550" cy="8382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chemeClr val="bg1"/>
                </a:solidFill>
                <a:latin typeface="Arial Rounded MT Bold" charset="0"/>
                <a:cs typeface="+mj-cs"/>
              </a:rPr>
              <a:t>BAROCETTORI CAROTIDEI</a:t>
            </a:r>
          </a:p>
        </p:txBody>
      </p:sp>
      <p:sp>
        <p:nvSpPr>
          <p:cNvPr id="91141" name="Rettangolo 2"/>
          <p:cNvSpPr>
            <a:spLocks noChangeArrowheads="1"/>
          </p:cNvSpPr>
          <p:nvPr/>
        </p:nvSpPr>
        <p:spPr bwMode="auto">
          <a:xfrm>
            <a:off x="3873500" y="2205038"/>
            <a:ext cx="2303463" cy="647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1140" name="Text Box 2"/>
          <p:cNvSpPr txBox="1">
            <a:spLocks noChangeArrowheads="1"/>
          </p:cNvSpPr>
          <p:nvPr/>
        </p:nvSpPr>
        <p:spPr bwMode="auto">
          <a:xfrm>
            <a:off x="0" y="116632"/>
            <a:ext cx="9906000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EFFETTI DELLE VARIAZIONI DI PO</a:t>
            </a:r>
            <a:r>
              <a:rPr lang="it-IT" sz="2000" baseline="-25000" dirty="0" smtClean="0">
                <a:solidFill>
                  <a:srgbClr val="000000"/>
                </a:solidFill>
                <a:latin typeface="Arial Rounded MT Bold" pitchFamily="-72" charset="0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,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 PCO</a:t>
            </a:r>
            <a:r>
              <a:rPr lang="it-IT" sz="2000" baseline="-25000" dirty="0" smtClean="0">
                <a:solidFill>
                  <a:srgbClr val="000000"/>
                </a:solidFill>
                <a:latin typeface="Arial Rounded MT Bold" pitchFamily="-72" charset="0"/>
              </a:rPr>
              <a:t>2 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E </a:t>
            </a:r>
            <a:r>
              <a:rPr lang="it-IT" sz="2000" dirty="0" err="1" smtClean="0">
                <a:solidFill>
                  <a:srgbClr val="000000"/>
                </a:solidFill>
                <a:latin typeface="Arial Rounded MT Bold" pitchFamily="-72" charset="0"/>
              </a:rPr>
              <a:t>pH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 SULLA VENTILAZIONE</a:t>
            </a:r>
            <a:endParaRPr lang="it-IT" sz="2000" baseline="-25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781222" y="6567155"/>
            <a:ext cx="214033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Vander</a:t>
            </a:r>
            <a:r>
              <a:rPr lang="it-IT" sz="1000" dirty="0" smtClean="0"/>
              <a:t>, FISIOLOGIA, Ambrosiana</a:t>
            </a:r>
            <a:endParaRPr lang="it-IT" sz="1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1"/>
          <a:stretch/>
        </p:blipFill>
        <p:spPr bwMode="auto">
          <a:xfrm>
            <a:off x="383359" y="620688"/>
            <a:ext cx="464165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1849" b="11135"/>
          <a:stretch/>
        </p:blipFill>
        <p:spPr bwMode="auto">
          <a:xfrm>
            <a:off x="5889104" y="541904"/>
            <a:ext cx="2880320" cy="403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25008" y="4566027"/>
            <a:ext cx="4608512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La PO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è data dall’ossigeno liberamente disciolto, non dalla quantità trasportata. Per questo:</a:t>
            </a:r>
          </a:p>
          <a:p>
            <a:r>
              <a:rPr lang="it-IT" sz="1400" dirty="0" smtClean="0"/>
              <a:t>1) una lieve anemia non dà iperventilazione</a:t>
            </a:r>
          </a:p>
          <a:p>
            <a:r>
              <a:rPr lang="it-IT" sz="1400" dirty="0" smtClean="0"/>
              <a:t>2) il CO si sostituisce all’O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nell’emoglobina, ma la quantità di 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disciolta nel sangue non cambia: non c’è iperventilazione e l’intossicato non se ne accorge</a:t>
            </a:r>
          </a:p>
          <a:p>
            <a:r>
              <a:rPr lang="it-IT" sz="1400" dirty="0" smtClean="0"/>
              <a:t>3) piccoli aumenti del PCO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sono più efficaci della diminuzione della PO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, anche perché la quantità di CO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fisicamente disciolta è maggiore.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r="5001" b="23593"/>
          <a:stretch/>
        </p:blipFill>
        <p:spPr bwMode="auto">
          <a:xfrm>
            <a:off x="533903" y="3717032"/>
            <a:ext cx="4010589" cy="313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8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5308600" cy="4572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sz="2000" smtClean="0">
                <a:solidFill>
                  <a:srgbClr val="1C04FF"/>
                </a:solidFill>
                <a:latin typeface="Arial Rounded MT Bold" charset="0"/>
                <a:cs typeface="+mj-cs"/>
              </a:rPr>
              <a:t>QUADRO GENERALE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518819" y="1619782"/>
            <a:ext cx="1057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Vie aeree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353719" y="1021856"/>
            <a:ext cx="1402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Leggi dei gas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720975" y="1918745"/>
            <a:ext cx="48413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Meccanica della ventilazione e funzioni delle pleure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479006" y="2217708"/>
            <a:ext cx="3203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Volumi e pressioni intrapolmonari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4102893" y="2516671"/>
            <a:ext cx="18838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Spirometria statica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252912" y="4011486"/>
            <a:ext cx="16193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Scambi gassosi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4358481" y="3712523"/>
            <a:ext cx="1393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Spazio morto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3685381" y="4908375"/>
            <a:ext cx="27435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Trasporto dei gas respiratori</a:t>
            </a:r>
          </a:p>
        </p:txBody>
      </p:sp>
      <p:sp>
        <p:nvSpPr>
          <p:cNvPr id="19466" name="Text Box 3"/>
          <p:cNvSpPr txBox="1">
            <a:spLocks noChangeArrowheads="1"/>
          </p:cNvSpPr>
          <p:nvPr/>
        </p:nvSpPr>
        <p:spPr bwMode="auto">
          <a:xfrm>
            <a:off x="3874003" y="476672"/>
            <a:ext cx="2475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Veduta </a:t>
            </a:r>
            <a:r>
              <a:rPr lang="it-IT" dirty="0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d’insieme</a:t>
            </a:r>
          </a:p>
          <a:p>
            <a:pPr algn="ctr"/>
            <a:r>
              <a:rPr lang="it-IT" dirty="0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Flussi </a:t>
            </a:r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dell’O</a:t>
            </a:r>
            <a:r>
              <a:rPr lang="it-IT" baseline="-250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 e della CO</a:t>
            </a:r>
            <a:r>
              <a:rPr lang="it-IT" baseline="-25000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2793206" y="5207338"/>
            <a:ext cx="4693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Regolazione chimica e nervosa della respirazione</a:t>
            </a:r>
          </a:p>
        </p:txBody>
      </p:sp>
      <p:sp>
        <p:nvSpPr>
          <p:cNvPr id="19468" name="Text Box 7"/>
          <p:cNvSpPr txBox="1">
            <a:spLocks noChangeArrowheads="1"/>
          </p:cNvSpPr>
          <p:nvPr/>
        </p:nvSpPr>
        <p:spPr bwMode="auto">
          <a:xfrm>
            <a:off x="3742531" y="3114597"/>
            <a:ext cx="26997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Relazioni volume-pressione</a:t>
            </a:r>
          </a:p>
        </p:txBody>
      </p:sp>
      <p:sp>
        <p:nvSpPr>
          <p:cNvPr id="19469" name="Text Box 7"/>
          <p:cNvSpPr txBox="1">
            <a:spLocks noChangeArrowheads="1"/>
          </p:cNvSpPr>
          <p:nvPr/>
        </p:nvSpPr>
        <p:spPr bwMode="auto">
          <a:xfrm>
            <a:off x="3471862" y="2815634"/>
            <a:ext cx="3238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Compliance polmonare e toracica</a:t>
            </a:r>
          </a:p>
        </p:txBody>
      </p:sp>
      <p:sp>
        <p:nvSpPr>
          <p:cNvPr id="19470" name="Text Box 4"/>
          <p:cNvSpPr txBox="1">
            <a:spLocks noChangeArrowheads="1"/>
          </p:cNvSpPr>
          <p:nvPr/>
        </p:nvSpPr>
        <p:spPr bwMode="auto">
          <a:xfrm>
            <a:off x="4448175" y="1320819"/>
            <a:ext cx="11657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Surfactanti</a:t>
            </a:r>
          </a:p>
        </p:txBody>
      </p:sp>
      <p:sp>
        <p:nvSpPr>
          <p:cNvPr id="19471" name="Text Box 7"/>
          <p:cNvSpPr txBox="1">
            <a:spLocks noChangeArrowheads="1"/>
          </p:cNvSpPr>
          <p:nvPr/>
        </p:nvSpPr>
        <p:spPr bwMode="auto">
          <a:xfrm>
            <a:off x="4002087" y="3413560"/>
            <a:ext cx="21098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Spirometria dinamica</a:t>
            </a:r>
          </a:p>
        </p:txBody>
      </p:sp>
      <p:sp>
        <p:nvSpPr>
          <p:cNvPr id="19472" name="Text Box 8"/>
          <p:cNvSpPr txBox="1">
            <a:spLocks noChangeArrowheads="1"/>
          </p:cNvSpPr>
          <p:nvPr/>
        </p:nvSpPr>
        <p:spPr bwMode="auto">
          <a:xfrm>
            <a:off x="3495675" y="4310449"/>
            <a:ext cx="31806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Rapporto ventilazione/perfusione</a:t>
            </a:r>
          </a:p>
        </p:txBody>
      </p:sp>
      <p:sp>
        <p:nvSpPr>
          <p:cNvPr id="19473" name="Text Box 10"/>
          <p:cNvSpPr txBox="1">
            <a:spLocks noChangeArrowheads="1"/>
          </p:cNvSpPr>
          <p:nvPr/>
        </p:nvSpPr>
        <p:spPr bwMode="auto">
          <a:xfrm>
            <a:off x="3132137" y="4609412"/>
            <a:ext cx="3954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Autoregolazione del flusso ematico locale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802595" y="5506301"/>
            <a:ext cx="24588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Effetti dell’esercizio fisico</a:t>
            </a:r>
            <a:endParaRPr lang="it-IT" dirty="0">
              <a:solidFill>
                <a:srgbClr val="1C04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80309" y="5805264"/>
            <a:ext cx="2387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 smtClean="0">
                <a:solidFill>
                  <a:srgbClr val="1C04FF"/>
                </a:solidFill>
                <a:latin typeface="Arial" charset="0"/>
                <a:ea typeface="Arial" charset="0"/>
                <a:cs typeface="Arial" charset="0"/>
              </a:rPr>
              <a:t>Immersione e alta quota</a:t>
            </a:r>
            <a:endParaRPr lang="it-IT" dirty="0">
              <a:solidFill>
                <a:srgbClr val="1C04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2480" y="6021288"/>
            <a:ext cx="31983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Casi clinici:</a:t>
            </a:r>
          </a:p>
          <a:p>
            <a:r>
              <a:rPr lang="it-IT" sz="1400" dirty="0" err="1" smtClean="0">
                <a:solidFill>
                  <a:srgbClr val="FF0000"/>
                </a:solidFill>
              </a:rPr>
              <a:t>dionna</a:t>
            </a:r>
            <a:r>
              <a:rPr lang="it-IT" sz="1400" dirty="0" smtClean="0">
                <a:solidFill>
                  <a:srgbClr val="FF0000"/>
                </a:solidFill>
              </a:rPr>
              <a:t> con forte dispnea</a:t>
            </a:r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 smtClean="0">
                <a:solidFill>
                  <a:srgbClr val="FF0000"/>
                </a:solidFill>
              </a:rPr>
              <a:t>giovane con dispnea e dolore toracico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4"/>
          <p:cNvSpPr txBox="1">
            <a:spLocks noChangeArrowheads="1"/>
          </p:cNvSpPr>
          <p:nvPr/>
        </p:nvSpPr>
        <p:spPr bwMode="auto">
          <a:xfrm>
            <a:off x="0" y="152400"/>
            <a:ext cx="9906000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REGOLAZIONE DELLA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RESPIRAZIONE: CENTRI 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RESPIRATORI</a:t>
            </a:r>
          </a:p>
        </p:txBody>
      </p:sp>
      <p:pic>
        <p:nvPicPr>
          <p:cNvPr id="97282" name="Picture 7" descr="imag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41350"/>
            <a:ext cx="9332913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gr01"/>
          <p:cNvPicPr>
            <a:picLocks noChangeAspect="1" noChangeArrowheads="1"/>
          </p:cNvPicPr>
          <p:nvPr/>
        </p:nvPicPr>
        <p:blipFill>
          <a:blip r:embed="rId3"/>
          <a:srcRect b="22694"/>
          <a:stretch>
            <a:fillRect/>
          </a:stretch>
        </p:blipFill>
        <p:spPr bwMode="auto">
          <a:xfrm>
            <a:off x="688975" y="695325"/>
            <a:ext cx="76390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Text Box 3"/>
          <p:cNvSpPr txBox="1">
            <a:spLocks noChangeArrowheads="1"/>
          </p:cNvSpPr>
          <p:nvPr/>
        </p:nvSpPr>
        <p:spPr bwMode="auto">
          <a:xfrm>
            <a:off x="174625" y="2997200"/>
            <a:ext cx="2881313" cy="119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it-IT" sz="1800"/>
              <a:t>Gruppo respiratorio dorsale (parte del nucleo del tratto solitario)</a:t>
            </a:r>
            <a:r>
              <a:rPr lang="it-IT" sz="2000"/>
              <a:t> </a:t>
            </a:r>
          </a:p>
          <a:p>
            <a:pPr algn="r"/>
            <a:r>
              <a:rPr lang="it-IT" sz="1800"/>
              <a:t>inspirazione: EUPNEA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6042025" y="2447925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(Parte del nucleo parabrachiale)</a:t>
            </a:r>
          </a:p>
        </p:txBody>
      </p:sp>
      <p:sp>
        <p:nvSpPr>
          <p:cNvPr id="95237" name="Text Box 4"/>
          <p:cNvSpPr txBox="1">
            <a:spLocks noChangeArrowheads="1"/>
          </p:cNvSpPr>
          <p:nvPr/>
        </p:nvSpPr>
        <p:spPr bwMode="auto">
          <a:xfrm>
            <a:off x="8023225" y="6640513"/>
            <a:ext cx="1284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SILVERTHORN</a:t>
            </a:r>
          </a:p>
        </p:txBody>
      </p:sp>
      <p:sp>
        <p:nvSpPr>
          <p:cNvPr id="95238" name="CasellaDiTesto 1"/>
          <p:cNvSpPr txBox="1">
            <a:spLocks noChangeArrowheads="1"/>
          </p:cNvSpPr>
          <p:nvPr/>
        </p:nvSpPr>
        <p:spPr bwMode="auto">
          <a:xfrm>
            <a:off x="6032500" y="3500438"/>
            <a:ext cx="381635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800"/>
              <a:t>Gruppo respiratorio ventrale (parte dei nuclei ambiguo e retroambiguo) espirazione e inspirazione: IPERVENTILAZIONE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52400"/>
            <a:ext cx="9906000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REGOLAZIONE DELLA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RESPIRAZIONE: CENTRI 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RESPIRATORI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12700"/>
            <a:ext cx="7226300" cy="6832600"/>
          </a:xfrm>
          <a:prstGeom prst="rect">
            <a:avLst/>
          </a:prstGeom>
        </p:spPr>
      </p:pic>
      <p:sp>
        <p:nvSpPr>
          <p:cNvPr id="99330" name="CasellaDiTesto 3"/>
          <p:cNvSpPr txBox="1">
            <a:spLocks noChangeArrowheads="1"/>
          </p:cNvSpPr>
          <p:nvPr/>
        </p:nvSpPr>
        <p:spPr bwMode="auto">
          <a:xfrm>
            <a:off x="7327900" y="2019300"/>
            <a:ext cx="25939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/>
              <a:t>Meccanocettori:</a:t>
            </a:r>
            <a:r>
              <a:rPr lang="it-IT" dirty="0"/>
              <a:t> </a:t>
            </a:r>
          </a:p>
          <a:p>
            <a:r>
              <a:rPr lang="it-IT" dirty="0"/>
              <a:t>Nella muscolatura liscia bronchiale (recettori da stiramento)</a:t>
            </a:r>
          </a:p>
          <a:p>
            <a:endParaRPr lang="it-IT" dirty="0"/>
          </a:p>
          <a:p>
            <a:r>
              <a:rPr lang="it-IT" dirty="0"/>
              <a:t>A lento adattamento: terminano l’inspirazione (riflesso di </a:t>
            </a:r>
            <a:r>
              <a:rPr lang="it-IT" dirty="0" err="1"/>
              <a:t>Hering-Breuer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A rapido adattamento: favoriscono la inspirazione.</a:t>
            </a:r>
          </a:p>
          <a:p>
            <a:endParaRPr lang="it-IT" dirty="0"/>
          </a:p>
          <a:p>
            <a:r>
              <a:rPr lang="it-IT" dirty="0"/>
              <a:t>Nelle vie aree superiori: starnuto, tosse.</a:t>
            </a:r>
          </a:p>
        </p:txBody>
      </p:sp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6392863" y="152400"/>
            <a:ext cx="3384550" cy="711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REGOLAZIONE DELLA RESPIRAZIONE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448944" y="1484784"/>
            <a:ext cx="30006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smtClean="0"/>
              <a:t>BARBITURICI E MORFINA INIBISCONO</a:t>
            </a:r>
            <a:endParaRPr lang="it-IT" sz="1200"/>
          </a:p>
        </p:txBody>
      </p:sp>
      <p:cxnSp>
        <p:nvCxnSpPr>
          <p:cNvPr id="4" name="Connettore 2 3"/>
          <p:cNvCxnSpPr/>
          <p:nvPr/>
        </p:nvCxnSpPr>
        <p:spPr bwMode="auto">
          <a:xfrm flipH="1">
            <a:off x="3800872" y="1772816"/>
            <a:ext cx="864096" cy="2448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0" y="152400"/>
            <a:ext cx="9777413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VARIAZIONI RESPIRATORIE DURANTE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L’ESERCIZIO FISICO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843698"/>
            <a:ext cx="6715720" cy="601430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464" y="1196752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risposta neurogena</a:t>
            </a:r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249144" y="6597352"/>
            <a:ext cx="3571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Kenney</a:t>
            </a:r>
            <a:r>
              <a:rPr lang="it-IT" sz="1200" dirty="0" smtClean="0"/>
              <a:t> et al, </a:t>
            </a:r>
            <a:r>
              <a:rPr lang="it-IT" sz="1200" dirty="0" err="1" smtClean="0"/>
              <a:t>Physiology</a:t>
            </a:r>
            <a:r>
              <a:rPr lang="it-IT" sz="1200" dirty="0" smtClean="0"/>
              <a:t> of sport and </a:t>
            </a:r>
            <a:r>
              <a:rPr lang="it-IT" sz="1200" dirty="0" err="1" smtClean="0"/>
              <a:t>exercise</a:t>
            </a:r>
            <a:endParaRPr lang="it-IT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977336" y="3501008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debito di ossigeno</a:t>
            </a:r>
            <a:endParaRPr lang="it-IT"/>
          </a:p>
        </p:txBody>
      </p:sp>
      <p:cxnSp>
        <p:nvCxnSpPr>
          <p:cNvPr id="9" name="Connettore 2 8"/>
          <p:cNvCxnSpPr/>
          <p:nvPr/>
        </p:nvCxnSpPr>
        <p:spPr bwMode="auto">
          <a:xfrm flipH="1" flipV="1">
            <a:off x="6969224" y="3547755"/>
            <a:ext cx="936104" cy="1692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>
            <a:off x="1280592" y="1484784"/>
            <a:ext cx="1872208" cy="33123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asellaDiTesto 12"/>
          <p:cNvSpPr txBox="1"/>
          <p:nvPr/>
        </p:nvSpPr>
        <p:spPr>
          <a:xfrm>
            <a:off x="4304928" y="498158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risposta metabolica</a:t>
            </a:r>
            <a:endParaRPr lang="it-IT"/>
          </a:p>
        </p:txBody>
      </p:sp>
      <p:cxnSp>
        <p:nvCxnSpPr>
          <p:cNvPr id="15" name="Connettore 2 14"/>
          <p:cNvCxnSpPr/>
          <p:nvPr/>
        </p:nvCxnSpPr>
        <p:spPr bwMode="auto">
          <a:xfrm>
            <a:off x="5313040" y="836712"/>
            <a:ext cx="0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6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0" y="152400"/>
            <a:ext cx="9777413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EFFETTO DELL’ESERCIZIO FISICO SU </a:t>
            </a:r>
            <a:r>
              <a:rPr lang="it-IT" sz="2000" dirty="0" err="1" smtClean="0">
                <a:solidFill>
                  <a:srgbClr val="000000"/>
                </a:solidFill>
                <a:latin typeface="Arial Rounded MT Bold" pitchFamily="-72" charset="0"/>
              </a:rPr>
              <a:t>pH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 E </a:t>
            </a:r>
            <a:r>
              <a:rPr lang="it-IT" sz="2000" dirty="0" err="1" smtClean="0">
                <a:solidFill>
                  <a:srgbClr val="000000"/>
                </a:solidFill>
                <a:latin typeface="Arial Rounded MT Bold" pitchFamily="-72" charset="0"/>
              </a:rPr>
              <a:t>LATTACIDEMIA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 MUSCOLARE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49144" y="6597352"/>
            <a:ext cx="3571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Kenney</a:t>
            </a:r>
            <a:r>
              <a:rPr lang="it-IT" sz="1200" dirty="0" smtClean="0"/>
              <a:t> et al, </a:t>
            </a:r>
            <a:r>
              <a:rPr lang="it-IT" sz="1200" dirty="0" err="1" smtClean="0"/>
              <a:t>Physiology</a:t>
            </a:r>
            <a:r>
              <a:rPr lang="it-IT" sz="1200" dirty="0" smtClean="0"/>
              <a:t> of sport and </a:t>
            </a:r>
            <a:r>
              <a:rPr lang="it-IT" sz="1200" dirty="0" err="1" smtClean="0"/>
              <a:t>exercise</a:t>
            </a:r>
            <a:endParaRPr lang="it-IT" sz="1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1340768"/>
            <a:ext cx="4603551" cy="367240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auto">
          <a:xfrm>
            <a:off x="9561512" y="1196752"/>
            <a:ext cx="72008" cy="34563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36712"/>
            <a:ext cx="4547829" cy="458112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169024" y="537321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Active </a:t>
            </a:r>
            <a:r>
              <a:rPr lang="it-IT" dirty="0" err="1" smtClean="0"/>
              <a:t>recovery</a:t>
            </a:r>
            <a:r>
              <a:rPr lang="it-IT" dirty="0" smtClean="0"/>
              <a:t>: esercizio fisico moderato (50% del VO</a:t>
            </a:r>
            <a:r>
              <a:rPr lang="it-IT" baseline="-25000" dirty="0" smtClean="0"/>
              <a:t>2max</a:t>
            </a:r>
            <a:r>
              <a:rPr lang="it-IT" dirty="0" smtClean="0"/>
              <a:t>), che comporta un maggior flusso ematico muscolare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60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0" y="152400"/>
            <a:ext cx="9777413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VARIAZIONI RESPIRATORIE DURANTE </a:t>
            </a:r>
            <a:r>
              <a:rPr lang="it-IT" sz="2000" smtClean="0">
                <a:solidFill>
                  <a:srgbClr val="000000"/>
                </a:solidFill>
                <a:latin typeface="Arial Rounded MT Bold" pitchFamily="-72" charset="0"/>
              </a:rPr>
              <a:t>L’ESERCIZIO FISICO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9"/>
          <a:stretch/>
        </p:blipFill>
        <p:spPr bwMode="auto">
          <a:xfrm>
            <a:off x="-15552" y="619968"/>
            <a:ext cx="5209349" cy="62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781222" y="6567155"/>
            <a:ext cx="214033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Vander</a:t>
            </a:r>
            <a:r>
              <a:rPr lang="it-IT" sz="1000" dirty="0" smtClean="0"/>
              <a:t>, FISIOLOGIA, Ambrosiana</a:t>
            </a:r>
            <a:endParaRPr lang="it-IT" sz="10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54" y="1196752"/>
            <a:ext cx="5102559" cy="47525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52400"/>
            <a:ext cx="9777413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RESPIRAZIONE IN IMMERSIONE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241032" y="6597352"/>
            <a:ext cx="4663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Da </a:t>
            </a:r>
            <a:r>
              <a:rPr lang="it-IT" sz="1200" dirty="0" err="1" smtClean="0"/>
              <a:t>Silbernagl</a:t>
            </a:r>
            <a:r>
              <a:rPr lang="it-IT" sz="1200" dirty="0" smtClean="0"/>
              <a:t> e </a:t>
            </a:r>
            <a:r>
              <a:rPr lang="it-IT" sz="1200" dirty="0" err="1" smtClean="0"/>
              <a:t>Despopoulos</a:t>
            </a:r>
            <a:r>
              <a:rPr lang="it-IT" sz="1200" dirty="0" smtClean="0"/>
              <a:t>, </a:t>
            </a:r>
            <a:r>
              <a:rPr lang="it-IT" sz="1200" dirty="0" err="1" smtClean="0"/>
              <a:t>Colour</a:t>
            </a:r>
            <a:r>
              <a:rPr lang="it-IT" sz="1200" dirty="0" smtClean="0"/>
              <a:t> Atlas of </a:t>
            </a:r>
            <a:r>
              <a:rPr lang="it-IT" sz="1200" dirty="0" err="1" smtClean="0"/>
              <a:t>Physiology</a:t>
            </a:r>
            <a:r>
              <a:rPr lang="it-IT" sz="1200" dirty="0" smtClean="0"/>
              <a:t>, </a:t>
            </a:r>
            <a:r>
              <a:rPr lang="it-IT" sz="1200" dirty="0" err="1" smtClean="0"/>
              <a:t>Thieme</a:t>
            </a:r>
            <a:endParaRPr lang="it-IT" sz="1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428"/>
            <a:ext cx="9906000" cy="60859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2481" y="4038163"/>
            <a:ext cx="19442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massima forza inspiratoria: 112 cm H</a:t>
            </a:r>
            <a:r>
              <a:rPr lang="it-IT" baseline="-25000" dirty="0" smtClean="0"/>
              <a:t>2</a:t>
            </a:r>
            <a:r>
              <a:rPr lang="it-IT" dirty="0" smtClean="0"/>
              <a:t>O (82 </a:t>
            </a:r>
            <a:r>
              <a:rPr lang="it-IT" dirty="0" err="1" smtClean="0"/>
              <a:t>mmHg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1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52400"/>
            <a:ext cx="9777413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RESPIRAZIONE IN ALTA MONTAGNA (MAL DI MONTAGNA)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4" name="Triangolo 3"/>
          <p:cNvSpPr/>
          <p:nvPr/>
        </p:nvSpPr>
        <p:spPr bwMode="auto">
          <a:xfrm>
            <a:off x="776536" y="1270501"/>
            <a:ext cx="216024" cy="4608512"/>
          </a:xfrm>
          <a:prstGeom prst="triangle">
            <a:avLst/>
          </a:prstGeom>
          <a:solidFill>
            <a:srgbClr val="AB79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8464" y="5590981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1C04FF"/>
                </a:solidFill>
              </a:rPr>
              <a:t>mare</a:t>
            </a:r>
            <a:endParaRPr lang="it-IT">
              <a:solidFill>
                <a:srgbClr val="1C04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6456" y="1198493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AB7942"/>
                </a:solidFill>
              </a:rPr>
              <a:t>everest</a:t>
            </a:r>
            <a:endParaRPr lang="it-IT" dirty="0">
              <a:solidFill>
                <a:srgbClr val="AB794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0472" y="5951021"/>
            <a:ext cx="2035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0 metri</a:t>
            </a:r>
          </a:p>
          <a:p>
            <a:r>
              <a:rPr lang="it-IT" sz="1200" dirty="0" smtClean="0"/>
              <a:t>P. atmosferica: 760 </a:t>
            </a:r>
            <a:r>
              <a:rPr lang="it-IT" sz="1200" dirty="0" err="1" smtClean="0"/>
              <a:t>mmHg</a:t>
            </a:r>
            <a:endParaRPr lang="it-IT" sz="1200" dirty="0" smtClean="0"/>
          </a:p>
          <a:p>
            <a:r>
              <a:rPr lang="it-IT" sz="1200" dirty="0" smtClean="0"/>
              <a:t>pO2 = 160 mm Hg</a:t>
            </a: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28464" y="622429"/>
            <a:ext cx="1984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~8000 metri</a:t>
            </a:r>
          </a:p>
          <a:p>
            <a:r>
              <a:rPr lang="it-IT" sz="1200" dirty="0" smtClean="0"/>
              <a:t>P. atmosferica: 250 </a:t>
            </a:r>
            <a:r>
              <a:rPr lang="it-IT" sz="1200" dirty="0" err="1" smtClean="0"/>
              <a:t>mmHg</a:t>
            </a:r>
            <a:endParaRPr lang="it-IT" sz="1200" dirty="0" smtClean="0"/>
          </a:p>
          <a:p>
            <a:r>
              <a:rPr lang="it-IT" sz="1200" dirty="0" smtClean="0"/>
              <a:t>pO</a:t>
            </a:r>
            <a:r>
              <a:rPr lang="it-IT" sz="1200" baseline="-25000" dirty="0" smtClean="0"/>
              <a:t>2</a:t>
            </a:r>
            <a:r>
              <a:rPr lang="it-IT" sz="1200" dirty="0" smtClean="0"/>
              <a:t> = 52 mm Hg</a:t>
            </a:r>
            <a:endParaRPr lang="it-IT" sz="1200" dirty="0"/>
          </a:p>
        </p:txBody>
      </p:sp>
      <p:cxnSp>
        <p:nvCxnSpPr>
          <p:cNvPr id="11" name="Connettore 2 10"/>
          <p:cNvCxnSpPr/>
          <p:nvPr/>
        </p:nvCxnSpPr>
        <p:spPr bwMode="auto">
          <a:xfrm>
            <a:off x="1496616" y="5014917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CasellaDiTesto 13"/>
          <p:cNvSpPr txBox="1"/>
          <p:nvPr/>
        </p:nvSpPr>
        <p:spPr>
          <a:xfrm>
            <a:off x="1496616" y="4942909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pCO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395308" y="4942909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chemocettori</a:t>
            </a:r>
            <a:r>
              <a:rPr lang="it-IT" sz="1400" dirty="0" smtClean="0"/>
              <a:t> centrali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387373" y="4942909"/>
            <a:ext cx="2730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ipoventilazione</a:t>
            </a:r>
            <a:r>
              <a:rPr lang="it-IT" sz="1400" dirty="0" smtClean="0"/>
              <a:t> (di breve durata)</a:t>
            </a:r>
            <a:endParaRPr lang="it-IT" sz="1400" dirty="0"/>
          </a:p>
        </p:txBody>
      </p:sp>
      <p:cxnSp>
        <p:nvCxnSpPr>
          <p:cNvPr id="18" name="Connettore 2 17"/>
          <p:cNvCxnSpPr/>
          <p:nvPr/>
        </p:nvCxnSpPr>
        <p:spPr bwMode="auto">
          <a:xfrm>
            <a:off x="2637134" y="5112186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Connettore 2 18"/>
          <p:cNvCxnSpPr/>
          <p:nvPr/>
        </p:nvCxnSpPr>
        <p:spPr bwMode="auto">
          <a:xfrm>
            <a:off x="5629200" y="5112186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nettore 2 19"/>
          <p:cNvCxnSpPr/>
          <p:nvPr/>
        </p:nvCxnSpPr>
        <p:spPr bwMode="auto">
          <a:xfrm>
            <a:off x="1496616" y="4654877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CasellaDiTesto 20"/>
          <p:cNvSpPr txBox="1"/>
          <p:nvPr/>
        </p:nvSpPr>
        <p:spPr>
          <a:xfrm>
            <a:off x="1496616" y="4582869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407164" y="4582869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chemocettori</a:t>
            </a:r>
            <a:r>
              <a:rPr lang="it-IT" sz="1400" dirty="0" smtClean="0"/>
              <a:t> periferici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399229" y="4582869"/>
            <a:ext cx="277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iperventilazione (di lunga durata)</a:t>
            </a:r>
            <a:endParaRPr lang="it-IT" sz="1400" dirty="0"/>
          </a:p>
        </p:txBody>
      </p:sp>
      <p:cxnSp>
        <p:nvCxnSpPr>
          <p:cNvPr id="24" name="Connettore 2 23"/>
          <p:cNvCxnSpPr/>
          <p:nvPr/>
        </p:nvCxnSpPr>
        <p:spPr bwMode="auto">
          <a:xfrm>
            <a:off x="2648990" y="4752146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nettore 2 24"/>
          <p:cNvCxnSpPr/>
          <p:nvPr/>
        </p:nvCxnSpPr>
        <p:spPr bwMode="auto">
          <a:xfrm>
            <a:off x="5641056" y="4752146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nettore 2 25"/>
          <p:cNvCxnSpPr/>
          <p:nvPr/>
        </p:nvCxnSpPr>
        <p:spPr bwMode="auto">
          <a:xfrm>
            <a:off x="1532147" y="2426984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CasellaDiTesto 26"/>
          <p:cNvSpPr txBox="1"/>
          <p:nvPr/>
        </p:nvSpPr>
        <p:spPr>
          <a:xfrm>
            <a:off x="1568624" y="2417112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2504728" y="2309390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vasocostrizione polmonare</a:t>
            </a:r>
          </a:p>
          <a:p>
            <a:r>
              <a:rPr lang="it-IT" sz="1400" dirty="0" smtClean="0"/>
              <a:t>(paradossa)</a:t>
            </a:r>
            <a:endParaRPr lang="it-IT" sz="1400" dirty="0"/>
          </a:p>
        </p:txBody>
      </p:sp>
      <p:cxnSp>
        <p:nvCxnSpPr>
          <p:cNvPr id="29" name="Connettore 2 28"/>
          <p:cNvCxnSpPr/>
          <p:nvPr/>
        </p:nvCxnSpPr>
        <p:spPr bwMode="auto">
          <a:xfrm>
            <a:off x="2072680" y="257100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CasellaDiTesto 29"/>
          <p:cNvSpPr txBox="1"/>
          <p:nvPr/>
        </p:nvSpPr>
        <p:spPr>
          <a:xfrm>
            <a:off x="5241032" y="2309390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pressione nei capillari</a:t>
            </a:r>
          </a:p>
          <a:p>
            <a:r>
              <a:rPr lang="it-IT" sz="1400" dirty="0" smtClean="0"/>
              <a:t>ancora pervi</a:t>
            </a:r>
            <a:endParaRPr lang="it-IT" sz="1400" dirty="0"/>
          </a:p>
        </p:txBody>
      </p:sp>
      <p:cxnSp>
        <p:nvCxnSpPr>
          <p:cNvPr id="31" name="Connettore 2 30"/>
          <p:cNvCxnSpPr/>
          <p:nvPr/>
        </p:nvCxnSpPr>
        <p:spPr bwMode="auto">
          <a:xfrm>
            <a:off x="4736976" y="257100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Connettore 2 32"/>
          <p:cNvCxnSpPr/>
          <p:nvPr/>
        </p:nvCxnSpPr>
        <p:spPr bwMode="auto">
          <a:xfrm flipV="1">
            <a:off x="5241032" y="2426984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Connettore 2 33"/>
          <p:cNvCxnSpPr/>
          <p:nvPr/>
        </p:nvCxnSpPr>
        <p:spPr bwMode="auto">
          <a:xfrm>
            <a:off x="7473280" y="257100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CasellaDiTesto 34"/>
          <p:cNvSpPr txBox="1"/>
          <p:nvPr/>
        </p:nvSpPr>
        <p:spPr>
          <a:xfrm>
            <a:off x="8085284" y="2278613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EDEMA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POLMONARE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36" name="Connettore 2 35"/>
          <p:cNvCxnSpPr/>
          <p:nvPr/>
        </p:nvCxnSpPr>
        <p:spPr bwMode="auto">
          <a:xfrm>
            <a:off x="1549995" y="1706904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CasellaDiTesto 36"/>
          <p:cNvSpPr txBox="1"/>
          <p:nvPr/>
        </p:nvSpPr>
        <p:spPr>
          <a:xfrm>
            <a:off x="1568624" y="1697032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2522576" y="1697032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vasodilatazione cerebrale</a:t>
            </a:r>
          </a:p>
        </p:txBody>
      </p:sp>
      <p:cxnSp>
        <p:nvCxnSpPr>
          <p:cNvPr id="39" name="Connettore 2 38"/>
          <p:cNvCxnSpPr/>
          <p:nvPr/>
        </p:nvCxnSpPr>
        <p:spPr bwMode="auto">
          <a:xfrm>
            <a:off x="2090528" y="185092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CasellaDiTesto 39"/>
          <p:cNvSpPr txBox="1"/>
          <p:nvPr/>
        </p:nvSpPr>
        <p:spPr>
          <a:xfrm>
            <a:off x="5258880" y="1697032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pressione nei capillari</a:t>
            </a:r>
            <a:endParaRPr lang="it-IT" sz="1400" dirty="0"/>
          </a:p>
        </p:txBody>
      </p:sp>
      <p:cxnSp>
        <p:nvCxnSpPr>
          <p:cNvPr id="41" name="Connettore 2 40"/>
          <p:cNvCxnSpPr/>
          <p:nvPr/>
        </p:nvCxnSpPr>
        <p:spPr bwMode="auto">
          <a:xfrm>
            <a:off x="4754824" y="185092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ttore 2 41"/>
          <p:cNvCxnSpPr/>
          <p:nvPr/>
        </p:nvCxnSpPr>
        <p:spPr bwMode="auto">
          <a:xfrm flipV="1">
            <a:off x="5258880" y="1706904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nettore 2 42"/>
          <p:cNvCxnSpPr/>
          <p:nvPr/>
        </p:nvCxnSpPr>
        <p:spPr bwMode="auto">
          <a:xfrm>
            <a:off x="7473280" y="1850920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CasellaDiTesto 43"/>
          <p:cNvSpPr txBox="1"/>
          <p:nvPr/>
        </p:nvSpPr>
        <p:spPr>
          <a:xfrm>
            <a:off x="8121352" y="1558533"/>
            <a:ext cx="1422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EDEMA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CEREBRALE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3664150" y="3214717"/>
            <a:ext cx="3161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MAL DI </a:t>
            </a:r>
            <a:r>
              <a:rPr lang="it-IT" smtClean="0"/>
              <a:t>MONTAGNA CRONICO</a:t>
            </a:r>
            <a:endParaRPr lang="it-IT" dirty="0" smtClean="0"/>
          </a:p>
        </p:txBody>
      </p:sp>
      <p:cxnSp>
        <p:nvCxnSpPr>
          <p:cNvPr id="46" name="Connettore 2 45"/>
          <p:cNvCxnSpPr/>
          <p:nvPr/>
        </p:nvCxnSpPr>
        <p:spPr bwMode="auto">
          <a:xfrm>
            <a:off x="1649016" y="3692351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CasellaDiTesto 46"/>
          <p:cNvSpPr txBox="1"/>
          <p:nvPr/>
        </p:nvSpPr>
        <p:spPr>
          <a:xfrm>
            <a:off x="1640632" y="3682479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cxnSp>
        <p:nvCxnSpPr>
          <p:cNvPr id="48" name="Connettore 2 47"/>
          <p:cNvCxnSpPr/>
          <p:nvPr/>
        </p:nvCxnSpPr>
        <p:spPr bwMode="auto">
          <a:xfrm>
            <a:off x="2216696" y="3836367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Connettore 2 48"/>
          <p:cNvCxnSpPr/>
          <p:nvPr/>
        </p:nvCxnSpPr>
        <p:spPr bwMode="auto">
          <a:xfrm flipV="1">
            <a:off x="2792760" y="3692351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CasellaDiTesto 49"/>
          <p:cNvSpPr txBox="1"/>
          <p:nvPr/>
        </p:nvSpPr>
        <p:spPr>
          <a:xfrm>
            <a:off x="2792760" y="3573016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ematocrito</a:t>
            </a:r>
          </a:p>
          <a:p>
            <a:r>
              <a:rPr lang="it-IT" sz="1400" dirty="0" smtClean="0"/>
              <a:t>(eccessivo)</a:t>
            </a:r>
            <a:endParaRPr lang="it-IT" sz="1400" dirty="0"/>
          </a:p>
        </p:txBody>
      </p:sp>
      <p:cxnSp>
        <p:nvCxnSpPr>
          <p:cNvPr id="51" name="Connettore 2 50"/>
          <p:cNvCxnSpPr/>
          <p:nvPr/>
        </p:nvCxnSpPr>
        <p:spPr bwMode="auto">
          <a:xfrm>
            <a:off x="3872880" y="3836367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Connettore 2 51"/>
          <p:cNvCxnSpPr/>
          <p:nvPr/>
        </p:nvCxnSpPr>
        <p:spPr bwMode="auto">
          <a:xfrm flipV="1">
            <a:off x="4385802" y="3692351"/>
            <a:ext cx="0" cy="2880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CasellaDiTesto 52"/>
          <p:cNvSpPr txBox="1"/>
          <p:nvPr/>
        </p:nvSpPr>
        <p:spPr>
          <a:xfrm>
            <a:off x="4376936" y="3574757"/>
            <a:ext cx="135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viscosità del sangue</a:t>
            </a:r>
            <a:endParaRPr lang="it-IT" sz="1400" dirty="0"/>
          </a:p>
        </p:txBody>
      </p:sp>
      <p:cxnSp>
        <p:nvCxnSpPr>
          <p:cNvPr id="54" name="Connettore 2 53"/>
          <p:cNvCxnSpPr/>
          <p:nvPr/>
        </p:nvCxnSpPr>
        <p:spPr bwMode="auto">
          <a:xfrm>
            <a:off x="5745088" y="3836367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CasellaDiTesto 54"/>
          <p:cNvSpPr txBox="1"/>
          <p:nvPr/>
        </p:nvSpPr>
        <p:spPr>
          <a:xfrm>
            <a:off x="6321152" y="357475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affaticamento del cuore</a:t>
            </a:r>
            <a:endParaRPr lang="it-IT" sz="1400"/>
          </a:p>
        </p:txBody>
      </p:sp>
      <p:cxnSp>
        <p:nvCxnSpPr>
          <p:cNvPr id="56" name="Connettore 2 55"/>
          <p:cNvCxnSpPr/>
          <p:nvPr/>
        </p:nvCxnSpPr>
        <p:spPr bwMode="auto">
          <a:xfrm>
            <a:off x="7617296" y="3836367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CasellaDiTesto 56"/>
          <p:cNvSpPr txBox="1"/>
          <p:nvPr/>
        </p:nvSpPr>
        <p:spPr>
          <a:xfrm>
            <a:off x="8148368" y="357475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</a:rPr>
              <a:t>SCOMPENSO CARDIACO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58" name="Rettangolo 57"/>
          <p:cNvSpPr/>
          <p:nvPr/>
        </p:nvSpPr>
        <p:spPr bwMode="auto">
          <a:xfrm>
            <a:off x="1424608" y="3214717"/>
            <a:ext cx="8136904" cy="10081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52400"/>
            <a:ext cx="9777413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EDEMA POLMONARE DA IMMERSIONE IN APNEA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0472" y="908720"/>
            <a:ext cx="8733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L’immersione in apnea a grande profondità comporta il rischio di sviluppo di edema polmonare.</a:t>
            </a:r>
            <a:endParaRPr lang="it-IT" dirty="0"/>
          </a:p>
        </p:txBody>
      </p:sp>
      <p:grpSp>
        <p:nvGrpSpPr>
          <p:cNvPr id="10" name="Gruppo 9"/>
          <p:cNvGrpSpPr/>
          <p:nvPr/>
        </p:nvGrpSpPr>
        <p:grpSpPr>
          <a:xfrm>
            <a:off x="776536" y="1412776"/>
            <a:ext cx="1224136" cy="1800200"/>
            <a:chOff x="848544" y="1412776"/>
            <a:chExt cx="1080120" cy="1656184"/>
          </a:xfrm>
        </p:grpSpPr>
        <p:sp>
          <p:nvSpPr>
            <p:cNvPr id="7" name="Ovale 6"/>
            <p:cNvSpPr/>
            <p:nvPr/>
          </p:nvSpPr>
          <p:spPr bwMode="auto">
            <a:xfrm>
              <a:off x="848544" y="1988840"/>
              <a:ext cx="1080120" cy="108012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Rettangolo 7"/>
            <p:cNvSpPr/>
            <p:nvPr/>
          </p:nvSpPr>
          <p:spPr bwMode="auto">
            <a:xfrm>
              <a:off x="1244588" y="1484784"/>
              <a:ext cx="288032" cy="64807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Rettangolo 8"/>
            <p:cNvSpPr/>
            <p:nvPr/>
          </p:nvSpPr>
          <p:spPr bwMode="auto">
            <a:xfrm>
              <a:off x="1262604" y="1412776"/>
              <a:ext cx="252000" cy="9361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" name="Trapezio 10"/>
          <p:cNvSpPr/>
          <p:nvPr/>
        </p:nvSpPr>
        <p:spPr bwMode="auto">
          <a:xfrm flipV="1">
            <a:off x="1244588" y="1412776"/>
            <a:ext cx="288032" cy="288032"/>
          </a:xfrm>
          <a:prstGeom prst="trapezoid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3" name="Connettore 7 12"/>
          <p:cNvCxnSpPr/>
          <p:nvPr/>
        </p:nvCxnSpPr>
        <p:spPr bwMode="auto">
          <a:xfrm rot="8100000" flipH="1" flipV="1">
            <a:off x="1010033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ttore 7 13"/>
          <p:cNvCxnSpPr/>
          <p:nvPr/>
        </p:nvCxnSpPr>
        <p:spPr bwMode="auto">
          <a:xfrm rot="8100000" flipH="1" flipV="1">
            <a:off x="2028061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ttore 7 14"/>
          <p:cNvCxnSpPr/>
          <p:nvPr/>
        </p:nvCxnSpPr>
        <p:spPr bwMode="auto">
          <a:xfrm rot="8100000" flipH="1" flipV="1">
            <a:off x="1519047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7 15"/>
          <p:cNvCxnSpPr/>
          <p:nvPr/>
        </p:nvCxnSpPr>
        <p:spPr bwMode="auto">
          <a:xfrm rot="8100000" flipH="1" flipV="1">
            <a:off x="2537075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nettore 7 16"/>
          <p:cNvCxnSpPr/>
          <p:nvPr/>
        </p:nvCxnSpPr>
        <p:spPr bwMode="auto">
          <a:xfrm rot="8100000" flipH="1" flipV="1">
            <a:off x="3046089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nettore 7 17"/>
          <p:cNvCxnSpPr/>
          <p:nvPr/>
        </p:nvCxnSpPr>
        <p:spPr bwMode="auto">
          <a:xfrm rot="8100000" flipH="1" flipV="1">
            <a:off x="3555103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Connettore 7 18"/>
          <p:cNvCxnSpPr/>
          <p:nvPr/>
        </p:nvCxnSpPr>
        <p:spPr bwMode="auto">
          <a:xfrm rot="8100000" flipH="1" flipV="1">
            <a:off x="4064117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nettore 7 19"/>
          <p:cNvCxnSpPr/>
          <p:nvPr/>
        </p:nvCxnSpPr>
        <p:spPr bwMode="auto">
          <a:xfrm rot="8100000" flipH="1" flipV="1">
            <a:off x="4573131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nettore 7 20"/>
          <p:cNvCxnSpPr/>
          <p:nvPr/>
        </p:nvCxnSpPr>
        <p:spPr bwMode="auto">
          <a:xfrm rot="8100000" flipH="1" flipV="1">
            <a:off x="5082145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nettore 7 21"/>
          <p:cNvCxnSpPr/>
          <p:nvPr/>
        </p:nvCxnSpPr>
        <p:spPr bwMode="auto">
          <a:xfrm rot="8100000" flipH="1" flipV="1">
            <a:off x="5591159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nettore 7 22"/>
          <p:cNvCxnSpPr/>
          <p:nvPr/>
        </p:nvCxnSpPr>
        <p:spPr bwMode="auto">
          <a:xfrm rot="8100000" flipH="1" flipV="1">
            <a:off x="6100173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nettore 7 23"/>
          <p:cNvCxnSpPr/>
          <p:nvPr/>
        </p:nvCxnSpPr>
        <p:spPr bwMode="auto">
          <a:xfrm rot="8100000" flipH="1" flipV="1">
            <a:off x="6609184" y="3429000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" name="Gruppo 25"/>
          <p:cNvGrpSpPr/>
          <p:nvPr/>
        </p:nvGrpSpPr>
        <p:grpSpPr>
          <a:xfrm>
            <a:off x="1162433" y="4040010"/>
            <a:ext cx="6031199" cy="432048"/>
            <a:chOff x="1712640" y="3306296"/>
            <a:chExt cx="6031199" cy="432048"/>
          </a:xfrm>
        </p:grpSpPr>
        <p:cxnSp>
          <p:nvCxnSpPr>
            <p:cNvPr id="27" name="Connettore 7 26"/>
            <p:cNvCxnSpPr/>
            <p:nvPr/>
          </p:nvCxnSpPr>
          <p:spPr bwMode="auto">
            <a:xfrm rot="8100000" flipH="1" flipV="1">
              <a:off x="171264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Connettore 7 27"/>
            <p:cNvCxnSpPr/>
            <p:nvPr/>
          </p:nvCxnSpPr>
          <p:spPr bwMode="auto">
            <a:xfrm rot="8100000" flipH="1" flipV="1">
              <a:off x="273066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Connettore 7 28"/>
            <p:cNvCxnSpPr/>
            <p:nvPr/>
          </p:nvCxnSpPr>
          <p:spPr bwMode="auto">
            <a:xfrm rot="8100000" flipH="1" flipV="1">
              <a:off x="222165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Connettore 7 29"/>
            <p:cNvCxnSpPr/>
            <p:nvPr/>
          </p:nvCxnSpPr>
          <p:spPr bwMode="auto">
            <a:xfrm rot="8100000" flipH="1" flipV="1">
              <a:off x="323968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Connettore 7 30"/>
            <p:cNvCxnSpPr/>
            <p:nvPr/>
          </p:nvCxnSpPr>
          <p:spPr bwMode="auto">
            <a:xfrm rot="8100000" flipH="1" flipV="1">
              <a:off x="374869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Connettore 7 31"/>
            <p:cNvCxnSpPr/>
            <p:nvPr/>
          </p:nvCxnSpPr>
          <p:spPr bwMode="auto">
            <a:xfrm rot="8100000" flipH="1" flipV="1">
              <a:off x="425771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Connettore 7 32"/>
            <p:cNvCxnSpPr/>
            <p:nvPr/>
          </p:nvCxnSpPr>
          <p:spPr bwMode="auto">
            <a:xfrm rot="8100000" flipH="1" flipV="1">
              <a:off x="476672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Connettore 7 33"/>
            <p:cNvCxnSpPr/>
            <p:nvPr/>
          </p:nvCxnSpPr>
          <p:spPr bwMode="auto">
            <a:xfrm rot="8100000" flipH="1" flipV="1">
              <a:off x="527573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Connettore 7 34"/>
            <p:cNvCxnSpPr/>
            <p:nvPr/>
          </p:nvCxnSpPr>
          <p:spPr bwMode="auto">
            <a:xfrm rot="8100000" flipH="1" flipV="1">
              <a:off x="578475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Connettore 7 35"/>
            <p:cNvCxnSpPr/>
            <p:nvPr/>
          </p:nvCxnSpPr>
          <p:spPr bwMode="auto">
            <a:xfrm rot="8100000" flipH="1" flipV="1">
              <a:off x="629376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Connettore 7 36"/>
            <p:cNvCxnSpPr/>
            <p:nvPr/>
          </p:nvCxnSpPr>
          <p:spPr bwMode="auto">
            <a:xfrm rot="8100000" flipH="1" flipV="1">
              <a:off x="680278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Connettore 7 37"/>
            <p:cNvCxnSpPr/>
            <p:nvPr/>
          </p:nvCxnSpPr>
          <p:spPr bwMode="auto">
            <a:xfrm rot="8100000" flipH="1" flipV="1">
              <a:off x="7311791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uppo 38"/>
          <p:cNvGrpSpPr/>
          <p:nvPr/>
        </p:nvGrpSpPr>
        <p:grpSpPr>
          <a:xfrm>
            <a:off x="1314833" y="4581128"/>
            <a:ext cx="6031199" cy="432048"/>
            <a:chOff x="1712640" y="3306296"/>
            <a:chExt cx="6031199" cy="432048"/>
          </a:xfrm>
        </p:grpSpPr>
        <p:cxnSp>
          <p:nvCxnSpPr>
            <p:cNvPr id="40" name="Connettore 7 39"/>
            <p:cNvCxnSpPr/>
            <p:nvPr/>
          </p:nvCxnSpPr>
          <p:spPr bwMode="auto">
            <a:xfrm rot="8100000" flipH="1" flipV="1">
              <a:off x="171264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Connettore 7 40"/>
            <p:cNvCxnSpPr/>
            <p:nvPr/>
          </p:nvCxnSpPr>
          <p:spPr bwMode="auto">
            <a:xfrm rot="8100000" flipH="1" flipV="1">
              <a:off x="273066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Connettore 7 41"/>
            <p:cNvCxnSpPr/>
            <p:nvPr/>
          </p:nvCxnSpPr>
          <p:spPr bwMode="auto">
            <a:xfrm rot="8100000" flipH="1" flipV="1">
              <a:off x="222165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Connettore 7 42"/>
            <p:cNvCxnSpPr/>
            <p:nvPr/>
          </p:nvCxnSpPr>
          <p:spPr bwMode="auto">
            <a:xfrm rot="8100000" flipH="1" flipV="1">
              <a:off x="323968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Connettore 7 43"/>
            <p:cNvCxnSpPr/>
            <p:nvPr/>
          </p:nvCxnSpPr>
          <p:spPr bwMode="auto">
            <a:xfrm rot="8100000" flipH="1" flipV="1">
              <a:off x="374869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Connettore 7 44"/>
            <p:cNvCxnSpPr/>
            <p:nvPr/>
          </p:nvCxnSpPr>
          <p:spPr bwMode="auto">
            <a:xfrm rot="8100000" flipH="1" flipV="1">
              <a:off x="425771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Connettore 7 45"/>
            <p:cNvCxnSpPr/>
            <p:nvPr/>
          </p:nvCxnSpPr>
          <p:spPr bwMode="auto">
            <a:xfrm rot="8100000" flipH="1" flipV="1">
              <a:off x="476672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Connettore 7 46"/>
            <p:cNvCxnSpPr/>
            <p:nvPr/>
          </p:nvCxnSpPr>
          <p:spPr bwMode="auto">
            <a:xfrm rot="8100000" flipH="1" flipV="1">
              <a:off x="527573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7 47"/>
            <p:cNvCxnSpPr/>
            <p:nvPr/>
          </p:nvCxnSpPr>
          <p:spPr bwMode="auto">
            <a:xfrm rot="8100000" flipH="1" flipV="1">
              <a:off x="578475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Connettore 7 48"/>
            <p:cNvCxnSpPr/>
            <p:nvPr/>
          </p:nvCxnSpPr>
          <p:spPr bwMode="auto">
            <a:xfrm rot="8100000" flipH="1" flipV="1">
              <a:off x="629376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7 49"/>
            <p:cNvCxnSpPr/>
            <p:nvPr/>
          </p:nvCxnSpPr>
          <p:spPr bwMode="auto">
            <a:xfrm rot="8100000" flipH="1" flipV="1">
              <a:off x="680278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Connettore 7 50"/>
            <p:cNvCxnSpPr/>
            <p:nvPr/>
          </p:nvCxnSpPr>
          <p:spPr bwMode="auto">
            <a:xfrm rot="8100000" flipH="1" flipV="1">
              <a:off x="7311791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Gruppo 51"/>
          <p:cNvGrpSpPr/>
          <p:nvPr/>
        </p:nvGrpSpPr>
        <p:grpSpPr>
          <a:xfrm>
            <a:off x="1467233" y="5120130"/>
            <a:ext cx="6031199" cy="432048"/>
            <a:chOff x="1712640" y="3306296"/>
            <a:chExt cx="6031199" cy="432048"/>
          </a:xfrm>
        </p:grpSpPr>
        <p:cxnSp>
          <p:nvCxnSpPr>
            <p:cNvPr id="53" name="Connettore 7 52"/>
            <p:cNvCxnSpPr/>
            <p:nvPr/>
          </p:nvCxnSpPr>
          <p:spPr bwMode="auto">
            <a:xfrm rot="8100000" flipH="1" flipV="1">
              <a:off x="171264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Connettore 7 53"/>
            <p:cNvCxnSpPr/>
            <p:nvPr/>
          </p:nvCxnSpPr>
          <p:spPr bwMode="auto">
            <a:xfrm rot="8100000" flipH="1" flipV="1">
              <a:off x="273066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Connettore 7 54"/>
            <p:cNvCxnSpPr/>
            <p:nvPr/>
          </p:nvCxnSpPr>
          <p:spPr bwMode="auto">
            <a:xfrm rot="8100000" flipH="1" flipV="1">
              <a:off x="222165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Connettore 7 55"/>
            <p:cNvCxnSpPr/>
            <p:nvPr/>
          </p:nvCxnSpPr>
          <p:spPr bwMode="auto">
            <a:xfrm rot="8100000" flipH="1" flipV="1">
              <a:off x="323968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Connettore 7 56"/>
            <p:cNvCxnSpPr/>
            <p:nvPr/>
          </p:nvCxnSpPr>
          <p:spPr bwMode="auto">
            <a:xfrm rot="8100000" flipH="1" flipV="1">
              <a:off x="374869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Connettore 7 57"/>
            <p:cNvCxnSpPr/>
            <p:nvPr/>
          </p:nvCxnSpPr>
          <p:spPr bwMode="auto">
            <a:xfrm rot="8100000" flipH="1" flipV="1">
              <a:off x="425771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Connettore 7 58"/>
            <p:cNvCxnSpPr/>
            <p:nvPr/>
          </p:nvCxnSpPr>
          <p:spPr bwMode="auto">
            <a:xfrm rot="8100000" flipH="1" flipV="1">
              <a:off x="476672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Connettore 7 59"/>
            <p:cNvCxnSpPr/>
            <p:nvPr/>
          </p:nvCxnSpPr>
          <p:spPr bwMode="auto">
            <a:xfrm rot="8100000" flipH="1" flipV="1">
              <a:off x="527573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Connettore 7 60"/>
            <p:cNvCxnSpPr/>
            <p:nvPr/>
          </p:nvCxnSpPr>
          <p:spPr bwMode="auto">
            <a:xfrm rot="8100000" flipH="1" flipV="1">
              <a:off x="578475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" name="Connettore 7 61"/>
            <p:cNvCxnSpPr/>
            <p:nvPr/>
          </p:nvCxnSpPr>
          <p:spPr bwMode="auto">
            <a:xfrm rot="8100000" flipH="1" flipV="1">
              <a:off x="629376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3" name="Connettore 7 62"/>
            <p:cNvCxnSpPr/>
            <p:nvPr/>
          </p:nvCxnSpPr>
          <p:spPr bwMode="auto">
            <a:xfrm rot="8100000" flipH="1" flipV="1">
              <a:off x="680278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4" name="Connettore 7 63"/>
            <p:cNvCxnSpPr/>
            <p:nvPr/>
          </p:nvCxnSpPr>
          <p:spPr bwMode="auto">
            <a:xfrm rot="8100000" flipH="1" flipV="1">
              <a:off x="7311791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5" name="Gruppo 64"/>
          <p:cNvGrpSpPr/>
          <p:nvPr/>
        </p:nvGrpSpPr>
        <p:grpSpPr>
          <a:xfrm>
            <a:off x="1619633" y="5661248"/>
            <a:ext cx="6031199" cy="432048"/>
            <a:chOff x="1712640" y="3306296"/>
            <a:chExt cx="6031199" cy="432048"/>
          </a:xfrm>
        </p:grpSpPr>
        <p:cxnSp>
          <p:nvCxnSpPr>
            <p:cNvPr id="66" name="Connettore 7 65"/>
            <p:cNvCxnSpPr/>
            <p:nvPr/>
          </p:nvCxnSpPr>
          <p:spPr bwMode="auto">
            <a:xfrm rot="8100000" flipH="1" flipV="1">
              <a:off x="171264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Connettore 7 66"/>
            <p:cNvCxnSpPr/>
            <p:nvPr/>
          </p:nvCxnSpPr>
          <p:spPr bwMode="auto">
            <a:xfrm rot="8100000" flipH="1" flipV="1">
              <a:off x="273066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Connettore 7 67"/>
            <p:cNvCxnSpPr/>
            <p:nvPr/>
          </p:nvCxnSpPr>
          <p:spPr bwMode="auto">
            <a:xfrm rot="8100000" flipH="1" flipV="1">
              <a:off x="222165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9" name="Connettore 7 68"/>
            <p:cNvCxnSpPr/>
            <p:nvPr/>
          </p:nvCxnSpPr>
          <p:spPr bwMode="auto">
            <a:xfrm rot="8100000" flipH="1" flipV="1">
              <a:off x="323968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0" name="Connettore 7 69"/>
            <p:cNvCxnSpPr/>
            <p:nvPr/>
          </p:nvCxnSpPr>
          <p:spPr bwMode="auto">
            <a:xfrm rot="8100000" flipH="1" flipV="1">
              <a:off x="374869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Connettore 7 70"/>
            <p:cNvCxnSpPr/>
            <p:nvPr/>
          </p:nvCxnSpPr>
          <p:spPr bwMode="auto">
            <a:xfrm rot="8100000" flipH="1" flipV="1">
              <a:off x="425771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Connettore 7 71"/>
            <p:cNvCxnSpPr/>
            <p:nvPr/>
          </p:nvCxnSpPr>
          <p:spPr bwMode="auto">
            <a:xfrm rot="8100000" flipH="1" flipV="1">
              <a:off x="476672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3" name="Connettore 7 72"/>
            <p:cNvCxnSpPr/>
            <p:nvPr/>
          </p:nvCxnSpPr>
          <p:spPr bwMode="auto">
            <a:xfrm rot="8100000" flipH="1" flipV="1">
              <a:off x="527573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" name="Connettore 7 73"/>
            <p:cNvCxnSpPr/>
            <p:nvPr/>
          </p:nvCxnSpPr>
          <p:spPr bwMode="auto">
            <a:xfrm rot="8100000" flipH="1" flipV="1">
              <a:off x="578475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Connettore 7 74"/>
            <p:cNvCxnSpPr/>
            <p:nvPr/>
          </p:nvCxnSpPr>
          <p:spPr bwMode="auto">
            <a:xfrm rot="8100000" flipH="1" flipV="1">
              <a:off x="629376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Connettore 7 75"/>
            <p:cNvCxnSpPr/>
            <p:nvPr/>
          </p:nvCxnSpPr>
          <p:spPr bwMode="auto">
            <a:xfrm rot="8100000" flipH="1" flipV="1">
              <a:off x="680278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Connettore 7 76"/>
            <p:cNvCxnSpPr/>
            <p:nvPr/>
          </p:nvCxnSpPr>
          <p:spPr bwMode="auto">
            <a:xfrm rot="8100000" flipH="1" flipV="1">
              <a:off x="7311791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uppo 77"/>
          <p:cNvGrpSpPr/>
          <p:nvPr/>
        </p:nvGrpSpPr>
        <p:grpSpPr>
          <a:xfrm>
            <a:off x="1772033" y="6021288"/>
            <a:ext cx="6031199" cy="432048"/>
            <a:chOff x="1712640" y="3306296"/>
            <a:chExt cx="6031199" cy="432048"/>
          </a:xfrm>
        </p:grpSpPr>
        <p:cxnSp>
          <p:nvCxnSpPr>
            <p:cNvPr id="79" name="Connettore 7 78"/>
            <p:cNvCxnSpPr/>
            <p:nvPr/>
          </p:nvCxnSpPr>
          <p:spPr bwMode="auto">
            <a:xfrm rot="8100000" flipH="1" flipV="1">
              <a:off x="171264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Connettore 7 79"/>
            <p:cNvCxnSpPr/>
            <p:nvPr/>
          </p:nvCxnSpPr>
          <p:spPr bwMode="auto">
            <a:xfrm rot="8100000" flipH="1" flipV="1">
              <a:off x="273066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1" name="Connettore 7 80"/>
            <p:cNvCxnSpPr/>
            <p:nvPr/>
          </p:nvCxnSpPr>
          <p:spPr bwMode="auto">
            <a:xfrm rot="8100000" flipH="1" flipV="1">
              <a:off x="222165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Connettore 7 81"/>
            <p:cNvCxnSpPr/>
            <p:nvPr/>
          </p:nvCxnSpPr>
          <p:spPr bwMode="auto">
            <a:xfrm rot="8100000" flipH="1" flipV="1">
              <a:off x="323968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3" name="Connettore 7 82"/>
            <p:cNvCxnSpPr/>
            <p:nvPr/>
          </p:nvCxnSpPr>
          <p:spPr bwMode="auto">
            <a:xfrm rot="8100000" flipH="1" flipV="1">
              <a:off x="374869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4" name="Connettore 7 83"/>
            <p:cNvCxnSpPr/>
            <p:nvPr/>
          </p:nvCxnSpPr>
          <p:spPr bwMode="auto">
            <a:xfrm rot="8100000" flipH="1" flipV="1">
              <a:off x="425771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5" name="Connettore 7 84"/>
            <p:cNvCxnSpPr/>
            <p:nvPr/>
          </p:nvCxnSpPr>
          <p:spPr bwMode="auto">
            <a:xfrm rot="8100000" flipH="1" flipV="1">
              <a:off x="476672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Connettore 7 85"/>
            <p:cNvCxnSpPr/>
            <p:nvPr/>
          </p:nvCxnSpPr>
          <p:spPr bwMode="auto">
            <a:xfrm rot="8100000" flipH="1" flipV="1">
              <a:off x="527573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Connettore 7 86"/>
            <p:cNvCxnSpPr/>
            <p:nvPr/>
          </p:nvCxnSpPr>
          <p:spPr bwMode="auto">
            <a:xfrm rot="8100000" flipH="1" flipV="1">
              <a:off x="578475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Connettore 7 87"/>
            <p:cNvCxnSpPr/>
            <p:nvPr/>
          </p:nvCxnSpPr>
          <p:spPr bwMode="auto">
            <a:xfrm rot="8100000" flipH="1" flipV="1">
              <a:off x="629376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9" name="Connettore 7 88"/>
            <p:cNvCxnSpPr/>
            <p:nvPr/>
          </p:nvCxnSpPr>
          <p:spPr bwMode="auto">
            <a:xfrm rot="8100000" flipH="1" flipV="1">
              <a:off x="680278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Connettore 7 89"/>
            <p:cNvCxnSpPr/>
            <p:nvPr/>
          </p:nvCxnSpPr>
          <p:spPr bwMode="auto">
            <a:xfrm rot="8100000" flipH="1" flipV="1">
              <a:off x="7311791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1" name="Gruppo 90"/>
          <p:cNvGrpSpPr/>
          <p:nvPr/>
        </p:nvGrpSpPr>
        <p:grpSpPr>
          <a:xfrm>
            <a:off x="1924433" y="6309320"/>
            <a:ext cx="6031199" cy="432048"/>
            <a:chOff x="1712640" y="3306296"/>
            <a:chExt cx="6031199" cy="432048"/>
          </a:xfrm>
        </p:grpSpPr>
        <p:cxnSp>
          <p:nvCxnSpPr>
            <p:cNvPr id="92" name="Connettore 7 91"/>
            <p:cNvCxnSpPr/>
            <p:nvPr/>
          </p:nvCxnSpPr>
          <p:spPr bwMode="auto">
            <a:xfrm rot="8100000" flipH="1" flipV="1">
              <a:off x="171264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3" name="Connettore 7 92"/>
            <p:cNvCxnSpPr/>
            <p:nvPr/>
          </p:nvCxnSpPr>
          <p:spPr bwMode="auto">
            <a:xfrm rot="8100000" flipH="1" flipV="1">
              <a:off x="273066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4" name="Connettore 7 93"/>
            <p:cNvCxnSpPr/>
            <p:nvPr/>
          </p:nvCxnSpPr>
          <p:spPr bwMode="auto">
            <a:xfrm rot="8100000" flipH="1" flipV="1">
              <a:off x="222165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5" name="Connettore 7 94"/>
            <p:cNvCxnSpPr/>
            <p:nvPr/>
          </p:nvCxnSpPr>
          <p:spPr bwMode="auto">
            <a:xfrm rot="8100000" flipH="1" flipV="1">
              <a:off x="323968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" name="Connettore 7 95"/>
            <p:cNvCxnSpPr/>
            <p:nvPr/>
          </p:nvCxnSpPr>
          <p:spPr bwMode="auto">
            <a:xfrm rot="8100000" flipH="1" flipV="1">
              <a:off x="374869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" name="Connettore 7 96"/>
            <p:cNvCxnSpPr/>
            <p:nvPr/>
          </p:nvCxnSpPr>
          <p:spPr bwMode="auto">
            <a:xfrm rot="8100000" flipH="1" flipV="1">
              <a:off x="425771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Connettore 7 97"/>
            <p:cNvCxnSpPr/>
            <p:nvPr/>
          </p:nvCxnSpPr>
          <p:spPr bwMode="auto">
            <a:xfrm rot="8100000" flipH="1" flipV="1">
              <a:off x="4766724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9" name="Connettore 7 98"/>
            <p:cNvCxnSpPr/>
            <p:nvPr/>
          </p:nvCxnSpPr>
          <p:spPr bwMode="auto">
            <a:xfrm rot="8100000" flipH="1" flipV="1">
              <a:off x="5275738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Connettore 7 99"/>
            <p:cNvCxnSpPr/>
            <p:nvPr/>
          </p:nvCxnSpPr>
          <p:spPr bwMode="auto">
            <a:xfrm rot="8100000" flipH="1" flipV="1">
              <a:off x="5784752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1" name="Connettore 7 100"/>
            <p:cNvCxnSpPr/>
            <p:nvPr/>
          </p:nvCxnSpPr>
          <p:spPr bwMode="auto">
            <a:xfrm rot="8100000" flipH="1" flipV="1">
              <a:off x="6293766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" name="Connettore 7 101"/>
            <p:cNvCxnSpPr/>
            <p:nvPr/>
          </p:nvCxnSpPr>
          <p:spPr bwMode="auto">
            <a:xfrm rot="8100000" flipH="1" flipV="1">
              <a:off x="6802780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3" name="Connettore 7 102"/>
            <p:cNvCxnSpPr/>
            <p:nvPr/>
          </p:nvCxnSpPr>
          <p:spPr bwMode="auto">
            <a:xfrm rot="8100000" flipH="1" flipV="1">
              <a:off x="7311791" y="3306296"/>
              <a:ext cx="432048" cy="432048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1C0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4" name="CasellaDiTesto 103"/>
          <p:cNvSpPr txBox="1"/>
          <p:nvPr/>
        </p:nvSpPr>
        <p:spPr>
          <a:xfrm>
            <a:off x="2360712" y="2276872"/>
            <a:ext cx="190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superficie: 1 atm</a:t>
            </a:r>
            <a:endParaRPr lang="it-IT" dirty="0"/>
          </a:p>
        </p:txBody>
      </p:sp>
      <p:sp>
        <p:nvSpPr>
          <p:cNvPr id="105" name="CasellaDiTesto 104"/>
          <p:cNvSpPr txBox="1"/>
          <p:nvPr/>
        </p:nvSpPr>
        <p:spPr>
          <a:xfrm>
            <a:off x="1013410" y="2492896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1 atm</a:t>
            </a:r>
            <a:endParaRPr lang="it-IT"/>
          </a:p>
        </p:txBody>
      </p:sp>
      <p:sp>
        <p:nvSpPr>
          <p:cNvPr id="106" name="Cilindro 105"/>
          <p:cNvSpPr/>
          <p:nvPr/>
        </p:nvSpPr>
        <p:spPr bwMode="auto">
          <a:xfrm rot="16200000">
            <a:off x="1244587" y="2672915"/>
            <a:ext cx="288032" cy="1512168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7" name="CasellaDiTesto 106"/>
          <p:cNvSpPr txBox="1"/>
          <p:nvPr/>
        </p:nvSpPr>
        <p:spPr>
          <a:xfrm>
            <a:off x="1064568" y="3234462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 + 1</a:t>
            </a:r>
            <a:endParaRPr lang="it-IT" dirty="0"/>
          </a:p>
        </p:txBody>
      </p:sp>
      <p:sp>
        <p:nvSpPr>
          <p:cNvPr id="109" name="Ovale 108"/>
          <p:cNvSpPr/>
          <p:nvPr/>
        </p:nvSpPr>
        <p:spPr bwMode="auto">
          <a:xfrm>
            <a:off x="3405145" y="3717032"/>
            <a:ext cx="1043799" cy="100811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0" name="Rettangolo 109"/>
          <p:cNvSpPr/>
          <p:nvPr/>
        </p:nvSpPr>
        <p:spPr bwMode="auto">
          <a:xfrm>
            <a:off x="3801189" y="3212976"/>
            <a:ext cx="288032" cy="64807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1" name="Rettangolo 110"/>
          <p:cNvSpPr/>
          <p:nvPr/>
        </p:nvSpPr>
        <p:spPr bwMode="auto">
          <a:xfrm>
            <a:off x="3816601" y="3140968"/>
            <a:ext cx="252000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2" name="Trapezio 111"/>
          <p:cNvSpPr/>
          <p:nvPr/>
        </p:nvSpPr>
        <p:spPr bwMode="auto">
          <a:xfrm flipV="1">
            <a:off x="3801189" y="3140968"/>
            <a:ext cx="288032" cy="288032"/>
          </a:xfrm>
          <a:prstGeom prst="trapezoid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3" name="CasellaDiTesto 112"/>
          <p:cNvSpPr txBox="1"/>
          <p:nvPr/>
        </p:nvSpPr>
        <p:spPr>
          <a:xfrm>
            <a:off x="4917313" y="3861048"/>
            <a:ext cx="172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30 metri: </a:t>
            </a:r>
            <a:r>
              <a:rPr lang="it-IT" dirty="0"/>
              <a:t>4</a:t>
            </a:r>
            <a:r>
              <a:rPr lang="it-IT" dirty="0" smtClean="0"/>
              <a:t> atm</a:t>
            </a:r>
            <a:endParaRPr lang="it-IT" dirty="0"/>
          </a:p>
        </p:txBody>
      </p:sp>
      <p:sp>
        <p:nvSpPr>
          <p:cNvPr id="114" name="CasellaDiTesto 113"/>
          <p:cNvSpPr txBox="1"/>
          <p:nvPr/>
        </p:nvSpPr>
        <p:spPr>
          <a:xfrm>
            <a:off x="3570011" y="4026550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  <a:r>
              <a:rPr lang="it-IT" dirty="0" smtClean="0"/>
              <a:t> atm</a:t>
            </a:r>
            <a:endParaRPr lang="it-IT" dirty="0"/>
          </a:p>
        </p:txBody>
      </p:sp>
      <p:sp>
        <p:nvSpPr>
          <p:cNvPr id="115" name="Cilindro 114"/>
          <p:cNvSpPr/>
          <p:nvPr/>
        </p:nvSpPr>
        <p:spPr bwMode="auto">
          <a:xfrm rot="16200000">
            <a:off x="3801188" y="4257091"/>
            <a:ext cx="288032" cy="1512168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6" name="CasellaDiTesto 115"/>
          <p:cNvSpPr txBox="1"/>
          <p:nvPr/>
        </p:nvSpPr>
        <p:spPr>
          <a:xfrm>
            <a:off x="3621169" y="4818638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 + 4</a:t>
            </a:r>
            <a:endParaRPr lang="it-IT" dirty="0"/>
          </a:p>
        </p:txBody>
      </p:sp>
      <p:sp>
        <p:nvSpPr>
          <p:cNvPr id="118" name="Ovale 117"/>
          <p:cNvSpPr/>
          <p:nvPr/>
        </p:nvSpPr>
        <p:spPr bwMode="auto">
          <a:xfrm>
            <a:off x="5151496" y="5301208"/>
            <a:ext cx="1043799" cy="100811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9" name="Rettangolo 118"/>
          <p:cNvSpPr/>
          <p:nvPr/>
        </p:nvSpPr>
        <p:spPr bwMode="auto">
          <a:xfrm>
            <a:off x="5529379" y="4797152"/>
            <a:ext cx="288032" cy="64807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0" name="Rettangolo 119"/>
          <p:cNvSpPr/>
          <p:nvPr/>
        </p:nvSpPr>
        <p:spPr bwMode="auto">
          <a:xfrm>
            <a:off x="5547395" y="4725144"/>
            <a:ext cx="252000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2" name="CasellaDiTesto 121"/>
          <p:cNvSpPr txBox="1"/>
          <p:nvPr/>
        </p:nvSpPr>
        <p:spPr>
          <a:xfrm>
            <a:off x="6645504" y="5373216"/>
            <a:ext cx="1899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35 metri: 4,5 atm</a:t>
            </a:r>
            <a:endParaRPr lang="it-IT" dirty="0"/>
          </a:p>
        </p:txBody>
      </p:sp>
      <p:sp>
        <p:nvSpPr>
          <p:cNvPr id="123" name="CasellaDiTesto 122"/>
          <p:cNvSpPr txBox="1"/>
          <p:nvPr/>
        </p:nvSpPr>
        <p:spPr>
          <a:xfrm>
            <a:off x="5323780" y="5610726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  <a:r>
              <a:rPr lang="it-IT" dirty="0" smtClean="0"/>
              <a:t> atm</a:t>
            </a:r>
            <a:endParaRPr lang="it-IT" dirty="0"/>
          </a:p>
        </p:txBody>
      </p:sp>
      <p:sp>
        <p:nvSpPr>
          <p:cNvPr id="124" name="Cilindro 123"/>
          <p:cNvSpPr/>
          <p:nvPr/>
        </p:nvSpPr>
        <p:spPr bwMode="auto">
          <a:xfrm rot="16200000">
            <a:off x="5529379" y="5841267"/>
            <a:ext cx="288032" cy="1512168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5" name="CasellaDiTesto 124"/>
          <p:cNvSpPr txBox="1"/>
          <p:nvPr/>
        </p:nvSpPr>
        <p:spPr>
          <a:xfrm>
            <a:off x="5201151" y="6402814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 + 4,5</a:t>
            </a:r>
            <a:endParaRPr lang="it-IT" dirty="0"/>
          </a:p>
        </p:txBody>
      </p:sp>
      <p:cxnSp>
        <p:nvCxnSpPr>
          <p:cNvPr id="127" name="Connettore 7 126"/>
          <p:cNvCxnSpPr/>
          <p:nvPr/>
        </p:nvCxnSpPr>
        <p:spPr bwMode="auto">
          <a:xfrm rot="8100000" flipH="1" flipV="1">
            <a:off x="7147946" y="344647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8" name="Connettore 7 127"/>
          <p:cNvCxnSpPr/>
          <p:nvPr/>
        </p:nvCxnSpPr>
        <p:spPr bwMode="auto">
          <a:xfrm rot="8100000" flipH="1" flipV="1">
            <a:off x="7656960" y="344647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9" name="Connettore 7 128"/>
          <p:cNvCxnSpPr/>
          <p:nvPr/>
        </p:nvCxnSpPr>
        <p:spPr bwMode="auto">
          <a:xfrm rot="8100000" flipH="1" flipV="1">
            <a:off x="8165974" y="344647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0" name="Connettore 7 129"/>
          <p:cNvCxnSpPr/>
          <p:nvPr/>
        </p:nvCxnSpPr>
        <p:spPr bwMode="auto">
          <a:xfrm rot="8100000" flipH="1" flipV="1">
            <a:off x="8674988" y="344647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1" name="Connettore 7 130"/>
          <p:cNvCxnSpPr/>
          <p:nvPr/>
        </p:nvCxnSpPr>
        <p:spPr bwMode="auto">
          <a:xfrm rot="8100000" flipH="1" flipV="1">
            <a:off x="9183999" y="344647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2" name="Connettore 7 131"/>
          <p:cNvCxnSpPr/>
          <p:nvPr/>
        </p:nvCxnSpPr>
        <p:spPr bwMode="auto">
          <a:xfrm rot="8100000" flipH="1" flipV="1">
            <a:off x="7363970" y="405748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3" name="Connettore 7 132"/>
          <p:cNvCxnSpPr/>
          <p:nvPr/>
        </p:nvCxnSpPr>
        <p:spPr bwMode="auto">
          <a:xfrm rot="8100000" flipH="1" flipV="1">
            <a:off x="7872984" y="405748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4" name="Connettore 7 133"/>
          <p:cNvCxnSpPr/>
          <p:nvPr/>
        </p:nvCxnSpPr>
        <p:spPr bwMode="auto">
          <a:xfrm rot="8100000" flipH="1" flipV="1">
            <a:off x="8381998" y="405748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5" name="Connettore 7 134"/>
          <p:cNvCxnSpPr/>
          <p:nvPr/>
        </p:nvCxnSpPr>
        <p:spPr bwMode="auto">
          <a:xfrm rot="8100000" flipH="1" flipV="1">
            <a:off x="8891012" y="405748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6" name="Connettore 7 135"/>
          <p:cNvCxnSpPr/>
          <p:nvPr/>
        </p:nvCxnSpPr>
        <p:spPr bwMode="auto">
          <a:xfrm rot="8100000" flipH="1" flipV="1">
            <a:off x="9400023" y="405748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7" name="Connettore 7 136"/>
          <p:cNvCxnSpPr/>
          <p:nvPr/>
        </p:nvCxnSpPr>
        <p:spPr bwMode="auto">
          <a:xfrm rot="8100000" flipH="1" flipV="1">
            <a:off x="7516370" y="459860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8" name="Connettore 7 137"/>
          <p:cNvCxnSpPr/>
          <p:nvPr/>
        </p:nvCxnSpPr>
        <p:spPr bwMode="auto">
          <a:xfrm rot="8100000" flipH="1" flipV="1">
            <a:off x="8025384" y="459860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9" name="Connettore 7 138"/>
          <p:cNvCxnSpPr/>
          <p:nvPr/>
        </p:nvCxnSpPr>
        <p:spPr bwMode="auto">
          <a:xfrm rot="8100000" flipH="1" flipV="1">
            <a:off x="8534398" y="459860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0" name="Connettore 7 139"/>
          <p:cNvCxnSpPr/>
          <p:nvPr/>
        </p:nvCxnSpPr>
        <p:spPr bwMode="auto">
          <a:xfrm rot="8100000" flipH="1" flipV="1">
            <a:off x="9043412" y="459860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2" name="Connettore 7 141"/>
          <p:cNvCxnSpPr/>
          <p:nvPr/>
        </p:nvCxnSpPr>
        <p:spPr bwMode="auto">
          <a:xfrm rot="8100000" flipH="1" flipV="1">
            <a:off x="7668770" y="510265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3" name="Connettore 7 142"/>
          <p:cNvCxnSpPr/>
          <p:nvPr/>
        </p:nvCxnSpPr>
        <p:spPr bwMode="auto">
          <a:xfrm rot="8100000" flipH="1" flipV="1">
            <a:off x="8177784" y="510265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4" name="Connettore 7 143"/>
          <p:cNvCxnSpPr/>
          <p:nvPr/>
        </p:nvCxnSpPr>
        <p:spPr bwMode="auto">
          <a:xfrm rot="8100000" flipH="1" flipV="1">
            <a:off x="8686798" y="510265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5" name="Connettore 7 144"/>
          <p:cNvCxnSpPr/>
          <p:nvPr/>
        </p:nvCxnSpPr>
        <p:spPr bwMode="auto">
          <a:xfrm rot="8100000" flipH="1" flipV="1">
            <a:off x="9195812" y="510265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7" name="Connettore 7 146"/>
          <p:cNvCxnSpPr/>
          <p:nvPr/>
        </p:nvCxnSpPr>
        <p:spPr bwMode="auto">
          <a:xfrm rot="8100000" flipH="1" flipV="1">
            <a:off x="7821170" y="567872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8" name="Connettore 7 147"/>
          <p:cNvCxnSpPr/>
          <p:nvPr/>
        </p:nvCxnSpPr>
        <p:spPr bwMode="auto">
          <a:xfrm rot="8100000" flipH="1" flipV="1">
            <a:off x="8330184" y="567872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9" name="Connettore 7 148"/>
          <p:cNvCxnSpPr/>
          <p:nvPr/>
        </p:nvCxnSpPr>
        <p:spPr bwMode="auto">
          <a:xfrm rot="8100000" flipH="1" flipV="1">
            <a:off x="8839198" y="567872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0" name="Connettore 7 149"/>
          <p:cNvCxnSpPr/>
          <p:nvPr/>
        </p:nvCxnSpPr>
        <p:spPr bwMode="auto">
          <a:xfrm rot="8100000" flipH="1" flipV="1">
            <a:off x="9348212" y="5678721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2" name="Connettore 7 151"/>
          <p:cNvCxnSpPr/>
          <p:nvPr/>
        </p:nvCxnSpPr>
        <p:spPr bwMode="auto">
          <a:xfrm rot="8100000" flipH="1" flipV="1">
            <a:off x="7973570" y="600381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3" name="Connettore 7 152"/>
          <p:cNvCxnSpPr/>
          <p:nvPr/>
        </p:nvCxnSpPr>
        <p:spPr bwMode="auto">
          <a:xfrm rot="8100000" flipH="1" flipV="1">
            <a:off x="8482584" y="600381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4" name="Connettore 7 153"/>
          <p:cNvCxnSpPr/>
          <p:nvPr/>
        </p:nvCxnSpPr>
        <p:spPr bwMode="auto">
          <a:xfrm rot="8100000" flipH="1" flipV="1">
            <a:off x="8991598" y="600381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7" name="Connettore 7 156"/>
          <p:cNvCxnSpPr/>
          <p:nvPr/>
        </p:nvCxnSpPr>
        <p:spPr bwMode="auto">
          <a:xfrm rot="8100000" flipH="1" flipV="1">
            <a:off x="8125970" y="629184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8" name="Connettore 7 157"/>
          <p:cNvCxnSpPr/>
          <p:nvPr/>
        </p:nvCxnSpPr>
        <p:spPr bwMode="auto">
          <a:xfrm rot="8100000" flipH="1" flipV="1">
            <a:off x="8634984" y="629184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9" name="Connettore 7 158"/>
          <p:cNvCxnSpPr/>
          <p:nvPr/>
        </p:nvCxnSpPr>
        <p:spPr bwMode="auto">
          <a:xfrm rot="8100000" flipH="1" flipV="1">
            <a:off x="9143998" y="629184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6" name="Connettore 7 165"/>
          <p:cNvCxnSpPr/>
          <p:nvPr/>
        </p:nvCxnSpPr>
        <p:spPr bwMode="auto">
          <a:xfrm rot="8100000" flipH="1" flipV="1">
            <a:off x="453798" y="341152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0" name="Connettore 7 169"/>
          <p:cNvCxnSpPr/>
          <p:nvPr/>
        </p:nvCxnSpPr>
        <p:spPr bwMode="auto">
          <a:xfrm rot="8100000" flipH="1" flipV="1">
            <a:off x="97187" y="402253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1" name="Connettore 7 170"/>
          <p:cNvCxnSpPr/>
          <p:nvPr/>
        </p:nvCxnSpPr>
        <p:spPr bwMode="auto">
          <a:xfrm rot="8100000" flipH="1" flipV="1">
            <a:off x="606198" y="402253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" name="Connettore 7 174"/>
          <p:cNvCxnSpPr/>
          <p:nvPr/>
        </p:nvCxnSpPr>
        <p:spPr bwMode="auto">
          <a:xfrm rot="8100000" flipH="1" flipV="1">
            <a:off x="249587" y="452659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" name="Connettore 7 175"/>
          <p:cNvCxnSpPr/>
          <p:nvPr/>
        </p:nvCxnSpPr>
        <p:spPr bwMode="auto">
          <a:xfrm rot="8100000" flipH="1" flipV="1">
            <a:off x="758598" y="4526593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0" name="Connettore 7 179"/>
          <p:cNvCxnSpPr/>
          <p:nvPr/>
        </p:nvCxnSpPr>
        <p:spPr bwMode="auto">
          <a:xfrm rot="8100000" flipH="1" flipV="1">
            <a:off x="401987" y="510265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1" name="Connettore 7 180"/>
          <p:cNvCxnSpPr/>
          <p:nvPr/>
        </p:nvCxnSpPr>
        <p:spPr bwMode="auto">
          <a:xfrm rot="8100000" flipH="1" flipV="1">
            <a:off x="910998" y="510265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4" name="Connettore 7 183"/>
          <p:cNvCxnSpPr/>
          <p:nvPr/>
        </p:nvCxnSpPr>
        <p:spPr bwMode="auto">
          <a:xfrm rot="8100000" flipH="1" flipV="1">
            <a:off x="45373" y="564377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5" name="Connettore 7 184"/>
          <p:cNvCxnSpPr/>
          <p:nvPr/>
        </p:nvCxnSpPr>
        <p:spPr bwMode="auto">
          <a:xfrm rot="8100000" flipH="1" flipV="1">
            <a:off x="554387" y="564377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6" name="Connettore 7 185"/>
          <p:cNvCxnSpPr/>
          <p:nvPr/>
        </p:nvCxnSpPr>
        <p:spPr bwMode="auto">
          <a:xfrm rot="8100000" flipH="1" flipV="1">
            <a:off x="1063398" y="564377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9" name="Connettore 7 188"/>
          <p:cNvCxnSpPr/>
          <p:nvPr/>
        </p:nvCxnSpPr>
        <p:spPr bwMode="auto">
          <a:xfrm rot="8100000" flipH="1" flipV="1">
            <a:off x="197773" y="600381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0" name="Connettore 7 189"/>
          <p:cNvCxnSpPr/>
          <p:nvPr/>
        </p:nvCxnSpPr>
        <p:spPr bwMode="auto">
          <a:xfrm rot="8100000" flipH="1" flipV="1">
            <a:off x="706787" y="600381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1" name="Connettore 7 190"/>
          <p:cNvCxnSpPr/>
          <p:nvPr/>
        </p:nvCxnSpPr>
        <p:spPr bwMode="auto">
          <a:xfrm rot="8100000" flipH="1" flipV="1">
            <a:off x="1215798" y="6003815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" name="Connettore 7 193"/>
          <p:cNvCxnSpPr/>
          <p:nvPr/>
        </p:nvCxnSpPr>
        <p:spPr bwMode="auto">
          <a:xfrm rot="8100000" flipH="1" flipV="1">
            <a:off x="350173" y="629184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5" name="Connettore 7 194"/>
          <p:cNvCxnSpPr/>
          <p:nvPr/>
        </p:nvCxnSpPr>
        <p:spPr bwMode="auto">
          <a:xfrm rot="8100000" flipH="1" flipV="1">
            <a:off x="859187" y="629184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6" name="Connettore 7 195"/>
          <p:cNvCxnSpPr/>
          <p:nvPr/>
        </p:nvCxnSpPr>
        <p:spPr bwMode="auto">
          <a:xfrm rot="8100000" flipH="1" flipV="1">
            <a:off x="1368198" y="6291847"/>
            <a:ext cx="432048" cy="43204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0" name="Freccia giù 199"/>
          <p:cNvSpPr/>
          <p:nvPr/>
        </p:nvSpPr>
        <p:spPr bwMode="auto">
          <a:xfrm flipV="1">
            <a:off x="5565383" y="5949280"/>
            <a:ext cx="216024" cy="504056"/>
          </a:xfrm>
          <a:prstGeom prst="downArrow">
            <a:avLst/>
          </a:prstGeom>
          <a:solidFill>
            <a:srgbClr val="1C04FF"/>
          </a:solidFill>
          <a:ln w="9525" cap="flat" cmpd="sng" algn="ctr">
            <a:solidFill>
              <a:srgbClr val="1C04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1" name="CasellaDiTesto 200"/>
          <p:cNvSpPr txBox="1"/>
          <p:nvPr/>
        </p:nvSpPr>
        <p:spPr>
          <a:xfrm>
            <a:off x="2360712" y="2545740"/>
            <a:ext cx="597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Le vie aeree sono chiuse. La pressione alveolare è come quella esterna</a:t>
            </a:r>
            <a:endParaRPr lang="it-IT" sz="1400" dirty="0"/>
          </a:p>
        </p:txBody>
      </p:sp>
      <p:sp>
        <p:nvSpPr>
          <p:cNvPr id="126" name="CasellaDiTesto 125"/>
          <p:cNvSpPr txBox="1"/>
          <p:nvPr/>
        </p:nvSpPr>
        <p:spPr>
          <a:xfrm>
            <a:off x="6393160" y="5661248"/>
            <a:ext cx="35128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La gabbia toracica non può più ridurre il suo volume: la pressione alveolare non si modifica e diventa inferiore a quella capillare</a:t>
            </a:r>
            <a:endParaRPr lang="it-IT" sz="1400" dirty="0"/>
          </a:p>
        </p:txBody>
      </p:sp>
      <p:sp>
        <p:nvSpPr>
          <p:cNvPr id="117" name="CasellaDiTesto 116"/>
          <p:cNvSpPr txBox="1"/>
          <p:nvPr/>
        </p:nvSpPr>
        <p:spPr>
          <a:xfrm>
            <a:off x="4664969" y="4221088"/>
            <a:ext cx="5040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La gabbia toracica subisce la pressione esterna e si comprime. </a:t>
            </a:r>
            <a:r>
              <a:rPr lang="it-IT" sz="1400" dirty="0"/>
              <a:t>L</a:t>
            </a:r>
            <a:r>
              <a:rPr lang="it-IT" sz="1400" dirty="0" smtClean="0"/>
              <a:t>a pressione alveolare cresce con quella esterna</a:t>
            </a:r>
            <a:endParaRPr lang="it-IT" sz="1400" dirty="0"/>
          </a:p>
        </p:txBody>
      </p:sp>
      <p:sp>
        <p:nvSpPr>
          <p:cNvPr id="198" name="CasellaDiTesto 197"/>
          <p:cNvSpPr txBox="1"/>
          <p:nvPr/>
        </p:nvSpPr>
        <p:spPr>
          <a:xfrm>
            <a:off x="56456" y="4797152"/>
            <a:ext cx="31683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La pressione in tutti i tessuti, e nel sangue, </a:t>
            </a:r>
            <a:r>
              <a:rPr lang="it-IT" sz="1400" smtClean="0"/>
              <a:t>si uniforma a quella esterna</a:t>
            </a:r>
            <a:endParaRPr lang="it-IT" sz="1400"/>
          </a:p>
        </p:txBody>
      </p:sp>
      <p:sp>
        <p:nvSpPr>
          <p:cNvPr id="199" name="CasellaDiTesto 198"/>
          <p:cNvSpPr txBox="1"/>
          <p:nvPr/>
        </p:nvSpPr>
        <p:spPr>
          <a:xfrm>
            <a:off x="1568624" y="6218148"/>
            <a:ext cx="31683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La pressione in tutti i tessuti, e nel sangue, </a:t>
            </a:r>
            <a:r>
              <a:rPr lang="it-IT" sz="1400" smtClean="0"/>
              <a:t>si uniforma a quella esterna</a:t>
            </a:r>
            <a:endParaRPr lang="it-IT" sz="1400"/>
          </a:p>
        </p:txBody>
      </p:sp>
      <p:sp>
        <p:nvSpPr>
          <p:cNvPr id="121" name="Trapezio 120"/>
          <p:cNvSpPr/>
          <p:nvPr/>
        </p:nvSpPr>
        <p:spPr bwMode="auto">
          <a:xfrm flipV="1">
            <a:off x="5529379" y="4725144"/>
            <a:ext cx="288032" cy="288032"/>
          </a:xfrm>
          <a:prstGeom prst="trapezoid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07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911046" y="652534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>
                <a:latin typeface="Arial" charset="0"/>
                <a:ea typeface="Arial" charset="0"/>
                <a:cs typeface="Arial" charset="0"/>
              </a:rPr>
              <a:t>Da: </a:t>
            </a:r>
            <a:r>
              <a:rPr lang="it-IT" sz="1100" dirty="0" err="1" smtClean="0">
                <a:latin typeface="Arial" charset="0"/>
                <a:ea typeface="Arial" charset="0"/>
                <a:cs typeface="Arial" charset="0"/>
              </a:rPr>
              <a:t>Silverthorn</a:t>
            </a:r>
            <a:r>
              <a:rPr lang="it-IT" sz="1100" dirty="0" smtClean="0">
                <a:latin typeface="Arial" charset="0"/>
                <a:ea typeface="Arial" charset="0"/>
                <a:cs typeface="Arial" charset="0"/>
              </a:rPr>
              <a:t>, Fisiologia umana, </a:t>
            </a:r>
            <a:r>
              <a:rPr lang="it-IT" sz="1100" dirty="0" err="1" smtClean="0">
                <a:latin typeface="Arial" charset="0"/>
                <a:ea typeface="Arial" charset="0"/>
                <a:cs typeface="Arial" charset="0"/>
              </a:rPr>
              <a:t>Pearson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8464" y="548680"/>
            <a:ext cx="964907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Dispnea con </a:t>
            </a:r>
            <a:r>
              <a:rPr lang="it-IT" b="1" smtClean="0">
                <a:latin typeface="Arial" charset="0"/>
                <a:ea typeface="Arial" charset="0"/>
                <a:cs typeface="Arial" charset="0"/>
              </a:rPr>
              <a:t>forte dispnea.</a:t>
            </a:r>
            <a:endParaRPr lang="it-IT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La Sig.ra Annamaria, 57 anni, arriva dal medico curante, la dott.ssa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Respirabene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, annunciata dal rumore del suo respiro, affannoso e fischiante. Ha spesso tosse e la sintomatologia, fastidiosa, si acutizza periodicamente. Non è la prima volta che la Sig.ra Annamaria si reca dal medico per questa ragione, sperando in un aiuto. La Sig.ra Annamaria, infatti, è affetta da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BPCO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(Bronco-Pneumopatia Cronico-Ostruttiva): nome dato alle patologie in cui lo scambio gassoso è ridotto a causa di un restringimento delle vie aeree. La maggior parte dei pazienti con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BPCO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presenta enfisema o bronchite cronica o entrambi. La maggior parte delle persone potrebbe evitare questa patologia non fumando: Annamaria è stata una forte fumatrice per 45 dei sui 57 anni. La sua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BPCO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è una combinazione di enfisema e bronchite.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La bronchite cronica comporta una infiammazione generale in tutto il tratto respiratorio e una eccessiva produzione di muco. Il muco ostruisce le vie aeree, riducendone il lume e rendendo difficile la ventilazione. Il fumo delle sigarette paralizza le ciglia che spostano detriti e muco all’esterno delle vie aeree e l’irritazione che produce aumenta la formazione di muco. Senza l’azione delle ciglia, muco e detriti si accumulano nelle vie aeree e provocano una tosse cronica. Di conseguenza i fumatori, in aggiunta alle bronchiti, possono sviluppare enfisema. L’enfisema è caratterizzato dalla perdita di elastina, le fibre elastiche aiutano il ritorno degli alveoli durante la espirazione. L’elastina è idrolizzata dalla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elastasi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, rilasciata dai macrofagi alveolari, che nei fumatori sono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sovrastimolati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per eliminare gli agenti irritanti del tratto respiratorio. I pazienti affetti da enfisema hanno più difficoltà a espirare che a inspirare.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Annamaria ha un FEV</a:t>
            </a:r>
            <a:r>
              <a:rPr lang="it-IT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inferiore alla norma e un emocromo superiore. Viene dimessa con una prescrizione per farmaci broncodilatatori e antiinfiammatori per mantenere pervie le sue vie aeree quanto più è possibile. Purtroppo, le alterazioni polmonari associate alla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BPCO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sono irreversibili e, anche se smetterà di fumare, avrà bisogno della terapia per il resto della sua vita.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4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ience - Respiratory Syst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16632"/>
            <a:ext cx="990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</a:rPr>
              <a:t>RESPIRATORY</a:t>
            </a:r>
            <a:r>
              <a:rPr lang="it-IT" sz="2000" dirty="0" smtClean="0">
                <a:solidFill>
                  <a:schemeClr val="bg1"/>
                </a:solidFill>
              </a:rPr>
              <a:t> SYSTEM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950" y="44450"/>
            <a:ext cx="974159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981" y="548680"/>
            <a:ext cx="97435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Giovane maschio con dispnea e dolore toracico.</a:t>
            </a:r>
          </a:p>
          <a:p>
            <a:endParaRPr lang="it-IT" dirty="0"/>
          </a:p>
          <a:p>
            <a:r>
              <a:rPr lang="it-IT" dirty="0" smtClean="0"/>
              <a:t>Mattia, 17 anni e leggermente sovrappeso, giunge in pronto soccorso con forte dispnea (difficoltà respiratoria) e dolore toracico, a sinistra. I sintomi si sono presentati il giorno prima ma, non essendo diminuiti, i genitori si sono preoccupati e lo hanno accompagnato in ospedale.</a:t>
            </a:r>
          </a:p>
          <a:p>
            <a:r>
              <a:rPr lang="it-IT" dirty="0" smtClean="0"/>
              <a:t>Il dolore è riferito all’emitorace sinistro. Sia il dolore che la dispnea aumentano quando viene chiesto di effettuare una respirazione forzata, mentre si riducono a riposo. Mattia non ha mai avuto dolori del genere prima, se non eventi sporadici, riconducibili a dolori intercostali, probabilmente da raffreddamento, non ha subito interventi chirurgici né assume farmaci. Alla ispezione, la cute risulta integra e </a:t>
            </a:r>
            <a:r>
              <a:rPr lang="it-IT" dirty="0" err="1" smtClean="0"/>
              <a:t>normotrofica</a:t>
            </a:r>
            <a:r>
              <a:rPr lang="it-IT" dirty="0" smtClean="0"/>
              <a:t>, anche quella toracica. Non si apprezza chiaramente, ma potrebbe esserci, una asimmetria dei due emitoraci, come pure una </a:t>
            </a:r>
            <a:r>
              <a:rPr lang="it-IT" dirty="0" err="1" smtClean="0"/>
              <a:t>ipomobilità</a:t>
            </a:r>
            <a:r>
              <a:rPr lang="it-IT" dirty="0" smtClean="0"/>
              <a:t> dell’emitorace sinistro. La pressione arteriosa è di 110/70 </a:t>
            </a:r>
            <a:r>
              <a:rPr lang="it-IT" dirty="0" err="1" smtClean="0"/>
              <a:t>mmHg</a:t>
            </a:r>
            <a:r>
              <a:rPr lang="it-IT" dirty="0" smtClean="0"/>
              <a:t>, la frequenza cardiaca di 90/</a:t>
            </a:r>
            <a:r>
              <a:rPr lang="it-IT" dirty="0" err="1" smtClean="0"/>
              <a:t>min</a:t>
            </a:r>
            <a:r>
              <a:rPr lang="it-IT" dirty="0" smtClean="0"/>
              <a:t>, la frequenza respiratoria a riposo di 23/</a:t>
            </a:r>
            <a:r>
              <a:rPr lang="it-IT" dirty="0" err="1" smtClean="0"/>
              <a:t>min</a:t>
            </a:r>
            <a:r>
              <a:rPr lang="it-IT" dirty="0" smtClean="0"/>
              <a:t> e la saturazione di O</a:t>
            </a:r>
            <a:r>
              <a:rPr lang="it-IT" baseline="-25000" dirty="0" smtClean="0"/>
              <a:t>2</a:t>
            </a:r>
            <a:r>
              <a:rPr lang="it-IT" dirty="0" smtClean="0"/>
              <a:t> dell’emoglobina è del 90%. L’auscultazione rivela l’assenza di rumori respiratori a sinistra. I toni cardiaci sono normali.</a:t>
            </a:r>
          </a:p>
          <a:p>
            <a:r>
              <a:rPr lang="it-IT" dirty="0" smtClean="0"/>
              <a:t>Viene avanzato il sospetto di pneumotorace spontaneo, cioè l’instaurarsi di una comunicazione fra le vie respiratorie e lo spazio pleurico.</a:t>
            </a:r>
          </a:p>
          <a:p>
            <a:r>
              <a:rPr lang="it-IT" dirty="0" smtClean="0"/>
              <a:t>L’</a:t>
            </a:r>
            <a:r>
              <a:rPr lang="it-IT" dirty="0" err="1" smtClean="0"/>
              <a:t>rx</a:t>
            </a:r>
            <a:r>
              <a:rPr lang="it-IT" dirty="0" smtClean="0"/>
              <a:t> del torace evidenzia un pneumotorace esteso a sinistra, con deviazione della trachea verso destra.</a:t>
            </a:r>
          </a:p>
          <a:p>
            <a:r>
              <a:rPr lang="it-IT" dirty="0" smtClean="0"/>
              <a:t>In pratica, il paziente respira con un solo polmone, il che spiega la bassa saturazione di O</a:t>
            </a:r>
            <a:r>
              <a:rPr lang="it-IT" baseline="-25000" dirty="0" smtClean="0"/>
              <a:t>2</a:t>
            </a:r>
            <a:r>
              <a:rPr lang="it-IT" dirty="0" smtClean="0"/>
              <a:t> e la tachipnea, che peggiorano sotto sforzo.</a:t>
            </a:r>
          </a:p>
          <a:p>
            <a:r>
              <a:rPr lang="it-IT" dirty="0" smtClean="0"/>
              <a:t>Come intervento di emergenza, viene introdotto un drenaggio toracico in depressione.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56939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3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571659" y="642097"/>
            <a:ext cx="8629813" cy="581123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673080" y="6597352"/>
            <a:ext cx="417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smtClean="0"/>
              <a:t>Da </a:t>
            </a:r>
            <a:r>
              <a:rPr lang="it-IT" sz="1200" dirty="0" err="1" smtClean="0"/>
              <a:t>Silbernagl</a:t>
            </a:r>
            <a:r>
              <a:rPr lang="it-IT" sz="1200" dirty="0" smtClean="0"/>
              <a:t> e </a:t>
            </a:r>
            <a:r>
              <a:rPr lang="it-IT" sz="1200" dirty="0" err="1" smtClean="0"/>
              <a:t>Despopoulos</a:t>
            </a:r>
            <a:r>
              <a:rPr lang="it-IT" sz="1200" dirty="0" smtClean="0"/>
              <a:t>, Fisiologia – atlante tascabile</a:t>
            </a:r>
            <a:endParaRPr lang="it-IT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664968" y="2154265"/>
            <a:ext cx="1876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F</a:t>
            </a:r>
            <a:r>
              <a:rPr lang="it-IT" sz="900" dirty="0" smtClean="0"/>
              <a:t>I</a:t>
            </a:r>
            <a:r>
              <a:rPr lang="it-IT" sz="1200" dirty="0" smtClean="0"/>
              <a:t>: volume nell’aria inspirata </a:t>
            </a:r>
            <a:r>
              <a:rPr lang="it-IT" sz="1200" smtClean="0"/>
              <a:t>(= atmosferica)</a:t>
            </a:r>
            <a:endParaRPr lang="it-IT" sz="1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360712" y="2287905"/>
            <a:ext cx="15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 smtClean="0"/>
              <a:t>F</a:t>
            </a:r>
            <a:r>
              <a:rPr lang="it-IT" sz="1200" dirty="0" smtClean="0"/>
              <a:t>: misura di volume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889104" y="450912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smtClean="0"/>
              <a:t>Il volume </a:t>
            </a:r>
            <a:r>
              <a:rPr lang="it-IT" sz="1200" dirty="0" smtClean="0"/>
              <a:t>di C0</a:t>
            </a:r>
            <a:r>
              <a:rPr lang="it-IT" sz="900" dirty="0" smtClean="0"/>
              <a:t>2</a:t>
            </a:r>
            <a:r>
              <a:rPr lang="it-IT" sz="1200" dirty="0" smtClean="0"/>
              <a:t> nell’aria atmosferica è trascurabile, quindi V</a:t>
            </a:r>
            <a:r>
              <a:rPr lang="it-IT" sz="1200" baseline="-25000" dirty="0" smtClean="0"/>
              <a:t>D</a:t>
            </a:r>
            <a:r>
              <a:rPr lang="it-IT" sz="1200" dirty="0" smtClean="0"/>
              <a:t>xFi</a:t>
            </a:r>
            <a:r>
              <a:rPr lang="it-IT" sz="1200" baseline="-25000" dirty="0" smtClean="0"/>
              <a:t>CO2</a:t>
            </a:r>
            <a:r>
              <a:rPr lang="it-IT" sz="1200" dirty="0" smtClean="0"/>
              <a:t> = 0</a:t>
            </a:r>
            <a:endParaRPr lang="it-IT" sz="1200" dirty="0"/>
          </a:p>
        </p:txBody>
      </p:sp>
      <p:sp>
        <p:nvSpPr>
          <p:cNvPr id="35" name="Text Box 55"/>
          <p:cNvSpPr txBox="1">
            <a:spLocks noChangeArrowheads="1"/>
          </p:cNvSpPr>
          <p:nvPr/>
        </p:nvSpPr>
        <p:spPr bwMode="auto">
          <a:xfrm>
            <a:off x="0" y="44624"/>
            <a:ext cx="990599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DETERMINAZIONE DELLO SPAZIO </a:t>
            </a:r>
            <a:r>
              <a:rPr lang="it-IT" sz="2000" dirty="0">
                <a:solidFill>
                  <a:srgbClr val="000000"/>
                </a:solidFill>
                <a:latin typeface="Arial Rounded MT Bold" pitchFamily="-72" charset="0"/>
              </a:rPr>
              <a:t>MORTO </a:t>
            </a:r>
            <a:r>
              <a:rPr lang="it-IT" sz="2000" dirty="0" smtClean="0">
                <a:solidFill>
                  <a:srgbClr val="000000"/>
                </a:solidFill>
                <a:latin typeface="Arial Rounded MT Bold" pitchFamily="-72" charset="0"/>
              </a:rPr>
              <a:t>ANATOMICO</a:t>
            </a:r>
            <a:endParaRPr lang="it-IT" sz="2000" dirty="0">
              <a:solidFill>
                <a:srgbClr val="000000"/>
              </a:solidFill>
              <a:latin typeface="Arial Rounded MT Bold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28464" y="188640"/>
            <a:ext cx="358579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b="1" dirty="0" smtClean="0"/>
              <a:t>APPARATO RESPIRATORIO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6" y="0"/>
            <a:ext cx="3930086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905328" y="6597352"/>
            <a:ext cx="2008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/>
              <a:t>Boron</a:t>
            </a:r>
            <a:r>
              <a:rPr lang="it-IT" sz="1000" dirty="0" smtClean="0"/>
              <a:t>, Fisiologia Medica, EDRA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9403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" y="476250"/>
            <a:ext cx="9236075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CasellaDiTesto 3"/>
          <p:cNvSpPr txBox="1">
            <a:spLocks noChangeArrowheads="1"/>
          </p:cNvSpPr>
          <p:nvPr/>
        </p:nvSpPr>
        <p:spPr bwMode="auto">
          <a:xfrm>
            <a:off x="7870825" y="6597650"/>
            <a:ext cx="2039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Da Conti et al., Fisiologia Medica</a:t>
            </a:r>
          </a:p>
        </p:txBody>
      </p:sp>
      <p:sp>
        <p:nvSpPr>
          <p:cNvPr id="21507" name="Rettangolo arrotondato 4"/>
          <p:cNvSpPr>
            <a:spLocks noChangeArrowheads="1"/>
          </p:cNvSpPr>
          <p:nvPr/>
        </p:nvSpPr>
        <p:spPr bwMode="auto">
          <a:xfrm>
            <a:off x="2288505" y="1700213"/>
            <a:ext cx="576263" cy="57626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1508" name="Rettangolo arrotondato 6"/>
          <p:cNvSpPr>
            <a:spLocks noChangeArrowheads="1"/>
          </p:cNvSpPr>
          <p:nvPr/>
        </p:nvSpPr>
        <p:spPr bwMode="auto">
          <a:xfrm>
            <a:off x="4016375" y="2781300"/>
            <a:ext cx="576263" cy="576263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1509" name="Rettangolo arrotondato 7"/>
          <p:cNvSpPr>
            <a:spLocks noChangeArrowheads="1"/>
          </p:cNvSpPr>
          <p:nvPr/>
        </p:nvSpPr>
        <p:spPr bwMode="auto">
          <a:xfrm>
            <a:off x="6825009" y="1773238"/>
            <a:ext cx="576263" cy="57626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1510" name="Rettangolo arrotondato 8"/>
          <p:cNvSpPr>
            <a:spLocks noChangeArrowheads="1"/>
          </p:cNvSpPr>
          <p:nvPr/>
        </p:nvSpPr>
        <p:spPr bwMode="auto">
          <a:xfrm>
            <a:off x="8697416" y="2781300"/>
            <a:ext cx="576263" cy="576263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1511" name="CasellaDiTesto 5"/>
          <p:cNvSpPr txBox="1">
            <a:spLocks noChangeArrowheads="1"/>
          </p:cNvSpPr>
          <p:nvPr/>
        </p:nvSpPr>
        <p:spPr bwMode="auto">
          <a:xfrm>
            <a:off x="3873500" y="1484313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senza dispendio energetico diretto</a:t>
            </a:r>
          </a:p>
        </p:txBody>
      </p:sp>
      <p:cxnSp>
        <p:nvCxnSpPr>
          <p:cNvPr id="21512" name="Connettore 2 10"/>
          <p:cNvCxnSpPr>
            <a:cxnSpLocks noChangeShapeType="1"/>
          </p:cNvCxnSpPr>
          <p:nvPr/>
        </p:nvCxnSpPr>
        <p:spPr bwMode="auto">
          <a:xfrm flipH="1">
            <a:off x="2792413" y="1773238"/>
            <a:ext cx="1081087" cy="287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513" name="Connettore 2 12"/>
          <p:cNvCxnSpPr>
            <a:cxnSpLocks noChangeShapeType="1"/>
            <a:endCxn id="21508" idx="0"/>
          </p:cNvCxnSpPr>
          <p:nvPr/>
        </p:nvCxnSpPr>
        <p:spPr bwMode="auto">
          <a:xfrm flipH="1">
            <a:off x="4305300" y="2070100"/>
            <a:ext cx="431800" cy="711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514" name="Connettore 2 14"/>
          <p:cNvCxnSpPr>
            <a:cxnSpLocks noChangeShapeType="1"/>
          </p:cNvCxnSpPr>
          <p:nvPr/>
        </p:nvCxnSpPr>
        <p:spPr bwMode="auto">
          <a:xfrm>
            <a:off x="4737100" y="2070100"/>
            <a:ext cx="4032250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515" name="Connettore 2 16"/>
          <p:cNvCxnSpPr>
            <a:cxnSpLocks noChangeShapeType="1"/>
          </p:cNvCxnSpPr>
          <p:nvPr/>
        </p:nvCxnSpPr>
        <p:spPr bwMode="auto">
          <a:xfrm>
            <a:off x="5457825" y="1773238"/>
            <a:ext cx="1295400" cy="287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1516" name="Text Box 5"/>
          <p:cNvSpPr txBox="1">
            <a:spLocks noChangeArrowheads="1"/>
          </p:cNvSpPr>
          <p:nvPr/>
        </p:nvSpPr>
        <p:spPr bwMode="auto">
          <a:xfrm>
            <a:off x="5724525" y="152400"/>
            <a:ext cx="3913188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FLUSSI DELL’O</a:t>
            </a:r>
            <a:r>
              <a:rPr lang="it-IT" sz="2000" baseline="-25000">
                <a:solidFill>
                  <a:srgbClr val="000000"/>
                </a:solidFill>
                <a:latin typeface="Arial Rounded MT Bold" pitchFamily="-72" charset="0"/>
              </a:rPr>
              <a:t>2</a:t>
            </a:r>
            <a:r>
              <a:rPr lang="it-IT" sz="2000">
                <a:solidFill>
                  <a:srgbClr val="000000"/>
                </a:solidFill>
                <a:latin typeface="Arial Rounded MT Bold" pitchFamily="-72" charset="0"/>
              </a:rPr>
              <a:t> E DELLA CO</a:t>
            </a:r>
            <a:r>
              <a:rPr lang="it-IT" sz="2000" baseline="-25000">
                <a:solidFill>
                  <a:srgbClr val="000000"/>
                </a:solidFill>
                <a:latin typeface="Arial Rounded MT Bold" pitchFamily="-72" charset="0"/>
              </a:rPr>
              <a:t>2</a:t>
            </a:r>
            <a:endParaRPr lang="it-IT" sz="2000">
              <a:solidFill>
                <a:srgbClr val="000000"/>
              </a:solidFill>
              <a:latin typeface="Arial Rounded MT Bold" pitchFamily="-7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36576" y="4293096"/>
            <a:ext cx="133562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I: aria inspirata</a:t>
            </a:r>
          </a:p>
          <a:p>
            <a:r>
              <a:rPr lang="it-IT" sz="1200" dirty="0" smtClean="0"/>
              <a:t>A: aria alveolare</a:t>
            </a:r>
          </a:p>
          <a:p>
            <a:r>
              <a:rPr lang="it-IT" sz="1200" dirty="0" smtClean="0"/>
              <a:t>a</a:t>
            </a:r>
            <a:r>
              <a:rPr lang="it-IT" sz="1200" smtClean="0"/>
              <a:t>: sangue</a:t>
            </a:r>
            <a:endParaRPr lang="it-IT" sz="1200" dirty="0" smtClean="0"/>
          </a:p>
          <a:p>
            <a:r>
              <a:rPr lang="it-IT" sz="1200" dirty="0" smtClean="0"/>
              <a:t>v: tessuti</a:t>
            </a:r>
            <a:endParaRPr lang="it-IT" sz="1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864768" y="4103494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smtClean="0"/>
              <a:t>arterie</a:t>
            </a:r>
            <a:endParaRPr lang="it-IT" sz="1100"/>
          </a:p>
        </p:txBody>
      </p:sp>
      <p:sp>
        <p:nvSpPr>
          <p:cNvPr id="16" name="CasellaDiTesto 15"/>
          <p:cNvSpPr txBox="1"/>
          <p:nvPr/>
        </p:nvSpPr>
        <p:spPr>
          <a:xfrm>
            <a:off x="7558504" y="4679558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smtClean="0"/>
              <a:t>vene</a:t>
            </a:r>
            <a:endParaRPr lang="it-IT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88" descr="3684917005"/>
          <p:cNvPicPr>
            <a:picLocks noChangeAspect="1" noChangeArrowheads="1"/>
          </p:cNvPicPr>
          <p:nvPr/>
        </p:nvPicPr>
        <p:blipFill>
          <a:blip r:embed="rId3"/>
          <a:srcRect t="12434"/>
          <a:stretch>
            <a:fillRect/>
          </a:stretch>
        </p:blipFill>
        <p:spPr bwMode="auto">
          <a:xfrm>
            <a:off x="2287588" y="1193800"/>
            <a:ext cx="525938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CasellaDiTesto 2"/>
          <p:cNvSpPr txBox="1">
            <a:spLocks noChangeArrowheads="1"/>
          </p:cNvSpPr>
          <p:nvPr/>
        </p:nvSpPr>
        <p:spPr bwMode="auto">
          <a:xfrm>
            <a:off x="2928938" y="115888"/>
            <a:ext cx="39766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dirty="0"/>
              <a:t>LEGGE DI BOYLE: P</a:t>
            </a:r>
            <a:r>
              <a:rPr lang="it-IT" sz="2000" b="1" baseline="-25000" dirty="0"/>
              <a:t>1</a:t>
            </a:r>
            <a:r>
              <a:rPr lang="it-IT" sz="2000" b="1" dirty="0"/>
              <a:t>V</a:t>
            </a:r>
            <a:r>
              <a:rPr lang="it-IT" sz="2000" b="1" baseline="-25000" dirty="0"/>
              <a:t>1</a:t>
            </a:r>
            <a:r>
              <a:rPr lang="it-IT" sz="2000" b="1" dirty="0"/>
              <a:t> = P</a:t>
            </a:r>
            <a:r>
              <a:rPr lang="it-IT" sz="2000" b="1" baseline="-25000" dirty="0"/>
              <a:t>2</a:t>
            </a:r>
            <a:r>
              <a:rPr lang="it-IT" sz="2000" b="1" dirty="0"/>
              <a:t>V</a:t>
            </a:r>
            <a:r>
              <a:rPr lang="it-IT" sz="2000" b="1" baseline="-25000" dirty="0"/>
              <a:t>1</a:t>
            </a:r>
            <a:endParaRPr lang="it-IT" sz="2000" b="1" dirty="0"/>
          </a:p>
        </p:txBody>
      </p:sp>
      <p:sp>
        <p:nvSpPr>
          <p:cNvPr id="23555" name="CasellaDiTesto 3"/>
          <p:cNvSpPr txBox="1">
            <a:spLocks noChangeArrowheads="1"/>
          </p:cNvSpPr>
          <p:nvPr/>
        </p:nvSpPr>
        <p:spPr bwMode="auto">
          <a:xfrm>
            <a:off x="24204" y="4724400"/>
            <a:ext cx="98488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dirty="0"/>
              <a:t>EQUAZIONE DI STATO DEI GAS IDEALI: </a:t>
            </a:r>
            <a:r>
              <a:rPr lang="it-IT" sz="2000" b="1" dirty="0" err="1"/>
              <a:t>PV</a:t>
            </a:r>
            <a:r>
              <a:rPr lang="it-IT" sz="2000" b="1" dirty="0"/>
              <a:t> = K  </a:t>
            </a:r>
            <a:r>
              <a:rPr lang="it-IT" sz="2000" dirty="0"/>
              <a:t>(K= </a:t>
            </a:r>
            <a:r>
              <a:rPr lang="it-IT" sz="2000" dirty="0" err="1"/>
              <a:t>nRT</a:t>
            </a:r>
            <a:r>
              <a:rPr lang="it-IT" sz="2000" dirty="0"/>
              <a:t>)</a:t>
            </a:r>
          </a:p>
          <a:p>
            <a:pPr algn="ctr"/>
            <a:endParaRPr lang="it-IT" sz="2000" dirty="0"/>
          </a:p>
          <a:p>
            <a:r>
              <a:rPr lang="it-IT" dirty="0" err="1"/>
              <a:t>n</a:t>
            </a:r>
            <a:r>
              <a:rPr lang="it-IT" dirty="0"/>
              <a:t>: numero di moli</a:t>
            </a:r>
          </a:p>
          <a:p>
            <a:r>
              <a:rPr lang="it-IT" dirty="0" err="1"/>
              <a:t>R</a:t>
            </a:r>
            <a:r>
              <a:rPr lang="it-IT" dirty="0"/>
              <a:t>: costante universale dei gas (energia per aumentare di </a:t>
            </a:r>
            <a:r>
              <a:rPr lang="it-IT" dirty="0" smtClean="0"/>
              <a:t>1 </a:t>
            </a:r>
            <a:r>
              <a:rPr lang="it-IT" spc="-1000" dirty="0" smtClean="0"/>
              <a:t>°C</a:t>
            </a:r>
            <a:r>
              <a:rPr lang="it-IT" dirty="0" smtClean="0"/>
              <a:t>    </a:t>
            </a:r>
            <a:r>
              <a:rPr lang="it-IT" dirty="0"/>
              <a:t>la temperatura di una mole di gas)</a:t>
            </a:r>
          </a:p>
          <a:p>
            <a:r>
              <a:rPr lang="it-IT" dirty="0"/>
              <a:t>T: temperatura</a:t>
            </a:r>
          </a:p>
        </p:txBody>
      </p:sp>
      <p:sp>
        <p:nvSpPr>
          <p:cNvPr id="23556" name="Text Box 69"/>
          <p:cNvSpPr txBox="1">
            <a:spLocks noChangeArrowheads="1"/>
          </p:cNvSpPr>
          <p:nvPr/>
        </p:nvSpPr>
        <p:spPr bwMode="auto">
          <a:xfrm>
            <a:off x="695325" y="498475"/>
            <a:ext cx="8443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ea typeface="Arial" pitchFamily="-72" charset="0"/>
                <a:cs typeface="Arial" pitchFamily="-72" charset="0"/>
              </a:rPr>
              <a:t>Nei gas, le variazioni di pressione e di volume sono inversamente proporzionali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15986</TotalTime>
  <Words>3302</Words>
  <Application>Microsoft Macintosh PowerPoint</Application>
  <PresentationFormat>A4 (21x29,7 cm)</PresentationFormat>
  <Paragraphs>584</Paragraphs>
  <Slides>62</Slides>
  <Notes>56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72" baseType="lpstr">
      <vt:lpstr>Arial Rounded MT Bold</vt:lpstr>
      <vt:lpstr>Calibri</vt:lpstr>
      <vt:lpstr>ＭＳ Ｐゴシック</vt:lpstr>
      <vt:lpstr>Symbol</vt:lpstr>
      <vt:lpstr>Tahoma</vt:lpstr>
      <vt:lpstr>Times New Roman</vt:lpstr>
      <vt:lpstr>Verdana</vt:lpstr>
      <vt:lpstr>ヒラギノ角ゴ Pro W3</vt:lpstr>
      <vt:lpstr>Arial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QUADRO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CURVE DI DISSOCIAZIONE DELL’EMOGLOBINA</vt:lpstr>
      <vt:lpstr>TRASPORTO DELL’ANIDRIDE CARBONICA</vt:lpstr>
      <vt:lpstr>Presentazione di PowerPoint</vt:lpstr>
      <vt:lpstr>BAROCETTORI CAROTIDEI</vt:lpstr>
      <vt:lpstr>Presentazione di PowerPoint</vt:lpstr>
      <vt:lpstr>BAROCETTORI CAROTIDEI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P. Paolo Battaglini</dc:creator>
  <cp:keywords/>
  <dc:description/>
  <cp:lastModifiedBy>P. Paolo Battaglini</cp:lastModifiedBy>
  <cp:revision>223</cp:revision>
  <cp:lastPrinted>2017-02-23T09:59:59Z</cp:lastPrinted>
  <dcterms:created xsi:type="dcterms:W3CDTF">2016-01-03T09:33:17Z</dcterms:created>
  <dcterms:modified xsi:type="dcterms:W3CDTF">2019-01-24T13:33:48Z</dcterms:modified>
  <cp:category/>
</cp:coreProperties>
</file>