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256" r:id="rId2"/>
    <p:sldId id="353" r:id="rId3"/>
    <p:sldId id="334" r:id="rId4"/>
    <p:sldId id="288" r:id="rId5"/>
    <p:sldId id="291" r:id="rId6"/>
    <p:sldId id="304" r:id="rId7"/>
    <p:sldId id="347" r:id="rId8"/>
    <p:sldId id="327" r:id="rId9"/>
    <p:sldId id="305" r:id="rId10"/>
    <p:sldId id="356" r:id="rId11"/>
    <p:sldId id="354" r:id="rId12"/>
    <p:sldId id="306" r:id="rId13"/>
    <p:sldId id="316" r:id="rId14"/>
    <p:sldId id="271" r:id="rId15"/>
    <p:sldId id="290" r:id="rId16"/>
    <p:sldId id="328" r:id="rId17"/>
    <p:sldId id="289" r:id="rId18"/>
    <p:sldId id="294" r:id="rId19"/>
    <p:sldId id="296" r:id="rId20"/>
    <p:sldId id="329" r:id="rId21"/>
    <p:sldId id="272" r:id="rId22"/>
    <p:sldId id="299" r:id="rId23"/>
    <p:sldId id="308" r:id="rId24"/>
    <p:sldId id="286" r:id="rId25"/>
    <p:sldId id="309" r:id="rId26"/>
    <p:sldId id="355" r:id="rId27"/>
    <p:sldId id="340" r:id="rId28"/>
    <p:sldId id="341" r:id="rId29"/>
    <p:sldId id="342" r:id="rId30"/>
    <p:sldId id="343" r:id="rId31"/>
    <p:sldId id="344" r:id="rId32"/>
    <p:sldId id="345" r:id="rId33"/>
    <p:sldId id="346" r:id="rId34"/>
    <p:sldId id="310" r:id="rId35"/>
    <p:sldId id="281" r:id="rId36"/>
    <p:sldId id="325" r:id="rId37"/>
    <p:sldId id="351" r:id="rId38"/>
    <p:sldId id="285" r:id="rId39"/>
    <p:sldId id="274" r:id="rId40"/>
    <p:sldId id="311" r:id="rId41"/>
    <p:sldId id="317" r:id="rId42"/>
    <p:sldId id="278" r:id="rId43"/>
    <p:sldId id="279" r:id="rId44"/>
    <p:sldId id="284" r:id="rId45"/>
    <p:sldId id="301" r:id="rId46"/>
    <p:sldId id="330" r:id="rId47"/>
    <p:sldId id="318" r:id="rId48"/>
    <p:sldId id="326" r:id="rId49"/>
    <p:sldId id="319" r:id="rId50"/>
    <p:sldId id="348" r:id="rId51"/>
    <p:sldId id="320" r:id="rId52"/>
    <p:sldId id="315" r:id="rId53"/>
    <p:sldId id="292" r:id="rId54"/>
    <p:sldId id="293" r:id="rId55"/>
    <p:sldId id="298" r:id="rId56"/>
    <p:sldId id="314" r:id="rId57"/>
    <p:sldId id="321" r:id="rId58"/>
    <p:sldId id="349" r:id="rId59"/>
    <p:sldId id="350" r:id="rId60"/>
    <p:sldId id="352" r:id="rId61"/>
  </p:sldIdLst>
  <p:sldSz cx="9906000" cy="6858000" type="A4"/>
  <p:notesSz cx="6645275" cy="9775825"/>
  <p:defaultTextStyle>
    <a:defPPr>
      <a:defRPr lang="it-IT"/>
    </a:defPPr>
    <a:lvl1pPr algn="l" rtl="0" fontAlgn="base">
      <a:spcBef>
        <a:spcPct val="0"/>
      </a:spcBef>
      <a:spcAft>
        <a:spcPct val="0"/>
      </a:spcAft>
      <a:defRPr sz="2000" kern="1200">
        <a:solidFill>
          <a:schemeClr val="tx1"/>
        </a:solidFill>
        <a:latin typeface="Arial Rounded MT Bold" charset="0"/>
        <a:ea typeface="ＭＳ Ｐゴシック" charset="-128"/>
        <a:cs typeface="+mn-cs"/>
      </a:defRPr>
    </a:lvl1pPr>
    <a:lvl2pPr marL="457200" algn="l" rtl="0" fontAlgn="base">
      <a:spcBef>
        <a:spcPct val="0"/>
      </a:spcBef>
      <a:spcAft>
        <a:spcPct val="0"/>
      </a:spcAft>
      <a:defRPr sz="2000" kern="1200">
        <a:solidFill>
          <a:schemeClr val="tx1"/>
        </a:solidFill>
        <a:latin typeface="Arial Rounded MT Bold" charset="0"/>
        <a:ea typeface="ＭＳ Ｐゴシック" charset="-128"/>
        <a:cs typeface="+mn-cs"/>
      </a:defRPr>
    </a:lvl2pPr>
    <a:lvl3pPr marL="914400" algn="l" rtl="0" fontAlgn="base">
      <a:spcBef>
        <a:spcPct val="0"/>
      </a:spcBef>
      <a:spcAft>
        <a:spcPct val="0"/>
      </a:spcAft>
      <a:defRPr sz="2000" kern="1200">
        <a:solidFill>
          <a:schemeClr val="tx1"/>
        </a:solidFill>
        <a:latin typeface="Arial Rounded MT Bold" charset="0"/>
        <a:ea typeface="ＭＳ Ｐゴシック" charset="-128"/>
        <a:cs typeface="+mn-cs"/>
      </a:defRPr>
    </a:lvl3pPr>
    <a:lvl4pPr marL="1371600" algn="l" rtl="0" fontAlgn="base">
      <a:spcBef>
        <a:spcPct val="0"/>
      </a:spcBef>
      <a:spcAft>
        <a:spcPct val="0"/>
      </a:spcAft>
      <a:defRPr sz="2000" kern="1200">
        <a:solidFill>
          <a:schemeClr val="tx1"/>
        </a:solidFill>
        <a:latin typeface="Arial Rounded MT Bold" charset="0"/>
        <a:ea typeface="ＭＳ Ｐゴシック" charset="-128"/>
        <a:cs typeface="+mn-cs"/>
      </a:defRPr>
    </a:lvl4pPr>
    <a:lvl5pPr marL="1828800" algn="l" rtl="0" fontAlgn="base">
      <a:spcBef>
        <a:spcPct val="0"/>
      </a:spcBef>
      <a:spcAft>
        <a:spcPct val="0"/>
      </a:spcAft>
      <a:defRPr sz="2000" kern="1200">
        <a:solidFill>
          <a:schemeClr val="tx1"/>
        </a:solidFill>
        <a:latin typeface="Arial Rounded MT Bold" charset="0"/>
        <a:ea typeface="ＭＳ Ｐゴシック" charset="-128"/>
        <a:cs typeface="+mn-cs"/>
      </a:defRPr>
    </a:lvl5pPr>
    <a:lvl6pPr marL="2286000" algn="l" defTabSz="914400" rtl="0" eaLnBrk="1" latinLnBrk="0" hangingPunct="1">
      <a:defRPr sz="2000" kern="1200">
        <a:solidFill>
          <a:schemeClr val="tx1"/>
        </a:solidFill>
        <a:latin typeface="Arial Rounded MT Bold" charset="0"/>
        <a:ea typeface="ＭＳ Ｐゴシック" charset="-128"/>
        <a:cs typeface="+mn-cs"/>
      </a:defRPr>
    </a:lvl6pPr>
    <a:lvl7pPr marL="2743200" algn="l" defTabSz="914400" rtl="0" eaLnBrk="1" latinLnBrk="0" hangingPunct="1">
      <a:defRPr sz="2000" kern="1200">
        <a:solidFill>
          <a:schemeClr val="tx1"/>
        </a:solidFill>
        <a:latin typeface="Arial Rounded MT Bold" charset="0"/>
        <a:ea typeface="ＭＳ Ｐゴシック" charset="-128"/>
        <a:cs typeface="+mn-cs"/>
      </a:defRPr>
    </a:lvl7pPr>
    <a:lvl8pPr marL="3200400" algn="l" defTabSz="914400" rtl="0" eaLnBrk="1" latinLnBrk="0" hangingPunct="1">
      <a:defRPr sz="2000" kern="1200">
        <a:solidFill>
          <a:schemeClr val="tx1"/>
        </a:solidFill>
        <a:latin typeface="Arial Rounded MT Bold" charset="0"/>
        <a:ea typeface="ＭＳ Ｐゴシック" charset="-128"/>
        <a:cs typeface="+mn-cs"/>
      </a:defRPr>
    </a:lvl8pPr>
    <a:lvl9pPr marL="3657600" algn="l" defTabSz="914400" rtl="0" eaLnBrk="1" latinLnBrk="0" hangingPunct="1">
      <a:defRPr sz="2000" kern="1200">
        <a:solidFill>
          <a:schemeClr val="tx1"/>
        </a:solidFill>
        <a:latin typeface="Arial Rounded MT Bold"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clrMru>
    <a:srgbClr val="0432FF"/>
    <a:srgbClr val="FF2600"/>
    <a:srgbClr val="FF0000"/>
    <a:srgbClr val="000000"/>
    <a:srgbClr val="FFFC00"/>
    <a:srgbClr val="00CC99"/>
    <a:srgbClr val="040000"/>
    <a:srgbClr val="00C800"/>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212"/>
    <p:restoredTop sz="91446"/>
  </p:normalViewPr>
  <p:slideViewPr>
    <p:cSldViewPr>
      <p:cViewPr>
        <p:scale>
          <a:sx n="100" d="100"/>
          <a:sy n="100" d="100"/>
        </p:scale>
        <p:origin x="1168" y="19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5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879725" cy="4889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803" tIns="46901" rIns="93803" bIns="46901" numCol="1" anchor="t" anchorCtr="0" compatLnSpc="1">
            <a:prstTxWarp prst="textNoShape">
              <a:avLst/>
            </a:prstTxWarp>
          </a:bodyPr>
          <a:lstStyle>
            <a:lvl1pPr defTabSz="938213">
              <a:defRPr sz="1200">
                <a:ea typeface="ＭＳ Ｐゴシック" charset="0"/>
                <a:cs typeface="+mn-cs"/>
              </a:defRPr>
            </a:lvl1pPr>
          </a:lstStyle>
          <a:p>
            <a:pPr>
              <a:defRPr/>
            </a:pPr>
            <a:endParaRPr lang="it-IT"/>
          </a:p>
        </p:txBody>
      </p:sp>
      <p:sp>
        <p:nvSpPr>
          <p:cNvPr id="24579" name="Rectangle 3"/>
          <p:cNvSpPr>
            <a:spLocks noGrp="1" noChangeArrowheads="1"/>
          </p:cNvSpPr>
          <p:nvPr>
            <p:ph type="dt" sz="quarter" idx="1"/>
          </p:nvPr>
        </p:nvSpPr>
        <p:spPr bwMode="auto">
          <a:xfrm>
            <a:off x="3765550" y="0"/>
            <a:ext cx="2879725" cy="4889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803" tIns="46901" rIns="93803" bIns="46901" numCol="1" anchor="t" anchorCtr="0" compatLnSpc="1">
            <a:prstTxWarp prst="textNoShape">
              <a:avLst/>
            </a:prstTxWarp>
          </a:bodyPr>
          <a:lstStyle>
            <a:lvl1pPr algn="r" defTabSz="938213">
              <a:defRPr sz="1200">
                <a:ea typeface="ＭＳ Ｐゴシック" charset="0"/>
                <a:cs typeface="+mn-cs"/>
              </a:defRPr>
            </a:lvl1pPr>
          </a:lstStyle>
          <a:p>
            <a:pPr>
              <a:defRPr/>
            </a:pPr>
            <a:endParaRPr lang="it-IT"/>
          </a:p>
        </p:txBody>
      </p:sp>
      <p:sp>
        <p:nvSpPr>
          <p:cNvPr id="24580" name="Rectangle 4"/>
          <p:cNvSpPr>
            <a:spLocks noGrp="1" noChangeArrowheads="1"/>
          </p:cNvSpPr>
          <p:nvPr>
            <p:ph type="ftr" sz="quarter" idx="2"/>
          </p:nvPr>
        </p:nvSpPr>
        <p:spPr bwMode="auto">
          <a:xfrm>
            <a:off x="0" y="9286875"/>
            <a:ext cx="2879725" cy="4889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803" tIns="46901" rIns="93803" bIns="46901" numCol="1" anchor="b" anchorCtr="0" compatLnSpc="1">
            <a:prstTxWarp prst="textNoShape">
              <a:avLst/>
            </a:prstTxWarp>
          </a:bodyPr>
          <a:lstStyle>
            <a:lvl1pPr defTabSz="938213">
              <a:defRPr sz="1200">
                <a:ea typeface="ＭＳ Ｐゴシック" charset="0"/>
                <a:cs typeface="+mn-cs"/>
              </a:defRPr>
            </a:lvl1pPr>
          </a:lstStyle>
          <a:p>
            <a:pPr>
              <a:defRPr/>
            </a:pPr>
            <a:endParaRPr lang="it-IT"/>
          </a:p>
        </p:txBody>
      </p:sp>
      <p:sp>
        <p:nvSpPr>
          <p:cNvPr id="24581" name="Rectangle 5"/>
          <p:cNvSpPr>
            <a:spLocks noGrp="1" noChangeArrowheads="1"/>
          </p:cNvSpPr>
          <p:nvPr>
            <p:ph type="sldNum" sz="quarter" idx="3"/>
          </p:nvPr>
        </p:nvSpPr>
        <p:spPr bwMode="auto">
          <a:xfrm>
            <a:off x="3765550" y="9286875"/>
            <a:ext cx="2879725" cy="4889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803" tIns="46901" rIns="93803" bIns="46901" numCol="1" anchor="b" anchorCtr="0" compatLnSpc="1">
            <a:prstTxWarp prst="textNoShape">
              <a:avLst/>
            </a:prstTxWarp>
          </a:bodyPr>
          <a:lstStyle>
            <a:lvl1pPr algn="r" defTabSz="938213">
              <a:defRPr sz="1200"/>
            </a:lvl1pPr>
          </a:lstStyle>
          <a:p>
            <a:fld id="{994367D4-5027-984E-8609-DE3C14DED9BA}" type="slidenum">
              <a:rPr lang="it-IT" altLang="it-IT"/>
              <a:pPr/>
              <a:t>‹n.›</a:t>
            </a:fld>
            <a:endParaRPr lang="it-IT" altLang="it-IT"/>
          </a:p>
        </p:txBody>
      </p:sp>
    </p:spTree>
    <p:extLst>
      <p:ext uri="{BB962C8B-B14F-4D97-AF65-F5344CB8AC3E}">
        <p14:creationId xmlns:p14="http://schemas.microsoft.com/office/powerpoint/2010/main" val="1139690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ea typeface="ＭＳ Ｐゴシック" charset="0"/>
                <a:cs typeface="+mn-cs"/>
              </a:defRPr>
            </a:lvl1pPr>
          </a:lstStyle>
          <a:p>
            <a:pPr>
              <a:defRPr/>
            </a:pPr>
            <a:endParaRPr lang="it-IT"/>
          </a:p>
        </p:txBody>
      </p:sp>
      <p:sp>
        <p:nvSpPr>
          <p:cNvPr id="49155" name="Rectangle 3"/>
          <p:cNvSpPr>
            <a:spLocks noGrp="1" noChangeArrowheads="1"/>
          </p:cNvSpPr>
          <p:nvPr>
            <p:ph type="dt" idx="1"/>
          </p:nvPr>
        </p:nvSpPr>
        <p:spPr bwMode="auto">
          <a:xfrm>
            <a:off x="3733800" y="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mn-cs"/>
              </a:defRPr>
            </a:lvl1pPr>
          </a:lstStyle>
          <a:p>
            <a:pPr>
              <a:defRPr/>
            </a:pPr>
            <a:endParaRPr lang="it-IT"/>
          </a:p>
        </p:txBody>
      </p:sp>
      <p:sp>
        <p:nvSpPr>
          <p:cNvPr id="49156" name="Rectangle 4"/>
          <p:cNvSpPr>
            <a:spLocks noGrp="1" noRot="1" noChangeAspect="1" noChangeArrowheads="1" noTextEdit="1"/>
          </p:cNvSpPr>
          <p:nvPr>
            <p:ph type="sldImg" idx="2"/>
          </p:nvPr>
        </p:nvSpPr>
        <p:spPr bwMode="auto">
          <a:xfrm>
            <a:off x="711200" y="762000"/>
            <a:ext cx="5283200" cy="36576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49157" name="Rectangle 5"/>
          <p:cNvSpPr>
            <a:spLocks noGrp="1" noChangeArrowheads="1"/>
          </p:cNvSpPr>
          <p:nvPr>
            <p:ph type="body" sz="quarter" idx="3"/>
          </p:nvPr>
        </p:nvSpPr>
        <p:spPr bwMode="auto">
          <a:xfrm>
            <a:off x="914400" y="4648200"/>
            <a:ext cx="4876800" cy="44196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49158" name="Rectangle 6"/>
          <p:cNvSpPr>
            <a:spLocks noGrp="1" noChangeArrowheads="1"/>
          </p:cNvSpPr>
          <p:nvPr>
            <p:ph type="ftr" sz="quarter" idx="4"/>
          </p:nvPr>
        </p:nvSpPr>
        <p:spPr bwMode="auto">
          <a:xfrm>
            <a:off x="0" y="9296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ea typeface="ＭＳ Ｐゴシック" charset="0"/>
                <a:cs typeface="+mn-cs"/>
              </a:defRPr>
            </a:lvl1pPr>
          </a:lstStyle>
          <a:p>
            <a:pPr>
              <a:defRPr/>
            </a:pPr>
            <a:endParaRPr lang="it-IT"/>
          </a:p>
        </p:txBody>
      </p:sp>
      <p:sp>
        <p:nvSpPr>
          <p:cNvPr id="49159" name="Rectangle 7"/>
          <p:cNvSpPr>
            <a:spLocks noGrp="1" noChangeArrowheads="1"/>
          </p:cNvSpPr>
          <p:nvPr>
            <p:ph type="sldNum" sz="quarter" idx="5"/>
          </p:nvPr>
        </p:nvSpPr>
        <p:spPr bwMode="auto">
          <a:xfrm>
            <a:off x="3733800" y="9296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0A87788-BFD7-A640-AC2B-40CFC175268C}" type="slidenum">
              <a:rPr lang="it-IT" altLang="it-IT"/>
              <a:pPr/>
              <a:t>‹n.›</a:t>
            </a:fld>
            <a:endParaRPr lang="it-IT" altLang="it-IT"/>
          </a:p>
        </p:txBody>
      </p:sp>
    </p:spTree>
    <p:extLst>
      <p:ext uri="{BB962C8B-B14F-4D97-AF65-F5344CB8AC3E}">
        <p14:creationId xmlns:p14="http://schemas.microsoft.com/office/powerpoint/2010/main" val="65615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B31E17C2-91D1-B443-AA52-83E963B9AC5D}" type="slidenum">
              <a:rPr lang="it-IT" altLang="it-IT" sz="1200"/>
              <a:pPr eaLnBrk="1" hangingPunct="1"/>
              <a:t>1</a:t>
            </a:fld>
            <a:endParaRPr lang="it-IT" altLang="it-IT" sz="1200"/>
          </a:p>
        </p:txBody>
      </p:sp>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p:txBody>
          <a:bodyPr/>
          <a:lstStyle/>
          <a:p>
            <a:pPr eaLnBrk="1" hangingPunct="1">
              <a:defRPr/>
            </a:pPr>
            <a:endParaRPr lang="it-IT" dirty="0" smtClean="0">
              <a:cs typeface="+mn-cs"/>
            </a:endParaRPr>
          </a:p>
        </p:txBody>
      </p:sp>
    </p:spTree>
    <p:extLst>
      <p:ext uri="{BB962C8B-B14F-4D97-AF65-F5344CB8AC3E}">
        <p14:creationId xmlns:p14="http://schemas.microsoft.com/office/powerpoint/2010/main" val="1363367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733800" y="9296400"/>
            <a:ext cx="2895600" cy="457200"/>
          </a:xfrm>
          <a:prstGeom prst="rect">
            <a:avLst/>
          </a:prstGeom>
          <a:noFill/>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r" eaLnBrk="1" hangingPunct="1"/>
            <a:fld id="{E16DA563-2F3B-5F46-AB70-E18BC42FABB5}" type="slidenum">
              <a:rPr lang="it-IT" altLang="it-IT" sz="1200"/>
              <a:pPr algn="r" eaLnBrk="1" hangingPunct="1"/>
              <a:t>12</a:t>
            </a:fld>
            <a:endParaRPr lang="it-IT" altLang="it-IT" sz="1200"/>
          </a:p>
        </p:txBody>
      </p:sp>
      <p:sp>
        <p:nvSpPr>
          <p:cNvPr id="55298" name="Rectangle 2"/>
          <p:cNvSpPr>
            <a:spLocks noGrp="1" noRot="1" noChangeAspect="1" noChangeArrowheads="1" noTextEdit="1"/>
          </p:cNvSpPr>
          <p:nvPr>
            <p:ph type="sldImg"/>
          </p:nvPr>
        </p:nvSpPr>
        <p:spPr>
          <a:xfrm>
            <a:off x="0" y="0"/>
            <a:ext cx="0" cy="0"/>
          </a:xfrm>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0" y="0"/>
            <a:ext cx="0" cy="0"/>
          </a:xfrm>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367173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42B16E6A-A4D9-C14D-A1A0-9B495EA6BDD3}" type="slidenum">
              <a:rPr lang="it-IT" altLang="it-IT" sz="1200"/>
              <a:pPr eaLnBrk="1" hangingPunct="1"/>
              <a:t>13</a:t>
            </a:fld>
            <a:endParaRPr lang="it-IT" altLang="it-IT" sz="1200"/>
          </a:p>
        </p:txBody>
      </p:sp>
      <p:sp>
        <p:nvSpPr>
          <p:cNvPr id="109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515801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50036907-3C31-E94A-A22B-48305D18A8C8}" type="slidenum">
              <a:rPr lang="it-IT" altLang="it-IT" sz="1200"/>
              <a:pPr eaLnBrk="1" hangingPunct="1"/>
              <a:t>14</a:t>
            </a:fld>
            <a:endParaRPr lang="it-IT" altLang="it-IT" sz="1200"/>
          </a:p>
        </p:txBody>
      </p:sp>
      <p:sp>
        <p:nvSpPr>
          <p:cNvPr id="56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839155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A480770A-4D7C-944D-A995-699819E2B861}" type="slidenum">
              <a:rPr lang="it-IT" altLang="it-IT" sz="1200"/>
              <a:pPr eaLnBrk="1" hangingPunct="1"/>
              <a:t>15</a:t>
            </a:fld>
            <a:endParaRPr lang="it-IT" altLang="it-IT" sz="1200"/>
          </a:p>
        </p:txBody>
      </p:sp>
      <p:sp>
        <p:nvSpPr>
          <p:cNvPr id="706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960525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2C921491-C0C7-3945-BC60-7A49494D33F4}" type="slidenum">
              <a:rPr lang="it-IT" altLang="it-IT" sz="1200"/>
              <a:pPr eaLnBrk="1" hangingPunct="1"/>
              <a:t>16</a:t>
            </a:fld>
            <a:endParaRPr lang="it-IT" altLang="it-IT" sz="1200"/>
          </a:p>
        </p:txBody>
      </p:sp>
      <p:sp>
        <p:nvSpPr>
          <p:cNvPr id="829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123307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54BE73FD-45B3-FA48-97C1-39D9D962E027}" type="slidenum">
              <a:rPr lang="it-IT" altLang="it-IT" sz="1200"/>
              <a:pPr eaLnBrk="1" hangingPunct="1"/>
              <a:t>17</a:t>
            </a:fld>
            <a:endParaRPr lang="it-IT" altLang="it-IT" sz="1200"/>
          </a:p>
        </p:txBody>
      </p:sp>
      <p:sp>
        <p:nvSpPr>
          <p:cNvPr id="57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708768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972348EC-601C-3046-BE78-A37B23068B9C}" type="slidenum">
              <a:rPr lang="it-IT" altLang="it-IT" sz="1200"/>
              <a:pPr eaLnBrk="1" hangingPunct="1"/>
              <a:t>18</a:t>
            </a:fld>
            <a:endParaRPr lang="it-IT" altLang="it-IT" sz="1200"/>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8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58703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2C921491-C0C7-3945-BC60-7A49494D33F4}" type="slidenum">
              <a:rPr lang="it-IT" altLang="it-IT" sz="1200"/>
              <a:pPr eaLnBrk="1" hangingPunct="1"/>
              <a:t>19</a:t>
            </a:fld>
            <a:endParaRPr lang="it-IT" altLang="it-IT" sz="1200"/>
          </a:p>
        </p:txBody>
      </p:sp>
      <p:sp>
        <p:nvSpPr>
          <p:cNvPr id="829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969418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2C921491-C0C7-3945-BC60-7A49494D33F4}" type="slidenum">
              <a:rPr lang="it-IT" altLang="it-IT" sz="1200"/>
              <a:pPr eaLnBrk="1" hangingPunct="1"/>
              <a:t>20</a:t>
            </a:fld>
            <a:endParaRPr lang="it-IT" altLang="it-IT" sz="1200"/>
          </a:p>
        </p:txBody>
      </p:sp>
      <p:sp>
        <p:nvSpPr>
          <p:cNvPr id="829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468096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E1ACC2D6-A56C-5E4C-98D2-B5D3B265EA7D}" type="slidenum">
              <a:rPr lang="it-IT" altLang="it-IT" sz="1200"/>
              <a:pPr eaLnBrk="1" hangingPunct="1"/>
              <a:t>21</a:t>
            </a:fld>
            <a:endParaRPr lang="it-IT" altLang="it-IT" sz="1200"/>
          </a:p>
        </p:txBody>
      </p:sp>
      <p:sp>
        <p:nvSpPr>
          <p:cNvPr id="5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92765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1" charset="0"/>
                <a:ea typeface="ＭＳ Ｐゴシック" pitchFamily="32" charset="-128"/>
              </a:defRPr>
            </a:lvl1pPr>
            <a:lvl2pPr marL="37931725" indent="-37474525" eaLnBrk="0" hangingPunct="0">
              <a:spcBef>
                <a:spcPct val="30000"/>
              </a:spcBef>
              <a:defRPr sz="1200">
                <a:solidFill>
                  <a:schemeClr val="tx1"/>
                </a:solidFill>
                <a:latin typeface="Calibri" pitchFamily="1" charset="0"/>
                <a:ea typeface="ＭＳ Ｐゴシック" pitchFamily="32" charset="-128"/>
              </a:defRPr>
            </a:lvl2pPr>
            <a:lvl3pPr marL="1143000" indent="-228600" eaLnBrk="0" hangingPunct="0">
              <a:spcBef>
                <a:spcPct val="30000"/>
              </a:spcBef>
              <a:defRPr sz="1200">
                <a:solidFill>
                  <a:schemeClr val="tx1"/>
                </a:solidFill>
                <a:latin typeface="Calibri" pitchFamily="1" charset="0"/>
                <a:ea typeface="ＭＳ Ｐゴシック" pitchFamily="32" charset="-128"/>
              </a:defRPr>
            </a:lvl3pPr>
            <a:lvl4pPr marL="1600200" indent="-228600" eaLnBrk="0" hangingPunct="0">
              <a:spcBef>
                <a:spcPct val="30000"/>
              </a:spcBef>
              <a:defRPr sz="1200">
                <a:solidFill>
                  <a:schemeClr val="tx1"/>
                </a:solidFill>
                <a:latin typeface="Calibri" pitchFamily="1" charset="0"/>
                <a:ea typeface="ＭＳ Ｐゴシック" pitchFamily="32" charset="-128"/>
              </a:defRPr>
            </a:lvl4pPr>
            <a:lvl5pPr marL="2057400" indent="-228600" eaLnBrk="0" hangingPunct="0">
              <a:spcBef>
                <a:spcPct val="30000"/>
              </a:spcBef>
              <a:defRPr sz="1200">
                <a:solidFill>
                  <a:schemeClr val="tx1"/>
                </a:solidFill>
                <a:latin typeface="Calibri" pitchFamily="1" charset="0"/>
                <a:ea typeface="ＭＳ Ｐゴシック" pitchFamily="32" charset="-128"/>
              </a:defRPr>
            </a:lvl5pPr>
            <a:lvl6pPr marL="2514600" indent="-228600" defTabSz="457200" eaLnBrk="0" fontAlgn="base" hangingPunct="0">
              <a:spcBef>
                <a:spcPct val="30000"/>
              </a:spcBef>
              <a:spcAft>
                <a:spcPct val="0"/>
              </a:spcAft>
              <a:defRPr sz="1200">
                <a:solidFill>
                  <a:schemeClr val="tx1"/>
                </a:solidFill>
                <a:latin typeface="Calibri" pitchFamily="1" charset="0"/>
                <a:ea typeface="ＭＳ Ｐゴシック" pitchFamily="32" charset="-128"/>
              </a:defRPr>
            </a:lvl6pPr>
            <a:lvl7pPr marL="2971800" indent="-228600" defTabSz="457200" eaLnBrk="0" fontAlgn="base" hangingPunct="0">
              <a:spcBef>
                <a:spcPct val="30000"/>
              </a:spcBef>
              <a:spcAft>
                <a:spcPct val="0"/>
              </a:spcAft>
              <a:defRPr sz="1200">
                <a:solidFill>
                  <a:schemeClr val="tx1"/>
                </a:solidFill>
                <a:latin typeface="Calibri" pitchFamily="1" charset="0"/>
                <a:ea typeface="ＭＳ Ｐゴシック" pitchFamily="32" charset="-128"/>
              </a:defRPr>
            </a:lvl7pPr>
            <a:lvl8pPr marL="3429000" indent="-228600" defTabSz="457200" eaLnBrk="0" fontAlgn="base" hangingPunct="0">
              <a:spcBef>
                <a:spcPct val="30000"/>
              </a:spcBef>
              <a:spcAft>
                <a:spcPct val="0"/>
              </a:spcAft>
              <a:defRPr sz="1200">
                <a:solidFill>
                  <a:schemeClr val="tx1"/>
                </a:solidFill>
                <a:latin typeface="Calibri" pitchFamily="1" charset="0"/>
                <a:ea typeface="ＭＳ Ｐゴシック" pitchFamily="32" charset="-128"/>
              </a:defRPr>
            </a:lvl8pPr>
            <a:lvl9pPr marL="3886200" indent="-228600" defTabSz="457200" eaLnBrk="0" fontAlgn="base" hangingPunct="0">
              <a:spcBef>
                <a:spcPct val="30000"/>
              </a:spcBef>
              <a:spcAft>
                <a:spcPct val="0"/>
              </a:spcAft>
              <a:defRPr sz="1200">
                <a:solidFill>
                  <a:schemeClr val="tx1"/>
                </a:solidFill>
                <a:latin typeface="Calibri" pitchFamily="1" charset="0"/>
                <a:ea typeface="ＭＳ Ｐゴシック" pitchFamily="32" charset="-128"/>
              </a:defRPr>
            </a:lvl9pPr>
          </a:lstStyle>
          <a:p>
            <a:pPr eaLnBrk="1" hangingPunct="1">
              <a:spcBef>
                <a:spcPct val="0"/>
              </a:spcBef>
            </a:pPr>
            <a:fld id="{F734A81F-74DF-409E-8053-736B262FA699}" type="slidenum">
              <a:rPr lang="it-IT" altLang="it-IT" smtClean="0"/>
              <a:pPr eaLnBrk="1" hangingPunct="1">
                <a:spcBef>
                  <a:spcPct val="0"/>
                </a:spcBef>
              </a:pPr>
              <a:t>3</a:t>
            </a:fld>
            <a:endParaRPr lang="it-IT" altLang="it-IT" smtClean="0"/>
          </a:p>
        </p:txBody>
      </p:sp>
      <p:sp>
        <p:nvSpPr>
          <p:cNvPr id="38915" name="Rectangle 2"/>
          <p:cNvSpPr>
            <a:spLocks noGrp="1" noRot="1" noChangeAspect="1" noChangeArrowheads="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sz="900" u="sng" dirty="0" smtClean="0"/>
              <a:t>Quali sono le </a:t>
            </a:r>
            <a:r>
              <a:rPr lang="it-IT" altLang="it-IT" sz="800" u="sng" dirty="0" smtClean="0"/>
              <a:t>principali funzioni del</a:t>
            </a:r>
            <a:r>
              <a:rPr lang="it-IT" altLang="it-IT" sz="800" u="sng" baseline="0" dirty="0" smtClean="0"/>
              <a:t> rene</a:t>
            </a:r>
            <a:r>
              <a:rPr lang="it-IT" altLang="it-IT" sz="800" baseline="0" dirty="0" smtClean="0"/>
              <a:t>:</a:t>
            </a:r>
          </a:p>
          <a:p>
            <a:pPr eaLnBrk="1" hangingPunct="1">
              <a:spcBef>
                <a:spcPct val="0"/>
              </a:spcBef>
            </a:pPr>
            <a:r>
              <a:rPr lang="it-IT" altLang="it-IT" sz="800" baseline="0" dirty="0" smtClean="0"/>
              <a:t>La principale e quella più </a:t>
            </a:r>
            <a:r>
              <a:rPr lang="it-IT" altLang="it-IT" sz="900" baseline="0" dirty="0" smtClean="0"/>
              <a:t>famosa è l’eliminazione delle scorie azotate (urea, creatinina, acido urico, ammoniaca)</a:t>
            </a:r>
          </a:p>
          <a:p>
            <a:pPr eaLnBrk="1" hangingPunct="1">
              <a:spcBef>
                <a:spcPct val="0"/>
              </a:spcBef>
            </a:pPr>
            <a:r>
              <a:rPr lang="it-IT" altLang="it-IT" sz="900" baseline="0" dirty="0" smtClean="0"/>
              <a:t>Altre funzioni ugualmente importanti sono la regolazione della PA (tramite la diuresi ed il RAS) , il mantenimento dell’omeostasi minerale (</a:t>
            </a:r>
            <a:r>
              <a:rPr lang="it-IT" altLang="it-IT" sz="900" baseline="0" dirty="0" err="1" smtClean="0"/>
              <a:t>vit</a:t>
            </a:r>
            <a:r>
              <a:rPr lang="it-IT" altLang="it-IT" sz="900" baseline="0" dirty="0" smtClean="0"/>
              <a:t> D), il bilancio idrico ed elettrolitico e la regolazione dell’emopoiesi (tramite la produzione di EPO).</a:t>
            </a:r>
          </a:p>
          <a:p>
            <a:pPr eaLnBrk="1" hangingPunct="1">
              <a:spcBef>
                <a:spcPct val="0"/>
              </a:spcBef>
            </a:pPr>
            <a:endParaRPr lang="it-IT" altLang="it-IT" sz="900" baseline="0" dirty="0" smtClean="0"/>
          </a:p>
          <a:p>
            <a:pPr eaLnBrk="1" hangingPunct="1">
              <a:spcBef>
                <a:spcPct val="0"/>
              </a:spcBef>
            </a:pPr>
            <a:r>
              <a:rPr lang="it-IT" altLang="it-IT" sz="900" baseline="0" dirty="0" smtClean="0"/>
              <a:t>L’ultima funzione, oggetto della lezione di oggi, è il mantenimento dell’omeostasi acido/base.</a:t>
            </a:r>
          </a:p>
          <a:p>
            <a:pPr eaLnBrk="1" hangingPunct="1">
              <a:spcBef>
                <a:spcPct val="0"/>
              </a:spcBef>
            </a:pPr>
            <a:endParaRPr lang="it-IT" altLang="it-IT" sz="900" baseline="0" dirty="0" smtClean="0"/>
          </a:p>
        </p:txBody>
      </p:sp>
    </p:spTree>
    <p:extLst>
      <p:ext uri="{BB962C8B-B14F-4D97-AF65-F5344CB8AC3E}">
        <p14:creationId xmlns:p14="http://schemas.microsoft.com/office/powerpoint/2010/main" val="1713677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8F48373C-56D6-DB4E-B916-C2853FB8EBB4}" type="slidenum">
              <a:rPr lang="it-IT" altLang="it-IT" sz="1200"/>
              <a:pPr eaLnBrk="1" hangingPunct="1"/>
              <a:t>22</a:t>
            </a:fld>
            <a:endParaRPr lang="it-IT" altLang="it-IT" sz="1200"/>
          </a:p>
        </p:txBody>
      </p:sp>
      <p:sp>
        <p:nvSpPr>
          <p:cNvPr id="890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362610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733800" y="9296400"/>
            <a:ext cx="2895600" cy="457200"/>
          </a:xfrm>
          <a:prstGeom prst="rect">
            <a:avLst/>
          </a:prstGeom>
          <a:noFill/>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r" eaLnBrk="1" hangingPunct="1"/>
            <a:fld id="{C8E78E43-538B-8F4F-BD21-BA5709481AEC}" type="slidenum">
              <a:rPr lang="it-IT" altLang="it-IT" sz="1200"/>
              <a:pPr algn="r" eaLnBrk="1" hangingPunct="1"/>
              <a:t>23</a:t>
            </a:fld>
            <a:endParaRPr lang="it-IT" altLang="it-IT" sz="1200"/>
          </a:p>
        </p:txBody>
      </p:sp>
      <p:sp>
        <p:nvSpPr>
          <p:cNvPr id="109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886467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E860C71B-95B8-BD4E-B5D2-E7208F679397}" type="slidenum">
              <a:rPr lang="it-IT" altLang="it-IT" sz="1200"/>
              <a:pPr eaLnBrk="1" hangingPunct="1"/>
              <a:t>24</a:t>
            </a:fld>
            <a:endParaRPr lang="it-IT" altLang="it-IT" sz="1200"/>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765583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733800" y="9296400"/>
            <a:ext cx="2895600" cy="457200"/>
          </a:xfrm>
          <a:prstGeom prst="rect">
            <a:avLst/>
          </a:prstGeom>
          <a:noFill/>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r" eaLnBrk="1" hangingPunct="1"/>
            <a:fld id="{5E704016-3869-1148-A8FA-D75DCAA7994C}" type="slidenum">
              <a:rPr lang="it-IT" altLang="it-IT" sz="1200"/>
              <a:pPr algn="r" eaLnBrk="1" hangingPunct="1"/>
              <a:t>25</a:t>
            </a:fld>
            <a:endParaRPr lang="it-IT" altLang="it-IT" sz="1200"/>
          </a:p>
        </p:txBody>
      </p:sp>
      <p:sp>
        <p:nvSpPr>
          <p:cNvPr id="109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24698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6C487E9A-BCD7-E04A-882B-ACEE2CFEDF43}" type="slidenum">
              <a:rPr lang="it-IT" altLang="it-IT" sz="1200"/>
              <a:pPr eaLnBrk="1" hangingPunct="1"/>
              <a:t>27</a:t>
            </a:fld>
            <a:endParaRPr lang="it-IT" altLang="it-IT" sz="1200"/>
          </a:p>
        </p:txBody>
      </p:sp>
      <p:sp>
        <p:nvSpPr>
          <p:cNvPr id="84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615492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6C487E9A-BCD7-E04A-882B-ACEE2CFEDF43}" type="slidenum">
              <a:rPr lang="it-IT" altLang="it-IT" sz="1200"/>
              <a:pPr eaLnBrk="1" hangingPunct="1"/>
              <a:t>28</a:t>
            </a:fld>
            <a:endParaRPr lang="it-IT" altLang="it-IT" sz="1200"/>
          </a:p>
        </p:txBody>
      </p:sp>
      <p:sp>
        <p:nvSpPr>
          <p:cNvPr id="84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709929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6C487E9A-BCD7-E04A-882B-ACEE2CFEDF43}" type="slidenum">
              <a:rPr lang="it-IT" altLang="it-IT" sz="1200"/>
              <a:pPr eaLnBrk="1" hangingPunct="1"/>
              <a:t>29</a:t>
            </a:fld>
            <a:endParaRPr lang="it-IT" altLang="it-IT" sz="1200"/>
          </a:p>
        </p:txBody>
      </p:sp>
      <p:sp>
        <p:nvSpPr>
          <p:cNvPr id="84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099859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6C487E9A-BCD7-E04A-882B-ACEE2CFEDF43}" type="slidenum">
              <a:rPr lang="it-IT" altLang="it-IT" sz="1200"/>
              <a:pPr eaLnBrk="1" hangingPunct="1"/>
              <a:t>30</a:t>
            </a:fld>
            <a:endParaRPr lang="it-IT" altLang="it-IT" sz="1200"/>
          </a:p>
        </p:txBody>
      </p:sp>
      <p:sp>
        <p:nvSpPr>
          <p:cNvPr id="84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021811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6C487E9A-BCD7-E04A-882B-ACEE2CFEDF43}" type="slidenum">
              <a:rPr lang="it-IT" altLang="it-IT" sz="1200"/>
              <a:pPr eaLnBrk="1" hangingPunct="1"/>
              <a:t>31</a:t>
            </a:fld>
            <a:endParaRPr lang="it-IT" altLang="it-IT" sz="1200"/>
          </a:p>
        </p:txBody>
      </p:sp>
      <p:sp>
        <p:nvSpPr>
          <p:cNvPr id="84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310195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6C487E9A-BCD7-E04A-882B-ACEE2CFEDF43}" type="slidenum">
              <a:rPr lang="it-IT" altLang="it-IT" sz="1200"/>
              <a:pPr eaLnBrk="1" hangingPunct="1"/>
              <a:t>32</a:t>
            </a:fld>
            <a:endParaRPr lang="it-IT" altLang="it-IT" sz="1200"/>
          </a:p>
        </p:txBody>
      </p:sp>
      <p:sp>
        <p:nvSpPr>
          <p:cNvPr id="84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453017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FCB604A4-12C9-8848-924B-1F575EE1687D}" type="slidenum">
              <a:rPr lang="it-IT" altLang="it-IT" sz="1200"/>
              <a:pPr eaLnBrk="1" hangingPunct="1"/>
              <a:t>4</a:t>
            </a:fld>
            <a:endParaRPr lang="it-IT" altLang="it-IT" sz="1200"/>
          </a:p>
        </p:txBody>
      </p:sp>
      <p:sp>
        <p:nvSpPr>
          <p:cNvPr id="52226" name="Rectangle 2"/>
          <p:cNvSpPr>
            <a:spLocks noGrp="1" noRot="1" noChangeAspect="1" noChangeArrowheads="1"/>
          </p:cNvSpPr>
          <p:nvPr>
            <p:ph type="sldImg"/>
          </p:nvPr>
        </p:nvSpPr>
        <p:spPr>
          <a:xfrm>
            <a:off x="674688" y="733425"/>
            <a:ext cx="5297487" cy="3667125"/>
          </a:xfrm>
          <a:solidFill>
            <a:srgbClr val="FFFFFF"/>
          </a:solidFill>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lIns="22247" tIns="11124" rIns="22247" bIns="11124"/>
          <a:lstStyle/>
          <a:p>
            <a:pPr eaLnBrk="1" hangingPunct="1">
              <a:defRPr/>
            </a:pPr>
            <a:endParaRPr lang="en-GB" smtClean="0">
              <a:cs typeface="+mn-cs"/>
            </a:endParaRPr>
          </a:p>
        </p:txBody>
      </p:sp>
    </p:spTree>
    <p:extLst>
      <p:ext uri="{BB962C8B-B14F-4D97-AF65-F5344CB8AC3E}">
        <p14:creationId xmlns:p14="http://schemas.microsoft.com/office/powerpoint/2010/main" val="2070423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6C487E9A-BCD7-E04A-882B-ACEE2CFEDF43}" type="slidenum">
              <a:rPr lang="it-IT" altLang="it-IT" sz="1200"/>
              <a:pPr eaLnBrk="1" hangingPunct="1"/>
              <a:t>33</a:t>
            </a:fld>
            <a:endParaRPr lang="it-IT" altLang="it-IT" sz="1200"/>
          </a:p>
        </p:txBody>
      </p:sp>
      <p:sp>
        <p:nvSpPr>
          <p:cNvPr id="84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6010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733800" y="9296400"/>
            <a:ext cx="2895600" cy="457200"/>
          </a:xfrm>
          <a:prstGeom prst="rect">
            <a:avLst/>
          </a:prstGeom>
          <a:noFill/>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r" eaLnBrk="1" hangingPunct="1"/>
            <a:fld id="{A27AF550-8B28-7C4F-958C-8A67FBABEDE8}" type="slidenum">
              <a:rPr lang="it-IT" altLang="it-IT" sz="1200"/>
              <a:pPr algn="r" eaLnBrk="1" hangingPunct="1"/>
              <a:t>34</a:t>
            </a:fld>
            <a:endParaRPr lang="it-IT" altLang="it-IT" sz="1200"/>
          </a:p>
        </p:txBody>
      </p:sp>
      <p:sp>
        <p:nvSpPr>
          <p:cNvPr id="109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956686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C87130A3-1273-8343-9EA3-F3832FD26432}" type="slidenum">
              <a:rPr lang="it-IT" altLang="it-IT" sz="1200"/>
              <a:pPr eaLnBrk="1" hangingPunct="1"/>
              <a:t>35</a:t>
            </a:fld>
            <a:endParaRPr lang="it-IT" altLang="it-IT" sz="1200"/>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613944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BF49E272-0DC0-F14B-ADE3-63D276F32546}" type="slidenum">
              <a:rPr lang="it-IT" altLang="it-IT" sz="1200"/>
              <a:pPr eaLnBrk="1" hangingPunct="1"/>
              <a:t>36</a:t>
            </a:fld>
            <a:endParaRPr lang="it-IT" altLang="it-IT" sz="1200"/>
          </a:p>
        </p:txBody>
      </p:sp>
      <p:sp>
        <p:nvSpPr>
          <p:cNvPr id="109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dirty="0" smtClean="0">
              <a:cs typeface="+mn-cs"/>
            </a:endParaRPr>
          </a:p>
        </p:txBody>
      </p:sp>
    </p:spTree>
    <p:extLst>
      <p:ext uri="{BB962C8B-B14F-4D97-AF65-F5344CB8AC3E}">
        <p14:creationId xmlns:p14="http://schemas.microsoft.com/office/powerpoint/2010/main" val="771153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94A18A7F-54FC-7B44-9E7E-8C5F97702719}" type="slidenum">
              <a:rPr lang="it-IT" altLang="it-IT" sz="1200"/>
              <a:pPr eaLnBrk="1" hangingPunct="1"/>
              <a:t>38</a:t>
            </a:fld>
            <a:endParaRPr lang="it-IT" altLang="it-IT" sz="1200"/>
          </a:p>
        </p:txBody>
      </p:sp>
      <p:sp>
        <p:nvSpPr>
          <p:cNvPr id="6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694493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0303ED66-FF7B-654B-B4F7-5EEC9DE95149}" type="slidenum">
              <a:rPr lang="it-IT" altLang="it-IT" sz="1200"/>
              <a:pPr eaLnBrk="1" hangingPunct="1"/>
              <a:t>39</a:t>
            </a:fld>
            <a:endParaRPr lang="it-IT" altLang="it-IT" sz="1200"/>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720459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733800" y="9296400"/>
            <a:ext cx="2895600" cy="457200"/>
          </a:xfrm>
          <a:prstGeom prst="rect">
            <a:avLst/>
          </a:prstGeom>
          <a:noFill/>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r" eaLnBrk="1" hangingPunct="1"/>
            <a:fld id="{29D5888C-4490-A440-8249-70F88522200B}" type="slidenum">
              <a:rPr lang="it-IT" altLang="it-IT" sz="1200"/>
              <a:pPr algn="r" eaLnBrk="1" hangingPunct="1"/>
              <a:t>40</a:t>
            </a:fld>
            <a:endParaRPr lang="it-IT" altLang="it-IT" sz="1200"/>
          </a:p>
        </p:txBody>
      </p:sp>
      <p:sp>
        <p:nvSpPr>
          <p:cNvPr id="109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634945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733800" y="9296400"/>
            <a:ext cx="2895600" cy="457200"/>
          </a:xfrm>
          <a:prstGeom prst="rect">
            <a:avLst/>
          </a:prstGeom>
          <a:noFill/>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r" eaLnBrk="1" hangingPunct="1"/>
            <a:fld id="{57A425BE-703D-5245-ACC3-A67980417EF0}" type="slidenum">
              <a:rPr lang="it-IT" altLang="it-IT" sz="1200"/>
              <a:pPr algn="r" eaLnBrk="1" hangingPunct="1"/>
              <a:t>41</a:t>
            </a:fld>
            <a:endParaRPr lang="it-IT" altLang="it-IT" sz="1200"/>
          </a:p>
        </p:txBody>
      </p:sp>
      <p:sp>
        <p:nvSpPr>
          <p:cNvPr id="109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674927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B6F85312-E074-6C4D-A8C2-759820248BFB}" type="slidenum">
              <a:rPr lang="it-IT" altLang="it-IT" sz="1200"/>
              <a:pPr eaLnBrk="1" hangingPunct="1"/>
              <a:t>42</a:t>
            </a:fld>
            <a:endParaRPr lang="it-IT" altLang="it-IT" sz="1200"/>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501028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D56103FB-3258-D74F-A612-92F23CE4BBA0}" type="slidenum">
              <a:rPr lang="it-IT" altLang="it-IT" sz="1200"/>
              <a:pPr eaLnBrk="1" hangingPunct="1"/>
              <a:t>43</a:t>
            </a:fld>
            <a:endParaRPr lang="it-IT" altLang="it-IT" sz="1200"/>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507023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3FCCB0FA-1009-B84C-A8D0-47F9B12F1A72}" type="slidenum">
              <a:rPr lang="it-IT" altLang="it-IT" sz="1200"/>
              <a:pPr eaLnBrk="1" hangingPunct="1"/>
              <a:t>5</a:t>
            </a:fld>
            <a:endParaRPr lang="it-IT" altLang="it-IT" sz="1200"/>
          </a:p>
        </p:txBody>
      </p:sp>
      <p:sp>
        <p:nvSpPr>
          <p:cNvPr id="72706"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270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9262657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D2968E9F-B590-C04C-985E-D7254998AF44}" type="slidenum">
              <a:rPr lang="it-IT" altLang="it-IT" sz="1200"/>
              <a:pPr eaLnBrk="1" hangingPunct="1"/>
              <a:t>44</a:t>
            </a:fld>
            <a:endParaRPr lang="it-IT" altLang="it-IT" sz="1200"/>
          </a:p>
        </p:txBody>
      </p:sp>
      <p:sp>
        <p:nvSpPr>
          <p:cNvPr id="5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3212396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11EBF018-1178-1747-8BE5-730C6BCAA6BE}" type="slidenum">
              <a:rPr lang="it-IT" altLang="it-IT" sz="1200"/>
              <a:pPr eaLnBrk="1" hangingPunct="1"/>
              <a:t>45</a:t>
            </a:fld>
            <a:endParaRPr lang="it-IT" altLang="it-IT" sz="1200"/>
          </a:p>
        </p:txBody>
      </p:sp>
      <p:sp>
        <p:nvSpPr>
          <p:cNvPr id="1075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6938115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4957927F-099F-504B-BA9A-3486D05023B9}" type="slidenum">
              <a:rPr lang="it-IT" altLang="it-IT" sz="1200"/>
              <a:pPr eaLnBrk="1" hangingPunct="1"/>
              <a:t>46</a:t>
            </a:fld>
            <a:endParaRPr lang="it-IT" altLang="it-IT" sz="1200"/>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366867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22A3FC2A-FAED-E74D-9FD3-E257E473393D}" type="slidenum">
              <a:rPr lang="it-IT" altLang="it-IT" sz="1200"/>
              <a:pPr eaLnBrk="1" hangingPunct="1"/>
              <a:t>47</a:t>
            </a:fld>
            <a:endParaRPr lang="it-IT" altLang="it-IT" sz="1200"/>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17017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49C06087-5B8E-5645-B671-9B4B03189F0A}" type="slidenum">
              <a:rPr lang="en-GB" altLang="it-IT" sz="1200"/>
              <a:pPr eaLnBrk="1" hangingPunct="1"/>
              <a:t>48</a:t>
            </a:fld>
            <a:endParaRPr lang="en-GB" altLang="it-IT" sz="1200"/>
          </a:p>
        </p:txBody>
      </p:sp>
      <p:sp>
        <p:nvSpPr>
          <p:cNvPr id="227330" name="Rectangle 2"/>
          <p:cNvSpPr>
            <a:spLocks noGrp="1" noRot="1" noChangeAspect="1" noChangeArrowheads="1"/>
          </p:cNvSpPr>
          <p:nvPr>
            <p:ph type="sldImg"/>
          </p:nvPr>
        </p:nvSpPr>
        <p:spPr>
          <a:xfrm>
            <a:off x="674688" y="733425"/>
            <a:ext cx="5297487" cy="3667125"/>
          </a:xfrm>
          <a:solidFill>
            <a:srgbClr val="FFFFFF"/>
          </a:solidFill>
          <a:ln/>
          <a:extLst>
            <a:ext uri="{FAA26D3D-D897-4be2-8F04-BA451C77F1D7}">
              <ma14:placeholderFlag xmlns:ma14="http://schemas.microsoft.com/office/mac/drawingml/2011/main" val="1"/>
            </a:ext>
          </a:extLst>
        </p:spPr>
      </p:sp>
      <p:sp>
        <p:nvSpPr>
          <p:cNvPr id="227331"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lIns="22247" tIns="11124" rIns="22247" bIns="11124"/>
          <a:lstStyle/>
          <a:p>
            <a:pPr>
              <a:defRPr/>
            </a:pPr>
            <a:endParaRPr lang="en-GB"/>
          </a:p>
        </p:txBody>
      </p:sp>
    </p:spTree>
    <p:extLst>
      <p:ext uri="{BB962C8B-B14F-4D97-AF65-F5344CB8AC3E}">
        <p14:creationId xmlns:p14="http://schemas.microsoft.com/office/powerpoint/2010/main" val="1762459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9211BC92-AF7C-BA43-964B-CD56246592C2}" type="slidenum">
              <a:rPr lang="it-IT" altLang="it-IT" sz="1200"/>
              <a:pPr eaLnBrk="1" hangingPunct="1"/>
              <a:t>49</a:t>
            </a:fld>
            <a:endParaRPr lang="it-IT" altLang="it-IT" sz="1200"/>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413075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0EC0D2C8-B908-7D41-A678-3B4015C747C8}" type="slidenum">
              <a:rPr lang="it-IT" altLang="it-IT" sz="1200"/>
              <a:pPr eaLnBrk="1" hangingPunct="1"/>
              <a:t>50</a:t>
            </a:fld>
            <a:endParaRPr lang="it-IT" altLang="it-IT" sz="1200"/>
          </a:p>
        </p:txBody>
      </p:sp>
      <p:sp>
        <p:nvSpPr>
          <p:cNvPr id="161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1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418714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0EC0D2C8-B908-7D41-A678-3B4015C747C8}" type="slidenum">
              <a:rPr lang="it-IT" altLang="it-IT" sz="1200"/>
              <a:pPr eaLnBrk="1" hangingPunct="1"/>
              <a:t>51</a:t>
            </a:fld>
            <a:endParaRPr lang="it-IT" altLang="it-IT" sz="1200"/>
          </a:p>
        </p:txBody>
      </p:sp>
      <p:sp>
        <p:nvSpPr>
          <p:cNvPr id="161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1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531217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21B06ABA-0383-9945-8972-BDE92CF2B3F1}" type="slidenum">
              <a:rPr lang="it-IT" altLang="it-IT" sz="1200"/>
              <a:pPr eaLnBrk="1" hangingPunct="1"/>
              <a:t>52</a:t>
            </a:fld>
            <a:endParaRPr lang="it-IT" altLang="it-IT" sz="1200"/>
          </a:p>
        </p:txBody>
      </p:sp>
      <p:sp>
        <p:nvSpPr>
          <p:cNvPr id="109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0811027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E472C4C2-EDFA-7C43-BD07-C354B7742CC7}" type="slidenum">
              <a:rPr lang="it-IT" altLang="it-IT" sz="1200"/>
              <a:pPr eaLnBrk="1" hangingPunct="1"/>
              <a:t>53</a:t>
            </a:fld>
            <a:endParaRPr lang="it-IT" altLang="it-IT" sz="1200"/>
          </a:p>
        </p:txBody>
      </p:sp>
      <p:sp>
        <p:nvSpPr>
          <p:cNvPr id="74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3444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37BA57E9-A9F2-0340-8DF6-04DD04F56370}" type="slidenum">
              <a:rPr lang="it-IT" altLang="it-IT" sz="1200"/>
              <a:pPr eaLnBrk="1" hangingPunct="1"/>
              <a:t>6</a:t>
            </a:fld>
            <a:endParaRPr lang="it-IT" altLang="it-IT" sz="1200"/>
          </a:p>
        </p:txBody>
      </p:sp>
      <p:sp>
        <p:nvSpPr>
          <p:cNvPr id="1136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431759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0C3DAC13-6434-D24E-AC06-1E0E98E106A7}" type="slidenum">
              <a:rPr lang="it-IT" altLang="it-IT" sz="1200"/>
              <a:pPr eaLnBrk="1" hangingPunct="1"/>
              <a:t>54</a:t>
            </a:fld>
            <a:endParaRPr lang="it-IT" altLang="it-IT" sz="1200"/>
          </a:p>
        </p:txBody>
      </p:sp>
      <p:sp>
        <p:nvSpPr>
          <p:cNvPr id="768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846274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DC019D0D-3F4C-1E49-B1D1-B86446B5B2BC}" type="slidenum">
              <a:rPr lang="it-IT" altLang="it-IT" sz="1200"/>
              <a:pPr eaLnBrk="1" hangingPunct="1"/>
              <a:t>55</a:t>
            </a:fld>
            <a:endParaRPr lang="it-IT" altLang="it-IT" sz="1200"/>
          </a:p>
        </p:txBody>
      </p:sp>
      <p:sp>
        <p:nvSpPr>
          <p:cNvPr id="870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3477178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733800" y="9296400"/>
            <a:ext cx="2895600" cy="457200"/>
          </a:xfrm>
          <a:prstGeom prst="rect">
            <a:avLst/>
          </a:prstGeom>
          <a:noFill/>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r" eaLnBrk="1" hangingPunct="1"/>
            <a:fld id="{A9991C31-93C9-FB4D-A3EB-48A53899E14F}" type="slidenum">
              <a:rPr lang="it-IT" altLang="it-IT" sz="1200"/>
              <a:pPr algn="r" eaLnBrk="1" hangingPunct="1"/>
              <a:t>56</a:t>
            </a:fld>
            <a:endParaRPr lang="it-IT" altLang="it-IT" sz="1200"/>
          </a:p>
        </p:txBody>
      </p:sp>
      <p:sp>
        <p:nvSpPr>
          <p:cNvPr id="109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5833422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15C9B46A-6777-414F-970D-741CC32E9E1F}" type="slidenum">
              <a:rPr lang="it-IT" altLang="it-IT" sz="1200"/>
              <a:pPr eaLnBrk="1" hangingPunct="1"/>
              <a:t>57</a:t>
            </a:fld>
            <a:endParaRPr lang="it-IT" altLang="it-IT" sz="1200"/>
          </a:p>
        </p:txBody>
      </p:sp>
      <p:sp>
        <p:nvSpPr>
          <p:cNvPr id="109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762771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37BA57E9-A9F2-0340-8DF6-04DD04F56370}" type="slidenum">
              <a:rPr lang="it-IT" altLang="it-IT" sz="1200"/>
              <a:pPr eaLnBrk="1" hangingPunct="1"/>
              <a:t>7</a:t>
            </a:fld>
            <a:endParaRPr lang="it-IT" altLang="it-IT" sz="1200"/>
          </a:p>
        </p:txBody>
      </p:sp>
      <p:sp>
        <p:nvSpPr>
          <p:cNvPr id="1136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975283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fld id="{37BA57E9-A9F2-0340-8DF6-04DD04F56370}" type="slidenum">
              <a:rPr lang="it-IT" altLang="it-IT" sz="1200"/>
              <a:pPr eaLnBrk="1" hangingPunct="1"/>
              <a:t>8</a:t>
            </a:fld>
            <a:endParaRPr lang="it-IT" altLang="it-IT" sz="1200"/>
          </a:p>
        </p:txBody>
      </p:sp>
      <p:sp>
        <p:nvSpPr>
          <p:cNvPr id="1136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090854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733800" y="9296400"/>
            <a:ext cx="2895600" cy="457200"/>
          </a:xfrm>
          <a:prstGeom prst="rect">
            <a:avLst/>
          </a:prstGeom>
          <a:noFill/>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r" eaLnBrk="1" hangingPunct="1"/>
            <a:fld id="{2FC79DFB-F67F-2E41-88E2-7153A6D524FF}" type="slidenum">
              <a:rPr lang="it-IT" altLang="it-IT" sz="1200"/>
              <a:pPr algn="r" eaLnBrk="1" hangingPunct="1"/>
              <a:t>9</a:t>
            </a:fld>
            <a:endParaRPr lang="it-IT" altLang="it-IT" sz="1200"/>
          </a:p>
        </p:txBody>
      </p:sp>
      <p:sp>
        <p:nvSpPr>
          <p:cNvPr id="55298" name="Rectangle 2"/>
          <p:cNvSpPr>
            <a:spLocks noGrp="1" noRot="1" noChangeAspect="1" noChangeArrowheads="1" noTextEdit="1"/>
          </p:cNvSpPr>
          <p:nvPr>
            <p:ph type="sldImg"/>
          </p:nvPr>
        </p:nvSpPr>
        <p:spPr>
          <a:xfrm>
            <a:off x="0" y="0"/>
            <a:ext cx="0" cy="0"/>
          </a:xfrm>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0" y="0"/>
            <a:ext cx="0" cy="0"/>
          </a:xfrm>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019651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0A87788-BFD7-A640-AC2B-40CFC175268C}" type="slidenum">
              <a:rPr lang="it-IT" altLang="it-IT" smtClean="0"/>
              <a:pPr/>
              <a:t>11</a:t>
            </a:fld>
            <a:endParaRPr lang="it-IT" altLang="it-IT"/>
          </a:p>
        </p:txBody>
      </p:sp>
    </p:spTree>
    <p:extLst>
      <p:ext uri="{BB962C8B-B14F-4D97-AF65-F5344CB8AC3E}">
        <p14:creationId xmlns:p14="http://schemas.microsoft.com/office/powerpoint/2010/main" val="40010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25"/>
            <a:ext cx="84201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0C75AC23-EDEF-8548-B978-EA2EAE720039}" type="slidenum">
              <a:rPr lang="it-IT" altLang="it-IT"/>
              <a:pPr/>
              <a:t>‹n.›</a:t>
            </a:fld>
            <a:endParaRPr lang="it-IT" altLang="it-IT"/>
          </a:p>
        </p:txBody>
      </p:sp>
    </p:spTree>
    <p:extLst>
      <p:ext uri="{BB962C8B-B14F-4D97-AF65-F5344CB8AC3E}">
        <p14:creationId xmlns:p14="http://schemas.microsoft.com/office/powerpoint/2010/main" val="1780584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14A8A0A2-2C39-3244-864B-000BFD9CF4A0}" type="slidenum">
              <a:rPr lang="it-IT" altLang="it-IT"/>
              <a:pPr/>
              <a:t>‹n.›</a:t>
            </a:fld>
            <a:endParaRPr lang="it-IT" altLang="it-IT"/>
          </a:p>
        </p:txBody>
      </p:sp>
    </p:spTree>
    <p:extLst>
      <p:ext uri="{BB962C8B-B14F-4D97-AF65-F5344CB8AC3E}">
        <p14:creationId xmlns:p14="http://schemas.microsoft.com/office/powerpoint/2010/main" val="276853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058025" y="609600"/>
            <a:ext cx="2105025"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742950" y="609600"/>
            <a:ext cx="6162675"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3D6E5239-669E-A245-9006-51139813CC39}" type="slidenum">
              <a:rPr lang="it-IT" altLang="it-IT"/>
              <a:pPr/>
              <a:t>‹n.›</a:t>
            </a:fld>
            <a:endParaRPr lang="it-IT" altLang="it-IT"/>
          </a:p>
        </p:txBody>
      </p:sp>
    </p:spTree>
    <p:extLst>
      <p:ext uri="{BB962C8B-B14F-4D97-AF65-F5344CB8AC3E}">
        <p14:creationId xmlns:p14="http://schemas.microsoft.com/office/powerpoint/2010/main" val="162316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85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D9177DDB-D3FB-8840-A367-A0A3ED1C4523}" type="slidenum">
              <a:rPr lang="it-IT" altLang="it-IT"/>
              <a:pPr/>
              <a:t>‹n.›</a:t>
            </a:fld>
            <a:endParaRPr lang="it-IT" altLang="it-IT"/>
          </a:p>
        </p:txBody>
      </p:sp>
    </p:spTree>
    <p:extLst>
      <p:ext uri="{BB962C8B-B14F-4D97-AF65-F5344CB8AC3E}">
        <p14:creationId xmlns:p14="http://schemas.microsoft.com/office/powerpoint/2010/main" val="1102163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00"/>
            <a:ext cx="84201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83E32994-62AC-204D-9E4C-34FD8530CFFB}" type="slidenum">
              <a:rPr lang="it-IT" altLang="it-IT"/>
              <a:pPr/>
              <a:t>‹n.›</a:t>
            </a:fld>
            <a:endParaRPr lang="it-IT" altLang="it-IT"/>
          </a:p>
        </p:txBody>
      </p:sp>
    </p:spTree>
    <p:extLst>
      <p:ext uri="{BB962C8B-B14F-4D97-AF65-F5344CB8AC3E}">
        <p14:creationId xmlns:p14="http://schemas.microsoft.com/office/powerpoint/2010/main" val="2007808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74295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20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94A786E9-8B57-0044-AF91-BF5B81C9BBFE}" type="slidenum">
              <a:rPr lang="it-IT" altLang="it-IT"/>
              <a:pPr/>
              <a:t>‹n.›</a:t>
            </a:fld>
            <a:endParaRPr lang="it-IT" altLang="it-IT"/>
          </a:p>
        </p:txBody>
      </p:sp>
    </p:spTree>
    <p:extLst>
      <p:ext uri="{BB962C8B-B14F-4D97-AF65-F5344CB8AC3E}">
        <p14:creationId xmlns:p14="http://schemas.microsoft.com/office/powerpoint/2010/main" val="1823989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fld id="{9EEE1146-0F27-6F44-A391-085C99457E52}" type="slidenum">
              <a:rPr lang="it-IT" altLang="it-IT"/>
              <a:pPr/>
              <a:t>‹n.›</a:t>
            </a:fld>
            <a:endParaRPr lang="it-IT" altLang="it-IT"/>
          </a:p>
        </p:txBody>
      </p:sp>
    </p:spTree>
    <p:extLst>
      <p:ext uri="{BB962C8B-B14F-4D97-AF65-F5344CB8AC3E}">
        <p14:creationId xmlns:p14="http://schemas.microsoft.com/office/powerpoint/2010/main" val="467020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fld id="{A0AF591E-F817-4F4C-B985-C0A758BB1C73}" type="slidenum">
              <a:rPr lang="it-IT" altLang="it-IT"/>
              <a:pPr/>
              <a:t>‹n.›</a:t>
            </a:fld>
            <a:endParaRPr lang="it-IT" altLang="it-IT"/>
          </a:p>
        </p:txBody>
      </p:sp>
    </p:spTree>
    <p:extLst>
      <p:ext uri="{BB962C8B-B14F-4D97-AF65-F5344CB8AC3E}">
        <p14:creationId xmlns:p14="http://schemas.microsoft.com/office/powerpoint/2010/main" val="156981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fld id="{4012541A-369E-9E40-8F16-D5F4DF6B51C0}" type="slidenum">
              <a:rPr lang="it-IT" altLang="it-IT"/>
              <a:pPr/>
              <a:t>‹n.›</a:t>
            </a:fld>
            <a:endParaRPr lang="it-IT" altLang="it-IT"/>
          </a:p>
        </p:txBody>
      </p:sp>
    </p:spTree>
    <p:extLst>
      <p:ext uri="{BB962C8B-B14F-4D97-AF65-F5344CB8AC3E}">
        <p14:creationId xmlns:p14="http://schemas.microsoft.com/office/powerpoint/2010/main" val="1281832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138"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9D1AC10A-A604-9949-A96D-588FA272957E}" type="slidenum">
              <a:rPr lang="it-IT" altLang="it-IT"/>
              <a:pPr/>
              <a:t>‹n.›</a:t>
            </a:fld>
            <a:endParaRPr lang="it-IT" altLang="it-IT"/>
          </a:p>
        </p:txBody>
      </p:sp>
    </p:spTree>
    <p:extLst>
      <p:ext uri="{BB962C8B-B14F-4D97-AF65-F5344CB8AC3E}">
        <p14:creationId xmlns:p14="http://schemas.microsoft.com/office/powerpoint/2010/main" val="20652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36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A2B2ED88-0BA5-EA47-B34B-C3A28EF13F2F}" type="slidenum">
              <a:rPr lang="it-IT" altLang="it-IT"/>
              <a:pPr/>
              <a:t>‹n.›</a:t>
            </a:fld>
            <a:endParaRPr lang="it-IT" altLang="it-IT"/>
          </a:p>
        </p:txBody>
      </p:sp>
    </p:spTree>
    <p:extLst>
      <p:ext uri="{BB962C8B-B14F-4D97-AF65-F5344CB8AC3E}">
        <p14:creationId xmlns:p14="http://schemas.microsoft.com/office/powerpoint/2010/main" val="7810938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fld id="{F97A4804-36E0-7948-8B2D-0740B05FEB9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package" Target="../embeddings/Documento_di_Microsoft_Word1.docx"/><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 Id="rId3"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35.jpeg"/><Relationship Id="rId5" Type="http://schemas.openxmlformats.org/officeDocument/2006/relationships/oleObject" Target="../embeddings/oleObject1.bin"/><Relationship Id="rId6" Type="http://schemas.openxmlformats.org/officeDocument/2006/relationships/image" Target="../media/image34.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7.png"/><Relationship Id="rId1" Type="http://schemas.microsoft.com/office/2007/relationships/media" Target="../media/media2.mp4"/><Relationship Id="rId2" Type="http://schemas.openxmlformats.org/officeDocument/2006/relationships/video" Target="../media/media2.mp4"/></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3">
            <a:alphaModFix amt="60000"/>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13" name="CasellaDiTesto 12"/>
          <p:cNvSpPr txBox="1"/>
          <p:nvPr/>
        </p:nvSpPr>
        <p:spPr>
          <a:xfrm>
            <a:off x="1640632" y="3717032"/>
            <a:ext cx="2576346" cy="338554"/>
          </a:xfrm>
          <a:prstGeom prst="rect">
            <a:avLst/>
          </a:prstGeom>
          <a:noFill/>
        </p:spPr>
        <p:txBody>
          <a:bodyPr wrap="none" rtlCol="0">
            <a:spAutoFit/>
          </a:bodyPr>
          <a:lstStyle/>
          <a:p>
            <a:r>
              <a:rPr lang="en-GB" sz="1600" dirty="0" err="1">
                <a:latin typeface="Arial" charset="0"/>
                <a:ea typeface="Arial" charset="0"/>
                <a:cs typeface="Arial" charset="0"/>
              </a:rPr>
              <a:t>Principali</a:t>
            </a:r>
            <a:r>
              <a:rPr lang="en-GB" sz="1600" dirty="0">
                <a:latin typeface="Arial" charset="0"/>
                <a:ea typeface="Arial" charset="0"/>
                <a:cs typeface="Arial" charset="0"/>
              </a:rPr>
              <a:t> </a:t>
            </a:r>
            <a:r>
              <a:rPr lang="en-GB" sz="1600" dirty="0" err="1">
                <a:latin typeface="Arial" charset="0"/>
                <a:ea typeface="Arial" charset="0"/>
                <a:cs typeface="Arial" charset="0"/>
              </a:rPr>
              <a:t>fonti</a:t>
            </a:r>
            <a:r>
              <a:rPr lang="en-GB" sz="1600" dirty="0">
                <a:latin typeface="Arial" charset="0"/>
                <a:ea typeface="Arial" charset="0"/>
                <a:cs typeface="Arial" charset="0"/>
              </a:rPr>
              <a:t> </a:t>
            </a:r>
            <a:r>
              <a:rPr lang="en-GB" sz="1600" dirty="0" err="1">
                <a:latin typeface="Arial" charset="0"/>
                <a:ea typeface="Arial" charset="0"/>
                <a:cs typeface="Arial" charset="0"/>
              </a:rPr>
              <a:t>delle</a:t>
            </a:r>
            <a:r>
              <a:rPr lang="en-GB" sz="1600" dirty="0">
                <a:latin typeface="Arial" charset="0"/>
                <a:ea typeface="Arial" charset="0"/>
                <a:cs typeface="Arial" charset="0"/>
              </a:rPr>
              <a:t> figure:</a:t>
            </a:r>
          </a:p>
        </p:txBody>
      </p:sp>
      <p:sp>
        <p:nvSpPr>
          <p:cNvPr id="14" name="CasellaDiTesto 13"/>
          <p:cNvSpPr txBox="1"/>
          <p:nvPr/>
        </p:nvSpPr>
        <p:spPr>
          <a:xfrm>
            <a:off x="1640632" y="5044341"/>
            <a:ext cx="4394088" cy="338554"/>
          </a:xfrm>
          <a:prstGeom prst="rect">
            <a:avLst/>
          </a:prstGeom>
          <a:noFill/>
        </p:spPr>
        <p:txBody>
          <a:bodyPr wrap="none" rtlCol="0">
            <a:spAutoFit/>
          </a:bodyPr>
          <a:lstStyle/>
          <a:p>
            <a:r>
              <a:rPr lang="en-GB" sz="1600" dirty="0">
                <a:latin typeface="Arial" charset="0"/>
                <a:ea typeface="Arial" charset="0"/>
                <a:cs typeface="Arial" charset="0"/>
              </a:rPr>
              <a:t>Guyton e Hall, </a:t>
            </a:r>
            <a:r>
              <a:rPr lang="en-GB" sz="1600" dirty="0" err="1">
                <a:latin typeface="Arial" charset="0"/>
                <a:ea typeface="Arial" charset="0"/>
                <a:cs typeface="Arial" charset="0"/>
              </a:rPr>
              <a:t>FISIOLOGIA</a:t>
            </a:r>
            <a:r>
              <a:rPr lang="en-GB" sz="1600" dirty="0">
                <a:latin typeface="Arial" charset="0"/>
                <a:ea typeface="Arial" charset="0"/>
                <a:cs typeface="Arial" charset="0"/>
              </a:rPr>
              <a:t> </a:t>
            </a:r>
            <a:r>
              <a:rPr lang="en-GB" sz="1600" dirty="0" err="1">
                <a:latin typeface="Arial" charset="0"/>
                <a:ea typeface="Arial" charset="0"/>
                <a:cs typeface="Arial" charset="0"/>
              </a:rPr>
              <a:t>MEDICA</a:t>
            </a:r>
            <a:r>
              <a:rPr lang="en-GB" sz="1600" dirty="0">
                <a:latin typeface="Arial" charset="0"/>
                <a:ea typeface="Arial" charset="0"/>
                <a:cs typeface="Arial" charset="0"/>
              </a:rPr>
              <a:t>, Elsevier</a:t>
            </a:r>
          </a:p>
        </p:txBody>
      </p:sp>
      <p:sp>
        <p:nvSpPr>
          <p:cNvPr id="15" name="CasellaDiTesto 14"/>
          <p:cNvSpPr txBox="1"/>
          <p:nvPr/>
        </p:nvSpPr>
        <p:spPr>
          <a:xfrm>
            <a:off x="1640632" y="4581128"/>
            <a:ext cx="4362028" cy="338554"/>
          </a:xfrm>
          <a:prstGeom prst="rect">
            <a:avLst/>
          </a:prstGeom>
          <a:noFill/>
        </p:spPr>
        <p:txBody>
          <a:bodyPr wrap="none" rtlCol="0">
            <a:spAutoFit/>
          </a:bodyPr>
          <a:lstStyle/>
          <a:p>
            <a:r>
              <a:rPr lang="en-GB" sz="1600" dirty="0">
                <a:latin typeface="Arial" charset="0"/>
                <a:ea typeface="Arial" charset="0"/>
                <a:cs typeface="Arial" charset="0"/>
              </a:rPr>
              <a:t>Conti et al., </a:t>
            </a:r>
            <a:r>
              <a:rPr lang="en-GB" sz="1600" dirty="0" err="1">
                <a:latin typeface="Arial" charset="0"/>
                <a:ea typeface="Arial" charset="0"/>
                <a:cs typeface="Arial" charset="0"/>
              </a:rPr>
              <a:t>FISIOLOGIA</a:t>
            </a:r>
            <a:r>
              <a:rPr lang="en-GB" sz="1600" dirty="0">
                <a:latin typeface="Arial" charset="0"/>
                <a:ea typeface="Arial" charset="0"/>
                <a:cs typeface="Arial" charset="0"/>
              </a:rPr>
              <a:t> </a:t>
            </a:r>
            <a:r>
              <a:rPr lang="en-GB" sz="1600" dirty="0" err="1">
                <a:latin typeface="Arial" charset="0"/>
                <a:ea typeface="Arial" charset="0"/>
                <a:cs typeface="Arial" charset="0"/>
              </a:rPr>
              <a:t>MEDICA</a:t>
            </a:r>
            <a:r>
              <a:rPr lang="en-GB" sz="1600" dirty="0">
                <a:latin typeface="Arial" charset="0"/>
                <a:ea typeface="Arial" charset="0"/>
                <a:cs typeface="Arial" charset="0"/>
              </a:rPr>
              <a:t>, Edi-</a:t>
            </a:r>
            <a:r>
              <a:rPr lang="en-GB" sz="1600" dirty="0" err="1">
                <a:latin typeface="Arial" charset="0"/>
                <a:ea typeface="Arial" charset="0"/>
                <a:cs typeface="Arial" charset="0"/>
              </a:rPr>
              <a:t>Ermes</a:t>
            </a:r>
            <a:endParaRPr lang="en-GB" sz="1600" dirty="0">
              <a:latin typeface="Arial" charset="0"/>
              <a:ea typeface="Arial" charset="0"/>
              <a:cs typeface="Arial" charset="0"/>
            </a:endParaRPr>
          </a:p>
        </p:txBody>
      </p:sp>
      <p:sp>
        <p:nvSpPr>
          <p:cNvPr id="16" name="CasellaDiTesto 15"/>
          <p:cNvSpPr txBox="1"/>
          <p:nvPr/>
        </p:nvSpPr>
        <p:spPr>
          <a:xfrm>
            <a:off x="0" y="1052737"/>
            <a:ext cx="9906000" cy="523220"/>
          </a:xfrm>
          <a:prstGeom prst="rect">
            <a:avLst/>
          </a:prstGeom>
          <a:noFill/>
        </p:spPr>
        <p:txBody>
          <a:bodyPr wrap="square" rtlCol="0">
            <a:spAutoFit/>
          </a:bodyPr>
          <a:lstStyle/>
          <a:p>
            <a:pPr algn="ctr"/>
            <a:r>
              <a:rPr lang="en-GB" sz="2800" b="1" dirty="0" err="1" smtClean="0">
                <a:latin typeface="Arial" charset="0"/>
                <a:ea typeface="Arial" charset="0"/>
                <a:cs typeface="Arial" charset="0"/>
              </a:rPr>
              <a:t>FISIOLOGIA</a:t>
            </a:r>
            <a:r>
              <a:rPr lang="en-GB" sz="2800" b="1" dirty="0" smtClean="0">
                <a:latin typeface="Arial" charset="0"/>
                <a:ea typeface="Arial" charset="0"/>
                <a:cs typeface="Arial" charset="0"/>
              </a:rPr>
              <a:t> </a:t>
            </a:r>
            <a:r>
              <a:rPr lang="en-GB" sz="2800" b="1" dirty="0" err="1" smtClean="0">
                <a:latin typeface="Arial" charset="0"/>
                <a:ea typeface="Arial" charset="0"/>
                <a:cs typeface="Arial" charset="0"/>
              </a:rPr>
              <a:t>RENALE</a:t>
            </a:r>
            <a:endParaRPr lang="en-GB" sz="2800" b="1" dirty="0">
              <a:latin typeface="Arial" charset="0"/>
              <a:ea typeface="Arial" charset="0"/>
              <a:cs typeface="Arial" charset="0"/>
            </a:endParaRPr>
          </a:p>
        </p:txBody>
      </p:sp>
      <p:sp>
        <p:nvSpPr>
          <p:cNvPr id="17" name="CasellaDiTesto 16"/>
          <p:cNvSpPr txBox="1"/>
          <p:nvPr/>
        </p:nvSpPr>
        <p:spPr>
          <a:xfrm>
            <a:off x="3130354" y="2276872"/>
            <a:ext cx="3838871" cy="338554"/>
          </a:xfrm>
          <a:prstGeom prst="rect">
            <a:avLst/>
          </a:prstGeom>
          <a:noFill/>
        </p:spPr>
        <p:txBody>
          <a:bodyPr wrap="none" rtlCol="0">
            <a:spAutoFit/>
          </a:bodyPr>
          <a:lstStyle/>
          <a:p>
            <a:r>
              <a:rPr lang="en-GB" sz="1600" dirty="0">
                <a:latin typeface="Arial" charset="0"/>
                <a:ea typeface="Arial" charset="0"/>
                <a:cs typeface="Arial" charset="0"/>
              </a:rPr>
              <a:t>per le </a:t>
            </a:r>
            <a:r>
              <a:rPr lang="en-GB" sz="1600" dirty="0" err="1">
                <a:latin typeface="Arial" charset="0"/>
                <a:ea typeface="Arial" charset="0"/>
                <a:cs typeface="Arial" charset="0"/>
              </a:rPr>
              <a:t>lezioni</a:t>
            </a:r>
            <a:r>
              <a:rPr lang="en-GB" sz="1600" dirty="0">
                <a:latin typeface="Arial" charset="0"/>
                <a:ea typeface="Arial" charset="0"/>
                <a:cs typeface="Arial" charset="0"/>
              </a:rPr>
              <a:t> del prof. P. Paolo </a:t>
            </a:r>
            <a:r>
              <a:rPr lang="en-GB" sz="1600" dirty="0" err="1">
                <a:latin typeface="Arial" charset="0"/>
                <a:ea typeface="Arial" charset="0"/>
                <a:cs typeface="Arial" charset="0"/>
              </a:rPr>
              <a:t>Battaglini</a:t>
            </a:r>
            <a:endParaRPr lang="en-GB" sz="1600" dirty="0">
              <a:latin typeface="Arial" charset="0"/>
              <a:ea typeface="Arial" charset="0"/>
              <a:cs typeface="Arial" charset="0"/>
            </a:endParaRPr>
          </a:p>
        </p:txBody>
      </p:sp>
      <p:sp>
        <p:nvSpPr>
          <p:cNvPr id="18" name="CasellaDiTesto 17"/>
          <p:cNvSpPr txBox="1"/>
          <p:nvPr/>
        </p:nvSpPr>
        <p:spPr>
          <a:xfrm>
            <a:off x="4592960" y="2852936"/>
            <a:ext cx="684803" cy="369332"/>
          </a:xfrm>
          <a:prstGeom prst="rect">
            <a:avLst/>
          </a:prstGeom>
          <a:noFill/>
          <a:ln>
            <a:solidFill>
              <a:schemeClr val="bg2"/>
            </a:solidFill>
          </a:ln>
        </p:spPr>
        <p:txBody>
          <a:bodyPr wrap="none" rtlCol="0">
            <a:spAutoFit/>
          </a:bodyPr>
          <a:lstStyle/>
          <a:p>
            <a:r>
              <a:rPr lang="it-IT" sz="1800">
                <a:latin typeface="Arial" charset="0"/>
                <a:ea typeface="Arial" charset="0"/>
                <a:cs typeface="Arial" charset="0"/>
              </a:rPr>
              <a:t>v </a:t>
            </a:r>
            <a:r>
              <a:rPr lang="it-IT" sz="1800" smtClean="0">
                <a:latin typeface="Arial" charset="0"/>
                <a:ea typeface="Arial" charset="0"/>
                <a:cs typeface="Arial" charset="0"/>
              </a:rPr>
              <a:t>3.6</a:t>
            </a:r>
            <a:endParaRPr lang="it-IT" sz="1800" dirty="0">
              <a:latin typeface="Arial" charset="0"/>
              <a:ea typeface="Arial" charset="0"/>
              <a:cs typeface="Arial" charset="0"/>
            </a:endParaRPr>
          </a:p>
        </p:txBody>
      </p:sp>
      <p:sp>
        <p:nvSpPr>
          <p:cNvPr id="19" name="CasellaDiTesto 18"/>
          <p:cNvSpPr txBox="1"/>
          <p:nvPr/>
        </p:nvSpPr>
        <p:spPr>
          <a:xfrm>
            <a:off x="1640632" y="5507554"/>
            <a:ext cx="2917786" cy="338554"/>
          </a:xfrm>
          <a:prstGeom prst="rect">
            <a:avLst/>
          </a:prstGeom>
          <a:noFill/>
        </p:spPr>
        <p:txBody>
          <a:bodyPr wrap="none" rtlCol="0">
            <a:spAutoFit/>
          </a:bodyPr>
          <a:lstStyle/>
          <a:p>
            <a:r>
              <a:rPr lang="it-IT" altLang="it-IT" sz="1600" dirty="0" err="1" smtClean="0">
                <a:latin typeface="Arial" charset="0"/>
              </a:rPr>
              <a:t>Silverthorn</a:t>
            </a:r>
            <a:r>
              <a:rPr lang="it-IT" altLang="it-IT" sz="1600" dirty="0">
                <a:latin typeface="Arial" charset="0"/>
              </a:rPr>
              <a:t>, Fisiologia Umana</a:t>
            </a:r>
            <a:endParaRPr lang="it-IT" sz="1600" dirty="0"/>
          </a:p>
        </p:txBody>
      </p:sp>
      <p:sp>
        <p:nvSpPr>
          <p:cNvPr id="11" name="CasellaDiTesto 10"/>
          <p:cNvSpPr txBox="1"/>
          <p:nvPr/>
        </p:nvSpPr>
        <p:spPr>
          <a:xfrm>
            <a:off x="1640632" y="5970766"/>
            <a:ext cx="3296800" cy="338554"/>
          </a:xfrm>
          <a:prstGeom prst="rect">
            <a:avLst/>
          </a:prstGeom>
          <a:noFill/>
        </p:spPr>
        <p:txBody>
          <a:bodyPr wrap="none" rtlCol="0">
            <a:spAutoFit/>
          </a:bodyPr>
          <a:lstStyle/>
          <a:p>
            <a:r>
              <a:rPr lang="it-IT" altLang="it-IT" sz="1600" dirty="0" err="1" smtClean="0">
                <a:latin typeface="Arial" charset="0"/>
              </a:rPr>
              <a:t>Vander</a:t>
            </a:r>
            <a:r>
              <a:rPr lang="it-IT" altLang="it-IT" sz="1600" dirty="0" smtClean="0">
                <a:latin typeface="Arial" charset="0"/>
              </a:rPr>
              <a:t>, FISIOLOGIA, Ambrosiana</a:t>
            </a:r>
            <a:endParaRPr lang="it-IT" sz="1600" dirty="0"/>
          </a:p>
        </p:txBody>
      </p:sp>
      <p:sp>
        <p:nvSpPr>
          <p:cNvPr id="12" name="Text Box 16"/>
          <p:cNvSpPr txBox="1">
            <a:spLocks noChangeArrowheads="1"/>
          </p:cNvSpPr>
          <p:nvPr/>
        </p:nvSpPr>
        <p:spPr bwMode="auto">
          <a:xfrm>
            <a:off x="1640632" y="6359624"/>
            <a:ext cx="3538084"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smtClean="0">
                <a:latin typeface="Arial" charset="0"/>
                <a:ea typeface="ＭＳ Ｐゴシック" charset="0"/>
              </a:rPr>
              <a:t>Boron</a:t>
            </a:r>
            <a:r>
              <a:rPr lang="it-IT" sz="1600" dirty="0" smtClean="0">
                <a:latin typeface="Arial" charset="0"/>
                <a:ea typeface="ＭＳ Ｐゴシック" charset="0"/>
              </a:rPr>
              <a:t>, FISIOLOGIA MEDICA, EDRA</a:t>
            </a:r>
            <a:endParaRPr lang="it-IT" sz="1600" dirty="0">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108" y="346636"/>
            <a:ext cx="6614244" cy="6466740"/>
          </a:xfrm>
          <a:prstGeom prst="rect">
            <a:avLst/>
          </a:prstGeom>
        </p:spPr>
      </p:pic>
      <p:sp>
        <p:nvSpPr>
          <p:cNvPr id="3" name="Text Box 17"/>
          <p:cNvSpPr txBox="1">
            <a:spLocks noChangeArrowheads="1"/>
          </p:cNvSpPr>
          <p:nvPr/>
        </p:nvSpPr>
        <p:spPr bwMode="auto">
          <a:xfrm>
            <a:off x="47203" y="-27384"/>
            <a:ext cx="3249613"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APPARATO ESCRETORE</a:t>
            </a:r>
          </a:p>
        </p:txBody>
      </p:sp>
      <p:sp>
        <p:nvSpPr>
          <p:cNvPr id="4" name="Text Box 16"/>
          <p:cNvSpPr txBox="1">
            <a:spLocks noChangeArrowheads="1"/>
          </p:cNvSpPr>
          <p:nvPr/>
        </p:nvSpPr>
        <p:spPr bwMode="auto">
          <a:xfrm>
            <a:off x="7977336" y="6597932"/>
            <a:ext cx="2018501"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dirty="0">
                <a:latin typeface="Arial" charset="0"/>
                <a:ea typeface="ＭＳ Ｐゴシック" charset="0"/>
              </a:rPr>
              <a:t>da </a:t>
            </a:r>
            <a:r>
              <a:rPr lang="it-IT" sz="800" dirty="0" err="1" smtClean="0">
                <a:latin typeface="Arial" charset="0"/>
                <a:ea typeface="ＭＳ Ｐゴシック" charset="0"/>
              </a:rPr>
              <a:t>Boron</a:t>
            </a:r>
            <a:r>
              <a:rPr lang="it-IT" sz="800" dirty="0" smtClean="0">
                <a:latin typeface="Arial" charset="0"/>
                <a:ea typeface="ＭＳ Ｐゴシック" charset="0"/>
              </a:rPr>
              <a:t>, FISIOLOGIA MEDICA, EDRA</a:t>
            </a:r>
            <a:endParaRPr lang="it-IT" sz="800" dirty="0">
              <a:latin typeface="Arial" charset="0"/>
              <a:ea typeface="ＭＳ Ｐゴシック" charset="0"/>
            </a:endParaRPr>
          </a:p>
        </p:txBody>
      </p:sp>
      <p:sp>
        <p:nvSpPr>
          <p:cNvPr id="5" name="CasellaDiTesto 4"/>
          <p:cNvSpPr txBox="1"/>
          <p:nvPr/>
        </p:nvSpPr>
        <p:spPr>
          <a:xfrm>
            <a:off x="6825208" y="234000"/>
            <a:ext cx="3114955" cy="261610"/>
          </a:xfrm>
          <a:prstGeom prst="rect">
            <a:avLst/>
          </a:prstGeom>
          <a:noFill/>
        </p:spPr>
        <p:txBody>
          <a:bodyPr wrap="none" rtlCol="0">
            <a:spAutoFit/>
          </a:bodyPr>
          <a:lstStyle/>
          <a:p>
            <a:r>
              <a:rPr lang="it-IT" sz="1100" dirty="0" smtClean="0">
                <a:latin typeface="Arial" charset="0"/>
                <a:ea typeface="Arial" charset="0"/>
                <a:cs typeface="Arial" charset="0"/>
              </a:rPr>
              <a:t>(Vasi linfatici, </a:t>
            </a:r>
            <a:r>
              <a:rPr lang="it-IT" sz="1100" smtClean="0">
                <a:latin typeface="Arial" charset="0"/>
                <a:ea typeface="Arial" charset="0"/>
                <a:cs typeface="Arial" charset="0"/>
              </a:rPr>
              <a:t>non mostrati, </a:t>
            </a:r>
            <a:r>
              <a:rPr lang="it-IT" sz="1100" dirty="0" smtClean="0">
                <a:latin typeface="Arial" charset="0"/>
                <a:ea typeface="Arial" charset="0"/>
                <a:cs typeface="Arial" charset="0"/>
              </a:rPr>
              <a:t>solo </a:t>
            </a:r>
            <a:r>
              <a:rPr lang="it-IT" sz="1100" smtClean="0">
                <a:latin typeface="Arial" charset="0"/>
                <a:ea typeface="Arial" charset="0"/>
                <a:cs typeface="Arial" charset="0"/>
              </a:rPr>
              <a:t>nella corticale)</a:t>
            </a:r>
            <a:endParaRPr lang="it-IT" sz="1100">
              <a:latin typeface="Arial" charset="0"/>
              <a:ea typeface="Arial" charset="0"/>
              <a:cs typeface="Arial" charset="0"/>
            </a:endParaRPr>
          </a:p>
        </p:txBody>
      </p:sp>
      <p:cxnSp>
        <p:nvCxnSpPr>
          <p:cNvPr id="7" name="Connettore 1 6"/>
          <p:cNvCxnSpPr/>
          <p:nvPr/>
        </p:nvCxnSpPr>
        <p:spPr bwMode="auto">
          <a:xfrm>
            <a:off x="8121352" y="4725144"/>
            <a:ext cx="115212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CasellaDiTesto 9"/>
          <p:cNvSpPr txBox="1"/>
          <p:nvPr/>
        </p:nvSpPr>
        <p:spPr>
          <a:xfrm rot="16200000">
            <a:off x="7807074" y="3330746"/>
            <a:ext cx="1359668" cy="276999"/>
          </a:xfrm>
          <a:prstGeom prst="rect">
            <a:avLst/>
          </a:prstGeom>
          <a:noFill/>
        </p:spPr>
        <p:txBody>
          <a:bodyPr wrap="none" rtlCol="0">
            <a:spAutoFit/>
          </a:bodyPr>
          <a:lstStyle/>
          <a:p>
            <a:r>
              <a:rPr lang="it-IT" sz="1200" smtClean="0">
                <a:latin typeface="Arial" charset="0"/>
                <a:ea typeface="Arial" charset="0"/>
                <a:cs typeface="Arial" charset="0"/>
              </a:rPr>
              <a:t>Midollare esterna</a:t>
            </a:r>
            <a:endParaRPr lang="it-IT" sz="1200">
              <a:latin typeface="Arial" charset="0"/>
              <a:ea typeface="Arial" charset="0"/>
              <a:cs typeface="Arial" charset="0"/>
            </a:endParaRPr>
          </a:p>
        </p:txBody>
      </p:sp>
      <p:sp>
        <p:nvSpPr>
          <p:cNvPr id="11" name="CasellaDiTesto 10"/>
          <p:cNvSpPr txBox="1"/>
          <p:nvPr/>
        </p:nvSpPr>
        <p:spPr>
          <a:xfrm rot="16200000">
            <a:off x="7817684" y="5418978"/>
            <a:ext cx="1316386" cy="276999"/>
          </a:xfrm>
          <a:prstGeom prst="rect">
            <a:avLst/>
          </a:prstGeom>
          <a:noFill/>
        </p:spPr>
        <p:txBody>
          <a:bodyPr wrap="none" rtlCol="0">
            <a:spAutoFit/>
          </a:bodyPr>
          <a:lstStyle/>
          <a:p>
            <a:r>
              <a:rPr lang="it-IT" sz="1200" dirty="0" smtClean="0">
                <a:latin typeface="Arial" charset="0"/>
                <a:ea typeface="Arial" charset="0"/>
                <a:cs typeface="Arial" charset="0"/>
              </a:rPr>
              <a:t>Midollare interna</a:t>
            </a:r>
            <a:endParaRPr lang="it-IT" sz="1200" dirty="0">
              <a:latin typeface="Arial" charset="0"/>
              <a:ea typeface="Arial" charset="0"/>
              <a:cs typeface="Arial" charset="0"/>
            </a:endParaRPr>
          </a:p>
        </p:txBody>
      </p:sp>
    </p:spTree>
    <p:extLst>
      <p:ext uri="{BB962C8B-B14F-4D97-AF65-F5344CB8AC3E}">
        <p14:creationId xmlns:p14="http://schemas.microsoft.com/office/powerpoint/2010/main" val="40538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1"/>
          <p:cNvPicPr>
            <a:picLocks noChangeAspect="1"/>
          </p:cNvPicPr>
          <p:nvPr/>
        </p:nvPicPr>
        <p:blipFill rotWithShape="1">
          <a:blip r:embed="rId3">
            <a:extLst>
              <a:ext uri="{28A0092B-C50C-407E-A947-70E740481C1C}">
                <a14:useLocalDpi xmlns:a14="http://schemas.microsoft.com/office/drawing/2010/main" val="0"/>
              </a:ext>
            </a:extLst>
          </a:blip>
          <a:srcRect b="21784"/>
          <a:stretch/>
        </p:blipFill>
        <p:spPr bwMode="auto">
          <a:xfrm>
            <a:off x="191654" y="44624"/>
            <a:ext cx="8937810"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7"/>
          <p:cNvSpPr txBox="1">
            <a:spLocks noChangeArrowheads="1"/>
          </p:cNvSpPr>
          <p:nvPr/>
        </p:nvSpPr>
        <p:spPr bwMode="auto">
          <a:xfrm>
            <a:off x="7700963" y="76200"/>
            <a:ext cx="13557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NEFRONI</a:t>
            </a:r>
          </a:p>
        </p:txBody>
      </p:sp>
      <p:sp>
        <p:nvSpPr>
          <p:cNvPr id="4" name="CasellaDiTesto 1"/>
          <p:cNvSpPr txBox="1">
            <a:spLocks noChangeArrowheads="1"/>
          </p:cNvSpPr>
          <p:nvPr/>
        </p:nvSpPr>
        <p:spPr bwMode="auto">
          <a:xfrm>
            <a:off x="7243763" y="466725"/>
            <a:ext cx="2317750" cy="58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1600">
                <a:latin typeface="Arial" charset="0"/>
              </a:rPr>
              <a:t>~1 milione/rene</a:t>
            </a:r>
          </a:p>
          <a:p>
            <a:pPr eaLnBrk="1" hangingPunct="1"/>
            <a:r>
              <a:rPr lang="it-IT" altLang="it-IT" sz="1600">
                <a:latin typeface="Arial" charset="0"/>
              </a:rPr>
              <a:t>45-65 mm di lunghezza</a:t>
            </a:r>
          </a:p>
        </p:txBody>
      </p:sp>
      <p:sp>
        <p:nvSpPr>
          <p:cNvPr id="5" name="Text Box 16"/>
          <p:cNvSpPr txBox="1">
            <a:spLocks noChangeArrowheads="1"/>
          </p:cNvSpPr>
          <p:nvPr/>
        </p:nvSpPr>
        <p:spPr bwMode="auto">
          <a:xfrm>
            <a:off x="7977336" y="6597932"/>
            <a:ext cx="1912703"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dirty="0">
                <a:latin typeface="Arial" charset="0"/>
                <a:ea typeface="ＭＳ Ｐゴシック" charset="0"/>
              </a:rPr>
              <a:t>da </a:t>
            </a:r>
            <a:r>
              <a:rPr lang="it-IT" sz="800" dirty="0" err="1" smtClean="0">
                <a:latin typeface="Arial" charset="0"/>
                <a:ea typeface="ＭＳ Ｐゴシック" charset="0"/>
              </a:rPr>
              <a:t>Vander</a:t>
            </a:r>
            <a:r>
              <a:rPr lang="it-IT" sz="800" dirty="0" smtClean="0">
                <a:latin typeface="Arial" charset="0"/>
                <a:ea typeface="ＭＳ Ｐゴシック" charset="0"/>
              </a:rPr>
              <a:t>, FISIOLOGIA, Ambrosiana</a:t>
            </a:r>
            <a:endParaRPr lang="it-IT" sz="800" dirty="0">
              <a:latin typeface="Arial" charset="0"/>
              <a:ea typeface="ＭＳ Ｐゴシック" charset="0"/>
            </a:endParaRPr>
          </a:p>
        </p:txBody>
      </p:sp>
      <p:sp>
        <p:nvSpPr>
          <p:cNvPr id="2" name="CasellaDiTesto 1"/>
          <p:cNvSpPr txBox="1"/>
          <p:nvPr/>
        </p:nvSpPr>
        <p:spPr>
          <a:xfrm>
            <a:off x="56456" y="6608385"/>
            <a:ext cx="6857968" cy="276999"/>
          </a:xfrm>
          <a:prstGeom prst="rect">
            <a:avLst/>
          </a:prstGeom>
          <a:noFill/>
        </p:spPr>
        <p:txBody>
          <a:bodyPr wrap="none" rtlCol="0">
            <a:spAutoFit/>
          </a:bodyPr>
          <a:lstStyle/>
          <a:p>
            <a:r>
              <a:rPr lang="it-IT" sz="1200" dirty="0" smtClean="0">
                <a:latin typeface="Arial" charset="0"/>
                <a:ea typeface="Arial" charset="0"/>
                <a:cs typeface="Arial" charset="0"/>
              </a:rPr>
              <a:t>NB: i capillari </a:t>
            </a:r>
            <a:r>
              <a:rPr lang="it-IT" sz="1200" dirty="0" err="1" smtClean="0">
                <a:latin typeface="Arial" charset="0"/>
                <a:ea typeface="Arial" charset="0"/>
                <a:cs typeface="Arial" charset="0"/>
              </a:rPr>
              <a:t>peritubulari</a:t>
            </a:r>
            <a:r>
              <a:rPr lang="it-IT" sz="1200" dirty="0" smtClean="0">
                <a:latin typeface="Arial" charset="0"/>
                <a:ea typeface="Arial" charset="0"/>
                <a:cs typeface="Arial" charset="0"/>
              </a:rPr>
              <a:t> del nefrone </a:t>
            </a:r>
            <a:r>
              <a:rPr lang="it-IT" sz="1200" dirty="0" err="1" smtClean="0">
                <a:latin typeface="Arial" charset="0"/>
                <a:ea typeface="Arial" charset="0"/>
                <a:cs typeface="Arial" charset="0"/>
              </a:rPr>
              <a:t>iuxtacorticale</a:t>
            </a:r>
            <a:r>
              <a:rPr lang="it-IT" sz="1200" dirty="0" smtClean="0">
                <a:latin typeface="Arial" charset="0"/>
                <a:ea typeface="Arial" charset="0"/>
                <a:cs typeface="Arial" charset="0"/>
              </a:rPr>
              <a:t> non sono </a:t>
            </a:r>
            <a:r>
              <a:rPr lang="it-IT" sz="1200" dirty="0" smtClean="0">
                <a:latin typeface="Arial" charset="0"/>
                <a:ea typeface="Arial" charset="0"/>
                <a:cs typeface="Arial" charset="0"/>
              </a:rPr>
              <a:t>mostrati (provengono da altri nefroni)</a:t>
            </a:r>
            <a:endParaRPr lang="it-IT" sz="1200" dirty="0">
              <a:latin typeface="Arial" charset="0"/>
              <a:ea typeface="Arial" charset="0"/>
              <a:cs typeface="Arial" charset="0"/>
            </a:endParaRPr>
          </a:p>
        </p:txBody>
      </p:sp>
      <p:sp>
        <p:nvSpPr>
          <p:cNvPr id="6" name="CasellaDiTesto 5"/>
          <p:cNvSpPr txBox="1"/>
          <p:nvPr/>
        </p:nvSpPr>
        <p:spPr>
          <a:xfrm>
            <a:off x="1640632" y="5949280"/>
            <a:ext cx="647934" cy="307777"/>
          </a:xfrm>
          <a:prstGeom prst="rect">
            <a:avLst/>
          </a:prstGeom>
          <a:noFill/>
        </p:spPr>
        <p:txBody>
          <a:bodyPr wrap="none" rtlCol="0">
            <a:spAutoFit/>
          </a:bodyPr>
          <a:lstStyle/>
          <a:p>
            <a:r>
              <a:rPr lang="it-IT" sz="1400" smtClean="0">
                <a:latin typeface="Arial" charset="0"/>
                <a:ea typeface="Arial" charset="0"/>
                <a:cs typeface="Arial" charset="0"/>
              </a:rPr>
              <a:t>~15%</a:t>
            </a:r>
            <a:endParaRPr lang="it-IT" sz="1400">
              <a:latin typeface="Arial" charset="0"/>
              <a:ea typeface="Arial" charset="0"/>
              <a:cs typeface="Arial" charset="0"/>
            </a:endParaRPr>
          </a:p>
        </p:txBody>
      </p:sp>
      <p:sp>
        <p:nvSpPr>
          <p:cNvPr id="8" name="CasellaDiTesto 7"/>
          <p:cNvSpPr txBox="1"/>
          <p:nvPr/>
        </p:nvSpPr>
        <p:spPr>
          <a:xfrm>
            <a:off x="4377074" y="5949280"/>
            <a:ext cx="647934" cy="307777"/>
          </a:xfrm>
          <a:prstGeom prst="rect">
            <a:avLst/>
          </a:prstGeom>
          <a:noFill/>
        </p:spPr>
        <p:txBody>
          <a:bodyPr wrap="none" rtlCol="0">
            <a:spAutoFit/>
          </a:bodyPr>
          <a:lstStyle/>
          <a:p>
            <a:r>
              <a:rPr lang="it-IT" sz="1400" dirty="0" smtClean="0">
                <a:latin typeface="Arial" charset="0"/>
                <a:ea typeface="Arial" charset="0"/>
                <a:cs typeface="Arial" charset="0"/>
              </a:rPr>
              <a:t>~85%</a:t>
            </a:r>
            <a:endParaRPr lang="it-IT" sz="1400" dirty="0">
              <a:latin typeface="Arial" charset="0"/>
              <a:ea typeface="Arial" charset="0"/>
              <a:cs typeface="Arial" charset="0"/>
            </a:endParaRPr>
          </a:p>
        </p:txBody>
      </p:sp>
    </p:spTree>
    <p:extLst>
      <p:ext uri="{BB962C8B-B14F-4D97-AF65-F5344CB8AC3E}">
        <p14:creationId xmlns:p14="http://schemas.microsoft.com/office/powerpoint/2010/main" val="1093175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distribuzione_intrarenale_dei_vasi_sanguig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0975" y="76200"/>
            <a:ext cx="57626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5" descr="rene_03_gallery"/>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5425" y="838200"/>
            <a:ext cx="3863975"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CasellaDiTesto 1"/>
          <p:cNvSpPr txBox="1">
            <a:spLocks noChangeArrowheads="1"/>
          </p:cNvSpPr>
          <p:nvPr/>
        </p:nvSpPr>
        <p:spPr bwMode="auto">
          <a:xfrm>
            <a:off x="57150" y="692150"/>
            <a:ext cx="1223963"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800">
                <a:latin typeface="Arial" charset="0"/>
              </a:rPr>
              <a:t>Corpuscolo di Malpighi</a:t>
            </a:r>
          </a:p>
        </p:txBody>
      </p:sp>
      <p:sp>
        <p:nvSpPr>
          <p:cNvPr id="27652" name="CasellaDiTesto 4"/>
          <p:cNvSpPr txBox="1">
            <a:spLocks noChangeArrowheads="1"/>
          </p:cNvSpPr>
          <p:nvPr/>
        </p:nvSpPr>
        <p:spPr bwMode="auto">
          <a:xfrm>
            <a:off x="53975" y="2770188"/>
            <a:ext cx="633413"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r" eaLnBrk="1" hangingPunct="1"/>
            <a:r>
              <a:rPr lang="it-IT" altLang="it-IT" sz="800">
                <a:latin typeface="Arial" charset="0"/>
              </a:rPr>
              <a:t>raggio midollare</a:t>
            </a:r>
          </a:p>
        </p:txBody>
      </p:sp>
      <p:sp>
        <p:nvSpPr>
          <p:cNvPr id="27653" name="CasellaDiTesto 5"/>
          <p:cNvSpPr txBox="1">
            <a:spLocks noChangeArrowheads="1"/>
          </p:cNvSpPr>
          <p:nvPr/>
        </p:nvSpPr>
        <p:spPr bwMode="auto">
          <a:xfrm>
            <a:off x="58738" y="3251200"/>
            <a:ext cx="646112"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800">
                <a:latin typeface="Arial" charset="0"/>
              </a:rPr>
              <a:t>vasi renali</a:t>
            </a:r>
          </a:p>
        </p:txBody>
      </p:sp>
      <p:sp>
        <p:nvSpPr>
          <p:cNvPr id="27654" name="CasellaDiTesto 6"/>
          <p:cNvSpPr txBox="1">
            <a:spLocks noChangeArrowheads="1"/>
          </p:cNvSpPr>
          <p:nvPr/>
        </p:nvSpPr>
        <p:spPr bwMode="auto">
          <a:xfrm>
            <a:off x="3286125" y="908050"/>
            <a:ext cx="652463"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800">
                <a:latin typeface="Arial" charset="0"/>
              </a:rPr>
              <a:t>    capsula</a:t>
            </a:r>
          </a:p>
        </p:txBody>
      </p:sp>
      <p:sp>
        <p:nvSpPr>
          <p:cNvPr id="27655" name="CasellaDiTesto 8"/>
          <p:cNvSpPr txBox="1">
            <a:spLocks noChangeArrowheads="1"/>
          </p:cNvSpPr>
          <p:nvPr/>
        </p:nvSpPr>
        <p:spPr bwMode="auto">
          <a:xfrm>
            <a:off x="3502025" y="2370138"/>
            <a:ext cx="51435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800">
                <a:latin typeface="Arial" charset="0"/>
              </a:rPr>
              <a:t>tubuli contorti</a:t>
            </a:r>
          </a:p>
        </p:txBody>
      </p:sp>
      <p:sp>
        <p:nvSpPr>
          <p:cNvPr id="27656" name="CasellaDiTesto 9"/>
          <p:cNvSpPr txBox="1">
            <a:spLocks noChangeArrowheads="1"/>
          </p:cNvSpPr>
          <p:nvPr/>
        </p:nvSpPr>
        <p:spPr bwMode="auto">
          <a:xfrm>
            <a:off x="3440113" y="2855913"/>
            <a:ext cx="57626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800">
                <a:latin typeface="Arial" charset="0"/>
              </a:rPr>
              <a:t>tubuli collettori</a:t>
            </a:r>
          </a:p>
        </p:txBody>
      </p:sp>
      <p:sp>
        <p:nvSpPr>
          <p:cNvPr id="27657" name="CasellaDiTesto 10"/>
          <p:cNvSpPr txBox="1">
            <a:spLocks noChangeArrowheads="1"/>
          </p:cNvSpPr>
          <p:nvPr/>
        </p:nvSpPr>
        <p:spPr bwMode="auto">
          <a:xfrm>
            <a:off x="3213100" y="3403600"/>
            <a:ext cx="6477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800">
                <a:latin typeface="Arial" charset="0"/>
              </a:rPr>
              <a:t>glomerulo</a:t>
            </a:r>
          </a:p>
        </p:txBody>
      </p:sp>
      <p:sp>
        <p:nvSpPr>
          <p:cNvPr id="27658" name="CasellaDiTesto 12"/>
          <p:cNvSpPr txBox="1">
            <a:spLocks noChangeArrowheads="1"/>
          </p:cNvSpPr>
          <p:nvPr/>
        </p:nvSpPr>
        <p:spPr bwMode="auto">
          <a:xfrm>
            <a:off x="488950" y="4818063"/>
            <a:ext cx="64770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r" eaLnBrk="1" hangingPunct="1"/>
            <a:r>
              <a:rPr lang="it-IT" altLang="it-IT" sz="800">
                <a:latin typeface="Arial" charset="0"/>
              </a:rPr>
              <a:t>zona papillare</a:t>
            </a:r>
          </a:p>
        </p:txBody>
      </p:sp>
      <p:sp>
        <p:nvSpPr>
          <p:cNvPr id="27659" name="Rettangolo 2"/>
          <p:cNvSpPr>
            <a:spLocks noChangeArrowheads="1"/>
          </p:cNvSpPr>
          <p:nvPr/>
        </p:nvSpPr>
        <p:spPr bwMode="auto">
          <a:xfrm>
            <a:off x="3530600" y="1831975"/>
            <a:ext cx="558800" cy="157163"/>
          </a:xfrm>
          <a:prstGeom prst="rect">
            <a:avLst/>
          </a:prstGeom>
          <a:solidFill>
            <a:srgbClr val="FFFFFF"/>
          </a:solidFill>
          <a:ln w="9525">
            <a:solidFill>
              <a:srgbClr val="FFFFFF"/>
            </a:solidFill>
            <a:round/>
            <a:headEnd/>
            <a:tailEnd/>
          </a:ln>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endParaRPr lang="it-IT" altLang="it-IT" sz="2400">
              <a:solidFill>
                <a:srgbClr val="000000"/>
              </a:solidFill>
            </a:endParaRPr>
          </a:p>
        </p:txBody>
      </p:sp>
      <p:sp>
        <p:nvSpPr>
          <p:cNvPr id="27660" name="CasellaDiTesto 14"/>
          <p:cNvSpPr txBox="1">
            <a:spLocks noChangeArrowheads="1"/>
          </p:cNvSpPr>
          <p:nvPr/>
        </p:nvSpPr>
        <p:spPr bwMode="auto">
          <a:xfrm>
            <a:off x="3282950" y="3906838"/>
            <a:ext cx="777875" cy="214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800">
                <a:latin typeface="Arial" charset="0"/>
              </a:rPr>
              <a:t>MIDOLLARE</a:t>
            </a:r>
          </a:p>
        </p:txBody>
      </p:sp>
      <p:sp>
        <p:nvSpPr>
          <p:cNvPr id="27661" name="CasellaDiTesto 15"/>
          <p:cNvSpPr txBox="1">
            <a:spLocks noChangeArrowheads="1"/>
          </p:cNvSpPr>
          <p:nvPr/>
        </p:nvSpPr>
        <p:spPr bwMode="auto">
          <a:xfrm>
            <a:off x="3435350" y="1806575"/>
            <a:ext cx="7699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800">
                <a:latin typeface="Arial" charset="0"/>
              </a:rPr>
              <a:t>CORTICALE</a:t>
            </a:r>
          </a:p>
        </p:txBody>
      </p:sp>
      <p:sp>
        <p:nvSpPr>
          <p:cNvPr id="15" name="Text Box 17"/>
          <p:cNvSpPr txBox="1">
            <a:spLocks noChangeArrowheads="1"/>
          </p:cNvSpPr>
          <p:nvPr/>
        </p:nvSpPr>
        <p:spPr bwMode="auto">
          <a:xfrm>
            <a:off x="479425" y="76200"/>
            <a:ext cx="3249613"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APPARATO ESCRETORE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07" name="Text Box 71"/>
          <p:cNvSpPr txBox="1">
            <a:spLocks noChangeArrowheads="1"/>
          </p:cNvSpPr>
          <p:nvPr/>
        </p:nvSpPr>
        <p:spPr bwMode="auto">
          <a:xfrm>
            <a:off x="-15875" y="593725"/>
            <a:ext cx="9921875"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a:t>VELOCITÀ DI FILTRAZIONE, RIASSORBIMENTO E SECREZIONE GIORNALIERI</a:t>
            </a:r>
          </a:p>
        </p:txBody>
      </p:sp>
      <p:graphicFrame>
        <p:nvGraphicFramePr>
          <p:cNvPr id="31746" name="Oggetto 1"/>
          <p:cNvGraphicFramePr>
            <a:graphicFrameLocks noChangeAspect="1"/>
          </p:cNvGraphicFramePr>
          <p:nvPr>
            <p:extLst>
              <p:ext uri="{D42A27DB-BD31-4B8C-83A1-F6EECF244321}">
                <p14:modId xmlns:p14="http://schemas.microsoft.com/office/powerpoint/2010/main" val="1603798052"/>
              </p:ext>
            </p:extLst>
          </p:nvPr>
        </p:nvGraphicFramePr>
        <p:xfrm>
          <a:off x="1376363" y="1124744"/>
          <a:ext cx="7321550" cy="4833937"/>
        </p:xfrm>
        <a:graphic>
          <a:graphicData uri="http://schemas.openxmlformats.org/presentationml/2006/ole">
            <mc:AlternateContent xmlns:mc="http://schemas.openxmlformats.org/markup-compatibility/2006">
              <mc:Choice xmlns:v="urn:schemas-microsoft-com:vml" Requires="v">
                <p:oleObj spid="_x0000_s31907" name="Documento" r:id="rId4" imgW="6273800" imgH="3581400" progId="Word.Document.12">
                  <p:embed/>
                </p:oleObj>
              </mc:Choice>
              <mc:Fallback>
                <p:oleObj name="Documento" r:id="rId4" imgW="6273800" imgH="3581400" progId="Word.Document.12">
                  <p:embed/>
                  <p:pic>
                    <p:nvPicPr>
                      <p:cNvPr id="0" name="Oggetto 1"/>
                      <p:cNvPicPr>
                        <a:picLocks noChangeAspect="1" noChangeArrowheads="1"/>
                      </p:cNvPicPr>
                      <p:nvPr/>
                    </p:nvPicPr>
                    <p:blipFill>
                      <a:blip r:embed="rId5"/>
                      <a:srcRect/>
                      <a:stretch>
                        <a:fillRect/>
                      </a:stretch>
                    </p:blipFill>
                    <p:spPr bwMode="auto">
                      <a:xfrm>
                        <a:off x="1376363" y="1124744"/>
                        <a:ext cx="7321550"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CasellaDiTesto 1"/>
          <p:cNvSpPr txBox="1"/>
          <p:nvPr/>
        </p:nvSpPr>
        <p:spPr>
          <a:xfrm>
            <a:off x="1466587" y="6021288"/>
            <a:ext cx="7014805" cy="307777"/>
          </a:xfrm>
          <a:prstGeom prst="rect">
            <a:avLst/>
          </a:prstGeom>
          <a:noFill/>
        </p:spPr>
        <p:txBody>
          <a:bodyPr wrap="none" rtlCol="0">
            <a:spAutoFit/>
          </a:bodyPr>
          <a:lstStyle/>
          <a:p>
            <a:r>
              <a:rPr lang="it-IT" sz="1400" dirty="0" smtClean="0">
                <a:latin typeface="Arial" charset="0"/>
                <a:ea typeface="Arial" charset="0"/>
                <a:cs typeface="Arial" charset="0"/>
              </a:rPr>
              <a:t>Carico filtrato = concentrazione plasmatica x </a:t>
            </a:r>
            <a:r>
              <a:rPr lang="it-IT" sz="1400" dirty="0" err="1" smtClean="0">
                <a:latin typeface="Arial" charset="0"/>
                <a:ea typeface="Arial" charset="0"/>
                <a:cs typeface="Arial" charset="0"/>
              </a:rPr>
              <a:t>VFG</a:t>
            </a:r>
            <a:r>
              <a:rPr lang="it-IT" sz="1400" dirty="0" smtClean="0">
                <a:latin typeface="Arial" charset="0"/>
                <a:ea typeface="Arial" charset="0"/>
                <a:cs typeface="Arial" charset="0"/>
              </a:rPr>
              <a:t> (Velocità di Filtrazione Glomerulare)</a:t>
            </a:r>
            <a:endParaRPr lang="it-IT" sz="1400" dirty="0">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magine 1" descr="02015190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75" y="42863"/>
            <a:ext cx="9634538"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Text Box 11"/>
          <p:cNvSpPr txBox="1">
            <a:spLocks noChangeArrowheads="1"/>
          </p:cNvSpPr>
          <p:nvPr/>
        </p:nvSpPr>
        <p:spPr bwMode="auto">
          <a:xfrm>
            <a:off x="2819400" y="2895600"/>
            <a:ext cx="12033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a:ea typeface="ＭＳ Ｐゴシック" charset="0"/>
              </a:rPr>
              <a:t>180 l/giorno</a:t>
            </a:r>
          </a:p>
        </p:txBody>
      </p:sp>
      <p:sp>
        <p:nvSpPr>
          <p:cNvPr id="26636" name="Line 12"/>
          <p:cNvSpPr>
            <a:spLocks noChangeShapeType="1"/>
          </p:cNvSpPr>
          <p:nvPr/>
        </p:nvSpPr>
        <p:spPr bwMode="auto">
          <a:xfrm flipH="1" flipV="1">
            <a:off x="3276600" y="1752600"/>
            <a:ext cx="152400" cy="1066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ea typeface="ＭＳ Ｐゴシック" charset="0"/>
            </a:endParaRPr>
          </a:p>
        </p:txBody>
      </p:sp>
      <p:sp>
        <p:nvSpPr>
          <p:cNvPr id="26637" name="Text Box 13"/>
          <p:cNvSpPr txBox="1">
            <a:spLocks noChangeArrowheads="1"/>
          </p:cNvSpPr>
          <p:nvPr/>
        </p:nvSpPr>
        <p:spPr bwMode="auto">
          <a:xfrm>
            <a:off x="3657600" y="6364288"/>
            <a:ext cx="115728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a:ea typeface="ＭＳ Ｐゴシック" charset="0"/>
              </a:rPr>
              <a:t>1-2 l/giorno</a:t>
            </a:r>
          </a:p>
        </p:txBody>
      </p:sp>
      <p:sp>
        <p:nvSpPr>
          <p:cNvPr id="26638" name="Line 14"/>
          <p:cNvSpPr>
            <a:spLocks noChangeShapeType="1"/>
          </p:cNvSpPr>
          <p:nvPr/>
        </p:nvSpPr>
        <p:spPr bwMode="auto">
          <a:xfrm>
            <a:off x="5127625" y="6516688"/>
            <a:ext cx="15240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ea typeface="ＭＳ Ｐゴシック" charset="0"/>
            </a:endParaRPr>
          </a:p>
        </p:txBody>
      </p:sp>
      <p:sp>
        <p:nvSpPr>
          <p:cNvPr id="26640" name="Text Box 16"/>
          <p:cNvSpPr txBox="1">
            <a:spLocks noChangeArrowheads="1"/>
          </p:cNvSpPr>
          <p:nvPr/>
        </p:nvSpPr>
        <p:spPr bwMode="auto">
          <a:xfrm>
            <a:off x="152400" y="6477000"/>
            <a:ext cx="11747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900" dirty="0">
                <a:latin typeface="Arial" charset="0"/>
                <a:ea typeface="ＭＳ Ｐゴシック" charset="0"/>
              </a:rPr>
              <a:t>Da SILVERTHORN</a:t>
            </a:r>
          </a:p>
        </p:txBody>
      </p:sp>
      <p:sp>
        <p:nvSpPr>
          <p:cNvPr id="10" name="Text Box 17"/>
          <p:cNvSpPr txBox="1">
            <a:spLocks noChangeArrowheads="1"/>
          </p:cNvSpPr>
          <p:nvPr/>
        </p:nvSpPr>
        <p:spPr bwMode="auto">
          <a:xfrm>
            <a:off x="6837363" y="76200"/>
            <a:ext cx="146685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NEFRONE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magine 1" descr="Renal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4950" y="139700"/>
            <a:ext cx="9544050"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7"/>
          <p:cNvSpPr txBox="1">
            <a:spLocks noChangeArrowheads="1"/>
          </p:cNvSpPr>
          <p:nvPr/>
        </p:nvSpPr>
        <p:spPr bwMode="auto">
          <a:xfrm>
            <a:off x="2936875" y="76200"/>
            <a:ext cx="146685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NEFRONE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 Box 3"/>
          <p:cNvSpPr txBox="1">
            <a:spLocks noChangeArrowheads="1"/>
          </p:cNvSpPr>
          <p:nvPr/>
        </p:nvSpPr>
        <p:spPr bwMode="auto">
          <a:xfrm>
            <a:off x="8839200" y="6553200"/>
            <a:ext cx="9969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900">
                <a:latin typeface="Arial" charset="0"/>
                <a:ea typeface="ＭＳ Ｐゴシック" charset="0"/>
              </a:rPr>
              <a:t>Da CONTI et al.</a:t>
            </a:r>
          </a:p>
        </p:txBody>
      </p:sp>
      <p:sp>
        <p:nvSpPr>
          <p:cNvPr id="4" name="Text Box 17"/>
          <p:cNvSpPr txBox="1">
            <a:spLocks noChangeArrowheads="1"/>
          </p:cNvSpPr>
          <p:nvPr/>
        </p:nvSpPr>
        <p:spPr bwMode="auto">
          <a:xfrm>
            <a:off x="2720975" y="106363"/>
            <a:ext cx="4800600" cy="400050"/>
          </a:xfrm>
          <a:prstGeom prst="rect">
            <a:avLst/>
          </a:prstGeom>
          <a:solidFill>
            <a:srgbClr val="FFFFFF"/>
          </a:solidFill>
          <a:ln>
            <a:noFill/>
          </a:ln>
          <a:effectLst/>
          <a:extLst/>
        </p:spPr>
        <p:txBody>
          <a:bodyPr wrap="none">
            <a:spAutoFit/>
          </a:bodyPr>
          <a:lstStyle/>
          <a:p>
            <a:pPr>
              <a:defRPr/>
            </a:pPr>
            <a:r>
              <a:rPr lang="it-IT" dirty="0">
                <a:ea typeface="ＭＳ Ｐゴシック" charset="0"/>
              </a:rPr>
              <a:t>ULTRAFILTRAZIONE GLOMERULARE</a:t>
            </a:r>
          </a:p>
        </p:txBody>
      </p:sp>
      <p:pic>
        <p:nvPicPr>
          <p:cNvPr id="3" name="Immagin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2680" y="529196"/>
            <a:ext cx="5688632" cy="6351120"/>
          </a:xfrm>
          <a:prstGeom prst="rect">
            <a:avLst/>
          </a:prstGeom>
        </p:spPr>
      </p:pic>
    </p:spTree>
    <p:extLst>
      <p:ext uri="{BB962C8B-B14F-4D97-AF65-F5344CB8AC3E}">
        <p14:creationId xmlns:p14="http://schemas.microsoft.com/office/powerpoint/2010/main" val="21265956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magine 1" descr="Renale 1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0025" y="188913"/>
            <a:ext cx="9558338"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7"/>
          <p:cNvSpPr txBox="1">
            <a:spLocks noChangeArrowheads="1"/>
          </p:cNvSpPr>
          <p:nvPr/>
        </p:nvSpPr>
        <p:spPr bwMode="auto">
          <a:xfrm>
            <a:off x="2720975" y="106363"/>
            <a:ext cx="4800600" cy="400050"/>
          </a:xfrm>
          <a:prstGeom prst="rect">
            <a:avLst/>
          </a:prstGeom>
          <a:solidFill>
            <a:srgbClr val="FFFFFF"/>
          </a:solidFill>
          <a:ln>
            <a:noFill/>
          </a:ln>
          <a:effectLst/>
          <a:extLst/>
        </p:spPr>
        <p:txBody>
          <a:bodyPr wrap="none">
            <a:spAutoFit/>
          </a:bodyPr>
          <a:lstStyle/>
          <a:p>
            <a:pPr>
              <a:defRPr/>
            </a:pPr>
            <a:r>
              <a:rPr lang="it-IT" dirty="0">
                <a:ea typeface="ＭＳ Ｐゴシック" charset="0"/>
              </a:rPr>
              <a:t>ULTRAFILTRAZIONE GLOMERULARE</a:t>
            </a:r>
          </a:p>
        </p:txBody>
      </p:sp>
      <p:sp>
        <p:nvSpPr>
          <p:cNvPr id="4" name="Text Box 3"/>
          <p:cNvSpPr txBox="1">
            <a:spLocks noChangeArrowheads="1"/>
          </p:cNvSpPr>
          <p:nvPr/>
        </p:nvSpPr>
        <p:spPr bwMode="auto">
          <a:xfrm>
            <a:off x="8769424" y="6597352"/>
            <a:ext cx="1184940"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900" dirty="0">
                <a:latin typeface="Arial" charset="0"/>
                <a:ea typeface="ＭＳ Ｐゴシック" charset="0"/>
              </a:rPr>
              <a:t>Da </a:t>
            </a:r>
            <a:r>
              <a:rPr lang="it-IT" sz="900" dirty="0" err="1" smtClean="0">
                <a:latin typeface="Arial" charset="0"/>
                <a:ea typeface="ＭＳ Ｐゴシック" charset="0"/>
              </a:rPr>
              <a:t>SILVERTHORN</a:t>
            </a:r>
            <a:endParaRPr lang="it-IT" sz="900" dirty="0">
              <a:latin typeface="Arial" charset="0"/>
              <a:ea typeface="ＭＳ Ｐゴシック" charset="0"/>
            </a:endParaRPr>
          </a:p>
        </p:txBody>
      </p:sp>
      <p:sp>
        <p:nvSpPr>
          <p:cNvPr id="2" name="Rettangolo 1"/>
          <p:cNvSpPr/>
          <p:nvPr/>
        </p:nvSpPr>
        <p:spPr bwMode="auto">
          <a:xfrm>
            <a:off x="8337376" y="332656"/>
            <a:ext cx="1224136" cy="28803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image018"/>
          <p:cNvPicPr>
            <a:picLocks noChangeAspect="1" noChangeArrowheads="1"/>
          </p:cNvPicPr>
          <p:nvPr/>
        </p:nvPicPr>
        <p:blipFill>
          <a:blip r:embed="rId3" cstate="print">
            <a:extLst>
              <a:ext uri="{28A0092B-C50C-407E-A947-70E740481C1C}">
                <a14:useLocalDpi xmlns:a14="http://schemas.microsoft.com/office/drawing/2010/main"/>
              </a:ext>
            </a:extLst>
          </a:blip>
          <a:srcRect b="6223"/>
          <a:stretch>
            <a:fillRect/>
          </a:stretch>
        </p:blipFill>
        <p:spPr bwMode="auto">
          <a:xfrm>
            <a:off x="457200" y="260648"/>
            <a:ext cx="8915400"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tangle 4"/>
          <p:cNvSpPr>
            <a:spLocks noChangeArrowheads="1"/>
          </p:cNvSpPr>
          <p:nvPr/>
        </p:nvSpPr>
        <p:spPr bwMode="auto">
          <a:xfrm>
            <a:off x="4800600" y="6400800"/>
            <a:ext cx="9906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4" name="Text Box 17"/>
          <p:cNvSpPr txBox="1">
            <a:spLocks noChangeArrowheads="1"/>
          </p:cNvSpPr>
          <p:nvPr/>
        </p:nvSpPr>
        <p:spPr bwMode="auto">
          <a:xfrm>
            <a:off x="2720975" y="106363"/>
            <a:ext cx="4800600" cy="400050"/>
          </a:xfrm>
          <a:prstGeom prst="rect">
            <a:avLst/>
          </a:prstGeom>
          <a:solidFill>
            <a:srgbClr val="FFFFFF"/>
          </a:solidFill>
          <a:ln>
            <a:noFill/>
          </a:ln>
          <a:effectLst/>
          <a:extLst/>
        </p:spPr>
        <p:txBody>
          <a:bodyPr wrap="none">
            <a:spAutoFit/>
          </a:bodyPr>
          <a:lstStyle/>
          <a:p>
            <a:pPr>
              <a:defRPr/>
            </a:pPr>
            <a:r>
              <a:rPr lang="it-IT" dirty="0">
                <a:ea typeface="ＭＳ Ｐゴシック" charset="0"/>
              </a:rPr>
              <a:t>ULTRAFILTRAZIONE GLOMERULARE</a:t>
            </a:r>
          </a:p>
        </p:txBody>
      </p:sp>
      <p:sp>
        <p:nvSpPr>
          <p:cNvPr id="6" name="Text Box 3"/>
          <p:cNvSpPr txBox="1">
            <a:spLocks noChangeArrowheads="1"/>
          </p:cNvSpPr>
          <p:nvPr/>
        </p:nvSpPr>
        <p:spPr bwMode="auto">
          <a:xfrm>
            <a:off x="8408988" y="6553200"/>
            <a:ext cx="1477962" cy="23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900" dirty="0">
                <a:latin typeface="Arial" charset="0"/>
                <a:ea typeface="ＭＳ Ｐゴシック" charset="0"/>
              </a:rPr>
              <a:t>da CASELLA-TAGLIETTI</a:t>
            </a:r>
          </a:p>
        </p:txBody>
      </p:sp>
      <p:sp>
        <p:nvSpPr>
          <p:cNvPr id="2" name="CasellaDiTesto 1"/>
          <p:cNvSpPr txBox="1"/>
          <p:nvPr/>
        </p:nvSpPr>
        <p:spPr>
          <a:xfrm>
            <a:off x="416496" y="6381328"/>
            <a:ext cx="7848872" cy="523220"/>
          </a:xfrm>
          <a:prstGeom prst="rect">
            <a:avLst/>
          </a:prstGeom>
          <a:noFill/>
        </p:spPr>
        <p:txBody>
          <a:bodyPr wrap="square" rtlCol="0">
            <a:spAutoFit/>
          </a:bodyPr>
          <a:lstStyle/>
          <a:p>
            <a:r>
              <a:rPr lang="it-IT" sz="1400" dirty="0" smtClean="0">
                <a:solidFill>
                  <a:srgbClr val="0432FF"/>
                </a:solidFill>
                <a:latin typeface="Arial" charset="0"/>
                <a:ea typeface="Arial" charset="0"/>
                <a:cs typeface="Arial" charset="0"/>
              </a:rPr>
              <a:t>La caduta </a:t>
            </a:r>
            <a:r>
              <a:rPr lang="it-IT" sz="1400" smtClean="0">
                <a:solidFill>
                  <a:srgbClr val="0432FF"/>
                </a:solidFill>
                <a:latin typeface="Arial" charset="0"/>
                <a:ea typeface="Arial" charset="0"/>
                <a:cs typeface="Arial" charset="0"/>
              </a:rPr>
              <a:t>di pressione </a:t>
            </a:r>
            <a:r>
              <a:rPr lang="it-IT" sz="1400" dirty="0" smtClean="0">
                <a:solidFill>
                  <a:srgbClr val="0432FF"/>
                </a:solidFill>
                <a:latin typeface="Arial" charset="0"/>
                <a:ea typeface="Arial" charset="0"/>
                <a:cs typeface="Arial" charset="0"/>
              </a:rPr>
              <a:t>idrostatica, nel glomerulo, è molto inferiore a quella nei capillari sistemici. L’opposto è per la pressione oncotica.</a:t>
            </a:r>
            <a:endParaRPr lang="it-IT" sz="1400" dirty="0">
              <a:solidFill>
                <a:srgbClr val="0432FF"/>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Filtrazione glomerula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3724" y="723900"/>
            <a:ext cx="6043612"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8839200" y="6553200"/>
            <a:ext cx="9969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900">
                <a:latin typeface="Arial" charset="0"/>
                <a:ea typeface="ＭＳ Ｐゴシック" charset="0"/>
              </a:rPr>
              <a:t>Da CONTI et al.</a:t>
            </a:r>
          </a:p>
        </p:txBody>
      </p:sp>
      <p:sp>
        <p:nvSpPr>
          <p:cNvPr id="4" name="Text Box 17"/>
          <p:cNvSpPr txBox="1">
            <a:spLocks noChangeArrowheads="1"/>
          </p:cNvSpPr>
          <p:nvPr/>
        </p:nvSpPr>
        <p:spPr bwMode="auto">
          <a:xfrm>
            <a:off x="2720975" y="106363"/>
            <a:ext cx="4800600" cy="400050"/>
          </a:xfrm>
          <a:prstGeom prst="rect">
            <a:avLst/>
          </a:prstGeom>
          <a:solidFill>
            <a:srgbClr val="FFFFFF"/>
          </a:solidFill>
          <a:ln>
            <a:noFill/>
          </a:ln>
          <a:effectLst/>
          <a:extLst/>
        </p:spPr>
        <p:txBody>
          <a:bodyPr wrap="none">
            <a:spAutoFit/>
          </a:bodyPr>
          <a:lstStyle/>
          <a:p>
            <a:pPr>
              <a:defRPr/>
            </a:pPr>
            <a:r>
              <a:rPr lang="it-IT" dirty="0">
                <a:ea typeface="ＭＳ Ｐゴシック" charset="0"/>
              </a:rPr>
              <a:t>ULTRAFILTRAZIONE GLOMERULARE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Formation_of_Urine_-_Nephron_Function__Anim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44525"/>
            <a:ext cx="9906000" cy="5567363"/>
          </a:xfrm>
          <a:prstGeom prst="rect">
            <a:avLst/>
          </a:prstGeom>
        </p:spPr>
      </p:pic>
      <p:sp>
        <p:nvSpPr>
          <p:cNvPr id="3" name="CasellaDiTesto 2"/>
          <p:cNvSpPr txBox="1"/>
          <p:nvPr/>
        </p:nvSpPr>
        <p:spPr>
          <a:xfrm>
            <a:off x="0" y="188640"/>
            <a:ext cx="9906000" cy="400110"/>
          </a:xfrm>
          <a:prstGeom prst="rect">
            <a:avLst/>
          </a:prstGeom>
          <a:noFill/>
        </p:spPr>
        <p:txBody>
          <a:bodyPr wrap="square" rtlCol="0">
            <a:spAutoFit/>
          </a:bodyPr>
          <a:lstStyle/>
          <a:p>
            <a:pPr algn="ctr"/>
            <a:r>
              <a:rPr lang="it-IT" dirty="0" smtClean="0">
                <a:solidFill>
                  <a:schemeClr val="bg1"/>
                </a:solidFill>
              </a:rPr>
              <a:t>FORMAZIONE DELLE URINE</a:t>
            </a:r>
            <a:endParaRPr lang="it-IT" dirty="0">
              <a:solidFill>
                <a:schemeClr val="bg1"/>
              </a:solidFill>
            </a:endParaRPr>
          </a:p>
        </p:txBody>
      </p:sp>
    </p:spTree>
    <p:extLst>
      <p:ext uri="{BB962C8B-B14F-4D97-AF65-F5344CB8AC3E}">
        <p14:creationId xmlns:p14="http://schemas.microsoft.com/office/powerpoint/2010/main" val="1177687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 Box 3"/>
          <p:cNvSpPr txBox="1">
            <a:spLocks noChangeArrowheads="1"/>
          </p:cNvSpPr>
          <p:nvPr/>
        </p:nvSpPr>
        <p:spPr bwMode="auto">
          <a:xfrm>
            <a:off x="8839200" y="6553200"/>
            <a:ext cx="9969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900">
                <a:latin typeface="Arial" charset="0"/>
                <a:ea typeface="ＭＳ Ｐゴシック" charset="0"/>
              </a:rPr>
              <a:t>Da CONTI et al.</a:t>
            </a:r>
          </a:p>
        </p:txBody>
      </p:sp>
      <p:sp>
        <p:nvSpPr>
          <p:cNvPr id="4" name="Text Box 17"/>
          <p:cNvSpPr txBox="1">
            <a:spLocks noChangeArrowheads="1"/>
          </p:cNvSpPr>
          <p:nvPr/>
        </p:nvSpPr>
        <p:spPr bwMode="auto">
          <a:xfrm>
            <a:off x="2720975" y="106363"/>
            <a:ext cx="4800600" cy="400050"/>
          </a:xfrm>
          <a:prstGeom prst="rect">
            <a:avLst/>
          </a:prstGeom>
          <a:solidFill>
            <a:srgbClr val="FFFFFF"/>
          </a:solidFill>
          <a:ln>
            <a:noFill/>
          </a:ln>
          <a:effectLst/>
          <a:extLst/>
        </p:spPr>
        <p:txBody>
          <a:bodyPr wrap="none">
            <a:spAutoFit/>
          </a:bodyPr>
          <a:lstStyle/>
          <a:p>
            <a:pPr>
              <a:defRPr/>
            </a:pPr>
            <a:r>
              <a:rPr lang="it-IT" dirty="0">
                <a:ea typeface="ＭＳ Ｐゴシック" charset="0"/>
              </a:rPr>
              <a:t>ULTRAFILTRAZIONE GLOMERULARE</a:t>
            </a:r>
          </a:p>
        </p:txBody>
      </p:sp>
      <p:sp>
        <p:nvSpPr>
          <p:cNvPr id="2" name="CasellaDiTesto 1"/>
          <p:cNvSpPr txBox="1"/>
          <p:nvPr/>
        </p:nvSpPr>
        <p:spPr>
          <a:xfrm>
            <a:off x="6969224" y="1981289"/>
            <a:ext cx="2866926" cy="1015663"/>
          </a:xfrm>
          <a:prstGeom prst="rect">
            <a:avLst/>
          </a:prstGeom>
          <a:noFill/>
          <a:ln>
            <a:solidFill>
              <a:schemeClr val="tx1"/>
            </a:solidFill>
          </a:ln>
        </p:spPr>
        <p:txBody>
          <a:bodyPr wrap="square" rtlCol="0">
            <a:spAutoFit/>
          </a:bodyPr>
          <a:lstStyle/>
          <a:p>
            <a:r>
              <a:rPr lang="it-IT" dirty="0" smtClean="0">
                <a:latin typeface="Arial" charset="0"/>
                <a:ea typeface="Arial" charset="0"/>
                <a:cs typeface="Arial" charset="0"/>
              </a:rPr>
              <a:t>il capillare </a:t>
            </a:r>
            <a:r>
              <a:rPr lang="it-IT" dirty="0" err="1" smtClean="0">
                <a:latin typeface="Arial" charset="0"/>
                <a:ea typeface="Arial" charset="0"/>
                <a:cs typeface="Arial" charset="0"/>
              </a:rPr>
              <a:t>peritubulare</a:t>
            </a:r>
            <a:r>
              <a:rPr lang="it-IT" dirty="0" smtClean="0">
                <a:latin typeface="Arial" charset="0"/>
                <a:ea typeface="Arial" charset="0"/>
                <a:cs typeface="Arial" charset="0"/>
              </a:rPr>
              <a:t> è interamente riassorbente</a:t>
            </a:r>
            <a:endParaRPr lang="it-IT" dirty="0">
              <a:latin typeface="Arial" charset="0"/>
              <a:ea typeface="Arial" charset="0"/>
              <a:cs typeface="Arial" charset="0"/>
            </a:endParaRPr>
          </a:p>
        </p:txBody>
      </p:sp>
      <p:pic>
        <p:nvPicPr>
          <p:cNvPr id="6" name="Immagin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900" y="573023"/>
            <a:ext cx="6846324" cy="6169811"/>
          </a:xfrm>
          <a:prstGeom prst="rect">
            <a:avLst/>
          </a:prstGeom>
        </p:spPr>
      </p:pic>
    </p:spTree>
    <p:extLst>
      <p:ext uri="{BB962C8B-B14F-4D97-AF65-F5344CB8AC3E}">
        <p14:creationId xmlns:p14="http://schemas.microsoft.com/office/powerpoint/2010/main" val="802502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3" name="Text Box 15"/>
          <p:cNvSpPr txBox="1">
            <a:spLocks noChangeArrowheads="1"/>
          </p:cNvSpPr>
          <p:nvPr/>
        </p:nvSpPr>
        <p:spPr bwMode="auto">
          <a:xfrm>
            <a:off x="9182725" y="6586899"/>
            <a:ext cx="723275"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900">
                <a:latin typeface="Arial" charset="0"/>
                <a:ea typeface="ＭＳ Ｐゴシック" charset="0"/>
              </a:rPr>
              <a:t>Da </a:t>
            </a:r>
            <a:r>
              <a:rPr lang="it-IT" sz="900" smtClean="0">
                <a:latin typeface="Arial" charset="0"/>
                <a:ea typeface="ＭＳ Ｐゴシック" charset="0"/>
              </a:rPr>
              <a:t>CONTI</a:t>
            </a:r>
            <a:endParaRPr lang="it-IT" sz="900">
              <a:latin typeface="Arial" charset="0"/>
              <a:ea typeface="ＭＳ Ｐゴシック" charset="0"/>
            </a:endParaRPr>
          </a:p>
        </p:txBody>
      </p:sp>
      <p:sp>
        <p:nvSpPr>
          <p:cNvPr id="27664" name="Text Box 16"/>
          <p:cNvSpPr txBox="1">
            <a:spLocks noChangeArrowheads="1"/>
          </p:cNvSpPr>
          <p:nvPr/>
        </p:nvSpPr>
        <p:spPr bwMode="auto">
          <a:xfrm>
            <a:off x="5889104" y="3356992"/>
            <a:ext cx="3888432" cy="1815882"/>
          </a:xfrm>
          <a:prstGeom prst="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1600" dirty="0">
                <a:latin typeface="Arial" charset="0"/>
              </a:rPr>
              <a:t>AUTOREGOLAZIONE DELLA </a:t>
            </a:r>
            <a:r>
              <a:rPr lang="it-IT" altLang="it-IT" sz="1600" dirty="0" err="1">
                <a:latin typeface="Arial" charset="0"/>
              </a:rPr>
              <a:t>VFG</a:t>
            </a:r>
            <a:r>
              <a:rPr lang="it-IT" altLang="it-IT" sz="1600" dirty="0">
                <a:latin typeface="Arial" charset="0"/>
              </a:rPr>
              <a:t>:</a:t>
            </a:r>
          </a:p>
          <a:p>
            <a:pPr eaLnBrk="1" hangingPunct="1">
              <a:buFontTx/>
              <a:buChar char="-"/>
            </a:pPr>
            <a:r>
              <a:rPr lang="it-IT" altLang="it-IT" sz="1600" dirty="0">
                <a:latin typeface="Arial" charset="0"/>
              </a:rPr>
              <a:t> risposta miogena della arteriola afferente (come l</a:t>
            </a:r>
            <a:r>
              <a:rPr lang="ja-JP" altLang="it-IT" sz="1600" dirty="0">
                <a:latin typeface="Arial" charset="0"/>
              </a:rPr>
              <a:t>’</a:t>
            </a:r>
            <a:r>
              <a:rPr lang="it-IT" altLang="ja-JP" sz="1600" dirty="0">
                <a:latin typeface="Arial" charset="0"/>
              </a:rPr>
              <a:t>autoregolazione del microcircolo sistemico)</a:t>
            </a:r>
          </a:p>
          <a:p>
            <a:pPr eaLnBrk="1" hangingPunct="1">
              <a:buFontTx/>
              <a:buChar char="-"/>
            </a:pPr>
            <a:r>
              <a:rPr lang="it-IT" altLang="it-IT" sz="1600" dirty="0">
                <a:latin typeface="Arial" charset="0"/>
              </a:rPr>
              <a:t> feedback tubulo-glomerulare: azione paracrina (</a:t>
            </a:r>
            <a:r>
              <a:rPr lang="it-IT" altLang="it-IT" sz="1600" dirty="0" err="1">
                <a:latin typeface="Arial" charset="0"/>
              </a:rPr>
              <a:t>ATP</a:t>
            </a:r>
            <a:r>
              <a:rPr lang="it-IT" altLang="it-IT" sz="1600" dirty="0">
                <a:latin typeface="Arial" charset="0"/>
              </a:rPr>
              <a:t>, NO) della macula densa sulla arteriola afferente </a:t>
            </a:r>
          </a:p>
        </p:txBody>
      </p:sp>
      <p:sp>
        <p:nvSpPr>
          <p:cNvPr id="12" name="Text Box 17"/>
          <p:cNvSpPr txBox="1">
            <a:spLocks noChangeArrowheads="1"/>
          </p:cNvSpPr>
          <p:nvPr/>
        </p:nvSpPr>
        <p:spPr bwMode="auto">
          <a:xfrm>
            <a:off x="1140899" y="76562"/>
            <a:ext cx="7624203" cy="400110"/>
          </a:xfrm>
          <a:prstGeom prst="rect">
            <a:avLst/>
          </a:prstGeom>
          <a:solidFill>
            <a:srgbClr val="FFFFFF"/>
          </a:solidFill>
          <a:ln>
            <a:noFill/>
          </a:ln>
          <a:effectLst/>
          <a:extLst/>
        </p:spPr>
        <p:txBody>
          <a:bodyPr wrap="none">
            <a:spAutoFit/>
          </a:bodyPr>
          <a:lstStyle/>
          <a:p>
            <a:pPr>
              <a:defRPr/>
            </a:pPr>
            <a:r>
              <a:rPr lang="it-IT" smtClean="0">
                <a:ea typeface="ＭＳ Ｐゴシック" charset="0"/>
              </a:rPr>
              <a:t>REGOLAZIONE DELLA ULTRAFILTRAZIONE </a:t>
            </a:r>
            <a:r>
              <a:rPr lang="it-IT" dirty="0">
                <a:ea typeface="ＭＳ Ｐゴシック" charset="0"/>
              </a:rPr>
              <a:t>GLOMERULARE</a:t>
            </a:r>
          </a:p>
        </p:txBody>
      </p:sp>
      <p:pic>
        <p:nvPicPr>
          <p:cNvPr id="2" name="Immagin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464" y="664060"/>
            <a:ext cx="5616624" cy="615367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76200" y="188640"/>
            <a:ext cx="9791700" cy="5668368"/>
            <a:chOff x="76200" y="333375"/>
            <a:chExt cx="9791700" cy="5668368"/>
          </a:xfrm>
        </p:grpSpPr>
        <p:pic>
          <p:nvPicPr>
            <p:cNvPr id="46081" name="Picture 2" descr="Tubuli"/>
            <p:cNvPicPr>
              <a:picLocks noChangeAspect="1" noChangeArrowheads="1"/>
            </p:cNvPicPr>
            <p:nvPr/>
          </p:nvPicPr>
          <p:blipFill>
            <a:blip r:embed="rId3" cstate="print">
              <a:extLst>
                <a:ext uri="{28A0092B-C50C-407E-A947-70E740481C1C}">
                  <a14:useLocalDpi xmlns:a14="http://schemas.microsoft.com/office/drawing/2010/main"/>
                </a:ext>
              </a:extLst>
            </a:blip>
            <a:srcRect l="-64"/>
            <a:stretch>
              <a:fillRect/>
            </a:stretch>
          </p:blipFill>
          <p:spPr bwMode="auto">
            <a:xfrm rot="-5400000">
              <a:off x="2245518" y="-1620638"/>
              <a:ext cx="5453063" cy="979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1133475" y="333375"/>
              <a:ext cx="1557338" cy="52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ctr" eaLnBrk="1" hangingPunct="1"/>
              <a:r>
                <a:rPr lang="it-IT" altLang="it-IT" sz="1400" dirty="0"/>
                <a:t>Dotto collettore</a:t>
              </a:r>
            </a:p>
            <a:p>
              <a:pPr algn="ctr" eaLnBrk="1" hangingPunct="1"/>
              <a:r>
                <a:rPr lang="it-IT" altLang="it-IT" sz="1400" dirty="0"/>
                <a:t>(9% dell’acqua)</a:t>
              </a:r>
            </a:p>
          </p:txBody>
        </p:sp>
        <p:sp>
          <p:nvSpPr>
            <p:cNvPr id="88068" name="Text Box 4"/>
            <p:cNvSpPr txBox="1">
              <a:spLocks noChangeArrowheads="1"/>
            </p:cNvSpPr>
            <p:nvPr/>
          </p:nvSpPr>
          <p:spPr bwMode="auto">
            <a:xfrm>
              <a:off x="6537325" y="1700213"/>
              <a:ext cx="1636713"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ctr" eaLnBrk="1" hangingPunct="1"/>
              <a:r>
                <a:rPr lang="it-IT" altLang="it-IT" sz="1400"/>
                <a:t>Ansa di Henle</a:t>
              </a:r>
            </a:p>
            <a:p>
              <a:pPr algn="ctr" eaLnBrk="1" hangingPunct="1"/>
              <a:r>
                <a:rPr lang="it-IT" altLang="it-IT" sz="1400"/>
                <a:t>(20% dell’acqua)</a:t>
              </a:r>
            </a:p>
          </p:txBody>
        </p:sp>
        <p:sp>
          <p:nvSpPr>
            <p:cNvPr id="88069" name="Text Box 5"/>
            <p:cNvSpPr txBox="1">
              <a:spLocks noChangeArrowheads="1"/>
            </p:cNvSpPr>
            <p:nvPr/>
          </p:nvSpPr>
          <p:spPr bwMode="auto">
            <a:xfrm>
              <a:off x="5175250" y="3068638"/>
              <a:ext cx="1649413"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ctr" eaLnBrk="1" hangingPunct="1"/>
              <a:r>
                <a:rPr lang="it-IT" altLang="it-IT" sz="1400"/>
                <a:t>Tubulo distale</a:t>
              </a:r>
            </a:p>
            <a:p>
              <a:pPr algn="ctr" eaLnBrk="1" hangingPunct="1"/>
              <a:r>
                <a:rPr lang="it-IT" altLang="it-IT" sz="1400"/>
                <a:t>(10% dell’acqua)</a:t>
              </a:r>
            </a:p>
          </p:txBody>
        </p:sp>
        <p:sp>
          <p:nvSpPr>
            <p:cNvPr id="88075" name="Text Box 11"/>
            <p:cNvSpPr txBox="1">
              <a:spLocks noChangeArrowheads="1"/>
            </p:cNvSpPr>
            <p:nvPr/>
          </p:nvSpPr>
          <p:spPr bwMode="auto">
            <a:xfrm>
              <a:off x="76200" y="3284538"/>
              <a:ext cx="1800225"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ctr" eaLnBrk="1" hangingPunct="1"/>
              <a:r>
                <a:rPr lang="it-IT" altLang="it-IT" sz="1400" dirty="0"/>
                <a:t>Tubulo prossimale</a:t>
              </a:r>
            </a:p>
            <a:p>
              <a:pPr algn="ctr" eaLnBrk="1" hangingPunct="1"/>
              <a:r>
                <a:rPr lang="it-IT" altLang="it-IT" sz="1400" dirty="0"/>
                <a:t>(60% dell’acqua)</a:t>
              </a:r>
            </a:p>
          </p:txBody>
        </p:sp>
        <p:sp>
          <p:nvSpPr>
            <p:cNvPr id="88076" name="Rectangle 12"/>
            <p:cNvSpPr>
              <a:spLocks noChangeArrowheads="1"/>
            </p:cNvSpPr>
            <p:nvPr/>
          </p:nvSpPr>
          <p:spPr bwMode="auto">
            <a:xfrm>
              <a:off x="3200400" y="5181600"/>
              <a:ext cx="457200" cy="685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88077" name="Rectangle 13"/>
            <p:cNvSpPr>
              <a:spLocks noChangeArrowheads="1"/>
            </p:cNvSpPr>
            <p:nvPr/>
          </p:nvSpPr>
          <p:spPr bwMode="auto">
            <a:xfrm>
              <a:off x="2743200" y="4572000"/>
              <a:ext cx="228600" cy="914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88073" name="Text Box 9"/>
            <p:cNvSpPr txBox="1">
              <a:spLocks noChangeArrowheads="1"/>
            </p:cNvSpPr>
            <p:nvPr/>
          </p:nvSpPr>
          <p:spPr bwMode="auto">
            <a:xfrm>
              <a:off x="2222500" y="4953000"/>
              <a:ext cx="108426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a:ea typeface="ＭＳ Ｐゴシック" charset="0"/>
                </a:rPr>
                <a:t>Glomerulo</a:t>
              </a:r>
            </a:p>
          </p:txBody>
        </p:sp>
        <p:sp>
          <p:nvSpPr>
            <p:cNvPr id="88078" name="Line 14"/>
            <p:cNvSpPr>
              <a:spLocks noChangeShapeType="1"/>
            </p:cNvSpPr>
            <p:nvPr/>
          </p:nvSpPr>
          <p:spPr bwMode="auto">
            <a:xfrm flipH="1">
              <a:off x="2692400" y="4457700"/>
              <a:ext cx="609600" cy="1524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88079" name="Line 15"/>
            <p:cNvSpPr>
              <a:spLocks noChangeShapeType="1"/>
            </p:cNvSpPr>
            <p:nvPr/>
          </p:nvSpPr>
          <p:spPr bwMode="auto">
            <a:xfrm>
              <a:off x="2705100" y="4584700"/>
              <a:ext cx="0" cy="3810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88080" name="Rectangle 16"/>
            <p:cNvSpPr>
              <a:spLocks noChangeArrowheads="1"/>
            </p:cNvSpPr>
            <p:nvPr/>
          </p:nvSpPr>
          <p:spPr bwMode="auto">
            <a:xfrm>
              <a:off x="4724400" y="3962400"/>
              <a:ext cx="457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88081" name="Rectangle 17"/>
            <p:cNvSpPr>
              <a:spLocks noChangeArrowheads="1"/>
            </p:cNvSpPr>
            <p:nvPr/>
          </p:nvSpPr>
          <p:spPr bwMode="auto">
            <a:xfrm>
              <a:off x="5257800" y="3810000"/>
              <a:ext cx="1066800" cy="2057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88071" name="Text Box 7"/>
            <p:cNvSpPr txBox="1">
              <a:spLocks noChangeArrowheads="1"/>
            </p:cNvSpPr>
            <p:nvPr/>
          </p:nvSpPr>
          <p:spPr bwMode="auto">
            <a:xfrm>
              <a:off x="5122863" y="4978400"/>
              <a:ext cx="973137"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a:ea typeface="ＭＳ Ｐゴシック" charset="0"/>
                </a:rPr>
                <a:t>Arteriola</a:t>
              </a:r>
            </a:p>
            <a:p>
              <a:pPr>
                <a:defRPr/>
              </a:pPr>
              <a:r>
                <a:rPr lang="it-IT" sz="1400">
                  <a:ea typeface="ＭＳ Ｐゴシック" charset="0"/>
                </a:rPr>
                <a:t>afferente</a:t>
              </a:r>
            </a:p>
          </p:txBody>
        </p:sp>
        <p:sp>
          <p:nvSpPr>
            <p:cNvPr id="88072" name="Text Box 8"/>
            <p:cNvSpPr txBox="1">
              <a:spLocks noChangeArrowheads="1"/>
            </p:cNvSpPr>
            <p:nvPr/>
          </p:nvSpPr>
          <p:spPr bwMode="auto">
            <a:xfrm>
              <a:off x="4724400" y="4065588"/>
              <a:ext cx="1093788"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a:ea typeface="ＭＳ Ｐゴシック" charset="0"/>
                </a:rPr>
                <a:t>Capsula di</a:t>
              </a:r>
            </a:p>
            <a:p>
              <a:pPr>
                <a:defRPr/>
              </a:pPr>
              <a:r>
                <a:rPr lang="it-IT" sz="1400">
                  <a:ea typeface="ＭＳ Ｐゴシック" charset="0"/>
                </a:rPr>
                <a:t>Bowman</a:t>
              </a:r>
            </a:p>
          </p:txBody>
        </p:sp>
        <p:sp>
          <p:nvSpPr>
            <p:cNvPr id="88082" name="Rectangle 18"/>
            <p:cNvSpPr>
              <a:spLocks noChangeArrowheads="1"/>
            </p:cNvSpPr>
            <p:nvPr/>
          </p:nvSpPr>
          <p:spPr bwMode="auto">
            <a:xfrm>
              <a:off x="7467600" y="838200"/>
              <a:ext cx="457200" cy="990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88070" name="Text Box 6"/>
            <p:cNvSpPr txBox="1">
              <a:spLocks noChangeArrowheads="1"/>
            </p:cNvSpPr>
            <p:nvPr/>
          </p:nvSpPr>
          <p:spPr bwMode="auto">
            <a:xfrm>
              <a:off x="2743200" y="5295900"/>
              <a:ext cx="973138"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dirty="0">
                  <a:ea typeface="ＭＳ Ｐゴシック" charset="0"/>
                </a:rPr>
                <a:t>Arteriola</a:t>
              </a:r>
            </a:p>
            <a:p>
              <a:pPr>
                <a:defRPr/>
              </a:pPr>
              <a:r>
                <a:rPr lang="it-IT" sz="1400" dirty="0">
                  <a:ea typeface="ＭＳ Ｐゴシック" charset="0"/>
                </a:rPr>
                <a:t>efferente</a:t>
              </a:r>
            </a:p>
          </p:txBody>
        </p:sp>
      </p:grpSp>
      <p:sp>
        <p:nvSpPr>
          <p:cNvPr id="18" name="Text Box 17"/>
          <p:cNvSpPr txBox="1">
            <a:spLocks noChangeArrowheads="1"/>
          </p:cNvSpPr>
          <p:nvPr/>
        </p:nvSpPr>
        <p:spPr bwMode="auto">
          <a:xfrm>
            <a:off x="2805906" y="58912"/>
            <a:ext cx="4294188" cy="400050"/>
          </a:xfrm>
          <a:prstGeom prst="rect">
            <a:avLst/>
          </a:prstGeom>
          <a:solidFill>
            <a:srgbClr val="FFFFFF"/>
          </a:solidFill>
          <a:ln>
            <a:noFill/>
          </a:ln>
          <a:effectLs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a:t>RIASSORBIMENTO DELL’ACQUA</a:t>
            </a:r>
          </a:p>
        </p:txBody>
      </p:sp>
      <p:sp>
        <p:nvSpPr>
          <p:cNvPr id="19" name="Text Box 15"/>
          <p:cNvSpPr txBox="1">
            <a:spLocks noChangeArrowheads="1"/>
          </p:cNvSpPr>
          <p:nvPr/>
        </p:nvSpPr>
        <p:spPr bwMode="auto">
          <a:xfrm>
            <a:off x="9126269" y="6582544"/>
            <a:ext cx="723275"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900">
                <a:latin typeface="Arial" charset="0"/>
                <a:ea typeface="ＭＳ Ｐゴシック" charset="0"/>
              </a:rPr>
              <a:t>Da </a:t>
            </a:r>
            <a:r>
              <a:rPr lang="it-IT" sz="900" smtClean="0">
                <a:latin typeface="Arial" charset="0"/>
                <a:ea typeface="ＭＳ Ｐゴシック" charset="0"/>
              </a:rPr>
              <a:t>CONTI</a:t>
            </a:r>
            <a:endParaRPr lang="it-IT" sz="900">
              <a:latin typeface="Arial" charset="0"/>
              <a:ea typeface="ＭＳ Ｐゴシック" charset="0"/>
            </a:endParaRPr>
          </a:p>
        </p:txBody>
      </p:sp>
      <p:sp>
        <p:nvSpPr>
          <p:cNvPr id="2" name="CasellaDiTesto 1"/>
          <p:cNvSpPr txBox="1"/>
          <p:nvPr/>
        </p:nvSpPr>
        <p:spPr>
          <a:xfrm>
            <a:off x="272480" y="5589240"/>
            <a:ext cx="1082348" cy="276999"/>
          </a:xfrm>
          <a:prstGeom prst="rect">
            <a:avLst/>
          </a:prstGeom>
          <a:noFill/>
        </p:spPr>
        <p:txBody>
          <a:bodyPr wrap="none" rtlCol="0">
            <a:spAutoFit/>
          </a:bodyPr>
          <a:lstStyle/>
          <a:p>
            <a:r>
              <a:rPr lang="it-IT" sz="1200" smtClean="0">
                <a:latin typeface="Arial" charset="0"/>
                <a:ea typeface="Arial" charset="0"/>
                <a:cs typeface="Arial" charset="0"/>
              </a:rPr>
              <a:t>RIASSORBE</a:t>
            </a:r>
            <a:endParaRPr lang="it-IT" sz="1200">
              <a:latin typeface="Arial" charset="0"/>
              <a:ea typeface="Arial" charset="0"/>
              <a:cs typeface="Arial" charset="0"/>
            </a:endParaRPr>
          </a:p>
        </p:txBody>
      </p:sp>
      <p:sp>
        <p:nvSpPr>
          <p:cNvPr id="21" name="CasellaDiTesto 20"/>
          <p:cNvSpPr txBox="1"/>
          <p:nvPr/>
        </p:nvSpPr>
        <p:spPr>
          <a:xfrm>
            <a:off x="1422380" y="5589240"/>
            <a:ext cx="926857" cy="276999"/>
          </a:xfrm>
          <a:prstGeom prst="rect">
            <a:avLst/>
          </a:prstGeom>
          <a:noFill/>
        </p:spPr>
        <p:txBody>
          <a:bodyPr wrap="none" rtlCol="0">
            <a:spAutoFit/>
          </a:bodyPr>
          <a:lstStyle/>
          <a:p>
            <a:r>
              <a:rPr lang="it-IT" sz="1200" dirty="0" smtClean="0">
                <a:latin typeface="Arial" charset="0"/>
                <a:ea typeface="Arial" charset="0"/>
                <a:cs typeface="Arial" charset="0"/>
              </a:rPr>
              <a:t>SECERNE</a:t>
            </a:r>
            <a:endParaRPr lang="it-IT" sz="1200" dirty="0">
              <a:latin typeface="Arial" charset="0"/>
              <a:ea typeface="Arial" charset="0"/>
              <a:cs typeface="Arial" charset="0"/>
            </a:endParaRPr>
          </a:p>
        </p:txBody>
      </p:sp>
      <p:sp>
        <p:nvSpPr>
          <p:cNvPr id="22" name="CasellaDiTesto 21"/>
          <p:cNvSpPr txBox="1"/>
          <p:nvPr/>
        </p:nvSpPr>
        <p:spPr>
          <a:xfrm>
            <a:off x="272480" y="5816297"/>
            <a:ext cx="1026243" cy="1015663"/>
          </a:xfrm>
          <a:prstGeom prst="rect">
            <a:avLst/>
          </a:prstGeom>
          <a:noFill/>
        </p:spPr>
        <p:txBody>
          <a:bodyPr wrap="none" rtlCol="0">
            <a:spAutoFit/>
          </a:bodyPr>
          <a:lstStyle/>
          <a:p>
            <a:r>
              <a:rPr lang="it-IT" sz="1200" dirty="0" err="1" smtClean="0">
                <a:latin typeface="Arial" charset="0"/>
                <a:ea typeface="Arial" charset="0"/>
                <a:cs typeface="Arial" charset="0"/>
              </a:rPr>
              <a:t>NaCl</a:t>
            </a:r>
            <a:endParaRPr lang="it-IT" sz="1200" dirty="0" smtClean="0">
              <a:latin typeface="Arial" charset="0"/>
              <a:ea typeface="Arial" charset="0"/>
              <a:cs typeface="Arial" charset="0"/>
            </a:endParaRPr>
          </a:p>
          <a:p>
            <a:r>
              <a:rPr lang="it-IT" sz="1200" dirty="0" smtClean="0">
                <a:latin typeface="Arial" charset="0"/>
                <a:ea typeface="Arial" charset="0"/>
                <a:cs typeface="Arial" charset="0"/>
              </a:rPr>
              <a:t>NaHCO</a:t>
            </a:r>
            <a:r>
              <a:rPr lang="it-IT" sz="1200" baseline="-25000" dirty="0" smtClean="0">
                <a:latin typeface="Arial" charset="0"/>
                <a:ea typeface="Arial" charset="0"/>
                <a:cs typeface="Arial" charset="0"/>
              </a:rPr>
              <a:t>3</a:t>
            </a:r>
          </a:p>
          <a:p>
            <a:r>
              <a:rPr lang="it-IT" sz="1200" dirty="0" smtClean="0">
                <a:latin typeface="Arial" charset="0"/>
                <a:ea typeface="Arial" charset="0"/>
                <a:cs typeface="Arial" charset="0"/>
              </a:rPr>
              <a:t>glucosio</a:t>
            </a:r>
          </a:p>
          <a:p>
            <a:r>
              <a:rPr lang="it-IT" sz="1200" dirty="0" smtClean="0">
                <a:latin typeface="Arial" charset="0"/>
                <a:ea typeface="Arial" charset="0"/>
                <a:cs typeface="Arial" charset="0"/>
              </a:rPr>
              <a:t>aminoacidi</a:t>
            </a:r>
          </a:p>
          <a:p>
            <a:r>
              <a:rPr lang="it-IT" sz="1200" dirty="0" smtClean="0">
                <a:latin typeface="Arial" charset="0"/>
                <a:ea typeface="Arial" charset="0"/>
                <a:cs typeface="Arial" charset="0"/>
              </a:rPr>
              <a:t>ioni bivalenti</a:t>
            </a:r>
            <a:endParaRPr lang="it-IT" sz="1200" dirty="0">
              <a:latin typeface="Arial" charset="0"/>
              <a:ea typeface="Arial" charset="0"/>
              <a:cs typeface="Arial" charset="0"/>
            </a:endParaRPr>
          </a:p>
        </p:txBody>
      </p:sp>
      <p:sp>
        <p:nvSpPr>
          <p:cNvPr id="23" name="CasellaDiTesto 22"/>
          <p:cNvSpPr txBox="1"/>
          <p:nvPr/>
        </p:nvSpPr>
        <p:spPr>
          <a:xfrm>
            <a:off x="1422380" y="5816297"/>
            <a:ext cx="522900" cy="276999"/>
          </a:xfrm>
          <a:prstGeom prst="rect">
            <a:avLst/>
          </a:prstGeom>
          <a:noFill/>
        </p:spPr>
        <p:txBody>
          <a:bodyPr wrap="none" rtlCol="0">
            <a:spAutoFit/>
          </a:bodyPr>
          <a:lstStyle/>
          <a:p>
            <a:r>
              <a:rPr lang="it-IT" sz="1200" dirty="0" smtClean="0">
                <a:latin typeface="Arial" charset="0"/>
                <a:ea typeface="Arial" charset="0"/>
                <a:cs typeface="Arial" charset="0"/>
              </a:rPr>
              <a:t>NH</a:t>
            </a:r>
            <a:r>
              <a:rPr lang="it-IT" sz="1200" baseline="-25000" dirty="0" smtClean="0">
                <a:latin typeface="Arial" charset="0"/>
                <a:ea typeface="Arial" charset="0"/>
                <a:cs typeface="Arial" charset="0"/>
              </a:rPr>
              <a:t>4</a:t>
            </a:r>
            <a:r>
              <a:rPr lang="it-IT" sz="1200" baseline="30000" dirty="0" smtClean="0">
                <a:latin typeface="Arial" charset="0"/>
                <a:ea typeface="Arial" charset="0"/>
                <a:cs typeface="Arial" charset="0"/>
              </a:rPr>
              <a:t>+</a:t>
            </a:r>
            <a:endParaRPr lang="it-IT" sz="1200" baseline="30000" dirty="0">
              <a:latin typeface="Arial" charset="0"/>
              <a:ea typeface="Arial" charset="0"/>
              <a:cs typeface="Arial" charset="0"/>
            </a:endParaRPr>
          </a:p>
        </p:txBody>
      </p:sp>
      <p:cxnSp>
        <p:nvCxnSpPr>
          <p:cNvPr id="5" name="Connettore 1 4"/>
          <p:cNvCxnSpPr/>
          <p:nvPr/>
        </p:nvCxnSpPr>
        <p:spPr bwMode="auto">
          <a:xfrm>
            <a:off x="200472" y="5805264"/>
            <a:ext cx="216024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Connettore 1 6"/>
          <p:cNvCxnSpPr/>
          <p:nvPr/>
        </p:nvCxnSpPr>
        <p:spPr bwMode="auto">
          <a:xfrm>
            <a:off x="1352600" y="5589240"/>
            <a:ext cx="0" cy="126876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gr03"/>
          <p:cNvPicPr>
            <a:picLocks noChangeAspect="1" noChangeArrowheads="1"/>
          </p:cNvPicPr>
          <p:nvPr/>
        </p:nvPicPr>
        <p:blipFill>
          <a:blip r:embed="rId3" cstate="print">
            <a:extLst>
              <a:ext uri="{28A0092B-C50C-407E-A947-70E740481C1C}">
                <a14:useLocalDpi xmlns:a14="http://schemas.microsoft.com/office/drawing/2010/main"/>
              </a:ext>
            </a:extLst>
          </a:blip>
          <a:srcRect b="18156"/>
          <a:stretch>
            <a:fillRect/>
          </a:stretch>
        </p:blipFill>
        <p:spPr bwMode="auto">
          <a:xfrm>
            <a:off x="5619750" y="533400"/>
            <a:ext cx="42862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3" name="Text Box 1049"/>
          <p:cNvSpPr txBox="1">
            <a:spLocks noChangeArrowheads="1"/>
          </p:cNvSpPr>
          <p:nvPr/>
        </p:nvSpPr>
        <p:spPr bwMode="auto">
          <a:xfrm>
            <a:off x="3024188" y="65088"/>
            <a:ext cx="38576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0"/>
                <a:cs typeface="ＭＳ Ｐゴシック" charset="0"/>
              </a:defRPr>
            </a:lvl1pPr>
            <a:lvl2pPr marL="742950" indent="-285750" eaLnBrk="0" hangingPunct="0">
              <a:defRPr sz="2000">
                <a:solidFill>
                  <a:schemeClr val="tx1"/>
                </a:solidFill>
                <a:latin typeface="Arial Rounded MT Bold" charset="0"/>
                <a:ea typeface="ＭＳ Ｐゴシック" charset="0"/>
              </a:defRPr>
            </a:lvl2pPr>
            <a:lvl3pPr marL="1143000" indent="-228600" eaLnBrk="0" hangingPunct="0">
              <a:defRPr sz="2000">
                <a:solidFill>
                  <a:schemeClr val="tx1"/>
                </a:solidFill>
                <a:latin typeface="Arial Rounded MT Bold" charset="0"/>
                <a:ea typeface="ＭＳ Ｐゴシック" charset="0"/>
              </a:defRPr>
            </a:lvl3pPr>
            <a:lvl4pPr marL="1600200" indent="-228600" eaLnBrk="0" hangingPunct="0">
              <a:defRPr sz="2000">
                <a:solidFill>
                  <a:schemeClr val="tx1"/>
                </a:solidFill>
                <a:latin typeface="Arial Rounded MT Bold" charset="0"/>
                <a:ea typeface="ＭＳ Ｐゴシック" charset="0"/>
              </a:defRPr>
            </a:lvl4pPr>
            <a:lvl5pPr marL="2057400" indent="-228600" eaLnBrk="0" hangingPunct="0">
              <a:defRPr sz="20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0"/>
              </a:defRPr>
            </a:lvl9pPr>
          </a:lstStyle>
          <a:p>
            <a:pPr eaLnBrk="1" hangingPunct="1">
              <a:defRPr/>
            </a:pPr>
            <a:r>
              <a:rPr lang="it-IT" smtClean="0"/>
              <a:t>MECCANISMI DI TRASPORTO</a:t>
            </a:r>
          </a:p>
        </p:txBody>
      </p:sp>
      <p:sp>
        <p:nvSpPr>
          <p:cNvPr id="2" name="Text Box 1049"/>
          <p:cNvSpPr txBox="1">
            <a:spLocks noChangeArrowheads="1"/>
          </p:cNvSpPr>
          <p:nvPr/>
        </p:nvSpPr>
        <p:spPr bwMode="auto">
          <a:xfrm>
            <a:off x="1057275" y="5756275"/>
            <a:ext cx="26003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0"/>
                <a:cs typeface="ＭＳ Ｐゴシック" charset="0"/>
              </a:defRPr>
            </a:lvl1pPr>
            <a:lvl2pPr marL="742950" indent="-285750" eaLnBrk="0" hangingPunct="0">
              <a:defRPr sz="2000">
                <a:solidFill>
                  <a:schemeClr val="tx1"/>
                </a:solidFill>
                <a:latin typeface="Arial Rounded MT Bold" charset="0"/>
                <a:ea typeface="ＭＳ Ｐゴシック" charset="0"/>
              </a:defRPr>
            </a:lvl2pPr>
            <a:lvl3pPr marL="1143000" indent="-228600" eaLnBrk="0" hangingPunct="0">
              <a:defRPr sz="2000">
                <a:solidFill>
                  <a:schemeClr val="tx1"/>
                </a:solidFill>
                <a:latin typeface="Arial Rounded MT Bold" charset="0"/>
                <a:ea typeface="ＭＳ Ｐゴシック" charset="0"/>
              </a:defRPr>
            </a:lvl3pPr>
            <a:lvl4pPr marL="1600200" indent="-228600" eaLnBrk="0" hangingPunct="0">
              <a:defRPr sz="2000">
                <a:solidFill>
                  <a:schemeClr val="tx1"/>
                </a:solidFill>
                <a:latin typeface="Arial Rounded MT Bold" charset="0"/>
                <a:ea typeface="ＭＳ Ｐゴシック" charset="0"/>
              </a:defRPr>
            </a:lvl4pPr>
            <a:lvl5pPr marL="2057400" indent="-228600" eaLnBrk="0" hangingPunct="0">
              <a:defRPr sz="20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0"/>
              </a:defRPr>
            </a:lvl9pPr>
          </a:lstStyle>
          <a:p>
            <a:pPr eaLnBrk="1" hangingPunct="1">
              <a:defRPr/>
            </a:pPr>
            <a:r>
              <a:rPr lang="it-IT" sz="1600" b="1" dirty="0" smtClean="0">
                <a:solidFill>
                  <a:schemeClr val="accent2"/>
                </a:solidFill>
                <a:latin typeface="Arial" charset="0"/>
              </a:rPr>
              <a:t>Trasporto attivo primario</a:t>
            </a:r>
          </a:p>
        </p:txBody>
      </p:sp>
      <p:grpSp>
        <p:nvGrpSpPr>
          <p:cNvPr id="54276" name="Group 9"/>
          <p:cNvGrpSpPr>
            <a:grpSpLocks/>
          </p:cNvGrpSpPr>
          <p:nvPr/>
        </p:nvGrpSpPr>
        <p:grpSpPr bwMode="auto">
          <a:xfrm>
            <a:off x="76200" y="733425"/>
            <a:ext cx="5524872" cy="4567238"/>
            <a:chOff x="48" y="462"/>
            <a:chExt cx="3360" cy="2466"/>
          </a:xfrm>
        </p:grpSpPr>
        <p:pic>
          <p:nvPicPr>
            <p:cNvPr id="54281" name="Picture 3" descr="gr02"/>
            <p:cNvPicPr>
              <a:picLocks noChangeAspect="1" noChangeArrowheads="1"/>
            </p:cNvPicPr>
            <p:nvPr/>
          </p:nvPicPr>
          <p:blipFill>
            <a:blip r:embed="rId4" cstate="print">
              <a:extLst>
                <a:ext uri="{28A0092B-C50C-407E-A947-70E740481C1C}">
                  <a14:useLocalDpi xmlns:a14="http://schemas.microsoft.com/office/drawing/2010/main"/>
                </a:ext>
              </a:extLst>
            </a:blip>
            <a:srcRect b="23064"/>
            <a:stretch>
              <a:fillRect/>
            </a:stretch>
          </p:blipFill>
          <p:spPr bwMode="auto">
            <a:xfrm>
              <a:off x="48" y="462"/>
              <a:ext cx="3360" cy="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8"/>
            <p:cNvSpPr>
              <a:spLocks noChangeArrowheads="1"/>
            </p:cNvSpPr>
            <p:nvPr/>
          </p:nvSpPr>
          <p:spPr bwMode="auto">
            <a:xfrm>
              <a:off x="2400" y="1680"/>
              <a:ext cx="480" cy="19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grpSp>
      <p:sp>
        <p:nvSpPr>
          <p:cNvPr id="3" name="Text Box 1049"/>
          <p:cNvSpPr txBox="1">
            <a:spLocks noChangeArrowheads="1"/>
          </p:cNvSpPr>
          <p:nvPr/>
        </p:nvSpPr>
        <p:spPr bwMode="auto">
          <a:xfrm>
            <a:off x="6348413" y="6324600"/>
            <a:ext cx="2871787"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0"/>
                <a:cs typeface="ＭＳ Ｐゴシック" charset="0"/>
              </a:defRPr>
            </a:lvl1pPr>
            <a:lvl2pPr marL="742950" indent="-285750" eaLnBrk="0" hangingPunct="0">
              <a:defRPr sz="2000">
                <a:solidFill>
                  <a:schemeClr val="tx1"/>
                </a:solidFill>
                <a:latin typeface="Arial Rounded MT Bold" charset="0"/>
                <a:ea typeface="ＭＳ Ｐゴシック" charset="0"/>
              </a:defRPr>
            </a:lvl2pPr>
            <a:lvl3pPr marL="1143000" indent="-228600" eaLnBrk="0" hangingPunct="0">
              <a:defRPr sz="2000">
                <a:solidFill>
                  <a:schemeClr val="tx1"/>
                </a:solidFill>
                <a:latin typeface="Arial Rounded MT Bold" charset="0"/>
                <a:ea typeface="ＭＳ Ｐゴシック" charset="0"/>
              </a:defRPr>
            </a:lvl3pPr>
            <a:lvl4pPr marL="1600200" indent="-228600" eaLnBrk="0" hangingPunct="0">
              <a:defRPr sz="2000">
                <a:solidFill>
                  <a:schemeClr val="tx1"/>
                </a:solidFill>
                <a:latin typeface="Arial Rounded MT Bold" charset="0"/>
                <a:ea typeface="ＭＳ Ｐゴシック" charset="0"/>
              </a:defRPr>
            </a:lvl4pPr>
            <a:lvl5pPr marL="2057400" indent="-228600" eaLnBrk="0" hangingPunct="0">
              <a:defRPr sz="20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0"/>
              </a:defRPr>
            </a:lvl9pPr>
          </a:lstStyle>
          <a:p>
            <a:pPr eaLnBrk="1" hangingPunct="1">
              <a:defRPr/>
            </a:pPr>
            <a:r>
              <a:rPr lang="it-IT" sz="1600" b="1" smtClean="0">
                <a:solidFill>
                  <a:schemeClr val="accent2"/>
                </a:solidFill>
                <a:latin typeface="Arial" charset="0"/>
              </a:rPr>
              <a:t>Trasporto attivo secondario</a:t>
            </a:r>
          </a:p>
        </p:txBody>
      </p:sp>
      <p:sp>
        <p:nvSpPr>
          <p:cNvPr id="67598" name="Text Box 14"/>
          <p:cNvSpPr txBox="1">
            <a:spLocks noChangeArrowheads="1"/>
          </p:cNvSpPr>
          <p:nvPr/>
        </p:nvSpPr>
        <p:spPr bwMode="auto">
          <a:xfrm>
            <a:off x="6324600" y="5629275"/>
            <a:ext cx="2749984" cy="64633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200" dirty="0" err="1">
                <a:latin typeface="Arial" charset="0"/>
                <a:ea typeface="ＭＳ Ｐゴシック" charset="0"/>
                <a:cs typeface="ＭＳ Ｐゴシック" charset="0"/>
              </a:rPr>
              <a:t>GLUT</a:t>
            </a:r>
            <a:r>
              <a:rPr lang="it-IT" sz="1200" dirty="0">
                <a:latin typeface="Arial" charset="0"/>
                <a:ea typeface="ＭＳ Ｐゴシック" charset="0"/>
                <a:cs typeface="ＭＳ Ｐゴシック" charset="0"/>
              </a:rPr>
              <a:t>: trasportatore del glucosio</a:t>
            </a:r>
          </a:p>
          <a:p>
            <a:pPr>
              <a:defRPr/>
            </a:pPr>
            <a:r>
              <a:rPr lang="it-IT" sz="1200" dirty="0" err="1" smtClean="0">
                <a:latin typeface="Arial" charset="0"/>
                <a:ea typeface="ＭＳ Ｐゴシック" charset="0"/>
                <a:cs typeface="ＭＳ Ｐゴシック" charset="0"/>
              </a:rPr>
              <a:t>SGLT</a:t>
            </a:r>
            <a:r>
              <a:rPr lang="it-IT" sz="1200" dirty="0">
                <a:latin typeface="Arial" charset="0"/>
                <a:ea typeface="ＭＳ Ｐゴシック" charset="0"/>
                <a:cs typeface="ＭＳ Ｐゴシック" charset="0"/>
              </a:rPr>
              <a:t>: co-trasportatore sodio-glucosio</a:t>
            </a:r>
          </a:p>
          <a:p>
            <a:pPr>
              <a:defRPr/>
            </a:pPr>
            <a:r>
              <a:rPr lang="it-IT" sz="1200" dirty="0" err="1">
                <a:latin typeface="Arial" charset="0"/>
                <a:ea typeface="ＭＳ Ｐゴシック" charset="0"/>
                <a:cs typeface="ＭＳ Ｐゴシック" charset="0"/>
              </a:rPr>
              <a:t>NHE</a:t>
            </a:r>
            <a:r>
              <a:rPr lang="it-IT" sz="1200" dirty="0">
                <a:latin typeface="Arial" charset="0"/>
                <a:ea typeface="ＭＳ Ｐゴシック" charset="0"/>
                <a:cs typeface="ＭＳ Ｐゴシック" charset="0"/>
              </a:rPr>
              <a:t>: scambiatore sodio-idrogeno</a:t>
            </a:r>
          </a:p>
        </p:txBody>
      </p:sp>
      <p:sp>
        <p:nvSpPr>
          <p:cNvPr id="67599" name="Line 15"/>
          <p:cNvSpPr>
            <a:spLocks noChangeShapeType="1"/>
          </p:cNvSpPr>
          <p:nvPr/>
        </p:nvSpPr>
        <p:spPr bwMode="auto">
          <a:xfrm rot="5400000">
            <a:off x="1532620" y="2672916"/>
            <a:ext cx="576064" cy="2088232"/>
          </a:xfrm>
          <a:prstGeom prst="line">
            <a:avLst/>
          </a:prstGeom>
          <a:noFill/>
          <a:ln w="38100">
            <a:solidFill>
              <a:srgbClr val="FF0000"/>
            </a:solidFill>
            <a:prstDash val="sysDot"/>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14" name="Text Box 16"/>
          <p:cNvSpPr txBox="1">
            <a:spLocks noChangeArrowheads="1"/>
          </p:cNvSpPr>
          <p:nvPr/>
        </p:nvSpPr>
        <p:spPr bwMode="auto">
          <a:xfrm>
            <a:off x="8625408" y="6597932"/>
            <a:ext cx="1266693"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dirty="0" smtClean="0">
                <a:latin typeface="Arial" charset="0"/>
                <a:ea typeface="ＭＳ Ｐゴシック" charset="0"/>
              </a:rPr>
              <a:t>modificata da </a:t>
            </a:r>
            <a:r>
              <a:rPr lang="it-IT" sz="800" dirty="0">
                <a:latin typeface="Arial" charset="0"/>
                <a:ea typeface="ＭＳ Ｐゴシック" charset="0"/>
              </a:rPr>
              <a:t>GUYTON</a:t>
            </a:r>
          </a:p>
        </p:txBody>
      </p:sp>
      <p:sp>
        <p:nvSpPr>
          <p:cNvPr id="12" name="Line 15"/>
          <p:cNvSpPr>
            <a:spLocks noChangeShapeType="1"/>
          </p:cNvSpPr>
          <p:nvPr/>
        </p:nvSpPr>
        <p:spPr bwMode="auto">
          <a:xfrm rot="5400000" flipH="1" flipV="1">
            <a:off x="3662922" y="2558841"/>
            <a:ext cx="275902" cy="1296142"/>
          </a:xfrm>
          <a:prstGeom prst="line">
            <a:avLst/>
          </a:prstGeom>
          <a:noFill/>
          <a:ln w="38100">
            <a:solidFill>
              <a:srgbClr val="FF0000"/>
            </a:solidFill>
            <a:prstDash val="sysDot"/>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020151901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3429000"/>
            <a:ext cx="8382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4" descr="020151901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0" y="33338"/>
            <a:ext cx="8305800"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Line 5"/>
          <p:cNvSpPr>
            <a:spLocks noChangeShapeType="1"/>
          </p:cNvSpPr>
          <p:nvPr/>
        </p:nvSpPr>
        <p:spPr bwMode="auto">
          <a:xfrm>
            <a:off x="304800" y="3429000"/>
            <a:ext cx="9067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2" name="CasellaDiTesto 1"/>
          <p:cNvSpPr txBox="1"/>
          <p:nvPr/>
        </p:nvSpPr>
        <p:spPr>
          <a:xfrm>
            <a:off x="3944888" y="2812866"/>
            <a:ext cx="1574726" cy="400110"/>
          </a:xfrm>
          <a:prstGeom prst="rect">
            <a:avLst/>
          </a:prstGeom>
          <a:noFill/>
        </p:spPr>
        <p:txBody>
          <a:bodyPr wrap="none" rtlCol="0">
            <a:spAutoFit/>
          </a:bodyPr>
          <a:lstStyle/>
          <a:p>
            <a:r>
              <a:rPr lang="it-IT" smtClean="0">
                <a:ea typeface="ＭＳ Ｐゴシック" charset="0"/>
              </a:rPr>
              <a:t>GLUCOSIO</a:t>
            </a:r>
            <a:endParaRPr lang="it-IT">
              <a:ea typeface="ＭＳ Ｐゴシック"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026" descr="gr04"/>
          <p:cNvPicPr>
            <a:picLocks noChangeAspect="1" noChangeArrowheads="1"/>
          </p:cNvPicPr>
          <p:nvPr/>
        </p:nvPicPr>
        <p:blipFill>
          <a:blip r:embed="rId3" cstate="print">
            <a:extLst>
              <a:ext uri="{28A0092B-C50C-407E-A947-70E740481C1C}">
                <a14:useLocalDpi xmlns:a14="http://schemas.microsoft.com/office/drawing/2010/main"/>
              </a:ext>
            </a:extLst>
          </a:blip>
          <a:srcRect b="19736"/>
          <a:stretch>
            <a:fillRect/>
          </a:stretch>
        </p:blipFill>
        <p:spPr bwMode="auto">
          <a:xfrm>
            <a:off x="1600200" y="533400"/>
            <a:ext cx="58769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3" name="Text Box 1049"/>
          <p:cNvSpPr txBox="1">
            <a:spLocks noChangeArrowheads="1"/>
          </p:cNvSpPr>
          <p:nvPr/>
        </p:nvSpPr>
        <p:spPr bwMode="auto">
          <a:xfrm>
            <a:off x="2218117" y="65088"/>
            <a:ext cx="546976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0"/>
                <a:cs typeface="ＭＳ Ｐゴシック" charset="0"/>
              </a:defRPr>
            </a:lvl1pPr>
            <a:lvl2pPr marL="742950" indent="-285750" eaLnBrk="0" hangingPunct="0">
              <a:defRPr sz="2000">
                <a:solidFill>
                  <a:schemeClr val="tx1"/>
                </a:solidFill>
                <a:latin typeface="Arial Rounded MT Bold" charset="0"/>
                <a:ea typeface="ＭＳ Ｐゴシック" charset="0"/>
              </a:defRPr>
            </a:lvl2pPr>
            <a:lvl3pPr marL="1143000" indent="-228600" eaLnBrk="0" hangingPunct="0">
              <a:defRPr sz="2000">
                <a:solidFill>
                  <a:schemeClr val="tx1"/>
                </a:solidFill>
                <a:latin typeface="Arial Rounded MT Bold" charset="0"/>
                <a:ea typeface="ＭＳ Ｐゴシック" charset="0"/>
              </a:defRPr>
            </a:lvl3pPr>
            <a:lvl4pPr marL="1600200" indent="-228600" eaLnBrk="0" hangingPunct="0">
              <a:defRPr sz="2000">
                <a:solidFill>
                  <a:schemeClr val="tx1"/>
                </a:solidFill>
                <a:latin typeface="Arial Rounded MT Bold" charset="0"/>
                <a:ea typeface="ＭＳ Ｐゴシック" charset="0"/>
              </a:defRPr>
            </a:lvl4pPr>
            <a:lvl5pPr marL="2057400" indent="-228600" eaLnBrk="0" hangingPunct="0">
              <a:defRPr sz="20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0"/>
              </a:defRPr>
            </a:lvl9pPr>
          </a:lstStyle>
          <a:p>
            <a:pPr eaLnBrk="1" hangingPunct="1">
              <a:defRPr/>
            </a:pPr>
            <a:r>
              <a:rPr lang="it-IT" smtClean="0"/>
              <a:t>GLUCOSIO:CARICO</a:t>
            </a:r>
            <a:r>
              <a:rPr lang="it-IT" dirty="0" smtClean="0"/>
              <a:t> TUBULARE MASSIMO</a:t>
            </a:r>
          </a:p>
        </p:txBody>
      </p:sp>
      <p:pic>
        <p:nvPicPr>
          <p:cNvPr id="58371" name="Picture 1031" descr="gr0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51200" y="4648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Line 1033"/>
          <p:cNvSpPr>
            <a:spLocks noChangeShapeType="1"/>
          </p:cNvSpPr>
          <p:nvPr/>
        </p:nvSpPr>
        <p:spPr bwMode="auto">
          <a:xfrm>
            <a:off x="3276600" y="4648200"/>
            <a:ext cx="76200" cy="3810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71690" name="Oval 1034"/>
          <p:cNvSpPr>
            <a:spLocks noChangeArrowheads="1"/>
          </p:cNvSpPr>
          <p:nvPr/>
        </p:nvSpPr>
        <p:spPr bwMode="auto">
          <a:xfrm>
            <a:off x="3314700" y="5003800"/>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10" name="Text Box 16"/>
          <p:cNvSpPr txBox="1">
            <a:spLocks noChangeArrowheads="1"/>
          </p:cNvSpPr>
          <p:nvPr/>
        </p:nvSpPr>
        <p:spPr bwMode="auto">
          <a:xfrm>
            <a:off x="9040813" y="6527800"/>
            <a:ext cx="765175"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dirty="0">
                <a:latin typeface="Arial" charset="0"/>
                <a:ea typeface="ＭＳ Ｐゴシック" charset="0"/>
              </a:rPr>
              <a:t>da GUYTON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16632"/>
            <a:ext cx="9906000" cy="400110"/>
          </a:xfrm>
          <a:prstGeom prst="rect">
            <a:avLst/>
          </a:prstGeom>
        </p:spPr>
        <p:txBody>
          <a:bodyPr wrap="square">
            <a:spAutoFit/>
          </a:bodyPr>
          <a:lstStyle/>
          <a:p>
            <a:pPr algn="ctr">
              <a:defRPr/>
            </a:pPr>
            <a:r>
              <a:rPr lang="it-IT" dirty="0" smtClean="0"/>
              <a:t> RIASSORBIMENTO DI NA</a:t>
            </a:r>
            <a:r>
              <a:rPr lang="it-IT" baseline="30000" dirty="0" smtClean="0"/>
              <a:t>+</a:t>
            </a:r>
            <a:r>
              <a:rPr lang="it-IT" dirty="0" smtClean="0"/>
              <a:t> E ACQUA NEL TUBULO </a:t>
            </a:r>
            <a:r>
              <a:rPr lang="it-IT" dirty="0"/>
              <a:t>PROSSIMALE</a:t>
            </a:r>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b="64523"/>
          <a:stretch/>
        </p:blipFill>
        <p:spPr bwMode="auto">
          <a:xfrm>
            <a:off x="128464" y="548680"/>
            <a:ext cx="5146868" cy="345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6"/>
          <p:cNvSpPr txBox="1">
            <a:spLocks noChangeArrowheads="1"/>
          </p:cNvSpPr>
          <p:nvPr/>
        </p:nvSpPr>
        <p:spPr bwMode="auto">
          <a:xfrm>
            <a:off x="128464" y="6597932"/>
            <a:ext cx="1912703"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dirty="0">
                <a:latin typeface="Arial" charset="0"/>
                <a:ea typeface="ＭＳ Ｐゴシック" charset="0"/>
              </a:rPr>
              <a:t>da </a:t>
            </a:r>
            <a:r>
              <a:rPr lang="it-IT" sz="800" dirty="0" err="1" smtClean="0">
                <a:latin typeface="Arial" charset="0"/>
                <a:ea typeface="ＭＳ Ｐゴシック" charset="0"/>
              </a:rPr>
              <a:t>Vander</a:t>
            </a:r>
            <a:r>
              <a:rPr lang="it-IT" sz="800" dirty="0" smtClean="0">
                <a:latin typeface="Arial" charset="0"/>
                <a:ea typeface="ＭＳ Ｐゴシック" charset="0"/>
              </a:rPr>
              <a:t>, FISIOLOGIA, Ambrosiana</a:t>
            </a:r>
            <a:endParaRPr lang="it-IT" sz="800" dirty="0">
              <a:latin typeface="Arial" charset="0"/>
              <a:ea typeface="ＭＳ Ｐゴシック" charset="0"/>
            </a:endParaRPr>
          </a:p>
        </p:txBody>
      </p:sp>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b="33818"/>
          <a:stretch/>
        </p:blipFill>
        <p:spPr bwMode="auto">
          <a:xfrm>
            <a:off x="4916882" y="3554164"/>
            <a:ext cx="4829747" cy="333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200472" y="4149080"/>
            <a:ext cx="4392488" cy="584775"/>
          </a:xfrm>
          <a:prstGeom prst="rect">
            <a:avLst/>
          </a:prstGeom>
          <a:noFill/>
        </p:spPr>
        <p:txBody>
          <a:bodyPr wrap="square" rtlCol="0">
            <a:spAutoFit/>
          </a:bodyPr>
          <a:lstStyle/>
          <a:p>
            <a:r>
              <a:rPr lang="it-IT" sz="1600" dirty="0" smtClean="0">
                <a:latin typeface="Arial" charset="0"/>
                <a:ea typeface="Arial" charset="0"/>
                <a:cs typeface="Arial" charset="0"/>
              </a:rPr>
              <a:t>X: molecole organica di varia natura (glucosio, aminoacidi)</a:t>
            </a:r>
            <a:endParaRPr lang="it-IT" sz="1600" dirty="0">
              <a:latin typeface="Arial" charset="0"/>
              <a:ea typeface="Arial" charset="0"/>
              <a:cs typeface="Arial" charset="0"/>
            </a:endParaRPr>
          </a:p>
        </p:txBody>
      </p:sp>
    </p:spTree>
    <p:extLst>
      <p:ext uri="{BB962C8B-B14F-4D97-AF65-F5344CB8AC3E}">
        <p14:creationId xmlns:p14="http://schemas.microsoft.com/office/powerpoint/2010/main" val="1165192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10" name="Rettangolo 84009"/>
          <p:cNvSpPr/>
          <p:nvPr/>
        </p:nvSpPr>
        <p:spPr bwMode="auto">
          <a:xfrm>
            <a:off x="704528" y="2348880"/>
            <a:ext cx="2304256" cy="4392488"/>
          </a:xfrm>
          <a:prstGeom prst="rect">
            <a:avLst/>
          </a:prstGeom>
          <a:solidFill>
            <a:srgbClr val="FFFC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7" name="Rettangolo 84006"/>
          <p:cNvSpPr/>
          <p:nvPr/>
        </p:nvSpPr>
        <p:spPr bwMode="auto">
          <a:xfrm>
            <a:off x="704528" y="0"/>
            <a:ext cx="3096344" cy="2348880"/>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8" name="Rettangolo 84007"/>
          <p:cNvSpPr/>
          <p:nvPr/>
        </p:nvSpPr>
        <p:spPr bwMode="auto">
          <a:xfrm>
            <a:off x="3800872" y="620688"/>
            <a:ext cx="5688632" cy="1728192"/>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9" name="Rettangolo 84008"/>
          <p:cNvSpPr/>
          <p:nvPr/>
        </p:nvSpPr>
        <p:spPr bwMode="auto">
          <a:xfrm>
            <a:off x="6105128" y="2348880"/>
            <a:ext cx="3384376" cy="4392488"/>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3" name="Connettore 1 2"/>
          <p:cNvCxnSpPr/>
          <p:nvPr/>
        </p:nvCxnSpPr>
        <p:spPr bwMode="auto">
          <a:xfrm>
            <a:off x="681715" y="260648"/>
            <a:ext cx="0" cy="640871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 name="Rettangolo 4"/>
          <p:cNvSpPr/>
          <p:nvPr/>
        </p:nvSpPr>
        <p:spPr>
          <a:xfrm>
            <a:off x="1761835" y="404664"/>
            <a:ext cx="958917" cy="400110"/>
          </a:xfrm>
          <a:prstGeom prst="rect">
            <a:avLst/>
          </a:prstGeom>
        </p:spPr>
        <p:txBody>
          <a:bodyPr wrap="none">
            <a:spAutoFit/>
          </a:bodyPr>
          <a:lstStyle/>
          <a:p>
            <a:r>
              <a:rPr lang="it-IT" dirty="0"/>
              <a:t>HCO</a:t>
            </a:r>
            <a:r>
              <a:rPr lang="it-IT" baseline="-25000" dirty="0"/>
              <a:t>3</a:t>
            </a:r>
            <a:r>
              <a:rPr lang="it-IT" baseline="30000" dirty="0"/>
              <a:t>-</a:t>
            </a:r>
          </a:p>
        </p:txBody>
      </p:sp>
      <p:cxnSp>
        <p:nvCxnSpPr>
          <p:cNvPr id="16" name="Connettore 1 15"/>
          <p:cNvCxnSpPr/>
          <p:nvPr/>
        </p:nvCxnSpPr>
        <p:spPr bwMode="auto">
          <a:xfrm>
            <a:off x="3008784" y="2348880"/>
            <a:ext cx="0" cy="432048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Connettore 1 19"/>
          <p:cNvCxnSpPr/>
          <p:nvPr/>
        </p:nvCxnSpPr>
        <p:spPr bwMode="auto">
          <a:xfrm>
            <a:off x="6105128" y="2348880"/>
            <a:ext cx="0" cy="42484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Connettore 1 21"/>
          <p:cNvCxnSpPr/>
          <p:nvPr/>
        </p:nvCxnSpPr>
        <p:spPr bwMode="auto">
          <a:xfrm>
            <a:off x="3800872" y="260648"/>
            <a:ext cx="0" cy="36004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Connettore 1 23"/>
          <p:cNvCxnSpPr/>
          <p:nvPr/>
        </p:nvCxnSpPr>
        <p:spPr bwMode="auto">
          <a:xfrm>
            <a:off x="3800872" y="620688"/>
            <a:ext cx="5688632"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Connettore 1 27"/>
          <p:cNvCxnSpPr/>
          <p:nvPr/>
        </p:nvCxnSpPr>
        <p:spPr bwMode="auto">
          <a:xfrm>
            <a:off x="9489504" y="620688"/>
            <a:ext cx="0" cy="60486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CasellaDiTesto 28"/>
          <p:cNvSpPr txBox="1"/>
          <p:nvPr/>
        </p:nvSpPr>
        <p:spPr>
          <a:xfrm>
            <a:off x="1692779" y="-27384"/>
            <a:ext cx="1099981" cy="400110"/>
          </a:xfrm>
          <a:prstGeom prst="rect">
            <a:avLst/>
          </a:prstGeom>
          <a:noFill/>
        </p:spPr>
        <p:txBody>
          <a:bodyPr wrap="none" rtlCol="0">
            <a:spAutoFit/>
          </a:bodyPr>
          <a:lstStyle/>
          <a:p>
            <a:r>
              <a:rPr lang="it-IT" smtClean="0"/>
              <a:t>sangue</a:t>
            </a:r>
            <a:endParaRPr lang="it-IT"/>
          </a:p>
        </p:txBody>
      </p:sp>
      <p:sp>
        <p:nvSpPr>
          <p:cNvPr id="30" name="CasellaDiTesto 29"/>
          <p:cNvSpPr txBox="1"/>
          <p:nvPr/>
        </p:nvSpPr>
        <p:spPr>
          <a:xfrm>
            <a:off x="1320297" y="6345324"/>
            <a:ext cx="968407" cy="400110"/>
          </a:xfrm>
          <a:prstGeom prst="rect">
            <a:avLst/>
          </a:prstGeom>
          <a:noFill/>
        </p:spPr>
        <p:txBody>
          <a:bodyPr wrap="none" rtlCol="0">
            <a:spAutoFit/>
          </a:bodyPr>
          <a:lstStyle/>
          <a:p>
            <a:r>
              <a:rPr lang="it-IT" smtClean="0"/>
              <a:t>tubulo</a:t>
            </a:r>
            <a:endParaRPr lang="it-IT"/>
          </a:p>
        </p:txBody>
      </p:sp>
      <p:sp>
        <p:nvSpPr>
          <p:cNvPr id="31" name="CasellaDiTesto 30"/>
          <p:cNvSpPr txBox="1"/>
          <p:nvPr/>
        </p:nvSpPr>
        <p:spPr>
          <a:xfrm>
            <a:off x="6321152" y="6345324"/>
            <a:ext cx="2860335" cy="400110"/>
          </a:xfrm>
          <a:prstGeom prst="rect">
            <a:avLst/>
          </a:prstGeom>
          <a:noFill/>
        </p:spPr>
        <p:txBody>
          <a:bodyPr wrap="none" rtlCol="0">
            <a:spAutoFit/>
          </a:bodyPr>
          <a:lstStyle/>
          <a:p>
            <a:r>
              <a:rPr lang="it-IT" dirty="0" smtClean="0"/>
              <a:t>capillare </a:t>
            </a:r>
            <a:r>
              <a:rPr lang="it-IT" dirty="0" err="1" smtClean="0"/>
              <a:t>peritubulare</a:t>
            </a:r>
            <a:endParaRPr lang="it-IT" dirty="0"/>
          </a:p>
        </p:txBody>
      </p:sp>
      <p:sp>
        <p:nvSpPr>
          <p:cNvPr id="84002" name="Rettangolo arrotondato 84001"/>
          <p:cNvSpPr/>
          <p:nvPr/>
        </p:nvSpPr>
        <p:spPr bwMode="auto">
          <a:xfrm>
            <a:off x="3152800" y="2564904"/>
            <a:ext cx="2808312" cy="4176464"/>
          </a:xfrm>
          <a:prstGeom prst="roundRect">
            <a:avLst/>
          </a:prstGeom>
          <a:solidFill>
            <a:srgbClr val="00CC99">
              <a:alpha val="58824"/>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3" name="CasellaDiTesto 84002"/>
          <p:cNvSpPr txBox="1"/>
          <p:nvPr/>
        </p:nvSpPr>
        <p:spPr>
          <a:xfrm>
            <a:off x="3494277" y="6309320"/>
            <a:ext cx="2106795" cy="400110"/>
          </a:xfrm>
          <a:prstGeom prst="rect">
            <a:avLst/>
          </a:prstGeom>
          <a:noFill/>
        </p:spPr>
        <p:txBody>
          <a:bodyPr wrap="none" rtlCol="0">
            <a:spAutoFit/>
          </a:bodyPr>
          <a:lstStyle/>
          <a:p>
            <a:r>
              <a:rPr lang="it-IT" smtClean="0"/>
              <a:t>cellula tubulare</a:t>
            </a:r>
            <a:endParaRPr lang="it-IT"/>
          </a:p>
        </p:txBody>
      </p:sp>
      <p:cxnSp>
        <p:nvCxnSpPr>
          <p:cNvPr id="6" name="Connettore 1 5"/>
          <p:cNvCxnSpPr/>
          <p:nvPr/>
        </p:nvCxnSpPr>
        <p:spPr bwMode="auto">
          <a:xfrm>
            <a:off x="3008784" y="2348880"/>
            <a:ext cx="309634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CasellaDiTesto 22"/>
          <p:cNvSpPr txBox="1"/>
          <p:nvPr/>
        </p:nvSpPr>
        <p:spPr>
          <a:xfrm>
            <a:off x="1008728" y="404664"/>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21" name="Rettangolo 20"/>
          <p:cNvSpPr/>
          <p:nvPr/>
        </p:nvSpPr>
        <p:spPr>
          <a:xfrm>
            <a:off x="3944888" y="116632"/>
            <a:ext cx="5472608" cy="400110"/>
          </a:xfrm>
          <a:prstGeom prst="rect">
            <a:avLst/>
          </a:prstGeom>
        </p:spPr>
        <p:txBody>
          <a:bodyPr wrap="square">
            <a:spAutoFit/>
          </a:bodyPr>
          <a:lstStyle/>
          <a:p>
            <a:pPr algn="ctr">
              <a:defRPr/>
            </a:pPr>
            <a:r>
              <a:rPr lang="it-IT" dirty="0" smtClean="0"/>
              <a:t> </a:t>
            </a:r>
            <a:r>
              <a:rPr lang="it-IT" dirty="0" err="1" smtClean="0"/>
              <a:t>pH</a:t>
            </a:r>
            <a:r>
              <a:rPr lang="it-IT" dirty="0" smtClean="0"/>
              <a:t> NEL TUBULO </a:t>
            </a:r>
            <a:r>
              <a:rPr lang="it-IT" dirty="0"/>
              <a:t>PROSSIMALE</a:t>
            </a:r>
          </a:p>
        </p:txBody>
      </p:sp>
    </p:spTree>
    <p:extLst>
      <p:ext uri="{BB962C8B-B14F-4D97-AF65-F5344CB8AC3E}">
        <p14:creationId xmlns:p14="http://schemas.microsoft.com/office/powerpoint/2010/main" val="793837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10" name="Rettangolo 84009"/>
          <p:cNvSpPr/>
          <p:nvPr/>
        </p:nvSpPr>
        <p:spPr bwMode="auto">
          <a:xfrm>
            <a:off x="704528" y="2348880"/>
            <a:ext cx="2304256" cy="4392488"/>
          </a:xfrm>
          <a:prstGeom prst="rect">
            <a:avLst/>
          </a:prstGeom>
          <a:solidFill>
            <a:srgbClr val="FFFC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0000"/>
              </a:solidFill>
              <a:effectLst/>
              <a:latin typeface="Arial Rounded MT Bold" charset="0"/>
              <a:ea typeface="ＭＳ Ｐゴシック" charset="0"/>
            </a:endParaRPr>
          </a:p>
        </p:txBody>
      </p:sp>
      <p:sp>
        <p:nvSpPr>
          <p:cNvPr id="84007" name="Rettangolo 84006"/>
          <p:cNvSpPr/>
          <p:nvPr/>
        </p:nvSpPr>
        <p:spPr bwMode="auto">
          <a:xfrm>
            <a:off x="704528" y="0"/>
            <a:ext cx="3096344" cy="2348880"/>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8" name="Rettangolo 84007"/>
          <p:cNvSpPr/>
          <p:nvPr/>
        </p:nvSpPr>
        <p:spPr bwMode="auto">
          <a:xfrm>
            <a:off x="3800872" y="620688"/>
            <a:ext cx="5688632" cy="1728192"/>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9" name="Rettangolo 84008"/>
          <p:cNvSpPr/>
          <p:nvPr/>
        </p:nvSpPr>
        <p:spPr bwMode="auto">
          <a:xfrm>
            <a:off x="6105128" y="2348880"/>
            <a:ext cx="3384376" cy="4392488"/>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3" name="Connettore 1 2"/>
          <p:cNvCxnSpPr/>
          <p:nvPr/>
        </p:nvCxnSpPr>
        <p:spPr bwMode="auto">
          <a:xfrm>
            <a:off x="681715" y="260648"/>
            <a:ext cx="0" cy="640871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 name="Rettangolo 4"/>
          <p:cNvSpPr/>
          <p:nvPr/>
        </p:nvSpPr>
        <p:spPr>
          <a:xfrm>
            <a:off x="1761835" y="404664"/>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6" name="CasellaDiTesto 5"/>
          <p:cNvSpPr txBox="1"/>
          <p:nvPr/>
        </p:nvSpPr>
        <p:spPr>
          <a:xfrm>
            <a:off x="128464" y="1304764"/>
            <a:ext cx="479618" cy="400110"/>
          </a:xfrm>
          <a:prstGeom prst="rect">
            <a:avLst/>
          </a:prstGeom>
          <a:noFill/>
        </p:spPr>
        <p:txBody>
          <a:bodyPr wrap="none" rtlCol="0">
            <a:spAutoFit/>
          </a:bodyPr>
          <a:lstStyle/>
          <a:p>
            <a:r>
              <a:rPr lang="it-IT" dirty="0" smtClean="0"/>
              <a:t>H</a:t>
            </a:r>
            <a:r>
              <a:rPr lang="it-IT" baseline="30000" dirty="0"/>
              <a:t>+</a:t>
            </a:r>
            <a:endParaRPr lang="it-IT" dirty="0"/>
          </a:p>
        </p:txBody>
      </p:sp>
      <p:sp>
        <p:nvSpPr>
          <p:cNvPr id="10" name="CasellaDiTesto 9"/>
          <p:cNvSpPr txBox="1"/>
          <p:nvPr/>
        </p:nvSpPr>
        <p:spPr>
          <a:xfrm>
            <a:off x="1568624" y="1304764"/>
            <a:ext cx="479618" cy="400110"/>
          </a:xfrm>
          <a:prstGeom prst="rect">
            <a:avLst/>
          </a:prstGeom>
          <a:noFill/>
        </p:spPr>
        <p:txBody>
          <a:bodyPr wrap="none" rtlCol="0">
            <a:spAutoFit/>
          </a:bodyPr>
          <a:lstStyle/>
          <a:p>
            <a:r>
              <a:rPr lang="it-IT" smtClean="0"/>
              <a:t>H</a:t>
            </a:r>
            <a:r>
              <a:rPr lang="it-IT" baseline="30000"/>
              <a:t>+</a:t>
            </a:r>
            <a:endParaRPr lang="it-IT" dirty="0"/>
          </a:p>
        </p:txBody>
      </p:sp>
      <p:cxnSp>
        <p:nvCxnSpPr>
          <p:cNvPr id="8" name="Connettore 2 7"/>
          <p:cNvCxnSpPr/>
          <p:nvPr/>
        </p:nvCxnSpPr>
        <p:spPr bwMode="auto">
          <a:xfrm>
            <a:off x="560512" y="1504819"/>
            <a:ext cx="864096"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Rettangolo 12"/>
          <p:cNvSpPr/>
          <p:nvPr/>
        </p:nvSpPr>
        <p:spPr>
          <a:xfrm>
            <a:off x="2696209" y="1012666"/>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cxnSp>
        <p:nvCxnSpPr>
          <p:cNvPr id="11" name="Connettore 1 10"/>
          <p:cNvCxnSpPr>
            <a:stCxn id="5" idx="2"/>
            <a:endCxn id="10" idx="0"/>
          </p:cNvCxnSpPr>
          <p:nvPr/>
        </p:nvCxnSpPr>
        <p:spPr bwMode="auto">
          <a:xfrm flipH="1">
            <a:off x="1808433" y="804774"/>
            <a:ext cx="432861" cy="499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Connettore 2 13"/>
          <p:cNvCxnSpPr>
            <a:endCxn id="13" idx="1"/>
          </p:cNvCxnSpPr>
          <p:nvPr/>
        </p:nvCxnSpPr>
        <p:spPr bwMode="auto">
          <a:xfrm>
            <a:off x="2000672" y="1052736"/>
            <a:ext cx="695537" cy="1599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Connettore 1 15"/>
          <p:cNvCxnSpPr/>
          <p:nvPr/>
        </p:nvCxnSpPr>
        <p:spPr bwMode="auto">
          <a:xfrm>
            <a:off x="3008784" y="2348880"/>
            <a:ext cx="0" cy="432048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Connettore 1 17"/>
          <p:cNvCxnSpPr/>
          <p:nvPr/>
        </p:nvCxnSpPr>
        <p:spPr bwMode="auto">
          <a:xfrm>
            <a:off x="3008784" y="2348880"/>
            <a:ext cx="309634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Connettore 1 19"/>
          <p:cNvCxnSpPr/>
          <p:nvPr/>
        </p:nvCxnSpPr>
        <p:spPr bwMode="auto">
          <a:xfrm>
            <a:off x="6105128" y="2348880"/>
            <a:ext cx="0" cy="42484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Connettore 1 21"/>
          <p:cNvCxnSpPr/>
          <p:nvPr/>
        </p:nvCxnSpPr>
        <p:spPr bwMode="auto">
          <a:xfrm>
            <a:off x="3800872" y="260648"/>
            <a:ext cx="0" cy="36004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Connettore 1 23"/>
          <p:cNvCxnSpPr/>
          <p:nvPr/>
        </p:nvCxnSpPr>
        <p:spPr bwMode="auto">
          <a:xfrm>
            <a:off x="3800872" y="620688"/>
            <a:ext cx="5688632"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Connettore 1 27"/>
          <p:cNvCxnSpPr/>
          <p:nvPr/>
        </p:nvCxnSpPr>
        <p:spPr bwMode="auto">
          <a:xfrm>
            <a:off x="9489504" y="620688"/>
            <a:ext cx="0" cy="60486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Rettangolo 31"/>
          <p:cNvSpPr/>
          <p:nvPr/>
        </p:nvSpPr>
        <p:spPr>
          <a:xfrm>
            <a:off x="1400065" y="2996952"/>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29" name="CasellaDiTesto 28"/>
          <p:cNvSpPr txBox="1"/>
          <p:nvPr/>
        </p:nvSpPr>
        <p:spPr>
          <a:xfrm>
            <a:off x="1692779" y="-27384"/>
            <a:ext cx="1099981" cy="400110"/>
          </a:xfrm>
          <a:prstGeom prst="rect">
            <a:avLst/>
          </a:prstGeom>
          <a:noFill/>
        </p:spPr>
        <p:txBody>
          <a:bodyPr wrap="none" rtlCol="0">
            <a:spAutoFit/>
          </a:bodyPr>
          <a:lstStyle/>
          <a:p>
            <a:r>
              <a:rPr lang="it-IT" smtClean="0"/>
              <a:t>sangue</a:t>
            </a:r>
            <a:endParaRPr lang="it-IT"/>
          </a:p>
        </p:txBody>
      </p:sp>
      <p:sp>
        <p:nvSpPr>
          <p:cNvPr id="30" name="CasellaDiTesto 29"/>
          <p:cNvSpPr txBox="1"/>
          <p:nvPr/>
        </p:nvSpPr>
        <p:spPr>
          <a:xfrm>
            <a:off x="1320297" y="6345324"/>
            <a:ext cx="968407" cy="400110"/>
          </a:xfrm>
          <a:prstGeom prst="rect">
            <a:avLst/>
          </a:prstGeom>
          <a:noFill/>
        </p:spPr>
        <p:txBody>
          <a:bodyPr wrap="none" rtlCol="0">
            <a:spAutoFit/>
          </a:bodyPr>
          <a:lstStyle/>
          <a:p>
            <a:r>
              <a:rPr lang="it-IT" smtClean="0"/>
              <a:t>tubulo</a:t>
            </a:r>
            <a:endParaRPr lang="it-IT"/>
          </a:p>
        </p:txBody>
      </p:sp>
      <p:sp>
        <p:nvSpPr>
          <p:cNvPr id="31" name="CasellaDiTesto 30"/>
          <p:cNvSpPr txBox="1"/>
          <p:nvPr/>
        </p:nvSpPr>
        <p:spPr>
          <a:xfrm>
            <a:off x="6321152" y="6345324"/>
            <a:ext cx="2860335" cy="400110"/>
          </a:xfrm>
          <a:prstGeom prst="rect">
            <a:avLst/>
          </a:prstGeom>
          <a:noFill/>
        </p:spPr>
        <p:txBody>
          <a:bodyPr wrap="none" rtlCol="0">
            <a:spAutoFit/>
          </a:bodyPr>
          <a:lstStyle/>
          <a:p>
            <a:r>
              <a:rPr lang="it-IT" dirty="0" smtClean="0"/>
              <a:t>capillare </a:t>
            </a:r>
            <a:r>
              <a:rPr lang="it-IT" dirty="0" err="1" smtClean="0"/>
              <a:t>peritubulare</a:t>
            </a:r>
            <a:endParaRPr lang="it-IT" dirty="0"/>
          </a:p>
        </p:txBody>
      </p:sp>
      <p:sp>
        <p:nvSpPr>
          <p:cNvPr id="36" name="Rettangolo 35"/>
          <p:cNvSpPr/>
          <p:nvPr/>
        </p:nvSpPr>
        <p:spPr>
          <a:xfrm>
            <a:off x="920552" y="3552981"/>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37" name="Rettangolo 36"/>
          <p:cNvSpPr/>
          <p:nvPr/>
        </p:nvSpPr>
        <p:spPr>
          <a:xfrm>
            <a:off x="2186377" y="3552981"/>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34" name="Connettore 2 33"/>
          <p:cNvCxnSpPr>
            <a:stCxn id="32" idx="2"/>
          </p:cNvCxnSpPr>
          <p:nvPr/>
        </p:nvCxnSpPr>
        <p:spPr bwMode="auto">
          <a:xfrm flipH="1">
            <a:off x="1496617" y="3397062"/>
            <a:ext cx="390922" cy="17595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Connettore 2 37"/>
          <p:cNvCxnSpPr>
            <a:stCxn id="32" idx="2"/>
          </p:cNvCxnSpPr>
          <p:nvPr/>
        </p:nvCxnSpPr>
        <p:spPr bwMode="auto">
          <a:xfrm>
            <a:off x="1887539" y="3397062"/>
            <a:ext cx="329157" cy="2479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Connettore 2 39"/>
          <p:cNvCxnSpPr>
            <a:stCxn id="13" idx="2"/>
            <a:endCxn id="32" idx="0"/>
          </p:cNvCxnSpPr>
          <p:nvPr/>
        </p:nvCxnSpPr>
        <p:spPr bwMode="auto">
          <a:xfrm flipH="1">
            <a:off x="1887539" y="1412776"/>
            <a:ext cx="1296144" cy="15841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4002" name="Rettangolo arrotondato 84001"/>
          <p:cNvSpPr/>
          <p:nvPr/>
        </p:nvSpPr>
        <p:spPr bwMode="auto">
          <a:xfrm>
            <a:off x="3152800" y="2564904"/>
            <a:ext cx="2808312" cy="4176464"/>
          </a:xfrm>
          <a:prstGeom prst="roundRect">
            <a:avLst/>
          </a:prstGeom>
          <a:solidFill>
            <a:srgbClr val="00CC99">
              <a:alpha val="58824"/>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3" name="CasellaDiTesto 84002"/>
          <p:cNvSpPr txBox="1"/>
          <p:nvPr/>
        </p:nvSpPr>
        <p:spPr>
          <a:xfrm>
            <a:off x="3494277" y="6309320"/>
            <a:ext cx="2106795" cy="400110"/>
          </a:xfrm>
          <a:prstGeom prst="rect">
            <a:avLst/>
          </a:prstGeom>
          <a:noFill/>
        </p:spPr>
        <p:txBody>
          <a:bodyPr wrap="none" rtlCol="0">
            <a:spAutoFit/>
          </a:bodyPr>
          <a:lstStyle/>
          <a:p>
            <a:r>
              <a:rPr lang="it-IT" smtClean="0"/>
              <a:t>cellula tubulare</a:t>
            </a:r>
            <a:endParaRPr lang="it-IT"/>
          </a:p>
        </p:txBody>
      </p:sp>
      <p:sp>
        <p:nvSpPr>
          <p:cNvPr id="39" name="CasellaDiTesto 38"/>
          <p:cNvSpPr txBox="1"/>
          <p:nvPr/>
        </p:nvSpPr>
        <p:spPr>
          <a:xfrm>
            <a:off x="1640632" y="3409255"/>
            <a:ext cx="502895" cy="307777"/>
          </a:xfrm>
          <a:prstGeom prst="rect">
            <a:avLst/>
          </a:prstGeom>
          <a:noFill/>
        </p:spPr>
        <p:txBody>
          <a:bodyPr wrap="none" rtlCol="0">
            <a:spAutoFit/>
          </a:bodyPr>
          <a:lstStyle/>
          <a:p>
            <a:r>
              <a:rPr lang="it-IT" sz="1400" smtClean="0"/>
              <a:t>a.c.</a:t>
            </a:r>
            <a:endParaRPr lang="it-IT" sz="1400" dirty="0"/>
          </a:p>
        </p:txBody>
      </p:sp>
      <p:sp>
        <p:nvSpPr>
          <p:cNvPr id="42" name="CasellaDiTesto 41"/>
          <p:cNvSpPr txBox="1"/>
          <p:nvPr/>
        </p:nvSpPr>
        <p:spPr>
          <a:xfrm>
            <a:off x="1008728" y="404664"/>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33" name="Rettangolo 32"/>
          <p:cNvSpPr/>
          <p:nvPr/>
        </p:nvSpPr>
        <p:spPr>
          <a:xfrm>
            <a:off x="3944888" y="116632"/>
            <a:ext cx="5472608" cy="400110"/>
          </a:xfrm>
          <a:prstGeom prst="rect">
            <a:avLst/>
          </a:prstGeom>
        </p:spPr>
        <p:txBody>
          <a:bodyPr wrap="square">
            <a:spAutoFit/>
          </a:bodyPr>
          <a:lstStyle/>
          <a:p>
            <a:pPr algn="ctr">
              <a:defRPr/>
            </a:pPr>
            <a:r>
              <a:rPr lang="it-IT" dirty="0" smtClean="0"/>
              <a:t> </a:t>
            </a:r>
            <a:r>
              <a:rPr lang="it-IT" dirty="0" err="1" smtClean="0"/>
              <a:t>pH</a:t>
            </a:r>
            <a:r>
              <a:rPr lang="it-IT" dirty="0" smtClean="0"/>
              <a:t> NEL TUBULO </a:t>
            </a:r>
            <a:r>
              <a:rPr lang="it-IT" dirty="0"/>
              <a:t>PROSSIMALE</a:t>
            </a:r>
          </a:p>
        </p:txBody>
      </p:sp>
    </p:spTree>
    <p:extLst>
      <p:ext uri="{BB962C8B-B14F-4D97-AF65-F5344CB8AC3E}">
        <p14:creationId xmlns:p14="http://schemas.microsoft.com/office/powerpoint/2010/main" val="1575182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10" name="Rettangolo 84009"/>
          <p:cNvSpPr/>
          <p:nvPr/>
        </p:nvSpPr>
        <p:spPr bwMode="auto">
          <a:xfrm>
            <a:off x="704528" y="2348880"/>
            <a:ext cx="2304256" cy="4392488"/>
          </a:xfrm>
          <a:prstGeom prst="rect">
            <a:avLst/>
          </a:prstGeom>
          <a:solidFill>
            <a:srgbClr val="FFFC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7" name="Rettangolo 84006"/>
          <p:cNvSpPr/>
          <p:nvPr/>
        </p:nvSpPr>
        <p:spPr bwMode="auto">
          <a:xfrm>
            <a:off x="704528" y="0"/>
            <a:ext cx="3096344" cy="2348880"/>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8" name="Rettangolo 84007"/>
          <p:cNvSpPr/>
          <p:nvPr/>
        </p:nvSpPr>
        <p:spPr bwMode="auto">
          <a:xfrm>
            <a:off x="3800872" y="620688"/>
            <a:ext cx="5688632" cy="1728192"/>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9" name="Rettangolo 84008"/>
          <p:cNvSpPr/>
          <p:nvPr/>
        </p:nvSpPr>
        <p:spPr bwMode="auto">
          <a:xfrm>
            <a:off x="6105128" y="2348880"/>
            <a:ext cx="3384376" cy="4392488"/>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3" name="Connettore 1 2"/>
          <p:cNvCxnSpPr/>
          <p:nvPr/>
        </p:nvCxnSpPr>
        <p:spPr bwMode="auto">
          <a:xfrm>
            <a:off x="681715" y="260648"/>
            <a:ext cx="0" cy="640871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 name="Rettangolo 4"/>
          <p:cNvSpPr/>
          <p:nvPr/>
        </p:nvSpPr>
        <p:spPr>
          <a:xfrm>
            <a:off x="1761835" y="404664"/>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6" name="CasellaDiTesto 5"/>
          <p:cNvSpPr txBox="1"/>
          <p:nvPr/>
        </p:nvSpPr>
        <p:spPr>
          <a:xfrm>
            <a:off x="128464" y="1304764"/>
            <a:ext cx="479618" cy="400110"/>
          </a:xfrm>
          <a:prstGeom prst="rect">
            <a:avLst/>
          </a:prstGeom>
          <a:noFill/>
        </p:spPr>
        <p:txBody>
          <a:bodyPr wrap="none" rtlCol="0">
            <a:spAutoFit/>
          </a:bodyPr>
          <a:lstStyle/>
          <a:p>
            <a:r>
              <a:rPr lang="it-IT" dirty="0" smtClean="0"/>
              <a:t>H</a:t>
            </a:r>
            <a:r>
              <a:rPr lang="it-IT" baseline="30000" dirty="0"/>
              <a:t>+</a:t>
            </a:r>
            <a:endParaRPr lang="it-IT" dirty="0"/>
          </a:p>
        </p:txBody>
      </p:sp>
      <p:sp>
        <p:nvSpPr>
          <p:cNvPr id="10" name="CasellaDiTesto 9"/>
          <p:cNvSpPr txBox="1"/>
          <p:nvPr/>
        </p:nvSpPr>
        <p:spPr>
          <a:xfrm>
            <a:off x="1568624" y="1304764"/>
            <a:ext cx="479618" cy="400110"/>
          </a:xfrm>
          <a:prstGeom prst="rect">
            <a:avLst/>
          </a:prstGeom>
          <a:noFill/>
        </p:spPr>
        <p:txBody>
          <a:bodyPr wrap="none" rtlCol="0">
            <a:spAutoFit/>
          </a:bodyPr>
          <a:lstStyle/>
          <a:p>
            <a:r>
              <a:rPr lang="it-IT" smtClean="0"/>
              <a:t>H</a:t>
            </a:r>
            <a:r>
              <a:rPr lang="it-IT" baseline="30000"/>
              <a:t>+</a:t>
            </a:r>
            <a:endParaRPr lang="it-IT" dirty="0"/>
          </a:p>
        </p:txBody>
      </p:sp>
      <p:cxnSp>
        <p:nvCxnSpPr>
          <p:cNvPr id="8" name="Connettore 2 7"/>
          <p:cNvCxnSpPr/>
          <p:nvPr/>
        </p:nvCxnSpPr>
        <p:spPr bwMode="auto">
          <a:xfrm>
            <a:off x="560512" y="1504819"/>
            <a:ext cx="864096"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Rettangolo 12"/>
          <p:cNvSpPr/>
          <p:nvPr/>
        </p:nvSpPr>
        <p:spPr>
          <a:xfrm>
            <a:off x="2696209" y="1012666"/>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cxnSp>
        <p:nvCxnSpPr>
          <p:cNvPr id="11" name="Connettore 1 10"/>
          <p:cNvCxnSpPr>
            <a:stCxn id="5" idx="2"/>
            <a:endCxn id="10" idx="0"/>
          </p:cNvCxnSpPr>
          <p:nvPr/>
        </p:nvCxnSpPr>
        <p:spPr bwMode="auto">
          <a:xfrm flipH="1">
            <a:off x="1808433" y="804774"/>
            <a:ext cx="432861" cy="499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Connettore 2 13"/>
          <p:cNvCxnSpPr>
            <a:endCxn id="13" idx="1"/>
          </p:cNvCxnSpPr>
          <p:nvPr/>
        </p:nvCxnSpPr>
        <p:spPr bwMode="auto">
          <a:xfrm>
            <a:off x="2000672" y="1052736"/>
            <a:ext cx="695537" cy="1599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Connettore 1 15"/>
          <p:cNvCxnSpPr/>
          <p:nvPr/>
        </p:nvCxnSpPr>
        <p:spPr bwMode="auto">
          <a:xfrm>
            <a:off x="3008784" y="2348880"/>
            <a:ext cx="0" cy="432048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Connettore 1 17"/>
          <p:cNvCxnSpPr/>
          <p:nvPr/>
        </p:nvCxnSpPr>
        <p:spPr bwMode="auto">
          <a:xfrm>
            <a:off x="3008784" y="2348880"/>
            <a:ext cx="309634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Connettore 1 19"/>
          <p:cNvCxnSpPr/>
          <p:nvPr/>
        </p:nvCxnSpPr>
        <p:spPr bwMode="auto">
          <a:xfrm>
            <a:off x="6105128" y="2348880"/>
            <a:ext cx="0" cy="42484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Connettore 1 21"/>
          <p:cNvCxnSpPr/>
          <p:nvPr/>
        </p:nvCxnSpPr>
        <p:spPr bwMode="auto">
          <a:xfrm>
            <a:off x="3800872" y="260648"/>
            <a:ext cx="0" cy="36004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Connettore 1 23"/>
          <p:cNvCxnSpPr/>
          <p:nvPr/>
        </p:nvCxnSpPr>
        <p:spPr bwMode="auto">
          <a:xfrm>
            <a:off x="3800872" y="620688"/>
            <a:ext cx="5688632"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Connettore 1 27"/>
          <p:cNvCxnSpPr/>
          <p:nvPr/>
        </p:nvCxnSpPr>
        <p:spPr bwMode="auto">
          <a:xfrm>
            <a:off x="9489504" y="620688"/>
            <a:ext cx="0" cy="60486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Rettangolo 31"/>
          <p:cNvSpPr/>
          <p:nvPr/>
        </p:nvSpPr>
        <p:spPr>
          <a:xfrm>
            <a:off x="1400065" y="2996952"/>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29" name="CasellaDiTesto 28"/>
          <p:cNvSpPr txBox="1"/>
          <p:nvPr/>
        </p:nvSpPr>
        <p:spPr>
          <a:xfrm>
            <a:off x="1692779" y="-27384"/>
            <a:ext cx="1099981" cy="400110"/>
          </a:xfrm>
          <a:prstGeom prst="rect">
            <a:avLst/>
          </a:prstGeom>
          <a:noFill/>
        </p:spPr>
        <p:txBody>
          <a:bodyPr wrap="none" rtlCol="0">
            <a:spAutoFit/>
          </a:bodyPr>
          <a:lstStyle/>
          <a:p>
            <a:r>
              <a:rPr lang="it-IT" smtClean="0"/>
              <a:t>sangue</a:t>
            </a:r>
            <a:endParaRPr lang="it-IT"/>
          </a:p>
        </p:txBody>
      </p:sp>
      <p:sp>
        <p:nvSpPr>
          <p:cNvPr id="30" name="CasellaDiTesto 29"/>
          <p:cNvSpPr txBox="1"/>
          <p:nvPr/>
        </p:nvSpPr>
        <p:spPr>
          <a:xfrm>
            <a:off x="1320297" y="6345324"/>
            <a:ext cx="968407" cy="400110"/>
          </a:xfrm>
          <a:prstGeom prst="rect">
            <a:avLst/>
          </a:prstGeom>
          <a:noFill/>
        </p:spPr>
        <p:txBody>
          <a:bodyPr wrap="none" rtlCol="0">
            <a:spAutoFit/>
          </a:bodyPr>
          <a:lstStyle/>
          <a:p>
            <a:r>
              <a:rPr lang="it-IT" smtClean="0"/>
              <a:t>tubulo</a:t>
            </a:r>
            <a:endParaRPr lang="it-IT"/>
          </a:p>
        </p:txBody>
      </p:sp>
      <p:sp>
        <p:nvSpPr>
          <p:cNvPr id="31" name="CasellaDiTesto 30"/>
          <p:cNvSpPr txBox="1"/>
          <p:nvPr/>
        </p:nvSpPr>
        <p:spPr>
          <a:xfrm>
            <a:off x="6321152" y="6345324"/>
            <a:ext cx="2860335" cy="400110"/>
          </a:xfrm>
          <a:prstGeom prst="rect">
            <a:avLst/>
          </a:prstGeom>
          <a:noFill/>
        </p:spPr>
        <p:txBody>
          <a:bodyPr wrap="none" rtlCol="0">
            <a:spAutoFit/>
          </a:bodyPr>
          <a:lstStyle/>
          <a:p>
            <a:r>
              <a:rPr lang="it-IT" dirty="0" smtClean="0"/>
              <a:t>capillare </a:t>
            </a:r>
            <a:r>
              <a:rPr lang="it-IT" dirty="0" err="1" smtClean="0"/>
              <a:t>peritubulare</a:t>
            </a:r>
            <a:endParaRPr lang="it-IT" dirty="0"/>
          </a:p>
        </p:txBody>
      </p:sp>
      <p:sp>
        <p:nvSpPr>
          <p:cNvPr id="36" name="Rettangolo 35"/>
          <p:cNvSpPr/>
          <p:nvPr/>
        </p:nvSpPr>
        <p:spPr>
          <a:xfrm>
            <a:off x="920552" y="3552981"/>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37" name="Rettangolo 36"/>
          <p:cNvSpPr/>
          <p:nvPr/>
        </p:nvSpPr>
        <p:spPr>
          <a:xfrm>
            <a:off x="2186377" y="3552981"/>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34" name="Connettore 2 33"/>
          <p:cNvCxnSpPr>
            <a:stCxn id="32" idx="2"/>
          </p:cNvCxnSpPr>
          <p:nvPr/>
        </p:nvCxnSpPr>
        <p:spPr bwMode="auto">
          <a:xfrm flipH="1">
            <a:off x="1496617" y="3397062"/>
            <a:ext cx="390922" cy="17595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Connettore 2 37"/>
          <p:cNvCxnSpPr>
            <a:stCxn id="32" idx="2"/>
          </p:cNvCxnSpPr>
          <p:nvPr/>
        </p:nvCxnSpPr>
        <p:spPr bwMode="auto">
          <a:xfrm>
            <a:off x="1887539" y="3397062"/>
            <a:ext cx="329157" cy="2479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Connettore 2 39"/>
          <p:cNvCxnSpPr>
            <a:stCxn id="13" idx="2"/>
            <a:endCxn id="32" idx="0"/>
          </p:cNvCxnSpPr>
          <p:nvPr/>
        </p:nvCxnSpPr>
        <p:spPr bwMode="auto">
          <a:xfrm flipH="1">
            <a:off x="1887539" y="1412776"/>
            <a:ext cx="1296144" cy="15841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4" name="Rettangolo 73"/>
          <p:cNvSpPr/>
          <p:nvPr/>
        </p:nvSpPr>
        <p:spPr>
          <a:xfrm>
            <a:off x="7401272" y="4345069"/>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79" name="CasellaDiTesto 78"/>
          <p:cNvSpPr txBox="1"/>
          <p:nvPr/>
        </p:nvSpPr>
        <p:spPr>
          <a:xfrm>
            <a:off x="1881094" y="4345069"/>
            <a:ext cx="479618" cy="400110"/>
          </a:xfrm>
          <a:prstGeom prst="rect">
            <a:avLst/>
          </a:prstGeom>
          <a:noFill/>
        </p:spPr>
        <p:txBody>
          <a:bodyPr wrap="none" rtlCol="0">
            <a:spAutoFit/>
          </a:bodyPr>
          <a:lstStyle/>
          <a:p>
            <a:r>
              <a:rPr lang="it-IT" dirty="0" smtClean="0"/>
              <a:t>H</a:t>
            </a:r>
            <a:r>
              <a:rPr lang="it-IT" baseline="30000" dirty="0"/>
              <a:t>+</a:t>
            </a:r>
            <a:endParaRPr lang="it-IT" dirty="0"/>
          </a:p>
        </p:txBody>
      </p:sp>
      <p:sp>
        <p:nvSpPr>
          <p:cNvPr id="84002" name="Rettangolo arrotondato 84001"/>
          <p:cNvSpPr/>
          <p:nvPr/>
        </p:nvSpPr>
        <p:spPr bwMode="auto">
          <a:xfrm>
            <a:off x="3152800" y="2564904"/>
            <a:ext cx="2808312" cy="4176464"/>
          </a:xfrm>
          <a:prstGeom prst="roundRect">
            <a:avLst/>
          </a:prstGeom>
          <a:solidFill>
            <a:srgbClr val="00CC99">
              <a:alpha val="58824"/>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52" name="Rettangolo 51"/>
          <p:cNvSpPr/>
          <p:nvPr/>
        </p:nvSpPr>
        <p:spPr>
          <a:xfrm>
            <a:off x="3848337" y="3437384"/>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53" name="Rettangolo 52"/>
          <p:cNvSpPr/>
          <p:nvPr/>
        </p:nvSpPr>
        <p:spPr>
          <a:xfrm>
            <a:off x="3440832" y="2780928"/>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54" name="Rettangolo 53"/>
          <p:cNvSpPr/>
          <p:nvPr/>
        </p:nvSpPr>
        <p:spPr>
          <a:xfrm>
            <a:off x="4706657" y="2780928"/>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55" name="Connettore 2 54"/>
          <p:cNvCxnSpPr>
            <a:stCxn id="53" idx="2"/>
            <a:endCxn id="52" idx="0"/>
          </p:cNvCxnSpPr>
          <p:nvPr/>
        </p:nvCxnSpPr>
        <p:spPr bwMode="auto">
          <a:xfrm>
            <a:off x="3783234" y="3181038"/>
            <a:ext cx="552577" cy="25634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Connettore 2 55"/>
          <p:cNvCxnSpPr>
            <a:stCxn id="54" idx="2"/>
            <a:endCxn id="52" idx="0"/>
          </p:cNvCxnSpPr>
          <p:nvPr/>
        </p:nvCxnSpPr>
        <p:spPr bwMode="auto">
          <a:xfrm flipH="1">
            <a:off x="4335811" y="3181038"/>
            <a:ext cx="710042" cy="25634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1" name="Rettangolo 60"/>
          <p:cNvSpPr/>
          <p:nvPr/>
        </p:nvSpPr>
        <p:spPr>
          <a:xfrm>
            <a:off x="4858179" y="4345069"/>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63" name="CasellaDiTesto 62"/>
          <p:cNvSpPr txBox="1"/>
          <p:nvPr/>
        </p:nvSpPr>
        <p:spPr>
          <a:xfrm>
            <a:off x="3393262" y="4345069"/>
            <a:ext cx="479618" cy="400110"/>
          </a:xfrm>
          <a:prstGeom prst="rect">
            <a:avLst/>
          </a:prstGeom>
          <a:noFill/>
        </p:spPr>
        <p:txBody>
          <a:bodyPr wrap="none" rtlCol="0">
            <a:spAutoFit/>
          </a:bodyPr>
          <a:lstStyle/>
          <a:p>
            <a:r>
              <a:rPr lang="it-IT" dirty="0" smtClean="0"/>
              <a:t>H</a:t>
            </a:r>
            <a:r>
              <a:rPr lang="it-IT" baseline="30000" dirty="0"/>
              <a:t>+</a:t>
            </a:r>
            <a:endParaRPr lang="it-IT" dirty="0"/>
          </a:p>
        </p:txBody>
      </p:sp>
      <p:cxnSp>
        <p:nvCxnSpPr>
          <p:cNvPr id="83968" name="Connettore 2 83967"/>
          <p:cNvCxnSpPr/>
          <p:nvPr/>
        </p:nvCxnSpPr>
        <p:spPr bwMode="auto">
          <a:xfrm>
            <a:off x="3872880" y="4545124"/>
            <a:ext cx="1008112"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70" name="Connettore 1 83969"/>
          <p:cNvCxnSpPr/>
          <p:nvPr/>
        </p:nvCxnSpPr>
        <p:spPr bwMode="auto">
          <a:xfrm flipV="1">
            <a:off x="4376936" y="3817616"/>
            <a:ext cx="0" cy="7200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76" name="Connettore 2 83975"/>
          <p:cNvCxnSpPr/>
          <p:nvPr/>
        </p:nvCxnSpPr>
        <p:spPr bwMode="auto">
          <a:xfrm>
            <a:off x="5889104" y="4545124"/>
            <a:ext cx="1296144"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80" name="Connettore 2 83979"/>
          <p:cNvCxnSpPr/>
          <p:nvPr/>
        </p:nvCxnSpPr>
        <p:spPr bwMode="auto">
          <a:xfrm flipH="1">
            <a:off x="2432720" y="4545124"/>
            <a:ext cx="936104"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4003" name="CasellaDiTesto 84002"/>
          <p:cNvSpPr txBox="1"/>
          <p:nvPr/>
        </p:nvSpPr>
        <p:spPr>
          <a:xfrm>
            <a:off x="3494277" y="6309320"/>
            <a:ext cx="2106795" cy="400110"/>
          </a:xfrm>
          <a:prstGeom prst="rect">
            <a:avLst/>
          </a:prstGeom>
          <a:noFill/>
        </p:spPr>
        <p:txBody>
          <a:bodyPr wrap="none" rtlCol="0">
            <a:spAutoFit/>
          </a:bodyPr>
          <a:lstStyle/>
          <a:p>
            <a:r>
              <a:rPr lang="it-IT" smtClean="0"/>
              <a:t>cellula tubulare</a:t>
            </a:r>
            <a:endParaRPr lang="it-IT"/>
          </a:p>
        </p:txBody>
      </p:sp>
      <p:sp>
        <p:nvSpPr>
          <p:cNvPr id="58" name="CasellaDiTesto 57"/>
          <p:cNvSpPr txBox="1"/>
          <p:nvPr/>
        </p:nvSpPr>
        <p:spPr>
          <a:xfrm>
            <a:off x="1640632" y="3429000"/>
            <a:ext cx="502895" cy="307777"/>
          </a:xfrm>
          <a:prstGeom prst="rect">
            <a:avLst/>
          </a:prstGeom>
          <a:noFill/>
        </p:spPr>
        <p:txBody>
          <a:bodyPr wrap="none" rtlCol="0">
            <a:spAutoFit/>
          </a:bodyPr>
          <a:lstStyle/>
          <a:p>
            <a:r>
              <a:rPr lang="it-IT" sz="1400" smtClean="0"/>
              <a:t>a.c.</a:t>
            </a:r>
            <a:endParaRPr lang="it-IT" sz="1400" dirty="0"/>
          </a:p>
        </p:txBody>
      </p:sp>
      <p:sp>
        <p:nvSpPr>
          <p:cNvPr id="59" name="CasellaDiTesto 58"/>
          <p:cNvSpPr txBox="1"/>
          <p:nvPr/>
        </p:nvSpPr>
        <p:spPr>
          <a:xfrm>
            <a:off x="4162073" y="3121223"/>
            <a:ext cx="502895" cy="307777"/>
          </a:xfrm>
          <a:prstGeom prst="rect">
            <a:avLst/>
          </a:prstGeom>
          <a:noFill/>
        </p:spPr>
        <p:txBody>
          <a:bodyPr wrap="none" rtlCol="0">
            <a:spAutoFit/>
          </a:bodyPr>
          <a:lstStyle/>
          <a:p>
            <a:r>
              <a:rPr lang="it-IT" sz="1400" smtClean="0"/>
              <a:t>a.c.</a:t>
            </a:r>
            <a:endParaRPr lang="it-IT" sz="1400" dirty="0"/>
          </a:p>
        </p:txBody>
      </p:sp>
      <p:sp>
        <p:nvSpPr>
          <p:cNvPr id="62" name="CasellaDiTesto 61"/>
          <p:cNvSpPr txBox="1"/>
          <p:nvPr/>
        </p:nvSpPr>
        <p:spPr>
          <a:xfrm>
            <a:off x="1008728" y="404664"/>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47" name="Rettangolo 46"/>
          <p:cNvSpPr/>
          <p:nvPr/>
        </p:nvSpPr>
        <p:spPr>
          <a:xfrm>
            <a:off x="3944888" y="116632"/>
            <a:ext cx="5472608" cy="400110"/>
          </a:xfrm>
          <a:prstGeom prst="rect">
            <a:avLst/>
          </a:prstGeom>
        </p:spPr>
        <p:txBody>
          <a:bodyPr wrap="square">
            <a:spAutoFit/>
          </a:bodyPr>
          <a:lstStyle/>
          <a:p>
            <a:pPr algn="ctr">
              <a:defRPr/>
            </a:pPr>
            <a:r>
              <a:rPr lang="it-IT" dirty="0" smtClean="0"/>
              <a:t> </a:t>
            </a:r>
            <a:r>
              <a:rPr lang="it-IT" dirty="0" err="1" smtClean="0"/>
              <a:t>pH</a:t>
            </a:r>
            <a:r>
              <a:rPr lang="it-IT" dirty="0" smtClean="0"/>
              <a:t> NEL TUBULO </a:t>
            </a:r>
            <a:r>
              <a:rPr lang="it-IT" dirty="0"/>
              <a:t>PROSSIMALE</a:t>
            </a:r>
          </a:p>
        </p:txBody>
      </p:sp>
    </p:spTree>
    <p:extLst>
      <p:ext uri="{BB962C8B-B14F-4D97-AF65-F5344CB8AC3E}">
        <p14:creationId xmlns:p14="http://schemas.microsoft.com/office/powerpoint/2010/main" val="1155194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09081" y="228721"/>
            <a:ext cx="5159444" cy="738363"/>
          </a:xfrm>
        </p:spPr>
        <p:txBody>
          <a:bodyPr/>
          <a:lstStyle/>
          <a:p>
            <a:pPr algn="ctr" eaLnBrk="1" hangingPunct="1"/>
            <a:r>
              <a:rPr lang="it-IT" altLang="it-IT" sz="3467" dirty="0">
                <a:solidFill>
                  <a:srgbClr val="FF0000"/>
                </a:solidFill>
                <a:latin typeface="Arial" charset="0"/>
                <a:ea typeface="Arial" charset="0"/>
                <a:cs typeface="Arial" charset="0"/>
              </a:rPr>
              <a:t>Principali funzioni renali</a:t>
            </a:r>
          </a:p>
        </p:txBody>
      </p:sp>
      <p:sp>
        <p:nvSpPr>
          <p:cNvPr id="4099" name="Rectangle 14"/>
          <p:cNvSpPr>
            <a:spLocks noChangeArrowheads="1"/>
          </p:cNvSpPr>
          <p:nvPr/>
        </p:nvSpPr>
        <p:spPr bwMode="auto">
          <a:xfrm flipH="1">
            <a:off x="990602" y="5274146"/>
            <a:ext cx="3856920" cy="3590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1" charset="0"/>
                <a:ea typeface="ＭＳ Ｐゴシック" pitchFamily="32" charset="-128"/>
              </a:defRPr>
            </a:lvl1pPr>
            <a:lvl2pPr marL="742950" indent="-285750" eaLnBrk="0" hangingPunct="0">
              <a:spcBef>
                <a:spcPct val="20000"/>
              </a:spcBef>
              <a:buFont typeface="Arial" charset="0"/>
              <a:buChar char="–"/>
              <a:defRPr sz="2800">
                <a:solidFill>
                  <a:schemeClr val="tx1"/>
                </a:solidFill>
                <a:latin typeface="Calibri" pitchFamily="1" charset="0"/>
                <a:ea typeface="ＭＳ Ｐゴシック" pitchFamily="32" charset="-128"/>
              </a:defRPr>
            </a:lvl2pPr>
            <a:lvl3pPr marL="1143000" indent="-228600" eaLnBrk="0" hangingPunct="0">
              <a:spcBef>
                <a:spcPct val="20000"/>
              </a:spcBef>
              <a:buFont typeface="Arial" charset="0"/>
              <a:buChar char="•"/>
              <a:defRPr sz="2400">
                <a:solidFill>
                  <a:schemeClr val="tx1"/>
                </a:solidFill>
                <a:latin typeface="Calibri" pitchFamily="1" charset="0"/>
                <a:ea typeface="ＭＳ Ｐゴシック" pitchFamily="32" charset="-128"/>
              </a:defRPr>
            </a:lvl3pPr>
            <a:lvl4pPr marL="16002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4pPr>
            <a:lvl5pPr marL="20574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9pPr>
          </a:lstStyle>
          <a:p>
            <a:pPr eaLnBrk="1" hangingPunct="1">
              <a:spcBef>
                <a:spcPct val="0"/>
              </a:spcBef>
              <a:buFontTx/>
              <a:buNone/>
            </a:pPr>
            <a:endParaRPr lang="it-IT" altLang="it-IT" sz="1733">
              <a:latin typeface="Arial" charset="0"/>
            </a:endParaRPr>
          </a:p>
        </p:txBody>
      </p:sp>
      <p:sp>
        <p:nvSpPr>
          <p:cNvPr id="4100" name="CasellaDiTesto 1"/>
          <p:cNvSpPr txBox="1">
            <a:spLocks noChangeArrowheads="1"/>
          </p:cNvSpPr>
          <p:nvPr/>
        </p:nvSpPr>
        <p:spPr bwMode="auto">
          <a:xfrm>
            <a:off x="2171217" y="920976"/>
            <a:ext cx="5835175"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1" charset="0"/>
                <a:ea typeface="ＭＳ Ｐゴシック" pitchFamily="32" charset="-128"/>
              </a:defRPr>
            </a:lvl1pPr>
            <a:lvl2pPr marL="742950" indent="-285750" eaLnBrk="0" hangingPunct="0">
              <a:spcBef>
                <a:spcPct val="20000"/>
              </a:spcBef>
              <a:buFont typeface="Arial" charset="0"/>
              <a:buChar char="–"/>
              <a:defRPr sz="2800">
                <a:solidFill>
                  <a:schemeClr val="tx1"/>
                </a:solidFill>
                <a:latin typeface="Calibri" pitchFamily="1" charset="0"/>
                <a:ea typeface="ＭＳ Ｐゴシック" pitchFamily="32" charset="-128"/>
              </a:defRPr>
            </a:lvl2pPr>
            <a:lvl3pPr marL="1143000" indent="-228600" eaLnBrk="0" hangingPunct="0">
              <a:spcBef>
                <a:spcPct val="20000"/>
              </a:spcBef>
              <a:buFont typeface="Arial" charset="0"/>
              <a:buChar char="•"/>
              <a:defRPr sz="2400">
                <a:solidFill>
                  <a:schemeClr val="tx1"/>
                </a:solidFill>
                <a:latin typeface="Calibri" pitchFamily="1" charset="0"/>
                <a:ea typeface="ＭＳ Ｐゴシック" pitchFamily="32" charset="-128"/>
              </a:defRPr>
            </a:lvl3pPr>
            <a:lvl4pPr marL="16002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4pPr>
            <a:lvl5pPr marL="20574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9pPr>
          </a:lstStyle>
          <a:p>
            <a:pPr algn="ctr" eaLnBrk="1" hangingPunct="1">
              <a:spcBef>
                <a:spcPct val="0"/>
              </a:spcBef>
              <a:buFontTx/>
              <a:buNone/>
            </a:pPr>
            <a:r>
              <a:rPr lang="it-IT" altLang="it-IT" sz="2311" b="1" dirty="0">
                <a:latin typeface="Arial" charset="0"/>
                <a:ea typeface="Arial" charset="0"/>
                <a:cs typeface="Arial" charset="0"/>
              </a:rPr>
              <a:t>Eliminazione di scorie</a:t>
            </a:r>
          </a:p>
          <a:p>
            <a:pPr eaLnBrk="1" hangingPunct="1">
              <a:spcBef>
                <a:spcPct val="0"/>
              </a:spcBef>
              <a:buFontTx/>
              <a:buNone/>
            </a:pPr>
            <a:r>
              <a:rPr lang="it-IT" altLang="it-IT" sz="2311" dirty="0">
                <a:latin typeface="Arial" charset="0"/>
                <a:ea typeface="Arial" charset="0"/>
                <a:cs typeface="Arial" charset="0"/>
              </a:rPr>
              <a:t> (urea, creatinina, acido urico, ammoniaca)</a:t>
            </a:r>
          </a:p>
        </p:txBody>
      </p:sp>
      <p:sp>
        <p:nvSpPr>
          <p:cNvPr id="4101" name="CasellaDiTesto 2"/>
          <p:cNvSpPr txBox="1">
            <a:spLocks noChangeArrowheads="1"/>
          </p:cNvSpPr>
          <p:nvPr/>
        </p:nvSpPr>
        <p:spPr bwMode="auto">
          <a:xfrm>
            <a:off x="16168" y="3931946"/>
            <a:ext cx="4430638"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1" charset="0"/>
                <a:ea typeface="ＭＳ Ｐゴシック" pitchFamily="32" charset="-128"/>
              </a:defRPr>
            </a:lvl1pPr>
            <a:lvl2pPr marL="742950" indent="-285750" eaLnBrk="0" hangingPunct="0">
              <a:spcBef>
                <a:spcPct val="20000"/>
              </a:spcBef>
              <a:buFont typeface="Arial" charset="0"/>
              <a:buChar char="–"/>
              <a:defRPr sz="2800">
                <a:solidFill>
                  <a:schemeClr val="tx1"/>
                </a:solidFill>
                <a:latin typeface="Calibri" pitchFamily="1" charset="0"/>
                <a:ea typeface="ＭＳ Ｐゴシック" pitchFamily="32" charset="-128"/>
              </a:defRPr>
            </a:lvl2pPr>
            <a:lvl3pPr marL="1143000" indent="-228600" eaLnBrk="0" hangingPunct="0">
              <a:spcBef>
                <a:spcPct val="20000"/>
              </a:spcBef>
              <a:buFont typeface="Arial" charset="0"/>
              <a:buChar char="•"/>
              <a:defRPr sz="2400">
                <a:solidFill>
                  <a:schemeClr val="tx1"/>
                </a:solidFill>
                <a:latin typeface="Calibri" pitchFamily="1" charset="0"/>
                <a:ea typeface="ＭＳ Ｐゴシック" pitchFamily="32" charset="-128"/>
              </a:defRPr>
            </a:lvl3pPr>
            <a:lvl4pPr marL="16002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4pPr>
            <a:lvl5pPr marL="20574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9pPr>
          </a:lstStyle>
          <a:p>
            <a:pPr algn="ctr" eaLnBrk="1" hangingPunct="1">
              <a:spcBef>
                <a:spcPct val="0"/>
              </a:spcBef>
              <a:buFontTx/>
              <a:buNone/>
            </a:pPr>
            <a:r>
              <a:rPr lang="it-IT" altLang="it-IT" sz="2311" b="1" dirty="0">
                <a:latin typeface="Arial" charset="0"/>
                <a:ea typeface="Arial" charset="0"/>
                <a:cs typeface="Arial" charset="0"/>
              </a:rPr>
              <a:t>Bilancio idrico ed elettrolitico</a:t>
            </a:r>
          </a:p>
          <a:p>
            <a:pPr algn="ctr" eaLnBrk="1" hangingPunct="1">
              <a:spcBef>
                <a:spcPct val="0"/>
              </a:spcBef>
              <a:buFontTx/>
              <a:buNone/>
            </a:pPr>
            <a:r>
              <a:rPr lang="it-IT" altLang="it-IT" sz="2311" dirty="0">
                <a:latin typeface="Arial" charset="0"/>
                <a:ea typeface="Arial" charset="0"/>
                <a:cs typeface="Arial" charset="0"/>
              </a:rPr>
              <a:t>(H</a:t>
            </a:r>
            <a:r>
              <a:rPr lang="it-IT" altLang="it-IT" sz="2311" baseline="-25000" dirty="0">
                <a:latin typeface="Arial" charset="0"/>
                <a:ea typeface="Arial" charset="0"/>
                <a:cs typeface="Arial" charset="0"/>
              </a:rPr>
              <a:t>2</a:t>
            </a:r>
            <a:r>
              <a:rPr lang="it-IT" altLang="it-IT" sz="2311" dirty="0">
                <a:latin typeface="Arial" charset="0"/>
                <a:ea typeface="Arial" charset="0"/>
                <a:cs typeface="Arial" charset="0"/>
              </a:rPr>
              <a:t>O, Na</a:t>
            </a:r>
            <a:r>
              <a:rPr lang="it-IT" altLang="it-IT" sz="2311" baseline="30000" dirty="0">
                <a:latin typeface="Arial" charset="0"/>
                <a:ea typeface="Arial" charset="0"/>
                <a:cs typeface="Arial" charset="0"/>
              </a:rPr>
              <a:t>+</a:t>
            </a:r>
            <a:r>
              <a:rPr lang="it-IT" altLang="it-IT" sz="2311" dirty="0">
                <a:latin typeface="Arial" charset="0"/>
                <a:ea typeface="Arial" charset="0"/>
                <a:cs typeface="Arial" charset="0"/>
              </a:rPr>
              <a:t>, K</a:t>
            </a:r>
            <a:r>
              <a:rPr lang="it-IT" altLang="it-IT" sz="2311" baseline="30000" dirty="0">
                <a:latin typeface="Arial" charset="0"/>
                <a:ea typeface="Arial" charset="0"/>
                <a:cs typeface="Arial" charset="0"/>
              </a:rPr>
              <a:t>+</a:t>
            </a:r>
            <a:r>
              <a:rPr lang="it-IT" altLang="it-IT" sz="2311" dirty="0">
                <a:latin typeface="Arial" charset="0"/>
                <a:ea typeface="Arial" charset="0"/>
                <a:cs typeface="Arial" charset="0"/>
              </a:rPr>
              <a:t>, Mg</a:t>
            </a:r>
            <a:r>
              <a:rPr lang="it-IT" altLang="it-IT" sz="2311" baseline="30000" dirty="0">
                <a:latin typeface="Arial" charset="0"/>
                <a:ea typeface="Arial" charset="0"/>
                <a:cs typeface="Arial" charset="0"/>
              </a:rPr>
              <a:t>++</a:t>
            </a:r>
            <a:r>
              <a:rPr lang="it-IT" altLang="it-IT" sz="2311" dirty="0">
                <a:latin typeface="Arial" charset="0"/>
                <a:ea typeface="Arial" charset="0"/>
                <a:cs typeface="Arial" charset="0"/>
              </a:rPr>
              <a:t>, PO4</a:t>
            </a:r>
            <a:r>
              <a:rPr lang="it-IT" altLang="it-IT" sz="2311" baseline="30000" dirty="0">
                <a:latin typeface="Arial" charset="0"/>
                <a:ea typeface="Arial" charset="0"/>
                <a:cs typeface="Arial" charset="0"/>
              </a:rPr>
              <a:t>--</a:t>
            </a:r>
            <a:r>
              <a:rPr lang="it-IT" altLang="it-IT" sz="2311" dirty="0">
                <a:latin typeface="Arial" charset="0"/>
                <a:ea typeface="Arial" charset="0"/>
                <a:cs typeface="Arial" charset="0"/>
              </a:rPr>
              <a:t>) </a:t>
            </a:r>
          </a:p>
        </p:txBody>
      </p:sp>
      <p:sp>
        <p:nvSpPr>
          <p:cNvPr id="4102" name="CasellaDiTesto 3"/>
          <p:cNvSpPr txBox="1">
            <a:spLocks noChangeArrowheads="1"/>
          </p:cNvSpPr>
          <p:nvPr/>
        </p:nvSpPr>
        <p:spPr bwMode="auto">
          <a:xfrm>
            <a:off x="617815" y="2455218"/>
            <a:ext cx="3227341"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1" charset="0"/>
                <a:ea typeface="ＭＳ Ｐゴシック" pitchFamily="32" charset="-128"/>
              </a:defRPr>
            </a:lvl1pPr>
            <a:lvl2pPr marL="742950" indent="-285750" eaLnBrk="0" hangingPunct="0">
              <a:spcBef>
                <a:spcPct val="20000"/>
              </a:spcBef>
              <a:buFont typeface="Arial" charset="0"/>
              <a:buChar char="–"/>
              <a:defRPr sz="2800">
                <a:solidFill>
                  <a:schemeClr val="tx1"/>
                </a:solidFill>
                <a:latin typeface="Calibri" pitchFamily="1" charset="0"/>
                <a:ea typeface="ＭＳ Ｐゴシック" pitchFamily="32" charset="-128"/>
              </a:defRPr>
            </a:lvl2pPr>
            <a:lvl3pPr marL="1143000" indent="-228600" eaLnBrk="0" hangingPunct="0">
              <a:spcBef>
                <a:spcPct val="20000"/>
              </a:spcBef>
              <a:buFont typeface="Arial" charset="0"/>
              <a:buChar char="•"/>
              <a:defRPr sz="2400">
                <a:solidFill>
                  <a:schemeClr val="tx1"/>
                </a:solidFill>
                <a:latin typeface="Calibri" pitchFamily="1" charset="0"/>
                <a:ea typeface="ＭＳ Ｐゴシック" pitchFamily="32" charset="-128"/>
              </a:defRPr>
            </a:lvl3pPr>
            <a:lvl4pPr marL="16002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4pPr>
            <a:lvl5pPr marL="20574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9pPr>
          </a:lstStyle>
          <a:p>
            <a:pPr algn="ctr" eaLnBrk="1" hangingPunct="1">
              <a:spcBef>
                <a:spcPct val="0"/>
              </a:spcBef>
              <a:buFontTx/>
              <a:buNone/>
            </a:pPr>
            <a:r>
              <a:rPr lang="it-IT" altLang="it-IT" sz="2311" b="1" dirty="0">
                <a:latin typeface="Arial" charset="0"/>
                <a:ea typeface="Arial" charset="0"/>
                <a:cs typeface="Arial" charset="0"/>
              </a:rPr>
              <a:t>Regolazione della PA</a:t>
            </a:r>
          </a:p>
          <a:p>
            <a:pPr algn="ctr" eaLnBrk="1" hangingPunct="1">
              <a:spcBef>
                <a:spcPct val="0"/>
              </a:spcBef>
              <a:buFontTx/>
              <a:buNone/>
            </a:pPr>
            <a:r>
              <a:rPr lang="it-IT" altLang="it-IT" sz="2311" dirty="0">
                <a:latin typeface="Arial" charset="0"/>
                <a:ea typeface="Arial" charset="0"/>
                <a:cs typeface="Arial" charset="0"/>
              </a:rPr>
              <a:t>(diuresi, RAAS)</a:t>
            </a:r>
          </a:p>
        </p:txBody>
      </p:sp>
      <p:sp>
        <p:nvSpPr>
          <p:cNvPr id="4103" name="CasellaDiTesto 5"/>
          <p:cNvSpPr txBox="1">
            <a:spLocks noChangeArrowheads="1"/>
          </p:cNvSpPr>
          <p:nvPr/>
        </p:nvSpPr>
        <p:spPr bwMode="auto">
          <a:xfrm>
            <a:off x="6223571" y="2455219"/>
            <a:ext cx="3108151"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1" charset="0"/>
                <a:ea typeface="ＭＳ Ｐゴシック" pitchFamily="32" charset="-128"/>
              </a:defRPr>
            </a:lvl1pPr>
            <a:lvl2pPr marL="742950" indent="-285750" eaLnBrk="0" hangingPunct="0">
              <a:spcBef>
                <a:spcPct val="20000"/>
              </a:spcBef>
              <a:buFont typeface="Arial" charset="0"/>
              <a:buChar char="–"/>
              <a:defRPr sz="2800">
                <a:solidFill>
                  <a:schemeClr val="tx1"/>
                </a:solidFill>
                <a:latin typeface="Calibri" pitchFamily="1" charset="0"/>
                <a:ea typeface="ＭＳ Ｐゴシック" pitchFamily="32" charset="-128"/>
              </a:defRPr>
            </a:lvl2pPr>
            <a:lvl3pPr marL="1143000" indent="-228600" eaLnBrk="0" hangingPunct="0">
              <a:spcBef>
                <a:spcPct val="20000"/>
              </a:spcBef>
              <a:buFont typeface="Arial" charset="0"/>
              <a:buChar char="•"/>
              <a:defRPr sz="2400">
                <a:solidFill>
                  <a:schemeClr val="tx1"/>
                </a:solidFill>
                <a:latin typeface="Calibri" pitchFamily="1" charset="0"/>
                <a:ea typeface="ＭＳ Ｐゴシック" pitchFamily="32" charset="-128"/>
              </a:defRPr>
            </a:lvl3pPr>
            <a:lvl4pPr marL="16002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4pPr>
            <a:lvl5pPr marL="20574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9pPr>
          </a:lstStyle>
          <a:p>
            <a:pPr algn="ctr" eaLnBrk="1" hangingPunct="1">
              <a:spcBef>
                <a:spcPct val="0"/>
              </a:spcBef>
              <a:buFontTx/>
              <a:buNone/>
            </a:pPr>
            <a:r>
              <a:rPr lang="it-IT" altLang="it-IT" sz="2311" b="1" dirty="0">
                <a:latin typeface="Arial" charset="0"/>
                <a:ea typeface="Arial" charset="0"/>
                <a:cs typeface="Arial" charset="0"/>
              </a:rPr>
              <a:t>Omeostasi minerale</a:t>
            </a:r>
          </a:p>
          <a:p>
            <a:pPr algn="ctr" eaLnBrk="1" hangingPunct="1">
              <a:spcBef>
                <a:spcPct val="0"/>
              </a:spcBef>
              <a:buFontTx/>
              <a:buNone/>
            </a:pPr>
            <a:r>
              <a:rPr lang="it-IT" altLang="it-IT" sz="2311" dirty="0">
                <a:latin typeface="Arial" charset="0"/>
                <a:ea typeface="Arial" charset="0"/>
                <a:cs typeface="Arial" charset="0"/>
              </a:rPr>
              <a:t>(</a:t>
            </a:r>
            <a:r>
              <a:rPr lang="it-IT" altLang="it-IT" sz="2311" dirty="0" err="1">
                <a:latin typeface="Arial" charset="0"/>
                <a:ea typeface="Arial" charset="0"/>
                <a:cs typeface="Arial" charset="0"/>
              </a:rPr>
              <a:t>Vit</a:t>
            </a:r>
            <a:r>
              <a:rPr lang="it-IT" altLang="it-IT" sz="2311" dirty="0">
                <a:latin typeface="Arial" charset="0"/>
                <a:ea typeface="Arial" charset="0"/>
                <a:cs typeface="Arial" charset="0"/>
              </a:rPr>
              <a:t> D)</a:t>
            </a:r>
          </a:p>
        </p:txBody>
      </p:sp>
      <p:sp>
        <p:nvSpPr>
          <p:cNvPr id="4104" name="CasellaDiTesto 6"/>
          <p:cNvSpPr txBox="1">
            <a:spLocks noChangeArrowheads="1"/>
          </p:cNvSpPr>
          <p:nvPr/>
        </p:nvSpPr>
        <p:spPr bwMode="auto">
          <a:xfrm>
            <a:off x="5753641" y="3959462"/>
            <a:ext cx="4048007"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1" charset="0"/>
                <a:ea typeface="ＭＳ Ｐゴシック" pitchFamily="32" charset="-128"/>
              </a:defRPr>
            </a:lvl1pPr>
            <a:lvl2pPr marL="742950" indent="-285750" eaLnBrk="0" hangingPunct="0">
              <a:spcBef>
                <a:spcPct val="20000"/>
              </a:spcBef>
              <a:buFont typeface="Arial" charset="0"/>
              <a:buChar char="–"/>
              <a:defRPr sz="2800">
                <a:solidFill>
                  <a:schemeClr val="tx1"/>
                </a:solidFill>
                <a:latin typeface="Calibri" pitchFamily="1" charset="0"/>
                <a:ea typeface="ＭＳ Ｐゴシック" pitchFamily="32" charset="-128"/>
              </a:defRPr>
            </a:lvl2pPr>
            <a:lvl3pPr marL="1143000" indent="-228600" eaLnBrk="0" hangingPunct="0">
              <a:spcBef>
                <a:spcPct val="20000"/>
              </a:spcBef>
              <a:buFont typeface="Arial" charset="0"/>
              <a:buChar char="•"/>
              <a:defRPr sz="2400">
                <a:solidFill>
                  <a:schemeClr val="tx1"/>
                </a:solidFill>
                <a:latin typeface="Calibri" pitchFamily="1" charset="0"/>
                <a:ea typeface="ＭＳ Ｐゴシック" pitchFamily="32" charset="-128"/>
              </a:defRPr>
            </a:lvl3pPr>
            <a:lvl4pPr marL="16002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4pPr>
            <a:lvl5pPr marL="20574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9pPr>
          </a:lstStyle>
          <a:p>
            <a:pPr eaLnBrk="1" hangingPunct="1">
              <a:spcBef>
                <a:spcPct val="0"/>
              </a:spcBef>
              <a:buFontTx/>
              <a:buNone/>
            </a:pPr>
            <a:r>
              <a:rPr lang="it-IT" altLang="it-IT" sz="2311" b="1" dirty="0">
                <a:latin typeface="Arial" charset="0"/>
                <a:ea typeface="Arial" charset="0"/>
                <a:cs typeface="Arial" charset="0"/>
              </a:rPr>
              <a:t>Regolazione dell’emopoiesi</a:t>
            </a:r>
            <a:r>
              <a:rPr lang="it-IT" altLang="it-IT" sz="2311" dirty="0">
                <a:latin typeface="Arial" charset="0"/>
                <a:ea typeface="Arial" charset="0"/>
                <a:cs typeface="Arial" charset="0"/>
              </a:rPr>
              <a:t> </a:t>
            </a:r>
          </a:p>
          <a:p>
            <a:pPr algn="ctr" eaLnBrk="1" hangingPunct="1">
              <a:spcBef>
                <a:spcPct val="0"/>
              </a:spcBef>
              <a:buFontTx/>
              <a:buNone/>
            </a:pPr>
            <a:r>
              <a:rPr lang="it-IT" altLang="it-IT" sz="2311" dirty="0">
                <a:latin typeface="Arial" charset="0"/>
                <a:ea typeface="Arial" charset="0"/>
                <a:cs typeface="Arial" charset="0"/>
              </a:rPr>
              <a:t>(EPO)</a:t>
            </a:r>
          </a:p>
        </p:txBody>
      </p:sp>
      <p:sp>
        <p:nvSpPr>
          <p:cNvPr id="4105" name="CasellaDiTesto 7"/>
          <p:cNvSpPr txBox="1">
            <a:spLocks noChangeArrowheads="1"/>
          </p:cNvSpPr>
          <p:nvPr/>
        </p:nvSpPr>
        <p:spPr bwMode="auto">
          <a:xfrm>
            <a:off x="3446976" y="5884100"/>
            <a:ext cx="3283657" cy="444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1" charset="0"/>
                <a:ea typeface="ＭＳ Ｐゴシック" pitchFamily="32" charset="-128"/>
              </a:defRPr>
            </a:lvl1pPr>
            <a:lvl2pPr marL="742950" indent="-285750" eaLnBrk="0" hangingPunct="0">
              <a:spcBef>
                <a:spcPct val="20000"/>
              </a:spcBef>
              <a:buFont typeface="Arial" charset="0"/>
              <a:buChar char="–"/>
              <a:defRPr sz="2800">
                <a:solidFill>
                  <a:schemeClr val="tx1"/>
                </a:solidFill>
                <a:latin typeface="Calibri" pitchFamily="1" charset="0"/>
                <a:ea typeface="ＭＳ Ｐゴシック" pitchFamily="32" charset="-128"/>
              </a:defRPr>
            </a:lvl2pPr>
            <a:lvl3pPr marL="1143000" indent="-228600" eaLnBrk="0" hangingPunct="0">
              <a:spcBef>
                <a:spcPct val="20000"/>
              </a:spcBef>
              <a:buFont typeface="Arial" charset="0"/>
              <a:buChar char="•"/>
              <a:defRPr sz="2400">
                <a:solidFill>
                  <a:schemeClr val="tx1"/>
                </a:solidFill>
                <a:latin typeface="Calibri" pitchFamily="1" charset="0"/>
                <a:ea typeface="ＭＳ Ｐゴシック" pitchFamily="32" charset="-128"/>
              </a:defRPr>
            </a:lvl3pPr>
            <a:lvl4pPr marL="16002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4pPr>
            <a:lvl5pPr marL="2057400" indent="-228600" eaLnBrk="0" hangingPunct="0">
              <a:spcBef>
                <a:spcPct val="20000"/>
              </a:spcBef>
              <a:buFont typeface="Arial" charset="0"/>
              <a:buChar char="»"/>
              <a:defRPr sz="2000">
                <a:solidFill>
                  <a:schemeClr val="tx1"/>
                </a:solidFill>
                <a:latin typeface="Calibri" pitchFamily="1" charset="0"/>
                <a:ea typeface="ＭＳ Ｐゴシック" pitchFamily="32"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1" charset="0"/>
                <a:ea typeface="ＭＳ Ｐゴシック" pitchFamily="32" charset="-128"/>
              </a:defRPr>
            </a:lvl9pPr>
          </a:lstStyle>
          <a:p>
            <a:pPr eaLnBrk="1" hangingPunct="1">
              <a:spcBef>
                <a:spcPct val="0"/>
              </a:spcBef>
              <a:buFontTx/>
              <a:buNone/>
            </a:pPr>
            <a:r>
              <a:rPr lang="it-IT" altLang="it-IT" sz="2311" b="1" dirty="0">
                <a:latin typeface="Arial" charset="0"/>
                <a:ea typeface="Arial" charset="0"/>
                <a:cs typeface="Arial" charset="0"/>
              </a:rPr>
              <a:t>Equilibrio acido/base</a:t>
            </a:r>
          </a:p>
        </p:txBody>
      </p:sp>
      <p:sp>
        <p:nvSpPr>
          <p:cNvPr id="9" name="Ovale 8"/>
          <p:cNvSpPr/>
          <p:nvPr/>
        </p:nvSpPr>
        <p:spPr>
          <a:xfrm>
            <a:off x="3106841" y="5747053"/>
            <a:ext cx="3963928" cy="70778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926"/>
          </a:p>
        </p:txBody>
      </p:sp>
      <p:pic>
        <p:nvPicPr>
          <p:cNvPr id="4107" name="Picture 15" descr="C:\Users\Umberto\Desktop\Kidney_Cross_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206" y="2825205"/>
            <a:ext cx="1235193" cy="1754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reccia in giù 9"/>
          <p:cNvSpPr/>
          <p:nvPr/>
        </p:nvSpPr>
        <p:spPr>
          <a:xfrm>
            <a:off x="4819751" y="4736336"/>
            <a:ext cx="538104" cy="891235"/>
          </a:xfrm>
          <a:prstGeom prst="downArrow">
            <a:avLst/>
          </a:prstGeom>
          <a:solidFill>
            <a:schemeClr val="tx2"/>
          </a:solidFill>
        </p:spPr>
        <p:style>
          <a:lnRef idx="1">
            <a:schemeClr val="dk1"/>
          </a:lnRef>
          <a:fillRef idx="3">
            <a:schemeClr val="dk1"/>
          </a:fillRef>
          <a:effectRef idx="2">
            <a:schemeClr val="dk1"/>
          </a:effectRef>
          <a:fontRef idx="minor">
            <a:schemeClr val="lt1"/>
          </a:fontRef>
        </p:style>
        <p:txBody>
          <a:bodyPr anchor="ctr"/>
          <a:lstStyle/>
          <a:p>
            <a:pPr algn="ctr">
              <a:defRPr/>
            </a:pPr>
            <a:endParaRPr lang="it-IT" sz="1926"/>
          </a:p>
        </p:txBody>
      </p:sp>
      <p:sp>
        <p:nvSpPr>
          <p:cNvPr id="13" name="Freccia in giù 9"/>
          <p:cNvSpPr/>
          <p:nvPr/>
        </p:nvSpPr>
        <p:spPr>
          <a:xfrm>
            <a:off x="4811815" y="1741716"/>
            <a:ext cx="538104" cy="891235"/>
          </a:xfrm>
          <a:prstGeom prst="downArrow">
            <a:avLst/>
          </a:prstGeom>
          <a:solidFill>
            <a:schemeClr val="tx2"/>
          </a:solidFill>
        </p:spPr>
        <p:style>
          <a:lnRef idx="1">
            <a:schemeClr val="dk1"/>
          </a:lnRef>
          <a:fillRef idx="3">
            <a:schemeClr val="dk1"/>
          </a:fillRef>
          <a:effectRef idx="2">
            <a:schemeClr val="dk1"/>
          </a:effectRef>
          <a:fontRef idx="minor">
            <a:schemeClr val="lt1"/>
          </a:fontRef>
        </p:style>
        <p:txBody>
          <a:bodyPr anchor="ctr"/>
          <a:lstStyle/>
          <a:p>
            <a:pPr algn="ctr">
              <a:defRPr/>
            </a:pPr>
            <a:endParaRPr lang="it-IT" sz="1926"/>
          </a:p>
        </p:txBody>
      </p:sp>
    </p:spTree>
    <p:extLst>
      <p:ext uri="{BB962C8B-B14F-4D97-AF65-F5344CB8AC3E}">
        <p14:creationId xmlns:p14="http://schemas.microsoft.com/office/powerpoint/2010/main" val="48615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10" name="Rettangolo 84009"/>
          <p:cNvSpPr/>
          <p:nvPr/>
        </p:nvSpPr>
        <p:spPr bwMode="auto">
          <a:xfrm>
            <a:off x="704528" y="2348880"/>
            <a:ext cx="2304256" cy="4392488"/>
          </a:xfrm>
          <a:prstGeom prst="rect">
            <a:avLst/>
          </a:prstGeom>
          <a:solidFill>
            <a:srgbClr val="FFFC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7" name="Rettangolo 84006"/>
          <p:cNvSpPr/>
          <p:nvPr/>
        </p:nvSpPr>
        <p:spPr bwMode="auto">
          <a:xfrm>
            <a:off x="704528" y="0"/>
            <a:ext cx="3096344" cy="2348880"/>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8" name="Rettangolo 84007"/>
          <p:cNvSpPr/>
          <p:nvPr/>
        </p:nvSpPr>
        <p:spPr bwMode="auto">
          <a:xfrm>
            <a:off x="3800872" y="620688"/>
            <a:ext cx="5688632" cy="1728192"/>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9" name="Rettangolo 84008"/>
          <p:cNvSpPr/>
          <p:nvPr/>
        </p:nvSpPr>
        <p:spPr bwMode="auto">
          <a:xfrm>
            <a:off x="6105128" y="2348880"/>
            <a:ext cx="3384376" cy="4392488"/>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3" name="Connettore 1 2"/>
          <p:cNvCxnSpPr/>
          <p:nvPr/>
        </p:nvCxnSpPr>
        <p:spPr bwMode="auto">
          <a:xfrm>
            <a:off x="681715" y="260648"/>
            <a:ext cx="0" cy="640871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CasellaDiTesto 3"/>
          <p:cNvSpPr txBox="1"/>
          <p:nvPr/>
        </p:nvSpPr>
        <p:spPr>
          <a:xfrm>
            <a:off x="1008728" y="404664"/>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5" name="Rettangolo 4"/>
          <p:cNvSpPr/>
          <p:nvPr/>
        </p:nvSpPr>
        <p:spPr>
          <a:xfrm>
            <a:off x="1761835" y="404664"/>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6" name="CasellaDiTesto 5"/>
          <p:cNvSpPr txBox="1"/>
          <p:nvPr/>
        </p:nvSpPr>
        <p:spPr>
          <a:xfrm>
            <a:off x="128464" y="1304764"/>
            <a:ext cx="479618" cy="400110"/>
          </a:xfrm>
          <a:prstGeom prst="rect">
            <a:avLst/>
          </a:prstGeom>
          <a:noFill/>
        </p:spPr>
        <p:txBody>
          <a:bodyPr wrap="none" rtlCol="0">
            <a:spAutoFit/>
          </a:bodyPr>
          <a:lstStyle/>
          <a:p>
            <a:r>
              <a:rPr lang="it-IT" dirty="0" smtClean="0"/>
              <a:t>H</a:t>
            </a:r>
            <a:r>
              <a:rPr lang="it-IT" baseline="30000" dirty="0"/>
              <a:t>+</a:t>
            </a:r>
            <a:endParaRPr lang="it-IT" dirty="0"/>
          </a:p>
        </p:txBody>
      </p:sp>
      <p:sp>
        <p:nvSpPr>
          <p:cNvPr id="10" name="CasellaDiTesto 9"/>
          <p:cNvSpPr txBox="1"/>
          <p:nvPr/>
        </p:nvSpPr>
        <p:spPr>
          <a:xfrm>
            <a:off x="1568624" y="1304764"/>
            <a:ext cx="479618" cy="400110"/>
          </a:xfrm>
          <a:prstGeom prst="rect">
            <a:avLst/>
          </a:prstGeom>
          <a:noFill/>
        </p:spPr>
        <p:txBody>
          <a:bodyPr wrap="none" rtlCol="0">
            <a:spAutoFit/>
          </a:bodyPr>
          <a:lstStyle/>
          <a:p>
            <a:r>
              <a:rPr lang="it-IT" smtClean="0"/>
              <a:t>H</a:t>
            </a:r>
            <a:r>
              <a:rPr lang="it-IT" baseline="30000"/>
              <a:t>+</a:t>
            </a:r>
            <a:endParaRPr lang="it-IT" dirty="0"/>
          </a:p>
        </p:txBody>
      </p:sp>
      <p:cxnSp>
        <p:nvCxnSpPr>
          <p:cNvPr id="8" name="Connettore 2 7"/>
          <p:cNvCxnSpPr/>
          <p:nvPr/>
        </p:nvCxnSpPr>
        <p:spPr bwMode="auto">
          <a:xfrm>
            <a:off x="560512" y="1504819"/>
            <a:ext cx="864096"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Rettangolo 12"/>
          <p:cNvSpPr/>
          <p:nvPr/>
        </p:nvSpPr>
        <p:spPr>
          <a:xfrm>
            <a:off x="2696209" y="1012666"/>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cxnSp>
        <p:nvCxnSpPr>
          <p:cNvPr id="11" name="Connettore 1 10"/>
          <p:cNvCxnSpPr>
            <a:stCxn id="5" idx="2"/>
            <a:endCxn id="10" idx="0"/>
          </p:cNvCxnSpPr>
          <p:nvPr/>
        </p:nvCxnSpPr>
        <p:spPr bwMode="auto">
          <a:xfrm flipH="1">
            <a:off x="1808433" y="804774"/>
            <a:ext cx="432861" cy="499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Connettore 2 13"/>
          <p:cNvCxnSpPr>
            <a:endCxn id="13" idx="1"/>
          </p:cNvCxnSpPr>
          <p:nvPr/>
        </p:nvCxnSpPr>
        <p:spPr bwMode="auto">
          <a:xfrm>
            <a:off x="2000672" y="1052736"/>
            <a:ext cx="695537" cy="1599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Connettore 1 15"/>
          <p:cNvCxnSpPr/>
          <p:nvPr/>
        </p:nvCxnSpPr>
        <p:spPr bwMode="auto">
          <a:xfrm>
            <a:off x="3008784" y="2348880"/>
            <a:ext cx="0" cy="432048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Connettore 1 17"/>
          <p:cNvCxnSpPr/>
          <p:nvPr/>
        </p:nvCxnSpPr>
        <p:spPr bwMode="auto">
          <a:xfrm>
            <a:off x="3008784" y="2348880"/>
            <a:ext cx="309634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Connettore 1 19"/>
          <p:cNvCxnSpPr/>
          <p:nvPr/>
        </p:nvCxnSpPr>
        <p:spPr bwMode="auto">
          <a:xfrm>
            <a:off x="6105128" y="2348880"/>
            <a:ext cx="0" cy="42484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Connettore 1 21"/>
          <p:cNvCxnSpPr/>
          <p:nvPr/>
        </p:nvCxnSpPr>
        <p:spPr bwMode="auto">
          <a:xfrm>
            <a:off x="3800872" y="260648"/>
            <a:ext cx="0" cy="36004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Connettore 1 23"/>
          <p:cNvCxnSpPr/>
          <p:nvPr/>
        </p:nvCxnSpPr>
        <p:spPr bwMode="auto">
          <a:xfrm>
            <a:off x="3800872" y="620688"/>
            <a:ext cx="5688632"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Connettore 1 27"/>
          <p:cNvCxnSpPr/>
          <p:nvPr/>
        </p:nvCxnSpPr>
        <p:spPr bwMode="auto">
          <a:xfrm>
            <a:off x="9489504" y="620688"/>
            <a:ext cx="0" cy="60486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Rettangolo 31"/>
          <p:cNvSpPr/>
          <p:nvPr/>
        </p:nvSpPr>
        <p:spPr>
          <a:xfrm>
            <a:off x="1400065" y="2996952"/>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29" name="CasellaDiTesto 28"/>
          <p:cNvSpPr txBox="1"/>
          <p:nvPr/>
        </p:nvSpPr>
        <p:spPr>
          <a:xfrm>
            <a:off x="1692779" y="-27384"/>
            <a:ext cx="1099981" cy="400110"/>
          </a:xfrm>
          <a:prstGeom prst="rect">
            <a:avLst/>
          </a:prstGeom>
          <a:noFill/>
        </p:spPr>
        <p:txBody>
          <a:bodyPr wrap="none" rtlCol="0">
            <a:spAutoFit/>
          </a:bodyPr>
          <a:lstStyle/>
          <a:p>
            <a:r>
              <a:rPr lang="it-IT" smtClean="0"/>
              <a:t>sangue</a:t>
            </a:r>
            <a:endParaRPr lang="it-IT"/>
          </a:p>
        </p:txBody>
      </p:sp>
      <p:sp>
        <p:nvSpPr>
          <p:cNvPr id="30" name="CasellaDiTesto 29"/>
          <p:cNvSpPr txBox="1"/>
          <p:nvPr/>
        </p:nvSpPr>
        <p:spPr>
          <a:xfrm>
            <a:off x="1320297" y="6345324"/>
            <a:ext cx="968407" cy="400110"/>
          </a:xfrm>
          <a:prstGeom prst="rect">
            <a:avLst/>
          </a:prstGeom>
          <a:noFill/>
        </p:spPr>
        <p:txBody>
          <a:bodyPr wrap="none" rtlCol="0">
            <a:spAutoFit/>
          </a:bodyPr>
          <a:lstStyle/>
          <a:p>
            <a:r>
              <a:rPr lang="it-IT" smtClean="0"/>
              <a:t>tubulo</a:t>
            </a:r>
            <a:endParaRPr lang="it-IT"/>
          </a:p>
        </p:txBody>
      </p:sp>
      <p:sp>
        <p:nvSpPr>
          <p:cNvPr id="31" name="CasellaDiTesto 30"/>
          <p:cNvSpPr txBox="1"/>
          <p:nvPr/>
        </p:nvSpPr>
        <p:spPr>
          <a:xfrm>
            <a:off x="6321152" y="6345324"/>
            <a:ext cx="2860335" cy="400110"/>
          </a:xfrm>
          <a:prstGeom prst="rect">
            <a:avLst/>
          </a:prstGeom>
          <a:noFill/>
        </p:spPr>
        <p:txBody>
          <a:bodyPr wrap="none" rtlCol="0">
            <a:spAutoFit/>
          </a:bodyPr>
          <a:lstStyle/>
          <a:p>
            <a:r>
              <a:rPr lang="it-IT" dirty="0" smtClean="0"/>
              <a:t>capillare </a:t>
            </a:r>
            <a:r>
              <a:rPr lang="it-IT" dirty="0" err="1" smtClean="0"/>
              <a:t>peritubulare</a:t>
            </a:r>
            <a:endParaRPr lang="it-IT" dirty="0"/>
          </a:p>
        </p:txBody>
      </p:sp>
      <p:sp>
        <p:nvSpPr>
          <p:cNvPr id="36" name="Rettangolo 35"/>
          <p:cNvSpPr/>
          <p:nvPr/>
        </p:nvSpPr>
        <p:spPr>
          <a:xfrm>
            <a:off x="920552" y="3552981"/>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37" name="Rettangolo 36"/>
          <p:cNvSpPr/>
          <p:nvPr/>
        </p:nvSpPr>
        <p:spPr>
          <a:xfrm>
            <a:off x="2186377" y="3552981"/>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34" name="Connettore 2 33"/>
          <p:cNvCxnSpPr>
            <a:stCxn id="32" idx="2"/>
          </p:cNvCxnSpPr>
          <p:nvPr/>
        </p:nvCxnSpPr>
        <p:spPr bwMode="auto">
          <a:xfrm flipH="1">
            <a:off x="1496617" y="3397062"/>
            <a:ext cx="390922" cy="17595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Connettore 2 37"/>
          <p:cNvCxnSpPr>
            <a:stCxn id="32" idx="2"/>
          </p:cNvCxnSpPr>
          <p:nvPr/>
        </p:nvCxnSpPr>
        <p:spPr bwMode="auto">
          <a:xfrm>
            <a:off x="1887539" y="3397062"/>
            <a:ext cx="329157" cy="2479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Connettore 2 39"/>
          <p:cNvCxnSpPr>
            <a:stCxn id="13" idx="2"/>
            <a:endCxn id="32" idx="0"/>
          </p:cNvCxnSpPr>
          <p:nvPr/>
        </p:nvCxnSpPr>
        <p:spPr bwMode="auto">
          <a:xfrm flipH="1">
            <a:off x="1887539" y="1412776"/>
            <a:ext cx="1296144" cy="15841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4" name="Rettangolo 73"/>
          <p:cNvSpPr/>
          <p:nvPr/>
        </p:nvSpPr>
        <p:spPr>
          <a:xfrm>
            <a:off x="7401272" y="4345069"/>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79" name="CasellaDiTesto 78"/>
          <p:cNvSpPr txBox="1"/>
          <p:nvPr/>
        </p:nvSpPr>
        <p:spPr>
          <a:xfrm>
            <a:off x="1881094" y="4345069"/>
            <a:ext cx="479618" cy="400110"/>
          </a:xfrm>
          <a:prstGeom prst="rect">
            <a:avLst/>
          </a:prstGeom>
          <a:noFill/>
        </p:spPr>
        <p:txBody>
          <a:bodyPr wrap="none" rtlCol="0">
            <a:spAutoFit/>
          </a:bodyPr>
          <a:lstStyle/>
          <a:p>
            <a:r>
              <a:rPr lang="it-IT" dirty="0" smtClean="0"/>
              <a:t>H</a:t>
            </a:r>
            <a:r>
              <a:rPr lang="it-IT" baseline="30000" dirty="0"/>
              <a:t>+</a:t>
            </a:r>
            <a:endParaRPr lang="it-IT" dirty="0"/>
          </a:p>
        </p:txBody>
      </p:sp>
      <p:sp>
        <p:nvSpPr>
          <p:cNvPr id="83982" name="Arco 83981"/>
          <p:cNvSpPr/>
          <p:nvPr/>
        </p:nvSpPr>
        <p:spPr bwMode="auto">
          <a:xfrm flipH="1">
            <a:off x="920552" y="692696"/>
            <a:ext cx="1584176" cy="1656184"/>
          </a:xfrm>
          <a:prstGeom prst="arc">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83986" name="Connettore 2 83985"/>
          <p:cNvCxnSpPr>
            <a:stCxn id="83982" idx="2"/>
          </p:cNvCxnSpPr>
          <p:nvPr/>
        </p:nvCxnSpPr>
        <p:spPr bwMode="auto">
          <a:xfrm>
            <a:off x="920552" y="1520788"/>
            <a:ext cx="0" cy="28443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6" name="Rettangolo 85"/>
          <p:cNvSpPr/>
          <p:nvPr/>
        </p:nvSpPr>
        <p:spPr>
          <a:xfrm>
            <a:off x="704528" y="4365104"/>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87" name="Rettangolo 86"/>
          <p:cNvSpPr/>
          <p:nvPr/>
        </p:nvSpPr>
        <p:spPr>
          <a:xfrm>
            <a:off x="1400065" y="4993141"/>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88" name="Rettangolo 87"/>
          <p:cNvSpPr/>
          <p:nvPr/>
        </p:nvSpPr>
        <p:spPr>
          <a:xfrm>
            <a:off x="920552" y="5549170"/>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89" name="Rettangolo 88"/>
          <p:cNvSpPr/>
          <p:nvPr/>
        </p:nvSpPr>
        <p:spPr>
          <a:xfrm>
            <a:off x="2186377" y="5549170"/>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90" name="Connettore 2 89"/>
          <p:cNvCxnSpPr/>
          <p:nvPr/>
        </p:nvCxnSpPr>
        <p:spPr bwMode="auto">
          <a:xfrm flipH="1">
            <a:off x="1496617" y="5393251"/>
            <a:ext cx="390922" cy="17595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1" name="Connettore 2 90"/>
          <p:cNvCxnSpPr/>
          <p:nvPr/>
        </p:nvCxnSpPr>
        <p:spPr bwMode="auto">
          <a:xfrm>
            <a:off x="1887539" y="5393251"/>
            <a:ext cx="329157" cy="2479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88" name="Connettore 2 83987"/>
          <p:cNvCxnSpPr/>
          <p:nvPr/>
        </p:nvCxnSpPr>
        <p:spPr bwMode="auto">
          <a:xfrm>
            <a:off x="1424608" y="4797152"/>
            <a:ext cx="288032" cy="1440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90" name="Connettore 2 83989"/>
          <p:cNvCxnSpPr/>
          <p:nvPr/>
        </p:nvCxnSpPr>
        <p:spPr bwMode="auto">
          <a:xfrm flipH="1">
            <a:off x="1784648" y="4725144"/>
            <a:ext cx="144016" cy="21602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6" name="CasellaDiTesto 105"/>
          <p:cNvSpPr txBox="1"/>
          <p:nvPr/>
        </p:nvSpPr>
        <p:spPr>
          <a:xfrm>
            <a:off x="1568624" y="5965249"/>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84002" name="Rettangolo arrotondato 84001"/>
          <p:cNvSpPr/>
          <p:nvPr/>
        </p:nvSpPr>
        <p:spPr bwMode="auto">
          <a:xfrm>
            <a:off x="3152800" y="2564904"/>
            <a:ext cx="2808312" cy="4176464"/>
          </a:xfrm>
          <a:prstGeom prst="roundRect">
            <a:avLst/>
          </a:prstGeom>
          <a:solidFill>
            <a:srgbClr val="00CC99">
              <a:alpha val="58824"/>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52" name="Rettangolo 51"/>
          <p:cNvSpPr/>
          <p:nvPr/>
        </p:nvSpPr>
        <p:spPr>
          <a:xfrm>
            <a:off x="3848337" y="3437384"/>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53" name="Rettangolo 52"/>
          <p:cNvSpPr/>
          <p:nvPr/>
        </p:nvSpPr>
        <p:spPr>
          <a:xfrm>
            <a:off x="3440832" y="2780928"/>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54" name="Rettangolo 53"/>
          <p:cNvSpPr/>
          <p:nvPr/>
        </p:nvSpPr>
        <p:spPr>
          <a:xfrm>
            <a:off x="4706657" y="2780928"/>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55" name="Connettore 2 54"/>
          <p:cNvCxnSpPr>
            <a:stCxn id="53" idx="2"/>
            <a:endCxn id="52" idx="0"/>
          </p:cNvCxnSpPr>
          <p:nvPr/>
        </p:nvCxnSpPr>
        <p:spPr bwMode="auto">
          <a:xfrm>
            <a:off x="3783234" y="3181038"/>
            <a:ext cx="552577" cy="25634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Connettore 2 55"/>
          <p:cNvCxnSpPr>
            <a:stCxn id="54" idx="2"/>
            <a:endCxn id="52" idx="0"/>
          </p:cNvCxnSpPr>
          <p:nvPr/>
        </p:nvCxnSpPr>
        <p:spPr bwMode="auto">
          <a:xfrm flipH="1">
            <a:off x="4335811" y="3181038"/>
            <a:ext cx="710042" cy="25634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1" name="Rettangolo 60"/>
          <p:cNvSpPr/>
          <p:nvPr/>
        </p:nvSpPr>
        <p:spPr>
          <a:xfrm>
            <a:off x="4858179" y="4345069"/>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63" name="CasellaDiTesto 62"/>
          <p:cNvSpPr txBox="1"/>
          <p:nvPr/>
        </p:nvSpPr>
        <p:spPr>
          <a:xfrm>
            <a:off x="3393262" y="4345069"/>
            <a:ext cx="479618" cy="400110"/>
          </a:xfrm>
          <a:prstGeom prst="rect">
            <a:avLst/>
          </a:prstGeom>
          <a:noFill/>
        </p:spPr>
        <p:txBody>
          <a:bodyPr wrap="none" rtlCol="0">
            <a:spAutoFit/>
          </a:bodyPr>
          <a:lstStyle/>
          <a:p>
            <a:r>
              <a:rPr lang="it-IT" dirty="0" smtClean="0"/>
              <a:t>H</a:t>
            </a:r>
            <a:r>
              <a:rPr lang="it-IT" baseline="30000" dirty="0"/>
              <a:t>+</a:t>
            </a:r>
            <a:endParaRPr lang="it-IT" dirty="0"/>
          </a:p>
        </p:txBody>
      </p:sp>
      <p:cxnSp>
        <p:nvCxnSpPr>
          <p:cNvPr id="83968" name="Connettore 2 83967"/>
          <p:cNvCxnSpPr/>
          <p:nvPr/>
        </p:nvCxnSpPr>
        <p:spPr bwMode="auto">
          <a:xfrm>
            <a:off x="3872880" y="4545124"/>
            <a:ext cx="1008112"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70" name="Connettore 1 83969"/>
          <p:cNvCxnSpPr/>
          <p:nvPr/>
        </p:nvCxnSpPr>
        <p:spPr bwMode="auto">
          <a:xfrm flipV="1">
            <a:off x="4376936" y="3817616"/>
            <a:ext cx="0" cy="7200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76" name="Connettore 2 83975"/>
          <p:cNvCxnSpPr/>
          <p:nvPr/>
        </p:nvCxnSpPr>
        <p:spPr bwMode="auto">
          <a:xfrm>
            <a:off x="5889104" y="4545124"/>
            <a:ext cx="1296144"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80" name="Connettore 2 83979"/>
          <p:cNvCxnSpPr/>
          <p:nvPr/>
        </p:nvCxnSpPr>
        <p:spPr bwMode="auto">
          <a:xfrm flipH="1">
            <a:off x="2432720" y="4545124"/>
            <a:ext cx="936104"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4003" name="CasellaDiTesto 84002"/>
          <p:cNvSpPr txBox="1"/>
          <p:nvPr/>
        </p:nvSpPr>
        <p:spPr>
          <a:xfrm>
            <a:off x="3494277" y="6309320"/>
            <a:ext cx="2106795" cy="400110"/>
          </a:xfrm>
          <a:prstGeom prst="rect">
            <a:avLst/>
          </a:prstGeom>
          <a:noFill/>
        </p:spPr>
        <p:txBody>
          <a:bodyPr wrap="none" rtlCol="0">
            <a:spAutoFit/>
          </a:bodyPr>
          <a:lstStyle/>
          <a:p>
            <a:r>
              <a:rPr lang="it-IT" smtClean="0"/>
              <a:t>cellula tubulare</a:t>
            </a:r>
            <a:endParaRPr lang="it-IT"/>
          </a:p>
        </p:txBody>
      </p:sp>
      <p:sp>
        <p:nvSpPr>
          <p:cNvPr id="67" name="CasellaDiTesto 66"/>
          <p:cNvSpPr txBox="1"/>
          <p:nvPr/>
        </p:nvSpPr>
        <p:spPr>
          <a:xfrm>
            <a:off x="1640632" y="3409255"/>
            <a:ext cx="502895" cy="307777"/>
          </a:xfrm>
          <a:prstGeom prst="rect">
            <a:avLst/>
          </a:prstGeom>
          <a:noFill/>
        </p:spPr>
        <p:txBody>
          <a:bodyPr wrap="none" rtlCol="0">
            <a:spAutoFit/>
          </a:bodyPr>
          <a:lstStyle/>
          <a:p>
            <a:r>
              <a:rPr lang="it-IT" sz="1400" smtClean="0"/>
              <a:t>a.c.</a:t>
            </a:r>
            <a:endParaRPr lang="it-IT" sz="1400" dirty="0"/>
          </a:p>
        </p:txBody>
      </p:sp>
      <p:sp>
        <p:nvSpPr>
          <p:cNvPr id="68" name="CasellaDiTesto 67"/>
          <p:cNvSpPr txBox="1"/>
          <p:nvPr/>
        </p:nvSpPr>
        <p:spPr>
          <a:xfrm>
            <a:off x="4162073" y="3140968"/>
            <a:ext cx="502895" cy="307777"/>
          </a:xfrm>
          <a:prstGeom prst="rect">
            <a:avLst/>
          </a:prstGeom>
          <a:noFill/>
        </p:spPr>
        <p:txBody>
          <a:bodyPr wrap="none" rtlCol="0">
            <a:spAutoFit/>
          </a:bodyPr>
          <a:lstStyle/>
          <a:p>
            <a:r>
              <a:rPr lang="it-IT" sz="1400" smtClean="0"/>
              <a:t>a.c.</a:t>
            </a:r>
            <a:endParaRPr lang="it-IT" sz="1400" dirty="0"/>
          </a:p>
        </p:txBody>
      </p:sp>
      <p:sp>
        <p:nvSpPr>
          <p:cNvPr id="69" name="CasellaDiTesto 68"/>
          <p:cNvSpPr txBox="1"/>
          <p:nvPr/>
        </p:nvSpPr>
        <p:spPr>
          <a:xfrm>
            <a:off x="1640632" y="5353471"/>
            <a:ext cx="502895" cy="307777"/>
          </a:xfrm>
          <a:prstGeom prst="rect">
            <a:avLst/>
          </a:prstGeom>
          <a:noFill/>
        </p:spPr>
        <p:txBody>
          <a:bodyPr wrap="none" rtlCol="0">
            <a:spAutoFit/>
          </a:bodyPr>
          <a:lstStyle/>
          <a:p>
            <a:r>
              <a:rPr lang="it-IT" sz="1400" smtClean="0"/>
              <a:t>a.c.</a:t>
            </a:r>
            <a:endParaRPr lang="it-IT" sz="1400" dirty="0"/>
          </a:p>
        </p:txBody>
      </p:sp>
      <p:sp>
        <p:nvSpPr>
          <p:cNvPr id="70" name="Arco 69"/>
          <p:cNvSpPr/>
          <p:nvPr/>
        </p:nvSpPr>
        <p:spPr bwMode="auto">
          <a:xfrm flipH="1">
            <a:off x="776536" y="620688"/>
            <a:ext cx="576064" cy="648072"/>
          </a:xfrm>
          <a:prstGeom prst="arc">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73" name="Arco 72"/>
          <p:cNvSpPr/>
          <p:nvPr/>
        </p:nvSpPr>
        <p:spPr bwMode="auto">
          <a:xfrm flipH="1" flipV="1">
            <a:off x="776536" y="5445224"/>
            <a:ext cx="576064" cy="720080"/>
          </a:xfrm>
          <a:prstGeom prst="arc">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9" name="Connettore 1 8"/>
          <p:cNvCxnSpPr>
            <a:stCxn id="70" idx="2"/>
            <a:endCxn id="73" idx="2"/>
          </p:cNvCxnSpPr>
          <p:nvPr/>
        </p:nvCxnSpPr>
        <p:spPr bwMode="auto">
          <a:xfrm>
            <a:off x="776536" y="944724"/>
            <a:ext cx="0" cy="48605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Connettore 2 20"/>
          <p:cNvCxnSpPr/>
          <p:nvPr/>
        </p:nvCxnSpPr>
        <p:spPr bwMode="auto">
          <a:xfrm>
            <a:off x="992560" y="6165304"/>
            <a:ext cx="648072"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1" name="CasellaDiTesto 80"/>
          <p:cNvSpPr txBox="1"/>
          <p:nvPr/>
        </p:nvSpPr>
        <p:spPr>
          <a:xfrm>
            <a:off x="4177080" y="5965249"/>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82" name="CasellaDiTesto 81"/>
          <p:cNvSpPr txBox="1"/>
          <p:nvPr/>
        </p:nvSpPr>
        <p:spPr>
          <a:xfrm>
            <a:off x="7417440" y="5965249"/>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cxnSp>
        <p:nvCxnSpPr>
          <p:cNvPr id="25" name="Connettore 2 24"/>
          <p:cNvCxnSpPr/>
          <p:nvPr/>
        </p:nvCxnSpPr>
        <p:spPr bwMode="auto">
          <a:xfrm>
            <a:off x="2288704" y="6165304"/>
            <a:ext cx="1872208"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5" name="Connettore 2 84"/>
          <p:cNvCxnSpPr/>
          <p:nvPr/>
        </p:nvCxnSpPr>
        <p:spPr bwMode="auto">
          <a:xfrm>
            <a:off x="4880992" y="6165304"/>
            <a:ext cx="252028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1" name="Rettangolo 70"/>
          <p:cNvSpPr/>
          <p:nvPr/>
        </p:nvSpPr>
        <p:spPr>
          <a:xfrm>
            <a:off x="3944888" y="116632"/>
            <a:ext cx="5472608" cy="400110"/>
          </a:xfrm>
          <a:prstGeom prst="rect">
            <a:avLst/>
          </a:prstGeom>
        </p:spPr>
        <p:txBody>
          <a:bodyPr wrap="square">
            <a:spAutoFit/>
          </a:bodyPr>
          <a:lstStyle/>
          <a:p>
            <a:pPr algn="ctr">
              <a:defRPr/>
            </a:pPr>
            <a:r>
              <a:rPr lang="it-IT" dirty="0" smtClean="0"/>
              <a:t> </a:t>
            </a:r>
            <a:r>
              <a:rPr lang="it-IT" dirty="0" err="1" smtClean="0"/>
              <a:t>pH</a:t>
            </a:r>
            <a:r>
              <a:rPr lang="it-IT" dirty="0" smtClean="0"/>
              <a:t> NEL TUBULO </a:t>
            </a:r>
            <a:r>
              <a:rPr lang="it-IT" dirty="0"/>
              <a:t>PROSSIMALE</a:t>
            </a:r>
          </a:p>
        </p:txBody>
      </p:sp>
    </p:spTree>
    <p:extLst>
      <p:ext uri="{BB962C8B-B14F-4D97-AF65-F5344CB8AC3E}">
        <p14:creationId xmlns:p14="http://schemas.microsoft.com/office/powerpoint/2010/main" val="5976559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10" name="Rettangolo 84009"/>
          <p:cNvSpPr/>
          <p:nvPr/>
        </p:nvSpPr>
        <p:spPr bwMode="auto">
          <a:xfrm>
            <a:off x="704528" y="2348880"/>
            <a:ext cx="2304256" cy="4392488"/>
          </a:xfrm>
          <a:prstGeom prst="rect">
            <a:avLst/>
          </a:prstGeom>
          <a:solidFill>
            <a:srgbClr val="FFFC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7" name="Rettangolo 84006"/>
          <p:cNvSpPr/>
          <p:nvPr/>
        </p:nvSpPr>
        <p:spPr bwMode="auto">
          <a:xfrm>
            <a:off x="704528" y="0"/>
            <a:ext cx="3096344" cy="2348880"/>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8" name="Rettangolo 84007"/>
          <p:cNvSpPr/>
          <p:nvPr/>
        </p:nvSpPr>
        <p:spPr bwMode="auto">
          <a:xfrm>
            <a:off x="3800872" y="620688"/>
            <a:ext cx="5688632" cy="1728192"/>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9" name="Rettangolo 84008"/>
          <p:cNvSpPr/>
          <p:nvPr/>
        </p:nvSpPr>
        <p:spPr bwMode="auto">
          <a:xfrm>
            <a:off x="6105128" y="2348880"/>
            <a:ext cx="3384376" cy="4392488"/>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3" name="Connettore 1 2"/>
          <p:cNvCxnSpPr/>
          <p:nvPr/>
        </p:nvCxnSpPr>
        <p:spPr bwMode="auto">
          <a:xfrm>
            <a:off x="681715" y="260648"/>
            <a:ext cx="0" cy="640871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CasellaDiTesto 3"/>
          <p:cNvSpPr txBox="1"/>
          <p:nvPr/>
        </p:nvSpPr>
        <p:spPr>
          <a:xfrm>
            <a:off x="1008728" y="404664"/>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5" name="Rettangolo 4"/>
          <p:cNvSpPr/>
          <p:nvPr/>
        </p:nvSpPr>
        <p:spPr>
          <a:xfrm>
            <a:off x="1761835" y="404664"/>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6" name="CasellaDiTesto 5"/>
          <p:cNvSpPr txBox="1"/>
          <p:nvPr/>
        </p:nvSpPr>
        <p:spPr>
          <a:xfrm>
            <a:off x="128464" y="1304764"/>
            <a:ext cx="479618" cy="400110"/>
          </a:xfrm>
          <a:prstGeom prst="rect">
            <a:avLst/>
          </a:prstGeom>
          <a:noFill/>
        </p:spPr>
        <p:txBody>
          <a:bodyPr wrap="none" rtlCol="0">
            <a:spAutoFit/>
          </a:bodyPr>
          <a:lstStyle/>
          <a:p>
            <a:r>
              <a:rPr lang="it-IT" dirty="0" smtClean="0"/>
              <a:t>H</a:t>
            </a:r>
            <a:r>
              <a:rPr lang="it-IT" baseline="30000" dirty="0"/>
              <a:t>+</a:t>
            </a:r>
            <a:endParaRPr lang="it-IT" dirty="0"/>
          </a:p>
        </p:txBody>
      </p:sp>
      <p:sp>
        <p:nvSpPr>
          <p:cNvPr id="10" name="CasellaDiTesto 9"/>
          <p:cNvSpPr txBox="1"/>
          <p:nvPr/>
        </p:nvSpPr>
        <p:spPr>
          <a:xfrm>
            <a:off x="1568624" y="1304764"/>
            <a:ext cx="479618" cy="400110"/>
          </a:xfrm>
          <a:prstGeom prst="rect">
            <a:avLst/>
          </a:prstGeom>
          <a:noFill/>
        </p:spPr>
        <p:txBody>
          <a:bodyPr wrap="none" rtlCol="0">
            <a:spAutoFit/>
          </a:bodyPr>
          <a:lstStyle/>
          <a:p>
            <a:r>
              <a:rPr lang="it-IT" smtClean="0"/>
              <a:t>H</a:t>
            </a:r>
            <a:r>
              <a:rPr lang="it-IT" baseline="30000"/>
              <a:t>+</a:t>
            </a:r>
            <a:endParaRPr lang="it-IT" dirty="0"/>
          </a:p>
        </p:txBody>
      </p:sp>
      <p:cxnSp>
        <p:nvCxnSpPr>
          <p:cNvPr id="8" name="Connettore 2 7"/>
          <p:cNvCxnSpPr/>
          <p:nvPr/>
        </p:nvCxnSpPr>
        <p:spPr bwMode="auto">
          <a:xfrm>
            <a:off x="560512" y="1504819"/>
            <a:ext cx="864096"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Rettangolo 12"/>
          <p:cNvSpPr/>
          <p:nvPr/>
        </p:nvSpPr>
        <p:spPr>
          <a:xfrm>
            <a:off x="2696209" y="1012666"/>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cxnSp>
        <p:nvCxnSpPr>
          <p:cNvPr id="11" name="Connettore 1 10"/>
          <p:cNvCxnSpPr>
            <a:stCxn id="5" idx="2"/>
            <a:endCxn id="10" idx="0"/>
          </p:cNvCxnSpPr>
          <p:nvPr/>
        </p:nvCxnSpPr>
        <p:spPr bwMode="auto">
          <a:xfrm flipH="1">
            <a:off x="1808433" y="804774"/>
            <a:ext cx="432861" cy="499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Connettore 2 13"/>
          <p:cNvCxnSpPr>
            <a:endCxn id="13" idx="1"/>
          </p:cNvCxnSpPr>
          <p:nvPr/>
        </p:nvCxnSpPr>
        <p:spPr bwMode="auto">
          <a:xfrm>
            <a:off x="2000672" y="1052736"/>
            <a:ext cx="695537" cy="1599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Connettore 1 15"/>
          <p:cNvCxnSpPr/>
          <p:nvPr/>
        </p:nvCxnSpPr>
        <p:spPr bwMode="auto">
          <a:xfrm>
            <a:off x="3008784" y="2348880"/>
            <a:ext cx="0" cy="432048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Connettore 1 17"/>
          <p:cNvCxnSpPr/>
          <p:nvPr/>
        </p:nvCxnSpPr>
        <p:spPr bwMode="auto">
          <a:xfrm>
            <a:off x="3008784" y="2348880"/>
            <a:ext cx="309634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Connettore 1 19"/>
          <p:cNvCxnSpPr/>
          <p:nvPr/>
        </p:nvCxnSpPr>
        <p:spPr bwMode="auto">
          <a:xfrm>
            <a:off x="6105128" y="2348880"/>
            <a:ext cx="0" cy="42484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Connettore 1 21"/>
          <p:cNvCxnSpPr/>
          <p:nvPr/>
        </p:nvCxnSpPr>
        <p:spPr bwMode="auto">
          <a:xfrm>
            <a:off x="3800872" y="260648"/>
            <a:ext cx="0" cy="36004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Connettore 1 23"/>
          <p:cNvCxnSpPr/>
          <p:nvPr/>
        </p:nvCxnSpPr>
        <p:spPr bwMode="auto">
          <a:xfrm>
            <a:off x="3800872" y="620688"/>
            <a:ext cx="5688632"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Connettore 1 27"/>
          <p:cNvCxnSpPr/>
          <p:nvPr/>
        </p:nvCxnSpPr>
        <p:spPr bwMode="auto">
          <a:xfrm>
            <a:off x="9489504" y="620688"/>
            <a:ext cx="0" cy="60486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Rettangolo 31"/>
          <p:cNvSpPr/>
          <p:nvPr/>
        </p:nvSpPr>
        <p:spPr>
          <a:xfrm>
            <a:off x="1400065" y="2996952"/>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29" name="CasellaDiTesto 28"/>
          <p:cNvSpPr txBox="1"/>
          <p:nvPr/>
        </p:nvSpPr>
        <p:spPr>
          <a:xfrm>
            <a:off x="1692779" y="-27384"/>
            <a:ext cx="1099981" cy="400110"/>
          </a:xfrm>
          <a:prstGeom prst="rect">
            <a:avLst/>
          </a:prstGeom>
          <a:noFill/>
        </p:spPr>
        <p:txBody>
          <a:bodyPr wrap="none" rtlCol="0">
            <a:spAutoFit/>
          </a:bodyPr>
          <a:lstStyle/>
          <a:p>
            <a:r>
              <a:rPr lang="it-IT" smtClean="0"/>
              <a:t>sangue</a:t>
            </a:r>
            <a:endParaRPr lang="it-IT"/>
          </a:p>
        </p:txBody>
      </p:sp>
      <p:sp>
        <p:nvSpPr>
          <p:cNvPr id="30" name="CasellaDiTesto 29"/>
          <p:cNvSpPr txBox="1"/>
          <p:nvPr/>
        </p:nvSpPr>
        <p:spPr>
          <a:xfrm>
            <a:off x="1320297" y="6345324"/>
            <a:ext cx="968407" cy="400110"/>
          </a:xfrm>
          <a:prstGeom prst="rect">
            <a:avLst/>
          </a:prstGeom>
          <a:noFill/>
        </p:spPr>
        <p:txBody>
          <a:bodyPr wrap="none" rtlCol="0">
            <a:spAutoFit/>
          </a:bodyPr>
          <a:lstStyle/>
          <a:p>
            <a:r>
              <a:rPr lang="it-IT" smtClean="0"/>
              <a:t>tubulo</a:t>
            </a:r>
            <a:endParaRPr lang="it-IT"/>
          </a:p>
        </p:txBody>
      </p:sp>
      <p:sp>
        <p:nvSpPr>
          <p:cNvPr id="31" name="CasellaDiTesto 30"/>
          <p:cNvSpPr txBox="1"/>
          <p:nvPr/>
        </p:nvSpPr>
        <p:spPr>
          <a:xfrm>
            <a:off x="6321152" y="6345324"/>
            <a:ext cx="2860335" cy="400110"/>
          </a:xfrm>
          <a:prstGeom prst="rect">
            <a:avLst/>
          </a:prstGeom>
          <a:noFill/>
        </p:spPr>
        <p:txBody>
          <a:bodyPr wrap="none" rtlCol="0">
            <a:spAutoFit/>
          </a:bodyPr>
          <a:lstStyle/>
          <a:p>
            <a:r>
              <a:rPr lang="it-IT" dirty="0" smtClean="0"/>
              <a:t>capillare </a:t>
            </a:r>
            <a:r>
              <a:rPr lang="it-IT" dirty="0" err="1" smtClean="0"/>
              <a:t>peritubulare</a:t>
            </a:r>
            <a:endParaRPr lang="it-IT" dirty="0"/>
          </a:p>
        </p:txBody>
      </p:sp>
      <p:sp>
        <p:nvSpPr>
          <p:cNvPr id="36" name="Rettangolo 35"/>
          <p:cNvSpPr/>
          <p:nvPr/>
        </p:nvSpPr>
        <p:spPr>
          <a:xfrm>
            <a:off x="920552" y="3552981"/>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37" name="Rettangolo 36"/>
          <p:cNvSpPr/>
          <p:nvPr/>
        </p:nvSpPr>
        <p:spPr>
          <a:xfrm>
            <a:off x="2186377" y="3552981"/>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34" name="Connettore 2 33"/>
          <p:cNvCxnSpPr>
            <a:stCxn id="32" idx="2"/>
          </p:cNvCxnSpPr>
          <p:nvPr/>
        </p:nvCxnSpPr>
        <p:spPr bwMode="auto">
          <a:xfrm flipH="1">
            <a:off x="1496617" y="3397062"/>
            <a:ext cx="390922" cy="17595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Connettore 2 37"/>
          <p:cNvCxnSpPr>
            <a:stCxn id="32" idx="2"/>
          </p:cNvCxnSpPr>
          <p:nvPr/>
        </p:nvCxnSpPr>
        <p:spPr bwMode="auto">
          <a:xfrm>
            <a:off x="1887539" y="3397062"/>
            <a:ext cx="329157" cy="2479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Connettore 2 39"/>
          <p:cNvCxnSpPr>
            <a:stCxn id="13" idx="2"/>
            <a:endCxn id="32" idx="0"/>
          </p:cNvCxnSpPr>
          <p:nvPr/>
        </p:nvCxnSpPr>
        <p:spPr bwMode="auto">
          <a:xfrm flipH="1">
            <a:off x="1887539" y="1412776"/>
            <a:ext cx="1296144" cy="15841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4" name="Rettangolo 73"/>
          <p:cNvSpPr/>
          <p:nvPr/>
        </p:nvSpPr>
        <p:spPr>
          <a:xfrm>
            <a:off x="7401272" y="4345069"/>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79" name="CasellaDiTesto 78"/>
          <p:cNvSpPr txBox="1"/>
          <p:nvPr/>
        </p:nvSpPr>
        <p:spPr>
          <a:xfrm>
            <a:off x="1881094" y="4345069"/>
            <a:ext cx="479618" cy="400110"/>
          </a:xfrm>
          <a:prstGeom prst="rect">
            <a:avLst/>
          </a:prstGeom>
          <a:noFill/>
        </p:spPr>
        <p:txBody>
          <a:bodyPr wrap="none" rtlCol="0">
            <a:spAutoFit/>
          </a:bodyPr>
          <a:lstStyle/>
          <a:p>
            <a:r>
              <a:rPr lang="it-IT" dirty="0" smtClean="0"/>
              <a:t>H</a:t>
            </a:r>
            <a:r>
              <a:rPr lang="it-IT" baseline="30000" dirty="0"/>
              <a:t>+</a:t>
            </a:r>
            <a:endParaRPr lang="it-IT" dirty="0"/>
          </a:p>
        </p:txBody>
      </p:sp>
      <p:sp>
        <p:nvSpPr>
          <p:cNvPr id="83982" name="Arco 83981"/>
          <p:cNvSpPr/>
          <p:nvPr/>
        </p:nvSpPr>
        <p:spPr bwMode="auto">
          <a:xfrm flipH="1">
            <a:off x="920552" y="692696"/>
            <a:ext cx="1584176" cy="1656184"/>
          </a:xfrm>
          <a:prstGeom prst="arc">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83986" name="Connettore 2 83985"/>
          <p:cNvCxnSpPr>
            <a:stCxn id="83982" idx="2"/>
          </p:cNvCxnSpPr>
          <p:nvPr/>
        </p:nvCxnSpPr>
        <p:spPr bwMode="auto">
          <a:xfrm>
            <a:off x="920552" y="1520788"/>
            <a:ext cx="0" cy="28443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6" name="Rettangolo 85"/>
          <p:cNvSpPr/>
          <p:nvPr/>
        </p:nvSpPr>
        <p:spPr>
          <a:xfrm>
            <a:off x="704528" y="4365104"/>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87" name="Rettangolo 86"/>
          <p:cNvSpPr/>
          <p:nvPr/>
        </p:nvSpPr>
        <p:spPr>
          <a:xfrm>
            <a:off x="1400065" y="4993141"/>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88" name="Rettangolo 87"/>
          <p:cNvSpPr/>
          <p:nvPr/>
        </p:nvSpPr>
        <p:spPr>
          <a:xfrm>
            <a:off x="920552" y="5549170"/>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89" name="Rettangolo 88"/>
          <p:cNvSpPr/>
          <p:nvPr/>
        </p:nvSpPr>
        <p:spPr>
          <a:xfrm>
            <a:off x="2186377" y="5549170"/>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90" name="Connettore 2 89"/>
          <p:cNvCxnSpPr/>
          <p:nvPr/>
        </p:nvCxnSpPr>
        <p:spPr bwMode="auto">
          <a:xfrm flipH="1">
            <a:off x="1496617" y="5393251"/>
            <a:ext cx="390922" cy="17595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1" name="Connettore 2 90"/>
          <p:cNvCxnSpPr/>
          <p:nvPr/>
        </p:nvCxnSpPr>
        <p:spPr bwMode="auto">
          <a:xfrm>
            <a:off x="1887539" y="5393251"/>
            <a:ext cx="329157" cy="2479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88" name="Connettore 2 83987"/>
          <p:cNvCxnSpPr/>
          <p:nvPr/>
        </p:nvCxnSpPr>
        <p:spPr bwMode="auto">
          <a:xfrm>
            <a:off x="1424608" y="4797152"/>
            <a:ext cx="288032" cy="1440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90" name="Connettore 2 83989"/>
          <p:cNvCxnSpPr/>
          <p:nvPr/>
        </p:nvCxnSpPr>
        <p:spPr bwMode="auto">
          <a:xfrm flipH="1">
            <a:off x="1784648" y="4725144"/>
            <a:ext cx="144016" cy="21602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6" name="CasellaDiTesto 105"/>
          <p:cNvSpPr txBox="1"/>
          <p:nvPr/>
        </p:nvSpPr>
        <p:spPr>
          <a:xfrm>
            <a:off x="1568624" y="5965249"/>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84002" name="Rettangolo arrotondato 84001"/>
          <p:cNvSpPr/>
          <p:nvPr/>
        </p:nvSpPr>
        <p:spPr bwMode="auto">
          <a:xfrm>
            <a:off x="3152800" y="2564904"/>
            <a:ext cx="2808312" cy="4176464"/>
          </a:xfrm>
          <a:prstGeom prst="roundRect">
            <a:avLst/>
          </a:prstGeom>
          <a:solidFill>
            <a:srgbClr val="00CC99">
              <a:alpha val="58824"/>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52" name="Rettangolo 51"/>
          <p:cNvSpPr/>
          <p:nvPr/>
        </p:nvSpPr>
        <p:spPr>
          <a:xfrm>
            <a:off x="3848337" y="3437384"/>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53" name="Rettangolo 52"/>
          <p:cNvSpPr/>
          <p:nvPr/>
        </p:nvSpPr>
        <p:spPr>
          <a:xfrm>
            <a:off x="3440832" y="2780928"/>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54" name="Rettangolo 53"/>
          <p:cNvSpPr/>
          <p:nvPr/>
        </p:nvSpPr>
        <p:spPr>
          <a:xfrm>
            <a:off x="4706657" y="2780928"/>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55" name="Connettore 2 54"/>
          <p:cNvCxnSpPr>
            <a:stCxn id="53" idx="2"/>
            <a:endCxn id="52" idx="0"/>
          </p:cNvCxnSpPr>
          <p:nvPr/>
        </p:nvCxnSpPr>
        <p:spPr bwMode="auto">
          <a:xfrm>
            <a:off x="3783234" y="3181038"/>
            <a:ext cx="552577" cy="25634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Connettore 2 55"/>
          <p:cNvCxnSpPr>
            <a:stCxn id="54" idx="2"/>
            <a:endCxn id="52" idx="0"/>
          </p:cNvCxnSpPr>
          <p:nvPr/>
        </p:nvCxnSpPr>
        <p:spPr bwMode="auto">
          <a:xfrm flipH="1">
            <a:off x="4335811" y="3181038"/>
            <a:ext cx="710042" cy="25634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1" name="Rettangolo 60"/>
          <p:cNvSpPr/>
          <p:nvPr/>
        </p:nvSpPr>
        <p:spPr>
          <a:xfrm>
            <a:off x="4858179" y="4345069"/>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63" name="CasellaDiTesto 62"/>
          <p:cNvSpPr txBox="1"/>
          <p:nvPr/>
        </p:nvSpPr>
        <p:spPr>
          <a:xfrm>
            <a:off x="3393262" y="4345069"/>
            <a:ext cx="479618" cy="400110"/>
          </a:xfrm>
          <a:prstGeom prst="rect">
            <a:avLst/>
          </a:prstGeom>
          <a:noFill/>
        </p:spPr>
        <p:txBody>
          <a:bodyPr wrap="none" rtlCol="0">
            <a:spAutoFit/>
          </a:bodyPr>
          <a:lstStyle/>
          <a:p>
            <a:r>
              <a:rPr lang="it-IT" dirty="0" smtClean="0"/>
              <a:t>H</a:t>
            </a:r>
            <a:r>
              <a:rPr lang="it-IT" baseline="30000" dirty="0"/>
              <a:t>+</a:t>
            </a:r>
            <a:endParaRPr lang="it-IT" dirty="0"/>
          </a:p>
        </p:txBody>
      </p:sp>
      <p:cxnSp>
        <p:nvCxnSpPr>
          <p:cNvPr id="83968" name="Connettore 2 83967"/>
          <p:cNvCxnSpPr/>
          <p:nvPr/>
        </p:nvCxnSpPr>
        <p:spPr bwMode="auto">
          <a:xfrm>
            <a:off x="3872880" y="4545124"/>
            <a:ext cx="1008112"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70" name="Connettore 1 83969"/>
          <p:cNvCxnSpPr/>
          <p:nvPr/>
        </p:nvCxnSpPr>
        <p:spPr bwMode="auto">
          <a:xfrm flipV="1">
            <a:off x="4376936" y="3817616"/>
            <a:ext cx="0" cy="7200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76" name="Connettore 2 83975"/>
          <p:cNvCxnSpPr/>
          <p:nvPr/>
        </p:nvCxnSpPr>
        <p:spPr bwMode="auto">
          <a:xfrm>
            <a:off x="5889104" y="4545124"/>
            <a:ext cx="1296144"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80" name="Connettore 2 83979"/>
          <p:cNvCxnSpPr/>
          <p:nvPr/>
        </p:nvCxnSpPr>
        <p:spPr bwMode="auto">
          <a:xfrm flipH="1">
            <a:off x="2432720" y="4545124"/>
            <a:ext cx="936104"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4003" name="CasellaDiTesto 84002"/>
          <p:cNvSpPr txBox="1"/>
          <p:nvPr/>
        </p:nvSpPr>
        <p:spPr>
          <a:xfrm>
            <a:off x="3494277" y="6309320"/>
            <a:ext cx="2106795" cy="400110"/>
          </a:xfrm>
          <a:prstGeom prst="rect">
            <a:avLst/>
          </a:prstGeom>
          <a:noFill/>
        </p:spPr>
        <p:txBody>
          <a:bodyPr wrap="none" rtlCol="0">
            <a:spAutoFit/>
          </a:bodyPr>
          <a:lstStyle/>
          <a:p>
            <a:r>
              <a:rPr lang="it-IT" smtClean="0"/>
              <a:t>cellula tubulare</a:t>
            </a:r>
            <a:endParaRPr lang="it-IT"/>
          </a:p>
        </p:txBody>
      </p:sp>
      <p:sp>
        <p:nvSpPr>
          <p:cNvPr id="67" name="CasellaDiTesto 66"/>
          <p:cNvSpPr txBox="1"/>
          <p:nvPr/>
        </p:nvSpPr>
        <p:spPr>
          <a:xfrm>
            <a:off x="1640632" y="3409255"/>
            <a:ext cx="502895" cy="307777"/>
          </a:xfrm>
          <a:prstGeom prst="rect">
            <a:avLst/>
          </a:prstGeom>
          <a:noFill/>
        </p:spPr>
        <p:txBody>
          <a:bodyPr wrap="none" rtlCol="0">
            <a:spAutoFit/>
          </a:bodyPr>
          <a:lstStyle/>
          <a:p>
            <a:r>
              <a:rPr lang="it-IT" sz="1400" smtClean="0"/>
              <a:t>a.c.</a:t>
            </a:r>
            <a:endParaRPr lang="it-IT" sz="1400" dirty="0"/>
          </a:p>
        </p:txBody>
      </p:sp>
      <p:sp>
        <p:nvSpPr>
          <p:cNvPr id="68" name="CasellaDiTesto 67"/>
          <p:cNvSpPr txBox="1"/>
          <p:nvPr/>
        </p:nvSpPr>
        <p:spPr>
          <a:xfrm>
            <a:off x="4162073" y="3140968"/>
            <a:ext cx="502895" cy="307777"/>
          </a:xfrm>
          <a:prstGeom prst="rect">
            <a:avLst/>
          </a:prstGeom>
          <a:noFill/>
        </p:spPr>
        <p:txBody>
          <a:bodyPr wrap="none" rtlCol="0">
            <a:spAutoFit/>
          </a:bodyPr>
          <a:lstStyle/>
          <a:p>
            <a:r>
              <a:rPr lang="it-IT" sz="1400" smtClean="0"/>
              <a:t>a.c.</a:t>
            </a:r>
            <a:endParaRPr lang="it-IT" sz="1400" dirty="0"/>
          </a:p>
        </p:txBody>
      </p:sp>
      <p:sp>
        <p:nvSpPr>
          <p:cNvPr id="69" name="CasellaDiTesto 68"/>
          <p:cNvSpPr txBox="1"/>
          <p:nvPr/>
        </p:nvSpPr>
        <p:spPr>
          <a:xfrm>
            <a:off x="1640632" y="5353471"/>
            <a:ext cx="502895" cy="307777"/>
          </a:xfrm>
          <a:prstGeom prst="rect">
            <a:avLst/>
          </a:prstGeom>
          <a:noFill/>
        </p:spPr>
        <p:txBody>
          <a:bodyPr wrap="none" rtlCol="0">
            <a:spAutoFit/>
          </a:bodyPr>
          <a:lstStyle/>
          <a:p>
            <a:r>
              <a:rPr lang="it-IT" sz="1400" smtClean="0"/>
              <a:t>a.c.</a:t>
            </a:r>
            <a:endParaRPr lang="it-IT" sz="1400" dirty="0"/>
          </a:p>
        </p:txBody>
      </p:sp>
      <p:sp>
        <p:nvSpPr>
          <p:cNvPr id="70" name="Arco 69"/>
          <p:cNvSpPr/>
          <p:nvPr/>
        </p:nvSpPr>
        <p:spPr bwMode="auto">
          <a:xfrm flipH="1">
            <a:off x="776536" y="620688"/>
            <a:ext cx="576064" cy="648072"/>
          </a:xfrm>
          <a:prstGeom prst="arc">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73" name="Arco 72"/>
          <p:cNvSpPr/>
          <p:nvPr/>
        </p:nvSpPr>
        <p:spPr bwMode="auto">
          <a:xfrm flipH="1" flipV="1">
            <a:off x="776536" y="5445224"/>
            <a:ext cx="576064" cy="720080"/>
          </a:xfrm>
          <a:prstGeom prst="arc">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9" name="Connettore 1 8"/>
          <p:cNvCxnSpPr>
            <a:stCxn id="70" idx="2"/>
            <a:endCxn id="73" idx="2"/>
          </p:cNvCxnSpPr>
          <p:nvPr/>
        </p:nvCxnSpPr>
        <p:spPr bwMode="auto">
          <a:xfrm>
            <a:off x="776536" y="944724"/>
            <a:ext cx="0" cy="48605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Connettore 2 20"/>
          <p:cNvCxnSpPr/>
          <p:nvPr/>
        </p:nvCxnSpPr>
        <p:spPr bwMode="auto">
          <a:xfrm>
            <a:off x="992560" y="6165304"/>
            <a:ext cx="648072"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1" name="CasellaDiTesto 80"/>
          <p:cNvSpPr txBox="1"/>
          <p:nvPr/>
        </p:nvSpPr>
        <p:spPr>
          <a:xfrm>
            <a:off x="4177080" y="5965249"/>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82" name="CasellaDiTesto 81"/>
          <p:cNvSpPr txBox="1"/>
          <p:nvPr/>
        </p:nvSpPr>
        <p:spPr>
          <a:xfrm>
            <a:off x="7417440" y="5965249"/>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cxnSp>
        <p:nvCxnSpPr>
          <p:cNvPr id="25" name="Connettore 2 24"/>
          <p:cNvCxnSpPr/>
          <p:nvPr/>
        </p:nvCxnSpPr>
        <p:spPr bwMode="auto">
          <a:xfrm>
            <a:off x="2288704" y="6165304"/>
            <a:ext cx="1872208"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5" name="Connettore 2 84"/>
          <p:cNvCxnSpPr/>
          <p:nvPr/>
        </p:nvCxnSpPr>
        <p:spPr bwMode="auto">
          <a:xfrm>
            <a:off x="4880992" y="6165304"/>
            <a:ext cx="252028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1" name="Rettangolo 70"/>
          <p:cNvSpPr/>
          <p:nvPr/>
        </p:nvSpPr>
        <p:spPr>
          <a:xfrm>
            <a:off x="3944888" y="116632"/>
            <a:ext cx="5472608" cy="400110"/>
          </a:xfrm>
          <a:prstGeom prst="rect">
            <a:avLst/>
          </a:prstGeom>
        </p:spPr>
        <p:txBody>
          <a:bodyPr wrap="square">
            <a:spAutoFit/>
          </a:bodyPr>
          <a:lstStyle/>
          <a:p>
            <a:pPr algn="ctr">
              <a:defRPr/>
            </a:pPr>
            <a:r>
              <a:rPr lang="it-IT" dirty="0" smtClean="0"/>
              <a:t> </a:t>
            </a:r>
            <a:r>
              <a:rPr lang="it-IT" dirty="0" err="1" smtClean="0"/>
              <a:t>pH</a:t>
            </a:r>
            <a:r>
              <a:rPr lang="it-IT" dirty="0" smtClean="0"/>
              <a:t> NEL TUBULO </a:t>
            </a:r>
            <a:r>
              <a:rPr lang="it-IT" dirty="0"/>
              <a:t>PROSSIMALE</a:t>
            </a:r>
          </a:p>
        </p:txBody>
      </p:sp>
    </p:spTree>
    <p:extLst>
      <p:ext uri="{BB962C8B-B14F-4D97-AF65-F5344CB8AC3E}">
        <p14:creationId xmlns:p14="http://schemas.microsoft.com/office/powerpoint/2010/main" val="1648458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10" name="Rettangolo 84009"/>
          <p:cNvSpPr/>
          <p:nvPr/>
        </p:nvSpPr>
        <p:spPr bwMode="auto">
          <a:xfrm>
            <a:off x="704528" y="2348880"/>
            <a:ext cx="2304256" cy="4392488"/>
          </a:xfrm>
          <a:prstGeom prst="rect">
            <a:avLst/>
          </a:prstGeom>
          <a:solidFill>
            <a:srgbClr val="FFFC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7" name="Rettangolo 84006"/>
          <p:cNvSpPr/>
          <p:nvPr/>
        </p:nvSpPr>
        <p:spPr bwMode="auto">
          <a:xfrm>
            <a:off x="704528" y="0"/>
            <a:ext cx="3096344" cy="2348880"/>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8" name="Rettangolo 84007"/>
          <p:cNvSpPr/>
          <p:nvPr/>
        </p:nvSpPr>
        <p:spPr bwMode="auto">
          <a:xfrm>
            <a:off x="3800872" y="620688"/>
            <a:ext cx="5688632" cy="1728192"/>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9" name="Rettangolo 84008"/>
          <p:cNvSpPr/>
          <p:nvPr/>
        </p:nvSpPr>
        <p:spPr bwMode="auto">
          <a:xfrm>
            <a:off x="6105128" y="2348880"/>
            <a:ext cx="3384376" cy="4392488"/>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3" name="Connettore 1 2"/>
          <p:cNvCxnSpPr/>
          <p:nvPr/>
        </p:nvCxnSpPr>
        <p:spPr bwMode="auto">
          <a:xfrm>
            <a:off x="681715" y="260648"/>
            <a:ext cx="0" cy="640871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CasellaDiTesto 3"/>
          <p:cNvSpPr txBox="1"/>
          <p:nvPr/>
        </p:nvSpPr>
        <p:spPr>
          <a:xfrm>
            <a:off x="1008728" y="404664"/>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5" name="Rettangolo 4"/>
          <p:cNvSpPr/>
          <p:nvPr/>
        </p:nvSpPr>
        <p:spPr>
          <a:xfrm>
            <a:off x="1761835" y="404664"/>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6" name="CasellaDiTesto 5"/>
          <p:cNvSpPr txBox="1"/>
          <p:nvPr/>
        </p:nvSpPr>
        <p:spPr>
          <a:xfrm>
            <a:off x="128464" y="1304764"/>
            <a:ext cx="479618" cy="400110"/>
          </a:xfrm>
          <a:prstGeom prst="rect">
            <a:avLst/>
          </a:prstGeom>
          <a:noFill/>
        </p:spPr>
        <p:txBody>
          <a:bodyPr wrap="none" rtlCol="0">
            <a:spAutoFit/>
          </a:bodyPr>
          <a:lstStyle/>
          <a:p>
            <a:r>
              <a:rPr lang="it-IT" dirty="0" smtClean="0"/>
              <a:t>H</a:t>
            </a:r>
            <a:r>
              <a:rPr lang="it-IT" baseline="30000" dirty="0"/>
              <a:t>+</a:t>
            </a:r>
            <a:endParaRPr lang="it-IT" dirty="0"/>
          </a:p>
        </p:txBody>
      </p:sp>
      <p:sp>
        <p:nvSpPr>
          <p:cNvPr id="10" name="CasellaDiTesto 9"/>
          <p:cNvSpPr txBox="1"/>
          <p:nvPr/>
        </p:nvSpPr>
        <p:spPr>
          <a:xfrm>
            <a:off x="1568624" y="1304764"/>
            <a:ext cx="479618" cy="400110"/>
          </a:xfrm>
          <a:prstGeom prst="rect">
            <a:avLst/>
          </a:prstGeom>
          <a:noFill/>
        </p:spPr>
        <p:txBody>
          <a:bodyPr wrap="none" rtlCol="0">
            <a:spAutoFit/>
          </a:bodyPr>
          <a:lstStyle/>
          <a:p>
            <a:r>
              <a:rPr lang="it-IT" smtClean="0"/>
              <a:t>H</a:t>
            </a:r>
            <a:r>
              <a:rPr lang="it-IT" baseline="30000"/>
              <a:t>+</a:t>
            </a:r>
            <a:endParaRPr lang="it-IT" dirty="0"/>
          </a:p>
        </p:txBody>
      </p:sp>
      <p:cxnSp>
        <p:nvCxnSpPr>
          <p:cNvPr id="8" name="Connettore 2 7"/>
          <p:cNvCxnSpPr/>
          <p:nvPr/>
        </p:nvCxnSpPr>
        <p:spPr bwMode="auto">
          <a:xfrm>
            <a:off x="560512" y="1504819"/>
            <a:ext cx="864096"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Rettangolo 12"/>
          <p:cNvSpPr/>
          <p:nvPr/>
        </p:nvSpPr>
        <p:spPr>
          <a:xfrm>
            <a:off x="2696209" y="1012666"/>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cxnSp>
        <p:nvCxnSpPr>
          <p:cNvPr id="11" name="Connettore 1 10"/>
          <p:cNvCxnSpPr>
            <a:stCxn id="5" idx="2"/>
            <a:endCxn id="10" idx="0"/>
          </p:cNvCxnSpPr>
          <p:nvPr/>
        </p:nvCxnSpPr>
        <p:spPr bwMode="auto">
          <a:xfrm flipH="1">
            <a:off x="1808433" y="804774"/>
            <a:ext cx="432861" cy="499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Connettore 2 13"/>
          <p:cNvCxnSpPr>
            <a:endCxn id="13" idx="1"/>
          </p:cNvCxnSpPr>
          <p:nvPr/>
        </p:nvCxnSpPr>
        <p:spPr bwMode="auto">
          <a:xfrm>
            <a:off x="2000672" y="1052736"/>
            <a:ext cx="695537" cy="1599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Connettore 1 15"/>
          <p:cNvCxnSpPr/>
          <p:nvPr/>
        </p:nvCxnSpPr>
        <p:spPr bwMode="auto">
          <a:xfrm>
            <a:off x="3008784" y="2348880"/>
            <a:ext cx="0" cy="432048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Connettore 1 17"/>
          <p:cNvCxnSpPr/>
          <p:nvPr/>
        </p:nvCxnSpPr>
        <p:spPr bwMode="auto">
          <a:xfrm>
            <a:off x="3008784" y="2348880"/>
            <a:ext cx="309634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Connettore 1 19"/>
          <p:cNvCxnSpPr/>
          <p:nvPr/>
        </p:nvCxnSpPr>
        <p:spPr bwMode="auto">
          <a:xfrm>
            <a:off x="6105128" y="2348880"/>
            <a:ext cx="0" cy="42484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Connettore 1 21"/>
          <p:cNvCxnSpPr/>
          <p:nvPr/>
        </p:nvCxnSpPr>
        <p:spPr bwMode="auto">
          <a:xfrm>
            <a:off x="3800872" y="260648"/>
            <a:ext cx="0" cy="36004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Connettore 1 23"/>
          <p:cNvCxnSpPr/>
          <p:nvPr/>
        </p:nvCxnSpPr>
        <p:spPr bwMode="auto">
          <a:xfrm>
            <a:off x="3800872" y="620688"/>
            <a:ext cx="5688632"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Connettore 1 27"/>
          <p:cNvCxnSpPr/>
          <p:nvPr/>
        </p:nvCxnSpPr>
        <p:spPr bwMode="auto">
          <a:xfrm>
            <a:off x="9489504" y="620688"/>
            <a:ext cx="0" cy="60486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Rettangolo 31"/>
          <p:cNvSpPr/>
          <p:nvPr/>
        </p:nvSpPr>
        <p:spPr>
          <a:xfrm>
            <a:off x="1400065" y="2996952"/>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29" name="CasellaDiTesto 28"/>
          <p:cNvSpPr txBox="1"/>
          <p:nvPr/>
        </p:nvSpPr>
        <p:spPr>
          <a:xfrm>
            <a:off x="1692779" y="-27384"/>
            <a:ext cx="1099981" cy="400110"/>
          </a:xfrm>
          <a:prstGeom prst="rect">
            <a:avLst/>
          </a:prstGeom>
          <a:noFill/>
        </p:spPr>
        <p:txBody>
          <a:bodyPr wrap="none" rtlCol="0">
            <a:spAutoFit/>
          </a:bodyPr>
          <a:lstStyle/>
          <a:p>
            <a:r>
              <a:rPr lang="it-IT" smtClean="0"/>
              <a:t>sangue</a:t>
            </a:r>
            <a:endParaRPr lang="it-IT"/>
          </a:p>
        </p:txBody>
      </p:sp>
      <p:sp>
        <p:nvSpPr>
          <p:cNvPr id="30" name="CasellaDiTesto 29"/>
          <p:cNvSpPr txBox="1"/>
          <p:nvPr/>
        </p:nvSpPr>
        <p:spPr>
          <a:xfrm>
            <a:off x="1320297" y="6345324"/>
            <a:ext cx="968407" cy="400110"/>
          </a:xfrm>
          <a:prstGeom prst="rect">
            <a:avLst/>
          </a:prstGeom>
          <a:noFill/>
        </p:spPr>
        <p:txBody>
          <a:bodyPr wrap="none" rtlCol="0">
            <a:spAutoFit/>
          </a:bodyPr>
          <a:lstStyle/>
          <a:p>
            <a:r>
              <a:rPr lang="it-IT" smtClean="0"/>
              <a:t>tubulo</a:t>
            </a:r>
            <a:endParaRPr lang="it-IT"/>
          </a:p>
        </p:txBody>
      </p:sp>
      <p:sp>
        <p:nvSpPr>
          <p:cNvPr id="31" name="CasellaDiTesto 30"/>
          <p:cNvSpPr txBox="1"/>
          <p:nvPr/>
        </p:nvSpPr>
        <p:spPr>
          <a:xfrm>
            <a:off x="6321152" y="6345324"/>
            <a:ext cx="2860335" cy="400110"/>
          </a:xfrm>
          <a:prstGeom prst="rect">
            <a:avLst/>
          </a:prstGeom>
          <a:noFill/>
        </p:spPr>
        <p:txBody>
          <a:bodyPr wrap="none" rtlCol="0">
            <a:spAutoFit/>
          </a:bodyPr>
          <a:lstStyle/>
          <a:p>
            <a:r>
              <a:rPr lang="it-IT" dirty="0" smtClean="0"/>
              <a:t>capillare </a:t>
            </a:r>
            <a:r>
              <a:rPr lang="it-IT" dirty="0" err="1" smtClean="0"/>
              <a:t>peritubulare</a:t>
            </a:r>
            <a:endParaRPr lang="it-IT" dirty="0"/>
          </a:p>
        </p:txBody>
      </p:sp>
      <p:sp>
        <p:nvSpPr>
          <p:cNvPr id="36" name="Rettangolo 35"/>
          <p:cNvSpPr/>
          <p:nvPr/>
        </p:nvSpPr>
        <p:spPr>
          <a:xfrm>
            <a:off x="920552" y="3552981"/>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37" name="Rettangolo 36"/>
          <p:cNvSpPr/>
          <p:nvPr/>
        </p:nvSpPr>
        <p:spPr>
          <a:xfrm>
            <a:off x="2186377" y="3552981"/>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34" name="Connettore 2 33"/>
          <p:cNvCxnSpPr>
            <a:stCxn id="32" idx="2"/>
          </p:cNvCxnSpPr>
          <p:nvPr/>
        </p:nvCxnSpPr>
        <p:spPr bwMode="auto">
          <a:xfrm flipH="1">
            <a:off x="1496617" y="3397062"/>
            <a:ext cx="390922" cy="17595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Connettore 2 37"/>
          <p:cNvCxnSpPr>
            <a:stCxn id="32" idx="2"/>
          </p:cNvCxnSpPr>
          <p:nvPr/>
        </p:nvCxnSpPr>
        <p:spPr bwMode="auto">
          <a:xfrm>
            <a:off x="1887539" y="3397062"/>
            <a:ext cx="329157" cy="2479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Connettore 2 39"/>
          <p:cNvCxnSpPr>
            <a:stCxn id="13" idx="2"/>
            <a:endCxn id="32" idx="0"/>
          </p:cNvCxnSpPr>
          <p:nvPr/>
        </p:nvCxnSpPr>
        <p:spPr bwMode="auto">
          <a:xfrm flipH="1">
            <a:off x="1887539" y="1412776"/>
            <a:ext cx="1296144" cy="15841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4" name="Rettangolo 73"/>
          <p:cNvSpPr/>
          <p:nvPr/>
        </p:nvSpPr>
        <p:spPr>
          <a:xfrm>
            <a:off x="7401272" y="4345069"/>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79" name="CasellaDiTesto 78"/>
          <p:cNvSpPr txBox="1"/>
          <p:nvPr/>
        </p:nvSpPr>
        <p:spPr>
          <a:xfrm>
            <a:off x="1881094" y="4345069"/>
            <a:ext cx="479618" cy="400110"/>
          </a:xfrm>
          <a:prstGeom prst="rect">
            <a:avLst/>
          </a:prstGeom>
          <a:noFill/>
        </p:spPr>
        <p:txBody>
          <a:bodyPr wrap="none" rtlCol="0">
            <a:spAutoFit/>
          </a:bodyPr>
          <a:lstStyle/>
          <a:p>
            <a:r>
              <a:rPr lang="it-IT" dirty="0" smtClean="0"/>
              <a:t>H</a:t>
            </a:r>
            <a:r>
              <a:rPr lang="it-IT" baseline="30000" dirty="0"/>
              <a:t>+</a:t>
            </a:r>
            <a:endParaRPr lang="it-IT" dirty="0"/>
          </a:p>
        </p:txBody>
      </p:sp>
      <p:sp>
        <p:nvSpPr>
          <p:cNvPr id="83982" name="Arco 83981"/>
          <p:cNvSpPr/>
          <p:nvPr/>
        </p:nvSpPr>
        <p:spPr bwMode="auto">
          <a:xfrm flipH="1">
            <a:off x="920552" y="692696"/>
            <a:ext cx="1584176" cy="1656184"/>
          </a:xfrm>
          <a:prstGeom prst="arc">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83986" name="Connettore 2 83985"/>
          <p:cNvCxnSpPr>
            <a:stCxn id="83982" idx="2"/>
          </p:cNvCxnSpPr>
          <p:nvPr/>
        </p:nvCxnSpPr>
        <p:spPr bwMode="auto">
          <a:xfrm>
            <a:off x="920552" y="1520788"/>
            <a:ext cx="0" cy="28443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6" name="Rettangolo 85"/>
          <p:cNvSpPr/>
          <p:nvPr/>
        </p:nvSpPr>
        <p:spPr>
          <a:xfrm>
            <a:off x="704528" y="4365104"/>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87" name="Rettangolo 86"/>
          <p:cNvSpPr/>
          <p:nvPr/>
        </p:nvSpPr>
        <p:spPr>
          <a:xfrm>
            <a:off x="1400065" y="4993141"/>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88" name="Rettangolo 87"/>
          <p:cNvSpPr/>
          <p:nvPr/>
        </p:nvSpPr>
        <p:spPr>
          <a:xfrm>
            <a:off x="920552" y="5549170"/>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89" name="Rettangolo 88"/>
          <p:cNvSpPr/>
          <p:nvPr/>
        </p:nvSpPr>
        <p:spPr>
          <a:xfrm>
            <a:off x="2186377" y="5549170"/>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90" name="Connettore 2 89"/>
          <p:cNvCxnSpPr/>
          <p:nvPr/>
        </p:nvCxnSpPr>
        <p:spPr bwMode="auto">
          <a:xfrm flipH="1">
            <a:off x="1496617" y="5393251"/>
            <a:ext cx="390922" cy="17595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1" name="Connettore 2 90"/>
          <p:cNvCxnSpPr/>
          <p:nvPr/>
        </p:nvCxnSpPr>
        <p:spPr bwMode="auto">
          <a:xfrm>
            <a:off x="1887539" y="5393251"/>
            <a:ext cx="329157" cy="2479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88" name="Connettore 2 83987"/>
          <p:cNvCxnSpPr/>
          <p:nvPr/>
        </p:nvCxnSpPr>
        <p:spPr bwMode="auto">
          <a:xfrm>
            <a:off x="1424608" y="4797152"/>
            <a:ext cx="288032" cy="1440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90" name="Connettore 2 83989"/>
          <p:cNvCxnSpPr/>
          <p:nvPr/>
        </p:nvCxnSpPr>
        <p:spPr bwMode="auto">
          <a:xfrm flipH="1">
            <a:off x="1784648" y="4725144"/>
            <a:ext cx="144016" cy="21602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6" name="CasellaDiTesto 105"/>
          <p:cNvSpPr txBox="1"/>
          <p:nvPr/>
        </p:nvSpPr>
        <p:spPr>
          <a:xfrm>
            <a:off x="1568624" y="5965249"/>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84002" name="Rettangolo arrotondato 84001"/>
          <p:cNvSpPr/>
          <p:nvPr/>
        </p:nvSpPr>
        <p:spPr bwMode="auto">
          <a:xfrm>
            <a:off x="3152800" y="2564904"/>
            <a:ext cx="2808312" cy="4176464"/>
          </a:xfrm>
          <a:prstGeom prst="roundRect">
            <a:avLst/>
          </a:prstGeom>
          <a:solidFill>
            <a:srgbClr val="00CC99">
              <a:alpha val="58824"/>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52" name="Rettangolo 51"/>
          <p:cNvSpPr/>
          <p:nvPr/>
        </p:nvSpPr>
        <p:spPr>
          <a:xfrm>
            <a:off x="3848337" y="3437384"/>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53" name="Rettangolo 52"/>
          <p:cNvSpPr/>
          <p:nvPr/>
        </p:nvSpPr>
        <p:spPr>
          <a:xfrm>
            <a:off x="3440832" y="2780928"/>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54" name="Rettangolo 53"/>
          <p:cNvSpPr/>
          <p:nvPr/>
        </p:nvSpPr>
        <p:spPr>
          <a:xfrm>
            <a:off x="4706657" y="2780928"/>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55" name="Connettore 2 54"/>
          <p:cNvCxnSpPr>
            <a:stCxn id="53" idx="2"/>
            <a:endCxn id="52" idx="0"/>
          </p:cNvCxnSpPr>
          <p:nvPr/>
        </p:nvCxnSpPr>
        <p:spPr bwMode="auto">
          <a:xfrm>
            <a:off x="3783234" y="3181038"/>
            <a:ext cx="552577" cy="25634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Connettore 2 55"/>
          <p:cNvCxnSpPr>
            <a:stCxn id="54" idx="2"/>
            <a:endCxn id="52" idx="0"/>
          </p:cNvCxnSpPr>
          <p:nvPr/>
        </p:nvCxnSpPr>
        <p:spPr bwMode="auto">
          <a:xfrm flipH="1">
            <a:off x="4335811" y="3181038"/>
            <a:ext cx="710042" cy="25634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1" name="Rettangolo 60"/>
          <p:cNvSpPr/>
          <p:nvPr/>
        </p:nvSpPr>
        <p:spPr>
          <a:xfrm>
            <a:off x="4858179" y="4345069"/>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63" name="CasellaDiTesto 62"/>
          <p:cNvSpPr txBox="1"/>
          <p:nvPr/>
        </p:nvSpPr>
        <p:spPr>
          <a:xfrm>
            <a:off x="3393262" y="4345069"/>
            <a:ext cx="479618" cy="400110"/>
          </a:xfrm>
          <a:prstGeom prst="rect">
            <a:avLst/>
          </a:prstGeom>
          <a:noFill/>
        </p:spPr>
        <p:txBody>
          <a:bodyPr wrap="none" rtlCol="0">
            <a:spAutoFit/>
          </a:bodyPr>
          <a:lstStyle/>
          <a:p>
            <a:r>
              <a:rPr lang="it-IT" dirty="0" smtClean="0"/>
              <a:t>H</a:t>
            </a:r>
            <a:r>
              <a:rPr lang="it-IT" baseline="30000" dirty="0"/>
              <a:t>+</a:t>
            </a:r>
            <a:endParaRPr lang="it-IT" dirty="0"/>
          </a:p>
        </p:txBody>
      </p:sp>
      <p:cxnSp>
        <p:nvCxnSpPr>
          <p:cNvPr id="83968" name="Connettore 2 83967"/>
          <p:cNvCxnSpPr/>
          <p:nvPr/>
        </p:nvCxnSpPr>
        <p:spPr bwMode="auto">
          <a:xfrm>
            <a:off x="3872880" y="4545124"/>
            <a:ext cx="1008112"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70" name="Connettore 1 83969"/>
          <p:cNvCxnSpPr/>
          <p:nvPr/>
        </p:nvCxnSpPr>
        <p:spPr bwMode="auto">
          <a:xfrm flipV="1">
            <a:off x="4376936" y="3817616"/>
            <a:ext cx="0" cy="7200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76" name="Connettore 2 83975"/>
          <p:cNvCxnSpPr/>
          <p:nvPr/>
        </p:nvCxnSpPr>
        <p:spPr bwMode="auto">
          <a:xfrm>
            <a:off x="5889104" y="4545124"/>
            <a:ext cx="1296144"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80" name="Connettore 2 83979"/>
          <p:cNvCxnSpPr/>
          <p:nvPr/>
        </p:nvCxnSpPr>
        <p:spPr bwMode="auto">
          <a:xfrm flipH="1">
            <a:off x="2432720" y="4545124"/>
            <a:ext cx="936104"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4003" name="CasellaDiTesto 84002"/>
          <p:cNvSpPr txBox="1"/>
          <p:nvPr/>
        </p:nvSpPr>
        <p:spPr>
          <a:xfrm>
            <a:off x="3494277" y="6309320"/>
            <a:ext cx="2106795" cy="400110"/>
          </a:xfrm>
          <a:prstGeom prst="rect">
            <a:avLst/>
          </a:prstGeom>
          <a:noFill/>
        </p:spPr>
        <p:txBody>
          <a:bodyPr wrap="none" rtlCol="0">
            <a:spAutoFit/>
          </a:bodyPr>
          <a:lstStyle/>
          <a:p>
            <a:r>
              <a:rPr lang="it-IT" smtClean="0"/>
              <a:t>cellula tubulare</a:t>
            </a:r>
            <a:endParaRPr lang="it-IT"/>
          </a:p>
        </p:txBody>
      </p:sp>
      <p:sp>
        <p:nvSpPr>
          <p:cNvPr id="67" name="CasellaDiTesto 66"/>
          <p:cNvSpPr txBox="1"/>
          <p:nvPr/>
        </p:nvSpPr>
        <p:spPr>
          <a:xfrm>
            <a:off x="1640632" y="3409255"/>
            <a:ext cx="502895" cy="307777"/>
          </a:xfrm>
          <a:prstGeom prst="rect">
            <a:avLst/>
          </a:prstGeom>
          <a:noFill/>
        </p:spPr>
        <p:txBody>
          <a:bodyPr wrap="none" rtlCol="0">
            <a:spAutoFit/>
          </a:bodyPr>
          <a:lstStyle/>
          <a:p>
            <a:r>
              <a:rPr lang="it-IT" sz="1400" smtClean="0"/>
              <a:t>a.c.</a:t>
            </a:r>
            <a:endParaRPr lang="it-IT" sz="1400" dirty="0"/>
          </a:p>
        </p:txBody>
      </p:sp>
      <p:sp>
        <p:nvSpPr>
          <p:cNvPr id="68" name="CasellaDiTesto 67"/>
          <p:cNvSpPr txBox="1"/>
          <p:nvPr/>
        </p:nvSpPr>
        <p:spPr>
          <a:xfrm>
            <a:off x="4162073" y="3140968"/>
            <a:ext cx="502895" cy="307777"/>
          </a:xfrm>
          <a:prstGeom prst="rect">
            <a:avLst/>
          </a:prstGeom>
          <a:noFill/>
        </p:spPr>
        <p:txBody>
          <a:bodyPr wrap="none" rtlCol="0">
            <a:spAutoFit/>
          </a:bodyPr>
          <a:lstStyle/>
          <a:p>
            <a:r>
              <a:rPr lang="it-IT" sz="1400" smtClean="0"/>
              <a:t>a.c.</a:t>
            </a:r>
            <a:endParaRPr lang="it-IT" sz="1400" dirty="0"/>
          </a:p>
        </p:txBody>
      </p:sp>
      <p:sp>
        <p:nvSpPr>
          <p:cNvPr id="69" name="CasellaDiTesto 68"/>
          <p:cNvSpPr txBox="1"/>
          <p:nvPr/>
        </p:nvSpPr>
        <p:spPr>
          <a:xfrm>
            <a:off x="1640632" y="5353471"/>
            <a:ext cx="502895" cy="307777"/>
          </a:xfrm>
          <a:prstGeom prst="rect">
            <a:avLst/>
          </a:prstGeom>
          <a:noFill/>
        </p:spPr>
        <p:txBody>
          <a:bodyPr wrap="none" rtlCol="0">
            <a:spAutoFit/>
          </a:bodyPr>
          <a:lstStyle/>
          <a:p>
            <a:r>
              <a:rPr lang="it-IT" sz="1400" smtClean="0"/>
              <a:t>a.c.</a:t>
            </a:r>
            <a:endParaRPr lang="it-IT" sz="1400" dirty="0"/>
          </a:p>
        </p:txBody>
      </p:sp>
      <p:sp>
        <p:nvSpPr>
          <p:cNvPr id="70" name="Arco 69"/>
          <p:cNvSpPr/>
          <p:nvPr/>
        </p:nvSpPr>
        <p:spPr bwMode="auto">
          <a:xfrm flipH="1">
            <a:off x="776536" y="620688"/>
            <a:ext cx="576064" cy="648072"/>
          </a:xfrm>
          <a:prstGeom prst="arc">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73" name="Arco 72"/>
          <p:cNvSpPr/>
          <p:nvPr/>
        </p:nvSpPr>
        <p:spPr bwMode="auto">
          <a:xfrm flipH="1" flipV="1">
            <a:off x="776536" y="5445224"/>
            <a:ext cx="576064" cy="720080"/>
          </a:xfrm>
          <a:prstGeom prst="arc">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9" name="Connettore 1 8"/>
          <p:cNvCxnSpPr>
            <a:stCxn id="70" idx="2"/>
            <a:endCxn id="73" idx="2"/>
          </p:cNvCxnSpPr>
          <p:nvPr/>
        </p:nvCxnSpPr>
        <p:spPr bwMode="auto">
          <a:xfrm>
            <a:off x="776536" y="944724"/>
            <a:ext cx="0" cy="48605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Connettore 2 20"/>
          <p:cNvCxnSpPr/>
          <p:nvPr/>
        </p:nvCxnSpPr>
        <p:spPr bwMode="auto">
          <a:xfrm>
            <a:off x="992560" y="6165304"/>
            <a:ext cx="648072"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1" name="CasellaDiTesto 80"/>
          <p:cNvSpPr txBox="1"/>
          <p:nvPr/>
        </p:nvSpPr>
        <p:spPr>
          <a:xfrm>
            <a:off x="4177080" y="5965249"/>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82" name="CasellaDiTesto 81"/>
          <p:cNvSpPr txBox="1"/>
          <p:nvPr/>
        </p:nvSpPr>
        <p:spPr>
          <a:xfrm>
            <a:off x="7417440" y="5965249"/>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cxnSp>
        <p:nvCxnSpPr>
          <p:cNvPr id="25" name="Connettore 2 24"/>
          <p:cNvCxnSpPr/>
          <p:nvPr/>
        </p:nvCxnSpPr>
        <p:spPr bwMode="auto">
          <a:xfrm>
            <a:off x="2288704" y="6165304"/>
            <a:ext cx="1872208"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5" name="Connettore 2 84"/>
          <p:cNvCxnSpPr/>
          <p:nvPr/>
        </p:nvCxnSpPr>
        <p:spPr bwMode="auto">
          <a:xfrm>
            <a:off x="4880992" y="6165304"/>
            <a:ext cx="252028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6" name="Rettangolo 75"/>
          <p:cNvSpPr/>
          <p:nvPr/>
        </p:nvSpPr>
        <p:spPr>
          <a:xfrm>
            <a:off x="8524684" y="5085184"/>
            <a:ext cx="676788" cy="400110"/>
          </a:xfrm>
          <a:prstGeom prst="rect">
            <a:avLst/>
          </a:prstGeom>
        </p:spPr>
        <p:txBody>
          <a:bodyPr wrap="none">
            <a:spAutoFit/>
          </a:bodyPr>
          <a:lstStyle/>
          <a:p>
            <a:r>
              <a:rPr lang="it-IT" dirty="0" smtClean="0">
                <a:solidFill>
                  <a:schemeClr val="accent2"/>
                </a:solidFill>
              </a:rPr>
              <a:t>NH</a:t>
            </a:r>
            <a:r>
              <a:rPr lang="it-IT" baseline="-25000" dirty="0" smtClean="0">
                <a:solidFill>
                  <a:schemeClr val="accent2"/>
                </a:solidFill>
              </a:rPr>
              <a:t>2</a:t>
            </a:r>
            <a:endParaRPr lang="it-IT" baseline="30000" dirty="0">
              <a:solidFill>
                <a:schemeClr val="accent2"/>
              </a:solidFill>
            </a:endParaRPr>
          </a:p>
        </p:txBody>
      </p:sp>
      <p:cxnSp>
        <p:nvCxnSpPr>
          <p:cNvPr id="17" name="Connettore 2 16"/>
          <p:cNvCxnSpPr/>
          <p:nvPr/>
        </p:nvCxnSpPr>
        <p:spPr bwMode="auto">
          <a:xfrm flipH="1">
            <a:off x="5097016" y="5301208"/>
            <a:ext cx="3312368"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3" name="Rettangolo 82"/>
          <p:cNvSpPr/>
          <p:nvPr/>
        </p:nvSpPr>
        <p:spPr>
          <a:xfrm>
            <a:off x="4420228" y="5085184"/>
            <a:ext cx="676788" cy="400110"/>
          </a:xfrm>
          <a:prstGeom prst="rect">
            <a:avLst/>
          </a:prstGeom>
        </p:spPr>
        <p:txBody>
          <a:bodyPr wrap="none">
            <a:spAutoFit/>
          </a:bodyPr>
          <a:lstStyle/>
          <a:p>
            <a:r>
              <a:rPr lang="it-IT" dirty="0" smtClean="0">
                <a:solidFill>
                  <a:schemeClr val="accent2"/>
                </a:solidFill>
              </a:rPr>
              <a:t>NH</a:t>
            </a:r>
            <a:r>
              <a:rPr lang="it-IT" baseline="-25000" dirty="0" smtClean="0">
                <a:solidFill>
                  <a:schemeClr val="accent2"/>
                </a:solidFill>
              </a:rPr>
              <a:t>2</a:t>
            </a:r>
            <a:endParaRPr lang="it-IT" baseline="30000" dirty="0">
              <a:solidFill>
                <a:schemeClr val="accent2"/>
              </a:solidFill>
            </a:endParaRPr>
          </a:p>
        </p:txBody>
      </p:sp>
      <p:cxnSp>
        <p:nvCxnSpPr>
          <p:cNvPr id="26" name="Connettore 7 25"/>
          <p:cNvCxnSpPr/>
          <p:nvPr/>
        </p:nvCxnSpPr>
        <p:spPr bwMode="auto">
          <a:xfrm>
            <a:off x="3728864" y="4653136"/>
            <a:ext cx="720080" cy="576064"/>
          </a:xfrm>
          <a:prstGeom prst="curvedConnector3">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2" name="Rettangolo 91"/>
          <p:cNvSpPr/>
          <p:nvPr/>
        </p:nvSpPr>
        <p:spPr>
          <a:xfrm>
            <a:off x="3296816" y="5085184"/>
            <a:ext cx="676788" cy="400110"/>
          </a:xfrm>
          <a:prstGeom prst="rect">
            <a:avLst/>
          </a:prstGeom>
        </p:spPr>
        <p:txBody>
          <a:bodyPr wrap="none">
            <a:spAutoFit/>
          </a:bodyPr>
          <a:lstStyle/>
          <a:p>
            <a:r>
              <a:rPr lang="it-IT" smtClean="0">
                <a:solidFill>
                  <a:schemeClr val="accent2"/>
                </a:solidFill>
              </a:rPr>
              <a:t>NH</a:t>
            </a:r>
            <a:r>
              <a:rPr lang="it-IT" baseline="-25000" dirty="0">
                <a:solidFill>
                  <a:schemeClr val="accent2"/>
                </a:solidFill>
              </a:rPr>
              <a:t>3</a:t>
            </a:r>
            <a:endParaRPr lang="it-IT" baseline="30000" dirty="0">
              <a:solidFill>
                <a:schemeClr val="accent2"/>
              </a:solidFill>
            </a:endParaRPr>
          </a:p>
        </p:txBody>
      </p:sp>
      <p:cxnSp>
        <p:nvCxnSpPr>
          <p:cNvPr id="39" name="Connettore 2 38"/>
          <p:cNvCxnSpPr/>
          <p:nvPr/>
        </p:nvCxnSpPr>
        <p:spPr bwMode="auto">
          <a:xfrm flipH="1">
            <a:off x="4016896" y="5301208"/>
            <a:ext cx="36004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3" name="Rettangolo 92"/>
          <p:cNvSpPr/>
          <p:nvPr/>
        </p:nvSpPr>
        <p:spPr>
          <a:xfrm>
            <a:off x="2360712" y="5085184"/>
            <a:ext cx="676788" cy="400110"/>
          </a:xfrm>
          <a:prstGeom prst="rect">
            <a:avLst/>
          </a:prstGeom>
        </p:spPr>
        <p:txBody>
          <a:bodyPr wrap="none">
            <a:spAutoFit/>
          </a:bodyPr>
          <a:lstStyle/>
          <a:p>
            <a:r>
              <a:rPr lang="it-IT" dirty="0" smtClean="0">
                <a:solidFill>
                  <a:schemeClr val="accent2"/>
                </a:solidFill>
              </a:rPr>
              <a:t>NH</a:t>
            </a:r>
            <a:r>
              <a:rPr lang="it-IT" baseline="-25000" dirty="0" smtClean="0">
                <a:solidFill>
                  <a:schemeClr val="accent2"/>
                </a:solidFill>
              </a:rPr>
              <a:t>4</a:t>
            </a:r>
            <a:endParaRPr lang="it-IT" baseline="30000" dirty="0">
              <a:solidFill>
                <a:schemeClr val="accent2"/>
              </a:solidFill>
            </a:endParaRPr>
          </a:p>
        </p:txBody>
      </p:sp>
      <p:cxnSp>
        <p:nvCxnSpPr>
          <p:cNvPr id="94" name="Connettore 7 93"/>
          <p:cNvCxnSpPr/>
          <p:nvPr/>
        </p:nvCxnSpPr>
        <p:spPr bwMode="auto">
          <a:xfrm rot="16200000" flipH="1">
            <a:off x="2036676" y="4689140"/>
            <a:ext cx="504056" cy="432048"/>
          </a:xfrm>
          <a:prstGeom prst="curvedConnector3">
            <a:avLst>
              <a:gd name="adj1" fmla="val 50000"/>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6" name="Text Box 5"/>
          <p:cNvSpPr txBox="1">
            <a:spLocks noChangeArrowheads="1"/>
          </p:cNvSpPr>
          <p:nvPr/>
        </p:nvSpPr>
        <p:spPr bwMode="auto">
          <a:xfrm>
            <a:off x="6321152" y="3462099"/>
            <a:ext cx="2952328"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it-IT" sz="1200" dirty="0" smtClean="0">
                <a:solidFill>
                  <a:schemeClr val="accent2"/>
                </a:solidFill>
                <a:latin typeface="Arial" charset="0"/>
                <a:ea typeface="ＭＳ Ｐゴシック" charset="0"/>
              </a:rPr>
              <a:t>L’eccesso di ioni idrogeno viene eliminato con produzione di ammoniaca e di ione ammonio, che non può rientrare nella cellula del tubulo</a:t>
            </a:r>
            <a:endParaRPr lang="it-IT" sz="1200" dirty="0">
              <a:solidFill>
                <a:schemeClr val="accent2"/>
              </a:solidFill>
              <a:latin typeface="Arial" charset="0"/>
              <a:ea typeface="ＭＳ Ｐゴシック" charset="0"/>
            </a:endParaRPr>
          </a:p>
        </p:txBody>
      </p:sp>
      <p:cxnSp>
        <p:nvCxnSpPr>
          <p:cNvPr id="97" name="Connettore 2 96"/>
          <p:cNvCxnSpPr/>
          <p:nvPr/>
        </p:nvCxnSpPr>
        <p:spPr bwMode="auto">
          <a:xfrm flipH="1">
            <a:off x="2936776" y="5301208"/>
            <a:ext cx="36004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8" name="Rettangolo 77"/>
          <p:cNvSpPr/>
          <p:nvPr/>
        </p:nvSpPr>
        <p:spPr>
          <a:xfrm>
            <a:off x="3944888" y="116632"/>
            <a:ext cx="5472608" cy="400110"/>
          </a:xfrm>
          <a:prstGeom prst="rect">
            <a:avLst/>
          </a:prstGeom>
        </p:spPr>
        <p:txBody>
          <a:bodyPr wrap="square">
            <a:spAutoFit/>
          </a:bodyPr>
          <a:lstStyle/>
          <a:p>
            <a:pPr algn="ctr">
              <a:defRPr/>
            </a:pPr>
            <a:r>
              <a:rPr lang="it-IT" dirty="0" smtClean="0"/>
              <a:t> </a:t>
            </a:r>
            <a:r>
              <a:rPr lang="it-IT" dirty="0" err="1" smtClean="0"/>
              <a:t>pH</a:t>
            </a:r>
            <a:r>
              <a:rPr lang="it-IT" dirty="0" smtClean="0"/>
              <a:t> NEL TUBULO </a:t>
            </a:r>
            <a:r>
              <a:rPr lang="it-IT" dirty="0"/>
              <a:t>PROSSIMALE</a:t>
            </a:r>
          </a:p>
        </p:txBody>
      </p:sp>
    </p:spTree>
    <p:extLst>
      <p:ext uri="{BB962C8B-B14F-4D97-AF65-F5344CB8AC3E}">
        <p14:creationId xmlns:p14="http://schemas.microsoft.com/office/powerpoint/2010/main" val="11850548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10" name="Rettangolo 84009"/>
          <p:cNvSpPr/>
          <p:nvPr/>
        </p:nvSpPr>
        <p:spPr bwMode="auto">
          <a:xfrm>
            <a:off x="704528" y="2348880"/>
            <a:ext cx="2304256" cy="4392488"/>
          </a:xfrm>
          <a:prstGeom prst="rect">
            <a:avLst/>
          </a:prstGeom>
          <a:solidFill>
            <a:srgbClr val="FFFC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7" name="Rettangolo 84006"/>
          <p:cNvSpPr/>
          <p:nvPr/>
        </p:nvSpPr>
        <p:spPr bwMode="auto">
          <a:xfrm>
            <a:off x="704528" y="0"/>
            <a:ext cx="3096344" cy="2348880"/>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8" name="Rettangolo 84007"/>
          <p:cNvSpPr/>
          <p:nvPr/>
        </p:nvSpPr>
        <p:spPr bwMode="auto">
          <a:xfrm>
            <a:off x="3800872" y="620688"/>
            <a:ext cx="5688632" cy="1728192"/>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84009" name="Rettangolo 84008"/>
          <p:cNvSpPr/>
          <p:nvPr/>
        </p:nvSpPr>
        <p:spPr bwMode="auto">
          <a:xfrm>
            <a:off x="6105128" y="2348880"/>
            <a:ext cx="3384376" cy="4392488"/>
          </a:xfrm>
          <a:prstGeom prst="rect">
            <a:avLst/>
          </a:prstGeom>
          <a:solidFill>
            <a:srgbClr val="FF2600">
              <a:alpha val="29804"/>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3" name="Connettore 1 2"/>
          <p:cNvCxnSpPr/>
          <p:nvPr/>
        </p:nvCxnSpPr>
        <p:spPr bwMode="auto">
          <a:xfrm>
            <a:off x="681715" y="260648"/>
            <a:ext cx="0" cy="640871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CasellaDiTesto 3"/>
          <p:cNvSpPr txBox="1"/>
          <p:nvPr/>
        </p:nvSpPr>
        <p:spPr>
          <a:xfrm>
            <a:off x="1008728" y="404664"/>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5" name="Rettangolo 4"/>
          <p:cNvSpPr/>
          <p:nvPr/>
        </p:nvSpPr>
        <p:spPr>
          <a:xfrm>
            <a:off x="1761835" y="404664"/>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6" name="CasellaDiTesto 5"/>
          <p:cNvSpPr txBox="1"/>
          <p:nvPr/>
        </p:nvSpPr>
        <p:spPr>
          <a:xfrm>
            <a:off x="128464" y="1304764"/>
            <a:ext cx="479618" cy="400110"/>
          </a:xfrm>
          <a:prstGeom prst="rect">
            <a:avLst/>
          </a:prstGeom>
          <a:noFill/>
        </p:spPr>
        <p:txBody>
          <a:bodyPr wrap="none" rtlCol="0">
            <a:spAutoFit/>
          </a:bodyPr>
          <a:lstStyle/>
          <a:p>
            <a:r>
              <a:rPr lang="it-IT" dirty="0" smtClean="0"/>
              <a:t>H</a:t>
            </a:r>
            <a:r>
              <a:rPr lang="it-IT" baseline="30000" dirty="0"/>
              <a:t>+</a:t>
            </a:r>
            <a:endParaRPr lang="it-IT" dirty="0"/>
          </a:p>
        </p:txBody>
      </p:sp>
      <p:sp>
        <p:nvSpPr>
          <p:cNvPr id="10" name="CasellaDiTesto 9"/>
          <p:cNvSpPr txBox="1"/>
          <p:nvPr/>
        </p:nvSpPr>
        <p:spPr>
          <a:xfrm>
            <a:off x="1568624" y="1304764"/>
            <a:ext cx="479618" cy="400110"/>
          </a:xfrm>
          <a:prstGeom prst="rect">
            <a:avLst/>
          </a:prstGeom>
          <a:noFill/>
        </p:spPr>
        <p:txBody>
          <a:bodyPr wrap="none" rtlCol="0">
            <a:spAutoFit/>
          </a:bodyPr>
          <a:lstStyle/>
          <a:p>
            <a:r>
              <a:rPr lang="it-IT" smtClean="0"/>
              <a:t>H</a:t>
            </a:r>
            <a:r>
              <a:rPr lang="it-IT" baseline="30000"/>
              <a:t>+</a:t>
            </a:r>
            <a:endParaRPr lang="it-IT" dirty="0"/>
          </a:p>
        </p:txBody>
      </p:sp>
      <p:cxnSp>
        <p:nvCxnSpPr>
          <p:cNvPr id="8" name="Connettore 2 7"/>
          <p:cNvCxnSpPr/>
          <p:nvPr/>
        </p:nvCxnSpPr>
        <p:spPr bwMode="auto">
          <a:xfrm>
            <a:off x="560512" y="1504819"/>
            <a:ext cx="864096"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Rettangolo 12"/>
          <p:cNvSpPr/>
          <p:nvPr/>
        </p:nvSpPr>
        <p:spPr>
          <a:xfrm>
            <a:off x="2696209" y="1012666"/>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cxnSp>
        <p:nvCxnSpPr>
          <p:cNvPr id="11" name="Connettore 1 10"/>
          <p:cNvCxnSpPr>
            <a:stCxn id="5" idx="2"/>
            <a:endCxn id="10" idx="0"/>
          </p:cNvCxnSpPr>
          <p:nvPr/>
        </p:nvCxnSpPr>
        <p:spPr bwMode="auto">
          <a:xfrm flipH="1">
            <a:off x="1808433" y="804774"/>
            <a:ext cx="432861" cy="49999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Connettore 2 13"/>
          <p:cNvCxnSpPr>
            <a:endCxn id="13" idx="1"/>
          </p:cNvCxnSpPr>
          <p:nvPr/>
        </p:nvCxnSpPr>
        <p:spPr bwMode="auto">
          <a:xfrm>
            <a:off x="2000672" y="1052736"/>
            <a:ext cx="695537" cy="1599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Connettore 1 15"/>
          <p:cNvCxnSpPr/>
          <p:nvPr/>
        </p:nvCxnSpPr>
        <p:spPr bwMode="auto">
          <a:xfrm>
            <a:off x="3008784" y="2348880"/>
            <a:ext cx="0" cy="432048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Connettore 1 17"/>
          <p:cNvCxnSpPr/>
          <p:nvPr/>
        </p:nvCxnSpPr>
        <p:spPr bwMode="auto">
          <a:xfrm>
            <a:off x="3008784" y="2348880"/>
            <a:ext cx="309634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Connettore 1 19"/>
          <p:cNvCxnSpPr/>
          <p:nvPr/>
        </p:nvCxnSpPr>
        <p:spPr bwMode="auto">
          <a:xfrm>
            <a:off x="6105128" y="2348880"/>
            <a:ext cx="0" cy="42484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Connettore 1 21"/>
          <p:cNvCxnSpPr/>
          <p:nvPr/>
        </p:nvCxnSpPr>
        <p:spPr bwMode="auto">
          <a:xfrm>
            <a:off x="3800872" y="260648"/>
            <a:ext cx="0" cy="36004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Connettore 1 23"/>
          <p:cNvCxnSpPr/>
          <p:nvPr/>
        </p:nvCxnSpPr>
        <p:spPr bwMode="auto">
          <a:xfrm>
            <a:off x="3800872" y="620688"/>
            <a:ext cx="5688632"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Connettore 1 27"/>
          <p:cNvCxnSpPr/>
          <p:nvPr/>
        </p:nvCxnSpPr>
        <p:spPr bwMode="auto">
          <a:xfrm>
            <a:off x="9489504" y="620688"/>
            <a:ext cx="0" cy="60486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Rettangolo 31"/>
          <p:cNvSpPr/>
          <p:nvPr/>
        </p:nvSpPr>
        <p:spPr>
          <a:xfrm>
            <a:off x="1400065" y="2996952"/>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29" name="CasellaDiTesto 28"/>
          <p:cNvSpPr txBox="1"/>
          <p:nvPr/>
        </p:nvSpPr>
        <p:spPr>
          <a:xfrm>
            <a:off x="1692779" y="-27384"/>
            <a:ext cx="1099981" cy="400110"/>
          </a:xfrm>
          <a:prstGeom prst="rect">
            <a:avLst/>
          </a:prstGeom>
          <a:noFill/>
        </p:spPr>
        <p:txBody>
          <a:bodyPr wrap="none" rtlCol="0">
            <a:spAutoFit/>
          </a:bodyPr>
          <a:lstStyle/>
          <a:p>
            <a:r>
              <a:rPr lang="it-IT" smtClean="0"/>
              <a:t>sangue</a:t>
            </a:r>
            <a:endParaRPr lang="it-IT"/>
          </a:p>
        </p:txBody>
      </p:sp>
      <p:sp>
        <p:nvSpPr>
          <p:cNvPr id="30" name="CasellaDiTesto 29"/>
          <p:cNvSpPr txBox="1"/>
          <p:nvPr/>
        </p:nvSpPr>
        <p:spPr>
          <a:xfrm>
            <a:off x="1320297" y="6345324"/>
            <a:ext cx="968407" cy="400110"/>
          </a:xfrm>
          <a:prstGeom prst="rect">
            <a:avLst/>
          </a:prstGeom>
          <a:noFill/>
        </p:spPr>
        <p:txBody>
          <a:bodyPr wrap="none" rtlCol="0">
            <a:spAutoFit/>
          </a:bodyPr>
          <a:lstStyle/>
          <a:p>
            <a:r>
              <a:rPr lang="it-IT" smtClean="0"/>
              <a:t>tubulo</a:t>
            </a:r>
            <a:endParaRPr lang="it-IT"/>
          </a:p>
        </p:txBody>
      </p:sp>
      <p:sp>
        <p:nvSpPr>
          <p:cNvPr id="31" name="CasellaDiTesto 30"/>
          <p:cNvSpPr txBox="1"/>
          <p:nvPr/>
        </p:nvSpPr>
        <p:spPr>
          <a:xfrm>
            <a:off x="6321152" y="6345324"/>
            <a:ext cx="2860335" cy="400110"/>
          </a:xfrm>
          <a:prstGeom prst="rect">
            <a:avLst/>
          </a:prstGeom>
          <a:noFill/>
        </p:spPr>
        <p:txBody>
          <a:bodyPr wrap="none" rtlCol="0">
            <a:spAutoFit/>
          </a:bodyPr>
          <a:lstStyle/>
          <a:p>
            <a:r>
              <a:rPr lang="it-IT" dirty="0" smtClean="0"/>
              <a:t>capillare </a:t>
            </a:r>
            <a:r>
              <a:rPr lang="it-IT" dirty="0" err="1" smtClean="0"/>
              <a:t>peritubulare</a:t>
            </a:r>
            <a:endParaRPr lang="it-IT" dirty="0"/>
          </a:p>
        </p:txBody>
      </p:sp>
      <p:sp>
        <p:nvSpPr>
          <p:cNvPr id="36" name="Rettangolo 35"/>
          <p:cNvSpPr/>
          <p:nvPr/>
        </p:nvSpPr>
        <p:spPr>
          <a:xfrm>
            <a:off x="920552" y="3552981"/>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37" name="Rettangolo 36"/>
          <p:cNvSpPr/>
          <p:nvPr/>
        </p:nvSpPr>
        <p:spPr>
          <a:xfrm>
            <a:off x="2186377" y="3552981"/>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34" name="Connettore 2 33"/>
          <p:cNvCxnSpPr>
            <a:stCxn id="32" idx="2"/>
          </p:cNvCxnSpPr>
          <p:nvPr/>
        </p:nvCxnSpPr>
        <p:spPr bwMode="auto">
          <a:xfrm flipH="1">
            <a:off x="1496617" y="3397062"/>
            <a:ext cx="390922" cy="17595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Connettore 2 37"/>
          <p:cNvCxnSpPr>
            <a:stCxn id="32" idx="2"/>
          </p:cNvCxnSpPr>
          <p:nvPr/>
        </p:nvCxnSpPr>
        <p:spPr bwMode="auto">
          <a:xfrm>
            <a:off x="1887539" y="3397062"/>
            <a:ext cx="329157" cy="2479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Connettore 2 39"/>
          <p:cNvCxnSpPr>
            <a:stCxn id="13" idx="2"/>
            <a:endCxn id="32" idx="0"/>
          </p:cNvCxnSpPr>
          <p:nvPr/>
        </p:nvCxnSpPr>
        <p:spPr bwMode="auto">
          <a:xfrm flipH="1">
            <a:off x="1887539" y="1412776"/>
            <a:ext cx="1296144" cy="15841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4" name="Rettangolo 73"/>
          <p:cNvSpPr/>
          <p:nvPr/>
        </p:nvSpPr>
        <p:spPr>
          <a:xfrm>
            <a:off x="7401272" y="4345069"/>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79" name="CasellaDiTesto 78"/>
          <p:cNvSpPr txBox="1"/>
          <p:nvPr/>
        </p:nvSpPr>
        <p:spPr>
          <a:xfrm>
            <a:off x="1881094" y="4345069"/>
            <a:ext cx="479618" cy="400110"/>
          </a:xfrm>
          <a:prstGeom prst="rect">
            <a:avLst/>
          </a:prstGeom>
          <a:noFill/>
        </p:spPr>
        <p:txBody>
          <a:bodyPr wrap="none" rtlCol="0">
            <a:spAutoFit/>
          </a:bodyPr>
          <a:lstStyle/>
          <a:p>
            <a:r>
              <a:rPr lang="it-IT" dirty="0" smtClean="0"/>
              <a:t>H</a:t>
            </a:r>
            <a:r>
              <a:rPr lang="it-IT" baseline="30000" dirty="0"/>
              <a:t>+</a:t>
            </a:r>
            <a:endParaRPr lang="it-IT" dirty="0"/>
          </a:p>
        </p:txBody>
      </p:sp>
      <p:sp>
        <p:nvSpPr>
          <p:cNvPr id="83982" name="Arco 83981"/>
          <p:cNvSpPr/>
          <p:nvPr/>
        </p:nvSpPr>
        <p:spPr bwMode="auto">
          <a:xfrm flipH="1">
            <a:off x="920552" y="692696"/>
            <a:ext cx="1584176" cy="1656184"/>
          </a:xfrm>
          <a:prstGeom prst="arc">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83986" name="Connettore 2 83985"/>
          <p:cNvCxnSpPr>
            <a:stCxn id="83982" idx="2"/>
          </p:cNvCxnSpPr>
          <p:nvPr/>
        </p:nvCxnSpPr>
        <p:spPr bwMode="auto">
          <a:xfrm>
            <a:off x="920552" y="1520788"/>
            <a:ext cx="0" cy="28443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6" name="Rettangolo 85"/>
          <p:cNvSpPr/>
          <p:nvPr/>
        </p:nvSpPr>
        <p:spPr>
          <a:xfrm>
            <a:off x="704528" y="4365104"/>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87" name="Rettangolo 86"/>
          <p:cNvSpPr/>
          <p:nvPr/>
        </p:nvSpPr>
        <p:spPr>
          <a:xfrm>
            <a:off x="1400065" y="4993141"/>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88" name="Rettangolo 87"/>
          <p:cNvSpPr/>
          <p:nvPr/>
        </p:nvSpPr>
        <p:spPr>
          <a:xfrm>
            <a:off x="920552" y="5549170"/>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89" name="Rettangolo 88"/>
          <p:cNvSpPr/>
          <p:nvPr/>
        </p:nvSpPr>
        <p:spPr>
          <a:xfrm>
            <a:off x="2186377" y="5549170"/>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90" name="Connettore 2 89"/>
          <p:cNvCxnSpPr/>
          <p:nvPr/>
        </p:nvCxnSpPr>
        <p:spPr bwMode="auto">
          <a:xfrm flipH="1">
            <a:off x="1496617" y="5393251"/>
            <a:ext cx="390922" cy="17595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1" name="Connettore 2 90"/>
          <p:cNvCxnSpPr/>
          <p:nvPr/>
        </p:nvCxnSpPr>
        <p:spPr bwMode="auto">
          <a:xfrm>
            <a:off x="1887539" y="5393251"/>
            <a:ext cx="329157" cy="2479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88" name="Connettore 2 83987"/>
          <p:cNvCxnSpPr/>
          <p:nvPr/>
        </p:nvCxnSpPr>
        <p:spPr bwMode="auto">
          <a:xfrm>
            <a:off x="1424608" y="4797152"/>
            <a:ext cx="288032" cy="1440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90" name="Connettore 2 83989"/>
          <p:cNvCxnSpPr/>
          <p:nvPr/>
        </p:nvCxnSpPr>
        <p:spPr bwMode="auto">
          <a:xfrm flipH="1">
            <a:off x="1784648" y="4725144"/>
            <a:ext cx="144016" cy="21602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6" name="CasellaDiTesto 105"/>
          <p:cNvSpPr txBox="1"/>
          <p:nvPr/>
        </p:nvSpPr>
        <p:spPr>
          <a:xfrm>
            <a:off x="1568624" y="5965249"/>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84002" name="Rettangolo arrotondato 84001"/>
          <p:cNvSpPr/>
          <p:nvPr/>
        </p:nvSpPr>
        <p:spPr bwMode="auto">
          <a:xfrm>
            <a:off x="3152800" y="2564904"/>
            <a:ext cx="2808312" cy="4176464"/>
          </a:xfrm>
          <a:prstGeom prst="roundRect">
            <a:avLst/>
          </a:prstGeom>
          <a:solidFill>
            <a:srgbClr val="00CC99">
              <a:alpha val="58824"/>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52" name="Rettangolo 51"/>
          <p:cNvSpPr/>
          <p:nvPr/>
        </p:nvSpPr>
        <p:spPr>
          <a:xfrm>
            <a:off x="3848337" y="3437384"/>
            <a:ext cx="974947" cy="400110"/>
          </a:xfrm>
          <a:prstGeom prst="rect">
            <a:avLst/>
          </a:prstGeom>
        </p:spPr>
        <p:txBody>
          <a:bodyPr wrap="none">
            <a:spAutoFit/>
          </a:bodyPr>
          <a:lstStyle/>
          <a:p>
            <a:r>
              <a:rPr lang="it-IT" dirty="0" smtClean="0"/>
              <a:t>H</a:t>
            </a:r>
            <a:r>
              <a:rPr lang="it-IT" baseline="-25000" dirty="0" smtClean="0"/>
              <a:t>2</a:t>
            </a:r>
            <a:r>
              <a:rPr lang="it-IT" dirty="0" smtClean="0"/>
              <a:t>CO</a:t>
            </a:r>
            <a:r>
              <a:rPr lang="it-IT" baseline="-25000" dirty="0" smtClean="0"/>
              <a:t>3</a:t>
            </a:r>
            <a:endParaRPr lang="it-IT" baseline="30000" dirty="0"/>
          </a:p>
        </p:txBody>
      </p:sp>
      <p:sp>
        <p:nvSpPr>
          <p:cNvPr id="53" name="Rettangolo 52"/>
          <p:cNvSpPr/>
          <p:nvPr/>
        </p:nvSpPr>
        <p:spPr>
          <a:xfrm>
            <a:off x="3440832" y="2780928"/>
            <a:ext cx="684803" cy="400110"/>
          </a:xfrm>
          <a:prstGeom prst="rect">
            <a:avLst/>
          </a:prstGeom>
        </p:spPr>
        <p:txBody>
          <a:bodyPr wrap="none">
            <a:spAutoFit/>
          </a:bodyPr>
          <a:lstStyle/>
          <a:p>
            <a:r>
              <a:rPr lang="it-IT" dirty="0" smtClean="0"/>
              <a:t>H</a:t>
            </a:r>
            <a:r>
              <a:rPr lang="it-IT" baseline="-25000" dirty="0" smtClean="0"/>
              <a:t>2</a:t>
            </a:r>
            <a:r>
              <a:rPr lang="it-IT" dirty="0"/>
              <a:t>O</a:t>
            </a:r>
            <a:endParaRPr lang="it-IT" baseline="30000" dirty="0"/>
          </a:p>
        </p:txBody>
      </p:sp>
      <p:sp>
        <p:nvSpPr>
          <p:cNvPr id="54" name="Rettangolo 53"/>
          <p:cNvSpPr/>
          <p:nvPr/>
        </p:nvSpPr>
        <p:spPr>
          <a:xfrm>
            <a:off x="4706657" y="2780928"/>
            <a:ext cx="678391" cy="400110"/>
          </a:xfrm>
          <a:prstGeom prst="rect">
            <a:avLst/>
          </a:prstGeom>
        </p:spPr>
        <p:txBody>
          <a:bodyPr wrap="none">
            <a:spAutoFit/>
          </a:bodyPr>
          <a:lstStyle/>
          <a:p>
            <a:r>
              <a:rPr lang="it-IT" smtClean="0"/>
              <a:t>CO</a:t>
            </a:r>
            <a:r>
              <a:rPr lang="it-IT" baseline="-25000"/>
              <a:t>2</a:t>
            </a:r>
            <a:endParaRPr lang="it-IT" baseline="30000" dirty="0"/>
          </a:p>
        </p:txBody>
      </p:sp>
      <p:cxnSp>
        <p:nvCxnSpPr>
          <p:cNvPr id="55" name="Connettore 2 54"/>
          <p:cNvCxnSpPr>
            <a:stCxn id="53" idx="2"/>
            <a:endCxn id="52" idx="0"/>
          </p:cNvCxnSpPr>
          <p:nvPr/>
        </p:nvCxnSpPr>
        <p:spPr bwMode="auto">
          <a:xfrm>
            <a:off x="3783234" y="3181038"/>
            <a:ext cx="552577" cy="25634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Connettore 2 55"/>
          <p:cNvCxnSpPr>
            <a:stCxn id="54" idx="2"/>
            <a:endCxn id="52" idx="0"/>
          </p:cNvCxnSpPr>
          <p:nvPr/>
        </p:nvCxnSpPr>
        <p:spPr bwMode="auto">
          <a:xfrm flipH="1">
            <a:off x="4335811" y="3181038"/>
            <a:ext cx="710042" cy="25634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1" name="Rettangolo 60"/>
          <p:cNvSpPr/>
          <p:nvPr/>
        </p:nvSpPr>
        <p:spPr>
          <a:xfrm>
            <a:off x="4858179" y="4345069"/>
            <a:ext cx="958917" cy="400110"/>
          </a:xfrm>
          <a:prstGeom prst="rect">
            <a:avLst/>
          </a:prstGeom>
        </p:spPr>
        <p:txBody>
          <a:bodyPr wrap="none">
            <a:spAutoFit/>
          </a:bodyPr>
          <a:lstStyle/>
          <a:p>
            <a:r>
              <a:rPr lang="it-IT" dirty="0"/>
              <a:t>HCO</a:t>
            </a:r>
            <a:r>
              <a:rPr lang="it-IT" baseline="-25000" dirty="0"/>
              <a:t>3</a:t>
            </a:r>
            <a:r>
              <a:rPr lang="it-IT" baseline="30000" dirty="0"/>
              <a:t>-</a:t>
            </a:r>
          </a:p>
        </p:txBody>
      </p:sp>
      <p:sp>
        <p:nvSpPr>
          <p:cNvPr id="63" name="CasellaDiTesto 62"/>
          <p:cNvSpPr txBox="1"/>
          <p:nvPr/>
        </p:nvSpPr>
        <p:spPr>
          <a:xfrm>
            <a:off x="3393262" y="4345069"/>
            <a:ext cx="479618" cy="400110"/>
          </a:xfrm>
          <a:prstGeom prst="rect">
            <a:avLst/>
          </a:prstGeom>
          <a:noFill/>
        </p:spPr>
        <p:txBody>
          <a:bodyPr wrap="none" rtlCol="0">
            <a:spAutoFit/>
          </a:bodyPr>
          <a:lstStyle/>
          <a:p>
            <a:r>
              <a:rPr lang="it-IT" dirty="0" smtClean="0"/>
              <a:t>H</a:t>
            </a:r>
            <a:r>
              <a:rPr lang="it-IT" baseline="30000" dirty="0"/>
              <a:t>+</a:t>
            </a:r>
            <a:endParaRPr lang="it-IT" dirty="0"/>
          </a:p>
        </p:txBody>
      </p:sp>
      <p:cxnSp>
        <p:nvCxnSpPr>
          <p:cNvPr id="83968" name="Connettore 2 83967"/>
          <p:cNvCxnSpPr/>
          <p:nvPr/>
        </p:nvCxnSpPr>
        <p:spPr bwMode="auto">
          <a:xfrm>
            <a:off x="3872880" y="4545124"/>
            <a:ext cx="1008112"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70" name="Connettore 1 83969"/>
          <p:cNvCxnSpPr/>
          <p:nvPr/>
        </p:nvCxnSpPr>
        <p:spPr bwMode="auto">
          <a:xfrm flipV="1">
            <a:off x="4376936" y="3817616"/>
            <a:ext cx="0" cy="7200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76" name="Connettore 2 83975"/>
          <p:cNvCxnSpPr/>
          <p:nvPr/>
        </p:nvCxnSpPr>
        <p:spPr bwMode="auto">
          <a:xfrm>
            <a:off x="5889104" y="4545124"/>
            <a:ext cx="1296144"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980" name="Connettore 2 83979"/>
          <p:cNvCxnSpPr/>
          <p:nvPr/>
        </p:nvCxnSpPr>
        <p:spPr bwMode="auto">
          <a:xfrm flipH="1">
            <a:off x="2432720" y="4545124"/>
            <a:ext cx="936104"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4003" name="CasellaDiTesto 84002"/>
          <p:cNvSpPr txBox="1"/>
          <p:nvPr/>
        </p:nvSpPr>
        <p:spPr>
          <a:xfrm>
            <a:off x="3494277" y="6309320"/>
            <a:ext cx="2106795" cy="400110"/>
          </a:xfrm>
          <a:prstGeom prst="rect">
            <a:avLst/>
          </a:prstGeom>
          <a:noFill/>
        </p:spPr>
        <p:txBody>
          <a:bodyPr wrap="none" rtlCol="0">
            <a:spAutoFit/>
          </a:bodyPr>
          <a:lstStyle/>
          <a:p>
            <a:r>
              <a:rPr lang="it-IT" smtClean="0"/>
              <a:t>cellula tubulare</a:t>
            </a:r>
            <a:endParaRPr lang="it-IT"/>
          </a:p>
        </p:txBody>
      </p:sp>
      <p:sp>
        <p:nvSpPr>
          <p:cNvPr id="67" name="CasellaDiTesto 66"/>
          <p:cNvSpPr txBox="1"/>
          <p:nvPr/>
        </p:nvSpPr>
        <p:spPr>
          <a:xfrm>
            <a:off x="1640632" y="3409255"/>
            <a:ext cx="502895" cy="307777"/>
          </a:xfrm>
          <a:prstGeom prst="rect">
            <a:avLst/>
          </a:prstGeom>
          <a:noFill/>
        </p:spPr>
        <p:txBody>
          <a:bodyPr wrap="none" rtlCol="0">
            <a:spAutoFit/>
          </a:bodyPr>
          <a:lstStyle/>
          <a:p>
            <a:r>
              <a:rPr lang="it-IT" sz="1400" smtClean="0"/>
              <a:t>a.c.</a:t>
            </a:r>
            <a:endParaRPr lang="it-IT" sz="1400" dirty="0"/>
          </a:p>
        </p:txBody>
      </p:sp>
      <p:sp>
        <p:nvSpPr>
          <p:cNvPr id="68" name="CasellaDiTesto 67"/>
          <p:cNvSpPr txBox="1"/>
          <p:nvPr/>
        </p:nvSpPr>
        <p:spPr>
          <a:xfrm>
            <a:off x="4162073" y="3140968"/>
            <a:ext cx="502895" cy="307777"/>
          </a:xfrm>
          <a:prstGeom prst="rect">
            <a:avLst/>
          </a:prstGeom>
          <a:noFill/>
        </p:spPr>
        <p:txBody>
          <a:bodyPr wrap="none" rtlCol="0">
            <a:spAutoFit/>
          </a:bodyPr>
          <a:lstStyle/>
          <a:p>
            <a:r>
              <a:rPr lang="it-IT" sz="1400" smtClean="0"/>
              <a:t>a.c.</a:t>
            </a:r>
            <a:endParaRPr lang="it-IT" sz="1400" dirty="0"/>
          </a:p>
        </p:txBody>
      </p:sp>
      <p:sp>
        <p:nvSpPr>
          <p:cNvPr id="69" name="CasellaDiTesto 68"/>
          <p:cNvSpPr txBox="1"/>
          <p:nvPr/>
        </p:nvSpPr>
        <p:spPr>
          <a:xfrm>
            <a:off x="1640632" y="5353471"/>
            <a:ext cx="502895" cy="307777"/>
          </a:xfrm>
          <a:prstGeom prst="rect">
            <a:avLst/>
          </a:prstGeom>
          <a:noFill/>
        </p:spPr>
        <p:txBody>
          <a:bodyPr wrap="none" rtlCol="0">
            <a:spAutoFit/>
          </a:bodyPr>
          <a:lstStyle/>
          <a:p>
            <a:r>
              <a:rPr lang="it-IT" sz="1400" smtClean="0"/>
              <a:t>a.c.</a:t>
            </a:r>
            <a:endParaRPr lang="it-IT" sz="1400" dirty="0"/>
          </a:p>
        </p:txBody>
      </p:sp>
      <p:sp>
        <p:nvSpPr>
          <p:cNvPr id="70" name="Arco 69"/>
          <p:cNvSpPr/>
          <p:nvPr/>
        </p:nvSpPr>
        <p:spPr bwMode="auto">
          <a:xfrm flipH="1">
            <a:off x="776536" y="620688"/>
            <a:ext cx="576064" cy="648072"/>
          </a:xfrm>
          <a:prstGeom prst="arc">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73" name="Arco 72"/>
          <p:cNvSpPr/>
          <p:nvPr/>
        </p:nvSpPr>
        <p:spPr bwMode="auto">
          <a:xfrm flipH="1" flipV="1">
            <a:off x="776536" y="5445224"/>
            <a:ext cx="576064" cy="720080"/>
          </a:xfrm>
          <a:prstGeom prst="arc">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cxnSp>
        <p:nvCxnSpPr>
          <p:cNvPr id="9" name="Connettore 1 8"/>
          <p:cNvCxnSpPr>
            <a:stCxn id="70" idx="2"/>
            <a:endCxn id="73" idx="2"/>
          </p:cNvCxnSpPr>
          <p:nvPr/>
        </p:nvCxnSpPr>
        <p:spPr bwMode="auto">
          <a:xfrm>
            <a:off x="776536" y="944724"/>
            <a:ext cx="0" cy="48605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Connettore 2 20"/>
          <p:cNvCxnSpPr/>
          <p:nvPr/>
        </p:nvCxnSpPr>
        <p:spPr bwMode="auto">
          <a:xfrm>
            <a:off x="992560" y="6165304"/>
            <a:ext cx="648072"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1" name="CasellaDiTesto 80"/>
          <p:cNvSpPr txBox="1"/>
          <p:nvPr/>
        </p:nvSpPr>
        <p:spPr>
          <a:xfrm>
            <a:off x="4177080" y="5965249"/>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sp>
        <p:nvSpPr>
          <p:cNvPr id="82" name="CasellaDiTesto 81"/>
          <p:cNvSpPr txBox="1"/>
          <p:nvPr/>
        </p:nvSpPr>
        <p:spPr>
          <a:xfrm>
            <a:off x="7417440" y="5965249"/>
            <a:ext cx="631904" cy="400110"/>
          </a:xfrm>
          <a:prstGeom prst="rect">
            <a:avLst/>
          </a:prstGeom>
          <a:noFill/>
        </p:spPr>
        <p:txBody>
          <a:bodyPr wrap="none" rtlCol="0">
            <a:spAutoFit/>
          </a:bodyPr>
          <a:lstStyle/>
          <a:p>
            <a:r>
              <a:rPr lang="it-IT" dirty="0" smtClean="0"/>
              <a:t>Na</a:t>
            </a:r>
            <a:r>
              <a:rPr lang="it-IT" baseline="30000" dirty="0" smtClean="0"/>
              <a:t>+</a:t>
            </a:r>
            <a:endParaRPr lang="it-IT" baseline="30000" dirty="0"/>
          </a:p>
        </p:txBody>
      </p:sp>
      <p:cxnSp>
        <p:nvCxnSpPr>
          <p:cNvPr id="25" name="Connettore 2 24"/>
          <p:cNvCxnSpPr/>
          <p:nvPr/>
        </p:nvCxnSpPr>
        <p:spPr bwMode="auto">
          <a:xfrm>
            <a:off x="2288704" y="6165304"/>
            <a:ext cx="1872208"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5" name="Connettore 2 84"/>
          <p:cNvCxnSpPr/>
          <p:nvPr/>
        </p:nvCxnSpPr>
        <p:spPr bwMode="auto">
          <a:xfrm>
            <a:off x="4880992" y="6165304"/>
            <a:ext cx="252028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6" name="Rettangolo 75"/>
          <p:cNvSpPr/>
          <p:nvPr/>
        </p:nvSpPr>
        <p:spPr>
          <a:xfrm>
            <a:off x="8524684" y="5085184"/>
            <a:ext cx="676788" cy="400110"/>
          </a:xfrm>
          <a:prstGeom prst="rect">
            <a:avLst/>
          </a:prstGeom>
        </p:spPr>
        <p:txBody>
          <a:bodyPr wrap="none">
            <a:spAutoFit/>
          </a:bodyPr>
          <a:lstStyle/>
          <a:p>
            <a:r>
              <a:rPr lang="it-IT" dirty="0" smtClean="0">
                <a:solidFill>
                  <a:schemeClr val="accent2"/>
                </a:solidFill>
              </a:rPr>
              <a:t>NH</a:t>
            </a:r>
            <a:r>
              <a:rPr lang="it-IT" baseline="-25000" dirty="0" smtClean="0">
                <a:solidFill>
                  <a:schemeClr val="accent2"/>
                </a:solidFill>
              </a:rPr>
              <a:t>2</a:t>
            </a:r>
            <a:endParaRPr lang="it-IT" baseline="30000" dirty="0">
              <a:solidFill>
                <a:schemeClr val="accent2"/>
              </a:solidFill>
            </a:endParaRPr>
          </a:p>
        </p:txBody>
      </p:sp>
      <p:cxnSp>
        <p:nvCxnSpPr>
          <p:cNvPr id="17" name="Connettore 2 16"/>
          <p:cNvCxnSpPr/>
          <p:nvPr/>
        </p:nvCxnSpPr>
        <p:spPr bwMode="auto">
          <a:xfrm flipH="1">
            <a:off x="5097016" y="5301208"/>
            <a:ext cx="3312368"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3" name="Rettangolo 82"/>
          <p:cNvSpPr/>
          <p:nvPr/>
        </p:nvSpPr>
        <p:spPr>
          <a:xfrm>
            <a:off x="4420228" y="5085184"/>
            <a:ext cx="676788" cy="400110"/>
          </a:xfrm>
          <a:prstGeom prst="rect">
            <a:avLst/>
          </a:prstGeom>
        </p:spPr>
        <p:txBody>
          <a:bodyPr wrap="none">
            <a:spAutoFit/>
          </a:bodyPr>
          <a:lstStyle/>
          <a:p>
            <a:r>
              <a:rPr lang="it-IT" dirty="0" smtClean="0">
                <a:solidFill>
                  <a:schemeClr val="accent2"/>
                </a:solidFill>
              </a:rPr>
              <a:t>NH</a:t>
            </a:r>
            <a:r>
              <a:rPr lang="it-IT" baseline="-25000" dirty="0" smtClean="0">
                <a:solidFill>
                  <a:schemeClr val="accent2"/>
                </a:solidFill>
              </a:rPr>
              <a:t>2</a:t>
            </a:r>
            <a:endParaRPr lang="it-IT" baseline="30000" dirty="0">
              <a:solidFill>
                <a:schemeClr val="accent2"/>
              </a:solidFill>
            </a:endParaRPr>
          </a:p>
        </p:txBody>
      </p:sp>
      <p:cxnSp>
        <p:nvCxnSpPr>
          <p:cNvPr id="26" name="Connettore 7 25"/>
          <p:cNvCxnSpPr/>
          <p:nvPr/>
        </p:nvCxnSpPr>
        <p:spPr bwMode="auto">
          <a:xfrm>
            <a:off x="3728864" y="4653136"/>
            <a:ext cx="720080" cy="576064"/>
          </a:xfrm>
          <a:prstGeom prst="curvedConnector3">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2" name="Rettangolo 91"/>
          <p:cNvSpPr/>
          <p:nvPr/>
        </p:nvSpPr>
        <p:spPr>
          <a:xfrm>
            <a:off x="3296816" y="5085184"/>
            <a:ext cx="676788" cy="400110"/>
          </a:xfrm>
          <a:prstGeom prst="rect">
            <a:avLst/>
          </a:prstGeom>
        </p:spPr>
        <p:txBody>
          <a:bodyPr wrap="none">
            <a:spAutoFit/>
          </a:bodyPr>
          <a:lstStyle/>
          <a:p>
            <a:r>
              <a:rPr lang="it-IT" smtClean="0">
                <a:solidFill>
                  <a:schemeClr val="accent2"/>
                </a:solidFill>
              </a:rPr>
              <a:t>NH</a:t>
            </a:r>
            <a:r>
              <a:rPr lang="it-IT" baseline="-25000" dirty="0">
                <a:solidFill>
                  <a:schemeClr val="accent2"/>
                </a:solidFill>
              </a:rPr>
              <a:t>3</a:t>
            </a:r>
            <a:endParaRPr lang="it-IT" baseline="30000" dirty="0">
              <a:solidFill>
                <a:schemeClr val="accent2"/>
              </a:solidFill>
            </a:endParaRPr>
          </a:p>
        </p:txBody>
      </p:sp>
      <p:cxnSp>
        <p:nvCxnSpPr>
          <p:cNvPr id="39" name="Connettore 2 38"/>
          <p:cNvCxnSpPr/>
          <p:nvPr/>
        </p:nvCxnSpPr>
        <p:spPr bwMode="auto">
          <a:xfrm flipH="1">
            <a:off x="4016896" y="5301208"/>
            <a:ext cx="36004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3" name="Rettangolo 92"/>
          <p:cNvSpPr/>
          <p:nvPr/>
        </p:nvSpPr>
        <p:spPr>
          <a:xfrm>
            <a:off x="2360712" y="5085184"/>
            <a:ext cx="676788" cy="400110"/>
          </a:xfrm>
          <a:prstGeom prst="rect">
            <a:avLst/>
          </a:prstGeom>
        </p:spPr>
        <p:txBody>
          <a:bodyPr wrap="none">
            <a:spAutoFit/>
          </a:bodyPr>
          <a:lstStyle/>
          <a:p>
            <a:r>
              <a:rPr lang="it-IT" dirty="0" smtClean="0">
                <a:solidFill>
                  <a:schemeClr val="accent2"/>
                </a:solidFill>
              </a:rPr>
              <a:t>NH</a:t>
            </a:r>
            <a:r>
              <a:rPr lang="it-IT" baseline="-25000" dirty="0" smtClean="0">
                <a:solidFill>
                  <a:schemeClr val="accent2"/>
                </a:solidFill>
              </a:rPr>
              <a:t>4</a:t>
            </a:r>
            <a:endParaRPr lang="it-IT" baseline="30000" dirty="0">
              <a:solidFill>
                <a:schemeClr val="accent2"/>
              </a:solidFill>
            </a:endParaRPr>
          </a:p>
        </p:txBody>
      </p:sp>
      <p:cxnSp>
        <p:nvCxnSpPr>
          <p:cNvPr id="94" name="Connettore 7 93"/>
          <p:cNvCxnSpPr/>
          <p:nvPr/>
        </p:nvCxnSpPr>
        <p:spPr bwMode="auto">
          <a:xfrm rot="16200000" flipH="1">
            <a:off x="2036676" y="4689140"/>
            <a:ext cx="504056" cy="432048"/>
          </a:xfrm>
          <a:prstGeom prst="curvedConnector3">
            <a:avLst>
              <a:gd name="adj1" fmla="val 50000"/>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6" name="Text Box 5"/>
          <p:cNvSpPr txBox="1">
            <a:spLocks noChangeArrowheads="1"/>
          </p:cNvSpPr>
          <p:nvPr/>
        </p:nvSpPr>
        <p:spPr bwMode="auto">
          <a:xfrm>
            <a:off x="6321152" y="3462099"/>
            <a:ext cx="2952328"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it-IT" sz="1200" dirty="0" smtClean="0">
                <a:solidFill>
                  <a:schemeClr val="accent2"/>
                </a:solidFill>
                <a:latin typeface="Arial" charset="0"/>
                <a:ea typeface="ＭＳ Ｐゴシック" charset="0"/>
              </a:rPr>
              <a:t>L’eccesso di ioni idrogeno viene eliminato con produzione di ammoniaca e di ione ammonio, che non può rientrare nella cellula del tubulo</a:t>
            </a:r>
            <a:endParaRPr lang="it-IT" sz="1200" dirty="0">
              <a:solidFill>
                <a:schemeClr val="accent2"/>
              </a:solidFill>
              <a:latin typeface="Arial" charset="0"/>
              <a:ea typeface="ＭＳ Ｐゴシック" charset="0"/>
            </a:endParaRPr>
          </a:p>
        </p:txBody>
      </p:sp>
      <p:cxnSp>
        <p:nvCxnSpPr>
          <p:cNvPr id="97" name="Connettore 2 96"/>
          <p:cNvCxnSpPr/>
          <p:nvPr/>
        </p:nvCxnSpPr>
        <p:spPr bwMode="auto">
          <a:xfrm flipH="1">
            <a:off x="2936776" y="5301208"/>
            <a:ext cx="36004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8" name="Text Box 6"/>
          <p:cNvSpPr txBox="1">
            <a:spLocks noChangeArrowheads="1"/>
          </p:cNvSpPr>
          <p:nvPr/>
        </p:nvSpPr>
        <p:spPr bwMode="auto">
          <a:xfrm>
            <a:off x="6249144" y="620688"/>
            <a:ext cx="3168352"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1600" dirty="0">
                <a:latin typeface="Arial" charset="0"/>
              </a:rPr>
              <a:t>Alla fine del tubulo contorto prossimale, il </a:t>
            </a:r>
            <a:r>
              <a:rPr lang="it-IT" altLang="it-IT" sz="1600" dirty="0" err="1">
                <a:latin typeface="Arial" charset="0"/>
              </a:rPr>
              <a:t>pH</a:t>
            </a:r>
            <a:r>
              <a:rPr lang="it-IT" altLang="it-IT" sz="1600" dirty="0">
                <a:latin typeface="Arial" charset="0"/>
              </a:rPr>
              <a:t> della </a:t>
            </a:r>
            <a:r>
              <a:rPr lang="it-IT" altLang="it-IT" sz="1600" dirty="0" err="1">
                <a:latin typeface="Arial" charset="0"/>
              </a:rPr>
              <a:t>preurina</a:t>
            </a:r>
            <a:r>
              <a:rPr lang="it-IT" altLang="it-IT" sz="1600" dirty="0">
                <a:latin typeface="Arial" charset="0"/>
              </a:rPr>
              <a:t> non è diverso da quello del plasma: non si è avuta alcuna eliminazione netta di H</a:t>
            </a:r>
            <a:r>
              <a:rPr lang="it-IT" altLang="it-IT" sz="1600" baseline="30000" dirty="0">
                <a:latin typeface="Arial" charset="0"/>
              </a:rPr>
              <a:t>+ </a:t>
            </a:r>
            <a:r>
              <a:rPr lang="it-IT" altLang="ja-JP" sz="1600" dirty="0" smtClean="0">
                <a:latin typeface="Arial" charset="0"/>
              </a:rPr>
              <a:t> </a:t>
            </a:r>
            <a:r>
              <a:rPr lang="it-IT" altLang="ja-JP" sz="1600" dirty="0">
                <a:latin typeface="Arial" charset="0"/>
              </a:rPr>
              <a:t>e lo ione ammonio ha sequestrato quello secreto, riducendo la concentrazione tubulare di </a:t>
            </a:r>
            <a:r>
              <a:rPr lang="it-IT" altLang="ja-JP" sz="1600" dirty="0" smtClean="0">
                <a:latin typeface="Arial" charset="0"/>
              </a:rPr>
              <a:t>ammoniaca (NH</a:t>
            </a:r>
            <a:r>
              <a:rPr lang="it-IT" altLang="ja-JP" sz="1600" baseline="-25000" dirty="0" smtClean="0">
                <a:latin typeface="Arial" charset="0"/>
              </a:rPr>
              <a:t>3</a:t>
            </a:r>
            <a:r>
              <a:rPr lang="it-IT" altLang="ja-JP" sz="1600" dirty="0" smtClean="0">
                <a:latin typeface="Arial" charset="0"/>
              </a:rPr>
              <a:t>) e favorendone il passaggio di altra.</a:t>
            </a:r>
            <a:endParaRPr lang="it-IT" altLang="it-IT" sz="1600" dirty="0">
              <a:latin typeface="Arial" charset="0"/>
            </a:endParaRPr>
          </a:p>
        </p:txBody>
      </p:sp>
      <p:sp>
        <p:nvSpPr>
          <p:cNvPr id="2" name="Rettangolo 1"/>
          <p:cNvSpPr/>
          <p:nvPr/>
        </p:nvSpPr>
        <p:spPr>
          <a:xfrm>
            <a:off x="3944888" y="116632"/>
            <a:ext cx="5472608" cy="400110"/>
          </a:xfrm>
          <a:prstGeom prst="rect">
            <a:avLst/>
          </a:prstGeom>
        </p:spPr>
        <p:txBody>
          <a:bodyPr wrap="square">
            <a:spAutoFit/>
          </a:bodyPr>
          <a:lstStyle/>
          <a:p>
            <a:pPr algn="ctr">
              <a:defRPr/>
            </a:pPr>
            <a:r>
              <a:rPr lang="it-IT" dirty="0" smtClean="0"/>
              <a:t> </a:t>
            </a:r>
            <a:r>
              <a:rPr lang="it-IT" dirty="0" err="1" smtClean="0"/>
              <a:t>pH</a:t>
            </a:r>
            <a:r>
              <a:rPr lang="it-IT" dirty="0" smtClean="0"/>
              <a:t> NEL TUBULO </a:t>
            </a:r>
            <a:r>
              <a:rPr lang="it-IT" dirty="0"/>
              <a:t>PROSSIMALE</a:t>
            </a:r>
          </a:p>
        </p:txBody>
      </p:sp>
    </p:spTree>
    <p:extLst>
      <p:ext uri="{BB962C8B-B14F-4D97-AF65-F5344CB8AC3E}">
        <p14:creationId xmlns:p14="http://schemas.microsoft.com/office/powerpoint/2010/main" val="2289704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gr07"/>
          <p:cNvPicPr>
            <a:picLocks noChangeAspect="1" noChangeArrowheads="1"/>
          </p:cNvPicPr>
          <p:nvPr/>
        </p:nvPicPr>
        <p:blipFill>
          <a:blip r:embed="rId3" cstate="print">
            <a:extLst>
              <a:ext uri="{28A0092B-C50C-407E-A947-70E740481C1C}">
                <a14:useLocalDpi xmlns:a14="http://schemas.microsoft.com/office/drawing/2010/main"/>
              </a:ext>
            </a:extLst>
          </a:blip>
          <a:srcRect b="19739"/>
          <a:stretch>
            <a:fillRect/>
          </a:stretch>
        </p:blipFill>
        <p:spPr bwMode="auto">
          <a:xfrm>
            <a:off x="838200" y="1082675"/>
            <a:ext cx="5761038"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3" name="Text Box 1049"/>
          <p:cNvSpPr txBox="1">
            <a:spLocks noChangeArrowheads="1"/>
          </p:cNvSpPr>
          <p:nvPr/>
        </p:nvSpPr>
        <p:spPr bwMode="auto">
          <a:xfrm>
            <a:off x="533400" y="65088"/>
            <a:ext cx="86820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0"/>
                <a:cs typeface="ＭＳ Ｐゴシック" charset="0"/>
              </a:defRPr>
            </a:lvl1pPr>
            <a:lvl2pPr marL="742950" indent="-285750" eaLnBrk="0" hangingPunct="0">
              <a:defRPr sz="2000">
                <a:solidFill>
                  <a:schemeClr val="tx1"/>
                </a:solidFill>
                <a:latin typeface="Arial Rounded MT Bold" charset="0"/>
                <a:ea typeface="ＭＳ Ｐゴシック" charset="0"/>
              </a:defRPr>
            </a:lvl2pPr>
            <a:lvl3pPr marL="1143000" indent="-228600" eaLnBrk="0" hangingPunct="0">
              <a:defRPr sz="2000">
                <a:solidFill>
                  <a:schemeClr val="tx1"/>
                </a:solidFill>
                <a:latin typeface="Arial Rounded MT Bold" charset="0"/>
                <a:ea typeface="ＭＳ Ｐゴシック" charset="0"/>
              </a:defRPr>
            </a:lvl3pPr>
            <a:lvl4pPr marL="1600200" indent="-228600" eaLnBrk="0" hangingPunct="0">
              <a:defRPr sz="2000">
                <a:solidFill>
                  <a:schemeClr val="tx1"/>
                </a:solidFill>
                <a:latin typeface="Arial Rounded MT Bold" charset="0"/>
                <a:ea typeface="ＭＳ Ｐゴシック" charset="0"/>
              </a:defRPr>
            </a:lvl4pPr>
            <a:lvl5pPr marL="2057400" indent="-228600" eaLnBrk="0" hangingPunct="0">
              <a:defRPr sz="20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0"/>
              </a:defRPr>
            </a:lvl9pPr>
          </a:lstStyle>
          <a:p>
            <a:pPr eaLnBrk="1" hangingPunct="1">
              <a:defRPr/>
            </a:pPr>
            <a:r>
              <a:rPr lang="it-IT" dirty="0" smtClean="0"/>
              <a:t>VARIAZIONI D CONCENTRAZIONE LUNGO IL TUBULO PROSSIMALE</a:t>
            </a:r>
          </a:p>
        </p:txBody>
      </p:sp>
      <p:sp>
        <p:nvSpPr>
          <p:cNvPr id="69638" name="AutoShape 6"/>
          <p:cNvSpPr>
            <a:spLocks/>
          </p:cNvSpPr>
          <p:nvPr/>
        </p:nvSpPr>
        <p:spPr bwMode="auto">
          <a:xfrm>
            <a:off x="6553200" y="1371600"/>
            <a:ext cx="76200" cy="1066800"/>
          </a:xfrm>
          <a:prstGeom prst="rightBracket">
            <a:avLst>
              <a:gd name="adj" fmla="val 116667"/>
            </a:avLst>
          </a:prstGeom>
          <a:noFill/>
          <a:ln w="2857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69639" name="AutoShape 7"/>
          <p:cNvSpPr>
            <a:spLocks/>
          </p:cNvSpPr>
          <p:nvPr/>
        </p:nvSpPr>
        <p:spPr bwMode="auto">
          <a:xfrm>
            <a:off x="6553200" y="2590800"/>
            <a:ext cx="76200" cy="3276600"/>
          </a:xfrm>
          <a:prstGeom prst="rightBracket">
            <a:avLst>
              <a:gd name="adj" fmla="val 358333"/>
            </a:avLst>
          </a:prstGeom>
          <a:noFill/>
          <a:ln w="2857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69640" name="Text Box 8"/>
          <p:cNvSpPr txBox="1">
            <a:spLocks noChangeArrowheads="1"/>
          </p:cNvSpPr>
          <p:nvPr/>
        </p:nvSpPr>
        <p:spPr bwMode="auto">
          <a:xfrm>
            <a:off x="6705600" y="3810000"/>
            <a:ext cx="2667000"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1400">
                <a:latin typeface="Arial" charset="0"/>
              </a:rPr>
              <a:t>ASSORBIMENTO SUPERIORE A QUELLO DELL</a:t>
            </a:r>
            <a:r>
              <a:rPr lang="ja-JP" altLang="it-IT" sz="1400">
                <a:latin typeface="Arial" charset="0"/>
              </a:rPr>
              <a:t>’</a:t>
            </a:r>
            <a:r>
              <a:rPr lang="it-IT" altLang="ja-JP" sz="1400">
                <a:latin typeface="Arial" charset="0"/>
              </a:rPr>
              <a:t>ACQUA</a:t>
            </a:r>
            <a:endParaRPr lang="it-IT" altLang="it-IT" sz="1400">
              <a:latin typeface="Arial" charset="0"/>
            </a:endParaRPr>
          </a:p>
        </p:txBody>
      </p:sp>
      <p:sp>
        <p:nvSpPr>
          <p:cNvPr id="69641" name="Text Box 9"/>
          <p:cNvSpPr txBox="1">
            <a:spLocks noChangeArrowheads="1"/>
          </p:cNvSpPr>
          <p:nvPr/>
        </p:nvSpPr>
        <p:spPr bwMode="auto">
          <a:xfrm>
            <a:off x="6705600" y="1524000"/>
            <a:ext cx="2971800"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1400">
                <a:latin typeface="Arial" charset="0"/>
              </a:rPr>
              <a:t>ASSORBIMENTO</a:t>
            </a:r>
          </a:p>
          <a:p>
            <a:pPr eaLnBrk="1" hangingPunct="1"/>
            <a:r>
              <a:rPr lang="it-IT" altLang="it-IT" sz="1400">
                <a:latin typeface="Arial" charset="0"/>
              </a:rPr>
              <a:t>INFERIORE A QUELLO DELL</a:t>
            </a:r>
            <a:r>
              <a:rPr lang="ja-JP" altLang="it-IT" sz="1400">
                <a:latin typeface="Arial" charset="0"/>
              </a:rPr>
              <a:t>’</a:t>
            </a:r>
            <a:r>
              <a:rPr lang="it-IT" altLang="ja-JP" sz="1400">
                <a:latin typeface="Arial" charset="0"/>
              </a:rPr>
              <a:t>ACQUA (o SECREZIONE)</a:t>
            </a:r>
            <a:endParaRPr lang="it-IT" altLang="it-IT" sz="1400">
              <a:latin typeface="Arial" charset="0"/>
            </a:endParaRPr>
          </a:p>
        </p:txBody>
      </p:sp>
      <p:sp>
        <p:nvSpPr>
          <p:cNvPr id="12" name="Text Box 16"/>
          <p:cNvSpPr txBox="1">
            <a:spLocks noChangeArrowheads="1"/>
          </p:cNvSpPr>
          <p:nvPr/>
        </p:nvSpPr>
        <p:spPr bwMode="auto">
          <a:xfrm>
            <a:off x="9040813" y="6527800"/>
            <a:ext cx="765175"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dirty="0">
                <a:latin typeface="Arial" charset="0"/>
                <a:ea typeface="ＭＳ Ｐゴシック" charset="0"/>
              </a:rPr>
              <a:t>da GUYTON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3" name="Group 10"/>
          <p:cNvGrpSpPr>
            <a:grpSpLocks/>
          </p:cNvGrpSpPr>
          <p:nvPr/>
        </p:nvGrpSpPr>
        <p:grpSpPr bwMode="auto">
          <a:xfrm>
            <a:off x="533400" y="2667000"/>
            <a:ext cx="3429000" cy="4038600"/>
            <a:chOff x="336" y="96"/>
            <a:chExt cx="2160" cy="2544"/>
          </a:xfrm>
        </p:grpSpPr>
        <p:pic>
          <p:nvPicPr>
            <p:cNvPr id="64519" name="Picture 5" descr="rene2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 y="288"/>
              <a:ext cx="1781"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6"/>
            <p:cNvSpPr>
              <a:spLocks noChangeArrowheads="1"/>
            </p:cNvSpPr>
            <p:nvPr/>
          </p:nvSpPr>
          <p:spPr bwMode="auto">
            <a:xfrm>
              <a:off x="336" y="96"/>
              <a:ext cx="2160" cy="254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36872" name="Text Box 8"/>
            <p:cNvSpPr txBox="1">
              <a:spLocks noChangeArrowheads="1"/>
            </p:cNvSpPr>
            <p:nvPr/>
          </p:nvSpPr>
          <p:spPr bwMode="auto">
            <a:xfrm>
              <a:off x="384" y="96"/>
              <a:ext cx="211"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ea typeface="ＭＳ Ｐゴシック" charset="0"/>
                </a:rPr>
                <a:t>1</a:t>
              </a:r>
            </a:p>
          </p:txBody>
        </p:sp>
      </p:grpSp>
      <p:grpSp>
        <p:nvGrpSpPr>
          <p:cNvPr id="36875" name="Group 11"/>
          <p:cNvGrpSpPr>
            <a:grpSpLocks/>
          </p:cNvGrpSpPr>
          <p:nvPr/>
        </p:nvGrpSpPr>
        <p:grpSpPr bwMode="auto">
          <a:xfrm>
            <a:off x="4191000" y="57150"/>
            <a:ext cx="5486400" cy="6705600"/>
            <a:chOff x="2640" y="36"/>
            <a:chExt cx="3456" cy="4224"/>
          </a:xfrm>
        </p:grpSpPr>
        <p:graphicFrame>
          <p:nvGraphicFramePr>
            <p:cNvPr id="64516" name="Object 2"/>
            <p:cNvGraphicFramePr>
              <a:graphicFrameLocks noChangeAspect="1"/>
            </p:cNvGraphicFramePr>
            <p:nvPr/>
          </p:nvGraphicFramePr>
          <p:xfrm>
            <a:off x="2688" y="48"/>
            <a:ext cx="3387" cy="4176"/>
          </p:xfrm>
          <a:graphic>
            <a:graphicData uri="http://schemas.openxmlformats.org/presentationml/2006/ole">
              <mc:AlternateContent xmlns:mc="http://schemas.openxmlformats.org/markup-compatibility/2006">
                <mc:Choice xmlns:v="urn:schemas-microsoft-com:vml" Requires="v">
                  <p:oleObj spid="_x0000_s64682" name="Image" r:id="rId5" imgW="6163078" imgH="7599012" progId="Photoshop.Image.5">
                    <p:embed/>
                  </p:oleObj>
                </mc:Choice>
                <mc:Fallback>
                  <p:oleObj name="Image" r:id="rId5" imgW="6163078" imgH="7599012" progId="Photoshop.Image.5">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8" y="48"/>
                          <a:ext cx="3387" cy="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6871" name="Rectangle 7"/>
            <p:cNvSpPr>
              <a:spLocks noChangeArrowheads="1"/>
            </p:cNvSpPr>
            <p:nvPr/>
          </p:nvSpPr>
          <p:spPr bwMode="auto">
            <a:xfrm>
              <a:off x="2640" y="36"/>
              <a:ext cx="3456" cy="422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36873" name="Text Box 9"/>
            <p:cNvSpPr txBox="1">
              <a:spLocks noChangeArrowheads="1"/>
            </p:cNvSpPr>
            <p:nvPr/>
          </p:nvSpPr>
          <p:spPr bwMode="auto">
            <a:xfrm>
              <a:off x="2678" y="54"/>
              <a:ext cx="211"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ea typeface="ＭＳ Ｐゴシック" charset="0"/>
                </a:rPr>
                <a:t>2</a:t>
              </a:r>
            </a:p>
          </p:txBody>
        </p:sp>
      </p:grpSp>
      <p:sp>
        <p:nvSpPr>
          <p:cNvPr id="36876" name="Text Box 12"/>
          <p:cNvSpPr txBox="1">
            <a:spLocks noChangeArrowheads="1"/>
          </p:cNvSpPr>
          <p:nvPr/>
        </p:nvSpPr>
        <p:spPr bwMode="auto">
          <a:xfrm>
            <a:off x="288925" y="217488"/>
            <a:ext cx="3825875" cy="11387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b="1" dirty="0">
                <a:latin typeface="Arial" charset="0"/>
                <a:ea typeface="ＭＳ Ｐゴシック" charset="0"/>
              </a:rPr>
              <a:t>ANSA DI HENLE</a:t>
            </a:r>
          </a:p>
          <a:p>
            <a:pPr>
              <a:defRPr/>
            </a:pPr>
            <a:r>
              <a:rPr lang="it-IT" sz="1200" dirty="0">
                <a:latin typeface="Arial" charset="0"/>
                <a:ea typeface="ＭＳ Ｐゴシック" charset="0"/>
              </a:rPr>
              <a:t>MOLTIPLICAZIONE DELLEA CONCENTRAZIONE PER </a:t>
            </a:r>
            <a:r>
              <a:rPr lang="it-IT" sz="1200" dirty="0" smtClean="0">
                <a:latin typeface="Arial" charset="0"/>
                <a:ea typeface="ＭＳ Ｐゴシック" charset="0"/>
              </a:rPr>
              <a:t>CONTROCORRENTE (FLUSSO NELL’ANSA IN DIREZIONE OPPOSTA A QUELLO NEI </a:t>
            </a:r>
            <a:r>
              <a:rPr lang="it-IT" sz="1200" dirty="0" err="1" smtClean="0">
                <a:latin typeface="Arial" charset="0"/>
                <a:ea typeface="ＭＳ Ｐゴシック" charset="0"/>
              </a:rPr>
              <a:t>VASA</a:t>
            </a:r>
            <a:r>
              <a:rPr lang="it-IT" sz="1200" dirty="0" smtClean="0">
                <a:latin typeface="Arial" charset="0"/>
                <a:ea typeface="ＭＳ Ｐゴシック" charset="0"/>
              </a:rPr>
              <a:t> </a:t>
            </a:r>
            <a:r>
              <a:rPr lang="it-IT" sz="1200" dirty="0" err="1" smtClean="0">
                <a:latin typeface="Arial" charset="0"/>
                <a:ea typeface="ＭＳ Ｐゴシック" charset="0"/>
              </a:rPr>
              <a:t>RECTA</a:t>
            </a:r>
            <a:r>
              <a:rPr lang="it-IT" sz="1200" dirty="0" smtClean="0">
                <a:latin typeface="Arial" charset="0"/>
                <a:ea typeface="ＭＳ Ｐゴシック" charset="0"/>
              </a:rPr>
              <a:t>)</a:t>
            </a:r>
            <a:endParaRPr lang="it-IT" sz="1600" dirty="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75"/>
                                        </p:tgtEl>
                                        <p:attrNameLst>
                                          <p:attrName>style.visibility</p:attrName>
                                        </p:attrNameLst>
                                      </p:cBhvr>
                                      <p:to>
                                        <p:strVal val="visible"/>
                                      </p:to>
                                    </p:set>
                                    <p:animEffect transition="in" filter="dissolve">
                                      <p:cBhvr>
                                        <p:cTn id="7" dur="500"/>
                                        <p:tgtEl>
                                          <p:spTgt spid="36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Immagine 1" descr="Hen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8588" y="275481"/>
            <a:ext cx="964565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8839200" y="6656784"/>
            <a:ext cx="9969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900">
                <a:latin typeface="Arial" charset="0"/>
                <a:ea typeface="ＭＳ Ｐゴシック" charset="0"/>
              </a:rPr>
              <a:t>Da CONTI et al.</a:t>
            </a:r>
          </a:p>
        </p:txBody>
      </p:sp>
      <p:sp>
        <p:nvSpPr>
          <p:cNvPr id="2" name="Rettangolo 1"/>
          <p:cNvSpPr/>
          <p:nvPr/>
        </p:nvSpPr>
        <p:spPr>
          <a:xfrm>
            <a:off x="20960" y="0"/>
            <a:ext cx="9885040" cy="400110"/>
          </a:xfrm>
          <a:prstGeom prst="rect">
            <a:avLst/>
          </a:prstGeom>
        </p:spPr>
        <p:txBody>
          <a:bodyPr wrap="square">
            <a:spAutoFit/>
          </a:bodyPr>
          <a:lstStyle/>
          <a:p>
            <a:pPr algn="ctr">
              <a:defRPr/>
            </a:pPr>
            <a:r>
              <a:rPr lang="it-IT" b="1" cap="all" dirty="0" smtClean="0">
                <a:latin typeface="Arial" charset="0"/>
                <a:ea typeface="ＭＳ Ｐゴシック" charset="0"/>
              </a:rPr>
              <a:t>GENESI DELLA </a:t>
            </a:r>
            <a:r>
              <a:rPr lang="it-IT" b="1" cap="all" dirty="0" err="1" smtClean="0">
                <a:latin typeface="Arial" charset="0"/>
                <a:ea typeface="ＭＳ Ｐゴシック" charset="0"/>
              </a:rPr>
              <a:t>IPEROSMOLARITà</a:t>
            </a:r>
            <a:r>
              <a:rPr lang="it-IT" b="1" cap="all" dirty="0" smtClean="0">
                <a:latin typeface="Arial" charset="0"/>
                <a:ea typeface="ＭＳ Ｐゴシック" charset="0"/>
              </a:rPr>
              <a:t> DELLA MIDOLLARE</a:t>
            </a:r>
            <a:endParaRPr lang="it-IT" b="1" cap="all" dirty="0">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untercurrent.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645368"/>
            <a:ext cx="6096000" cy="6096000"/>
          </a:xfrm>
          <a:prstGeom prst="rect">
            <a:avLst/>
          </a:prstGeom>
        </p:spPr>
      </p:pic>
      <p:sp>
        <p:nvSpPr>
          <p:cNvPr id="3" name="CasellaDiTesto 2"/>
          <p:cNvSpPr txBox="1"/>
          <p:nvPr/>
        </p:nvSpPr>
        <p:spPr>
          <a:xfrm>
            <a:off x="0" y="116632"/>
            <a:ext cx="9906000" cy="400110"/>
          </a:xfrm>
          <a:prstGeom prst="rect">
            <a:avLst/>
          </a:prstGeom>
          <a:noFill/>
        </p:spPr>
        <p:txBody>
          <a:bodyPr wrap="square" rtlCol="0">
            <a:spAutoFit/>
          </a:bodyPr>
          <a:lstStyle/>
          <a:p>
            <a:pPr algn="ctr"/>
            <a:r>
              <a:rPr lang="it-IT" dirty="0" smtClean="0">
                <a:solidFill>
                  <a:schemeClr val="bg1"/>
                </a:solidFill>
              </a:rPr>
              <a:t>MOLTIPLICAZIONE </a:t>
            </a:r>
            <a:r>
              <a:rPr lang="it-IT" smtClean="0">
                <a:solidFill>
                  <a:schemeClr val="bg1"/>
                </a:solidFill>
              </a:rPr>
              <a:t>PER CONTROCORRENTE</a:t>
            </a:r>
            <a:endParaRPr lang="it-IT">
              <a:solidFill>
                <a:schemeClr val="bg1"/>
              </a:solidFill>
            </a:endParaRPr>
          </a:p>
        </p:txBody>
      </p:sp>
    </p:spTree>
    <p:extLst>
      <p:ext uri="{BB962C8B-B14F-4D97-AF65-F5344CB8AC3E}">
        <p14:creationId xmlns:p14="http://schemas.microsoft.com/office/powerpoint/2010/main" val="779561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42863"/>
            <a:ext cx="8534400" cy="6738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CasellaDiTesto 1"/>
          <p:cNvSpPr txBox="1"/>
          <p:nvPr/>
        </p:nvSpPr>
        <p:spPr>
          <a:xfrm>
            <a:off x="3296816" y="3717032"/>
            <a:ext cx="516488" cy="276999"/>
          </a:xfrm>
          <a:prstGeom prst="rect">
            <a:avLst/>
          </a:prstGeom>
          <a:noFill/>
        </p:spPr>
        <p:txBody>
          <a:bodyPr wrap="none" rtlCol="0">
            <a:spAutoFit/>
          </a:bodyPr>
          <a:lstStyle/>
          <a:p>
            <a:r>
              <a:rPr lang="it-IT" sz="1200" dirty="0" smtClean="0">
                <a:latin typeface="Arial" charset="0"/>
                <a:ea typeface="Arial" charset="0"/>
                <a:cs typeface="Arial" charset="0"/>
              </a:rPr>
              <a:t>Urea</a:t>
            </a:r>
            <a:endParaRPr lang="it-IT" sz="1200" dirty="0">
              <a:latin typeface="Arial" charset="0"/>
              <a:ea typeface="Arial" charset="0"/>
              <a:cs typeface="Arial" charset="0"/>
            </a:endParaRPr>
          </a:p>
        </p:txBody>
      </p:sp>
      <p:cxnSp>
        <p:nvCxnSpPr>
          <p:cNvPr id="4" name="Connettore 2 3"/>
          <p:cNvCxnSpPr/>
          <p:nvPr/>
        </p:nvCxnSpPr>
        <p:spPr bwMode="auto">
          <a:xfrm>
            <a:off x="3813304" y="3927540"/>
            <a:ext cx="491624" cy="365556"/>
          </a:xfrm>
          <a:prstGeom prst="straightConnector1">
            <a:avLst/>
          </a:prstGeom>
          <a:solidFill>
            <a:schemeClr val="accent1"/>
          </a:solidFill>
          <a:ln w="9525" cap="flat" cmpd="sng" algn="ctr">
            <a:solidFill>
              <a:schemeClr val="tx1"/>
            </a:solidFill>
            <a:prstDash val="dash"/>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21" name="Text Box 25"/>
          <p:cNvSpPr txBox="1">
            <a:spLocks noChangeArrowheads="1"/>
          </p:cNvSpPr>
          <p:nvPr/>
        </p:nvSpPr>
        <p:spPr bwMode="auto">
          <a:xfrm>
            <a:off x="323850" y="44450"/>
            <a:ext cx="4100513"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ctr" eaLnBrk="1" hangingPunct="1"/>
            <a:r>
              <a:rPr lang="it-IT" altLang="it-IT"/>
              <a:t>RIASSORBIMENTO DELL’UREA</a:t>
            </a:r>
          </a:p>
        </p:txBody>
      </p:sp>
      <p:pic>
        <p:nvPicPr>
          <p:cNvPr id="70660" name="Immagine 1" descr="140px-Harnstoff.svg.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2125" y="3356992"/>
            <a:ext cx="1778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CasellaDiTesto 2"/>
          <p:cNvSpPr txBox="1">
            <a:spLocks noChangeArrowheads="1"/>
          </p:cNvSpPr>
          <p:nvPr/>
        </p:nvSpPr>
        <p:spPr bwMode="auto">
          <a:xfrm>
            <a:off x="704850" y="2178950"/>
            <a:ext cx="1352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a:t>CO(NH</a:t>
            </a:r>
            <a:r>
              <a:rPr lang="it-IT" altLang="it-IT" baseline="-25000"/>
              <a:t>2</a:t>
            </a:r>
            <a:r>
              <a:rPr lang="it-IT" altLang="it-IT"/>
              <a:t>)</a:t>
            </a:r>
            <a:r>
              <a:rPr lang="it-IT" altLang="it-IT" baseline="-25000"/>
              <a:t>2</a:t>
            </a:r>
            <a:endParaRPr lang="it-IT" altLang="it-IT"/>
          </a:p>
        </p:txBody>
      </p:sp>
      <p:pic>
        <p:nvPicPr>
          <p:cNvPr id="70662" name="Immagine 1" descr="gr06.jpg"/>
          <p:cNvPicPr>
            <a:picLocks noChangeAspect="1"/>
          </p:cNvPicPr>
          <p:nvPr/>
        </p:nvPicPr>
        <p:blipFill rotWithShape="1">
          <a:blip r:embed="rId4" cstate="print">
            <a:extLst>
              <a:ext uri="{28A0092B-C50C-407E-A947-70E740481C1C}">
                <a14:useLocalDpi xmlns:a14="http://schemas.microsoft.com/office/drawing/2010/main"/>
              </a:ext>
            </a:extLst>
          </a:blip>
          <a:srcRect b="26326"/>
          <a:stretch/>
        </p:blipFill>
        <p:spPr bwMode="auto">
          <a:xfrm>
            <a:off x="3152801" y="865751"/>
            <a:ext cx="6537300" cy="544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ttangolo 1"/>
          <p:cNvSpPr>
            <a:spLocks noChangeArrowheads="1"/>
          </p:cNvSpPr>
          <p:nvPr/>
        </p:nvSpPr>
        <p:spPr bwMode="auto">
          <a:xfrm>
            <a:off x="4255777" y="836712"/>
            <a:ext cx="1780459" cy="56417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endParaRPr lang="it-IT" altLang="it-IT" sz="2400">
              <a:solidFill>
                <a:srgbClr val="000000"/>
              </a:solidFill>
            </a:endParaRPr>
          </a:p>
        </p:txBody>
      </p:sp>
      <p:sp>
        <p:nvSpPr>
          <p:cNvPr id="70664" name="Rettangolo 8"/>
          <p:cNvSpPr>
            <a:spLocks noChangeArrowheads="1"/>
          </p:cNvSpPr>
          <p:nvPr/>
        </p:nvSpPr>
        <p:spPr bwMode="auto">
          <a:xfrm>
            <a:off x="3413054" y="2906724"/>
            <a:ext cx="1780459" cy="56417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endParaRPr lang="it-IT" altLang="it-IT" sz="2400">
              <a:solidFill>
                <a:srgbClr val="000000"/>
              </a:solidFill>
            </a:endParaRPr>
          </a:p>
        </p:txBody>
      </p:sp>
      <p:sp>
        <p:nvSpPr>
          <p:cNvPr id="70666" name="Rettangolo 10"/>
          <p:cNvSpPr>
            <a:spLocks noChangeArrowheads="1"/>
          </p:cNvSpPr>
          <p:nvPr/>
        </p:nvSpPr>
        <p:spPr bwMode="auto">
          <a:xfrm>
            <a:off x="7159867" y="2708920"/>
            <a:ext cx="1218644" cy="668639"/>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endParaRPr lang="it-IT" altLang="it-IT" sz="2400">
              <a:solidFill>
                <a:srgbClr val="0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64817" y="76200"/>
            <a:ext cx="5308600" cy="457200"/>
          </a:xfrm>
          <a:ln>
            <a:solidFill>
              <a:schemeClr val="bg1"/>
            </a:solidFill>
            <a:miter lim="800000"/>
            <a:headEnd/>
            <a:tailEnd/>
          </a:ln>
        </p:spPr>
        <p:txBody>
          <a:bodyPr/>
          <a:lstStyle/>
          <a:p>
            <a:pPr eaLnBrk="1" hangingPunct="1">
              <a:defRPr/>
            </a:pPr>
            <a:r>
              <a:rPr lang="it-IT" sz="2000" smtClean="0">
                <a:solidFill>
                  <a:srgbClr val="1C04FF"/>
                </a:solidFill>
                <a:latin typeface="Arial Rounded MT Bold" charset="0"/>
                <a:cs typeface="+mj-cs"/>
              </a:rPr>
              <a:t>QUADRO GENERALE</a:t>
            </a:r>
          </a:p>
        </p:txBody>
      </p:sp>
      <p:sp>
        <p:nvSpPr>
          <p:cNvPr id="51203" name="Text Box 3"/>
          <p:cNvSpPr txBox="1">
            <a:spLocks noChangeArrowheads="1"/>
          </p:cNvSpPr>
          <p:nvPr/>
        </p:nvSpPr>
        <p:spPr bwMode="auto">
          <a:xfrm>
            <a:off x="2511673" y="980728"/>
            <a:ext cx="4814888"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a:spcBef>
                <a:spcPts val="0"/>
              </a:spcBef>
              <a:spcAft>
                <a:spcPts val="0"/>
              </a:spcAft>
            </a:pPr>
            <a:r>
              <a:rPr lang="it-IT" altLang="it-IT" sz="1400" dirty="0">
                <a:solidFill>
                  <a:srgbClr val="1C04FF"/>
                </a:solidFill>
              </a:rPr>
              <a:t>Veduta d</a:t>
            </a:r>
            <a:r>
              <a:rPr lang="ja-JP" altLang="it-IT" sz="1400" dirty="0">
                <a:solidFill>
                  <a:srgbClr val="1C04FF"/>
                </a:solidFill>
                <a:latin typeface="Arial" charset="0"/>
              </a:rPr>
              <a:t>’</a:t>
            </a:r>
            <a:r>
              <a:rPr lang="it-IT" altLang="ja-JP" sz="1400" dirty="0">
                <a:solidFill>
                  <a:srgbClr val="1C04FF"/>
                </a:solidFill>
              </a:rPr>
              <a:t>insieme dell</a:t>
            </a:r>
            <a:r>
              <a:rPr lang="it-IT" altLang="it-IT" sz="1400" dirty="0">
                <a:solidFill>
                  <a:srgbClr val="1C04FF"/>
                </a:solidFill>
                <a:latin typeface="Arial" charset="0"/>
              </a:rPr>
              <a:t>’</a:t>
            </a:r>
            <a:r>
              <a:rPr lang="it-IT" altLang="ja-JP" sz="1400" dirty="0">
                <a:solidFill>
                  <a:srgbClr val="1C04FF"/>
                </a:solidFill>
              </a:rPr>
              <a:t>apparato urinario e del nefrone</a:t>
            </a:r>
            <a:endParaRPr lang="it-IT" altLang="it-IT" sz="1400" dirty="0">
              <a:solidFill>
                <a:srgbClr val="1C04FF"/>
              </a:solidFill>
            </a:endParaRPr>
          </a:p>
        </p:txBody>
      </p:sp>
      <p:sp>
        <p:nvSpPr>
          <p:cNvPr id="51204" name="Text Box 4"/>
          <p:cNvSpPr txBox="1">
            <a:spLocks noChangeArrowheads="1"/>
          </p:cNvSpPr>
          <p:nvPr/>
        </p:nvSpPr>
        <p:spPr bwMode="auto">
          <a:xfrm>
            <a:off x="2240371" y="1268760"/>
            <a:ext cx="535749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hangingPunct="0">
              <a:spcBef>
                <a:spcPts val="0"/>
              </a:spcBef>
              <a:spcAft>
                <a:spcPts val="0"/>
              </a:spcAft>
              <a:defRPr/>
            </a:pPr>
            <a:r>
              <a:rPr lang="it-IT" sz="1400" dirty="0">
                <a:solidFill>
                  <a:srgbClr val="1C04FF"/>
                </a:solidFill>
                <a:ea typeface="ＭＳ Ｐゴシック" charset="0"/>
              </a:rPr>
              <a:t>Ultrafiltrazione </a:t>
            </a:r>
            <a:r>
              <a:rPr lang="it-IT" sz="1400" dirty="0" smtClean="0">
                <a:solidFill>
                  <a:srgbClr val="1C04FF"/>
                </a:solidFill>
                <a:ea typeface="ＭＳ Ｐゴシック" charset="0"/>
              </a:rPr>
              <a:t>glomerulare e regolazione della sua velocità</a:t>
            </a:r>
            <a:endParaRPr lang="it-IT" sz="1400" dirty="0">
              <a:solidFill>
                <a:srgbClr val="1C04FF"/>
              </a:solidFill>
              <a:ea typeface="ＭＳ Ｐゴシック" charset="0"/>
            </a:endParaRPr>
          </a:p>
        </p:txBody>
      </p:sp>
      <p:sp>
        <p:nvSpPr>
          <p:cNvPr id="51205" name="Text Box 5"/>
          <p:cNvSpPr txBox="1">
            <a:spLocks noChangeArrowheads="1"/>
          </p:cNvSpPr>
          <p:nvPr/>
        </p:nvSpPr>
        <p:spPr bwMode="auto">
          <a:xfrm>
            <a:off x="1099097" y="1844824"/>
            <a:ext cx="764004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hangingPunct="0">
              <a:spcBef>
                <a:spcPts val="0"/>
              </a:spcBef>
              <a:spcAft>
                <a:spcPts val="0"/>
              </a:spcAft>
              <a:defRPr/>
            </a:pPr>
            <a:r>
              <a:rPr lang="it-IT" sz="1400" dirty="0">
                <a:solidFill>
                  <a:srgbClr val="1C04FF"/>
                </a:solidFill>
                <a:ea typeface="ＭＳ Ｐゴシック" charset="0"/>
              </a:rPr>
              <a:t>Riassorbimento e secrezione dei sali e delle piccole </a:t>
            </a:r>
            <a:r>
              <a:rPr lang="it-IT" sz="1400" dirty="0" smtClean="0">
                <a:solidFill>
                  <a:srgbClr val="1C04FF"/>
                </a:solidFill>
                <a:ea typeface="ＭＳ Ｐゴシック" charset="0"/>
              </a:rPr>
              <a:t>molecole (Glucosio e Aminoacidi)</a:t>
            </a:r>
            <a:endParaRPr lang="it-IT" sz="1400" dirty="0">
              <a:solidFill>
                <a:srgbClr val="1C04FF"/>
              </a:solidFill>
              <a:ea typeface="ＭＳ Ｐゴシック" charset="0"/>
            </a:endParaRPr>
          </a:p>
        </p:txBody>
      </p:sp>
      <p:sp>
        <p:nvSpPr>
          <p:cNvPr id="51206" name="Text Box 6"/>
          <p:cNvSpPr txBox="1">
            <a:spLocks noChangeArrowheads="1"/>
          </p:cNvSpPr>
          <p:nvPr/>
        </p:nvSpPr>
        <p:spPr bwMode="auto">
          <a:xfrm>
            <a:off x="3680867" y="2132856"/>
            <a:ext cx="255550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a:spcBef>
                <a:spcPts val="0"/>
              </a:spcBef>
              <a:spcAft>
                <a:spcPts val="0"/>
              </a:spcAft>
            </a:pPr>
            <a:r>
              <a:rPr lang="it-IT" altLang="it-IT" sz="1400" dirty="0">
                <a:solidFill>
                  <a:srgbClr val="1C04FF"/>
                </a:solidFill>
              </a:rPr>
              <a:t>Riassorbimento </a:t>
            </a:r>
            <a:r>
              <a:rPr lang="it-IT" altLang="it-IT" sz="1400" dirty="0" err="1">
                <a:solidFill>
                  <a:srgbClr val="1C04FF"/>
                </a:solidFill>
              </a:rPr>
              <a:t>dell</a:t>
            </a:r>
            <a:r>
              <a:rPr lang="ja-JP" altLang="it-IT" sz="1400" dirty="0">
                <a:solidFill>
                  <a:srgbClr val="1C04FF"/>
                </a:solidFill>
                <a:latin typeface="Arial" charset="0"/>
              </a:rPr>
              <a:t>’</a:t>
            </a:r>
            <a:r>
              <a:rPr lang="it-IT" altLang="ja-JP" sz="1400" dirty="0">
                <a:solidFill>
                  <a:srgbClr val="1C04FF"/>
                </a:solidFill>
              </a:rPr>
              <a:t>acqua</a:t>
            </a:r>
            <a:endParaRPr lang="it-IT" altLang="it-IT" sz="1400" dirty="0">
              <a:solidFill>
                <a:srgbClr val="1C04FF"/>
              </a:solidFill>
            </a:endParaRPr>
          </a:p>
        </p:txBody>
      </p:sp>
      <p:sp>
        <p:nvSpPr>
          <p:cNvPr id="51207" name="Text Box 7"/>
          <p:cNvSpPr txBox="1">
            <a:spLocks noChangeArrowheads="1"/>
          </p:cNvSpPr>
          <p:nvPr/>
        </p:nvSpPr>
        <p:spPr bwMode="auto">
          <a:xfrm>
            <a:off x="3993605" y="3356992"/>
            <a:ext cx="18510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hangingPunct="0">
              <a:spcBef>
                <a:spcPts val="0"/>
              </a:spcBef>
              <a:spcAft>
                <a:spcPts val="0"/>
              </a:spcAft>
              <a:defRPr/>
            </a:pPr>
            <a:r>
              <a:rPr lang="it-IT" sz="1400" dirty="0">
                <a:solidFill>
                  <a:srgbClr val="1C04FF"/>
                </a:solidFill>
                <a:ea typeface="ＭＳ Ｐゴシック" charset="0"/>
              </a:rPr>
              <a:t>Regolazione del </a:t>
            </a:r>
            <a:r>
              <a:rPr lang="it-IT" sz="1400" dirty="0" err="1">
                <a:solidFill>
                  <a:srgbClr val="1C04FF"/>
                </a:solidFill>
                <a:ea typeface="ＭＳ Ｐゴシック" charset="0"/>
              </a:rPr>
              <a:t>pH</a:t>
            </a:r>
            <a:endParaRPr lang="it-IT" sz="1400" dirty="0">
              <a:solidFill>
                <a:srgbClr val="1C04FF"/>
              </a:solidFill>
              <a:ea typeface="ＭＳ Ｐゴシック" charset="0"/>
            </a:endParaRPr>
          </a:p>
        </p:txBody>
      </p:sp>
      <p:sp>
        <p:nvSpPr>
          <p:cNvPr id="51209" name="Text Box 9"/>
          <p:cNvSpPr txBox="1">
            <a:spLocks noChangeArrowheads="1"/>
          </p:cNvSpPr>
          <p:nvPr/>
        </p:nvSpPr>
        <p:spPr bwMode="auto">
          <a:xfrm>
            <a:off x="776536" y="4077072"/>
            <a:ext cx="8345105"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hangingPunct="0">
              <a:spcBef>
                <a:spcPts val="0"/>
              </a:spcBef>
              <a:spcAft>
                <a:spcPts val="0"/>
              </a:spcAft>
              <a:defRPr/>
            </a:pPr>
            <a:r>
              <a:rPr lang="it-IT" sz="1400">
                <a:solidFill>
                  <a:srgbClr val="1C04FF"/>
                </a:solidFill>
                <a:ea typeface="ＭＳ Ｐゴシック" charset="0"/>
              </a:rPr>
              <a:t>Regolazione dei bilanci idrico, elettrolitico e osmotico, della pressione arteriosa, della volemia</a:t>
            </a:r>
          </a:p>
        </p:txBody>
      </p:sp>
      <p:sp>
        <p:nvSpPr>
          <p:cNvPr id="51211" name="Text Box 11"/>
          <p:cNvSpPr txBox="1">
            <a:spLocks noChangeArrowheads="1"/>
          </p:cNvSpPr>
          <p:nvPr/>
        </p:nvSpPr>
        <p:spPr bwMode="auto">
          <a:xfrm>
            <a:off x="2508499" y="3068960"/>
            <a:ext cx="491705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a:spcBef>
                <a:spcPts val="0"/>
              </a:spcBef>
              <a:spcAft>
                <a:spcPts val="0"/>
              </a:spcAft>
            </a:pPr>
            <a:r>
              <a:rPr lang="it-IT" altLang="it-IT" sz="1400" dirty="0">
                <a:solidFill>
                  <a:srgbClr val="1C04FF"/>
                </a:solidFill>
              </a:rPr>
              <a:t>Regolazione del riassorbimento </a:t>
            </a:r>
            <a:r>
              <a:rPr lang="it-IT" altLang="it-IT" sz="1400" dirty="0" err="1">
                <a:solidFill>
                  <a:srgbClr val="1C04FF"/>
                </a:solidFill>
              </a:rPr>
              <a:t>dell</a:t>
            </a:r>
            <a:r>
              <a:rPr lang="ja-JP" altLang="it-IT" sz="1400" dirty="0">
                <a:solidFill>
                  <a:srgbClr val="1C04FF"/>
                </a:solidFill>
                <a:latin typeface="Arial" charset="0"/>
              </a:rPr>
              <a:t>’</a:t>
            </a:r>
            <a:r>
              <a:rPr lang="it-IT" altLang="ja-JP" sz="1400" dirty="0">
                <a:solidFill>
                  <a:srgbClr val="1C04FF"/>
                </a:solidFill>
              </a:rPr>
              <a:t>acqua e del sodio</a:t>
            </a:r>
            <a:endParaRPr lang="it-IT" altLang="it-IT" sz="1400" dirty="0">
              <a:solidFill>
                <a:srgbClr val="1C04FF"/>
              </a:solidFill>
            </a:endParaRPr>
          </a:p>
        </p:txBody>
      </p:sp>
      <p:sp>
        <p:nvSpPr>
          <p:cNvPr id="51213" name="Text Box 13"/>
          <p:cNvSpPr txBox="1">
            <a:spLocks noChangeArrowheads="1"/>
          </p:cNvSpPr>
          <p:nvPr/>
        </p:nvSpPr>
        <p:spPr bwMode="auto">
          <a:xfrm>
            <a:off x="4063455" y="4365104"/>
            <a:ext cx="172297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hangingPunct="0">
              <a:spcBef>
                <a:spcPts val="0"/>
              </a:spcBef>
              <a:spcAft>
                <a:spcPts val="0"/>
              </a:spcAft>
              <a:defRPr/>
            </a:pPr>
            <a:r>
              <a:rPr lang="it-IT" sz="1400">
                <a:solidFill>
                  <a:srgbClr val="1C04FF"/>
                </a:solidFill>
                <a:ea typeface="ＭＳ Ｐゴシック" charset="0"/>
              </a:rPr>
              <a:t>Clearances</a:t>
            </a:r>
            <a:r>
              <a:rPr lang="it-IT" sz="1400" dirty="0">
                <a:solidFill>
                  <a:srgbClr val="1C04FF"/>
                </a:solidFill>
                <a:ea typeface="ＭＳ Ｐゴシック" charset="0"/>
              </a:rPr>
              <a:t> renali</a:t>
            </a:r>
          </a:p>
        </p:txBody>
      </p:sp>
      <p:sp>
        <p:nvSpPr>
          <p:cNvPr id="11" name="Text Box 3"/>
          <p:cNvSpPr txBox="1">
            <a:spLocks noChangeArrowheads="1"/>
          </p:cNvSpPr>
          <p:nvPr/>
        </p:nvSpPr>
        <p:spPr bwMode="auto">
          <a:xfrm>
            <a:off x="3268911" y="665153"/>
            <a:ext cx="3300412"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a:spcBef>
                <a:spcPts val="0"/>
              </a:spcBef>
              <a:spcAft>
                <a:spcPts val="0"/>
              </a:spcAft>
            </a:pPr>
            <a:r>
              <a:rPr lang="it-IT" altLang="it-IT" sz="1400" dirty="0">
                <a:solidFill>
                  <a:srgbClr val="1C04FF"/>
                </a:solidFill>
              </a:rPr>
              <a:t>Compartimenti idrici dell’organismo</a:t>
            </a:r>
          </a:p>
        </p:txBody>
      </p:sp>
      <p:sp>
        <p:nvSpPr>
          <p:cNvPr id="12" name="Text Box 6"/>
          <p:cNvSpPr txBox="1">
            <a:spLocks noChangeArrowheads="1"/>
          </p:cNvSpPr>
          <p:nvPr/>
        </p:nvSpPr>
        <p:spPr bwMode="auto">
          <a:xfrm>
            <a:off x="3331439" y="1556792"/>
            <a:ext cx="389439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a:spcBef>
                <a:spcPts val="0"/>
              </a:spcBef>
              <a:spcAft>
                <a:spcPts val="0"/>
              </a:spcAft>
            </a:pPr>
            <a:r>
              <a:rPr lang="it-IT" altLang="it-IT" sz="1400" dirty="0" smtClean="0">
                <a:solidFill>
                  <a:srgbClr val="1C04FF"/>
                </a:solidFill>
              </a:rPr>
              <a:t>Principali meccanismi di </a:t>
            </a:r>
            <a:r>
              <a:rPr lang="it-IT" altLang="it-IT" sz="1400" smtClean="0">
                <a:solidFill>
                  <a:srgbClr val="1C04FF"/>
                </a:solidFill>
              </a:rPr>
              <a:t>trasporto tubulari</a:t>
            </a:r>
            <a:endParaRPr lang="it-IT" altLang="it-IT" sz="1400" dirty="0">
              <a:solidFill>
                <a:srgbClr val="1C04FF"/>
              </a:solidFill>
            </a:endParaRPr>
          </a:p>
        </p:txBody>
      </p:sp>
      <p:sp>
        <p:nvSpPr>
          <p:cNvPr id="14" name="Text Box 6"/>
          <p:cNvSpPr txBox="1">
            <a:spLocks noChangeArrowheads="1"/>
          </p:cNvSpPr>
          <p:nvPr/>
        </p:nvSpPr>
        <p:spPr bwMode="auto">
          <a:xfrm>
            <a:off x="1040203" y="2432679"/>
            <a:ext cx="775782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a:spcBef>
                <a:spcPts val="0"/>
              </a:spcBef>
              <a:spcAft>
                <a:spcPts val="0"/>
              </a:spcAft>
            </a:pPr>
            <a:r>
              <a:rPr lang="it-IT" altLang="it-IT" sz="1400" dirty="0" smtClean="0">
                <a:solidFill>
                  <a:srgbClr val="1C04FF"/>
                </a:solidFill>
              </a:rPr>
              <a:t>Funzioni del tubulo contorto prossimale, dell’ansa di </a:t>
            </a:r>
            <a:r>
              <a:rPr lang="it-IT" altLang="it-IT" sz="1400" dirty="0" err="1" smtClean="0">
                <a:solidFill>
                  <a:srgbClr val="1C04FF"/>
                </a:solidFill>
              </a:rPr>
              <a:t>Henle</a:t>
            </a:r>
            <a:r>
              <a:rPr lang="it-IT" altLang="it-IT" sz="1400" dirty="0" smtClean="0">
                <a:solidFill>
                  <a:srgbClr val="1C04FF"/>
                </a:solidFill>
              </a:rPr>
              <a:t> e del tubulo contorto distale</a:t>
            </a:r>
            <a:endParaRPr lang="it-IT" altLang="it-IT" sz="1400" dirty="0">
              <a:solidFill>
                <a:srgbClr val="1C04FF"/>
              </a:solidFill>
            </a:endParaRPr>
          </a:p>
        </p:txBody>
      </p:sp>
      <p:sp>
        <p:nvSpPr>
          <p:cNvPr id="15" name="Text Box 6"/>
          <p:cNvSpPr txBox="1">
            <a:spLocks noChangeArrowheads="1"/>
          </p:cNvSpPr>
          <p:nvPr/>
        </p:nvSpPr>
        <p:spPr bwMode="auto">
          <a:xfrm>
            <a:off x="3334228" y="2780928"/>
            <a:ext cx="316977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a:spcBef>
                <a:spcPts val="0"/>
              </a:spcBef>
              <a:spcAft>
                <a:spcPts val="0"/>
              </a:spcAft>
            </a:pPr>
            <a:r>
              <a:rPr lang="it-IT" altLang="it-IT" sz="1400" dirty="0" smtClean="0">
                <a:solidFill>
                  <a:srgbClr val="1C04FF"/>
                </a:solidFill>
              </a:rPr>
              <a:t>Secrezione di ioni ammonio e urea</a:t>
            </a:r>
            <a:endParaRPr lang="it-IT" altLang="it-IT" sz="1400" dirty="0">
              <a:solidFill>
                <a:srgbClr val="1C04FF"/>
              </a:solidFill>
            </a:endParaRPr>
          </a:p>
        </p:txBody>
      </p:sp>
      <p:sp>
        <p:nvSpPr>
          <p:cNvPr id="16" name="Text Box 6"/>
          <p:cNvSpPr txBox="1">
            <a:spLocks noChangeArrowheads="1"/>
          </p:cNvSpPr>
          <p:nvPr/>
        </p:nvSpPr>
        <p:spPr bwMode="auto">
          <a:xfrm>
            <a:off x="3098779" y="3722125"/>
            <a:ext cx="3640677"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a:spcBef>
                <a:spcPts val="0"/>
              </a:spcBef>
              <a:spcAft>
                <a:spcPts val="0"/>
              </a:spcAft>
            </a:pPr>
            <a:r>
              <a:rPr lang="it-IT" altLang="it-IT" sz="1400" dirty="0" smtClean="0">
                <a:solidFill>
                  <a:srgbClr val="1C04FF"/>
                </a:solidFill>
              </a:rPr>
              <a:t>Funzioni dell’apparato iuxtaglomerulare</a:t>
            </a:r>
            <a:endParaRPr lang="it-IT" altLang="it-IT" sz="1400" dirty="0">
              <a:solidFill>
                <a:srgbClr val="1C04FF"/>
              </a:solidFill>
            </a:endParaRPr>
          </a:p>
        </p:txBody>
      </p:sp>
      <p:sp>
        <p:nvSpPr>
          <p:cNvPr id="17" name="Text Box 6"/>
          <p:cNvSpPr txBox="1">
            <a:spLocks noChangeArrowheads="1"/>
          </p:cNvSpPr>
          <p:nvPr/>
        </p:nvSpPr>
        <p:spPr bwMode="auto">
          <a:xfrm>
            <a:off x="4440461" y="4653136"/>
            <a:ext cx="95731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a:spcBef>
                <a:spcPts val="0"/>
              </a:spcBef>
              <a:spcAft>
                <a:spcPts val="0"/>
              </a:spcAft>
            </a:pPr>
            <a:r>
              <a:rPr lang="it-IT" altLang="it-IT" sz="1400" dirty="0" smtClean="0">
                <a:solidFill>
                  <a:srgbClr val="1C04FF"/>
                </a:solidFill>
              </a:rPr>
              <a:t>Minzione</a:t>
            </a:r>
            <a:endParaRPr lang="it-IT" altLang="it-IT" sz="1400" dirty="0">
              <a:solidFill>
                <a:srgbClr val="1C04FF"/>
              </a:solidFill>
            </a:endParaRPr>
          </a:p>
        </p:txBody>
      </p:sp>
      <p:sp>
        <p:nvSpPr>
          <p:cNvPr id="18" name="Text Box 6"/>
          <p:cNvSpPr txBox="1">
            <a:spLocks noChangeArrowheads="1"/>
          </p:cNvSpPr>
          <p:nvPr/>
        </p:nvSpPr>
        <p:spPr bwMode="auto">
          <a:xfrm>
            <a:off x="200472" y="5858688"/>
            <a:ext cx="4633576"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a:spcBef>
                <a:spcPts val="0"/>
              </a:spcBef>
              <a:spcAft>
                <a:spcPts val="0"/>
              </a:spcAft>
            </a:pPr>
            <a:r>
              <a:rPr lang="it-IT" altLang="it-IT" sz="1400" dirty="0" smtClean="0">
                <a:solidFill>
                  <a:srgbClr val="FF0000"/>
                </a:solidFill>
              </a:rPr>
              <a:t>Casi clinici:</a:t>
            </a:r>
          </a:p>
          <a:p>
            <a:pPr eaLnBrk="1">
              <a:spcBef>
                <a:spcPts val="0"/>
              </a:spcBef>
              <a:spcAft>
                <a:spcPts val="0"/>
              </a:spcAft>
            </a:pPr>
            <a:r>
              <a:rPr lang="it-IT" altLang="it-IT" sz="1400" dirty="0" smtClean="0">
                <a:solidFill>
                  <a:srgbClr val="FF0000"/>
                </a:solidFill>
              </a:rPr>
              <a:t>Malessere e aumento di peso in paziente diabetico</a:t>
            </a:r>
          </a:p>
          <a:p>
            <a:pPr eaLnBrk="1">
              <a:spcBef>
                <a:spcPts val="0"/>
              </a:spcBef>
              <a:spcAft>
                <a:spcPts val="0"/>
              </a:spcAft>
            </a:pPr>
            <a:r>
              <a:rPr lang="it-IT" altLang="it-IT" sz="1400" dirty="0" smtClean="0">
                <a:solidFill>
                  <a:srgbClr val="FF0000"/>
                </a:solidFill>
              </a:rPr>
              <a:t>Collasso durante una maratona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026" descr="gr09"/>
          <p:cNvPicPr>
            <a:picLocks noChangeAspect="1" noChangeArrowheads="1"/>
          </p:cNvPicPr>
          <p:nvPr/>
        </p:nvPicPr>
        <p:blipFill>
          <a:blip r:embed="rId3" cstate="print">
            <a:extLst>
              <a:ext uri="{28A0092B-C50C-407E-A947-70E740481C1C}">
                <a14:useLocalDpi xmlns:a14="http://schemas.microsoft.com/office/drawing/2010/main"/>
              </a:ext>
            </a:extLst>
          </a:blip>
          <a:srcRect b="18320"/>
          <a:stretch>
            <a:fillRect/>
          </a:stretch>
        </p:blipFill>
        <p:spPr bwMode="auto">
          <a:xfrm>
            <a:off x="1795463" y="762000"/>
            <a:ext cx="6053137"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3" name="Text Box 1049"/>
          <p:cNvSpPr txBox="1">
            <a:spLocks noChangeArrowheads="1"/>
          </p:cNvSpPr>
          <p:nvPr/>
        </p:nvSpPr>
        <p:spPr bwMode="auto">
          <a:xfrm>
            <a:off x="1371600" y="65088"/>
            <a:ext cx="74215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a:t>SEGMENTO ASCENDENTE SPESSO DELL</a:t>
            </a:r>
            <a:r>
              <a:rPr lang="ja-JP" altLang="it-IT"/>
              <a:t>’</a:t>
            </a:r>
            <a:r>
              <a:rPr lang="it-IT" altLang="ja-JP"/>
              <a:t>ANSA DI HENLE</a:t>
            </a:r>
            <a:endParaRPr lang="it-IT" altLang="it-IT"/>
          </a:p>
        </p:txBody>
      </p:sp>
      <p:sp>
        <p:nvSpPr>
          <p:cNvPr id="8" name="Text Box 16"/>
          <p:cNvSpPr txBox="1">
            <a:spLocks noChangeArrowheads="1"/>
          </p:cNvSpPr>
          <p:nvPr/>
        </p:nvSpPr>
        <p:spPr bwMode="auto">
          <a:xfrm>
            <a:off x="9040813" y="6527800"/>
            <a:ext cx="765175"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dirty="0">
                <a:latin typeface="Arial" charset="0"/>
                <a:ea typeface="ＭＳ Ｐゴシック" charset="0"/>
              </a:rPr>
              <a:t>da GUYTON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73" name="Text Box 1049"/>
          <p:cNvSpPr txBox="1">
            <a:spLocks noChangeArrowheads="1"/>
          </p:cNvSpPr>
          <p:nvPr/>
        </p:nvSpPr>
        <p:spPr bwMode="auto">
          <a:xfrm>
            <a:off x="1706563" y="149225"/>
            <a:ext cx="5622925"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0"/>
                <a:cs typeface="ＭＳ Ｐゴシック" charset="0"/>
              </a:defRPr>
            </a:lvl1pPr>
            <a:lvl2pPr marL="742950" indent="-285750" eaLnBrk="0" hangingPunct="0">
              <a:defRPr sz="2000">
                <a:solidFill>
                  <a:schemeClr val="tx1"/>
                </a:solidFill>
                <a:latin typeface="Arial Rounded MT Bold" charset="0"/>
                <a:ea typeface="ＭＳ Ｐゴシック" charset="0"/>
              </a:defRPr>
            </a:lvl2pPr>
            <a:lvl3pPr marL="1143000" indent="-228600" eaLnBrk="0" hangingPunct="0">
              <a:defRPr sz="2000">
                <a:solidFill>
                  <a:schemeClr val="tx1"/>
                </a:solidFill>
                <a:latin typeface="Arial Rounded MT Bold" charset="0"/>
                <a:ea typeface="ＭＳ Ｐゴシック" charset="0"/>
              </a:defRPr>
            </a:lvl3pPr>
            <a:lvl4pPr marL="1600200" indent="-228600" eaLnBrk="0" hangingPunct="0">
              <a:defRPr sz="2000">
                <a:solidFill>
                  <a:schemeClr val="tx1"/>
                </a:solidFill>
                <a:latin typeface="Arial Rounded MT Bold" charset="0"/>
                <a:ea typeface="ＭＳ Ｐゴシック" charset="0"/>
              </a:defRPr>
            </a:lvl4pPr>
            <a:lvl5pPr marL="2057400" indent="-228600" eaLnBrk="0" hangingPunct="0">
              <a:defRPr sz="20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0"/>
              </a:defRPr>
            </a:lvl9pPr>
          </a:lstStyle>
          <a:p>
            <a:pPr eaLnBrk="1" hangingPunct="1">
              <a:defRPr/>
            </a:pPr>
            <a:r>
              <a:rPr lang="it-IT" dirty="0" smtClean="0"/>
              <a:t>PORZIONE INIZIALE DEL TUBULO DISTALE</a:t>
            </a:r>
          </a:p>
        </p:txBody>
      </p:sp>
      <p:pic>
        <p:nvPicPr>
          <p:cNvPr id="76802" name="Immagine 1" descr="gr10.jpg"/>
          <p:cNvPicPr>
            <a:picLocks noChangeAspect="1"/>
          </p:cNvPicPr>
          <p:nvPr/>
        </p:nvPicPr>
        <p:blipFill>
          <a:blip r:embed="rId3" cstate="print">
            <a:extLst>
              <a:ext uri="{28A0092B-C50C-407E-A947-70E740481C1C}">
                <a14:useLocalDpi xmlns:a14="http://schemas.microsoft.com/office/drawing/2010/main"/>
              </a:ext>
            </a:extLst>
          </a:blip>
          <a:srcRect b="23457"/>
          <a:stretch>
            <a:fillRect/>
          </a:stretch>
        </p:blipFill>
        <p:spPr bwMode="auto">
          <a:xfrm>
            <a:off x="2084388" y="1544638"/>
            <a:ext cx="56769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6"/>
          <p:cNvSpPr txBox="1">
            <a:spLocks noChangeArrowheads="1"/>
          </p:cNvSpPr>
          <p:nvPr/>
        </p:nvSpPr>
        <p:spPr bwMode="auto">
          <a:xfrm>
            <a:off x="9040813" y="6527800"/>
            <a:ext cx="765175"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dirty="0">
                <a:latin typeface="Arial" charset="0"/>
                <a:ea typeface="ＭＳ Ｐゴシック" charset="0"/>
              </a:rPr>
              <a:t>da GUYTON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46038"/>
            <a:ext cx="7467600" cy="6764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ext Box 17"/>
          <p:cNvSpPr txBox="1">
            <a:spLocks noChangeArrowheads="1"/>
          </p:cNvSpPr>
          <p:nvPr/>
        </p:nvSpPr>
        <p:spPr bwMode="auto">
          <a:xfrm>
            <a:off x="57150" y="106363"/>
            <a:ext cx="2159000" cy="1016000"/>
          </a:xfrm>
          <a:prstGeom prst="rect">
            <a:avLst/>
          </a:prstGeom>
          <a:solidFill>
            <a:srgbClr val="FFFFFF"/>
          </a:solidFill>
          <a:ln>
            <a:noFill/>
          </a:ln>
          <a:effectLst/>
          <a:extLst/>
        </p:spPr>
        <p:txBody>
          <a:bodyPr>
            <a:spAutoFit/>
          </a:bodyPr>
          <a:lstStyle/>
          <a:p>
            <a:pPr>
              <a:defRPr/>
            </a:pPr>
            <a:r>
              <a:rPr lang="it-IT" dirty="0">
                <a:ea typeface="ＭＳ Ｐゴシック" charset="0"/>
              </a:rPr>
              <a:t>TUBULO CONTORTO DISTALE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3725"/>
            <a:ext cx="9906000" cy="5672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ext Box 17"/>
          <p:cNvSpPr txBox="1">
            <a:spLocks noChangeArrowheads="1"/>
          </p:cNvSpPr>
          <p:nvPr/>
        </p:nvSpPr>
        <p:spPr bwMode="auto">
          <a:xfrm>
            <a:off x="128588" y="106363"/>
            <a:ext cx="8280400" cy="400050"/>
          </a:xfrm>
          <a:prstGeom prst="rect">
            <a:avLst/>
          </a:prstGeom>
          <a:solidFill>
            <a:srgbClr val="FFFFFF"/>
          </a:solidFill>
          <a:ln>
            <a:noFill/>
          </a:ln>
          <a:effectLst/>
          <a:extLst/>
        </p:spPr>
        <p:txBody>
          <a:bodyPr>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a:t>RIASSORBIMENTO FACOLTATIVO DELL’ACQUA: ALDOSTERONE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70" name="Picture 1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962150" y="1284288"/>
            <a:ext cx="5756275" cy="5456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5071" name="Rectangle 15"/>
          <p:cNvSpPr>
            <a:spLocks noChangeArrowheads="1"/>
          </p:cNvSpPr>
          <p:nvPr/>
        </p:nvSpPr>
        <p:spPr bwMode="auto">
          <a:xfrm>
            <a:off x="1447800" y="25400"/>
            <a:ext cx="7366000" cy="6794500"/>
          </a:xfrm>
          <a:prstGeom prst="rect">
            <a:avLst/>
          </a:prstGeom>
          <a:noFill/>
          <a:ln w="571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45075" name="Rectangle 19"/>
          <p:cNvSpPr>
            <a:spLocks noChangeArrowheads="1"/>
          </p:cNvSpPr>
          <p:nvPr/>
        </p:nvSpPr>
        <p:spPr bwMode="auto">
          <a:xfrm>
            <a:off x="5673080" y="2010326"/>
            <a:ext cx="2087431" cy="338554"/>
          </a:xfrm>
          <a:prstGeom prst="rect">
            <a:avLst/>
          </a:prstGeom>
          <a:noFill/>
          <a:ln w="28575">
            <a:solidFill>
              <a:srgbClr val="0070C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solidFill>
                  <a:srgbClr val="0070C0"/>
                </a:solidFill>
                <a:latin typeface="Arial" charset="0"/>
                <a:ea typeface="ＭＳ Ｐゴシック" charset="0"/>
              </a:rPr>
              <a:t>Pressione </a:t>
            </a:r>
            <a:r>
              <a:rPr lang="it-IT" sz="1600" smtClean="0">
                <a:solidFill>
                  <a:srgbClr val="0070C0"/>
                </a:solidFill>
                <a:latin typeface="Arial" charset="0"/>
                <a:ea typeface="ＭＳ Ｐゴシック" charset="0"/>
              </a:rPr>
              <a:t>idrostatica</a:t>
            </a:r>
            <a:endParaRPr lang="it-IT" sz="1600" dirty="0">
              <a:solidFill>
                <a:srgbClr val="0070C0"/>
              </a:solidFill>
              <a:latin typeface="Arial" charset="0"/>
              <a:ea typeface="ＭＳ Ｐゴシック" charset="0"/>
            </a:endParaRPr>
          </a:p>
        </p:txBody>
      </p:sp>
      <p:sp>
        <p:nvSpPr>
          <p:cNvPr id="45078" name="Line 22"/>
          <p:cNvSpPr>
            <a:spLocks noChangeShapeType="1"/>
          </p:cNvSpPr>
          <p:nvPr/>
        </p:nvSpPr>
        <p:spPr bwMode="auto">
          <a:xfrm flipH="1">
            <a:off x="4376936" y="2204864"/>
            <a:ext cx="1296144" cy="2088232"/>
          </a:xfrm>
          <a:prstGeom prst="line">
            <a:avLst/>
          </a:prstGeom>
          <a:noFill/>
          <a:ln w="28575">
            <a:solidFill>
              <a:srgbClr val="0070C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 name="Text Box 17"/>
          <p:cNvSpPr txBox="1">
            <a:spLocks noChangeArrowheads="1"/>
          </p:cNvSpPr>
          <p:nvPr/>
        </p:nvSpPr>
        <p:spPr bwMode="auto">
          <a:xfrm>
            <a:off x="2719388" y="76200"/>
            <a:ext cx="4467225"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APPARATO IUXTAGLOMERULARE</a:t>
            </a:r>
          </a:p>
        </p:txBody>
      </p:sp>
      <p:sp>
        <p:nvSpPr>
          <p:cNvPr id="11" name="Rectangle 19"/>
          <p:cNvSpPr>
            <a:spLocks noChangeArrowheads="1"/>
          </p:cNvSpPr>
          <p:nvPr/>
        </p:nvSpPr>
        <p:spPr bwMode="auto">
          <a:xfrm>
            <a:off x="404084" y="4941168"/>
            <a:ext cx="1431802" cy="338554"/>
          </a:xfrm>
          <a:prstGeom prst="rect">
            <a:avLst/>
          </a:prstGeom>
          <a:noFill/>
          <a:ln w="28575">
            <a:solidFill>
              <a:srgbClr val="0070C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dirty="0" smtClean="0">
                <a:solidFill>
                  <a:srgbClr val="0070C0"/>
                </a:solidFill>
                <a:latin typeface="Arial" charset="0"/>
                <a:ea typeface="ＭＳ Ｐゴシック" charset="0"/>
              </a:rPr>
              <a:t>Carico di Na</a:t>
            </a:r>
            <a:r>
              <a:rPr lang="it-IT" sz="1600" baseline="30000" dirty="0" smtClean="0">
                <a:solidFill>
                  <a:srgbClr val="0070C0"/>
                </a:solidFill>
                <a:latin typeface="Arial" charset="0"/>
                <a:ea typeface="ＭＳ Ｐゴシック" charset="0"/>
              </a:rPr>
              <a:t>+</a:t>
            </a:r>
            <a:endParaRPr lang="it-IT" sz="1600" baseline="30000" dirty="0">
              <a:solidFill>
                <a:srgbClr val="0070C0"/>
              </a:solidFill>
              <a:latin typeface="Arial" charset="0"/>
              <a:ea typeface="ＭＳ Ｐゴシック" charset="0"/>
            </a:endParaRPr>
          </a:p>
        </p:txBody>
      </p:sp>
      <p:sp>
        <p:nvSpPr>
          <p:cNvPr id="12" name="Line 22"/>
          <p:cNvSpPr>
            <a:spLocks noChangeShapeType="1"/>
          </p:cNvSpPr>
          <p:nvPr/>
        </p:nvSpPr>
        <p:spPr bwMode="auto">
          <a:xfrm flipV="1">
            <a:off x="1835886" y="4861792"/>
            <a:ext cx="1532938" cy="223391"/>
          </a:xfrm>
          <a:prstGeom prst="line">
            <a:avLst/>
          </a:prstGeom>
          <a:noFill/>
          <a:ln w="28575">
            <a:solidFill>
              <a:srgbClr val="0070C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028" descr="45_2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8604" y="0"/>
            <a:ext cx="7200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28588" y="261938"/>
            <a:ext cx="4103687" cy="646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800" dirty="0">
                <a:ea typeface="ＭＳ Ｐゴシック" charset="0"/>
              </a:rPr>
              <a:t>APPARATO IUXTAGLOMERULARE: </a:t>
            </a:r>
            <a:r>
              <a:rPr lang="it-IT" sz="1800" dirty="0" smtClean="0">
                <a:ea typeface="ＭＳ Ｐゴシック" charset="0"/>
              </a:rPr>
              <a:t>SISTEMA RENINA-</a:t>
            </a:r>
            <a:r>
              <a:rPr lang="it-IT" sz="1800" dirty="0" err="1" smtClean="0">
                <a:ea typeface="ＭＳ Ｐゴシック" charset="0"/>
              </a:rPr>
              <a:t>ANGIOTENSINA</a:t>
            </a:r>
            <a:endParaRPr lang="it-IT" sz="1800" dirty="0">
              <a:ea typeface="ＭＳ Ｐゴシック" charset="0"/>
            </a:endParaRPr>
          </a:p>
        </p:txBody>
      </p:sp>
      <p:sp>
        <p:nvSpPr>
          <p:cNvPr id="2" name="Rettangolo 1"/>
          <p:cNvSpPr/>
          <p:nvPr/>
        </p:nvSpPr>
        <p:spPr bwMode="auto">
          <a:xfrm>
            <a:off x="6969224" y="0"/>
            <a:ext cx="2160240" cy="16288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4130749" y="4410918"/>
            <a:ext cx="19653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dirty="0" err="1">
                <a:ea typeface="ＭＳ Ｐゴシック" charset="0"/>
              </a:rPr>
              <a:t>ANGIOTENSINA</a:t>
            </a:r>
            <a:r>
              <a:rPr lang="it-IT" sz="1600" dirty="0">
                <a:ea typeface="ＭＳ Ｐゴシック" charset="0"/>
              </a:rPr>
              <a:t> II</a:t>
            </a:r>
          </a:p>
        </p:txBody>
      </p:sp>
      <p:sp>
        <p:nvSpPr>
          <p:cNvPr id="104452" name="Text Box 4"/>
          <p:cNvSpPr txBox="1">
            <a:spLocks noChangeArrowheads="1"/>
          </p:cNvSpPr>
          <p:nvPr/>
        </p:nvSpPr>
        <p:spPr bwMode="auto">
          <a:xfrm>
            <a:off x="1298649" y="5501530"/>
            <a:ext cx="213677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latin typeface="Arial" charset="0"/>
                <a:ea typeface="ＭＳ Ｐゴシック" charset="0"/>
              </a:rPr>
              <a:t>VASOCOSTRIZIONE</a:t>
            </a:r>
          </a:p>
        </p:txBody>
      </p:sp>
      <p:sp>
        <p:nvSpPr>
          <p:cNvPr id="104454" name="Text Box 6"/>
          <p:cNvSpPr txBox="1">
            <a:spLocks noChangeArrowheads="1"/>
          </p:cNvSpPr>
          <p:nvPr/>
        </p:nvSpPr>
        <p:spPr bwMode="auto">
          <a:xfrm>
            <a:off x="4003749" y="5495180"/>
            <a:ext cx="71437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latin typeface="Arial" charset="0"/>
                <a:ea typeface="ＭＳ Ｐゴシック" charset="0"/>
              </a:rPr>
              <a:t>SETE</a:t>
            </a:r>
          </a:p>
        </p:txBody>
      </p:sp>
      <p:sp>
        <p:nvSpPr>
          <p:cNvPr id="104455" name="Text Box 7"/>
          <p:cNvSpPr txBox="1">
            <a:spLocks noChangeArrowheads="1"/>
          </p:cNvSpPr>
          <p:nvPr/>
        </p:nvSpPr>
        <p:spPr bwMode="auto">
          <a:xfrm>
            <a:off x="5289624" y="5495180"/>
            <a:ext cx="61277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latin typeface="Arial" charset="0"/>
                <a:ea typeface="ＭＳ Ｐゴシック" charset="0"/>
              </a:rPr>
              <a:t>ADH</a:t>
            </a:r>
          </a:p>
        </p:txBody>
      </p:sp>
      <p:sp>
        <p:nvSpPr>
          <p:cNvPr id="104456" name="Text Box 8"/>
          <p:cNvSpPr txBox="1">
            <a:spLocks noChangeArrowheads="1"/>
          </p:cNvSpPr>
          <p:nvPr/>
        </p:nvSpPr>
        <p:spPr bwMode="auto">
          <a:xfrm>
            <a:off x="6686624" y="5495180"/>
            <a:ext cx="17192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latin typeface="Arial" charset="0"/>
                <a:ea typeface="ＭＳ Ｐゴシック" charset="0"/>
              </a:rPr>
              <a:t>ALDOSTERONE</a:t>
            </a:r>
          </a:p>
        </p:txBody>
      </p:sp>
      <p:sp>
        <p:nvSpPr>
          <p:cNvPr id="104457" name="Text Box 9"/>
          <p:cNvSpPr txBox="1">
            <a:spLocks noChangeArrowheads="1"/>
          </p:cNvSpPr>
          <p:nvPr/>
        </p:nvSpPr>
        <p:spPr bwMode="auto">
          <a:xfrm>
            <a:off x="6324674" y="6393705"/>
            <a:ext cx="24447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latin typeface="Arial" charset="0"/>
                <a:ea typeface="ＭＳ Ｐゴシック" charset="0"/>
              </a:rPr>
              <a:t>RIASSORBIMENTO NA</a:t>
            </a:r>
            <a:r>
              <a:rPr lang="it-IT" sz="1600" baseline="30000">
                <a:latin typeface="Arial" charset="0"/>
                <a:ea typeface="ＭＳ Ｐゴシック" charset="0"/>
              </a:rPr>
              <a:t>+</a:t>
            </a:r>
            <a:endParaRPr lang="it-IT" sz="1600">
              <a:latin typeface="Arial" charset="0"/>
              <a:ea typeface="ＭＳ Ｐゴシック" charset="0"/>
            </a:endParaRPr>
          </a:p>
        </p:txBody>
      </p:sp>
      <p:sp>
        <p:nvSpPr>
          <p:cNvPr id="104458" name="Text Box 10"/>
          <p:cNvSpPr txBox="1">
            <a:spLocks noChangeArrowheads="1"/>
          </p:cNvSpPr>
          <p:nvPr/>
        </p:nvSpPr>
        <p:spPr bwMode="auto">
          <a:xfrm>
            <a:off x="1066874" y="6393705"/>
            <a:ext cx="26003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latin typeface="Arial" charset="0"/>
                <a:ea typeface="ＭＳ Ｐゴシック" charset="0"/>
              </a:rPr>
              <a:t>PRESSIONE ARTERIOSA</a:t>
            </a:r>
          </a:p>
        </p:txBody>
      </p:sp>
      <p:sp>
        <p:nvSpPr>
          <p:cNvPr id="104460" name="Text Box 12"/>
          <p:cNvSpPr txBox="1">
            <a:spLocks noChangeArrowheads="1"/>
          </p:cNvSpPr>
          <p:nvPr/>
        </p:nvSpPr>
        <p:spPr bwMode="auto">
          <a:xfrm>
            <a:off x="4187899" y="3590180"/>
            <a:ext cx="183197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latin typeface="Arial" charset="0"/>
                <a:ea typeface="ＭＳ Ｐゴシック" charset="0"/>
              </a:rPr>
              <a:t>ANGIOTENSINA I</a:t>
            </a:r>
          </a:p>
        </p:txBody>
      </p:sp>
      <p:sp>
        <p:nvSpPr>
          <p:cNvPr id="104461" name="Text Box 13"/>
          <p:cNvSpPr txBox="1">
            <a:spLocks noChangeArrowheads="1"/>
          </p:cNvSpPr>
          <p:nvPr/>
        </p:nvSpPr>
        <p:spPr bwMode="auto">
          <a:xfrm>
            <a:off x="3962474" y="2904380"/>
            <a:ext cx="233997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latin typeface="Arial" charset="0"/>
                <a:ea typeface="ＭＳ Ｐゴシック" charset="0"/>
              </a:rPr>
              <a:t>ANGIOTENSINOGENO</a:t>
            </a:r>
          </a:p>
        </p:txBody>
      </p:sp>
      <p:sp>
        <p:nvSpPr>
          <p:cNvPr id="104462" name="Text Box 14"/>
          <p:cNvSpPr txBox="1">
            <a:spLocks noChangeArrowheads="1"/>
          </p:cNvSpPr>
          <p:nvPr/>
        </p:nvSpPr>
        <p:spPr bwMode="auto">
          <a:xfrm>
            <a:off x="2968700" y="3274049"/>
            <a:ext cx="1192212"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RENINA</a:t>
            </a:r>
          </a:p>
        </p:txBody>
      </p:sp>
      <p:sp>
        <p:nvSpPr>
          <p:cNvPr id="104463" name="Text Box 15"/>
          <p:cNvSpPr txBox="1">
            <a:spLocks noChangeArrowheads="1"/>
          </p:cNvSpPr>
          <p:nvPr/>
        </p:nvSpPr>
        <p:spPr bwMode="auto">
          <a:xfrm>
            <a:off x="3256930" y="3939430"/>
            <a:ext cx="6159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ea typeface="ＭＳ Ｐゴシック" charset="0"/>
              </a:rPr>
              <a:t>ACE</a:t>
            </a:r>
          </a:p>
        </p:txBody>
      </p:sp>
      <p:sp>
        <p:nvSpPr>
          <p:cNvPr id="104466" name="Line 18"/>
          <p:cNvSpPr>
            <a:spLocks noChangeShapeType="1"/>
          </p:cNvSpPr>
          <p:nvPr/>
        </p:nvSpPr>
        <p:spPr bwMode="auto">
          <a:xfrm>
            <a:off x="632520" y="1590659"/>
            <a:ext cx="273770" cy="4274"/>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4467" name="Line 19"/>
          <p:cNvSpPr>
            <a:spLocks noChangeShapeType="1"/>
          </p:cNvSpPr>
          <p:nvPr/>
        </p:nvSpPr>
        <p:spPr bwMode="auto">
          <a:xfrm>
            <a:off x="5029274" y="3209180"/>
            <a:ext cx="0" cy="38100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4468" name="Line 20"/>
          <p:cNvSpPr>
            <a:spLocks noChangeShapeType="1"/>
          </p:cNvSpPr>
          <p:nvPr/>
        </p:nvSpPr>
        <p:spPr bwMode="auto">
          <a:xfrm>
            <a:off x="5029274" y="3971180"/>
            <a:ext cx="0" cy="38100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4469" name="Line 21"/>
          <p:cNvSpPr>
            <a:spLocks noChangeShapeType="1"/>
          </p:cNvSpPr>
          <p:nvPr/>
        </p:nvSpPr>
        <p:spPr bwMode="auto">
          <a:xfrm>
            <a:off x="5029274" y="4733180"/>
            <a:ext cx="0" cy="38100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4470" name="Line 22"/>
          <p:cNvSpPr>
            <a:spLocks noChangeShapeType="1"/>
          </p:cNvSpPr>
          <p:nvPr/>
        </p:nvSpPr>
        <p:spPr bwMode="auto">
          <a:xfrm>
            <a:off x="4123184" y="3474074"/>
            <a:ext cx="6858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4472" name="Line 24"/>
          <p:cNvSpPr>
            <a:spLocks noChangeShapeType="1"/>
          </p:cNvSpPr>
          <p:nvPr/>
        </p:nvSpPr>
        <p:spPr bwMode="auto">
          <a:xfrm>
            <a:off x="7620074" y="5952380"/>
            <a:ext cx="0" cy="38100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4473" name="Line 25"/>
          <p:cNvSpPr>
            <a:spLocks noChangeShapeType="1"/>
          </p:cNvSpPr>
          <p:nvPr/>
        </p:nvSpPr>
        <p:spPr bwMode="auto">
          <a:xfrm>
            <a:off x="2286074" y="5952380"/>
            <a:ext cx="0" cy="38100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4474" name="Line 26"/>
          <p:cNvSpPr>
            <a:spLocks noChangeShapeType="1"/>
          </p:cNvSpPr>
          <p:nvPr/>
        </p:nvSpPr>
        <p:spPr bwMode="auto">
          <a:xfrm>
            <a:off x="2286074" y="5114180"/>
            <a:ext cx="533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4475" name="Line 27"/>
          <p:cNvSpPr>
            <a:spLocks noChangeShapeType="1"/>
          </p:cNvSpPr>
          <p:nvPr/>
        </p:nvSpPr>
        <p:spPr bwMode="auto">
          <a:xfrm>
            <a:off x="2286074" y="5114180"/>
            <a:ext cx="0" cy="38100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4476" name="Line 28"/>
          <p:cNvSpPr>
            <a:spLocks noChangeShapeType="1"/>
          </p:cNvSpPr>
          <p:nvPr/>
        </p:nvSpPr>
        <p:spPr bwMode="auto">
          <a:xfrm>
            <a:off x="4343474" y="5114180"/>
            <a:ext cx="0" cy="38100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4477" name="Line 29"/>
          <p:cNvSpPr>
            <a:spLocks noChangeShapeType="1"/>
          </p:cNvSpPr>
          <p:nvPr/>
        </p:nvSpPr>
        <p:spPr bwMode="auto">
          <a:xfrm>
            <a:off x="5638874" y="5114180"/>
            <a:ext cx="0" cy="38100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4478" name="Line 30"/>
          <p:cNvSpPr>
            <a:spLocks noChangeShapeType="1"/>
          </p:cNvSpPr>
          <p:nvPr/>
        </p:nvSpPr>
        <p:spPr bwMode="auto">
          <a:xfrm>
            <a:off x="7620074" y="5114180"/>
            <a:ext cx="0" cy="38100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4479" name="Line 31"/>
          <p:cNvSpPr>
            <a:spLocks noChangeShapeType="1"/>
          </p:cNvSpPr>
          <p:nvPr/>
        </p:nvSpPr>
        <p:spPr bwMode="auto">
          <a:xfrm flipH="1">
            <a:off x="3733874" y="6561980"/>
            <a:ext cx="25146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04480" name="Text Box 32"/>
          <p:cNvSpPr txBox="1">
            <a:spLocks noChangeArrowheads="1"/>
          </p:cNvSpPr>
          <p:nvPr/>
        </p:nvSpPr>
        <p:spPr bwMode="auto">
          <a:xfrm>
            <a:off x="156840" y="1412776"/>
            <a:ext cx="5476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it-IT" sz="1600" dirty="0" smtClean="0">
                <a:latin typeface="Arial" charset="0"/>
                <a:ea typeface="ＭＳ Ｐゴシック" charset="0"/>
              </a:rPr>
              <a:t>Na</a:t>
            </a:r>
            <a:r>
              <a:rPr lang="it-IT" sz="1600" baseline="30000" dirty="0" smtClean="0">
                <a:latin typeface="Arial" charset="0"/>
                <a:ea typeface="ＭＳ Ｐゴシック" charset="0"/>
              </a:rPr>
              <a:t>+</a:t>
            </a:r>
            <a:endParaRPr lang="it-IT" sz="1600" baseline="30000" dirty="0">
              <a:latin typeface="Arial" charset="0"/>
              <a:ea typeface="ＭＳ Ｐゴシック" charset="0"/>
            </a:endParaRPr>
          </a:p>
        </p:txBody>
      </p:sp>
      <p:sp>
        <p:nvSpPr>
          <p:cNvPr id="104481" name="Line 33"/>
          <p:cNvSpPr>
            <a:spLocks noChangeShapeType="1"/>
          </p:cNvSpPr>
          <p:nvPr/>
        </p:nvSpPr>
        <p:spPr bwMode="auto">
          <a:xfrm flipV="1">
            <a:off x="128464" y="1412776"/>
            <a:ext cx="0" cy="304800"/>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30" name="Line 33"/>
          <p:cNvSpPr>
            <a:spLocks noChangeShapeType="1"/>
          </p:cNvSpPr>
          <p:nvPr/>
        </p:nvSpPr>
        <p:spPr bwMode="auto">
          <a:xfrm flipV="1">
            <a:off x="1060524" y="6436568"/>
            <a:ext cx="0" cy="304800"/>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31" name="Line 33"/>
          <p:cNvSpPr>
            <a:spLocks noChangeShapeType="1"/>
          </p:cNvSpPr>
          <p:nvPr/>
        </p:nvSpPr>
        <p:spPr bwMode="auto">
          <a:xfrm flipV="1">
            <a:off x="6345312" y="6423868"/>
            <a:ext cx="0" cy="304800"/>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32" name="Text Box 3"/>
          <p:cNvSpPr txBox="1">
            <a:spLocks noChangeArrowheads="1"/>
          </p:cNvSpPr>
          <p:nvPr/>
        </p:nvSpPr>
        <p:spPr bwMode="auto">
          <a:xfrm>
            <a:off x="128587" y="116632"/>
            <a:ext cx="964894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it-IT" sz="1800" dirty="0">
                <a:ea typeface="ＭＳ Ｐゴシック" charset="0"/>
              </a:rPr>
              <a:t>APPARATO IUXTAGLOMERULARE: </a:t>
            </a:r>
            <a:r>
              <a:rPr lang="it-IT" sz="1800" dirty="0" smtClean="0">
                <a:ea typeface="ＭＳ Ｐゴシック" charset="0"/>
              </a:rPr>
              <a:t>SISTEMA RENINA-</a:t>
            </a:r>
            <a:r>
              <a:rPr lang="it-IT" sz="1800" dirty="0" err="1" smtClean="0">
                <a:ea typeface="ＭＳ Ｐゴシック" charset="0"/>
              </a:rPr>
              <a:t>ANGIOTENSINA</a:t>
            </a:r>
            <a:endParaRPr lang="it-IT" sz="1800" dirty="0">
              <a:ea typeface="ＭＳ Ｐゴシック" charset="0"/>
            </a:endParaRPr>
          </a:p>
        </p:txBody>
      </p:sp>
      <p:sp>
        <p:nvSpPr>
          <p:cNvPr id="33" name="Text Box 8"/>
          <p:cNvSpPr txBox="1">
            <a:spLocks noChangeArrowheads="1"/>
          </p:cNvSpPr>
          <p:nvPr/>
        </p:nvSpPr>
        <p:spPr bwMode="auto">
          <a:xfrm>
            <a:off x="1064568" y="1306901"/>
            <a:ext cx="1043762" cy="584775"/>
          </a:xfrm>
          <a:prstGeom prst="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it-IT" sz="1600" dirty="0" smtClean="0">
                <a:latin typeface="Arial" charset="0"/>
                <a:ea typeface="ＭＳ Ｐゴシック" charset="0"/>
              </a:rPr>
              <a:t>MACULA DENSA</a:t>
            </a:r>
            <a:endParaRPr lang="it-IT" sz="1600" dirty="0">
              <a:latin typeface="Arial" charset="0"/>
              <a:ea typeface="ＭＳ Ｐゴシック" charset="0"/>
            </a:endParaRPr>
          </a:p>
        </p:txBody>
      </p:sp>
      <p:sp>
        <p:nvSpPr>
          <p:cNvPr id="37" name="Text Box 2"/>
          <p:cNvSpPr txBox="1">
            <a:spLocks noChangeArrowheads="1"/>
          </p:cNvSpPr>
          <p:nvPr/>
        </p:nvSpPr>
        <p:spPr bwMode="auto">
          <a:xfrm>
            <a:off x="2576736" y="1412776"/>
            <a:ext cx="1438727"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dirty="0" smtClean="0">
                <a:ea typeface="ＭＳ Ｐゴシック" charset="0"/>
              </a:rPr>
              <a:t>ADENOSINA</a:t>
            </a:r>
            <a:endParaRPr lang="it-IT" sz="1600" dirty="0">
              <a:ea typeface="ＭＳ Ｐゴシック" charset="0"/>
            </a:endParaRPr>
          </a:p>
        </p:txBody>
      </p:sp>
      <p:sp>
        <p:nvSpPr>
          <p:cNvPr id="38" name="Line 18"/>
          <p:cNvSpPr>
            <a:spLocks noChangeShapeType="1"/>
          </p:cNvSpPr>
          <p:nvPr/>
        </p:nvSpPr>
        <p:spPr bwMode="auto">
          <a:xfrm flipV="1">
            <a:off x="2178968" y="1590659"/>
            <a:ext cx="345976" cy="4274"/>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39" name="Text Box 4"/>
          <p:cNvSpPr txBox="1">
            <a:spLocks noChangeArrowheads="1"/>
          </p:cNvSpPr>
          <p:nvPr/>
        </p:nvSpPr>
        <p:spPr bwMode="auto">
          <a:xfrm>
            <a:off x="4664968" y="692696"/>
            <a:ext cx="2592287" cy="1815882"/>
          </a:xfrm>
          <a:prstGeom prst="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it-IT" sz="1600" dirty="0" smtClean="0">
                <a:latin typeface="Arial" charset="0"/>
                <a:ea typeface="ＭＳ Ｐゴシック" charset="0"/>
              </a:rPr>
              <a:t>VASODILATAZIONE ARTERIOLA EFFERENTE (recettori A2A)</a:t>
            </a:r>
          </a:p>
          <a:p>
            <a:pPr>
              <a:defRPr/>
            </a:pPr>
            <a:endParaRPr lang="it-IT" sz="1600" dirty="0">
              <a:latin typeface="Arial" charset="0"/>
              <a:ea typeface="ＭＳ Ｐゴシック" charset="0"/>
            </a:endParaRPr>
          </a:p>
          <a:p>
            <a:pPr>
              <a:defRPr/>
            </a:pPr>
            <a:r>
              <a:rPr lang="it-IT" sz="1600" dirty="0" smtClean="0">
                <a:latin typeface="Arial" charset="0"/>
                <a:ea typeface="ＭＳ Ｐゴシック" charset="0"/>
              </a:rPr>
              <a:t>VASOCOSTRIZIONE ARTERIOLA AFFERENTE (recettori A1A)</a:t>
            </a:r>
            <a:endParaRPr lang="it-IT" sz="1600" dirty="0">
              <a:latin typeface="Arial" charset="0"/>
              <a:ea typeface="ＭＳ Ｐゴシック" charset="0"/>
            </a:endParaRPr>
          </a:p>
        </p:txBody>
      </p:sp>
      <p:sp>
        <p:nvSpPr>
          <p:cNvPr id="40" name="Line 18"/>
          <p:cNvSpPr>
            <a:spLocks noChangeShapeType="1"/>
          </p:cNvSpPr>
          <p:nvPr/>
        </p:nvSpPr>
        <p:spPr bwMode="auto">
          <a:xfrm flipV="1">
            <a:off x="4000277" y="1590659"/>
            <a:ext cx="592683" cy="4274"/>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45" name="Line 19"/>
          <p:cNvSpPr>
            <a:spLocks noChangeShapeType="1"/>
          </p:cNvSpPr>
          <p:nvPr/>
        </p:nvSpPr>
        <p:spPr bwMode="auto">
          <a:xfrm flipH="1">
            <a:off x="2000672" y="1772816"/>
            <a:ext cx="1152128" cy="1294572"/>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46" name="Line 18"/>
          <p:cNvSpPr>
            <a:spLocks noChangeShapeType="1"/>
          </p:cNvSpPr>
          <p:nvPr/>
        </p:nvSpPr>
        <p:spPr bwMode="auto">
          <a:xfrm>
            <a:off x="621230" y="3471937"/>
            <a:ext cx="383359"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47" name="Text Box 32"/>
          <p:cNvSpPr txBox="1">
            <a:spLocks noChangeArrowheads="1"/>
          </p:cNvSpPr>
          <p:nvPr/>
        </p:nvSpPr>
        <p:spPr bwMode="auto">
          <a:xfrm>
            <a:off x="156840" y="3304797"/>
            <a:ext cx="547688"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it-IT" sz="1600" dirty="0" err="1" smtClean="0">
                <a:latin typeface="Arial" charset="0"/>
                <a:ea typeface="ＭＳ Ｐゴシック" charset="0"/>
              </a:rPr>
              <a:t>PA</a:t>
            </a:r>
            <a:endParaRPr lang="it-IT" sz="1600" baseline="30000" dirty="0" smtClean="0">
              <a:latin typeface="Arial" charset="0"/>
              <a:ea typeface="ＭＳ Ｐゴシック" charset="0"/>
            </a:endParaRPr>
          </a:p>
        </p:txBody>
      </p:sp>
      <p:sp>
        <p:nvSpPr>
          <p:cNvPr id="48" name="Line 33"/>
          <p:cNvSpPr>
            <a:spLocks noChangeShapeType="1"/>
          </p:cNvSpPr>
          <p:nvPr/>
        </p:nvSpPr>
        <p:spPr bwMode="auto">
          <a:xfrm>
            <a:off x="128464" y="3340224"/>
            <a:ext cx="0" cy="304800"/>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49" name="Text Box 8"/>
          <p:cNvSpPr txBox="1">
            <a:spLocks noChangeArrowheads="1"/>
          </p:cNvSpPr>
          <p:nvPr/>
        </p:nvSpPr>
        <p:spPr bwMode="auto">
          <a:xfrm>
            <a:off x="1136576" y="3181687"/>
            <a:ext cx="1374030" cy="584775"/>
          </a:xfrm>
          <a:prstGeom prst="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it-IT" sz="1600" smtClean="0">
                <a:latin typeface="Arial" charset="0"/>
                <a:ea typeface="ＭＳ Ｐゴシック" charset="0"/>
              </a:rPr>
              <a:t>CELLULE GRANULARI</a:t>
            </a:r>
            <a:endParaRPr lang="it-IT" sz="1600" dirty="0">
              <a:latin typeface="Arial" charset="0"/>
              <a:ea typeface="ＭＳ Ｐゴシック" charset="0"/>
            </a:endParaRPr>
          </a:p>
        </p:txBody>
      </p:sp>
      <p:sp>
        <p:nvSpPr>
          <p:cNvPr id="50" name="Line 18"/>
          <p:cNvSpPr>
            <a:spLocks noChangeShapeType="1"/>
          </p:cNvSpPr>
          <p:nvPr/>
        </p:nvSpPr>
        <p:spPr bwMode="auto">
          <a:xfrm flipV="1">
            <a:off x="2586251" y="3471937"/>
            <a:ext cx="345976" cy="4274"/>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cxnSp>
        <p:nvCxnSpPr>
          <p:cNvPr id="7" name="Connettore 1 6"/>
          <p:cNvCxnSpPr/>
          <p:nvPr/>
        </p:nvCxnSpPr>
        <p:spPr bwMode="auto">
          <a:xfrm>
            <a:off x="2200746" y="2996952"/>
            <a:ext cx="159966"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7" name="Line 22"/>
          <p:cNvSpPr>
            <a:spLocks noChangeShapeType="1"/>
          </p:cNvSpPr>
          <p:nvPr/>
        </p:nvSpPr>
        <p:spPr bwMode="auto">
          <a:xfrm flipV="1">
            <a:off x="4016896" y="4131733"/>
            <a:ext cx="844340" cy="1784"/>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pic>
        <p:nvPicPr>
          <p:cNvPr id="51" name="Immagine 50"/>
          <p:cNvPicPr>
            <a:picLocks noChangeAspect="1"/>
          </p:cNvPicPr>
          <p:nvPr/>
        </p:nvPicPr>
        <p:blipFill rotWithShape="1">
          <a:blip r:embed="rId3">
            <a:extLst>
              <a:ext uri="{28A0092B-C50C-407E-A947-70E740481C1C}">
                <a14:useLocalDpi xmlns:a14="http://schemas.microsoft.com/office/drawing/2010/main"/>
              </a:ext>
            </a:extLst>
          </a:blip>
          <a:srcRect l="1868" b="76580"/>
          <a:stretch/>
        </p:blipFill>
        <p:spPr>
          <a:xfrm>
            <a:off x="7689304" y="2214948"/>
            <a:ext cx="2088232" cy="689432"/>
          </a:xfrm>
          <a:prstGeom prst="rect">
            <a:avLst/>
          </a:prstGeom>
        </p:spPr>
      </p:pic>
      <p:sp>
        <p:nvSpPr>
          <p:cNvPr id="52" name="Line 19"/>
          <p:cNvSpPr>
            <a:spLocks noChangeShapeType="1"/>
          </p:cNvSpPr>
          <p:nvPr/>
        </p:nvSpPr>
        <p:spPr bwMode="auto">
          <a:xfrm>
            <a:off x="9129464" y="980728"/>
            <a:ext cx="0" cy="1183172"/>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53" name="Line 19"/>
          <p:cNvSpPr>
            <a:spLocks noChangeShapeType="1"/>
          </p:cNvSpPr>
          <p:nvPr/>
        </p:nvSpPr>
        <p:spPr bwMode="auto">
          <a:xfrm>
            <a:off x="8265368" y="1782900"/>
            <a:ext cx="0" cy="38100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cxnSp>
        <p:nvCxnSpPr>
          <p:cNvPr id="3" name="Connettore 1 2"/>
          <p:cNvCxnSpPr>
            <a:stCxn id="53" idx="0"/>
          </p:cNvCxnSpPr>
          <p:nvPr/>
        </p:nvCxnSpPr>
        <p:spPr bwMode="auto">
          <a:xfrm flipH="1">
            <a:off x="7257256" y="1782900"/>
            <a:ext cx="100811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Connettore 1 53"/>
          <p:cNvCxnSpPr/>
          <p:nvPr/>
        </p:nvCxnSpPr>
        <p:spPr bwMode="auto">
          <a:xfrm flipH="1">
            <a:off x="7257255" y="980728"/>
            <a:ext cx="1872209"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Ovale 5"/>
          <p:cNvSpPr/>
          <p:nvPr/>
        </p:nvSpPr>
        <p:spPr bwMode="auto">
          <a:xfrm>
            <a:off x="9273480" y="1854908"/>
            <a:ext cx="360040" cy="308992"/>
          </a:xfrm>
          <a:prstGeom prst="ellipse">
            <a:avLst/>
          </a:prstGeom>
          <a:solidFill>
            <a:srgbClr val="FF2600">
              <a:alpha val="63922"/>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58" name="Ovale 57"/>
          <p:cNvSpPr/>
          <p:nvPr/>
        </p:nvSpPr>
        <p:spPr bwMode="auto">
          <a:xfrm>
            <a:off x="8337376" y="1973768"/>
            <a:ext cx="216024" cy="190132"/>
          </a:xfrm>
          <a:prstGeom prst="ellipse">
            <a:avLst/>
          </a:prstGeom>
          <a:solidFill>
            <a:srgbClr val="FF2600">
              <a:alpha val="63922"/>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9" name="Rettangolo 8"/>
          <p:cNvSpPr/>
          <p:nvPr/>
        </p:nvSpPr>
        <p:spPr bwMode="auto">
          <a:xfrm>
            <a:off x="8405887" y="2780928"/>
            <a:ext cx="665461" cy="21602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41" name="Line 19"/>
          <p:cNvSpPr>
            <a:spLocks noChangeShapeType="1"/>
          </p:cNvSpPr>
          <p:nvPr/>
        </p:nvSpPr>
        <p:spPr bwMode="auto">
          <a:xfrm>
            <a:off x="8756694" y="2852936"/>
            <a:ext cx="0" cy="38100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42" name="Text Box 2"/>
          <p:cNvSpPr txBox="1">
            <a:spLocks noChangeArrowheads="1"/>
          </p:cNvSpPr>
          <p:nvPr/>
        </p:nvSpPr>
        <p:spPr bwMode="auto">
          <a:xfrm>
            <a:off x="8460283" y="3284984"/>
            <a:ext cx="61106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dirty="0" err="1" smtClean="0">
                <a:ea typeface="ＭＳ Ｐゴシック" charset="0"/>
              </a:rPr>
              <a:t>VFG</a:t>
            </a:r>
            <a:endParaRPr lang="it-IT" sz="1600" dirty="0">
              <a:ea typeface="ＭＳ Ｐゴシック" charset="0"/>
            </a:endParaRPr>
          </a:p>
        </p:txBody>
      </p:sp>
      <p:sp>
        <p:nvSpPr>
          <p:cNvPr id="43" name="Line 33"/>
          <p:cNvSpPr>
            <a:spLocks noChangeShapeType="1"/>
          </p:cNvSpPr>
          <p:nvPr/>
        </p:nvSpPr>
        <p:spPr bwMode="auto">
          <a:xfrm>
            <a:off x="8409384" y="3330140"/>
            <a:ext cx="0" cy="304800"/>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2" name="CasellaDiTesto 1"/>
          <p:cNvSpPr txBox="1"/>
          <p:nvPr/>
        </p:nvSpPr>
        <p:spPr>
          <a:xfrm>
            <a:off x="-15552" y="1628800"/>
            <a:ext cx="662361" cy="307777"/>
          </a:xfrm>
          <a:prstGeom prst="rect">
            <a:avLst/>
          </a:prstGeom>
          <a:noFill/>
        </p:spPr>
        <p:txBody>
          <a:bodyPr wrap="none" rtlCol="0">
            <a:spAutoFit/>
          </a:bodyPr>
          <a:lstStyle/>
          <a:p>
            <a:r>
              <a:rPr lang="it-IT" sz="1400" smtClean="0">
                <a:latin typeface="Arial" charset="0"/>
                <a:ea typeface="Arial" charset="0"/>
                <a:cs typeface="Arial" charset="0"/>
              </a:rPr>
              <a:t>carico</a:t>
            </a:r>
            <a:endParaRPr lang="it-IT" sz="1400">
              <a:latin typeface="Arial" charset="0"/>
              <a:ea typeface="Arial" charset="0"/>
              <a:cs typeface="Arial" charset="0"/>
            </a:endParaRPr>
          </a:p>
        </p:txBody>
      </p:sp>
      <p:sp>
        <p:nvSpPr>
          <p:cNvPr id="56" name="CasellaDiTesto 55"/>
          <p:cNvSpPr txBox="1"/>
          <p:nvPr/>
        </p:nvSpPr>
        <p:spPr>
          <a:xfrm>
            <a:off x="-87560" y="3049215"/>
            <a:ext cx="712054" cy="307777"/>
          </a:xfrm>
          <a:prstGeom prst="rect">
            <a:avLst/>
          </a:prstGeom>
          <a:noFill/>
        </p:spPr>
        <p:txBody>
          <a:bodyPr wrap="none" rtlCol="0">
            <a:spAutoFit/>
          </a:bodyPr>
          <a:lstStyle/>
          <a:p>
            <a:r>
              <a:rPr lang="it-IT" sz="1400" smtClean="0">
                <a:latin typeface="Arial" charset="0"/>
                <a:ea typeface="Arial" charset="0"/>
                <a:cs typeface="Arial" charset="0"/>
              </a:rPr>
              <a:t>mmHg</a:t>
            </a:r>
            <a:endParaRPr lang="it-IT" sz="1400" dirty="0">
              <a:latin typeface="Arial" charset="0"/>
              <a:ea typeface="Arial" charset="0"/>
              <a:cs typeface="Arial" charset="0"/>
            </a:endParaRPr>
          </a:p>
        </p:txBody>
      </p:sp>
    </p:spTree>
    <p:extLst>
      <p:ext uri="{BB962C8B-B14F-4D97-AF65-F5344CB8AC3E}">
        <p14:creationId xmlns:p14="http://schemas.microsoft.com/office/powerpoint/2010/main" val="14733742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Immagine 1" descr="gr18.jpg"/>
          <p:cNvPicPr>
            <a:picLocks noChangeAspect="1"/>
          </p:cNvPicPr>
          <p:nvPr/>
        </p:nvPicPr>
        <p:blipFill>
          <a:blip r:embed="rId3" cstate="print">
            <a:extLst>
              <a:ext uri="{28A0092B-C50C-407E-A947-70E740481C1C}">
                <a14:useLocalDpi xmlns:a14="http://schemas.microsoft.com/office/drawing/2010/main"/>
              </a:ext>
            </a:extLst>
          </a:blip>
          <a:srcRect b="19136"/>
          <a:stretch>
            <a:fillRect/>
          </a:stretch>
        </p:blipFill>
        <p:spPr bwMode="auto">
          <a:xfrm>
            <a:off x="1814513" y="1195388"/>
            <a:ext cx="5910262"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7"/>
          <p:cNvSpPr txBox="1">
            <a:spLocks noChangeArrowheads="1"/>
          </p:cNvSpPr>
          <p:nvPr/>
        </p:nvSpPr>
        <p:spPr bwMode="auto">
          <a:xfrm>
            <a:off x="128588" y="106363"/>
            <a:ext cx="9504362" cy="708025"/>
          </a:xfrm>
          <a:prstGeom prst="rect">
            <a:avLst/>
          </a:prstGeom>
          <a:solidFill>
            <a:srgbClr val="FFFFFF"/>
          </a:solidFill>
          <a:ln>
            <a:noFill/>
          </a:ln>
          <a:effectLst/>
          <a:extLst/>
        </p:spPr>
        <p:txBody>
          <a:bodyPr>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algn="ctr" eaLnBrk="1" hangingPunct="1"/>
            <a:r>
              <a:rPr lang="it-IT" altLang="it-IT"/>
              <a:t>RIASSORBIMENTO FACOLTATIVO DELL’ACQUA:</a:t>
            </a:r>
          </a:p>
          <a:p>
            <a:pPr algn="ctr" eaLnBrk="1" hangingPunct="1"/>
            <a:r>
              <a:rPr lang="it-IT" altLang="it-IT"/>
              <a:t>ARGININA-VASOPRESSINA, ORMONE ANTIDIURETICO (AVP, ADH)</a:t>
            </a:r>
          </a:p>
        </p:txBody>
      </p:sp>
      <p:sp>
        <p:nvSpPr>
          <p:cNvPr id="5" name="Text Box 16"/>
          <p:cNvSpPr txBox="1">
            <a:spLocks noChangeArrowheads="1"/>
          </p:cNvSpPr>
          <p:nvPr/>
        </p:nvSpPr>
        <p:spPr bwMode="auto">
          <a:xfrm>
            <a:off x="9040813" y="6527800"/>
            <a:ext cx="765175"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dirty="0">
                <a:latin typeface="Arial" charset="0"/>
                <a:ea typeface="ＭＳ Ｐゴシック" charset="0"/>
              </a:rPr>
              <a:t>da GUYTON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4" descr="hypothalamu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513" y="25400"/>
            <a:ext cx="8955087" cy="678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9" name="Text Box 5"/>
          <p:cNvSpPr txBox="1">
            <a:spLocks noChangeArrowheads="1"/>
          </p:cNvSpPr>
          <p:nvPr/>
        </p:nvSpPr>
        <p:spPr bwMode="auto">
          <a:xfrm>
            <a:off x="304800" y="2865438"/>
            <a:ext cx="2044700" cy="4159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200" b="1" dirty="0">
                <a:solidFill>
                  <a:srgbClr val="FF0000"/>
                </a:solidFill>
                <a:ea typeface="ＭＳ Ｐゴシック" charset="0"/>
                <a:cs typeface="ＭＳ Ｐゴシック" charset="0"/>
              </a:rPr>
              <a:t>N. PARAVENTRICOLARE</a:t>
            </a:r>
            <a:endParaRPr lang="it-IT" sz="900" b="1" dirty="0">
              <a:solidFill>
                <a:srgbClr val="FF0000"/>
              </a:solidFill>
              <a:ea typeface="ＭＳ Ｐゴシック" charset="0"/>
              <a:cs typeface="ＭＳ Ｐゴシック" charset="0"/>
            </a:endParaRPr>
          </a:p>
          <a:p>
            <a:pPr>
              <a:defRPr/>
            </a:pPr>
            <a:r>
              <a:rPr lang="it-IT" sz="900" b="1" dirty="0">
                <a:solidFill>
                  <a:srgbClr val="FF0000"/>
                </a:solidFill>
                <a:ea typeface="ＭＳ Ｐゴシック" charset="0"/>
                <a:cs typeface="ＭＳ Ｐゴシック" charset="0"/>
              </a:rPr>
              <a:t>BILANCIO IDRICO</a:t>
            </a:r>
            <a:r>
              <a:rPr lang="it-IT" sz="900" b="1" dirty="0">
                <a:ea typeface="ＭＳ Ｐゴシック" charset="0"/>
                <a:cs typeface="ＭＳ Ｐゴシック" charset="0"/>
              </a:rPr>
              <a:t>, STRESS</a:t>
            </a:r>
          </a:p>
        </p:txBody>
      </p:sp>
      <p:sp>
        <p:nvSpPr>
          <p:cNvPr id="226310" name="Text Box 6"/>
          <p:cNvSpPr txBox="1">
            <a:spLocks noChangeArrowheads="1"/>
          </p:cNvSpPr>
          <p:nvPr/>
        </p:nvSpPr>
        <p:spPr bwMode="auto">
          <a:xfrm>
            <a:off x="381000" y="4618038"/>
            <a:ext cx="1524000" cy="4111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it-IT" sz="1200" b="1">
                <a:ea typeface="ＭＳ Ｐゴシック" charset="0"/>
                <a:cs typeface="ＭＳ Ｐゴシック" charset="0"/>
              </a:rPr>
              <a:t>N. preottico</a:t>
            </a:r>
            <a:endParaRPr lang="it-IT" sz="900" b="1">
              <a:ea typeface="ＭＳ Ｐゴシック" charset="0"/>
              <a:cs typeface="ＭＳ Ｐゴシック" charset="0"/>
            </a:endParaRPr>
          </a:p>
          <a:p>
            <a:pPr algn="r">
              <a:defRPr/>
            </a:pPr>
            <a:r>
              <a:rPr lang="it-IT" sz="900" b="1">
                <a:ea typeface="ＭＳ Ｐゴシック" charset="0"/>
                <a:cs typeface="ＭＳ Ｐゴシック" charset="0"/>
              </a:rPr>
              <a:t>PRESSIONE EMATICA</a:t>
            </a:r>
          </a:p>
        </p:txBody>
      </p:sp>
      <p:sp>
        <p:nvSpPr>
          <p:cNvPr id="226311" name="Text Box 7"/>
          <p:cNvSpPr txBox="1">
            <a:spLocks noChangeArrowheads="1"/>
          </p:cNvSpPr>
          <p:nvPr/>
        </p:nvSpPr>
        <p:spPr bwMode="auto">
          <a:xfrm>
            <a:off x="304800" y="5380038"/>
            <a:ext cx="1674813" cy="411162"/>
          </a:xfrm>
          <a:prstGeom prst="rect">
            <a:avLst/>
          </a:prstGeom>
          <a:solidFill>
            <a:schemeClr val="bg1"/>
          </a:solidFill>
          <a:ln>
            <a:noFill/>
          </a:ln>
          <a:effectLst/>
          <a:extLst>
            <a:ext uri="{91240B29-F687-4f45-9708-019B960494DF}">
              <a14:hiddenLine xmlns:a14="http://schemas.microsoft.com/office/drawing/2010/main" xmlns="" w="63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200" b="1">
                <a:ea typeface="ＭＳ Ｐゴシック" charset="0"/>
                <a:cs typeface="ＭＳ Ｐゴシック" charset="0"/>
              </a:rPr>
              <a:t>N. soprachiasmatico</a:t>
            </a:r>
            <a:endParaRPr lang="it-IT" sz="900" b="1">
              <a:ea typeface="ＭＳ Ｐゴシック" charset="0"/>
              <a:cs typeface="ＭＳ Ｐゴシック" charset="0"/>
            </a:endParaRPr>
          </a:p>
          <a:p>
            <a:pPr>
              <a:defRPr/>
            </a:pPr>
            <a:r>
              <a:rPr lang="it-IT" sz="900" b="1">
                <a:ea typeface="ＭＳ Ｐゴシック" charset="0"/>
                <a:cs typeface="ＭＳ Ｐゴシック" charset="0"/>
              </a:rPr>
              <a:t>OROLOGIO BIOLOGICO</a:t>
            </a:r>
          </a:p>
        </p:txBody>
      </p:sp>
      <p:sp>
        <p:nvSpPr>
          <p:cNvPr id="226312" name="Text Box 8"/>
          <p:cNvSpPr txBox="1">
            <a:spLocks noChangeArrowheads="1"/>
          </p:cNvSpPr>
          <p:nvPr/>
        </p:nvSpPr>
        <p:spPr bwMode="auto">
          <a:xfrm>
            <a:off x="381000" y="4221163"/>
            <a:ext cx="1744663" cy="4159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defRPr/>
            </a:pPr>
            <a:r>
              <a:rPr lang="it-IT" sz="1200" b="1" dirty="0">
                <a:ea typeface="ＭＳ Ｐゴシック" charset="0"/>
                <a:cs typeface="ＭＳ Ｐゴシック" charset="0"/>
              </a:rPr>
              <a:t>   N. anteriore</a:t>
            </a:r>
            <a:endParaRPr lang="it-IT" sz="900" b="1" dirty="0">
              <a:ea typeface="ＭＳ Ｐゴシック" charset="0"/>
              <a:cs typeface="ＭＳ Ｐゴシック" charset="0"/>
            </a:endParaRPr>
          </a:p>
          <a:p>
            <a:pPr algn="r">
              <a:defRPr/>
            </a:pPr>
            <a:r>
              <a:rPr lang="it-IT" sz="900" b="1" dirty="0">
                <a:ea typeface="ＭＳ Ｐゴシック" charset="0"/>
                <a:cs typeface="ＭＳ Ｐゴシック" charset="0"/>
              </a:rPr>
              <a:t>TERMOREGOLAZIONE</a:t>
            </a:r>
          </a:p>
        </p:txBody>
      </p:sp>
      <p:sp>
        <p:nvSpPr>
          <p:cNvPr id="226313" name="Text Box 9"/>
          <p:cNvSpPr txBox="1">
            <a:spLocks noChangeArrowheads="1"/>
          </p:cNvSpPr>
          <p:nvPr/>
        </p:nvSpPr>
        <p:spPr bwMode="auto">
          <a:xfrm>
            <a:off x="3082925" y="5608638"/>
            <a:ext cx="1412875" cy="4111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1200" b="1"/>
              <a:t>N. ventromediale</a:t>
            </a:r>
            <a:endParaRPr lang="it-IT" altLang="it-IT" sz="900" b="1"/>
          </a:p>
          <a:p>
            <a:pPr eaLnBrk="1" hangingPunct="1"/>
            <a:r>
              <a:rPr lang="it-IT" altLang="it-IT" sz="900" b="1"/>
              <a:t>SAZIETA</a:t>
            </a:r>
            <a:r>
              <a:rPr lang="ja-JP" altLang="it-IT" sz="900" b="1"/>
              <a:t>’</a:t>
            </a:r>
            <a:endParaRPr lang="it-IT" altLang="it-IT" sz="900" b="1"/>
          </a:p>
        </p:txBody>
      </p:sp>
      <p:sp>
        <p:nvSpPr>
          <p:cNvPr id="226314" name="Text Box 10"/>
          <p:cNvSpPr txBox="1">
            <a:spLocks noChangeArrowheads="1"/>
          </p:cNvSpPr>
          <p:nvPr/>
        </p:nvSpPr>
        <p:spPr bwMode="auto">
          <a:xfrm>
            <a:off x="4800600" y="4846638"/>
            <a:ext cx="1225550" cy="4111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200" b="1">
                <a:ea typeface="ＭＳ Ｐゴシック" charset="0"/>
                <a:cs typeface="ＭＳ Ｐゴシック" charset="0"/>
              </a:rPr>
              <a:t>N. mammillare</a:t>
            </a:r>
            <a:endParaRPr lang="it-IT" sz="900" b="1">
              <a:ea typeface="ＭＳ Ｐゴシック" charset="0"/>
              <a:cs typeface="ＭＳ Ｐゴシック" charset="0"/>
            </a:endParaRPr>
          </a:p>
          <a:p>
            <a:pPr>
              <a:defRPr/>
            </a:pPr>
            <a:r>
              <a:rPr lang="it-IT" sz="900" b="1">
                <a:ea typeface="ＭＳ Ｐゴシック" charset="0"/>
                <a:cs typeface="ＭＳ Ｐゴシック" charset="0"/>
              </a:rPr>
              <a:t>ALIMENTAZIONE</a:t>
            </a:r>
          </a:p>
        </p:txBody>
      </p:sp>
      <p:sp>
        <p:nvSpPr>
          <p:cNvPr id="226315" name="Text Box 11"/>
          <p:cNvSpPr txBox="1">
            <a:spLocks noChangeArrowheads="1"/>
          </p:cNvSpPr>
          <p:nvPr/>
        </p:nvSpPr>
        <p:spPr bwMode="auto">
          <a:xfrm>
            <a:off x="4800600" y="4178300"/>
            <a:ext cx="1600200" cy="41549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200" b="1" dirty="0">
                <a:ea typeface="ＭＳ Ｐゴシック" charset="0"/>
                <a:cs typeface="ＭＳ Ｐゴシック" charset="0"/>
              </a:rPr>
              <a:t>N. posteriore</a:t>
            </a:r>
            <a:endParaRPr lang="it-IT" sz="900" b="1" dirty="0">
              <a:ea typeface="ＭＳ Ｐゴシック" charset="0"/>
              <a:cs typeface="ＭＳ Ｐゴシック" charset="0"/>
            </a:endParaRPr>
          </a:p>
          <a:p>
            <a:pPr>
              <a:defRPr/>
            </a:pPr>
            <a:r>
              <a:rPr lang="it-IT" sz="900" b="1" dirty="0">
                <a:ea typeface="ＭＳ Ｐゴシック" charset="0"/>
                <a:cs typeface="ＭＳ Ｐゴシック" charset="0"/>
              </a:rPr>
              <a:t>TREMORE</a:t>
            </a:r>
          </a:p>
        </p:txBody>
      </p:sp>
      <p:sp>
        <p:nvSpPr>
          <p:cNvPr id="226316" name="Text Box 12"/>
          <p:cNvSpPr txBox="1">
            <a:spLocks noChangeArrowheads="1"/>
          </p:cNvSpPr>
          <p:nvPr/>
        </p:nvSpPr>
        <p:spPr bwMode="auto">
          <a:xfrm>
            <a:off x="2971800" y="2819400"/>
            <a:ext cx="990600"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it-IT" sz="1200" b="1">
              <a:ea typeface="ＭＳ Ｐゴシック" charset="0"/>
              <a:cs typeface="ＭＳ Ｐゴシック" charset="0"/>
            </a:endParaRPr>
          </a:p>
          <a:p>
            <a:pPr>
              <a:defRPr/>
            </a:pPr>
            <a:r>
              <a:rPr lang="it-IT" sz="1200" b="1">
                <a:ea typeface="ＭＳ Ｐゴシック" charset="0"/>
                <a:cs typeface="ＭＳ Ｐゴシック" charset="0"/>
              </a:rPr>
              <a:t>N. dorsale</a:t>
            </a:r>
            <a:endParaRPr lang="it-IT" sz="900" b="1">
              <a:ea typeface="ＭＳ Ｐゴシック" charset="0"/>
              <a:cs typeface="ＭＳ Ｐゴシック" charset="0"/>
            </a:endParaRPr>
          </a:p>
        </p:txBody>
      </p:sp>
      <p:sp>
        <p:nvSpPr>
          <p:cNvPr id="226317" name="Text Box 13"/>
          <p:cNvSpPr txBox="1">
            <a:spLocks noChangeArrowheads="1"/>
          </p:cNvSpPr>
          <p:nvPr/>
        </p:nvSpPr>
        <p:spPr bwMode="auto">
          <a:xfrm>
            <a:off x="4800600" y="3779838"/>
            <a:ext cx="1387475" cy="4111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200" b="1">
                <a:ea typeface="ＭＳ Ｐゴシック" charset="0"/>
                <a:cs typeface="ＭＳ Ｐゴシック" charset="0"/>
              </a:rPr>
              <a:t>N. Dorsomediale</a:t>
            </a:r>
          </a:p>
          <a:p>
            <a:pPr>
              <a:defRPr/>
            </a:pPr>
            <a:r>
              <a:rPr lang="it-IT" sz="900" b="1">
                <a:ea typeface="ＭＳ Ｐゴシック" charset="0"/>
                <a:cs typeface="ＭＳ Ｐゴシック" charset="0"/>
              </a:rPr>
              <a:t>DIGESTIONE</a:t>
            </a:r>
          </a:p>
        </p:txBody>
      </p:sp>
      <p:sp>
        <p:nvSpPr>
          <p:cNvPr id="226318" name="Text Box 14"/>
          <p:cNvSpPr txBox="1">
            <a:spLocks noChangeArrowheads="1"/>
          </p:cNvSpPr>
          <p:nvPr/>
        </p:nvSpPr>
        <p:spPr bwMode="auto">
          <a:xfrm>
            <a:off x="381000" y="3822700"/>
            <a:ext cx="1619673" cy="4159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defRPr/>
            </a:pPr>
            <a:r>
              <a:rPr lang="it-IT" sz="1200" b="1" dirty="0">
                <a:solidFill>
                  <a:srgbClr val="FF0000"/>
                </a:solidFill>
                <a:ea typeface="ＭＳ Ｐゴシック" charset="0"/>
                <a:cs typeface="ＭＳ Ｐゴシック" charset="0"/>
              </a:rPr>
              <a:t>N. laterale</a:t>
            </a:r>
            <a:endParaRPr lang="it-IT" sz="900" b="1" dirty="0">
              <a:solidFill>
                <a:srgbClr val="FF0000"/>
              </a:solidFill>
              <a:ea typeface="ＭＳ Ｐゴシック" charset="0"/>
              <a:cs typeface="ＭＳ Ｐゴシック" charset="0"/>
            </a:endParaRPr>
          </a:p>
          <a:p>
            <a:pPr algn="r">
              <a:defRPr/>
            </a:pPr>
            <a:r>
              <a:rPr lang="it-IT" sz="900" b="1" dirty="0">
                <a:ea typeface="ＭＳ Ｐゴシック" charset="0"/>
                <a:cs typeface="ＭＳ Ｐゴシック" charset="0"/>
              </a:rPr>
              <a:t>FAME e </a:t>
            </a:r>
            <a:r>
              <a:rPr lang="it-IT" sz="900" b="1" dirty="0">
                <a:solidFill>
                  <a:srgbClr val="FF0000"/>
                </a:solidFill>
                <a:ea typeface="ＭＳ Ｐゴシック" charset="0"/>
                <a:cs typeface="ＭＳ Ｐゴシック" charset="0"/>
              </a:rPr>
              <a:t>SETE</a:t>
            </a:r>
          </a:p>
        </p:txBody>
      </p:sp>
      <p:sp>
        <p:nvSpPr>
          <p:cNvPr id="226319" name="Line 15"/>
          <p:cNvSpPr>
            <a:spLocks noChangeShapeType="1"/>
          </p:cNvSpPr>
          <p:nvPr/>
        </p:nvSpPr>
        <p:spPr bwMode="auto">
          <a:xfrm flipV="1">
            <a:off x="1905000" y="4953000"/>
            <a:ext cx="9906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226320" name="Text Box 16"/>
          <p:cNvSpPr txBox="1">
            <a:spLocks noChangeArrowheads="1"/>
          </p:cNvSpPr>
          <p:nvPr/>
        </p:nvSpPr>
        <p:spPr bwMode="auto">
          <a:xfrm>
            <a:off x="128588" y="5029200"/>
            <a:ext cx="1536700" cy="4159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it-IT" sz="1200" b="1" dirty="0">
                <a:solidFill>
                  <a:srgbClr val="FF0000"/>
                </a:solidFill>
                <a:ea typeface="ＭＳ Ｐゴシック" charset="0"/>
                <a:cs typeface="ＭＳ Ｐゴシック" charset="0"/>
              </a:rPr>
              <a:t>N. SOPRAOTTICO</a:t>
            </a:r>
            <a:endParaRPr lang="it-IT" sz="900" b="1" dirty="0">
              <a:solidFill>
                <a:srgbClr val="FF0000"/>
              </a:solidFill>
              <a:ea typeface="ＭＳ Ｐゴシック" charset="0"/>
              <a:cs typeface="ＭＳ Ｐゴシック" charset="0"/>
            </a:endParaRPr>
          </a:p>
          <a:p>
            <a:pPr algn="ctr">
              <a:defRPr/>
            </a:pPr>
            <a:r>
              <a:rPr lang="it-IT" sz="900" b="1" dirty="0">
                <a:solidFill>
                  <a:srgbClr val="FF0000"/>
                </a:solidFill>
                <a:ea typeface="ＭＳ Ｐゴシック" charset="0"/>
                <a:cs typeface="ＭＳ Ｐゴシック" charset="0"/>
              </a:rPr>
              <a:t>BILANCIO IDRICO</a:t>
            </a:r>
          </a:p>
        </p:txBody>
      </p:sp>
      <p:sp>
        <p:nvSpPr>
          <p:cNvPr id="226321" name="Text Box 17"/>
          <p:cNvSpPr txBox="1">
            <a:spLocks noChangeArrowheads="1"/>
          </p:cNvSpPr>
          <p:nvPr/>
        </p:nvSpPr>
        <p:spPr bwMode="auto">
          <a:xfrm>
            <a:off x="228600" y="3475038"/>
            <a:ext cx="1905000" cy="27463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it-IT" sz="1200" b="1">
                <a:ea typeface="ＭＳ Ｐゴシック" charset="0"/>
                <a:cs typeface="ＭＳ Ｐゴシック" charset="0"/>
              </a:rPr>
              <a:t>Commissura anteriore</a:t>
            </a:r>
            <a:endParaRPr lang="it-IT" sz="900" b="1">
              <a:ea typeface="ＭＳ Ｐゴシック" charset="0"/>
              <a:cs typeface="ＭＳ Ｐゴシック" charset="0"/>
            </a:endParaRPr>
          </a:p>
        </p:txBody>
      </p:sp>
      <p:sp>
        <p:nvSpPr>
          <p:cNvPr id="226322" name="Text Box 18"/>
          <p:cNvSpPr txBox="1">
            <a:spLocks noChangeArrowheads="1"/>
          </p:cNvSpPr>
          <p:nvPr/>
        </p:nvSpPr>
        <p:spPr bwMode="auto">
          <a:xfrm>
            <a:off x="381000" y="5821363"/>
            <a:ext cx="1905000" cy="27463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it-IT" sz="1200" b="1">
                <a:ea typeface="ＭＳ Ｐゴシック" charset="0"/>
                <a:cs typeface="ＭＳ Ｐゴシック" charset="0"/>
              </a:rPr>
              <a:t>Chiasma ottico</a:t>
            </a:r>
            <a:endParaRPr lang="it-IT" sz="900" b="1">
              <a:ea typeface="ＭＳ Ｐゴシック" charset="0"/>
              <a:cs typeface="ＭＳ Ｐゴシック" charset="0"/>
            </a:endParaRPr>
          </a:p>
        </p:txBody>
      </p:sp>
      <p:sp>
        <p:nvSpPr>
          <p:cNvPr id="226323" name="Text Box 19"/>
          <p:cNvSpPr txBox="1">
            <a:spLocks noChangeArrowheads="1"/>
          </p:cNvSpPr>
          <p:nvPr/>
        </p:nvSpPr>
        <p:spPr bwMode="auto">
          <a:xfrm>
            <a:off x="381000" y="6354763"/>
            <a:ext cx="1676400" cy="27463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it-IT" sz="1200" b="1">
                <a:ea typeface="ＭＳ Ｐゴシック" charset="0"/>
                <a:cs typeface="ＭＳ Ｐゴシック" charset="0"/>
              </a:rPr>
              <a:t>Adenoipofisi</a:t>
            </a:r>
            <a:endParaRPr lang="it-IT" sz="900" b="1">
              <a:ea typeface="ＭＳ Ｐゴシック" charset="0"/>
              <a:cs typeface="ＭＳ Ｐゴシック" charset="0"/>
            </a:endParaRPr>
          </a:p>
        </p:txBody>
      </p:sp>
      <p:sp>
        <p:nvSpPr>
          <p:cNvPr id="226324" name="Text Box 20"/>
          <p:cNvSpPr txBox="1">
            <a:spLocks noChangeArrowheads="1"/>
          </p:cNvSpPr>
          <p:nvPr/>
        </p:nvSpPr>
        <p:spPr bwMode="auto">
          <a:xfrm>
            <a:off x="3429000" y="6354763"/>
            <a:ext cx="1905000" cy="4111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200" b="1">
                <a:ea typeface="ＭＳ Ｐゴシック" charset="0"/>
                <a:cs typeface="ＭＳ Ｐゴシック" charset="0"/>
              </a:rPr>
              <a:t>Neuroipofisi</a:t>
            </a:r>
          </a:p>
          <a:p>
            <a:pPr>
              <a:defRPr/>
            </a:pPr>
            <a:endParaRPr lang="it-IT" sz="900" b="1">
              <a:ea typeface="ＭＳ Ｐゴシック" charset="0"/>
              <a:cs typeface="ＭＳ Ｐゴシック" charset="0"/>
            </a:endParaRPr>
          </a:p>
        </p:txBody>
      </p:sp>
      <p:sp>
        <p:nvSpPr>
          <p:cNvPr id="226325" name="Text Box 21"/>
          <p:cNvSpPr txBox="1">
            <a:spLocks noChangeArrowheads="1"/>
          </p:cNvSpPr>
          <p:nvPr/>
        </p:nvSpPr>
        <p:spPr bwMode="auto">
          <a:xfrm>
            <a:off x="128588" y="304800"/>
            <a:ext cx="3095625"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it-IT" smtClean="0">
                <a:ea typeface="ＭＳ Ｐゴシック" charset="0"/>
                <a:cs typeface="ＭＳ Ｐゴシック" charset="0"/>
              </a:rPr>
              <a:t>BILANCIO IDRICO: IPOTALAMO</a:t>
            </a:r>
            <a:endParaRPr lang="it-IT" sz="1800" dirty="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Immagine 2" descr="gr10.jpg"/>
          <p:cNvPicPr>
            <a:picLocks noChangeAspect="1"/>
          </p:cNvPicPr>
          <p:nvPr/>
        </p:nvPicPr>
        <p:blipFill>
          <a:blip r:embed="rId3" cstate="print">
            <a:extLst>
              <a:ext uri="{28A0092B-C50C-407E-A947-70E740481C1C}">
                <a14:useLocalDpi xmlns:a14="http://schemas.microsoft.com/office/drawing/2010/main"/>
              </a:ext>
            </a:extLst>
          </a:blip>
          <a:srcRect b="12962"/>
          <a:stretch>
            <a:fillRect/>
          </a:stretch>
        </p:blipFill>
        <p:spPr bwMode="auto">
          <a:xfrm>
            <a:off x="4572000" y="0"/>
            <a:ext cx="4413250" cy="679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
          <p:cNvSpPr txBox="1">
            <a:spLocks noChangeArrowheads="1"/>
          </p:cNvSpPr>
          <p:nvPr/>
        </p:nvSpPr>
        <p:spPr bwMode="auto">
          <a:xfrm>
            <a:off x="57150" y="261938"/>
            <a:ext cx="6624638"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dirty="0">
                <a:ea typeface="ＭＳ Ｐゴシック" charset="0"/>
              </a:rPr>
              <a:t>CONTROLLO DELLA SECREZIONE DI ADH</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acqua_galle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76738" y="0"/>
            <a:ext cx="5453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3" descr="Terme-Acqua-corporea-evoluzio-uomo_Rangho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2667000"/>
            <a:ext cx="448310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4"/>
          <p:cNvSpPr txBox="1">
            <a:spLocks noChangeArrowheads="1"/>
          </p:cNvSpPr>
          <p:nvPr/>
        </p:nvSpPr>
        <p:spPr bwMode="auto">
          <a:xfrm>
            <a:off x="992188" y="223838"/>
            <a:ext cx="32305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COMPARTIMENTI IDRICI</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t="19074" b="17592"/>
          <a:stretch/>
        </p:blipFill>
        <p:spPr>
          <a:xfrm>
            <a:off x="1166764" y="-11890"/>
            <a:ext cx="7674668" cy="6869890"/>
          </a:xfrm>
          <a:prstGeom prst="rect">
            <a:avLst/>
          </a:prstGeom>
        </p:spPr>
      </p:pic>
      <p:sp>
        <p:nvSpPr>
          <p:cNvPr id="4" name="Text Box 14"/>
          <p:cNvSpPr txBox="1">
            <a:spLocks noChangeArrowheads="1"/>
          </p:cNvSpPr>
          <p:nvPr/>
        </p:nvSpPr>
        <p:spPr bwMode="auto">
          <a:xfrm>
            <a:off x="200472" y="1300698"/>
            <a:ext cx="244477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smtClean="0">
                <a:ea typeface="ＭＳ Ｐゴシック" charset="0"/>
              </a:rPr>
              <a:t>BILANCIO IDRICO</a:t>
            </a:r>
            <a:endParaRPr lang="it-IT" dirty="0">
              <a:ea typeface="ＭＳ Ｐゴシック" charset="0"/>
            </a:endParaRPr>
          </a:p>
        </p:txBody>
      </p:sp>
    </p:spTree>
    <p:extLst>
      <p:ext uri="{BB962C8B-B14F-4D97-AF65-F5344CB8AC3E}">
        <p14:creationId xmlns:p14="http://schemas.microsoft.com/office/powerpoint/2010/main" val="1256259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Immagine 2" descr="Picture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0613" y="120650"/>
            <a:ext cx="5545137" cy="672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4"/>
          <p:cNvSpPr txBox="1">
            <a:spLocks noChangeArrowheads="1"/>
          </p:cNvSpPr>
          <p:nvPr/>
        </p:nvSpPr>
        <p:spPr bwMode="auto">
          <a:xfrm>
            <a:off x="1568450" y="765175"/>
            <a:ext cx="865188"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SETE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09" name="Group 73"/>
          <p:cNvGraphicFramePr>
            <a:graphicFrameLocks noGrp="1"/>
          </p:cNvGraphicFramePr>
          <p:nvPr>
            <p:extLst>
              <p:ext uri="{D42A27DB-BD31-4B8C-83A1-F6EECF244321}">
                <p14:modId xmlns:p14="http://schemas.microsoft.com/office/powerpoint/2010/main" val="1004333201"/>
              </p:ext>
            </p:extLst>
          </p:nvPr>
        </p:nvGraphicFramePr>
        <p:xfrm>
          <a:off x="228600" y="1760538"/>
          <a:ext cx="9448800" cy="3344863"/>
        </p:xfrm>
        <a:graphic>
          <a:graphicData uri="http://schemas.openxmlformats.org/drawingml/2006/table">
            <a:tbl>
              <a:tblPr/>
              <a:tblGrid>
                <a:gridCol w="2057400"/>
                <a:gridCol w="4724400"/>
                <a:gridCol w="2667000"/>
              </a:tblGrid>
              <a:tr h="601663">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1" i="0" u="none" strike="noStrike" cap="none" normalizeH="0" baseline="0">
                          <a:ln>
                            <a:noFill/>
                          </a:ln>
                          <a:solidFill>
                            <a:schemeClr val="tx1"/>
                          </a:solidFill>
                          <a:effectLst/>
                          <a:latin typeface="Arial" charset="0"/>
                          <a:ea typeface="ＭＳ Ｐゴシック" charset="-128"/>
                        </a:rPr>
                        <a:t>Aldosterone</a:t>
                      </a:r>
                      <a:endParaRPr kumimoji="0" lang="it-IT" altLang="it-IT" sz="1600" b="0" i="0" u="none" strike="noStrike" cap="none" normalizeH="0" baseline="0">
                        <a:ln>
                          <a:noFill/>
                        </a:ln>
                        <a:solidFill>
                          <a:schemeClr val="tx1"/>
                        </a:solidFill>
                        <a:effectLst/>
                        <a:latin typeface="Arial" charset="0"/>
                        <a:ea typeface="ＭＳ Ｐゴシック"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charset="0"/>
                          <a:ea typeface="ＭＳ Ｐゴシック" charset="-128"/>
                        </a:rPr>
                        <a:t>Tubulo e dotto collettore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charset="0"/>
                          <a:ea typeface="ＭＳ Ｐゴシック" charset="-128"/>
                        </a:rPr>
                        <a:t>  Riassorbimento </a:t>
                      </a:r>
                      <a:r>
                        <a:rPr kumimoji="0" lang="it-IT" altLang="it-IT" sz="1600" b="0" i="0" u="none" strike="noStrike" cap="none" normalizeH="0" baseline="0" dirty="0" err="1">
                          <a:ln>
                            <a:noFill/>
                          </a:ln>
                          <a:solidFill>
                            <a:schemeClr val="tx1"/>
                          </a:solidFill>
                          <a:effectLst/>
                          <a:latin typeface="Arial" charset="0"/>
                          <a:ea typeface="ＭＳ Ｐゴシック" charset="-128"/>
                        </a:rPr>
                        <a:t>NaCl</a:t>
                      </a:r>
                      <a:r>
                        <a:rPr kumimoji="0" lang="it-IT" altLang="it-IT" sz="1600" b="0" i="0" u="none" strike="noStrike" cap="none" normalizeH="0" baseline="0" dirty="0">
                          <a:ln>
                            <a:noFill/>
                          </a:ln>
                          <a:solidFill>
                            <a:schemeClr val="tx1"/>
                          </a:solidFill>
                          <a:effectLst/>
                          <a:latin typeface="Arial" charset="0"/>
                          <a:ea typeface="ＭＳ Ｐゴシック" charset="-128"/>
                        </a:rPr>
                        <a:t> e </a:t>
                      </a:r>
                      <a:r>
                        <a:rPr kumimoji="0" lang="it-IT" altLang="it-IT" sz="1600" b="0" i="0" u="none" strike="noStrike" cap="none" normalizeH="0" baseline="0" dirty="0" smtClean="0">
                          <a:ln>
                            <a:noFill/>
                          </a:ln>
                          <a:solidFill>
                            <a:schemeClr val="tx1"/>
                          </a:solidFill>
                          <a:effectLst/>
                          <a:latin typeface="Arial" charset="0"/>
                          <a:ea typeface="ＭＳ Ｐゴシック" charset="-128"/>
                        </a:rPr>
                        <a:t>H</a:t>
                      </a:r>
                      <a:r>
                        <a:rPr kumimoji="0" lang="it-IT" altLang="it-IT" sz="1600" b="0" i="0" u="none" strike="noStrike" cap="none" normalizeH="0" baseline="-25000" dirty="0" smtClean="0">
                          <a:ln>
                            <a:noFill/>
                          </a:ln>
                          <a:solidFill>
                            <a:schemeClr val="tx1"/>
                          </a:solidFill>
                          <a:effectLst/>
                          <a:latin typeface="Arial" charset="0"/>
                          <a:ea typeface="ＭＳ Ｐゴシック" charset="-128"/>
                        </a:rPr>
                        <a:t>2</a:t>
                      </a:r>
                      <a:r>
                        <a:rPr kumimoji="0" lang="it-IT" altLang="it-IT" sz="1600" b="0" i="0" u="none" strike="noStrike" cap="none" normalizeH="0" baseline="0" dirty="0" smtClean="0">
                          <a:ln>
                            <a:noFill/>
                          </a:ln>
                          <a:solidFill>
                            <a:schemeClr val="tx1"/>
                          </a:solidFill>
                          <a:effectLst/>
                          <a:latin typeface="Arial" charset="0"/>
                          <a:ea typeface="ＭＳ Ｐゴシック" charset="-128"/>
                        </a:rPr>
                        <a:t>O;  </a:t>
                      </a:r>
                      <a:r>
                        <a:rPr kumimoji="0" lang="it-IT" altLang="it-IT" sz="1600" b="0" i="0" u="none" strike="noStrike" cap="none" normalizeH="0" baseline="0" dirty="0">
                          <a:ln>
                            <a:noFill/>
                          </a:ln>
                          <a:solidFill>
                            <a:schemeClr val="tx1"/>
                          </a:solidFill>
                          <a:effectLst/>
                          <a:latin typeface="Arial" charset="0"/>
                          <a:ea typeface="ＭＳ Ｐゴシック" charset="-128"/>
                        </a:rPr>
                        <a:t>secrezione di K</a:t>
                      </a:r>
                      <a:r>
                        <a:rPr kumimoji="0" lang="it-IT" altLang="it-IT" sz="1600" b="0" i="0" u="none" strike="noStrike" cap="none" normalizeH="0" baseline="30000" dirty="0">
                          <a:ln>
                            <a:noFill/>
                          </a:ln>
                          <a:solidFill>
                            <a:schemeClr val="tx1"/>
                          </a:solidFill>
                          <a:effectLst/>
                          <a:latin typeface="Arial" charset="0"/>
                          <a:ea typeface="ＭＳ Ｐゴシック" charset="-128"/>
                        </a:rPr>
                        <a:t>+</a:t>
                      </a:r>
                      <a:r>
                        <a:rPr kumimoji="0" lang="it-IT" altLang="it-IT" sz="1600" b="0" i="0" u="none" strike="noStrike" cap="none" normalizeH="0" baseline="0" dirty="0">
                          <a:ln>
                            <a:noFill/>
                          </a:ln>
                          <a:solidFill>
                            <a:schemeClr val="tx1"/>
                          </a:solidFill>
                          <a:effectLst/>
                          <a:latin typeface="Arial" charset="0"/>
                          <a:ea typeface="ＭＳ Ｐゴシック" charset="-128"/>
                        </a:rPr>
                        <a:t>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charset="0"/>
                          <a:ea typeface="ＭＳ Ｐゴシック" charset="-128"/>
                        </a:rPr>
                        <a:t>Angiotensina II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charset="0"/>
                          <a:ea typeface="ＭＳ Ｐゴシック" charset="-128"/>
                        </a:rPr>
                        <a:t>Tubulo prossimale, ramo ascendente spesso dell</a:t>
                      </a:r>
                      <a:r>
                        <a:rPr kumimoji="0" lang="ja-JP" altLang="it-IT" sz="1600" b="0" i="0" u="none" strike="noStrike" cap="none" normalizeH="0" baseline="0">
                          <a:ln>
                            <a:noFill/>
                          </a:ln>
                          <a:solidFill>
                            <a:schemeClr val="tx1"/>
                          </a:solidFill>
                          <a:effectLst/>
                          <a:latin typeface="Arial" charset="0"/>
                          <a:ea typeface="ＭＳ Ｐゴシック" charset="-128"/>
                        </a:rPr>
                        <a:t>’</a:t>
                      </a:r>
                      <a:r>
                        <a:rPr kumimoji="0" lang="it-IT" altLang="ja-JP" sz="1600" b="0" i="0" u="none" strike="noStrike" cap="none" normalizeH="0" baseline="0">
                          <a:ln>
                            <a:noFill/>
                          </a:ln>
                          <a:solidFill>
                            <a:schemeClr val="tx1"/>
                          </a:solidFill>
                          <a:effectLst/>
                          <a:latin typeface="Arial" charset="0"/>
                          <a:ea typeface="ＭＳ Ｐゴシック" charset="-128"/>
                        </a:rPr>
                        <a:t>ansa di Henle, tubulo distale, dotto collettore</a:t>
                      </a:r>
                      <a:endParaRPr kumimoji="0" lang="it-IT" altLang="it-IT" sz="16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charset="0"/>
                          <a:ea typeface="ＭＳ Ｐゴシック" charset="-128"/>
                        </a:rPr>
                        <a:t>  Riassorbimento </a:t>
                      </a:r>
                      <a:r>
                        <a:rPr kumimoji="0" lang="it-IT" altLang="it-IT" sz="1600" b="0" i="0" u="none" strike="noStrike" cap="none" normalizeH="0" baseline="0" dirty="0" err="1">
                          <a:ln>
                            <a:noFill/>
                          </a:ln>
                          <a:solidFill>
                            <a:schemeClr val="tx1"/>
                          </a:solidFill>
                          <a:effectLst/>
                          <a:latin typeface="Arial" charset="0"/>
                          <a:ea typeface="ＭＳ Ｐゴシック" charset="-128"/>
                        </a:rPr>
                        <a:t>NaCl</a:t>
                      </a:r>
                      <a:r>
                        <a:rPr kumimoji="0" lang="it-IT" altLang="it-IT" sz="1600" b="0" i="0" u="none" strike="noStrike" cap="none" normalizeH="0" baseline="0" dirty="0">
                          <a:ln>
                            <a:noFill/>
                          </a:ln>
                          <a:solidFill>
                            <a:schemeClr val="tx1"/>
                          </a:solidFill>
                          <a:effectLst/>
                          <a:latin typeface="Arial" charset="0"/>
                          <a:ea typeface="ＭＳ Ｐゴシック" charset="-128"/>
                        </a:rPr>
                        <a:t> e </a:t>
                      </a:r>
                      <a:r>
                        <a:rPr kumimoji="0" lang="it-IT" altLang="it-IT" sz="1600" b="0" i="0" u="none" strike="noStrike" cap="none" normalizeH="0" baseline="0" dirty="0" smtClean="0">
                          <a:ln>
                            <a:noFill/>
                          </a:ln>
                          <a:solidFill>
                            <a:schemeClr val="tx1"/>
                          </a:solidFill>
                          <a:effectLst/>
                          <a:latin typeface="Arial" charset="0"/>
                          <a:ea typeface="ＭＳ Ｐゴシック" charset="-128"/>
                        </a:rPr>
                        <a:t>H</a:t>
                      </a:r>
                      <a:r>
                        <a:rPr kumimoji="0" lang="it-IT" altLang="it-IT" sz="1600" b="0" i="0" u="none" strike="noStrike" cap="none" normalizeH="0" baseline="-25000" dirty="0" smtClean="0">
                          <a:ln>
                            <a:noFill/>
                          </a:ln>
                          <a:solidFill>
                            <a:schemeClr val="tx1"/>
                          </a:solidFill>
                          <a:effectLst/>
                          <a:latin typeface="Arial" charset="0"/>
                          <a:ea typeface="ＭＳ Ｐゴシック" charset="-128"/>
                        </a:rPr>
                        <a:t>2</a:t>
                      </a:r>
                      <a:r>
                        <a:rPr kumimoji="0" lang="it-IT" altLang="it-IT" sz="1600" b="0" i="0" u="none" strike="noStrike" cap="none" normalizeH="0" baseline="0" dirty="0" smtClean="0">
                          <a:ln>
                            <a:noFill/>
                          </a:ln>
                          <a:solidFill>
                            <a:schemeClr val="tx1"/>
                          </a:solidFill>
                          <a:effectLst/>
                          <a:latin typeface="Arial" charset="0"/>
                          <a:ea typeface="ＭＳ Ｐゴシック" charset="-128"/>
                        </a:rPr>
                        <a:t>O;  </a:t>
                      </a:r>
                      <a:r>
                        <a:rPr kumimoji="0" lang="it-IT" altLang="it-IT" sz="1600" b="0" i="0" u="none" strike="noStrike" cap="none" normalizeH="0" baseline="0" dirty="0">
                          <a:ln>
                            <a:noFill/>
                          </a:ln>
                          <a:solidFill>
                            <a:schemeClr val="tx1"/>
                          </a:solidFill>
                          <a:effectLst/>
                          <a:latin typeface="Arial" charset="0"/>
                          <a:ea typeface="ＭＳ Ｐゴシック" charset="-128"/>
                        </a:rPr>
                        <a:t>secrezione di H</a:t>
                      </a:r>
                      <a:r>
                        <a:rPr kumimoji="0" lang="it-IT" altLang="it-IT" sz="1600" b="0" i="0" u="none" strike="noStrike" cap="none" normalizeH="0" baseline="30000" dirty="0">
                          <a:ln>
                            <a:noFill/>
                          </a:ln>
                          <a:solidFill>
                            <a:schemeClr val="tx1"/>
                          </a:solidFill>
                          <a:effectLst/>
                          <a:latin typeface="Arial" charset="0"/>
                          <a:ea typeface="ＭＳ Ｐゴシック" charset="-128"/>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1" i="0" u="none" strike="noStrike" cap="none" normalizeH="0" baseline="0">
                          <a:ln>
                            <a:noFill/>
                          </a:ln>
                          <a:solidFill>
                            <a:schemeClr val="tx1"/>
                          </a:solidFill>
                          <a:effectLst/>
                          <a:latin typeface="Arial" charset="0"/>
                          <a:ea typeface="ＭＳ Ｐゴシック" charset="-128"/>
                        </a:rPr>
                        <a:t>Ormone antidiuretico</a:t>
                      </a:r>
                      <a:r>
                        <a:rPr kumimoji="0" lang="it-IT" altLang="it-IT" sz="1600" b="0" i="0" u="none" strike="noStrike" cap="none" normalizeH="0" baseline="0">
                          <a:ln>
                            <a:noFill/>
                          </a:ln>
                          <a:solidFill>
                            <a:schemeClr val="tx1"/>
                          </a:solidFill>
                          <a:effectLst/>
                          <a:latin typeface="Arial" charset="0"/>
                          <a:ea typeface="ＭＳ Ｐゴシック" charset="-128"/>
                        </a:rPr>
                        <a:t> (ADH)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charset="0"/>
                          <a:ea typeface="ＭＳ Ｐゴシック" charset="-128"/>
                        </a:rPr>
                        <a:t>Tubulo distale, dotto collettore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charset="0"/>
                          <a:ea typeface="ＭＳ Ｐゴシック" charset="-128"/>
                        </a:rPr>
                        <a:t>  Riassorbimento H</a:t>
                      </a:r>
                      <a:r>
                        <a:rPr kumimoji="0" lang="it-IT" altLang="it-IT" sz="1600" b="0" i="0" u="none" strike="noStrike" cap="none" normalizeH="0" baseline="-25000">
                          <a:ln>
                            <a:noFill/>
                          </a:ln>
                          <a:solidFill>
                            <a:schemeClr val="tx1"/>
                          </a:solidFill>
                          <a:effectLst/>
                          <a:latin typeface="Arial" charset="0"/>
                          <a:ea typeface="ＭＳ Ｐゴシック" charset="-128"/>
                        </a:rPr>
                        <a:t>2</a:t>
                      </a:r>
                      <a:r>
                        <a:rPr kumimoji="0" lang="it-IT" altLang="it-IT" sz="1600" b="0" i="0" u="none" strike="noStrike" cap="none" normalizeH="0" baseline="0">
                          <a:ln>
                            <a:noFill/>
                          </a:ln>
                          <a:solidFill>
                            <a:schemeClr val="tx1"/>
                          </a:solidFill>
                          <a:effectLst/>
                          <a:latin typeface="Arial" charset="0"/>
                          <a:ea typeface="ＭＳ Ｐゴシック" charset="-128"/>
                        </a:rPr>
                        <a:t>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1" i="0" u="none" strike="noStrike" cap="none" normalizeH="0" baseline="0">
                          <a:ln>
                            <a:noFill/>
                          </a:ln>
                          <a:solidFill>
                            <a:schemeClr val="tx1"/>
                          </a:solidFill>
                          <a:effectLst/>
                          <a:latin typeface="Arial" charset="0"/>
                          <a:ea typeface="ＭＳ Ｐゴシック" charset="-128"/>
                        </a:rPr>
                        <a:t>Peptide natriuretico atriale</a:t>
                      </a:r>
                      <a:endParaRPr kumimoji="0" lang="it-IT" altLang="it-IT" sz="1600" b="0" i="0" u="none" strike="noStrike" cap="none" normalizeH="0" baseline="0">
                        <a:ln>
                          <a:noFill/>
                        </a:ln>
                        <a:solidFill>
                          <a:schemeClr val="tx1"/>
                        </a:solidFill>
                        <a:effectLst/>
                        <a:latin typeface="Arial" charset="0"/>
                        <a:ea typeface="ＭＳ Ｐゴシック"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charset="0"/>
                          <a:ea typeface="ＭＳ Ｐゴシック" charset="-128"/>
                        </a:rPr>
                        <a:t>Tubulo distale, dotto collettore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charset="0"/>
                          <a:ea typeface="ＭＳ Ｐゴシック" charset="-128"/>
                        </a:rPr>
                        <a:t>  Riassorbimento NaCl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charset="0"/>
                          <a:ea typeface="ＭＳ Ｐゴシック" charset="-128"/>
                        </a:rPr>
                        <a:t>Paratormone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0" i="0" u="none" strike="noStrike" cap="none" normalizeH="0" baseline="0">
                          <a:ln>
                            <a:noFill/>
                          </a:ln>
                          <a:solidFill>
                            <a:schemeClr val="tx1"/>
                          </a:solidFill>
                          <a:effectLst/>
                          <a:latin typeface="Arial" charset="0"/>
                          <a:ea typeface="ＭＳ Ｐゴシック" charset="-128"/>
                        </a:rPr>
                        <a:t>Tubulo prossimale, ramo ascendente spesso dell</a:t>
                      </a:r>
                      <a:r>
                        <a:rPr kumimoji="0" lang="ja-JP" altLang="it-IT" sz="1600" b="0" i="0" u="none" strike="noStrike" cap="none" normalizeH="0" baseline="0">
                          <a:ln>
                            <a:noFill/>
                          </a:ln>
                          <a:solidFill>
                            <a:schemeClr val="tx1"/>
                          </a:solidFill>
                          <a:effectLst/>
                          <a:latin typeface="Arial" charset="0"/>
                          <a:ea typeface="ＭＳ Ｐゴシック" charset="-128"/>
                        </a:rPr>
                        <a:t>’</a:t>
                      </a:r>
                      <a:r>
                        <a:rPr kumimoji="0" lang="it-IT" altLang="ja-JP" sz="1600" b="0" i="0" u="none" strike="noStrike" cap="none" normalizeH="0" baseline="0">
                          <a:ln>
                            <a:noFill/>
                          </a:ln>
                          <a:solidFill>
                            <a:schemeClr val="tx1"/>
                          </a:solidFill>
                          <a:effectLst/>
                          <a:latin typeface="Arial" charset="0"/>
                          <a:ea typeface="ＭＳ Ｐゴシック" charset="-128"/>
                        </a:rPr>
                        <a:t>ansa di Henle, tubulo distale</a:t>
                      </a:r>
                      <a:endParaRPr kumimoji="0" lang="it-IT" altLang="it-IT" sz="16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charset="0"/>
                          <a:ea typeface="ＭＳ Ｐゴシック" charset="-128"/>
                        </a:defRPr>
                      </a:lvl1pPr>
                      <a:lvl2pPr marL="742950" indent="-285750" eaLnBrk="0" hangingPunct="0">
                        <a:spcBef>
                          <a:spcPct val="20000"/>
                        </a:spcBef>
                        <a:defRPr sz="2400">
                          <a:solidFill>
                            <a:schemeClr val="tx1"/>
                          </a:solidFill>
                          <a:latin typeface="Times New Roman" charset="0"/>
                          <a:ea typeface="ＭＳ Ｐゴシック" charset="-128"/>
                        </a:defRPr>
                      </a:lvl2pPr>
                      <a:lvl3pPr marL="1143000" indent="-228600" eaLnBrk="0" hangingPunct="0">
                        <a:spcBef>
                          <a:spcPct val="20000"/>
                        </a:spcBef>
                        <a:defRPr sz="2000">
                          <a:solidFill>
                            <a:schemeClr val="tx1"/>
                          </a:solidFill>
                          <a:latin typeface="Times New Roman" charset="0"/>
                          <a:ea typeface="ＭＳ Ｐゴシック" charset="-128"/>
                        </a:defRPr>
                      </a:lvl3pPr>
                      <a:lvl4pPr marL="1600200" indent="-228600" eaLnBrk="0" hangingPunct="0">
                        <a:spcBef>
                          <a:spcPct val="20000"/>
                        </a:spcBef>
                        <a:defRPr>
                          <a:solidFill>
                            <a:schemeClr val="tx1"/>
                          </a:solidFill>
                          <a:latin typeface="Times New Roman" charset="0"/>
                          <a:ea typeface="ＭＳ Ｐゴシック" charset="-128"/>
                        </a:defRPr>
                      </a:lvl4pPr>
                      <a:lvl5pPr marL="2057400" indent="-228600" eaLnBrk="0" hangingPunct="0">
                        <a:spcBef>
                          <a:spcPct val="20000"/>
                        </a:spcBef>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charset="0"/>
                          <a:ea typeface="ＭＳ Ｐゴシック" charset="-128"/>
                        </a:rPr>
                        <a:t>  Riassorbimento </a:t>
                      </a:r>
                      <a:r>
                        <a:rPr kumimoji="0" lang="it-IT" altLang="it-IT" sz="1600" b="0" i="0" u="none" strike="noStrike" cap="none" normalizeH="0" baseline="0" dirty="0" smtClean="0">
                          <a:ln>
                            <a:noFill/>
                          </a:ln>
                          <a:solidFill>
                            <a:schemeClr val="tx1"/>
                          </a:solidFill>
                          <a:effectLst/>
                          <a:latin typeface="Arial" charset="0"/>
                          <a:ea typeface="ＭＳ Ｐゴシック" charset="-128"/>
                        </a:rPr>
                        <a:t>PO</a:t>
                      </a:r>
                      <a:r>
                        <a:rPr kumimoji="0" lang="it-IT" altLang="it-IT" sz="1600" b="0" i="0" u="none" strike="noStrike" cap="none" normalizeH="0" baseline="-25000" dirty="0" smtClean="0">
                          <a:ln>
                            <a:noFill/>
                          </a:ln>
                          <a:solidFill>
                            <a:schemeClr val="tx1"/>
                          </a:solidFill>
                          <a:effectLst/>
                          <a:latin typeface="Arial" charset="0"/>
                          <a:ea typeface="ＭＳ Ｐゴシック" charset="-128"/>
                        </a:rPr>
                        <a:t>4</a:t>
                      </a:r>
                      <a:r>
                        <a:rPr kumimoji="0" lang="it-IT" altLang="it-IT" sz="1600" b="0" i="0" u="none" strike="noStrike" cap="none" normalizeH="0" baseline="0" dirty="0">
                          <a:ln>
                            <a:noFill/>
                          </a:ln>
                          <a:solidFill>
                            <a:schemeClr val="tx1"/>
                          </a:solidFill>
                          <a:effectLst/>
                          <a:latin typeface="Arial" charset="0"/>
                          <a:ea typeface="ＭＳ Ｐゴシック" charset="-128"/>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1600" b="0" i="0" u="none" strike="noStrike" cap="none" normalizeH="0" baseline="0" dirty="0">
                          <a:ln>
                            <a:noFill/>
                          </a:ln>
                          <a:solidFill>
                            <a:schemeClr val="tx1"/>
                          </a:solidFill>
                          <a:effectLst/>
                          <a:latin typeface="Arial" charset="0"/>
                          <a:ea typeface="ＭＳ Ｐゴシック" charset="-128"/>
                        </a:rPr>
                        <a:t>   riassorbimento Ca</a:t>
                      </a:r>
                      <a:r>
                        <a:rPr kumimoji="0" lang="it-IT" altLang="it-IT" sz="1600" b="0" i="0" u="none" strike="noStrike" cap="none" normalizeH="0" baseline="30000" dirty="0">
                          <a:ln>
                            <a:noFill/>
                          </a:ln>
                          <a:solidFill>
                            <a:schemeClr val="tx1"/>
                          </a:solidFill>
                          <a:effectLst/>
                          <a:latin typeface="Arial" charset="0"/>
                          <a:ea typeface="ＭＳ Ｐゴシック" charset="-128"/>
                        </a:rPr>
                        <a:t>++</a:t>
                      </a:r>
                      <a:r>
                        <a:rPr kumimoji="0" lang="it-IT" altLang="it-IT" sz="1600" b="0" i="0" u="none" strike="noStrike" cap="none" normalizeH="0" baseline="0" dirty="0">
                          <a:ln>
                            <a:noFill/>
                          </a:ln>
                          <a:solidFill>
                            <a:schemeClr val="tx1"/>
                          </a:solidFill>
                          <a:effectLst/>
                          <a:latin typeface="Arial" charset="0"/>
                          <a:ea typeface="ＭＳ Ｐゴシック" charset="-128"/>
                        </a:rPr>
                        <a:t>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5582" name="Line 46"/>
          <p:cNvSpPr>
            <a:spLocks noChangeShapeType="1"/>
          </p:cNvSpPr>
          <p:nvPr/>
        </p:nvSpPr>
        <p:spPr bwMode="auto">
          <a:xfrm flipV="1">
            <a:off x="7620000" y="20193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65584" name="Line 48"/>
          <p:cNvSpPr>
            <a:spLocks noChangeShapeType="1"/>
          </p:cNvSpPr>
          <p:nvPr/>
        </p:nvSpPr>
        <p:spPr bwMode="auto">
          <a:xfrm flipV="1">
            <a:off x="7086600" y="17907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65586" name="Rectangle 50"/>
          <p:cNvSpPr>
            <a:spLocks noChangeArrowheads="1"/>
          </p:cNvSpPr>
          <p:nvPr/>
        </p:nvSpPr>
        <p:spPr bwMode="auto">
          <a:xfrm>
            <a:off x="7975600" y="4829175"/>
            <a:ext cx="242888" cy="187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15000"/>
              </a:lnSpc>
              <a:defRPr/>
            </a:pPr>
            <a:r>
              <a:rPr lang="it-IT" sz="1400">
                <a:latin typeface="Arial" charset="0"/>
                <a:ea typeface="ＭＳ Ｐゴシック" charset="0"/>
                <a:cs typeface="ＭＳ Ｐゴシック" charset="0"/>
              </a:rPr>
              <a:t>-</a:t>
            </a:r>
          </a:p>
          <a:p>
            <a:pPr>
              <a:lnSpc>
                <a:spcPct val="15000"/>
              </a:lnSpc>
              <a:defRPr/>
            </a:pPr>
            <a:r>
              <a:rPr lang="it-IT" sz="1400">
                <a:latin typeface="Arial" charset="0"/>
                <a:ea typeface="ＭＳ Ｐゴシック" charset="0"/>
                <a:cs typeface="ＭＳ Ｐゴシック" charset="0"/>
              </a:rPr>
              <a:t>-</a:t>
            </a:r>
          </a:p>
          <a:p>
            <a:pPr>
              <a:lnSpc>
                <a:spcPct val="15000"/>
              </a:lnSpc>
              <a:defRPr/>
            </a:pPr>
            <a:r>
              <a:rPr lang="it-IT" sz="1400">
                <a:latin typeface="Arial" charset="0"/>
                <a:ea typeface="ＭＳ Ｐゴシック" charset="0"/>
                <a:cs typeface="ＭＳ Ｐゴシック" charset="0"/>
              </a:rPr>
              <a:t>-</a:t>
            </a:r>
          </a:p>
        </p:txBody>
      </p:sp>
      <p:sp>
        <p:nvSpPr>
          <p:cNvPr id="65598" name="Line 62"/>
          <p:cNvSpPr>
            <a:spLocks noChangeShapeType="1"/>
          </p:cNvSpPr>
          <p:nvPr/>
        </p:nvSpPr>
        <p:spPr bwMode="auto">
          <a:xfrm flipV="1">
            <a:off x="7086600" y="24384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65599" name="Line 63"/>
          <p:cNvSpPr>
            <a:spLocks noChangeShapeType="1"/>
          </p:cNvSpPr>
          <p:nvPr/>
        </p:nvSpPr>
        <p:spPr bwMode="auto">
          <a:xfrm flipV="1">
            <a:off x="7607300" y="26543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65600" name="Line 64"/>
          <p:cNvSpPr>
            <a:spLocks noChangeShapeType="1"/>
          </p:cNvSpPr>
          <p:nvPr/>
        </p:nvSpPr>
        <p:spPr bwMode="auto">
          <a:xfrm flipV="1">
            <a:off x="7086600" y="32258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65601" name="Line 65"/>
          <p:cNvSpPr>
            <a:spLocks noChangeShapeType="1"/>
          </p:cNvSpPr>
          <p:nvPr/>
        </p:nvSpPr>
        <p:spPr bwMode="auto">
          <a:xfrm flipV="1">
            <a:off x="7086600" y="47752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65602" name="Line 66"/>
          <p:cNvSpPr>
            <a:spLocks noChangeShapeType="1"/>
          </p:cNvSpPr>
          <p:nvPr/>
        </p:nvSpPr>
        <p:spPr bwMode="auto">
          <a:xfrm>
            <a:off x="7086600" y="45212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65603" name="Line 67"/>
          <p:cNvSpPr>
            <a:spLocks noChangeShapeType="1"/>
          </p:cNvSpPr>
          <p:nvPr/>
        </p:nvSpPr>
        <p:spPr bwMode="auto">
          <a:xfrm>
            <a:off x="7086600" y="39624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65604" name="Text Box 68"/>
          <p:cNvSpPr txBox="1">
            <a:spLocks noChangeArrowheads="1"/>
          </p:cNvSpPr>
          <p:nvPr/>
        </p:nvSpPr>
        <p:spPr bwMode="auto">
          <a:xfrm>
            <a:off x="533400" y="1309688"/>
            <a:ext cx="12128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a:latin typeface="Arial" charset="0"/>
                <a:ea typeface="ＭＳ Ｐゴシック" charset="0"/>
                <a:cs typeface="ＭＳ Ｐゴシック" charset="0"/>
              </a:rPr>
              <a:t>ORMONE</a:t>
            </a:r>
          </a:p>
        </p:txBody>
      </p:sp>
      <p:sp>
        <p:nvSpPr>
          <p:cNvPr id="65605" name="Text Box 69"/>
          <p:cNvSpPr txBox="1">
            <a:spLocks noChangeArrowheads="1"/>
          </p:cNvSpPr>
          <p:nvPr/>
        </p:nvSpPr>
        <p:spPr bwMode="auto">
          <a:xfrm>
            <a:off x="3638550" y="1295400"/>
            <a:ext cx="19240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a:latin typeface="Arial" charset="0"/>
                <a:ea typeface="ＭＳ Ｐゴシック" charset="0"/>
                <a:cs typeface="ＭＳ Ｐゴシック" charset="0"/>
              </a:rPr>
              <a:t>SITO DI AZIONE</a:t>
            </a:r>
          </a:p>
        </p:txBody>
      </p:sp>
      <p:sp>
        <p:nvSpPr>
          <p:cNvPr id="65606" name="Text Box 70"/>
          <p:cNvSpPr txBox="1">
            <a:spLocks noChangeArrowheads="1"/>
          </p:cNvSpPr>
          <p:nvPr/>
        </p:nvSpPr>
        <p:spPr bwMode="auto">
          <a:xfrm>
            <a:off x="7702550" y="1295400"/>
            <a:ext cx="11112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a:latin typeface="Arial" charset="0"/>
                <a:ea typeface="ＭＳ Ｐゴシック" charset="0"/>
                <a:cs typeface="ＭＳ Ｐゴシック" charset="0"/>
              </a:rPr>
              <a:t>EFFETTI</a:t>
            </a:r>
          </a:p>
        </p:txBody>
      </p:sp>
      <p:sp>
        <p:nvSpPr>
          <p:cNvPr id="65607" name="Text Box 71"/>
          <p:cNvSpPr txBox="1">
            <a:spLocks noChangeArrowheads="1"/>
          </p:cNvSpPr>
          <p:nvPr/>
        </p:nvSpPr>
        <p:spPr bwMode="auto">
          <a:xfrm>
            <a:off x="830263" y="593725"/>
            <a:ext cx="78565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ea typeface="ＭＳ Ｐゴシック" charset="0"/>
                <a:cs typeface="ＭＳ Ｐゴシック" charset="0"/>
              </a:rPr>
              <a:t>CONTROLLO ORMONALE DEL RIASSORBIMENTO TUBULARE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3235325" y="152400"/>
            <a:ext cx="17938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CLEARANCE</a:t>
            </a:r>
          </a:p>
        </p:txBody>
      </p:sp>
      <p:pic>
        <p:nvPicPr>
          <p:cNvPr id="101414" name="Picture 2" descr="368491901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51463" y="35024"/>
            <a:ext cx="42497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5" name="Picture 17" descr="368491901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636000" y="4187552"/>
            <a:ext cx="30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8" name="Freeform 20"/>
          <p:cNvSpPr>
            <a:spLocks/>
          </p:cNvSpPr>
          <p:nvPr/>
        </p:nvSpPr>
        <p:spPr bwMode="auto">
          <a:xfrm>
            <a:off x="8963025" y="3933056"/>
            <a:ext cx="790575" cy="1812925"/>
          </a:xfrm>
          <a:custGeom>
            <a:avLst/>
            <a:gdLst>
              <a:gd name="T0" fmla="*/ 474 w 498"/>
              <a:gd name="T1" fmla="*/ 62 h 1142"/>
              <a:gd name="T2" fmla="*/ 98 w 498"/>
              <a:gd name="T3" fmla="*/ 142 h 1142"/>
              <a:gd name="T4" fmla="*/ 74 w 498"/>
              <a:gd name="T5" fmla="*/ 830 h 1142"/>
              <a:gd name="T6" fmla="*/ 18 w 498"/>
              <a:gd name="T7" fmla="*/ 974 h 1142"/>
              <a:gd name="T8" fmla="*/ 58 w 498"/>
              <a:gd name="T9" fmla="*/ 1142 h 1142"/>
              <a:gd name="T10" fmla="*/ 378 w 498"/>
              <a:gd name="T11" fmla="*/ 1102 h 1142"/>
              <a:gd name="T12" fmla="*/ 450 w 498"/>
              <a:gd name="T13" fmla="*/ 1054 h 1142"/>
              <a:gd name="T14" fmla="*/ 474 w 498"/>
              <a:gd name="T15" fmla="*/ 958 h 1142"/>
              <a:gd name="T16" fmla="*/ 498 w 498"/>
              <a:gd name="T17" fmla="*/ 27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 h="1142">
                <a:moveTo>
                  <a:pt x="474" y="62"/>
                </a:moveTo>
                <a:cubicBezTo>
                  <a:pt x="279" y="71"/>
                  <a:pt x="168" y="0"/>
                  <a:pt x="98" y="142"/>
                </a:cubicBezTo>
                <a:cubicBezTo>
                  <a:pt x="76" y="415"/>
                  <a:pt x="86" y="383"/>
                  <a:pt x="74" y="830"/>
                </a:cubicBezTo>
                <a:cubicBezTo>
                  <a:pt x="73" y="861"/>
                  <a:pt x="27" y="936"/>
                  <a:pt x="18" y="974"/>
                </a:cubicBezTo>
                <a:cubicBezTo>
                  <a:pt x="22" y="1047"/>
                  <a:pt x="0" y="1103"/>
                  <a:pt x="58" y="1142"/>
                </a:cubicBezTo>
                <a:cubicBezTo>
                  <a:pt x="192" y="1136"/>
                  <a:pt x="261" y="1131"/>
                  <a:pt x="378" y="1102"/>
                </a:cubicBezTo>
                <a:cubicBezTo>
                  <a:pt x="404" y="1084"/>
                  <a:pt x="419" y="1064"/>
                  <a:pt x="450" y="1054"/>
                </a:cubicBezTo>
                <a:cubicBezTo>
                  <a:pt x="471" y="990"/>
                  <a:pt x="463" y="1022"/>
                  <a:pt x="474" y="958"/>
                </a:cubicBezTo>
                <a:cubicBezTo>
                  <a:pt x="478" y="728"/>
                  <a:pt x="498" y="499"/>
                  <a:pt x="498" y="270"/>
                </a:cubicBezTo>
              </a:path>
            </a:pathLst>
          </a:cu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73750" name="Text Box 22"/>
          <p:cNvSpPr txBox="1">
            <a:spLocks noChangeArrowheads="1"/>
          </p:cNvSpPr>
          <p:nvPr/>
        </p:nvSpPr>
        <p:spPr bwMode="auto">
          <a:xfrm>
            <a:off x="152400" y="609600"/>
            <a:ext cx="5486400" cy="82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1600">
                <a:solidFill>
                  <a:srgbClr val="000000"/>
                </a:solidFill>
                <a:latin typeface="Arial" charset="0"/>
              </a:rPr>
              <a:t>La </a:t>
            </a:r>
            <a:r>
              <a:rPr lang="it-IT" altLang="it-IT" sz="1600" b="1">
                <a:solidFill>
                  <a:srgbClr val="000000"/>
                </a:solidFill>
                <a:latin typeface="Arial" charset="0"/>
              </a:rPr>
              <a:t>clearance renale </a:t>
            </a:r>
            <a:r>
              <a:rPr lang="it-IT" altLang="it-IT" sz="1600">
                <a:solidFill>
                  <a:srgbClr val="000000"/>
                </a:solidFill>
                <a:latin typeface="Arial" charset="0"/>
              </a:rPr>
              <a:t>di una sostanza (</a:t>
            </a:r>
            <a:r>
              <a:rPr lang="it-IT" altLang="it-IT" sz="1600" b="1">
                <a:solidFill>
                  <a:srgbClr val="000000"/>
                </a:solidFill>
                <a:latin typeface="Arial" charset="0"/>
              </a:rPr>
              <a:t>Cs</a:t>
            </a:r>
            <a:r>
              <a:rPr lang="it-IT" altLang="it-IT" sz="1600">
                <a:solidFill>
                  <a:srgbClr val="000000"/>
                </a:solidFill>
                <a:latin typeface="Arial" charset="0"/>
              </a:rPr>
              <a:t>) è il volume di plasma che viene depurato da quella sostanza nell’unità di tempo</a:t>
            </a:r>
            <a:endParaRPr lang="it-IT" altLang="it-IT" sz="1600">
              <a:latin typeface="Arial" charset="0"/>
            </a:endParaRPr>
          </a:p>
        </p:txBody>
      </p:sp>
      <p:grpSp>
        <p:nvGrpSpPr>
          <p:cNvPr id="101380" name="Group 29"/>
          <p:cNvGrpSpPr>
            <a:grpSpLocks/>
          </p:cNvGrpSpPr>
          <p:nvPr/>
        </p:nvGrpSpPr>
        <p:grpSpPr bwMode="auto">
          <a:xfrm>
            <a:off x="925513" y="1752600"/>
            <a:ext cx="3832225" cy="803275"/>
            <a:chOff x="242" y="1086"/>
            <a:chExt cx="2414" cy="506"/>
          </a:xfrm>
        </p:grpSpPr>
        <p:sp>
          <p:nvSpPr>
            <p:cNvPr id="73741" name="Text Box 13"/>
            <p:cNvSpPr txBox="1">
              <a:spLocks noChangeArrowheads="1"/>
            </p:cNvSpPr>
            <p:nvPr/>
          </p:nvSpPr>
          <p:spPr bwMode="auto">
            <a:xfrm>
              <a:off x="242" y="1224"/>
              <a:ext cx="932"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solidFill>
                    <a:schemeClr val="accent2"/>
                  </a:solidFill>
                  <a:ea typeface="ＭＳ Ｐゴシック" charset="0"/>
                </a:rPr>
                <a:t>Cs</a:t>
              </a:r>
              <a:r>
                <a:rPr lang="it-IT" sz="1400">
                  <a:solidFill>
                    <a:schemeClr val="accent2"/>
                  </a:solidFill>
                  <a:ea typeface="ＭＳ Ｐゴシック" charset="0"/>
                </a:rPr>
                <a:t>(ml/min)</a:t>
              </a:r>
              <a:r>
                <a:rPr lang="it-IT">
                  <a:solidFill>
                    <a:schemeClr val="accent2"/>
                  </a:solidFill>
                  <a:ea typeface="ＭＳ Ｐゴシック" charset="0"/>
                </a:rPr>
                <a:t> = </a:t>
              </a:r>
            </a:p>
          </p:txBody>
        </p:sp>
        <p:sp>
          <p:nvSpPr>
            <p:cNvPr id="73742" name="Text Box 14"/>
            <p:cNvSpPr txBox="1">
              <a:spLocks noChangeArrowheads="1"/>
            </p:cNvSpPr>
            <p:nvPr/>
          </p:nvSpPr>
          <p:spPr bwMode="auto">
            <a:xfrm>
              <a:off x="1112" y="1086"/>
              <a:ext cx="1484"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solidFill>
                    <a:schemeClr val="accent2"/>
                  </a:solidFill>
                  <a:ea typeface="ＭＳ Ｐゴシック" charset="0"/>
                </a:rPr>
                <a:t>Us</a:t>
              </a:r>
              <a:r>
                <a:rPr lang="it-IT" sz="1400">
                  <a:solidFill>
                    <a:schemeClr val="accent2"/>
                  </a:solidFill>
                  <a:ea typeface="ＭＳ Ｐゴシック" charset="0"/>
                </a:rPr>
                <a:t>(mg/ml)</a:t>
              </a:r>
              <a:r>
                <a:rPr lang="it-IT">
                  <a:solidFill>
                    <a:schemeClr val="accent2"/>
                  </a:solidFill>
                  <a:ea typeface="ＭＳ Ｐゴシック" charset="0"/>
                </a:rPr>
                <a:t> x V </a:t>
              </a:r>
              <a:r>
                <a:rPr lang="it-IT" sz="1400">
                  <a:solidFill>
                    <a:schemeClr val="accent2"/>
                  </a:solidFill>
                  <a:ea typeface="ＭＳ Ｐゴシック" charset="0"/>
                </a:rPr>
                <a:t>(ml/min)</a:t>
              </a:r>
            </a:p>
          </p:txBody>
        </p:sp>
        <p:sp>
          <p:nvSpPr>
            <p:cNvPr id="73743" name="Text Box 15"/>
            <p:cNvSpPr txBox="1">
              <a:spLocks noChangeArrowheads="1"/>
            </p:cNvSpPr>
            <p:nvPr/>
          </p:nvSpPr>
          <p:spPr bwMode="auto">
            <a:xfrm>
              <a:off x="1473" y="1342"/>
              <a:ext cx="759"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solidFill>
                    <a:schemeClr val="accent2"/>
                  </a:solidFill>
                  <a:ea typeface="ＭＳ Ｐゴシック" charset="0"/>
                </a:rPr>
                <a:t>Ps </a:t>
              </a:r>
              <a:r>
                <a:rPr lang="it-IT" sz="1400">
                  <a:solidFill>
                    <a:schemeClr val="accent2"/>
                  </a:solidFill>
                  <a:ea typeface="ＭＳ Ｐゴシック" charset="0"/>
                </a:rPr>
                <a:t>(mg/ml)</a:t>
              </a:r>
            </a:p>
          </p:txBody>
        </p:sp>
        <p:sp>
          <p:nvSpPr>
            <p:cNvPr id="73752" name="Line 24"/>
            <p:cNvSpPr>
              <a:spLocks noChangeShapeType="1"/>
            </p:cNvSpPr>
            <p:nvPr/>
          </p:nvSpPr>
          <p:spPr bwMode="auto">
            <a:xfrm>
              <a:off x="1152" y="1344"/>
              <a:ext cx="1504" cy="0"/>
            </a:xfrm>
            <a:prstGeom prst="line">
              <a:avLst/>
            </a:prstGeom>
            <a:noFill/>
            <a:ln w="28575">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grpSp>
      <p:grpSp>
        <p:nvGrpSpPr>
          <p:cNvPr id="101381" name="Group 43"/>
          <p:cNvGrpSpPr>
            <a:grpSpLocks/>
          </p:cNvGrpSpPr>
          <p:nvPr/>
        </p:nvGrpSpPr>
        <p:grpSpPr bwMode="auto">
          <a:xfrm>
            <a:off x="128464" y="5715000"/>
            <a:ext cx="5915025" cy="768350"/>
            <a:chOff x="324" y="2276"/>
            <a:chExt cx="3726" cy="484"/>
          </a:xfrm>
        </p:grpSpPr>
        <p:sp>
          <p:nvSpPr>
            <p:cNvPr id="73751" name="Text Box 23"/>
            <p:cNvSpPr txBox="1">
              <a:spLocks noChangeArrowheads="1"/>
            </p:cNvSpPr>
            <p:nvPr/>
          </p:nvSpPr>
          <p:spPr bwMode="auto">
            <a:xfrm>
              <a:off x="324" y="2380"/>
              <a:ext cx="740"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latin typeface="Arial" charset="0"/>
                  <a:ea typeface="ＭＳ Ｐゴシック" charset="0"/>
                </a:rPr>
                <a:t>C</a:t>
              </a:r>
              <a:r>
                <a:rPr lang="it-IT" sz="1600">
                  <a:latin typeface="Arial" charset="0"/>
                  <a:ea typeface="ＭＳ Ｐゴシック" charset="0"/>
                </a:rPr>
                <a:t>inulina</a:t>
              </a:r>
              <a:r>
                <a:rPr lang="it-IT">
                  <a:latin typeface="Arial" charset="0"/>
                  <a:ea typeface="ＭＳ Ｐゴシック" charset="0"/>
                </a:rPr>
                <a:t> =</a:t>
              </a:r>
            </a:p>
          </p:txBody>
        </p:sp>
        <p:sp>
          <p:nvSpPr>
            <p:cNvPr id="73753" name="Text Box 25"/>
            <p:cNvSpPr txBox="1">
              <a:spLocks noChangeArrowheads="1"/>
            </p:cNvSpPr>
            <p:nvPr/>
          </p:nvSpPr>
          <p:spPr bwMode="auto">
            <a:xfrm>
              <a:off x="1056" y="2276"/>
              <a:ext cx="1903"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latin typeface="Arial" charset="0"/>
                  <a:ea typeface="ＭＳ Ｐゴシック" charset="0"/>
                </a:rPr>
                <a:t>500 mg/100ml x 1 ml/min</a:t>
              </a:r>
            </a:p>
          </p:txBody>
        </p:sp>
        <p:sp>
          <p:nvSpPr>
            <p:cNvPr id="73754" name="Text Box 26"/>
            <p:cNvSpPr txBox="1">
              <a:spLocks noChangeArrowheads="1"/>
            </p:cNvSpPr>
            <p:nvPr/>
          </p:nvSpPr>
          <p:spPr bwMode="auto">
            <a:xfrm>
              <a:off x="1680" y="2510"/>
              <a:ext cx="952"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latin typeface="Arial" charset="0"/>
                  <a:ea typeface="ＭＳ Ｐゴシック" charset="0"/>
                </a:rPr>
                <a:t>4 mg/100ml</a:t>
              </a:r>
            </a:p>
          </p:txBody>
        </p:sp>
        <p:sp>
          <p:nvSpPr>
            <p:cNvPr id="73755" name="Line 27"/>
            <p:cNvSpPr>
              <a:spLocks noChangeShapeType="1"/>
            </p:cNvSpPr>
            <p:nvPr/>
          </p:nvSpPr>
          <p:spPr bwMode="auto">
            <a:xfrm>
              <a:off x="1200" y="2504"/>
              <a:ext cx="1728"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73756" name="Text Box 28"/>
            <p:cNvSpPr txBox="1">
              <a:spLocks noChangeArrowheads="1"/>
            </p:cNvSpPr>
            <p:nvPr/>
          </p:nvSpPr>
          <p:spPr bwMode="auto">
            <a:xfrm>
              <a:off x="3014" y="2372"/>
              <a:ext cx="1036"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latin typeface="Arial" charset="0"/>
                  <a:ea typeface="ＭＳ Ｐゴシック" charset="0"/>
                </a:rPr>
                <a:t>= 125 ml/min</a:t>
              </a:r>
            </a:p>
          </p:txBody>
        </p:sp>
      </p:grpSp>
      <p:sp>
        <p:nvSpPr>
          <p:cNvPr id="73758" name="Rectangle 30"/>
          <p:cNvSpPr>
            <a:spLocks noChangeArrowheads="1"/>
          </p:cNvSpPr>
          <p:nvPr/>
        </p:nvSpPr>
        <p:spPr bwMode="auto">
          <a:xfrm>
            <a:off x="6248400" y="2996952"/>
            <a:ext cx="1219200" cy="304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73759" name="Rectangle 31"/>
          <p:cNvSpPr>
            <a:spLocks noChangeArrowheads="1"/>
          </p:cNvSpPr>
          <p:nvPr/>
        </p:nvSpPr>
        <p:spPr bwMode="auto">
          <a:xfrm>
            <a:off x="7696200" y="764704"/>
            <a:ext cx="1295400" cy="304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grpSp>
        <p:nvGrpSpPr>
          <p:cNvPr id="101384" name="Group 41"/>
          <p:cNvGrpSpPr>
            <a:grpSpLocks/>
          </p:cNvGrpSpPr>
          <p:nvPr/>
        </p:nvGrpSpPr>
        <p:grpSpPr bwMode="auto">
          <a:xfrm>
            <a:off x="176213" y="4060825"/>
            <a:ext cx="6156325" cy="1425575"/>
            <a:chOff x="52" y="2846"/>
            <a:chExt cx="3878" cy="898"/>
          </a:xfrm>
        </p:grpSpPr>
        <p:sp>
          <p:nvSpPr>
            <p:cNvPr id="73737" name="Text Box 9"/>
            <p:cNvSpPr txBox="1">
              <a:spLocks noChangeArrowheads="1"/>
            </p:cNvSpPr>
            <p:nvPr/>
          </p:nvSpPr>
          <p:spPr bwMode="auto">
            <a:xfrm>
              <a:off x="278" y="2868"/>
              <a:ext cx="2980"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buFont typeface="Arial" charset="0"/>
                <a:buNone/>
                <a:defRPr/>
              </a:pPr>
              <a:r>
                <a:rPr lang="it-IT" sz="1600" dirty="0" smtClean="0">
                  <a:latin typeface="Arial" charset="0"/>
                </a:rPr>
                <a:t>Concentrazione plasmatica di inulina = 4mg/100ml</a:t>
              </a:r>
            </a:p>
          </p:txBody>
        </p:sp>
        <p:sp>
          <p:nvSpPr>
            <p:cNvPr id="73738" name="Text Box 10"/>
            <p:cNvSpPr txBox="1">
              <a:spLocks noChangeArrowheads="1"/>
            </p:cNvSpPr>
            <p:nvPr/>
          </p:nvSpPr>
          <p:spPr bwMode="auto">
            <a:xfrm>
              <a:off x="278" y="3196"/>
              <a:ext cx="2016"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457200" indent="-457200"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buFont typeface="Arial" charset="0"/>
                <a:buNone/>
              </a:pPr>
              <a:r>
                <a:rPr lang="it-IT" altLang="it-IT" sz="1600">
                  <a:latin typeface="Arial" charset="0"/>
                </a:rPr>
                <a:t>L</a:t>
              </a:r>
              <a:r>
                <a:rPr lang="ja-JP" altLang="it-IT" sz="1600">
                  <a:latin typeface="Arial" charset="0"/>
                </a:rPr>
                <a:t>’</a:t>
              </a:r>
              <a:r>
                <a:rPr lang="it-IT" altLang="ja-JP" sz="1600">
                  <a:latin typeface="Arial" charset="0"/>
                </a:rPr>
                <a:t>inulina viene liberamente filtrata</a:t>
              </a:r>
              <a:endParaRPr lang="it-IT" altLang="it-IT" sz="1600">
                <a:latin typeface="Arial" charset="0"/>
              </a:endParaRPr>
            </a:p>
          </p:txBody>
        </p:sp>
        <p:sp>
          <p:nvSpPr>
            <p:cNvPr id="73739" name="Text Box 11"/>
            <p:cNvSpPr txBox="1">
              <a:spLocks noChangeArrowheads="1"/>
            </p:cNvSpPr>
            <p:nvPr/>
          </p:nvSpPr>
          <p:spPr bwMode="auto">
            <a:xfrm>
              <a:off x="278" y="3516"/>
              <a:ext cx="3652"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457200" indent="-457200"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buFont typeface="Arial" charset="0"/>
                <a:buNone/>
              </a:pPr>
              <a:r>
                <a:rPr lang="it-IT" altLang="it-IT" sz="1600">
                  <a:latin typeface="Arial" charset="0"/>
                </a:rPr>
                <a:t>L</a:t>
              </a:r>
              <a:r>
                <a:rPr lang="ja-JP" altLang="it-IT" sz="1600">
                  <a:latin typeface="Arial" charset="0"/>
                </a:rPr>
                <a:t>’</a:t>
              </a:r>
              <a:r>
                <a:rPr lang="it-IT" altLang="ja-JP" sz="1600">
                  <a:latin typeface="Arial" charset="0"/>
                </a:rPr>
                <a:t>ultrafiltrato non viene riassorbito. Tutta l</a:t>
              </a:r>
              <a:r>
                <a:rPr lang="ja-JP" altLang="it-IT" sz="1600">
                  <a:latin typeface="Arial" charset="0"/>
                </a:rPr>
                <a:t>’</a:t>
              </a:r>
              <a:r>
                <a:rPr lang="it-IT" altLang="ja-JP" sz="1600">
                  <a:latin typeface="Arial" charset="0"/>
                </a:rPr>
                <a:t>inulina viene escreta</a:t>
              </a:r>
              <a:endParaRPr lang="it-IT" altLang="it-IT" sz="1600">
                <a:latin typeface="Arial" charset="0"/>
              </a:endParaRPr>
            </a:p>
          </p:txBody>
        </p:sp>
        <p:grpSp>
          <p:nvGrpSpPr>
            <p:cNvPr id="101394" name="Group 34"/>
            <p:cNvGrpSpPr>
              <a:grpSpLocks/>
            </p:cNvGrpSpPr>
            <p:nvPr/>
          </p:nvGrpSpPr>
          <p:grpSpPr bwMode="auto">
            <a:xfrm>
              <a:off x="52" y="2846"/>
              <a:ext cx="240" cy="250"/>
              <a:chOff x="24" y="2790"/>
              <a:chExt cx="240" cy="250"/>
            </a:xfrm>
          </p:grpSpPr>
          <p:sp>
            <p:nvSpPr>
              <p:cNvPr id="73760" name="Text Box 32"/>
              <p:cNvSpPr txBox="1">
                <a:spLocks noChangeArrowheads="1"/>
              </p:cNvSpPr>
              <p:nvPr/>
            </p:nvSpPr>
            <p:spPr bwMode="auto">
              <a:xfrm>
                <a:off x="38" y="2790"/>
                <a:ext cx="211"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ea typeface="ＭＳ Ｐゴシック" charset="0"/>
                  </a:rPr>
                  <a:t>1</a:t>
                </a:r>
              </a:p>
            </p:txBody>
          </p:sp>
          <p:sp>
            <p:nvSpPr>
              <p:cNvPr id="73761" name="Oval 33"/>
              <p:cNvSpPr>
                <a:spLocks noChangeArrowheads="1"/>
              </p:cNvSpPr>
              <p:nvPr/>
            </p:nvSpPr>
            <p:spPr bwMode="auto">
              <a:xfrm>
                <a:off x="24" y="2800"/>
                <a:ext cx="240" cy="240"/>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grpSp>
        <p:grpSp>
          <p:nvGrpSpPr>
            <p:cNvPr id="101395" name="Group 35"/>
            <p:cNvGrpSpPr>
              <a:grpSpLocks/>
            </p:cNvGrpSpPr>
            <p:nvPr/>
          </p:nvGrpSpPr>
          <p:grpSpPr bwMode="auto">
            <a:xfrm>
              <a:off x="52" y="3170"/>
              <a:ext cx="240" cy="250"/>
              <a:chOff x="24" y="2790"/>
              <a:chExt cx="240" cy="250"/>
            </a:xfrm>
          </p:grpSpPr>
          <p:sp>
            <p:nvSpPr>
              <p:cNvPr id="73764" name="Text Box 36"/>
              <p:cNvSpPr txBox="1">
                <a:spLocks noChangeArrowheads="1"/>
              </p:cNvSpPr>
              <p:nvPr/>
            </p:nvSpPr>
            <p:spPr bwMode="auto">
              <a:xfrm>
                <a:off x="38" y="2790"/>
                <a:ext cx="211"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ea typeface="ＭＳ Ｐゴシック" charset="0"/>
                  </a:rPr>
                  <a:t>2</a:t>
                </a:r>
              </a:p>
            </p:txBody>
          </p:sp>
          <p:sp>
            <p:nvSpPr>
              <p:cNvPr id="73765" name="Oval 37"/>
              <p:cNvSpPr>
                <a:spLocks noChangeArrowheads="1"/>
              </p:cNvSpPr>
              <p:nvPr/>
            </p:nvSpPr>
            <p:spPr bwMode="auto">
              <a:xfrm>
                <a:off x="24" y="2800"/>
                <a:ext cx="240" cy="240"/>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grpSp>
        <p:grpSp>
          <p:nvGrpSpPr>
            <p:cNvPr id="101396" name="Group 38"/>
            <p:cNvGrpSpPr>
              <a:grpSpLocks/>
            </p:cNvGrpSpPr>
            <p:nvPr/>
          </p:nvGrpSpPr>
          <p:grpSpPr bwMode="auto">
            <a:xfrm>
              <a:off x="52" y="3494"/>
              <a:ext cx="240" cy="250"/>
              <a:chOff x="24" y="2790"/>
              <a:chExt cx="240" cy="250"/>
            </a:xfrm>
          </p:grpSpPr>
          <p:sp>
            <p:nvSpPr>
              <p:cNvPr id="73767" name="Text Box 39"/>
              <p:cNvSpPr txBox="1">
                <a:spLocks noChangeArrowheads="1"/>
              </p:cNvSpPr>
              <p:nvPr/>
            </p:nvSpPr>
            <p:spPr bwMode="auto">
              <a:xfrm>
                <a:off x="38" y="2790"/>
                <a:ext cx="211"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ea typeface="ＭＳ Ｐゴシック" charset="0"/>
                  </a:rPr>
                  <a:t>3</a:t>
                </a:r>
              </a:p>
            </p:txBody>
          </p:sp>
          <p:sp>
            <p:nvSpPr>
              <p:cNvPr id="73768" name="Oval 40"/>
              <p:cNvSpPr>
                <a:spLocks noChangeArrowheads="1"/>
              </p:cNvSpPr>
              <p:nvPr/>
            </p:nvSpPr>
            <p:spPr bwMode="auto">
              <a:xfrm>
                <a:off x="24" y="2800"/>
                <a:ext cx="240" cy="240"/>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grpSp>
      </p:grpSp>
      <p:grpSp>
        <p:nvGrpSpPr>
          <p:cNvPr id="101385" name="Group 46"/>
          <p:cNvGrpSpPr>
            <a:grpSpLocks/>
          </p:cNvGrpSpPr>
          <p:nvPr/>
        </p:nvGrpSpPr>
        <p:grpSpPr bwMode="auto">
          <a:xfrm>
            <a:off x="6446848" y="3505200"/>
            <a:ext cx="1439865" cy="533400"/>
            <a:chOff x="3072" y="2064"/>
            <a:chExt cx="907" cy="336"/>
          </a:xfrm>
        </p:grpSpPr>
        <p:sp>
          <p:nvSpPr>
            <p:cNvPr id="73735" name="Rectangle 7"/>
            <p:cNvSpPr>
              <a:spLocks noChangeArrowheads="1"/>
            </p:cNvSpPr>
            <p:nvPr/>
          </p:nvSpPr>
          <p:spPr bwMode="auto">
            <a:xfrm>
              <a:off x="3072" y="2064"/>
              <a:ext cx="144" cy="33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73736" name="Text Box 8"/>
            <p:cNvSpPr txBox="1">
              <a:spLocks noChangeArrowheads="1"/>
            </p:cNvSpPr>
            <p:nvPr/>
          </p:nvSpPr>
          <p:spPr bwMode="auto">
            <a:xfrm>
              <a:off x="3214" y="2137"/>
              <a:ext cx="765"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dirty="0">
                  <a:latin typeface="Arial" charset="0"/>
                  <a:ea typeface="ＭＳ Ｐゴシック" charset="0"/>
                </a:rPr>
                <a:t>= </a:t>
              </a:r>
              <a:r>
                <a:rPr lang="it-IT" sz="1400" dirty="0" smtClean="0">
                  <a:latin typeface="Arial" charset="0"/>
                  <a:ea typeface="ＭＳ Ｐゴシック" charset="0"/>
                </a:rPr>
                <a:t>125 ml/</a:t>
              </a:r>
              <a:r>
                <a:rPr lang="it-IT" sz="1400" dirty="0" err="1" smtClean="0">
                  <a:latin typeface="Arial" charset="0"/>
                  <a:ea typeface="ＭＳ Ｐゴシック" charset="0"/>
                </a:rPr>
                <a:t>min</a:t>
              </a:r>
              <a:endParaRPr lang="it-IT" sz="1400" dirty="0">
                <a:latin typeface="Arial" charset="0"/>
                <a:ea typeface="ＭＳ Ｐゴシック" charset="0"/>
              </a:endParaRPr>
            </a:p>
          </p:txBody>
        </p:sp>
      </p:grpSp>
      <p:sp>
        <p:nvSpPr>
          <p:cNvPr id="73772" name="Text Box 44"/>
          <p:cNvSpPr txBox="1">
            <a:spLocks noChangeArrowheads="1"/>
          </p:cNvSpPr>
          <p:nvPr/>
        </p:nvSpPr>
        <p:spPr bwMode="auto">
          <a:xfrm>
            <a:off x="5979840" y="5886450"/>
            <a:ext cx="9255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solidFill>
                  <a:srgbClr val="FF0000"/>
                </a:solidFill>
                <a:latin typeface="Arial" charset="0"/>
                <a:ea typeface="ＭＳ Ｐゴシック" charset="0"/>
              </a:rPr>
              <a:t>= </a:t>
            </a:r>
            <a:r>
              <a:rPr lang="it-IT" dirty="0" err="1">
                <a:solidFill>
                  <a:srgbClr val="FF0000"/>
                </a:solidFill>
                <a:latin typeface="Arial" charset="0"/>
                <a:ea typeface="ＭＳ Ｐゴシック" charset="0"/>
              </a:rPr>
              <a:t>VFG</a:t>
            </a:r>
            <a:endParaRPr lang="it-IT" dirty="0">
              <a:solidFill>
                <a:srgbClr val="FF0000"/>
              </a:solidFill>
              <a:latin typeface="Arial" charset="0"/>
              <a:ea typeface="ＭＳ Ｐゴシック" charset="0"/>
            </a:endParaRPr>
          </a:p>
        </p:txBody>
      </p:sp>
      <p:sp>
        <p:nvSpPr>
          <p:cNvPr id="73773" name="Text Box 45"/>
          <p:cNvSpPr txBox="1">
            <a:spLocks noChangeArrowheads="1"/>
          </p:cNvSpPr>
          <p:nvPr/>
        </p:nvSpPr>
        <p:spPr bwMode="auto">
          <a:xfrm>
            <a:off x="228600" y="3048000"/>
            <a:ext cx="461168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a:ea typeface="ＭＳ Ｐゴシック" charset="0"/>
              </a:rPr>
              <a:t>Inulina</a:t>
            </a:r>
          </a:p>
          <a:p>
            <a:pPr algn="ctr">
              <a:defRPr/>
            </a:pPr>
            <a:r>
              <a:rPr lang="it-IT" sz="1600">
                <a:latin typeface="Arial" charset="0"/>
                <a:ea typeface="ＭＳ Ｐゴシック" charset="0"/>
              </a:rPr>
              <a:t>(liberamente filtrata, non riassorbita, non secreta)</a:t>
            </a:r>
            <a:endParaRPr lang="it-IT">
              <a:ea typeface="ＭＳ Ｐゴシック" charset="0"/>
            </a:endParaRPr>
          </a:p>
        </p:txBody>
      </p:sp>
      <p:sp>
        <p:nvSpPr>
          <p:cNvPr id="73775" name="Line 47"/>
          <p:cNvSpPr>
            <a:spLocks noChangeShapeType="1"/>
          </p:cNvSpPr>
          <p:nvPr/>
        </p:nvSpPr>
        <p:spPr bwMode="auto">
          <a:xfrm flipV="1">
            <a:off x="7884368" y="764704"/>
            <a:ext cx="3810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3684919019"/>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8" r="-2" b="29761"/>
          <a:stretch/>
        </p:blipFill>
        <p:spPr bwMode="auto">
          <a:xfrm>
            <a:off x="38100" y="1221976"/>
            <a:ext cx="9817100" cy="400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557213" y="459976"/>
            <a:ext cx="1804987"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b="1">
                <a:latin typeface="Arial" charset="0"/>
                <a:ea typeface="ＭＳ Ｐゴシック" charset="0"/>
              </a:rPr>
              <a:t>Glucosio</a:t>
            </a:r>
            <a:r>
              <a:rPr lang="it-IT" sz="1400">
                <a:latin typeface="Arial" charset="0"/>
                <a:ea typeface="ＭＳ Ｐゴシック" charset="0"/>
              </a:rPr>
              <a:t>:</a:t>
            </a:r>
          </a:p>
          <a:p>
            <a:pPr>
              <a:defRPr/>
            </a:pPr>
            <a:r>
              <a:rPr lang="it-IT" sz="1400">
                <a:latin typeface="Arial" charset="0"/>
                <a:ea typeface="ＭＳ Ｐゴシック" charset="0"/>
              </a:rPr>
              <a:t>interamente filtrato e</a:t>
            </a:r>
          </a:p>
          <a:p>
            <a:pPr>
              <a:defRPr/>
            </a:pPr>
            <a:r>
              <a:rPr lang="it-IT" sz="1400">
                <a:latin typeface="Arial" charset="0"/>
                <a:ea typeface="ＭＳ Ｐゴシック" charset="0"/>
              </a:rPr>
              <a:t>riassorbito</a:t>
            </a:r>
          </a:p>
        </p:txBody>
      </p:sp>
      <p:sp>
        <p:nvSpPr>
          <p:cNvPr id="75780" name="Text Box 4"/>
          <p:cNvSpPr txBox="1">
            <a:spLocks noChangeArrowheads="1"/>
          </p:cNvSpPr>
          <p:nvPr/>
        </p:nvSpPr>
        <p:spPr bwMode="auto">
          <a:xfrm>
            <a:off x="3352800" y="459976"/>
            <a:ext cx="2071688"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b="1">
                <a:latin typeface="Arial" charset="0"/>
                <a:ea typeface="ＭＳ Ｐゴシック" charset="0"/>
              </a:rPr>
              <a:t>Urea</a:t>
            </a:r>
            <a:r>
              <a:rPr lang="it-IT" sz="1400">
                <a:latin typeface="Arial" charset="0"/>
                <a:ea typeface="ＭＳ Ｐゴシック" charset="0"/>
              </a:rPr>
              <a:t>:</a:t>
            </a:r>
          </a:p>
          <a:p>
            <a:pPr>
              <a:defRPr/>
            </a:pPr>
            <a:r>
              <a:rPr lang="it-IT" sz="1400">
                <a:latin typeface="Arial" charset="0"/>
                <a:ea typeface="ＭＳ Ｐゴシック" charset="0"/>
              </a:rPr>
              <a:t>interamente filtrata e</a:t>
            </a:r>
          </a:p>
          <a:p>
            <a:pPr>
              <a:defRPr/>
            </a:pPr>
            <a:r>
              <a:rPr lang="it-IT" sz="1400">
                <a:latin typeface="Arial" charset="0"/>
                <a:ea typeface="ＭＳ Ｐゴシック" charset="0"/>
              </a:rPr>
              <a:t>parzialmente riassorbita</a:t>
            </a:r>
          </a:p>
        </p:txBody>
      </p:sp>
      <p:sp>
        <p:nvSpPr>
          <p:cNvPr id="75781" name="Text Box 5"/>
          <p:cNvSpPr txBox="1">
            <a:spLocks noChangeArrowheads="1"/>
          </p:cNvSpPr>
          <p:nvPr/>
        </p:nvSpPr>
        <p:spPr bwMode="auto">
          <a:xfrm>
            <a:off x="6699250" y="459976"/>
            <a:ext cx="1835150"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b="1">
                <a:latin typeface="Arial" charset="0"/>
                <a:ea typeface="ＭＳ Ｐゴシック" charset="0"/>
              </a:rPr>
              <a:t>Penicillina</a:t>
            </a:r>
            <a:r>
              <a:rPr lang="it-IT" sz="1400">
                <a:latin typeface="Arial" charset="0"/>
                <a:ea typeface="ＭＳ Ｐゴシック" charset="0"/>
              </a:rPr>
              <a:t>:</a:t>
            </a:r>
          </a:p>
          <a:p>
            <a:pPr>
              <a:defRPr/>
            </a:pPr>
            <a:r>
              <a:rPr lang="it-IT" sz="1400">
                <a:latin typeface="Arial" charset="0"/>
                <a:ea typeface="ＭＳ Ｐゴシック" charset="0"/>
              </a:rPr>
              <a:t>interamente filtrata e</a:t>
            </a:r>
          </a:p>
          <a:p>
            <a:pPr>
              <a:defRPr/>
            </a:pPr>
            <a:r>
              <a:rPr lang="it-IT" sz="1400">
                <a:latin typeface="Arial" charset="0"/>
                <a:ea typeface="ＭＳ Ｐゴシック" charset="0"/>
              </a:rPr>
              <a:t>parzialmente secreta</a:t>
            </a:r>
          </a:p>
        </p:txBody>
      </p:sp>
      <p:sp>
        <p:nvSpPr>
          <p:cNvPr id="10" name="Text Box 16"/>
          <p:cNvSpPr txBox="1">
            <a:spLocks noChangeArrowheads="1"/>
          </p:cNvSpPr>
          <p:nvPr/>
        </p:nvSpPr>
        <p:spPr bwMode="auto">
          <a:xfrm>
            <a:off x="9156377" y="6671071"/>
            <a:ext cx="765175"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dirty="0">
                <a:latin typeface="Arial" charset="0"/>
                <a:ea typeface="ＭＳ Ｐゴシック" charset="0"/>
              </a:rPr>
              <a:t>da GUYTON</a:t>
            </a:r>
          </a:p>
        </p:txBody>
      </p:sp>
      <p:sp>
        <p:nvSpPr>
          <p:cNvPr id="11" name="Text Box 3"/>
          <p:cNvSpPr txBox="1">
            <a:spLocks noChangeArrowheads="1"/>
          </p:cNvSpPr>
          <p:nvPr/>
        </p:nvSpPr>
        <p:spPr bwMode="auto">
          <a:xfrm>
            <a:off x="0" y="44624"/>
            <a:ext cx="9905999" cy="3968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it-IT" dirty="0">
                <a:ea typeface="ＭＳ Ｐゴシック" charset="0"/>
              </a:rPr>
              <a:t>CLEARANCE</a:t>
            </a:r>
          </a:p>
        </p:txBody>
      </p:sp>
      <p:sp>
        <p:nvSpPr>
          <p:cNvPr id="13" name="Text Box 6"/>
          <p:cNvSpPr txBox="1">
            <a:spLocks noChangeArrowheads="1"/>
          </p:cNvSpPr>
          <p:nvPr/>
        </p:nvSpPr>
        <p:spPr bwMode="auto">
          <a:xfrm>
            <a:off x="3584848" y="5661248"/>
            <a:ext cx="2787943" cy="89255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b="1" dirty="0" err="1">
                <a:latin typeface="Arial" charset="0"/>
                <a:ea typeface="ＭＳ Ｐゴシック" charset="0"/>
              </a:rPr>
              <a:t>PAI</a:t>
            </a:r>
            <a:r>
              <a:rPr lang="it-IT" sz="1600" b="1" dirty="0">
                <a:latin typeface="Arial" charset="0"/>
                <a:ea typeface="ＭＳ Ｐゴシック" charset="0"/>
              </a:rPr>
              <a:t>:</a:t>
            </a:r>
          </a:p>
          <a:p>
            <a:pPr>
              <a:defRPr/>
            </a:pPr>
            <a:r>
              <a:rPr lang="it-IT" sz="1600" dirty="0">
                <a:latin typeface="Arial" charset="0"/>
                <a:ea typeface="ＭＳ Ｐゴシック" charset="0"/>
              </a:rPr>
              <a:t>interamente filtrato e secreto</a:t>
            </a:r>
          </a:p>
          <a:p>
            <a:pPr>
              <a:defRPr/>
            </a:pPr>
            <a:r>
              <a:rPr lang="it-IT" sz="1600" b="1" dirty="0" err="1">
                <a:latin typeface="Arial" charset="0"/>
                <a:ea typeface="ＭＳ Ｐゴシック" charset="0"/>
              </a:rPr>
              <a:t>C</a:t>
            </a:r>
            <a:r>
              <a:rPr lang="it-IT" sz="1200" b="1" dirty="0" err="1">
                <a:latin typeface="Arial" charset="0"/>
                <a:ea typeface="ＭＳ Ｐゴシック" charset="0"/>
              </a:rPr>
              <a:t>PAI</a:t>
            </a:r>
            <a:r>
              <a:rPr lang="it-IT" sz="1600" b="1" dirty="0">
                <a:latin typeface="Arial" charset="0"/>
                <a:ea typeface="ＭＳ Ｐゴシック" charset="0"/>
              </a:rPr>
              <a:t> = 625 ml/</a:t>
            </a:r>
            <a:r>
              <a:rPr lang="it-IT" sz="1600" b="1" dirty="0" err="1">
                <a:latin typeface="Arial" charset="0"/>
                <a:ea typeface="ＭＳ Ｐゴシック" charset="0"/>
              </a:rPr>
              <a:t>min</a:t>
            </a:r>
            <a:r>
              <a:rPr lang="it-IT" sz="1600" b="1" dirty="0">
                <a:latin typeface="Arial" charset="0"/>
                <a:ea typeface="ＭＳ Ｐゴシック" charset="0"/>
              </a:rPr>
              <a:t> = </a:t>
            </a:r>
            <a:r>
              <a:rPr lang="it-IT" b="1" dirty="0" err="1">
                <a:solidFill>
                  <a:srgbClr val="C00000"/>
                </a:solidFill>
                <a:latin typeface="Arial" charset="0"/>
                <a:ea typeface="ＭＳ Ｐゴシック" charset="0"/>
              </a:rPr>
              <a:t>FPR</a:t>
            </a:r>
            <a:endParaRPr lang="it-IT" b="1" dirty="0">
              <a:solidFill>
                <a:srgbClr val="C00000"/>
              </a:solidFill>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Clearance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9138" y="84138"/>
            <a:ext cx="8050212" cy="677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p:cNvSpPr txBox="1">
            <a:spLocks noChangeArrowheads="1"/>
          </p:cNvSpPr>
          <p:nvPr/>
        </p:nvSpPr>
        <p:spPr bwMode="auto">
          <a:xfrm>
            <a:off x="8839200" y="6553200"/>
            <a:ext cx="9969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900">
                <a:latin typeface="Arial" charset="0"/>
                <a:ea typeface="ＭＳ Ｐゴシック" charset="0"/>
              </a:rPr>
              <a:t>Da CONTI et al.</a:t>
            </a:r>
          </a:p>
        </p:txBody>
      </p:sp>
      <p:sp>
        <p:nvSpPr>
          <p:cNvPr id="4" name="Text Box 3"/>
          <p:cNvSpPr txBox="1">
            <a:spLocks noChangeArrowheads="1"/>
          </p:cNvSpPr>
          <p:nvPr/>
        </p:nvSpPr>
        <p:spPr bwMode="auto">
          <a:xfrm>
            <a:off x="4022725" y="-26988"/>
            <a:ext cx="1793875" cy="3968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CLEARANCE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026" descr="gr14"/>
          <p:cNvPicPr>
            <a:picLocks noChangeAspect="1" noChangeArrowheads="1"/>
          </p:cNvPicPr>
          <p:nvPr/>
        </p:nvPicPr>
        <p:blipFill>
          <a:blip r:embed="rId3" cstate="print">
            <a:extLst>
              <a:ext uri="{28A0092B-C50C-407E-A947-70E740481C1C}">
                <a14:useLocalDpi xmlns:a14="http://schemas.microsoft.com/office/drawing/2010/main"/>
              </a:ext>
            </a:extLst>
          </a:blip>
          <a:srcRect b="16920"/>
          <a:stretch>
            <a:fillRect/>
          </a:stretch>
        </p:blipFill>
        <p:spPr bwMode="auto">
          <a:xfrm>
            <a:off x="1295400" y="685800"/>
            <a:ext cx="49625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3" name="Text Box 1049"/>
          <p:cNvSpPr txBox="1">
            <a:spLocks noChangeArrowheads="1"/>
          </p:cNvSpPr>
          <p:nvPr/>
        </p:nvSpPr>
        <p:spPr bwMode="auto">
          <a:xfrm>
            <a:off x="1119188" y="65088"/>
            <a:ext cx="7237412"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Rounded MT Bold" charset="0"/>
                <a:ea typeface="ＭＳ Ｐゴシック" charset="0"/>
                <a:cs typeface="ＭＳ Ｐゴシック" charset="0"/>
              </a:defRPr>
            </a:lvl1pPr>
            <a:lvl2pPr marL="742950" indent="-285750" eaLnBrk="0" hangingPunct="0">
              <a:defRPr sz="2000">
                <a:solidFill>
                  <a:schemeClr val="tx1"/>
                </a:solidFill>
                <a:latin typeface="Arial Rounded MT Bold" charset="0"/>
                <a:ea typeface="ＭＳ Ｐゴシック" charset="0"/>
              </a:defRPr>
            </a:lvl2pPr>
            <a:lvl3pPr marL="1143000" indent="-228600" eaLnBrk="0" hangingPunct="0">
              <a:defRPr sz="2000">
                <a:solidFill>
                  <a:schemeClr val="tx1"/>
                </a:solidFill>
                <a:latin typeface="Arial Rounded MT Bold" charset="0"/>
                <a:ea typeface="ＭＳ Ｐゴシック" charset="0"/>
              </a:defRPr>
            </a:lvl3pPr>
            <a:lvl4pPr marL="1600200" indent="-228600" eaLnBrk="0" hangingPunct="0">
              <a:defRPr sz="2000">
                <a:solidFill>
                  <a:schemeClr val="tx1"/>
                </a:solidFill>
                <a:latin typeface="Arial Rounded MT Bold" charset="0"/>
                <a:ea typeface="ＭＳ Ｐゴシック" charset="0"/>
              </a:defRPr>
            </a:lvl4pPr>
            <a:lvl5pPr marL="2057400" indent="-228600" eaLnBrk="0" hangingPunct="0">
              <a:defRPr sz="20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0"/>
              </a:defRPr>
            </a:lvl9pPr>
          </a:lstStyle>
          <a:p>
            <a:pPr eaLnBrk="1" hangingPunct="1">
              <a:defRPr/>
            </a:pPr>
            <a:r>
              <a:rPr lang="it-IT" dirty="0" smtClean="0"/>
              <a:t>VARIAZIONI DI CONCENTRAZIONE LUNGO IL NEFRONE</a:t>
            </a:r>
          </a:p>
        </p:txBody>
      </p:sp>
      <p:sp>
        <p:nvSpPr>
          <p:cNvPr id="81924" name="Text Box 1028"/>
          <p:cNvSpPr txBox="1">
            <a:spLocks noChangeArrowheads="1"/>
          </p:cNvSpPr>
          <p:nvPr/>
        </p:nvSpPr>
        <p:spPr bwMode="auto">
          <a:xfrm>
            <a:off x="6705600" y="4587875"/>
            <a:ext cx="2667000"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1400">
                <a:latin typeface="Arial" charset="0"/>
              </a:rPr>
              <a:t>ASSORBIMENTO SUPERIORE A QUELLO DELL</a:t>
            </a:r>
            <a:r>
              <a:rPr lang="ja-JP" altLang="it-IT" sz="1400">
                <a:latin typeface="Arial" charset="0"/>
              </a:rPr>
              <a:t>’</a:t>
            </a:r>
            <a:r>
              <a:rPr lang="it-IT" altLang="ja-JP" sz="1400">
                <a:latin typeface="Arial" charset="0"/>
              </a:rPr>
              <a:t>ACQUA</a:t>
            </a:r>
            <a:endParaRPr lang="it-IT" altLang="it-IT" sz="1400">
              <a:latin typeface="Arial" charset="0"/>
            </a:endParaRPr>
          </a:p>
        </p:txBody>
      </p:sp>
      <p:sp>
        <p:nvSpPr>
          <p:cNvPr id="81925" name="Text Box 1029"/>
          <p:cNvSpPr txBox="1">
            <a:spLocks noChangeArrowheads="1"/>
          </p:cNvSpPr>
          <p:nvPr/>
        </p:nvSpPr>
        <p:spPr bwMode="auto">
          <a:xfrm>
            <a:off x="6705600" y="2012950"/>
            <a:ext cx="2971800"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1400">
                <a:latin typeface="Arial" charset="0"/>
              </a:rPr>
              <a:t>ASSORBIMENTO</a:t>
            </a:r>
          </a:p>
          <a:p>
            <a:pPr eaLnBrk="1" hangingPunct="1"/>
            <a:r>
              <a:rPr lang="it-IT" altLang="it-IT" sz="1400">
                <a:latin typeface="Arial" charset="0"/>
              </a:rPr>
              <a:t>INFERIORE A QUELLO DELL</a:t>
            </a:r>
            <a:r>
              <a:rPr lang="ja-JP" altLang="it-IT" sz="1400">
                <a:latin typeface="Arial" charset="0"/>
              </a:rPr>
              <a:t>’</a:t>
            </a:r>
            <a:r>
              <a:rPr lang="it-IT" altLang="ja-JP" sz="1400">
                <a:latin typeface="Arial" charset="0"/>
              </a:rPr>
              <a:t>ACQUA (o SECREZIONE)</a:t>
            </a:r>
            <a:endParaRPr lang="it-IT" altLang="it-IT" sz="1400">
              <a:latin typeface="Arial" charset="0"/>
            </a:endParaRPr>
          </a:p>
        </p:txBody>
      </p:sp>
      <p:sp>
        <p:nvSpPr>
          <p:cNvPr id="81926" name="AutoShape 1030"/>
          <p:cNvSpPr>
            <a:spLocks/>
          </p:cNvSpPr>
          <p:nvPr/>
        </p:nvSpPr>
        <p:spPr bwMode="auto">
          <a:xfrm>
            <a:off x="6515100" y="990600"/>
            <a:ext cx="76200" cy="2590800"/>
          </a:xfrm>
          <a:prstGeom prst="rightBracket">
            <a:avLst>
              <a:gd name="adj" fmla="val 283333"/>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81927" name="AutoShape 1031"/>
          <p:cNvSpPr>
            <a:spLocks/>
          </p:cNvSpPr>
          <p:nvPr/>
        </p:nvSpPr>
        <p:spPr bwMode="auto">
          <a:xfrm>
            <a:off x="6515100" y="3657600"/>
            <a:ext cx="76200" cy="2590800"/>
          </a:xfrm>
          <a:prstGeom prst="rightBracket">
            <a:avLst>
              <a:gd name="adj" fmla="val 283333"/>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cs typeface="ＭＳ Ｐゴシック" charset="0"/>
            </a:endParaRPr>
          </a:p>
        </p:txBody>
      </p:sp>
      <p:sp>
        <p:nvSpPr>
          <p:cNvPr id="12" name="Text Box 16"/>
          <p:cNvSpPr txBox="1">
            <a:spLocks noChangeArrowheads="1"/>
          </p:cNvSpPr>
          <p:nvPr/>
        </p:nvSpPr>
        <p:spPr bwMode="auto">
          <a:xfrm>
            <a:off x="9040813" y="6527800"/>
            <a:ext cx="765175"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dirty="0">
                <a:latin typeface="Arial" charset="0"/>
                <a:ea typeface="ＭＳ Ｐゴシック" charset="0"/>
              </a:rPr>
              <a:t>da GUYTON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Immagine 1" descr="020151901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757" y="1"/>
            <a:ext cx="9079707" cy="659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
          <p:cNvSpPr txBox="1">
            <a:spLocks noChangeArrowheads="1"/>
          </p:cNvSpPr>
          <p:nvPr/>
        </p:nvSpPr>
        <p:spPr bwMode="auto">
          <a:xfrm>
            <a:off x="7348538" y="152400"/>
            <a:ext cx="149225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MINZIONE</a:t>
            </a:r>
          </a:p>
        </p:txBody>
      </p:sp>
      <p:sp>
        <p:nvSpPr>
          <p:cNvPr id="18" name="Text Box 16"/>
          <p:cNvSpPr txBox="1">
            <a:spLocks noChangeArrowheads="1"/>
          </p:cNvSpPr>
          <p:nvPr/>
        </p:nvSpPr>
        <p:spPr bwMode="auto">
          <a:xfrm>
            <a:off x="8193360" y="6597352"/>
            <a:ext cx="1736373"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900" dirty="0">
                <a:latin typeface="Arial" charset="0"/>
                <a:ea typeface="ＭＳ Ｐゴシック" charset="0"/>
              </a:rPr>
              <a:t>Da </a:t>
            </a:r>
            <a:r>
              <a:rPr lang="it-IT" sz="900" dirty="0" err="1" smtClean="0">
                <a:latin typeface="Arial" charset="0"/>
                <a:ea typeface="ＭＳ Ｐゴシック" charset="0"/>
              </a:rPr>
              <a:t>SILVERTHORN</a:t>
            </a:r>
            <a:r>
              <a:rPr lang="it-IT" sz="900" dirty="0" smtClean="0">
                <a:latin typeface="Arial" charset="0"/>
                <a:ea typeface="ＭＳ Ｐゴシック" charset="0"/>
              </a:rPr>
              <a:t> e </a:t>
            </a:r>
            <a:r>
              <a:rPr lang="it-IT" sz="900" dirty="0" err="1" smtClean="0">
                <a:latin typeface="Arial" charset="0"/>
                <a:ea typeface="ＭＳ Ｐゴシック" charset="0"/>
              </a:rPr>
              <a:t>BORON</a:t>
            </a:r>
            <a:endParaRPr lang="it-IT" sz="900" dirty="0">
              <a:latin typeface="Arial" charset="0"/>
              <a:ea typeface="ＭＳ Ｐゴシック" charset="0"/>
            </a:endParaRPr>
          </a:p>
        </p:txBody>
      </p:sp>
      <p:sp>
        <p:nvSpPr>
          <p:cNvPr id="2" name="CasellaDiTesto 1"/>
          <p:cNvSpPr txBox="1"/>
          <p:nvPr/>
        </p:nvSpPr>
        <p:spPr>
          <a:xfrm>
            <a:off x="19836" y="6453336"/>
            <a:ext cx="6733364" cy="461665"/>
          </a:xfrm>
          <a:prstGeom prst="rect">
            <a:avLst/>
          </a:prstGeom>
          <a:noFill/>
        </p:spPr>
        <p:txBody>
          <a:bodyPr wrap="square" rtlCol="0">
            <a:spAutoFit/>
          </a:bodyPr>
          <a:lstStyle/>
          <a:p>
            <a:pPr marL="177800" indent="-177800"/>
            <a:r>
              <a:rPr lang="it-IT" sz="1200" dirty="0" smtClean="0">
                <a:solidFill>
                  <a:srgbClr val="FF2600"/>
                </a:solidFill>
                <a:latin typeface="Arial" charset="0"/>
                <a:ea typeface="Arial" charset="0"/>
                <a:cs typeface="Arial" charset="0"/>
              </a:rPr>
              <a:t>*</a:t>
            </a:r>
            <a:r>
              <a:rPr lang="it-IT" sz="1200" dirty="0" smtClean="0">
                <a:latin typeface="Arial" charset="0"/>
                <a:ea typeface="Arial" charset="0"/>
                <a:cs typeface="Arial" charset="0"/>
              </a:rPr>
              <a:t> Il cambiamento di forma della vescica, dovuto anche alla contrazione del m. detrusore, insieme alla inibizione ortosimpatica, ne causa il rilasciamento</a:t>
            </a:r>
            <a:endParaRPr lang="it-IT" sz="1200" dirty="0">
              <a:latin typeface="Arial" charset="0"/>
              <a:ea typeface="Arial" charset="0"/>
              <a:cs typeface="Arial" charset="0"/>
            </a:endParaRPr>
          </a:p>
        </p:txBody>
      </p:sp>
      <p:sp>
        <p:nvSpPr>
          <p:cNvPr id="3" name="CasellaDiTesto 2"/>
          <p:cNvSpPr txBox="1"/>
          <p:nvPr/>
        </p:nvSpPr>
        <p:spPr>
          <a:xfrm>
            <a:off x="776536" y="5805264"/>
            <a:ext cx="243978" cy="276999"/>
          </a:xfrm>
          <a:prstGeom prst="rect">
            <a:avLst/>
          </a:prstGeom>
          <a:noFill/>
        </p:spPr>
        <p:txBody>
          <a:bodyPr wrap="none" rtlCol="0">
            <a:spAutoFit/>
          </a:bodyPr>
          <a:lstStyle/>
          <a:p>
            <a:r>
              <a:rPr lang="it-IT" sz="1200">
                <a:solidFill>
                  <a:srgbClr val="FF2600"/>
                </a:solidFill>
                <a:latin typeface="Arial" charset="0"/>
                <a:ea typeface="Arial" charset="0"/>
                <a:cs typeface="Arial" charset="0"/>
              </a:rPr>
              <a:t>*</a:t>
            </a:r>
            <a:endParaRPr lang="it-IT" sz="1200">
              <a:solidFill>
                <a:srgbClr val="FF2600"/>
              </a:solidFill>
            </a:endParaRPr>
          </a:p>
        </p:txBody>
      </p:sp>
      <p:sp>
        <p:nvSpPr>
          <p:cNvPr id="4" name="CasellaDiTesto 3"/>
          <p:cNvSpPr txBox="1"/>
          <p:nvPr/>
        </p:nvSpPr>
        <p:spPr>
          <a:xfrm>
            <a:off x="2648744" y="980728"/>
            <a:ext cx="1728192" cy="430887"/>
          </a:xfrm>
          <a:prstGeom prst="rect">
            <a:avLst/>
          </a:prstGeom>
          <a:noFill/>
        </p:spPr>
        <p:txBody>
          <a:bodyPr wrap="square" rtlCol="0">
            <a:spAutoFit/>
          </a:bodyPr>
          <a:lstStyle/>
          <a:p>
            <a:r>
              <a:rPr lang="it-IT" sz="1100" smtClean="0">
                <a:latin typeface="Arial" charset="0"/>
                <a:ea typeface="Arial" charset="0"/>
                <a:cs typeface="Arial" charset="0"/>
              </a:rPr>
              <a:t>(Parasimpatico</a:t>
            </a:r>
            <a:r>
              <a:rPr lang="it-IT" sz="1100" dirty="0" smtClean="0">
                <a:latin typeface="Arial" charset="0"/>
                <a:ea typeface="Arial" charset="0"/>
                <a:cs typeface="Arial" charset="0"/>
              </a:rPr>
              <a:t>: inibisce durante </a:t>
            </a:r>
            <a:r>
              <a:rPr lang="it-IT" sz="1100" smtClean="0">
                <a:latin typeface="Arial" charset="0"/>
                <a:ea typeface="Arial" charset="0"/>
                <a:cs typeface="Arial" charset="0"/>
              </a:rPr>
              <a:t>il riempimento)</a:t>
            </a:r>
            <a:endParaRPr lang="it-IT" sz="1100">
              <a:latin typeface="Arial" charset="0"/>
              <a:ea typeface="Arial" charset="0"/>
              <a:cs typeface="Arial" charset="0"/>
            </a:endParaRPr>
          </a:p>
        </p:txBody>
      </p:sp>
      <p:sp>
        <p:nvSpPr>
          <p:cNvPr id="9" name="CasellaDiTesto 8"/>
          <p:cNvSpPr txBox="1"/>
          <p:nvPr/>
        </p:nvSpPr>
        <p:spPr>
          <a:xfrm>
            <a:off x="344488" y="2206025"/>
            <a:ext cx="1728192" cy="430887"/>
          </a:xfrm>
          <a:prstGeom prst="rect">
            <a:avLst/>
          </a:prstGeom>
          <a:noFill/>
        </p:spPr>
        <p:txBody>
          <a:bodyPr wrap="square" rtlCol="0">
            <a:spAutoFit/>
          </a:bodyPr>
          <a:lstStyle/>
          <a:p>
            <a:r>
              <a:rPr lang="it-IT" sz="1100" dirty="0" smtClean="0">
                <a:latin typeface="Arial" charset="0"/>
                <a:ea typeface="Arial" charset="0"/>
                <a:cs typeface="Arial" charset="0"/>
              </a:rPr>
              <a:t>(Ortosimpatico: eccita durante il riempimento)</a:t>
            </a:r>
            <a:endParaRPr lang="it-IT" sz="1100" dirty="0">
              <a:latin typeface="Arial" charset="0"/>
              <a:ea typeface="Arial" charset="0"/>
              <a:cs typeface="Arial" charset="0"/>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112" y="620689"/>
            <a:ext cx="3944888" cy="3182762"/>
          </a:xfrm>
          <a:prstGeom prst="rect">
            <a:avLst/>
          </a:prstGeom>
        </p:spPr>
      </p:pic>
      <p:sp>
        <p:nvSpPr>
          <p:cNvPr id="6" name="CasellaDiTesto 5"/>
          <p:cNvSpPr txBox="1"/>
          <p:nvPr/>
        </p:nvSpPr>
        <p:spPr>
          <a:xfrm>
            <a:off x="3296816" y="44624"/>
            <a:ext cx="1296144" cy="461665"/>
          </a:xfrm>
          <a:prstGeom prst="rect">
            <a:avLst/>
          </a:prstGeom>
          <a:noFill/>
          <a:ln>
            <a:solidFill>
              <a:schemeClr val="tx1"/>
            </a:solidFill>
          </a:ln>
        </p:spPr>
        <p:txBody>
          <a:bodyPr wrap="square" rtlCol="0">
            <a:spAutoFit/>
          </a:bodyPr>
          <a:lstStyle/>
          <a:p>
            <a:pPr algn="ctr"/>
            <a:r>
              <a:rPr lang="it-IT" sz="1200" smtClean="0">
                <a:latin typeface="Arial" charset="0"/>
                <a:ea typeface="Arial" charset="0"/>
                <a:cs typeface="Arial" charset="0"/>
              </a:rPr>
              <a:t>Centro pontino della minzione</a:t>
            </a:r>
            <a:endParaRPr lang="it-IT" sz="1200">
              <a:latin typeface="Arial" charset="0"/>
              <a:ea typeface="Arial" charset="0"/>
              <a:cs typeface="Arial" charset="0"/>
            </a:endParaRPr>
          </a:p>
        </p:txBody>
      </p:sp>
      <p:cxnSp>
        <p:nvCxnSpPr>
          <p:cNvPr id="13" name="Connettore 2 12"/>
          <p:cNvCxnSpPr/>
          <p:nvPr/>
        </p:nvCxnSpPr>
        <p:spPr bwMode="auto">
          <a:xfrm>
            <a:off x="4664968" y="260648"/>
            <a:ext cx="432048"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a:spLocks noChangeArrowheads="1"/>
          </p:cNvSpPr>
          <p:nvPr/>
        </p:nvSpPr>
        <p:spPr bwMode="auto">
          <a:xfrm>
            <a:off x="107950" y="44450"/>
            <a:ext cx="9741594"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
        <p:nvSpPr>
          <p:cNvPr id="4" name="CasellaDiTesto 3"/>
          <p:cNvSpPr txBox="1"/>
          <p:nvPr/>
        </p:nvSpPr>
        <p:spPr>
          <a:xfrm>
            <a:off x="33981" y="548680"/>
            <a:ext cx="9743556" cy="5539978"/>
          </a:xfrm>
          <a:prstGeom prst="rect">
            <a:avLst/>
          </a:prstGeom>
          <a:noFill/>
        </p:spPr>
        <p:txBody>
          <a:bodyPr wrap="square" rtlCol="0">
            <a:spAutoFit/>
          </a:bodyPr>
          <a:lstStyle/>
          <a:p>
            <a:r>
              <a:rPr lang="it-IT" sz="1600" b="1" dirty="0" smtClean="0">
                <a:latin typeface="Arial" charset="0"/>
                <a:ea typeface="Arial" charset="0"/>
                <a:cs typeface="Arial" charset="0"/>
              </a:rPr>
              <a:t>Malessere e aumento di peso in paziente diabetico.</a:t>
            </a:r>
          </a:p>
          <a:p>
            <a:endParaRPr lang="it-IT" sz="1600" dirty="0">
              <a:latin typeface="Arial" charset="0"/>
              <a:ea typeface="Arial" charset="0"/>
              <a:cs typeface="Arial" charset="0"/>
            </a:endParaRPr>
          </a:p>
          <a:p>
            <a:r>
              <a:rPr lang="it-IT" sz="1600" dirty="0" smtClean="0">
                <a:latin typeface="Arial" charset="0"/>
                <a:ea typeface="Arial" charset="0"/>
                <a:cs typeface="Arial" charset="0"/>
              </a:rPr>
              <a:t>Il sig. Giovanni, vicino alla pensione, </a:t>
            </a:r>
            <a:r>
              <a:rPr lang="it-IT" sz="1600" dirty="0">
                <a:latin typeface="Arial" charset="0"/>
                <a:ea typeface="Arial" charset="0"/>
                <a:cs typeface="Arial" charset="0"/>
              </a:rPr>
              <a:t>è</a:t>
            </a:r>
            <a:r>
              <a:rPr lang="it-IT" sz="1600" dirty="0" smtClean="0">
                <a:latin typeface="Arial" charset="0"/>
                <a:ea typeface="Arial" charset="0"/>
                <a:cs typeface="Arial" charset="0"/>
              </a:rPr>
              <a:t> affetto da diabete mellito di tipo 2</a:t>
            </a:r>
            <a:r>
              <a:rPr lang="it-IT" sz="1600" baseline="30000" dirty="0" smtClean="0">
                <a:latin typeface="Arial" charset="0"/>
                <a:ea typeface="Arial" charset="0"/>
                <a:cs typeface="Arial" charset="0"/>
              </a:rPr>
              <a:t>1</a:t>
            </a:r>
            <a:r>
              <a:rPr lang="it-IT" sz="1600" dirty="0" smtClean="0">
                <a:latin typeface="Arial" charset="0"/>
                <a:ea typeface="Arial" charset="0"/>
                <a:cs typeface="Arial" charset="0"/>
              </a:rPr>
              <a:t>, poco controllato. Si reca dal medico curante perché da qualche mese accusa sempre più debolezza, un senso di malessere generale, ed è aumentato di peso, anche se non ha modificato le sue abitudini alimentari. Il dott. Dolcini rileva un peggioramento della ipertensione e gli chiede di ritornare dopo aver fatto alcune analisi del sangue e un esame delle urine. </a:t>
            </a:r>
          </a:p>
          <a:p>
            <a:r>
              <a:rPr lang="it-IT" sz="1600" dirty="0" smtClean="0">
                <a:latin typeface="Arial" charset="0"/>
                <a:ea typeface="Arial" charset="0"/>
                <a:cs typeface="Arial" charset="0"/>
              </a:rPr>
              <a:t>Quando il sig. Giovanni torna, il dott. Dolcini non nasconde la sua preoccupazione: gli esami hanno evidenziato un aumento della creatinina plasmatica e un significativo aumento anche della proteinuria.</a:t>
            </a:r>
          </a:p>
          <a:p>
            <a:endParaRPr lang="it-IT" sz="1600" dirty="0" smtClean="0">
              <a:latin typeface="Arial" charset="0"/>
              <a:ea typeface="Arial" charset="0"/>
              <a:cs typeface="Arial" charset="0"/>
            </a:endParaRPr>
          </a:p>
          <a:p>
            <a:r>
              <a:rPr lang="it-IT" sz="1400" dirty="0" smtClean="0">
                <a:latin typeface="Arial" charset="0"/>
                <a:ea typeface="Arial" charset="0"/>
                <a:cs typeface="Arial" charset="0"/>
              </a:rPr>
              <a:t>La creatinina è un prodotto di scarto del metabolismo muscolare che viene filtrato dal rene e non riassorbito (come l’inulina). Poiché la produzione di creatinina è pressoché costante, se si verifica una riduzione della </a:t>
            </a:r>
            <a:r>
              <a:rPr lang="it-IT" sz="1400" dirty="0" err="1" smtClean="0">
                <a:latin typeface="Arial" charset="0"/>
                <a:ea typeface="Arial" charset="0"/>
                <a:cs typeface="Arial" charset="0"/>
              </a:rPr>
              <a:t>VFG</a:t>
            </a:r>
            <a:r>
              <a:rPr lang="it-IT" sz="1400" dirty="0" smtClean="0">
                <a:latin typeface="Arial" charset="0"/>
                <a:ea typeface="Arial" charset="0"/>
                <a:cs typeface="Arial" charset="0"/>
              </a:rPr>
              <a:t>, la </a:t>
            </a:r>
            <a:r>
              <a:rPr lang="it-IT" sz="1400" dirty="0" err="1" smtClean="0">
                <a:latin typeface="Arial" charset="0"/>
                <a:ea typeface="Arial" charset="0"/>
                <a:cs typeface="Arial" charset="0"/>
              </a:rPr>
              <a:t>creatininemia</a:t>
            </a:r>
            <a:r>
              <a:rPr lang="it-IT" sz="1400" dirty="0" smtClean="0">
                <a:latin typeface="Arial" charset="0"/>
                <a:ea typeface="Arial" charset="0"/>
                <a:cs typeface="Arial" charset="0"/>
              </a:rPr>
              <a:t> aumenta. Probabilmente, quindi, la </a:t>
            </a:r>
            <a:r>
              <a:rPr lang="it-IT" sz="1400" dirty="0" err="1" smtClean="0">
                <a:latin typeface="Arial" charset="0"/>
                <a:ea typeface="Arial" charset="0"/>
                <a:cs typeface="Arial" charset="0"/>
              </a:rPr>
              <a:t>VFG</a:t>
            </a:r>
            <a:r>
              <a:rPr lang="it-IT" sz="1400" dirty="0" smtClean="0">
                <a:latin typeface="Arial" charset="0"/>
                <a:ea typeface="Arial" charset="0"/>
                <a:cs typeface="Arial" charset="0"/>
              </a:rPr>
              <a:t> del paziente sta diminuendo e questo è un segno di insufficienza renale.</a:t>
            </a:r>
          </a:p>
          <a:p>
            <a:r>
              <a:rPr lang="it-IT" sz="1400" dirty="0" smtClean="0">
                <a:latin typeface="Arial" charset="0"/>
                <a:ea typeface="Arial" charset="0"/>
                <a:cs typeface="Arial" charset="0"/>
              </a:rPr>
              <a:t>Una piccola quantità di proteine può essere saltuariamente presente nelle urine ma, in questo caso, la loro abbondanza è un altro segno di danno glomerulare dove, evidentemente, la barriera di filtrazione è diventata meno selettiva. Ciò porta a perdita di proteine plasmatiche, riduzione della pressione osmotica del plasma e edemi diffusi, con aumento di peso.</a:t>
            </a:r>
          </a:p>
          <a:p>
            <a:endParaRPr lang="it-IT" sz="1400" dirty="0" smtClean="0">
              <a:latin typeface="Arial" charset="0"/>
              <a:ea typeface="Arial" charset="0"/>
              <a:cs typeface="Arial" charset="0"/>
            </a:endParaRPr>
          </a:p>
          <a:p>
            <a:r>
              <a:rPr lang="it-IT" sz="1600" dirty="0" smtClean="0">
                <a:latin typeface="Arial" charset="0"/>
                <a:ea typeface="Arial" charset="0"/>
                <a:cs typeface="Arial" charset="0"/>
              </a:rPr>
              <a:t>I reni sono in grado di svolgere abbastanza bene la loro normale funzione fino a quando anche solo il 10-30% dei nefroni è funzionante, in quanto quelli rimasti sono capaci di compensare l’azione di quelli persi. Quando una alterazione della funzione renale si fa evidente, quindi, è probabile che il danno sia già grave.</a:t>
            </a:r>
          </a:p>
          <a:p>
            <a:r>
              <a:rPr lang="it-IT" sz="1600" dirty="0" smtClean="0">
                <a:latin typeface="Arial" charset="0"/>
                <a:ea typeface="Arial" charset="0"/>
                <a:cs typeface="Arial" charset="0"/>
              </a:rPr>
              <a:t>Il dott. Dolcini invia il sig. Giovanni da un nefrologo, che formula la diagnosi di nefropatia diabetica. L’iperglicemia, infatti, altera la funzione tubulare e l’ipertensione arteriosa provoca danni vascolari ai reni. Il sig. Giovanni viene indirizzato a un centro di emodialisi, sperando di poter evitare il trapianto di rene.</a:t>
            </a:r>
            <a:endParaRPr lang="it-IT" sz="1600" dirty="0">
              <a:latin typeface="Arial" charset="0"/>
              <a:ea typeface="Arial" charset="0"/>
              <a:cs typeface="Arial" charset="0"/>
            </a:endParaRPr>
          </a:p>
        </p:txBody>
      </p:sp>
      <p:sp>
        <p:nvSpPr>
          <p:cNvPr id="2" name="CasellaDiTesto 1"/>
          <p:cNvSpPr txBox="1"/>
          <p:nvPr/>
        </p:nvSpPr>
        <p:spPr>
          <a:xfrm>
            <a:off x="128464" y="6021288"/>
            <a:ext cx="9777536" cy="738664"/>
          </a:xfrm>
          <a:prstGeom prst="rect">
            <a:avLst/>
          </a:prstGeom>
          <a:noFill/>
        </p:spPr>
        <p:txBody>
          <a:bodyPr wrap="square" rtlCol="0">
            <a:spAutoFit/>
          </a:bodyPr>
          <a:lstStyle/>
          <a:p>
            <a:r>
              <a:rPr lang="it-IT" sz="1400" dirty="0" smtClean="0">
                <a:latin typeface="Arial" charset="0"/>
                <a:ea typeface="Arial" charset="0"/>
                <a:cs typeface="Arial" charset="0"/>
              </a:rPr>
              <a:t>________</a:t>
            </a:r>
          </a:p>
          <a:p>
            <a:r>
              <a:rPr lang="it-IT" sz="1400" baseline="30000" dirty="0" smtClean="0">
                <a:latin typeface="Arial" charset="0"/>
                <a:ea typeface="Arial" charset="0"/>
                <a:cs typeface="Arial" charset="0"/>
              </a:rPr>
              <a:t>1</a:t>
            </a:r>
            <a:r>
              <a:rPr lang="it-IT" sz="1400" dirty="0" smtClean="0">
                <a:latin typeface="Arial" charset="0"/>
                <a:ea typeface="Arial" charset="0"/>
                <a:cs typeface="Arial" charset="0"/>
              </a:rPr>
              <a:t> il diabete mellito di tipo 2 è la forma più comune di diabete. Si verifica, in genere, nell’età matura ed è dovuto alla produzione di una quantità insufficiente di insulina o a una sua scarsa efficacia</a:t>
            </a:r>
            <a:endParaRPr lang="it-IT" sz="1400" dirty="0">
              <a:latin typeface="Arial" charset="0"/>
              <a:ea typeface="Arial" charset="0"/>
              <a:cs typeface="Arial" charset="0"/>
            </a:endParaRPr>
          </a:p>
        </p:txBody>
      </p:sp>
    </p:spTree>
    <p:extLst>
      <p:ext uri="{BB962C8B-B14F-4D97-AF65-F5344CB8AC3E}">
        <p14:creationId xmlns:p14="http://schemas.microsoft.com/office/powerpoint/2010/main" val="1402990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a:spLocks noChangeArrowheads="1"/>
          </p:cNvSpPr>
          <p:nvPr/>
        </p:nvSpPr>
        <p:spPr bwMode="auto">
          <a:xfrm>
            <a:off x="107950" y="44450"/>
            <a:ext cx="9741594"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
        <p:nvSpPr>
          <p:cNvPr id="4" name="CasellaDiTesto 3"/>
          <p:cNvSpPr txBox="1"/>
          <p:nvPr/>
        </p:nvSpPr>
        <p:spPr>
          <a:xfrm>
            <a:off x="33981" y="548680"/>
            <a:ext cx="9743556" cy="6247864"/>
          </a:xfrm>
          <a:prstGeom prst="rect">
            <a:avLst/>
          </a:prstGeom>
          <a:noFill/>
        </p:spPr>
        <p:txBody>
          <a:bodyPr wrap="square" rtlCol="0">
            <a:spAutoFit/>
          </a:bodyPr>
          <a:lstStyle/>
          <a:p>
            <a:r>
              <a:rPr lang="it-IT" sz="1600" b="1" dirty="0" smtClean="0">
                <a:latin typeface="Arial" charset="0"/>
                <a:ea typeface="Arial" charset="0"/>
                <a:cs typeface="Arial" charset="0"/>
              </a:rPr>
              <a:t>Collasso durante una maratona</a:t>
            </a:r>
          </a:p>
          <a:p>
            <a:endParaRPr lang="it-IT" sz="1600" dirty="0" smtClean="0">
              <a:latin typeface="Arial" charset="0"/>
              <a:ea typeface="Arial" charset="0"/>
              <a:cs typeface="Arial" charset="0"/>
            </a:endParaRPr>
          </a:p>
          <a:p>
            <a:r>
              <a:rPr lang="it-IT" sz="1600" dirty="0" smtClean="0">
                <a:latin typeface="Arial" charset="0"/>
                <a:ea typeface="Arial" charset="0"/>
                <a:cs typeface="Arial" charset="0"/>
              </a:rPr>
              <a:t>Gaia è una giovane studentessa ventenne di 46 kg che ama l’attività fisica e ha già fatto delle piccole gare di corsa. Anche il suo ragazzo, Gonzales, è sportivo e si è iscritto a una maratona. Gaia decide di andare anche lei, per la prima volta. Nelle ore prima della gara ha bevuto circa un litro d’acqua, per compensare la perdita di liquidi che ci sarebbe stata durante la gara, per effetto della sudorazione. Anche se primavera, oggi fa particolarmente freddo: Gaia è contenta, così suderà meno. Poco prima della corsa litiga con Gonzales, che decide di non fare la gara. Lei la fa lo stesso. Durante la corsa, è attenta a bere un bicchiere d’acqua (circa 200 ml) a ogni stazione (ogni circa 1,5 km). Dopo 3 ore di corsa e 32 km, però, comincia a sentirsi molto affaticata e ha crampi ai muscoli delle gambe. Pensando di essere disidratata, alla successiva stazione ha bevuto diversi bicchieri d’acqua e a continuato a correre. Dopo altri 3 km ha bevuto un altro mezzo litro d’acqua e dopo un altro km ha iniziato a sentirsi confusa, disorientata e le è venuto mal di testa. Pensando sempre di essere disidratata, si è forzata a bere un altro mezzo litro d’acqua ma, venti minuti dopo, è caduta e ha perso conoscenza.</a:t>
            </a:r>
          </a:p>
          <a:p>
            <a:endParaRPr lang="it-IT" sz="1600" dirty="0" smtClean="0">
              <a:latin typeface="Arial" charset="0"/>
              <a:ea typeface="Arial" charset="0"/>
              <a:cs typeface="Arial" charset="0"/>
            </a:endParaRPr>
          </a:p>
          <a:p>
            <a:r>
              <a:rPr lang="it-IT" sz="1400" dirty="0" smtClean="0">
                <a:latin typeface="Arial" charset="0"/>
                <a:ea typeface="Arial" charset="0"/>
                <a:cs typeface="Arial" charset="0"/>
              </a:rPr>
              <a:t>L’acqua </a:t>
            </a:r>
            <a:r>
              <a:rPr lang="it-IT" sz="1400" dirty="0" err="1" smtClean="0">
                <a:latin typeface="Arial" charset="0"/>
                <a:ea typeface="Arial" charset="0"/>
                <a:cs typeface="Arial" charset="0"/>
              </a:rPr>
              <a:t>extracellualre</a:t>
            </a:r>
            <a:r>
              <a:rPr lang="it-IT" sz="1400" dirty="0" smtClean="0">
                <a:latin typeface="Arial" charset="0"/>
                <a:ea typeface="Arial" charset="0"/>
                <a:cs typeface="Arial" charset="0"/>
              </a:rPr>
              <a:t> di Gaia potrebbe ammontare a circa 15l e, nell’arco di poche ore, ne ha assunti circa altri 7: quasi il 50% del totale. La sudorazione è stata di scarsa entità, vista la temperatura esterna: Gaia ha certamente assunto più acqua di quanta ne abbia persa. È diminuita, quindi, al concentrazione di Na</a:t>
            </a:r>
            <a:r>
              <a:rPr lang="it-IT" sz="1400" baseline="30000" dirty="0" smtClean="0">
                <a:latin typeface="Arial" charset="0"/>
                <a:ea typeface="Arial" charset="0"/>
                <a:cs typeface="Arial" charset="0"/>
              </a:rPr>
              <a:t>+</a:t>
            </a:r>
            <a:r>
              <a:rPr lang="it-IT" sz="1400" dirty="0" smtClean="0">
                <a:latin typeface="Arial" charset="0"/>
                <a:ea typeface="Arial" charset="0"/>
                <a:cs typeface="Arial" charset="0"/>
              </a:rPr>
              <a:t> extracellulare, con riduzione del gradiente elettrochimico attraverso le membrane eccitabili e alterazione del loro funzionamento (muscoli e cervello).  Inoltre, la </a:t>
            </a:r>
            <a:r>
              <a:rPr lang="it-IT" sz="1400" dirty="0" err="1" smtClean="0">
                <a:latin typeface="Arial" charset="0"/>
                <a:ea typeface="Arial" charset="0"/>
                <a:cs typeface="Arial" charset="0"/>
              </a:rPr>
              <a:t>ipo</a:t>
            </a:r>
            <a:r>
              <a:rPr lang="it-IT" sz="1400" dirty="0" smtClean="0">
                <a:latin typeface="Arial" charset="0"/>
                <a:ea typeface="Arial" charset="0"/>
                <a:cs typeface="Arial" charset="0"/>
              </a:rPr>
              <a:t>-osmolarità plasmatica ha fatto uscire acqua dai capillari, con edema interstiziale prima e rigonfiamento cellulare dopo. Questo avrà causato un grave danno cerebrale, per riduzione del flusso ematico, dovuto alla compressione dei vasi per via dell’edema, da cui il collasso.</a:t>
            </a:r>
          </a:p>
          <a:p>
            <a:endParaRPr lang="it-IT" sz="1400" dirty="0" smtClean="0">
              <a:latin typeface="Arial" charset="0"/>
              <a:ea typeface="Arial" charset="0"/>
              <a:cs typeface="Arial" charset="0"/>
            </a:endParaRPr>
          </a:p>
          <a:p>
            <a:r>
              <a:rPr lang="it-IT" sz="1600" dirty="0" smtClean="0">
                <a:latin typeface="Arial" charset="0"/>
                <a:ea typeface="Arial" charset="0"/>
                <a:cs typeface="Arial" charset="0"/>
              </a:rPr>
              <a:t>Gaia è stata subito portata al pronto soccorso con diagnosi di </a:t>
            </a:r>
            <a:r>
              <a:rPr lang="it-IT" sz="1600" dirty="0" err="1" smtClean="0">
                <a:latin typeface="Arial" charset="0"/>
                <a:ea typeface="Arial" charset="0"/>
                <a:cs typeface="Arial" charset="0"/>
              </a:rPr>
              <a:t>iponatriemia</a:t>
            </a:r>
            <a:r>
              <a:rPr lang="it-IT" sz="1600" dirty="0" smtClean="0">
                <a:latin typeface="Arial" charset="0"/>
                <a:ea typeface="Arial" charset="0"/>
                <a:cs typeface="Arial" charset="0"/>
              </a:rPr>
              <a:t> associata all’esercizio. Le sono stati somministrati diuretici e soluzioni isotoniche di </a:t>
            </a:r>
            <a:r>
              <a:rPr lang="it-IT" sz="1600" dirty="0" err="1" smtClean="0">
                <a:latin typeface="Arial" charset="0"/>
                <a:ea typeface="Arial" charset="0"/>
                <a:cs typeface="Arial" charset="0"/>
              </a:rPr>
              <a:t>NaCl</a:t>
            </a:r>
            <a:r>
              <a:rPr lang="it-IT" sz="1600" dirty="0" smtClean="0">
                <a:latin typeface="Arial" charset="0"/>
                <a:ea typeface="Arial" charset="0"/>
                <a:cs typeface="Arial" charset="0"/>
              </a:rPr>
              <a:t> per riportare il Na</a:t>
            </a:r>
            <a:r>
              <a:rPr lang="it-IT" sz="1600" baseline="30000" dirty="0" smtClean="0">
                <a:latin typeface="Arial" charset="0"/>
                <a:ea typeface="Arial" charset="0"/>
                <a:cs typeface="Arial" charset="0"/>
              </a:rPr>
              <a:t>+</a:t>
            </a:r>
            <a:r>
              <a:rPr lang="it-IT" sz="1600" dirty="0" smtClean="0">
                <a:latin typeface="Arial" charset="0"/>
                <a:ea typeface="Arial" charset="0"/>
                <a:cs typeface="Arial" charset="0"/>
              </a:rPr>
              <a:t> plasmatico a livelli normali. Dopo 24 ore di attenta osservazione è stata fuori pericolo.</a:t>
            </a:r>
            <a:endParaRPr lang="it-IT" sz="1600" dirty="0">
              <a:latin typeface="Arial" charset="0"/>
              <a:ea typeface="Arial" charset="0"/>
              <a:cs typeface="Arial" charset="0"/>
            </a:endParaRPr>
          </a:p>
        </p:txBody>
      </p:sp>
    </p:spTree>
    <p:extLst>
      <p:ext uri="{BB962C8B-B14F-4D97-AF65-F5344CB8AC3E}">
        <p14:creationId xmlns:p14="http://schemas.microsoft.com/office/powerpoint/2010/main" val="1091846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uppo 2"/>
          <p:cNvGrpSpPr>
            <a:grpSpLocks/>
          </p:cNvGrpSpPr>
          <p:nvPr/>
        </p:nvGrpSpPr>
        <p:grpSpPr bwMode="auto">
          <a:xfrm>
            <a:off x="469900" y="1219200"/>
            <a:ext cx="4122738" cy="2971800"/>
            <a:chOff x="5707186" y="1219200"/>
            <a:chExt cx="4122614" cy="2971800"/>
          </a:xfrm>
        </p:grpSpPr>
        <p:pic>
          <p:nvPicPr>
            <p:cNvPr id="23559" name="Picture 3" descr="gr04"/>
            <p:cNvPicPr>
              <a:picLocks noChangeAspect="1" noChangeArrowheads="1"/>
            </p:cNvPicPr>
            <p:nvPr/>
          </p:nvPicPr>
          <p:blipFill>
            <a:blip r:embed="rId3" cstate="print">
              <a:extLst>
                <a:ext uri="{28A0092B-C50C-407E-A947-70E740481C1C}">
                  <a14:useLocalDpi xmlns:a14="http://schemas.microsoft.com/office/drawing/2010/main"/>
                </a:ext>
              </a:extLst>
            </a:blip>
            <a:srcRect b="29198"/>
            <a:stretch>
              <a:fillRect/>
            </a:stretch>
          </p:blipFill>
          <p:spPr bwMode="auto">
            <a:xfrm>
              <a:off x="5707186" y="1219200"/>
              <a:ext cx="40703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5"/>
            <p:cNvSpPr txBox="1">
              <a:spLocks noChangeArrowheads="1"/>
            </p:cNvSpPr>
            <p:nvPr/>
          </p:nvSpPr>
          <p:spPr bwMode="auto">
            <a:xfrm>
              <a:off x="6308831" y="3108325"/>
              <a:ext cx="46512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ea typeface="ＭＳ Ｐゴシック" charset="0"/>
                </a:rPr>
                <a:t>B</a:t>
              </a:r>
              <a:r>
                <a:rPr lang="it-IT" baseline="-25000">
                  <a:ea typeface="ＭＳ Ｐゴシック" charset="0"/>
                </a:rPr>
                <a:t>0</a:t>
              </a:r>
              <a:endParaRPr lang="it-IT">
                <a:ea typeface="ＭＳ Ｐゴシック" charset="0"/>
              </a:endParaRPr>
            </a:p>
          </p:txBody>
        </p:sp>
        <p:sp>
          <p:nvSpPr>
            <p:cNvPr id="112646" name="Text Box 6"/>
            <p:cNvSpPr txBox="1">
              <a:spLocks noChangeArrowheads="1"/>
            </p:cNvSpPr>
            <p:nvPr/>
          </p:nvSpPr>
          <p:spPr bwMode="auto">
            <a:xfrm>
              <a:off x="8396330" y="3124200"/>
              <a:ext cx="36670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ea typeface="ＭＳ Ｐゴシック" charset="0"/>
                </a:rPr>
                <a:t>B</a:t>
              </a:r>
            </a:p>
          </p:txBody>
        </p:sp>
        <p:sp>
          <p:nvSpPr>
            <p:cNvPr id="112650" name="Rectangle 10"/>
            <p:cNvSpPr>
              <a:spLocks noChangeArrowheads="1"/>
            </p:cNvSpPr>
            <p:nvPr/>
          </p:nvSpPr>
          <p:spPr bwMode="auto">
            <a:xfrm>
              <a:off x="6477101" y="1752600"/>
              <a:ext cx="3276501"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12651" name="Rectangle 11"/>
            <p:cNvSpPr>
              <a:spLocks noChangeArrowheads="1"/>
            </p:cNvSpPr>
            <p:nvPr/>
          </p:nvSpPr>
          <p:spPr bwMode="auto">
            <a:xfrm>
              <a:off x="6553299" y="2209800"/>
              <a:ext cx="3276501"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sp>
          <p:nvSpPr>
            <p:cNvPr id="112644" name="Text Box 4"/>
            <p:cNvSpPr txBox="1">
              <a:spLocks noChangeArrowheads="1"/>
            </p:cNvSpPr>
            <p:nvPr/>
          </p:nvSpPr>
          <p:spPr bwMode="auto">
            <a:xfrm>
              <a:off x="6415190" y="1600200"/>
              <a:ext cx="36670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a:ea typeface="ＭＳ Ｐゴシック" charset="0"/>
                </a:rPr>
                <a:t>A</a:t>
              </a:r>
            </a:p>
          </p:txBody>
        </p:sp>
      </p:grpSp>
      <p:sp>
        <p:nvSpPr>
          <p:cNvPr id="112654" name="Text Box 14"/>
          <p:cNvSpPr txBox="1">
            <a:spLocks noChangeArrowheads="1"/>
          </p:cNvSpPr>
          <p:nvPr/>
        </p:nvSpPr>
        <p:spPr bwMode="auto">
          <a:xfrm>
            <a:off x="992188" y="223838"/>
            <a:ext cx="32305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COMPARTIMENTI IDRICI</a:t>
            </a:r>
          </a:p>
        </p:txBody>
      </p:sp>
      <p:sp>
        <p:nvSpPr>
          <p:cNvPr id="112656" name="Text Box 16"/>
          <p:cNvSpPr txBox="1">
            <a:spLocks noChangeArrowheads="1"/>
          </p:cNvSpPr>
          <p:nvPr/>
        </p:nvSpPr>
        <p:spPr bwMode="auto">
          <a:xfrm>
            <a:off x="9040813" y="6527800"/>
            <a:ext cx="765175"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800" dirty="0">
                <a:latin typeface="Arial" charset="0"/>
                <a:ea typeface="ＭＳ Ｐゴシック" charset="0"/>
              </a:rPr>
              <a:t>da GUYTON</a:t>
            </a:r>
          </a:p>
        </p:txBody>
      </p:sp>
      <p:pic>
        <p:nvPicPr>
          <p:cNvPr id="23557" name="Picture 2" descr="gr01"/>
          <p:cNvPicPr>
            <a:picLocks noChangeAspect="1" noChangeArrowheads="1"/>
          </p:cNvPicPr>
          <p:nvPr/>
        </p:nvPicPr>
        <p:blipFill>
          <a:blip r:embed="rId4" cstate="print">
            <a:extLst>
              <a:ext uri="{28A0092B-C50C-407E-A947-70E740481C1C}">
                <a14:useLocalDpi xmlns:a14="http://schemas.microsoft.com/office/drawing/2010/main"/>
              </a:ext>
            </a:extLst>
          </a:blip>
          <a:srcRect b="16667"/>
          <a:stretch>
            <a:fillRect/>
          </a:stretch>
        </p:blipFill>
        <p:spPr bwMode="auto">
          <a:xfrm>
            <a:off x="5145088" y="306388"/>
            <a:ext cx="46323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CasellaDiTesto 3"/>
          <p:cNvSpPr txBox="1">
            <a:spLocks noChangeArrowheads="1"/>
          </p:cNvSpPr>
          <p:nvPr/>
        </p:nvSpPr>
        <p:spPr bwMode="auto">
          <a:xfrm>
            <a:off x="200025" y="6330950"/>
            <a:ext cx="41767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Rounded MT Bold" charset="0"/>
                <a:ea typeface="ＭＳ Ｐゴシック" charset="-128"/>
              </a:defRPr>
            </a:lvl1pPr>
            <a:lvl2pPr marL="742950" indent="-285750" eaLnBrk="0" hangingPunct="0">
              <a:defRPr sz="2000">
                <a:solidFill>
                  <a:schemeClr val="tx1"/>
                </a:solidFill>
                <a:latin typeface="Arial Rounded MT Bold" charset="0"/>
                <a:ea typeface="ＭＳ Ｐゴシック" charset="-128"/>
              </a:defRPr>
            </a:lvl2pPr>
            <a:lvl3pPr marL="1143000" indent="-228600" eaLnBrk="0" hangingPunct="0">
              <a:defRPr sz="2000">
                <a:solidFill>
                  <a:schemeClr val="tx1"/>
                </a:solidFill>
                <a:latin typeface="Arial Rounded MT Bold" charset="0"/>
                <a:ea typeface="ＭＳ Ｐゴシック" charset="-128"/>
              </a:defRPr>
            </a:lvl3pPr>
            <a:lvl4pPr marL="1600200" indent="-228600" eaLnBrk="0" hangingPunct="0">
              <a:defRPr sz="2000">
                <a:solidFill>
                  <a:schemeClr val="tx1"/>
                </a:solidFill>
                <a:latin typeface="Arial Rounded MT Bold" charset="0"/>
                <a:ea typeface="ＭＳ Ｐゴシック" charset="-128"/>
              </a:defRPr>
            </a:lvl4pPr>
            <a:lvl5pPr marL="2057400" indent="-228600" eaLnBrk="0" hangingPunct="0">
              <a:defRPr sz="2000">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000">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000">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000">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000">
                <a:solidFill>
                  <a:schemeClr val="tx1"/>
                </a:solidFill>
                <a:latin typeface="Arial Rounded MT Bold" charset="0"/>
                <a:ea typeface="ＭＳ Ｐゴシック" charset="-128"/>
              </a:defRPr>
            </a:lvl9pPr>
          </a:lstStyle>
          <a:p>
            <a:pPr eaLnBrk="1" hangingPunct="1"/>
            <a:r>
              <a:rPr lang="it-IT" altLang="it-IT" sz="1600">
                <a:latin typeface="Arial" charset="0"/>
              </a:rPr>
              <a:t>(cfr misura del volume residuo polmonare)</a:t>
            </a:r>
          </a:p>
        </p:txBody>
      </p:sp>
      <p:grpSp>
        <p:nvGrpSpPr>
          <p:cNvPr id="23553" name="Gruppo 1"/>
          <p:cNvGrpSpPr>
            <a:grpSpLocks/>
          </p:cNvGrpSpPr>
          <p:nvPr/>
        </p:nvGrpSpPr>
        <p:grpSpPr bwMode="auto">
          <a:xfrm>
            <a:off x="1568625" y="1556792"/>
            <a:ext cx="3277356" cy="646331"/>
            <a:chOff x="2881208" y="5517232"/>
            <a:chExt cx="3276832" cy="646549"/>
          </a:xfrm>
        </p:grpSpPr>
        <p:sp>
          <p:nvSpPr>
            <p:cNvPr id="112647" name="Text Box 7"/>
            <p:cNvSpPr txBox="1">
              <a:spLocks noChangeArrowheads="1"/>
            </p:cNvSpPr>
            <p:nvPr/>
          </p:nvSpPr>
          <p:spPr bwMode="auto">
            <a:xfrm>
              <a:off x="2881208" y="5677624"/>
              <a:ext cx="1370797" cy="3694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dirty="0" smtClean="0">
                  <a:latin typeface="Arial" charset="0"/>
                  <a:ea typeface="ＭＳ Ｐゴシック" charset="0"/>
                </a:rPr>
                <a:t>Volume B </a:t>
              </a:r>
              <a:r>
                <a:rPr lang="it-IT" sz="1800" dirty="0">
                  <a:latin typeface="Arial" charset="0"/>
                  <a:ea typeface="ＭＳ Ｐゴシック" charset="0"/>
                </a:rPr>
                <a:t>=</a:t>
              </a:r>
            </a:p>
          </p:txBody>
        </p:sp>
        <p:sp>
          <p:nvSpPr>
            <p:cNvPr id="112648" name="Text Box 8"/>
            <p:cNvSpPr txBox="1">
              <a:spLocks noChangeArrowheads="1"/>
            </p:cNvSpPr>
            <p:nvPr/>
          </p:nvSpPr>
          <p:spPr bwMode="auto">
            <a:xfrm>
              <a:off x="4139862" y="5517232"/>
              <a:ext cx="2018178" cy="6465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1800" dirty="0" smtClean="0">
                  <a:latin typeface="Arial" charset="0"/>
                  <a:ea typeface="ＭＳ Ｐゴシック" charset="0"/>
                </a:rPr>
                <a:t>Quantità A </a:t>
              </a:r>
              <a:endParaRPr lang="it-IT" sz="1800" dirty="0">
                <a:latin typeface="Arial" charset="0"/>
                <a:ea typeface="ＭＳ Ｐゴシック" charset="0"/>
              </a:endParaRPr>
            </a:p>
            <a:p>
              <a:pPr algn="ctr">
                <a:defRPr/>
              </a:pPr>
              <a:r>
                <a:rPr lang="it-IT" sz="1800" dirty="0" smtClean="0">
                  <a:latin typeface="Arial" charset="0"/>
                  <a:ea typeface="ＭＳ Ｐゴシック" charset="0"/>
                </a:rPr>
                <a:t>Concentrazione B</a:t>
              </a:r>
              <a:endParaRPr lang="it-IT" sz="1800" dirty="0">
                <a:latin typeface="Arial" charset="0"/>
                <a:ea typeface="ＭＳ Ｐゴシック" charset="0"/>
              </a:endParaRPr>
            </a:p>
          </p:txBody>
        </p:sp>
        <p:sp>
          <p:nvSpPr>
            <p:cNvPr id="112649" name="Line 9"/>
            <p:cNvSpPr>
              <a:spLocks noChangeShapeType="1"/>
            </p:cNvSpPr>
            <p:nvPr/>
          </p:nvSpPr>
          <p:spPr bwMode="auto">
            <a:xfrm flipV="1">
              <a:off x="4232975" y="5875457"/>
              <a:ext cx="1816078" cy="671"/>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ea typeface="ＭＳ Ｐゴシック" charset="0"/>
              </a:endParaRPr>
            </a:p>
          </p:txBody>
        </p:sp>
      </p:grpSp>
      <p:sp>
        <p:nvSpPr>
          <p:cNvPr id="2" name="CasellaDiTesto 1"/>
          <p:cNvSpPr txBox="1"/>
          <p:nvPr/>
        </p:nvSpPr>
        <p:spPr>
          <a:xfrm>
            <a:off x="776536" y="4293096"/>
            <a:ext cx="1766702" cy="338554"/>
          </a:xfrm>
          <a:prstGeom prst="rect">
            <a:avLst/>
          </a:prstGeom>
          <a:noFill/>
        </p:spPr>
        <p:txBody>
          <a:bodyPr wrap="none" rtlCol="0">
            <a:spAutoFit/>
          </a:bodyPr>
          <a:lstStyle/>
          <a:p>
            <a:r>
              <a:rPr lang="it-IT" sz="1600" dirty="0" smtClean="0">
                <a:latin typeface="Arial" charset="0"/>
                <a:ea typeface="Arial" charset="0"/>
                <a:cs typeface="Arial" charset="0"/>
              </a:rPr>
              <a:t>Quantità A = 1mg</a:t>
            </a:r>
            <a:endParaRPr lang="it-IT" sz="1600" dirty="0">
              <a:latin typeface="Arial" charset="0"/>
              <a:ea typeface="Arial" charset="0"/>
              <a:cs typeface="Arial" charset="0"/>
            </a:endParaRPr>
          </a:p>
        </p:txBody>
      </p:sp>
      <p:sp>
        <p:nvSpPr>
          <p:cNvPr id="18" name="CasellaDiTesto 17"/>
          <p:cNvSpPr txBox="1"/>
          <p:nvPr/>
        </p:nvSpPr>
        <p:spPr>
          <a:xfrm>
            <a:off x="773642" y="4613066"/>
            <a:ext cx="3007555" cy="338554"/>
          </a:xfrm>
          <a:prstGeom prst="rect">
            <a:avLst/>
          </a:prstGeom>
          <a:noFill/>
        </p:spPr>
        <p:txBody>
          <a:bodyPr wrap="none" rtlCol="0">
            <a:spAutoFit/>
          </a:bodyPr>
          <a:lstStyle/>
          <a:p>
            <a:r>
              <a:rPr lang="it-IT" sz="1600" dirty="0" smtClean="0">
                <a:latin typeface="Arial" charset="0"/>
                <a:ea typeface="Arial" charset="0"/>
                <a:cs typeface="Arial" charset="0"/>
              </a:rPr>
              <a:t>Concentrazione B = 1mg/10 ml</a:t>
            </a:r>
            <a:endParaRPr lang="it-IT" sz="1600" dirty="0">
              <a:latin typeface="Arial" charset="0"/>
              <a:ea typeface="Arial" charset="0"/>
              <a:cs typeface="Arial" charset="0"/>
            </a:endParaRPr>
          </a:p>
        </p:txBody>
      </p:sp>
      <p:sp>
        <p:nvSpPr>
          <p:cNvPr id="19" name="CasellaDiTesto 18"/>
          <p:cNvSpPr txBox="1"/>
          <p:nvPr/>
        </p:nvSpPr>
        <p:spPr>
          <a:xfrm>
            <a:off x="344488" y="5311080"/>
            <a:ext cx="1502655" cy="400110"/>
          </a:xfrm>
          <a:prstGeom prst="rect">
            <a:avLst/>
          </a:prstGeom>
          <a:noFill/>
        </p:spPr>
        <p:txBody>
          <a:bodyPr wrap="none" rtlCol="0">
            <a:spAutoFit/>
          </a:bodyPr>
          <a:lstStyle/>
          <a:p>
            <a:r>
              <a:rPr lang="it-IT" dirty="0" smtClean="0">
                <a:latin typeface="Arial" charset="0"/>
                <a:ea typeface="Arial" charset="0"/>
                <a:cs typeface="Arial" charset="0"/>
              </a:rPr>
              <a:t>Volume B =</a:t>
            </a:r>
            <a:endParaRPr lang="it-IT" dirty="0">
              <a:latin typeface="Arial" charset="0"/>
              <a:ea typeface="Arial" charset="0"/>
              <a:cs typeface="Arial" charset="0"/>
            </a:endParaRPr>
          </a:p>
        </p:txBody>
      </p:sp>
      <p:sp>
        <p:nvSpPr>
          <p:cNvPr id="3" name="CasellaDiTesto 2"/>
          <p:cNvSpPr txBox="1"/>
          <p:nvPr/>
        </p:nvSpPr>
        <p:spPr>
          <a:xfrm>
            <a:off x="2144688" y="5157192"/>
            <a:ext cx="683200" cy="707886"/>
          </a:xfrm>
          <a:prstGeom prst="rect">
            <a:avLst/>
          </a:prstGeom>
          <a:noFill/>
        </p:spPr>
        <p:txBody>
          <a:bodyPr wrap="none" rtlCol="0">
            <a:spAutoFit/>
          </a:bodyPr>
          <a:lstStyle/>
          <a:p>
            <a:pPr algn="ctr"/>
            <a:r>
              <a:rPr lang="it-IT" dirty="0" smtClean="0">
                <a:latin typeface="Arial" charset="0"/>
                <a:ea typeface="Arial" charset="0"/>
                <a:cs typeface="Arial" charset="0"/>
              </a:rPr>
              <a:t>1</a:t>
            </a:r>
          </a:p>
          <a:p>
            <a:pPr algn="ctr"/>
            <a:r>
              <a:rPr lang="it-IT" dirty="0" smtClean="0">
                <a:latin typeface="Arial" charset="0"/>
                <a:ea typeface="Arial" charset="0"/>
                <a:cs typeface="Arial" charset="0"/>
              </a:rPr>
              <a:t>1/10</a:t>
            </a:r>
            <a:endParaRPr lang="it-IT" dirty="0">
              <a:latin typeface="Arial" charset="0"/>
              <a:ea typeface="Arial" charset="0"/>
              <a:cs typeface="Arial" charset="0"/>
            </a:endParaRPr>
          </a:p>
        </p:txBody>
      </p:sp>
      <p:cxnSp>
        <p:nvCxnSpPr>
          <p:cNvPr id="5" name="Connettore 1 4"/>
          <p:cNvCxnSpPr/>
          <p:nvPr/>
        </p:nvCxnSpPr>
        <p:spPr bwMode="auto">
          <a:xfrm>
            <a:off x="1928664" y="5511135"/>
            <a:ext cx="1008112"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CasellaDiTesto 5"/>
          <p:cNvSpPr txBox="1"/>
          <p:nvPr/>
        </p:nvSpPr>
        <p:spPr>
          <a:xfrm>
            <a:off x="3093790" y="5311080"/>
            <a:ext cx="404278" cy="400110"/>
          </a:xfrm>
          <a:prstGeom prst="rect">
            <a:avLst/>
          </a:prstGeom>
          <a:noFill/>
        </p:spPr>
        <p:txBody>
          <a:bodyPr wrap="none" rtlCol="0">
            <a:spAutoFit/>
          </a:bodyPr>
          <a:lstStyle/>
          <a:p>
            <a:r>
              <a:rPr lang="it-IT" dirty="0" smtClean="0">
                <a:latin typeface="Arial" charset="0"/>
                <a:ea typeface="Arial" charset="0"/>
                <a:cs typeface="Arial" charset="0"/>
              </a:rPr>
              <a:t>= </a:t>
            </a:r>
            <a:endParaRPr lang="it-IT" dirty="0">
              <a:latin typeface="Arial" charset="0"/>
              <a:ea typeface="Arial" charset="0"/>
              <a:cs typeface="Arial" charset="0"/>
            </a:endParaRPr>
          </a:p>
        </p:txBody>
      </p:sp>
      <p:sp>
        <p:nvSpPr>
          <p:cNvPr id="7" name="CasellaDiTesto 6"/>
          <p:cNvSpPr txBox="1"/>
          <p:nvPr/>
        </p:nvSpPr>
        <p:spPr>
          <a:xfrm>
            <a:off x="3440832" y="5311080"/>
            <a:ext cx="1709122" cy="400110"/>
          </a:xfrm>
          <a:prstGeom prst="rect">
            <a:avLst/>
          </a:prstGeom>
          <a:noFill/>
        </p:spPr>
        <p:txBody>
          <a:bodyPr wrap="none" rtlCol="0">
            <a:spAutoFit/>
          </a:bodyPr>
          <a:lstStyle/>
          <a:p>
            <a:r>
              <a:rPr lang="it-IT" smtClean="0">
                <a:latin typeface="Arial" charset="0"/>
                <a:ea typeface="Arial" charset="0"/>
                <a:cs typeface="Arial" charset="0"/>
              </a:rPr>
              <a:t>1 x 10/1 = 10</a:t>
            </a:r>
            <a:endParaRPr lang="it-IT">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176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4" name="Text Box 14"/>
          <p:cNvSpPr txBox="1">
            <a:spLocks noChangeArrowheads="1"/>
          </p:cNvSpPr>
          <p:nvPr/>
        </p:nvSpPr>
        <p:spPr bwMode="auto">
          <a:xfrm>
            <a:off x="992188" y="223838"/>
            <a:ext cx="32305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COMPARTIMENTI IDRICI</a:t>
            </a: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672" y="692696"/>
            <a:ext cx="6103571" cy="5954930"/>
          </a:xfrm>
          <a:prstGeom prst="rect">
            <a:avLst/>
          </a:prstGeom>
        </p:spPr>
      </p:pic>
    </p:spTree>
    <p:extLst>
      <p:ext uri="{BB962C8B-B14F-4D97-AF65-F5344CB8AC3E}">
        <p14:creationId xmlns:p14="http://schemas.microsoft.com/office/powerpoint/2010/main" val="992472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4" name="Text Box 14"/>
          <p:cNvSpPr txBox="1">
            <a:spLocks noChangeArrowheads="1"/>
          </p:cNvSpPr>
          <p:nvPr/>
        </p:nvSpPr>
        <p:spPr bwMode="auto">
          <a:xfrm>
            <a:off x="1721586" y="223838"/>
            <a:ext cx="632775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smtClean="0">
                <a:ea typeface="ＭＳ Ｐゴシック" charset="0"/>
              </a:rPr>
              <a:t>CONCENTRAZIONI DEI PRINCIPALI SOLUTI (</a:t>
            </a:r>
            <a:r>
              <a:rPr lang="it-IT" dirty="0" err="1" smtClean="0">
                <a:ea typeface="ＭＳ Ｐゴシック" charset="0"/>
              </a:rPr>
              <a:t>mM</a:t>
            </a:r>
            <a:r>
              <a:rPr lang="it-IT" dirty="0" smtClean="0">
                <a:ea typeface="ＭＳ Ｐゴシック" charset="0"/>
              </a:rPr>
              <a:t>)</a:t>
            </a:r>
            <a:endParaRPr lang="it-IT" dirty="0">
              <a:ea typeface="ＭＳ Ｐゴシック" charset="0"/>
            </a:endParaRPr>
          </a:p>
        </p:txBody>
      </p:sp>
      <p:graphicFrame>
        <p:nvGraphicFramePr>
          <p:cNvPr id="4" name="Tabella 3"/>
          <p:cNvGraphicFramePr>
            <a:graphicFrameLocks noGrp="1"/>
          </p:cNvGraphicFramePr>
          <p:nvPr>
            <p:extLst>
              <p:ext uri="{D42A27DB-BD31-4B8C-83A1-F6EECF244321}">
                <p14:modId xmlns:p14="http://schemas.microsoft.com/office/powerpoint/2010/main" val="273292035"/>
              </p:ext>
            </p:extLst>
          </p:nvPr>
        </p:nvGraphicFramePr>
        <p:xfrm>
          <a:off x="1352224" y="1519024"/>
          <a:ext cx="6985152" cy="3566160"/>
        </p:xfrm>
        <a:graphic>
          <a:graphicData uri="http://schemas.openxmlformats.org/drawingml/2006/table">
            <a:tbl>
              <a:tblPr firstRow="1" bandRow="1">
                <a:tableStyleId>{C083E6E3-FA7D-4D7B-A595-EF9225AFEA82}</a:tableStyleId>
              </a:tblPr>
              <a:tblGrid>
                <a:gridCol w="2952699"/>
                <a:gridCol w="1296144"/>
                <a:gridCol w="1584176"/>
                <a:gridCol w="1152133"/>
              </a:tblGrid>
              <a:tr h="370840">
                <a:tc>
                  <a:txBody>
                    <a:bodyPr/>
                    <a:lstStyle/>
                    <a:p>
                      <a:pPr algn="ctr"/>
                      <a:r>
                        <a:rPr lang="it-IT" sz="2000" dirty="0" smtClean="0">
                          <a:latin typeface="Arial" charset="0"/>
                          <a:ea typeface="Arial" charset="0"/>
                          <a:cs typeface="Arial" charset="0"/>
                        </a:rPr>
                        <a:t>soluti</a:t>
                      </a:r>
                      <a:endParaRPr lang="it-IT" sz="2000" dirty="0">
                        <a:solidFill>
                          <a:schemeClr val="tx1"/>
                        </a:solidFill>
                        <a:latin typeface="Arial" charset="0"/>
                        <a:ea typeface="Arial" charset="0"/>
                        <a:cs typeface="Arial" charset="0"/>
                      </a:endParaRPr>
                    </a:p>
                  </a:txBody>
                  <a:tcPr>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plasma</a:t>
                      </a:r>
                      <a:endParaRPr lang="it-IT" sz="2000" dirty="0">
                        <a:solidFill>
                          <a:schemeClr val="tx1"/>
                        </a:solidFill>
                        <a:latin typeface="Arial" charset="0"/>
                        <a:ea typeface="Arial" charset="0"/>
                        <a:cs typeface="Arial" charset="0"/>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interstizio</a:t>
                      </a:r>
                      <a:endParaRPr lang="it-IT" sz="2000" dirty="0">
                        <a:solidFill>
                          <a:schemeClr val="tx1"/>
                        </a:solidFill>
                        <a:latin typeface="Arial" charset="0"/>
                        <a:ea typeface="Arial" charset="0"/>
                        <a:cs typeface="Arial" charset="0"/>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cellule</a:t>
                      </a:r>
                      <a:endParaRPr lang="it-IT" sz="2000" dirty="0">
                        <a:solidFill>
                          <a:schemeClr val="tx1"/>
                        </a:solidFill>
                        <a:latin typeface="Arial" charset="0"/>
                        <a:ea typeface="Arial" charset="0"/>
                        <a:cs typeface="Arial" charset="0"/>
                      </a:endParaRPr>
                    </a:p>
                  </a:txBody>
                  <a:tcPr>
                    <a:lnL>
                      <a:noFill/>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it-IT" sz="2000" dirty="0" smtClean="0">
                          <a:latin typeface="Arial" charset="0"/>
                          <a:ea typeface="Arial" charset="0"/>
                          <a:cs typeface="Arial" charset="0"/>
                        </a:rPr>
                        <a:t>Sodio</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142</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149</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14</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it-IT" sz="2000" dirty="0" smtClean="0">
                          <a:latin typeface="Arial" charset="0"/>
                          <a:ea typeface="Arial" charset="0"/>
                          <a:cs typeface="Arial" charset="0"/>
                        </a:rPr>
                        <a:t>Potassio</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4,2</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4</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140</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it-IT" sz="2000" dirty="0" smtClean="0">
                          <a:latin typeface="Arial" charset="0"/>
                          <a:ea typeface="Arial" charset="0"/>
                          <a:cs typeface="Arial" charset="0"/>
                        </a:rPr>
                        <a:t>Calcio libero</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1,3</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1,2</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10</a:t>
                      </a:r>
                      <a:r>
                        <a:rPr lang="it-IT" sz="2000" baseline="30000" dirty="0" smtClean="0">
                          <a:latin typeface="Arial" charset="0"/>
                          <a:ea typeface="Arial" charset="0"/>
                          <a:cs typeface="Arial" charset="0"/>
                        </a:rPr>
                        <a:t>-4</a:t>
                      </a:r>
                      <a:endParaRPr lang="it-IT" sz="2000" baseline="30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it-IT" sz="2000" dirty="0" smtClean="0">
                          <a:latin typeface="Arial" charset="0"/>
                          <a:ea typeface="Arial" charset="0"/>
                          <a:cs typeface="Arial" charset="0"/>
                        </a:rPr>
                        <a:t>Bicarbonato</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24</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28,3</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10</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it-IT" sz="2000" dirty="0" err="1" smtClean="0">
                          <a:latin typeface="Arial" charset="0"/>
                          <a:ea typeface="Arial" charset="0"/>
                          <a:cs typeface="Arial" charset="0"/>
                        </a:rPr>
                        <a:t>Fosfocreatina</a:t>
                      </a:r>
                      <a:r>
                        <a:rPr lang="it-IT" sz="2000" dirty="0" smtClean="0">
                          <a:latin typeface="Arial" charset="0"/>
                          <a:ea typeface="Arial" charset="0"/>
                          <a:cs typeface="Arial" charset="0"/>
                        </a:rPr>
                        <a:t>/</a:t>
                      </a:r>
                      <a:r>
                        <a:rPr lang="it-IT" sz="2000" dirty="0" err="1" smtClean="0">
                          <a:latin typeface="Arial" charset="0"/>
                          <a:ea typeface="Arial" charset="0"/>
                          <a:cs typeface="Arial" charset="0"/>
                        </a:rPr>
                        <a:t>carnosina</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0</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0</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59</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it-IT" sz="2000" dirty="0" smtClean="0">
                          <a:latin typeface="Arial" charset="0"/>
                          <a:ea typeface="Arial" charset="0"/>
                          <a:cs typeface="Arial" charset="0"/>
                        </a:rPr>
                        <a:t>Aminoacidi/creatina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2,2</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2,2</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17</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it-IT" sz="2000" dirty="0" smtClean="0">
                          <a:latin typeface="Arial" charset="0"/>
                          <a:ea typeface="Arial" charset="0"/>
                          <a:cs typeface="Arial" charset="0"/>
                        </a:rPr>
                        <a:t>Glucosio</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5,6</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5,6</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8,7</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it-IT" sz="2000" dirty="0" smtClean="0">
                          <a:latin typeface="Arial" charset="0"/>
                          <a:ea typeface="Arial" charset="0"/>
                          <a:cs typeface="Arial" charset="0"/>
                        </a:rPr>
                        <a:t>Proteine</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1,2</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0,2</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smtClean="0">
                          <a:latin typeface="Arial" charset="0"/>
                          <a:ea typeface="Arial" charset="0"/>
                          <a:cs typeface="Arial" charset="0"/>
                        </a:rPr>
                        <a:t>4</a:t>
                      </a:r>
                      <a:endParaRPr lang="it-IT" sz="2000"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40533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2" descr="vascolarizzazione_degli_ureteri_e_della_vescic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150" y="1165225"/>
            <a:ext cx="5262563"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33" descr="RosaRen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8538" y="485775"/>
            <a:ext cx="5097462"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7"/>
          <p:cNvSpPr txBox="1">
            <a:spLocks noChangeArrowheads="1"/>
          </p:cNvSpPr>
          <p:nvPr/>
        </p:nvSpPr>
        <p:spPr bwMode="auto">
          <a:xfrm>
            <a:off x="479425" y="76200"/>
            <a:ext cx="3249613"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ea typeface="ＭＳ Ｐゴシック" charset="0"/>
              </a:rPr>
              <a:t>APPARATO ESCRETORE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Rounded MT Bol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Rounded MT Bold" charset="0"/>
            <a:ea typeface="ＭＳ Ｐゴシック"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7043</TotalTime>
  <Words>2544</Words>
  <Application>Microsoft Macintosh PowerPoint</Application>
  <PresentationFormat>A4 (21x29,7 cm)</PresentationFormat>
  <Paragraphs>585</Paragraphs>
  <Slides>60</Slides>
  <Notes>53</Notes>
  <HiddenSlides>0</HiddenSlides>
  <MMClips>2</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2</vt:i4>
      </vt:variant>
      <vt:variant>
        <vt:lpstr>Titoli diapositive</vt:lpstr>
      </vt:variant>
      <vt:variant>
        <vt:i4>60</vt:i4>
      </vt:variant>
    </vt:vector>
  </HeadingPairs>
  <TitlesOfParts>
    <vt:vector size="68" baseType="lpstr">
      <vt:lpstr>Arial Rounded MT Bold</vt:lpstr>
      <vt:lpstr>Calibri</vt:lpstr>
      <vt:lpstr>ＭＳ Ｐゴシック</vt:lpstr>
      <vt:lpstr>Times New Roman</vt:lpstr>
      <vt:lpstr>Arial</vt:lpstr>
      <vt:lpstr>Struttura predefinita</vt:lpstr>
      <vt:lpstr>Documento</vt:lpstr>
      <vt:lpstr>Image</vt:lpstr>
      <vt:lpstr>Presentazione di PowerPoint</vt:lpstr>
      <vt:lpstr>Presentazione di PowerPoint</vt:lpstr>
      <vt:lpstr>Principali funzioni renali</vt:lpstr>
      <vt:lpstr>QUADRO GENERALE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119</cp:revision>
  <cp:lastPrinted>2018-03-21T10:03:14Z</cp:lastPrinted>
  <dcterms:created xsi:type="dcterms:W3CDTF">2016-02-20T16:08:11Z</dcterms:created>
  <dcterms:modified xsi:type="dcterms:W3CDTF">2019-01-27T17:44:59Z</dcterms:modified>
</cp:coreProperties>
</file>