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1"/>
  </p:notesMasterIdLst>
  <p:sldIdLst>
    <p:sldId id="275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77" r:id="rId20"/>
  </p:sldIdLst>
  <p:sldSz cx="10287000" cy="6858000" type="35mm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88"/>
    <p:restoredTop sz="95946"/>
  </p:normalViewPr>
  <p:slideViewPr>
    <p:cSldViewPr snapToGrid="0" snapToObjects="1">
      <p:cViewPr>
        <p:scale>
          <a:sx n="110" d="100"/>
          <a:sy n="110" d="100"/>
        </p:scale>
        <p:origin x="656" y="-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226A7-73E8-6447-A4A7-4052AA87A4B6}" type="datetimeFigureOut">
              <a:rPr lang="it-IT" smtClean="0"/>
              <a:t>07/04/20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D65A8-A9A8-AB45-9686-1DC336FE626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158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9pPr>
          </a:lstStyle>
          <a:p>
            <a:pPr eaLnBrk="1" hangingPunct="1"/>
            <a:fld id="{B31E17C2-91D1-B443-AA52-83E963B9AC5D}" type="slidenum">
              <a:rPr lang="it-IT" altLang="it-IT" sz="1200"/>
              <a:pPr eaLnBrk="1" hangingPunct="1"/>
              <a:t>1</a:t>
            </a:fld>
            <a:endParaRPr lang="it-IT" altLang="it-IT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71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14425" y="1143000"/>
            <a:ext cx="462915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62DDF-ACC7-4E87-8A0D-28BB54A49D9E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820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594922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14425" y="1143000"/>
            <a:ext cx="462915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62DDF-ACC7-4E87-8A0D-28BB54A49D9E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88756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14425" y="1143000"/>
            <a:ext cx="462915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u="non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62DDF-ACC7-4E87-8A0D-28BB54A49D9E}" type="slidenum">
              <a:rPr lang="it-IT" altLang="it-IT" smtClean="0"/>
              <a:pPr>
                <a:defRPr/>
              </a:pPr>
              <a:t>13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35729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14425" y="1143000"/>
            <a:ext cx="462915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62DDF-ACC7-4E87-8A0D-28BB54A49D9E}" type="slidenum">
              <a:rPr lang="it-IT" altLang="it-IT" smtClean="0"/>
              <a:pPr>
                <a:defRPr/>
              </a:pPr>
              <a:t>14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3349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1754217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313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2F14633-12CE-48C8-BBC6-841BEB6D128A}" type="slidenum">
              <a:rPr lang="it-IT" altLang="it-IT" smtClean="0"/>
              <a:pPr eaLnBrk="1" hangingPunct="1">
                <a:spcBef>
                  <a:spcPct val="0"/>
                </a:spcBef>
              </a:pPr>
              <a:t>17</a:t>
            </a:fld>
            <a:endParaRPr lang="it-IT" altLang="it-IT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640480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C786B7E-A0B6-44ED-B306-8BBA4FC2E7BC}" type="slidenum">
              <a:rPr lang="it-IT" altLang="it-IT" smtClean="0"/>
              <a:pPr eaLnBrk="1" hangingPunct="1">
                <a:spcBef>
                  <a:spcPct val="0"/>
                </a:spcBef>
              </a:pPr>
              <a:t>18</a:t>
            </a:fld>
            <a:endParaRPr lang="it-IT" altLang="it-IT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826436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9pPr>
          </a:lstStyle>
          <a:p>
            <a:pPr eaLnBrk="1" hangingPunct="1"/>
            <a:fld id="{FCB604A4-12C9-8848-924B-1F575EE1687D}" type="slidenum">
              <a:rPr lang="it-IT" altLang="it-IT" sz="1200"/>
              <a:pPr eaLnBrk="1" hangingPunct="1"/>
              <a:t>2</a:t>
            </a:fld>
            <a:endParaRPr lang="it-IT" altLang="it-IT" sz="1200"/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73088" y="733425"/>
            <a:ext cx="5500687" cy="3667125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643438"/>
            <a:ext cx="4873625" cy="43989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22247" tIns="11124" rIns="22247" bIns="11124"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360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B69A51-1DE6-458D-88F6-89AA09D7C237}" type="slidenum">
              <a:rPr lang="it-IT" altLang="it-IT" smtClean="0"/>
              <a:pPr eaLnBrk="1" hangingPunct="1">
                <a:spcBef>
                  <a:spcPct val="0"/>
                </a:spcBef>
              </a:pPr>
              <a:t>3</a:t>
            </a:fld>
            <a:endParaRPr lang="it-IT" altLang="it-IT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2089988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14425" y="1143000"/>
            <a:ext cx="462915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u="non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62DDF-ACC7-4E87-8A0D-28BB54A49D9E}" type="slidenum">
              <a:rPr lang="it-IT" altLang="it-IT" smtClean="0"/>
              <a:pPr>
                <a:defRPr/>
              </a:pPr>
              <a:t>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97761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4B01F-0C53-481A-9A90-6A6AFD4DD15F}" type="slidenum">
              <a:rPr lang="it-IT" altLang="it-IT" smtClean="0"/>
              <a:pPr eaLnBrk="1" hangingPunct="1">
                <a:spcBef>
                  <a:spcPct val="0"/>
                </a:spcBef>
              </a:pPr>
              <a:t>5</a:t>
            </a:fld>
            <a:endParaRPr lang="it-IT" altLang="it-IT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488231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14425" y="1143000"/>
            <a:ext cx="462915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62DDF-ACC7-4E87-8A0D-28BB54A49D9E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8430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315726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14425" y="1143000"/>
            <a:ext cx="462915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62DDF-ACC7-4E87-8A0D-28BB54A49D9E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65739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A49AC26-B28F-44C4-8E72-F2D5F977BB43}" type="slidenum">
              <a:rPr lang="it-IT" altLang="it-IT" smtClean="0"/>
              <a:pPr eaLnBrk="1" hangingPunct="1">
                <a:spcBef>
                  <a:spcPct val="0"/>
                </a:spcBef>
              </a:pPr>
              <a:t>9</a:t>
            </a:fld>
            <a:endParaRPr lang="it-IT" altLang="it-IT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14849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122363"/>
            <a:ext cx="87439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D9E9-0607-374C-86DF-47F90C018218}" type="datetimeFigureOut">
              <a:rPr lang="it-IT" smtClean="0"/>
              <a:t>07/04/20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659F-361B-5B4A-8D48-997F62B8037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278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D9E9-0607-374C-86DF-47F90C018218}" type="datetimeFigureOut">
              <a:rPr lang="it-IT" smtClean="0"/>
              <a:t>07/04/20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659F-361B-5B4A-8D48-997F62B8037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5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365125"/>
            <a:ext cx="2218134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365125"/>
            <a:ext cx="6525816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D9E9-0607-374C-86DF-47F90C018218}" type="datetimeFigureOut">
              <a:rPr lang="it-IT" smtClean="0"/>
              <a:t>07/04/20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659F-361B-5B4A-8D48-997F62B8037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560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771525" y="1981200"/>
            <a:ext cx="8743950" cy="4114800"/>
          </a:xfrm>
        </p:spPr>
        <p:txBody>
          <a:bodyPr rtlCol="0"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F3DDF-7FAC-4D4A-9A8D-4DC713785240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536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D9E9-0607-374C-86DF-47F90C018218}" type="datetimeFigureOut">
              <a:rPr lang="it-IT" smtClean="0"/>
              <a:t>07/04/20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659F-361B-5B4A-8D48-997F62B8037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614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1709740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4589465"/>
            <a:ext cx="88725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D9E9-0607-374C-86DF-47F90C018218}" type="datetimeFigureOut">
              <a:rPr lang="it-IT" smtClean="0"/>
              <a:t>07/04/20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659F-361B-5B4A-8D48-997F62B8037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247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1825625"/>
            <a:ext cx="4371975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1825625"/>
            <a:ext cx="4371975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D9E9-0607-374C-86DF-47F90C018218}" type="datetimeFigureOut">
              <a:rPr lang="it-IT" smtClean="0"/>
              <a:t>07/04/20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659F-361B-5B4A-8D48-997F62B8037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48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365127"/>
            <a:ext cx="8872538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1681163"/>
            <a:ext cx="43518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2505075"/>
            <a:ext cx="4351883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1681163"/>
            <a:ext cx="43733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2505075"/>
            <a:ext cx="4373315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D9E9-0607-374C-86DF-47F90C018218}" type="datetimeFigureOut">
              <a:rPr lang="it-IT" smtClean="0"/>
              <a:t>07/04/20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659F-361B-5B4A-8D48-997F62B8037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183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D9E9-0607-374C-86DF-47F90C018218}" type="datetimeFigureOut">
              <a:rPr lang="it-IT" smtClean="0"/>
              <a:t>07/04/20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659F-361B-5B4A-8D48-997F62B8037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5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D9E9-0607-374C-86DF-47F90C018218}" type="datetimeFigureOut">
              <a:rPr lang="it-IT" smtClean="0"/>
              <a:t>07/04/20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659F-361B-5B4A-8D48-997F62B8037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14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987427"/>
            <a:ext cx="520779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D9E9-0607-374C-86DF-47F90C018218}" type="datetimeFigureOut">
              <a:rPr lang="it-IT" smtClean="0"/>
              <a:t>07/04/20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659F-361B-5B4A-8D48-997F62B8037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76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987427"/>
            <a:ext cx="520779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D9E9-0607-374C-86DF-47F90C018218}" type="datetimeFigureOut">
              <a:rPr lang="it-IT" smtClean="0"/>
              <a:t>07/04/20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659F-361B-5B4A-8D48-997F62B8037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68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365127"/>
            <a:ext cx="887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1825625"/>
            <a:ext cx="88725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BD9E9-0607-374C-86DF-47F90C018218}" type="datetimeFigureOut">
              <a:rPr lang="it-IT" smtClean="0"/>
              <a:t>07/04/20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E659F-361B-5B4A-8D48-997F62B8037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95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2"/>
          <a:stretch/>
        </p:blipFill>
        <p:spPr>
          <a:xfrm>
            <a:off x="0" y="378367"/>
            <a:ext cx="10287000" cy="568664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711776" y="4647208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Arial" charset="0"/>
                <a:ea typeface="Arial" charset="0"/>
                <a:cs typeface="Arial" charset="0"/>
              </a:rPr>
              <a:t>Principali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dirty="0" err="1">
                <a:latin typeface="Arial" charset="0"/>
                <a:ea typeface="Arial" charset="0"/>
                <a:cs typeface="Arial" charset="0"/>
              </a:rPr>
              <a:t>fonti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dirty="0" err="1">
                <a:latin typeface="Arial" charset="0"/>
                <a:ea typeface="Arial" charset="0"/>
                <a:cs typeface="Arial" charset="0"/>
              </a:rPr>
              <a:t>delle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 figure: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90500" y="1052737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latin typeface="Arial" charset="0"/>
                <a:ea typeface="Arial" charset="0"/>
                <a:cs typeface="Arial" charset="0"/>
              </a:rPr>
              <a:t>EQUILIBRIO</a:t>
            </a:r>
            <a:r>
              <a:rPr lang="en-GB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2800" b="1" dirty="0" err="1" smtClean="0">
                <a:latin typeface="Arial" charset="0"/>
                <a:ea typeface="Arial" charset="0"/>
                <a:cs typeface="Arial" charset="0"/>
              </a:rPr>
              <a:t>ACIDO</a:t>
            </a:r>
            <a:r>
              <a:rPr lang="en-GB" sz="2800" b="1" dirty="0" smtClean="0">
                <a:latin typeface="Arial" charset="0"/>
                <a:ea typeface="Arial" charset="0"/>
                <a:cs typeface="Arial" charset="0"/>
              </a:rPr>
              <a:t>-BASE</a:t>
            </a:r>
            <a:endParaRPr lang="en-GB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320855" y="2276872"/>
            <a:ext cx="3838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charset="0"/>
                <a:ea typeface="Arial" charset="0"/>
                <a:cs typeface="Arial" charset="0"/>
              </a:rPr>
              <a:t>per le </a:t>
            </a:r>
            <a:r>
              <a:rPr lang="en-GB" sz="1600" dirty="0" err="1">
                <a:latin typeface="Arial" charset="0"/>
                <a:ea typeface="Arial" charset="0"/>
                <a:cs typeface="Arial" charset="0"/>
              </a:rPr>
              <a:t>lezioni</a:t>
            </a: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 del prof. P. Paolo </a:t>
            </a:r>
            <a:r>
              <a:rPr lang="en-GB" sz="1600" dirty="0" err="1">
                <a:latin typeface="Arial" charset="0"/>
                <a:ea typeface="Arial" charset="0"/>
                <a:cs typeface="Arial" charset="0"/>
              </a:rPr>
              <a:t>Battaglini</a:t>
            </a:r>
            <a:endParaRPr lang="en-GB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783461" y="2852936"/>
            <a:ext cx="68480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it-IT">
                <a:latin typeface="Arial" charset="0"/>
                <a:ea typeface="Arial" charset="0"/>
                <a:cs typeface="Arial" charset="0"/>
              </a:rPr>
              <a:t>v </a:t>
            </a:r>
            <a:r>
              <a:rPr lang="it-IT" smtClean="0">
                <a:latin typeface="Arial" charset="0"/>
                <a:ea typeface="Arial" charset="0"/>
                <a:cs typeface="Arial" charset="0"/>
              </a:rPr>
              <a:t>1.4</a:t>
            </a:r>
            <a:endParaRPr lang="it-IT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31915" y="5231343"/>
            <a:ext cx="4070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latin typeface="Arial" charset="0"/>
                <a:ea typeface="Arial" charset="0"/>
                <a:cs typeface="Arial" charset="0"/>
              </a:rPr>
              <a:t>Vander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,  FISIOLOGIA,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Ambrosiana</a:t>
            </a:r>
          </a:p>
          <a:p>
            <a:r>
              <a:rPr lang="it-IT" dirty="0" err="1" smtClean="0">
                <a:latin typeface="Arial" charset="0"/>
                <a:ea typeface="Arial" charset="0"/>
                <a:cs typeface="Arial" charset="0"/>
              </a:rPr>
              <a:t>Carrol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FISIOLOGIA,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Elsevier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Masson</a:t>
            </a:r>
            <a:endParaRPr lang="it-IT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5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72957"/>
            <a:ext cx="1028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Regolazione respiratoria dell’equilibrio acido base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61832" y="3569314"/>
            <a:ext cx="98965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charset="0"/>
                <a:ea typeface="Arial" charset="0"/>
                <a:cs typeface="Arial" charset="0"/>
              </a:rPr>
              <a:t>Aumento di pCO</a:t>
            </a:r>
            <a:r>
              <a:rPr lang="it-IT" sz="20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 =</a:t>
            </a:r>
            <a:r>
              <a:rPr lang="it-IT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diminuzione del </a:t>
            </a:r>
            <a:r>
              <a:rPr lang="it-IT" sz="2000" dirty="0" err="1" smtClean="0">
                <a:latin typeface="Arial" charset="0"/>
                <a:ea typeface="Arial" charset="0"/>
                <a:cs typeface="Arial" charset="0"/>
              </a:rPr>
              <a:t>pH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;</a:t>
            </a:r>
            <a:r>
              <a:rPr lang="it-IT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diminuzione di pCO</a:t>
            </a:r>
            <a:r>
              <a:rPr lang="it-IT" sz="20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 =</a:t>
            </a:r>
            <a:r>
              <a:rPr lang="it-IT" sz="2000" dirty="0" smtClean="0">
                <a:latin typeface="Arial" charset="0"/>
                <a:ea typeface="Arial" charset="0"/>
                <a:cs typeface="Arial" charset="0"/>
              </a:rPr>
              <a:t> aumento 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del </a:t>
            </a:r>
            <a:r>
              <a:rPr lang="it-IT" sz="2000" dirty="0" err="1">
                <a:latin typeface="Arial" charset="0"/>
                <a:ea typeface="Arial" charset="0"/>
                <a:cs typeface="Arial" charset="0"/>
              </a:rPr>
              <a:t>pH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it-IT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it-IT" sz="2000" dirty="0">
                <a:latin typeface="Arial" charset="0"/>
                <a:ea typeface="Arial" charset="0"/>
                <a:cs typeface="Arial" charset="0"/>
              </a:rPr>
              <a:t>Regolando la pCO</a:t>
            </a:r>
            <a:r>
              <a:rPr lang="it-IT" sz="20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 attraverso variazioni della ventilazione, i polmoni possono regolare il </a:t>
            </a:r>
            <a:r>
              <a:rPr lang="it-IT" sz="2000" dirty="0" err="1">
                <a:latin typeface="Arial" charset="0"/>
                <a:ea typeface="Arial" charset="0"/>
                <a:cs typeface="Arial" charset="0"/>
              </a:rPr>
              <a:t>pH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endParaRPr lang="it-IT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it-IT" sz="2000" dirty="0">
                <a:latin typeface="Arial" charset="0"/>
                <a:ea typeface="Arial" charset="0"/>
                <a:cs typeface="Arial" charset="0"/>
              </a:rPr>
              <a:t>• Se il </a:t>
            </a:r>
            <a:r>
              <a:rPr lang="it-IT" sz="2000" dirty="0" err="1">
                <a:latin typeface="Arial" charset="0"/>
                <a:ea typeface="Arial" charset="0"/>
                <a:cs typeface="Arial" charset="0"/>
              </a:rPr>
              <a:t>pH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 diminuisce, la ventilazione è stimolata e la conseguente riduzione di pCO</a:t>
            </a:r>
            <a:r>
              <a:rPr lang="it-IT" sz="20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 riporta il </a:t>
            </a:r>
            <a:r>
              <a:rPr lang="it-IT" sz="2000" dirty="0" err="1">
                <a:latin typeface="Arial" charset="0"/>
                <a:ea typeface="Arial" charset="0"/>
                <a:cs typeface="Arial" charset="0"/>
              </a:rPr>
              <a:t>pH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 vicino ai valori normali</a:t>
            </a:r>
          </a:p>
          <a:p>
            <a:endParaRPr lang="it-IT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it-IT" sz="2000" dirty="0">
                <a:latin typeface="Arial" charset="0"/>
                <a:ea typeface="Arial" charset="0"/>
                <a:cs typeface="Arial" charset="0"/>
              </a:rPr>
              <a:t>• Se il </a:t>
            </a:r>
            <a:r>
              <a:rPr lang="it-IT" sz="2000" dirty="0" err="1">
                <a:latin typeface="Arial" charset="0"/>
                <a:ea typeface="Arial" charset="0"/>
                <a:cs typeface="Arial" charset="0"/>
              </a:rPr>
              <a:t>pH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 aumenta il centro respiratorio viene depresso, la ventilazione si riduce e il conseguente aumento di pCO</a:t>
            </a:r>
            <a:r>
              <a:rPr lang="it-IT" sz="20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 riporta il </a:t>
            </a:r>
            <a:r>
              <a:rPr lang="it-IT" sz="2000" dirty="0" err="1">
                <a:latin typeface="Arial" charset="0"/>
                <a:ea typeface="Arial" charset="0"/>
                <a:cs typeface="Arial" charset="0"/>
              </a:rPr>
              <a:t>pH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 vicino ai valori normali</a:t>
            </a:r>
          </a:p>
        </p:txBody>
      </p:sp>
      <p:cxnSp>
        <p:nvCxnSpPr>
          <p:cNvPr id="6" name="Connettore 2 5"/>
          <p:cNvCxnSpPr/>
          <p:nvPr/>
        </p:nvCxnSpPr>
        <p:spPr>
          <a:xfrm>
            <a:off x="3779896" y="1936207"/>
            <a:ext cx="779929" cy="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5693864" y="1954979"/>
            <a:ext cx="779929" cy="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2"/>
              <p:cNvSpPr txBox="1">
                <a:spLocks noChangeArrowheads="1"/>
              </p:cNvSpPr>
              <p:nvPr/>
            </p:nvSpPr>
            <p:spPr bwMode="auto">
              <a:xfrm>
                <a:off x="1165412" y="1707778"/>
                <a:ext cx="7848600" cy="1345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2" charset="-128"/>
                  </a:defRPr>
                </a:lvl1pPr>
                <a:lvl2pPr marL="37931725" indent="-37474525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2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2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2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2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2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2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2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2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it-IT" altLang="it-IT" sz="2400" dirty="0">
                    <a:ea typeface="Arial" charset="0"/>
                    <a:cs typeface="Arial" charset="0"/>
                  </a:rPr>
                  <a:t>CO</a:t>
                </a:r>
                <a:r>
                  <a:rPr lang="it-IT" altLang="it-IT" sz="2400" baseline="-25000" dirty="0">
                    <a:ea typeface="Arial" charset="0"/>
                    <a:cs typeface="Arial" charset="0"/>
                  </a:rPr>
                  <a:t>2</a:t>
                </a:r>
                <a:r>
                  <a:rPr lang="it-IT" altLang="it-IT" sz="2400" dirty="0">
                    <a:ea typeface="Arial" charset="0"/>
                    <a:cs typeface="Arial" charset="0"/>
                  </a:rPr>
                  <a:t>   +  H</a:t>
                </a:r>
                <a:r>
                  <a:rPr lang="it-IT" altLang="it-IT" sz="2400" baseline="-25000" dirty="0">
                    <a:ea typeface="Arial" charset="0"/>
                    <a:cs typeface="Arial" charset="0"/>
                  </a:rPr>
                  <a:t>2</a:t>
                </a:r>
                <a:r>
                  <a:rPr lang="it-IT" altLang="it-IT" sz="2400" dirty="0">
                    <a:ea typeface="Arial" charset="0"/>
                    <a:cs typeface="Arial" charset="0"/>
                  </a:rPr>
                  <a:t>O           H</a:t>
                </a:r>
                <a:r>
                  <a:rPr lang="it-IT" altLang="it-IT" sz="2400" baseline="-25000" dirty="0">
                    <a:ea typeface="Arial" charset="0"/>
                    <a:cs typeface="Arial" charset="0"/>
                  </a:rPr>
                  <a:t>2</a:t>
                </a:r>
                <a:r>
                  <a:rPr lang="it-IT" altLang="it-IT" sz="2400" dirty="0">
                    <a:ea typeface="Arial" charset="0"/>
                    <a:cs typeface="Arial" charset="0"/>
                  </a:rPr>
                  <a:t>CO</a:t>
                </a:r>
                <a:r>
                  <a:rPr lang="it-IT" altLang="it-IT" sz="2400" baseline="-25000" dirty="0">
                    <a:ea typeface="Arial" charset="0"/>
                    <a:cs typeface="Arial" charset="0"/>
                  </a:rPr>
                  <a:t>3</a:t>
                </a:r>
                <a:r>
                  <a:rPr lang="it-IT" altLang="it-IT" sz="2400" dirty="0">
                    <a:ea typeface="Arial" charset="0"/>
                    <a:cs typeface="Arial" charset="0"/>
                  </a:rPr>
                  <a:t>            HCO</a:t>
                </a:r>
                <a:r>
                  <a:rPr lang="it-IT" altLang="it-IT" sz="2400" baseline="-25000" dirty="0">
                    <a:ea typeface="Arial" charset="0"/>
                    <a:cs typeface="Arial" charset="0"/>
                  </a:rPr>
                  <a:t>3</a:t>
                </a:r>
                <a:r>
                  <a:rPr lang="it-IT" altLang="it-IT" sz="2400" baseline="30000" dirty="0">
                    <a:ea typeface="Arial" charset="0"/>
                    <a:cs typeface="Arial" charset="0"/>
                  </a:rPr>
                  <a:t>-</a:t>
                </a:r>
                <a:r>
                  <a:rPr lang="it-IT" altLang="it-IT" sz="2400" dirty="0">
                    <a:ea typeface="Arial" charset="0"/>
                    <a:cs typeface="Arial" charset="0"/>
                  </a:rPr>
                  <a:t>  + H</a:t>
                </a:r>
                <a:r>
                  <a:rPr lang="it-IT" altLang="it-IT" sz="2400" baseline="30000" dirty="0">
                    <a:ea typeface="Arial" charset="0"/>
                    <a:cs typeface="Arial" charset="0"/>
                  </a:rPr>
                  <a:t>+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2400" dirty="0">
                    <a:ea typeface="Arial" charset="0"/>
                    <a:cs typeface="Arial" charset="0"/>
                  </a:rPr>
                  <a:t>pH= </a:t>
                </a:r>
                <a:r>
                  <a:rPr lang="en-US" sz="2400" dirty="0" err="1">
                    <a:ea typeface="Arial" charset="0"/>
                    <a:cs typeface="Arial" charset="0"/>
                  </a:rPr>
                  <a:t>pK</a:t>
                </a:r>
                <a:r>
                  <a:rPr lang="en-US" sz="2400" dirty="0">
                    <a:ea typeface="Arial" charset="0"/>
                    <a:cs typeface="Arial" charset="0"/>
                  </a:rPr>
                  <a:t> + log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it-IT" sz="2400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it-IT" sz="2400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HCO</m:t>
                        </m:r>
                        <m:r>
                          <a:rPr lang="it-IT" sz="2400" baseline="-25000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3</m:t>
                        </m:r>
                        <m:r>
                          <a:rPr lang="it-IT" sz="2400" baseline="20000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−</m:t>
                        </m:r>
                        <m:r>
                          <a:rPr lang="it-IT" sz="2400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]</m:t>
                        </m:r>
                      </m:num>
                      <m:den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CO</m:t>
                        </m:r>
                        <m:r>
                          <a:rPr lang="en-US" sz="2400" baseline="-25000">
                            <a:solidFill>
                              <a:srgbClr val="0070C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2</m:t>
                        </m:r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it-IT" altLang="it-IT" sz="2400" dirty="0">
                    <a:ea typeface="Arial" charset="0"/>
                    <a:cs typeface="Arial" charset="0"/>
                  </a:rPr>
                  <a:t>             </a:t>
                </a:r>
              </a:p>
            </p:txBody>
          </p:sp>
        </mc:Choice>
        <mc:Fallback xmlns="">
          <p:sp>
            <p:nvSpPr>
              <p:cNvPr id="8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7912" y="1707777"/>
                <a:ext cx="7848600" cy="1345881"/>
              </a:xfrm>
              <a:prstGeom prst="rect">
                <a:avLst/>
              </a:prstGeom>
              <a:blipFill rotWithShape="0">
                <a:blip r:embed="rId3"/>
                <a:stretch>
                  <a:fillRect t="-316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02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sellaDiTesto 1"/>
          <p:cNvSpPr txBox="1">
            <a:spLocks noChangeArrowheads="1"/>
          </p:cNvSpPr>
          <p:nvPr/>
        </p:nvSpPr>
        <p:spPr bwMode="auto">
          <a:xfrm>
            <a:off x="0" y="48859"/>
            <a:ext cx="1028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Regolazione renale dell’equilibrio acido base (1)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76749" y="3244334"/>
            <a:ext cx="8529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Arial" charset="0"/>
                <a:ea typeface="Arial" charset="0"/>
                <a:cs typeface="Arial" charset="0"/>
              </a:rPr>
              <a:t>Ogni giorno vengono prodotti circa 70 </a:t>
            </a:r>
            <a:r>
              <a:rPr lang="it-IT" sz="2000" dirty="0" err="1">
                <a:latin typeface="Arial" charset="0"/>
                <a:ea typeface="Arial" charset="0"/>
                <a:cs typeface="Arial" charset="0"/>
              </a:rPr>
              <a:t>mEq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 di H</a:t>
            </a:r>
            <a:r>
              <a:rPr lang="it-IT" altLang="it-IT" sz="2000" baseline="30000" dirty="0">
                <a:latin typeface="Arial" charset="0"/>
                <a:ea typeface="Arial" charset="0"/>
                <a:cs typeface="Arial" charset="0"/>
              </a:rPr>
              <a:t> +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cxnSp>
        <p:nvCxnSpPr>
          <p:cNvPr id="26" name="Connettore 2 25"/>
          <p:cNvCxnSpPr/>
          <p:nvPr/>
        </p:nvCxnSpPr>
        <p:spPr>
          <a:xfrm flipH="1">
            <a:off x="4941673" y="3613666"/>
            <a:ext cx="3" cy="41735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412923" y="4129875"/>
            <a:ext cx="9057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rial" charset="0"/>
                <a:ea typeface="Arial" charset="0"/>
                <a:cs typeface="Arial" charset="0"/>
              </a:rPr>
              <a:t>Questa 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quota acida viene subito neutralizzata (non eliminata) dai sistemi tampone</a:t>
            </a:r>
          </a:p>
        </p:txBody>
      </p:sp>
      <p:cxnSp>
        <p:nvCxnSpPr>
          <p:cNvPr id="33" name="Connettore 2 32"/>
          <p:cNvCxnSpPr/>
          <p:nvPr/>
        </p:nvCxnSpPr>
        <p:spPr>
          <a:xfrm flipH="1">
            <a:off x="4941673" y="4677349"/>
            <a:ext cx="3" cy="41735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291674" y="5085139"/>
            <a:ext cx="9299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Arial" charset="0"/>
                <a:ea typeface="Arial" charset="0"/>
                <a:cs typeface="Arial" charset="0"/>
              </a:rPr>
              <a:t>La CO</a:t>
            </a:r>
            <a:r>
              <a:rPr lang="it-IT" sz="2000" baseline="-25000" dirty="0">
                <a:latin typeface="Arial" charset="0"/>
                <a:ea typeface="Arial" charset="0"/>
                <a:cs typeface="Arial" charset="0"/>
              </a:rPr>
              <a:t>2 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 formata in eccesso viene rapidamente eliminata con la ventilazione</a:t>
            </a:r>
          </a:p>
        </p:txBody>
      </p:sp>
      <p:cxnSp>
        <p:nvCxnSpPr>
          <p:cNvPr id="35" name="Connettore 2 34"/>
          <p:cNvCxnSpPr/>
          <p:nvPr/>
        </p:nvCxnSpPr>
        <p:spPr>
          <a:xfrm flipH="1">
            <a:off x="4941673" y="5496204"/>
            <a:ext cx="3" cy="41735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812587" y="6067425"/>
            <a:ext cx="8258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Arial" charset="0"/>
                <a:ea typeface="Arial" charset="0"/>
                <a:cs typeface="Arial" charset="0"/>
              </a:rPr>
              <a:t>Questo meccanismo, però,</a:t>
            </a:r>
            <a:r>
              <a:rPr lang="it-IT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consuma bicarbonati</a:t>
            </a:r>
          </a:p>
        </p:txBody>
      </p:sp>
      <p:cxnSp>
        <p:nvCxnSpPr>
          <p:cNvPr id="18" name="Connettore 2 17"/>
          <p:cNvCxnSpPr/>
          <p:nvPr/>
        </p:nvCxnSpPr>
        <p:spPr>
          <a:xfrm>
            <a:off x="3779896" y="1948557"/>
            <a:ext cx="779929" cy="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5693864" y="1967329"/>
            <a:ext cx="779929" cy="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2"/>
              <p:cNvSpPr txBox="1">
                <a:spLocks noChangeArrowheads="1"/>
              </p:cNvSpPr>
              <p:nvPr/>
            </p:nvSpPr>
            <p:spPr bwMode="auto">
              <a:xfrm>
                <a:off x="1165412" y="1707778"/>
                <a:ext cx="7848600" cy="1345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2" charset="-128"/>
                  </a:defRPr>
                </a:lvl1pPr>
                <a:lvl2pPr marL="37931725" indent="-37474525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2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2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2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2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2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2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2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2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it-IT" altLang="it-IT" sz="2400" dirty="0">
                    <a:ea typeface="Arial" charset="0"/>
                    <a:cs typeface="Arial" charset="0"/>
                  </a:rPr>
                  <a:t>CO</a:t>
                </a:r>
                <a:r>
                  <a:rPr lang="it-IT" altLang="it-IT" sz="2400" baseline="-25000" dirty="0">
                    <a:ea typeface="Arial" charset="0"/>
                    <a:cs typeface="Arial" charset="0"/>
                  </a:rPr>
                  <a:t>2</a:t>
                </a:r>
                <a:r>
                  <a:rPr lang="it-IT" altLang="it-IT" sz="2400" dirty="0">
                    <a:ea typeface="Arial" charset="0"/>
                    <a:cs typeface="Arial" charset="0"/>
                  </a:rPr>
                  <a:t>   +  H</a:t>
                </a:r>
                <a:r>
                  <a:rPr lang="it-IT" altLang="it-IT" sz="2400" baseline="-25000" dirty="0">
                    <a:ea typeface="Arial" charset="0"/>
                    <a:cs typeface="Arial" charset="0"/>
                  </a:rPr>
                  <a:t>2</a:t>
                </a:r>
                <a:r>
                  <a:rPr lang="it-IT" altLang="it-IT" sz="2400" dirty="0">
                    <a:ea typeface="Arial" charset="0"/>
                    <a:cs typeface="Arial" charset="0"/>
                  </a:rPr>
                  <a:t>O           H</a:t>
                </a:r>
                <a:r>
                  <a:rPr lang="it-IT" altLang="it-IT" sz="2400" baseline="-25000" dirty="0">
                    <a:ea typeface="Arial" charset="0"/>
                    <a:cs typeface="Arial" charset="0"/>
                  </a:rPr>
                  <a:t>2</a:t>
                </a:r>
                <a:r>
                  <a:rPr lang="it-IT" altLang="it-IT" sz="2400" dirty="0">
                    <a:ea typeface="Arial" charset="0"/>
                    <a:cs typeface="Arial" charset="0"/>
                  </a:rPr>
                  <a:t>CO</a:t>
                </a:r>
                <a:r>
                  <a:rPr lang="it-IT" altLang="it-IT" sz="2400" baseline="-25000" dirty="0">
                    <a:ea typeface="Arial" charset="0"/>
                    <a:cs typeface="Arial" charset="0"/>
                  </a:rPr>
                  <a:t>3</a:t>
                </a:r>
                <a:r>
                  <a:rPr lang="it-IT" altLang="it-IT" sz="2400" dirty="0">
                    <a:ea typeface="Arial" charset="0"/>
                    <a:cs typeface="Arial" charset="0"/>
                  </a:rPr>
                  <a:t>            HCO</a:t>
                </a:r>
                <a:r>
                  <a:rPr lang="it-IT" altLang="it-IT" sz="2400" baseline="-25000" dirty="0">
                    <a:ea typeface="Arial" charset="0"/>
                    <a:cs typeface="Arial" charset="0"/>
                  </a:rPr>
                  <a:t>3</a:t>
                </a:r>
                <a:r>
                  <a:rPr lang="it-IT" altLang="it-IT" sz="2400" baseline="30000" dirty="0">
                    <a:ea typeface="Arial" charset="0"/>
                    <a:cs typeface="Arial" charset="0"/>
                  </a:rPr>
                  <a:t>-</a:t>
                </a:r>
                <a:r>
                  <a:rPr lang="it-IT" altLang="it-IT" sz="2400" dirty="0">
                    <a:ea typeface="Arial" charset="0"/>
                    <a:cs typeface="Arial" charset="0"/>
                  </a:rPr>
                  <a:t>  + H</a:t>
                </a:r>
                <a:r>
                  <a:rPr lang="it-IT" altLang="it-IT" sz="2400" baseline="30000" dirty="0">
                    <a:ea typeface="Arial" charset="0"/>
                    <a:cs typeface="Arial" charset="0"/>
                  </a:rPr>
                  <a:t>+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2400" dirty="0">
                    <a:ea typeface="Arial" charset="0"/>
                    <a:cs typeface="Arial" charset="0"/>
                  </a:rPr>
                  <a:t>pH= </a:t>
                </a:r>
                <a:r>
                  <a:rPr lang="en-US" sz="2400" dirty="0" err="1">
                    <a:ea typeface="Arial" charset="0"/>
                    <a:cs typeface="Arial" charset="0"/>
                  </a:rPr>
                  <a:t>pK</a:t>
                </a:r>
                <a:r>
                  <a:rPr lang="en-US" sz="2400" dirty="0">
                    <a:ea typeface="Arial" charset="0"/>
                    <a:cs typeface="Arial" charset="0"/>
                  </a:rPr>
                  <a:t> + log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it-IT" sz="2400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it-IT" sz="2400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HCO</m:t>
                        </m:r>
                        <m:r>
                          <a:rPr lang="it-IT" sz="2400" baseline="-25000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3</m:t>
                        </m:r>
                        <m:r>
                          <a:rPr lang="it-IT" sz="2400" baseline="20000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−</m:t>
                        </m:r>
                        <m:r>
                          <a:rPr lang="it-IT" sz="2400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]</m:t>
                        </m:r>
                      </m:num>
                      <m:den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CO</m:t>
                        </m:r>
                        <m:r>
                          <a:rPr lang="en-US" sz="2400" baseline="-25000">
                            <a:solidFill>
                              <a:srgbClr val="0070C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2</m:t>
                        </m:r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it-IT" altLang="it-IT" sz="2400" dirty="0">
                    <a:ea typeface="Arial" charset="0"/>
                    <a:cs typeface="Arial" charset="0"/>
                  </a:rPr>
                  <a:t>             </a:t>
                </a:r>
              </a:p>
            </p:txBody>
          </p:sp>
        </mc:Choice>
        <mc:Fallback xmlns="">
          <p:sp>
            <p:nvSpPr>
              <p:cNvPr id="1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7912" y="1707777"/>
                <a:ext cx="7848600" cy="1345881"/>
              </a:xfrm>
              <a:prstGeom prst="rect">
                <a:avLst/>
              </a:prstGeom>
              <a:blipFill rotWithShape="0">
                <a:blip r:embed="rId3"/>
                <a:stretch>
                  <a:fillRect t="-316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6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30809" y="2280703"/>
            <a:ext cx="286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 reni devono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621172" y="2070863"/>
            <a:ext cx="4408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charset="0"/>
                <a:ea typeface="Arial" charset="0"/>
                <a:cs typeface="Arial" charset="0"/>
              </a:rPr>
              <a:t>Riassorbire tutto il bicarbonato filtrato (principalmente </a:t>
            </a:r>
            <a:r>
              <a:rPr lang="it-IT" sz="2000">
                <a:latin typeface="Arial" charset="0"/>
                <a:ea typeface="Arial" charset="0"/>
                <a:cs typeface="Arial" charset="0"/>
              </a:rPr>
              <a:t>nel tubulo contorto prossimale)</a:t>
            </a:r>
            <a:endParaRPr lang="it-IT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621172" y="3148518"/>
            <a:ext cx="44082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charset="0"/>
                <a:ea typeface="Arial" charset="0"/>
                <a:cs typeface="Arial" charset="0"/>
              </a:rPr>
              <a:t>Eliminare una quantità di ioni idrogeno equivalente a quella prodotta e tramite questo processo rigenerare l’HCO</a:t>
            </a:r>
            <a:r>
              <a:rPr lang="it-IT" sz="2000" baseline="-250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it-IT" sz="2000" baseline="30000" dirty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 consumato dai processi metabolici</a:t>
            </a:r>
          </a:p>
        </p:txBody>
      </p:sp>
      <p:cxnSp>
        <p:nvCxnSpPr>
          <p:cNvPr id="6" name="Connettore 2 5"/>
          <p:cNvCxnSpPr/>
          <p:nvPr/>
        </p:nvCxnSpPr>
        <p:spPr>
          <a:xfrm>
            <a:off x="4038037" y="2573088"/>
            <a:ext cx="1310185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4038036" y="2865478"/>
            <a:ext cx="1310185" cy="97344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95532" y="5581934"/>
            <a:ext cx="973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Entrambi questi processi avvengono grazie alla secrezione di ioni H</a:t>
            </a:r>
            <a:r>
              <a:rPr lang="it-IT" altLang="it-IT" sz="2000" baseline="30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+</a:t>
            </a:r>
            <a:r>
              <a:rPr lang="it-IT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nel tubulo</a:t>
            </a: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0" y="48859"/>
            <a:ext cx="1028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Regolazione renale dell’equilibrio acido base (2)</a:t>
            </a:r>
          </a:p>
        </p:txBody>
      </p:sp>
    </p:spTree>
    <p:extLst>
      <p:ext uri="{BB962C8B-B14F-4D97-AF65-F5344CB8AC3E}">
        <p14:creationId xmlns:p14="http://schemas.microsoft.com/office/powerpoint/2010/main" val="17303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31060" y="272955"/>
            <a:ext cx="807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75003" y="0"/>
            <a:ext cx="10111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Riassorbimento del bicarbonato nel tubulo contorto prossimale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70"/>
          <a:stretch/>
        </p:blipFill>
        <p:spPr bwMode="auto">
          <a:xfrm>
            <a:off x="1" y="562144"/>
            <a:ext cx="3381690" cy="367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88"/>
          <a:stretch/>
        </p:blipFill>
        <p:spPr bwMode="auto">
          <a:xfrm>
            <a:off x="3350212" y="1251953"/>
            <a:ext cx="3567867" cy="36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6"/>
          <a:stretch/>
        </p:blipFill>
        <p:spPr bwMode="auto">
          <a:xfrm>
            <a:off x="6863435" y="2519275"/>
            <a:ext cx="3422278" cy="376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338116" y="6384758"/>
            <a:ext cx="2948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latin typeface="Arial" charset="0"/>
                <a:ea typeface="Arial" charset="0"/>
                <a:cs typeface="Arial" charset="0"/>
              </a:rPr>
              <a:t>Vander</a:t>
            </a:r>
            <a:r>
              <a:rPr lang="it-IT" sz="1400" dirty="0" smtClean="0">
                <a:latin typeface="Arial" charset="0"/>
                <a:ea typeface="Arial" charset="0"/>
                <a:cs typeface="Arial" charset="0"/>
              </a:rPr>
              <a:t>,  FISIOLOGIA, Ambrosiana</a:t>
            </a:r>
            <a:endParaRPr lang="it-IT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795542" y="4382134"/>
            <a:ext cx="240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smtClean="0"/>
              <a:t>?</a:t>
            </a:r>
            <a:endParaRPr lang="it-IT" sz="1400"/>
          </a:p>
        </p:txBody>
      </p:sp>
    </p:spTree>
    <p:extLst>
      <p:ext uri="{BB962C8B-B14F-4D97-AF65-F5344CB8AC3E}">
        <p14:creationId xmlns:p14="http://schemas.microsoft.com/office/powerpoint/2010/main" val="40418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" y="136480"/>
            <a:ext cx="1028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Eliminazione degli H</a:t>
            </a:r>
            <a:r>
              <a:rPr lang="it-IT" altLang="it-IT" sz="2800" baseline="30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+</a:t>
            </a:r>
            <a:r>
              <a:rPr lang="it-IT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8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 rigenerazione </a:t>
            </a:r>
            <a:r>
              <a:rPr lang="it-IT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del bicarbonato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27145" y="1324569"/>
            <a:ext cx="99777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Il </a:t>
            </a:r>
            <a:r>
              <a:rPr lang="it-IT" sz="2000" dirty="0" err="1">
                <a:latin typeface="Arial" charset="0"/>
                <a:ea typeface="Arial" charset="0"/>
                <a:cs typeface="Arial" charset="0"/>
              </a:rPr>
              <a:t>pH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 delle urine non può scendere sotto 4,5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Se tutti i 70mEq di H</a:t>
            </a:r>
            <a:r>
              <a:rPr lang="it-IT" altLang="it-IT" sz="2000" baseline="30000" dirty="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 prodotti giornalmente dovessero essere escreti in forma libera servirebbero più di 2000 l di urina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Per eliminare i carichi acidi il rene </a:t>
            </a:r>
            <a:r>
              <a:rPr lang="it-IT" sz="2000" dirty="0" smtClean="0">
                <a:latin typeface="Arial" charset="0"/>
                <a:ea typeface="Arial" charset="0"/>
                <a:cs typeface="Arial" charset="0"/>
              </a:rPr>
              <a:t>utilizza 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tamponi urinari (sistema del fosfato e sistema dell’ammonio)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Ogni volta che uno ione H</a:t>
            </a:r>
            <a:r>
              <a:rPr lang="it-IT" altLang="it-IT" sz="2000" baseline="30000" dirty="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 secreto nel lume si combina con un tampone diverso da </a:t>
            </a:r>
            <a:r>
              <a:rPr lang="it-IT" altLang="it-IT" sz="2000" dirty="0" smtClean="0">
                <a:latin typeface="Arial" charset="0"/>
                <a:ea typeface="Arial" charset="0"/>
                <a:cs typeface="Arial" charset="0"/>
              </a:rPr>
              <a:t>HCO</a:t>
            </a:r>
            <a:r>
              <a:rPr lang="it-IT" altLang="it-IT" sz="2000" baseline="-25000" dirty="0" smtClean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it-IT" altLang="it-IT" sz="2000" baseline="30000" dirty="0" smtClean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it-IT" sz="20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Fosfato, Ammoniaca), un nuovo bicarbonato viene immesso in circolo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asellaDiTesto 2"/>
          <p:cNvSpPr txBox="1">
            <a:spLocks noChangeArrowheads="1"/>
          </p:cNvSpPr>
          <p:nvPr/>
        </p:nvSpPr>
        <p:spPr bwMode="auto">
          <a:xfrm>
            <a:off x="12372" y="5730060"/>
            <a:ext cx="1010802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it-IT" altLang="it-IT" sz="2000" dirty="0">
                <a:latin typeface="Arial" charset="0"/>
                <a:ea typeface="Arial" charset="0"/>
                <a:cs typeface="Arial" charset="0"/>
              </a:rPr>
              <a:t>Gli H</a:t>
            </a:r>
            <a:r>
              <a:rPr lang="it-IT" altLang="it-IT" sz="2000" baseline="30000" dirty="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it-IT" altLang="it-IT" sz="2000" dirty="0">
                <a:latin typeface="Arial" charset="0"/>
                <a:ea typeface="Arial" charset="0"/>
                <a:cs typeface="Arial" charset="0"/>
              </a:rPr>
              <a:t> secreti vengono tamponati da parte di HPO</a:t>
            </a:r>
            <a:r>
              <a:rPr lang="it-IT" altLang="it-IT" sz="2000" baseline="-25000" dirty="0">
                <a:latin typeface="Arial" charset="0"/>
                <a:ea typeface="Arial" charset="0"/>
                <a:cs typeface="Arial" charset="0"/>
              </a:rPr>
              <a:t>4</a:t>
            </a:r>
            <a:r>
              <a:rPr lang="it-IT" altLang="it-IT" sz="2000" baseline="30000" dirty="0">
                <a:latin typeface="Arial" charset="0"/>
                <a:ea typeface="Arial" charset="0"/>
                <a:cs typeface="Arial" charset="0"/>
              </a:rPr>
              <a:t>2-</a:t>
            </a:r>
            <a:r>
              <a:rPr lang="it-IT" altLang="it-IT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altLang="it-IT" sz="2000">
                <a:latin typeface="Arial" charset="0"/>
                <a:ea typeface="Arial" charset="0"/>
                <a:cs typeface="Arial" charset="0"/>
              </a:rPr>
              <a:t>filtrato</a:t>
            </a:r>
            <a:r>
              <a:rPr lang="it-IT" altLang="it-IT" sz="200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it-IT" altLang="it-IT" sz="20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it-IT" altLang="it-IT" sz="2000" dirty="0">
                <a:latin typeface="Arial" charset="0"/>
                <a:ea typeface="Arial" charset="0"/>
                <a:cs typeface="Arial" charset="0"/>
              </a:rPr>
              <a:t>Per ogni ione H</a:t>
            </a:r>
            <a:r>
              <a:rPr lang="it-IT" altLang="it-IT" sz="2000" baseline="30000" dirty="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it-IT" altLang="it-IT" sz="2000" dirty="0">
                <a:latin typeface="Arial" charset="0"/>
                <a:ea typeface="Arial" charset="0"/>
                <a:cs typeface="Arial" charset="0"/>
              </a:rPr>
              <a:t> secreto che si combina con un tampone diverso dal bicarbonato un nuovo ione HCO</a:t>
            </a:r>
            <a:r>
              <a:rPr lang="it-IT" altLang="it-IT" sz="2000" baseline="-250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it-IT" altLang="it-IT" sz="2000" baseline="30000" dirty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it-IT" altLang="it-IT" sz="2000" dirty="0">
                <a:latin typeface="Arial" charset="0"/>
                <a:ea typeface="Arial" charset="0"/>
                <a:cs typeface="Arial" charset="0"/>
              </a:rPr>
              <a:t>ritorna ai capillari </a:t>
            </a:r>
            <a:r>
              <a:rPr lang="it-IT" altLang="it-IT" sz="2000" dirty="0" err="1">
                <a:latin typeface="Arial" charset="0"/>
                <a:ea typeface="Arial" charset="0"/>
                <a:cs typeface="Arial" charset="0"/>
              </a:rPr>
              <a:t>peritubulari</a:t>
            </a:r>
            <a:r>
              <a:rPr lang="it-IT" altLang="it-IT" sz="2000" dirty="0">
                <a:latin typeface="Arial" charset="0"/>
                <a:ea typeface="Arial" charset="0"/>
                <a:cs typeface="Arial" charset="0"/>
              </a:rPr>
              <a:t>.</a:t>
            </a:r>
            <a:endParaRPr lang="it-IT" altLang="it-IT" sz="2000" baseline="30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96" y="335409"/>
            <a:ext cx="7231373" cy="5163141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4225817" y="2121842"/>
            <a:ext cx="954305" cy="54721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766620" y="4373507"/>
            <a:ext cx="31892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029075" y="4387318"/>
            <a:ext cx="24955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164032" y="509434"/>
            <a:ext cx="195893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>
                <a:latin typeface="Arial" charset="0"/>
                <a:ea typeface="Arial" charset="0"/>
                <a:cs typeface="Arial" charset="0"/>
              </a:rPr>
              <a:t>Tubulo distale</a:t>
            </a:r>
            <a:endParaRPr lang="it-IT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458" name="CasellaDiTesto 1"/>
          <p:cNvSpPr txBox="1">
            <a:spLocks noChangeArrowheads="1"/>
          </p:cNvSpPr>
          <p:nvPr/>
        </p:nvSpPr>
        <p:spPr bwMode="auto">
          <a:xfrm>
            <a:off x="0" y="54622"/>
            <a:ext cx="10286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Tampone Fosfato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976948" y="5230671"/>
            <a:ext cx="408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(H</a:t>
            </a:r>
            <a:r>
              <a:rPr lang="it-IT" baseline="-25000" dirty="0"/>
              <a:t>3</a:t>
            </a:r>
            <a:r>
              <a:rPr lang="it-IT" dirty="0"/>
              <a:t>PO</a:t>
            </a:r>
            <a:r>
              <a:rPr lang="it-IT" baseline="-25000" dirty="0"/>
              <a:t>4</a:t>
            </a:r>
            <a:r>
              <a:rPr lang="it-IT" dirty="0"/>
              <a:t>+ 2NaHCO</a:t>
            </a:r>
            <a:r>
              <a:rPr lang="it-IT" baseline="-25000" dirty="0"/>
              <a:t>3</a:t>
            </a:r>
            <a:r>
              <a:rPr lang="it-IT" dirty="0"/>
              <a:t>        Na</a:t>
            </a:r>
            <a:r>
              <a:rPr lang="it-IT" baseline="-25000" dirty="0"/>
              <a:t>2</a:t>
            </a:r>
            <a:r>
              <a:rPr lang="it-IT" dirty="0"/>
              <a:t>HPO</a:t>
            </a:r>
            <a:r>
              <a:rPr lang="it-IT" baseline="-25000" dirty="0"/>
              <a:t>2</a:t>
            </a:r>
            <a:r>
              <a:rPr lang="it-IT" dirty="0"/>
              <a:t> + 2H</a:t>
            </a:r>
            <a:r>
              <a:rPr lang="it-IT" baseline="-25000" dirty="0"/>
              <a:t>2</a:t>
            </a:r>
            <a:r>
              <a:rPr lang="it-IT" dirty="0"/>
              <a:t>CO</a:t>
            </a:r>
            <a:r>
              <a:rPr lang="it-IT" baseline="-25000" dirty="0"/>
              <a:t>3</a:t>
            </a:r>
            <a:r>
              <a:rPr lang="it-IT" dirty="0"/>
              <a:t>)</a:t>
            </a:r>
          </a:p>
        </p:txBody>
      </p:sp>
      <p:cxnSp>
        <p:nvCxnSpPr>
          <p:cNvPr id="9" name="Connettore 2 8"/>
          <p:cNvCxnSpPr/>
          <p:nvPr/>
        </p:nvCxnSpPr>
        <p:spPr>
          <a:xfrm>
            <a:off x="4669827" y="5214551"/>
            <a:ext cx="3336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0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asellaDiTesto 4"/>
          <p:cNvSpPr txBox="1">
            <a:spLocks noChangeArrowheads="1"/>
          </p:cNvSpPr>
          <p:nvPr/>
        </p:nvSpPr>
        <p:spPr bwMode="auto">
          <a:xfrm>
            <a:off x="60545" y="4514045"/>
            <a:ext cx="1019933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r>
              <a:rPr lang="it-IT" altLang="it-IT" b="1" dirty="0">
                <a:ea typeface="Arial" charset="0"/>
                <a:cs typeface="Arial" charset="0"/>
              </a:rPr>
              <a:t>Tubulo prossimale</a:t>
            </a:r>
            <a:r>
              <a:rPr lang="it-IT" altLang="it-IT" dirty="0">
                <a:ea typeface="Arial" charset="0"/>
                <a:cs typeface="Arial" charset="0"/>
              </a:rPr>
              <a:t>: la glutammina intracellulare è metabolizzata in 2 NH</a:t>
            </a:r>
            <a:r>
              <a:rPr lang="it-IT" altLang="it-IT" baseline="-25000" dirty="0">
                <a:ea typeface="Arial" charset="0"/>
                <a:cs typeface="Arial" charset="0"/>
              </a:rPr>
              <a:t>4</a:t>
            </a:r>
            <a:r>
              <a:rPr lang="it-IT" altLang="it-IT" baseline="30000" dirty="0">
                <a:ea typeface="Arial" charset="0"/>
                <a:cs typeface="Arial" charset="0"/>
              </a:rPr>
              <a:t>+</a:t>
            </a:r>
            <a:r>
              <a:rPr lang="it-IT" altLang="it-IT" dirty="0">
                <a:ea typeface="Arial" charset="0"/>
                <a:cs typeface="Arial" charset="0"/>
              </a:rPr>
              <a:t> e α-</a:t>
            </a:r>
            <a:r>
              <a:rPr lang="it-IT" altLang="it-IT" dirty="0" err="1">
                <a:ea typeface="Arial" charset="0"/>
                <a:cs typeface="Arial" charset="0"/>
              </a:rPr>
              <a:t>chetoglutarato</a:t>
            </a:r>
            <a:r>
              <a:rPr lang="it-IT" altLang="it-IT" dirty="0">
                <a:ea typeface="Arial" charset="0"/>
                <a:cs typeface="Arial" charset="0"/>
              </a:rPr>
              <a:t>. Il metabolismo di quest’ultimo forma HCO</a:t>
            </a:r>
            <a:r>
              <a:rPr lang="it-IT" altLang="it-IT" baseline="-25000" dirty="0">
                <a:ea typeface="Arial" charset="0"/>
                <a:cs typeface="Arial" charset="0"/>
              </a:rPr>
              <a:t>3</a:t>
            </a:r>
            <a:r>
              <a:rPr lang="it-IT" altLang="it-IT" baseline="30000" dirty="0">
                <a:ea typeface="Arial" charset="0"/>
                <a:cs typeface="Arial" charset="0"/>
              </a:rPr>
              <a:t>-</a:t>
            </a:r>
            <a:r>
              <a:rPr lang="it-IT" altLang="it-IT" dirty="0">
                <a:ea typeface="Arial" charset="0"/>
                <a:cs typeface="Arial" charset="0"/>
              </a:rPr>
              <a:t>. NH</a:t>
            </a:r>
            <a:r>
              <a:rPr lang="it-IT" altLang="it-IT" baseline="-25000" dirty="0">
                <a:ea typeface="Arial" charset="0"/>
                <a:cs typeface="Arial" charset="0"/>
              </a:rPr>
              <a:t>4</a:t>
            </a:r>
            <a:r>
              <a:rPr lang="it-IT" altLang="it-IT" baseline="30000" dirty="0">
                <a:ea typeface="Arial" charset="0"/>
                <a:cs typeface="Arial" charset="0"/>
              </a:rPr>
              <a:t>+</a:t>
            </a:r>
            <a:r>
              <a:rPr lang="it-IT" altLang="it-IT" dirty="0">
                <a:ea typeface="Arial" charset="0"/>
                <a:cs typeface="Arial" charset="0"/>
              </a:rPr>
              <a:t> viene scambiato con Na</a:t>
            </a:r>
            <a:r>
              <a:rPr lang="it-IT" altLang="it-IT" baseline="30000" dirty="0">
                <a:ea typeface="Arial" charset="0"/>
                <a:cs typeface="Arial" charset="0"/>
              </a:rPr>
              <a:t>+</a:t>
            </a:r>
            <a:r>
              <a:rPr lang="it-IT" altLang="it-IT" dirty="0">
                <a:ea typeface="Arial" charset="0"/>
                <a:cs typeface="Arial" charset="0"/>
              </a:rPr>
              <a:t>.</a:t>
            </a:r>
          </a:p>
          <a:p>
            <a:pPr eaLnBrk="1" hangingPunct="1"/>
            <a:endParaRPr lang="it-IT" altLang="it-IT" dirty="0">
              <a:ea typeface="Arial" charset="0"/>
              <a:cs typeface="Arial" charset="0"/>
            </a:endParaRPr>
          </a:p>
          <a:p>
            <a:pPr eaLnBrk="1" hangingPunct="1"/>
            <a:r>
              <a:rPr lang="it-IT" altLang="it-IT" b="1" dirty="0">
                <a:ea typeface="Arial" charset="0"/>
                <a:cs typeface="Arial" charset="0"/>
              </a:rPr>
              <a:t>Segmento spesso dell’ansa di </a:t>
            </a:r>
            <a:r>
              <a:rPr lang="it-IT" altLang="it-IT" b="1" dirty="0" err="1">
                <a:ea typeface="Arial" charset="0"/>
                <a:cs typeface="Arial" charset="0"/>
              </a:rPr>
              <a:t>Henle</a:t>
            </a:r>
            <a:r>
              <a:rPr lang="it-IT" altLang="it-IT" b="1" dirty="0">
                <a:ea typeface="Arial" charset="0"/>
                <a:cs typeface="Arial" charset="0"/>
              </a:rPr>
              <a:t>:</a:t>
            </a:r>
            <a:r>
              <a:rPr lang="it-IT" altLang="it-IT" dirty="0">
                <a:ea typeface="Arial" charset="0"/>
                <a:cs typeface="Arial" charset="0"/>
              </a:rPr>
              <a:t> L’ammonio viene riassorbito. Nell’interstizio della midollare si trova in equilibrio con NH</a:t>
            </a:r>
            <a:r>
              <a:rPr lang="it-IT" altLang="it-IT" baseline="-25000" dirty="0">
                <a:ea typeface="Arial" charset="0"/>
                <a:cs typeface="Arial" charset="0"/>
              </a:rPr>
              <a:t>3</a:t>
            </a:r>
            <a:endParaRPr lang="it-IT" altLang="it-IT" b="1" baseline="-25000" dirty="0">
              <a:ea typeface="Arial" charset="0"/>
              <a:cs typeface="Arial" charset="0"/>
            </a:endParaRPr>
          </a:p>
          <a:p>
            <a:pPr eaLnBrk="1" hangingPunct="1"/>
            <a:endParaRPr lang="it-IT" altLang="it-IT" dirty="0">
              <a:ea typeface="Arial" charset="0"/>
              <a:cs typeface="Arial" charset="0"/>
            </a:endParaRPr>
          </a:p>
          <a:p>
            <a:pPr eaLnBrk="1" hangingPunct="1"/>
            <a:r>
              <a:rPr lang="it-IT" altLang="it-IT" b="1" dirty="0">
                <a:ea typeface="Arial" charset="0"/>
                <a:cs typeface="Arial" charset="0"/>
              </a:rPr>
              <a:t>Tubulo distale</a:t>
            </a:r>
            <a:r>
              <a:rPr lang="it-IT" altLang="it-IT" dirty="0">
                <a:ea typeface="Arial" charset="0"/>
                <a:cs typeface="Arial" charset="0"/>
              </a:rPr>
              <a:t>: l’ammoniaca liposolubile diffonde nel lume dove reagisce con H</a:t>
            </a:r>
            <a:r>
              <a:rPr lang="it-IT" altLang="it-IT" baseline="30000" dirty="0">
                <a:ea typeface="Arial" charset="0"/>
                <a:cs typeface="Arial" charset="0"/>
              </a:rPr>
              <a:t>+</a:t>
            </a:r>
            <a:r>
              <a:rPr lang="it-IT" altLang="it-IT" dirty="0">
                <a:ea typeface="Arial" charset="0"/>
                <a:cs typeface="Arial" charset="0"/>
              </a:rPr>
              <a:t> secreto per formare NH</a:t>
            </a:r>
            <a:r>
              <a:rPr lang="it-IT" altLang="it-IT" baseline="-25000" dirty="0">
                <a:ea typeface="Arial" charset="0"/>
                <a:cs typeface="Arial" charset="0"/>
              </a:rPr>
              <a:t>4</a:t>
            </a:r>
            <a:r>
              <a:rPr lang="it-IT" altLang="it-IT" baseline="30000" dirty="0">
                <a:ea typeface="Arial" charset="0"/>
                <a:cs typeface="Arial" charset="0"/>
              </a:rPr>
              <a:t>+</a:t>
            </a:r>
            <a:r>
              <a:rPr lang="it-IT" altLang="it-IT" dirty="0">
                <a:ea typeface="Arial" charset="0"/>
                <a:cs typeface="Arial" charset="0"/>
              </a:rPr>
              <a:t>, che viene eliminato con le urine.</a:t>
            </a:r>
            <a:endParaRPr lang="it-IT" altLang="it-IT" baseline="30000" dirty="0">
              <a:ea typeface="Arial" charset="0"/>
              <a:cs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1" y="672349"/>
            <a:ext cx="10027394" cy="337063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50736" y="2651546"/>
            <a:ext cx="1818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Tubulo prossimale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402392" y="1672588"/>
            <a:ext cx="1624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>
                <a:latin typeface="Arial" charset="0"/>
                <a:ea typeface="Arial" charset="0"/>
                <a:cs typeface="Arial" charset="0"/>
              </a:rPr>
              <a:t>Tubulo distale</a:t>
            </a:r>
            <a:endParaRPr lang="it-IT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770" name="CasellaDiTesto 1"/>
          <p:cNvSpPr txBox="1">
            <a:spLocks noChangeArrowheads="1"/>
          </p:cNvSpPr>
          <p:nvPr/>
        </p:nvSpPr>
        <p:spPr bwMode="auto">
          <a:xfrm>
            <a:off x="0" y="79571"/>
            <a:ext cx="1028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/>
            <a:r>
              <a:rPr lang="it-IT" altLang="it-IT" sz="2800" dirty="0">
                <a:solidFill>
                  <a:srgbClr val="FF0000"/>
                </a:solidFill>
                <a:ea typeface="Arial" charset="0"/>
                <a:cs typeface="Arial" charset="0"/>
              </a:rPr>
              <a:t>Formazione di ammonio urinario (NH</a:t>
            </a:r>
            <a:r>
              <a:rPr lang="it-IT" altLang="it-IT" sz="2800" baseline="-25000" dirty="0">
                <a:solidFill>
                  <a:srgbClr val="FF0000"/>
                </a:solidFill>
                <a:ea typeface="Arial" charset="0"/>
                <a:cs typeface="Arial" charset="0"/>
              </a:rPr>
              <a:t>4</a:t>
            </a:r>
            <a:r>
              <a:rPr lang="it-IT" altLang="it-IT" sz="2800" baseline="30000" dirty="0">
                <a:solidFill>
                  <a:srgbClr val="FF0000"/>
                </a:solidFill>
                <a:ea typeface="Arial" charset="0"/>
                <a:cs typeface="Arial" charset="0"/>
              </a:rPr>
              <a:t>+</a:t>
            </a:r>
            <a:r>
              <a:rPr lang="it-IT" altLang="it-IT" sz="2800" dirty="0">
                <a:solidFill>
                  <a:srgbClr val="FF0000"/>
                </a:solidFill>
                <a:ea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18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68131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altLang="it-IT" sz="28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Dis</a:t>
            </a:r>
            <a:r>
              <a:rPr lang="it-IT" altLang="it-IT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-equilibrio acido-base: definizioni</a:t>
            </a:r>
          </a:p>
        </p:txBody>
      </p:sp>
      <p:graphicFrame>
        <p:nvGraphicFramePr>
          <p:cNvPr id="91202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402969"/>
              </p:ext>
            </p:extLst>
          </p:nvPr>
        </p:nvGraphicFramePr>
        <p:xfrm>
          <a:off x="46498" y="1161575"/>
          <a:ext cx="10155596" cy="5115238"/>
        </p:xfrm>
        <a:graphic>
          <a:graphicData uri="http://schemas.openxmlformats.org/drawingml/2006/table">
            <a:tbl>
              <a:tblPr/>
              <a:tblGrid>
                <a:gridCol w="2616398"/>
                <a:gridCol w="7539198"/>
              </a:tblGrid>
              <a:tr h="4338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Acidemia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</a:t>
                      </a: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arterioso &lt; 7,35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5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Alcalemia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</a:t>
                      </a: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arterioso &gt; 7,45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Acidosi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Processo fisiopatologico che tende ad aumentare [H</a:t>
                      </a:r>
                      <a:r>
                        <a:rPr kumimoji="0" lang="it-IT" alt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</a:t>
                      </a: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] e a ridurre il </a:t>
                      </a:r>
                      <a:r>
                        <a:rPr kumimoji="0" lang="it-IT" alt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Alcalosi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Processo fisiopatologico che tende a ridurre [ H</a:t>
                      </a:r>
                      <a:r>
                        <a:rPr kumimoji="0" lang="it-IT" alt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</a:t>
                      </a: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] e ad aumentare il </a:t>
                      </a:r>
                      <a:r>
                        <a:rPr kumimoji="0" lang="it-IT" alt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Acidosi metabolica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Acidosi causata da riduzione primitiva di HCO</a:t>
                      </a:r>
                      <a:r>
                        <a:rPr kumimoji="0" lang="it-IT" altLang="it-IT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r>
                        <a:rPr kumimoji="0" lang="it-IT" alt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Alcalosi metabolica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Alcalosi causata da aumento primitivo di HCO</a:t>
                      </a:r>
                      <a:r>
                        <a:rPr kumimoji="0" lang="it-IT" altLang="it-IT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r>
                        <a:rPr kumimoji="0" lang="it-IT" alt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5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Acidosi respiratoria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Acidosi causata da aumento primitiva della pCO</a:t>
                      </a:r>
                      <a:r>
                        <a:rPr kumimoji="0" lang="it-IT" altLang="it-IT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Alcalosi respiratoria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Alcalosi causata da riduzione primitiva della pCO</a:t>
                      </a:r>
                      <a:r>
                        <a:rPr kumimoji="0" lang="it-IT" altLang="it-IT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Disordine misto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Condizione nella quale è presente più di un disturbo acido-base primitivo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54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Compenso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1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Risposta fisiologica all’acidosi o all’alcalosi che determina un parziale ritorno del </a:t>
                      </a:r>
                      <a:r>
                        <a:rPr kumimoji="0" lang="it-IT" alt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</a:t>
                      </a: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verso i livelli normali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78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165412" y="689195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2400" dirty="0">
                <a:solidFill>
                  <a:srgbClr val="FF0000"/>
                </a:solidFill>
                <a:ea typeface="Arial" charset="0"/>
                <a:cs typeface="Arial" charset="0"/>
              </a:rPr>
              <a:t>CO</a:t>
            </a:r>
            <a:r>
              <a:rPr lang="it-IT" altLang="it-IT" sz="2400" baseline="-25000" dirty="0">
                <a:solidFill>
                  <a:srgbClr val="FF0000"/>
                </a:solidFill>
                <a:ea typeface="Arial" charset="0"/>
                <a:cs typeface="Arial" charset="0"/>
              </a:rPr>
              <a:t>2</a:t>
            </a:r>
            <a:r>
              <a:rPr lang="it-IT" altLang="it-IT" sz="2400" dirty="0">
                <a:ea typeface="Arial" charset="0"/>
                <a:cs typeface="Arial" charset="0"/>
              </a:rPr>
              <a:t>   +  H</a:t>
            </a:r>
            <a:r>
              <a:rPr lang="it-IT" altLang="it-IT" sz="2400" baseline="-25000" dirty="0">
                <a:ea typeface="Arial" charset="0"/>
                <a:cs typeface="Arial" charset="0"/>
              </a:rPr>
              <a:t>2</a:t>
            </a:r>
            <a:r>
              <a:rPr lang="it-IT" altLang="it-IT" sz="2400" dirty="0">
                <a:ea typeface="Arial" charset="0"/>
                <a:cs typeface="Arial" charset="0"/>
              </a:rPr>
              <a:t>O           H</a:t>
            </a:r>
            <a:r>
              <a:rPr lang="it-IT" altLang="it-IT" sz="2400" baseline="-25000" dirty="0">
                <a:ea typeface="Arial" charset="0"/>
                <a:cs typeface="Arial" charset="0"/>
              </a:rPr>
              <a:t>2</a:t>
            </a:r>
            <a:r>
              <a:rPr lang="it-IT" altLang="it-IT" sz="2400" dirty="0">
                <a:ea typeface="Arial" charset="0"/>
                <a:cs typeface="Arial" charset="0"/>
              </a:rPr>
              <a:t>CO</a:t>
            </a:r>
            <a:r>
              <a:rPr lang="it-IT" altLang="it-IT" sz="2400" baseline="-25000" dirty="0">
                <a:ea typeface="Arial" charset="0"/>
                <a:cs typeface="Arial" charset="0"/>
              </a:rPr>
              <a:t>3</a:t>
            </a:r>
            <a:r>
              <a:rPr lang="it-IT" altLang="it-IT" sz="2400" dirty="0">
                <a:ea typeface="Arial" charset="0"/>
                <a:cs typeface="Arial" charset="0"/>
              </a:rPr>
              <a:t>            </a:t>
            </a:r>
            <a:r>
              <a:rPr lang="it-IT" altLang="it-IT" sz="2400" dirty="0">
                <a:solidFill>
                  <a:srgbClr val="0432FF"/>
                </a:solidFill>
                <a:ea typeface="Arial" charset="0"/>
                <a:cs typeface="Arial" charset="0"/>
              </a:rPr>
              <a:t>HCO</a:t>
            </a:r>
            <a:r>
              <a:rPr lang="it-IT" altLang="it-IT" sz="2400" baseline="-25000" dirty="0">
                <a:solidFill>
                  <a:srgbClr val="0432FF"/>
                </a:solidFill>
                <a:ea typeface="Arial" charset="0"/>
                <a:cs typeface="Arial" charset="0"/>
              </a:rPr>
              <a:t>3</a:t>
            </a:r>
            <a:r>
              <a:rPr lang="it-IT" altLang="it-IT" sz="2400" baseline="30000" dirty="0">
                <a:solidFill>
                  <a:srgbClr val="0432FF"/>
                </a:solidFill>
                <a:ea typeface="Arial" charset="0"/>
                <a:cs typeface="Arial" charset="0"/>
              </a:rPr>
              <a:t>-</a:t>
            </a:r>
            <a:r>
              <a:rPr lang="it-IT" altLang="it-IT" sz="2400" dirty="0">
                <a:ea typeface="Arial" charset="0"/>
                <a:cs typeface="Arial" charset="0"/>
              </a:rPr>
              <a:t>  + H</a:t>
            </a:r>
            <a:r>
              <a:rPr lang="it-IT" altLang="it-IT" sz="2400" baseline="30000" dirty="0" smtClean="0">
                <a:ea typeface="Arial" charset="0"/>
                <a:cs typeface="Arial" charset="0"/>
              </a:rPr>
              <a:t>+</a:t>
            </a:r>
            <a:r>
              <a:rPr lang="it-IT" altLang="it-IT" sz="2400" dirty="0" smtClean="0">
                <a:ea typeface="Arial" charset="0"/>
                <a:cs typeface="Arial" charset="0"/>
              </a:rPr>
              <a:t>             </a:t>
            </a:r>
            <a:endParaRPr lang="it-IT" altLang="it-IT" sz="2400" dirty="0">
              <a:ea typeface="Arial" charset="0"/>
              <a:cs typeface="Arial" charset="0"/>
            </a:endParaRPr>
          </a:p>
        </p:txBody>
      </p:sp>
      <p:cxnSp>
        <p:nvCxnSpPr>
          <p:cNvPr id="3" name="Connettore 2 2"/>
          <p:cNvCxnSpPr/>
          <p:nvPr/>
        </p:nvCxnSpPr>
        <p:spPr>
          <a:xfrm>
            <a:off x="3889094" y="949113"/>
            <a:ext cx="682906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5731396" y="951038"/>
            <a:ext cx="682906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164215" y="0"/>
            <a:ext cx="57041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1600" b="1" dirty="0">
                <a:latin typeface="Arial" charset="0"/>
                <a:ea typeface="Arial" charset="0"/>
                <a:cs typeface="Arial" charset="0"/>
              </a:rPr>
              <a:t>acidosi respiratoria</a:t>
            </a:r>
          </a:p>
          <a:p>
            <a:r>
              <a:rPr lang="it-IT" altLang="it-IT" sz="1400" dirty="0">
                <a:latin typeface="Arial" charset="0"/>
                <a:ea typeface="Arial" charset="0"/>
                <a:cs typeface="Arial" charset="0"/>
              </a:rPr>
              <a:t>(squilibrio del rapporto </a:t>
            </a:r>
            <a:r>
              <a:rPr lang="it-IT" altLang="it-IT" sz="1400" dirty="0" smtClean="0">
                <a:latin typeface="Arial" charset="0"/>
                <a:ea typeface="Arial" charset="0"/>
                <a:cs typeface="Arial" charset="0"/>
              </a:rPr>
              <a:t>ventilazione/perfusione</a:t>
            </a:r>
            <a:r>
              <a:rPr lang="it-IT" altLang="it-IT" sz="14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it-IT" altLang="it-IT" sz="1400" dirty="0" err="1" smtClean="0">
                <a:latin typeface="Arial" charset="0"/>
                <a:ea typeface="Arial" charset="0"/>
                <a:cs typeface="Arial" charset="0"/>
              </a:rPr>
              <a:t>ipoventilazione</a:t>
            </a:r>
            <a:r>
              <a:rPr lang="it-IT" altLang="it-IT" sz="1400" dirty="0" smtClean="0">
                <a:latin typeface="Arial" charset="0"/>
                <a:ea typeface="Arial" charset="0"/>
                <a:cs typeface="Arial" charset="0"/>
              </a:rPr>
              <a:t>, …)</a:t>
            </a:r>
            <a:endParaRPr lang="it-IT" altLang="it-IT" sz="14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Connettore 2 6"/>
          <p:cNvCxnSpPr/>
          <p:nvPr/>
        </p:nvCxnSpPr>
        <p:spPr>
          <a:xfrm flipV="1">
            <a:off x="1877985" y="659749"/>
            <a:ext cx="0" cy="55558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469979" y="114684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>
                <a:solidFill>
                  <a:srgbClr val="FF0000"/>
                </a:solidFill>
              </a:rPr>
              <a:t>origine</a:t>
            </a:r>
            <a:endParaRPr lang="it-IT">
              <a:solidFill>
                <a:srgbClr val="FF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7189801" y="1146840"/>
            <a:ext cx="139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conseguenza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5939734" y="1146840"/>
            <a:ext cx="115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432FF"/>
                </a:solidFill>
              </a:rPr>
              <a:t>compenso</a:t>
            </a:r>
            <a:endParaRPr lang="it-IT" dirty="0">
              <a:solidFill>
                <a:srgbClr val="0432FF"/>
              </a:solidFill>
            </a:endParaRPr>
          </a:p>
        </p:txBody>
      </p:sp>
      <p:cxnSp>
        <p:nvCxnSpPr>
          <p:cNvPr id="25" name="Connettore 2 24"/>
          <p:cNvCxnSpPr/>
          <p:nvPr/>
        </p:nvCxnSpPr>
        <p:spPr>
          <a:xfrm flipV="1">
            <a:off x="7806161" y="673249"/>
            <a:ext cx="0" cy="5555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flipV="1">
            <a:off x="6498215" y="661676"/>
            <a:ext cx="0" cy="555586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o 26"/>
          <p:cNvGrpSpPr/>
          <p:nvPr/>
        </p:nvGrpSpPr>
        <p:grpSpPr>
          <a:xfrm>
            <a:off x="1213637" y="3897302"/>
            <a:ext cx="7848600" cy="461665"/>
            <a:chOff x="1211712" y="1105895"/>
            <a:chExt cx="7848600" cy="461665"/>
          </a:xfrm>
        </p:grpSpPr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1211712" y="1105895"/>
              <a:ext cx="7848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2400" dirty="0" smtClean="0">
                  <a:solidFill>
                    <a:srgbClr val="0432FF"/>
                  </a:solidFill>
                  <a:ea typeface="Arial" charset="0"/>
                  <a:cs typeface="Arial" charset="0"/>
                </a:rPr>
                <a:t>  CO</a:t>
              </a:r>
              <a:r>
                <a:rPr lang="it-IT" altLang="it-IT" sz="2400" baseline="-25000" dirty="0" smtClean="0">
                  <a:solidFill>
                    <a:srgbClr val="0432FF"/>
                  </a:solidFill>
                  <a:ea typeface="Arial" charset="0"/>
                  <a:cs typeface="Arial" charset="0"/>
                </a:rPr>
                <a:t>2</a:t>
              </a:r>
              <a:r>
                <a:rPr lang="it-IT" altLang="it-IT" sz="2400" dirty="0" smtClean="0">
                  <a:ea typeface="Arial" charset="0"/>
                  <a:cs typeface="Arial" charset="0"/>
                </a:rPr>
                <a:t>  +  </a:t>
              </a:r>
              <a:r>
                <a:rPr lang="it-IT" altLang="it-IT" sz="2400" dirty="0">
                  <a:ea typeface="Arial" charset="0"/>
                  <a:cs typeface="Arial" charset="0"/>
                </a:rPr>
                <a:t>H</a:t>
              </a:r>
              <a:r>
                <a:rPr lang="it-IT" altLang="it-IT" sz="2400" baseline="-25000" dirty="0">
                  <a:ea typeface="Arial" charset="0"/>
                  <a:cs typeface="Arial" charset="0"/>
                </a:rPr>
                <a:t>2</a:t>
              </a:r>
              <a:r>
                <a:rPr lang="it-IT" altLang="it-IT" sz="2400" dirty="0">
                  <a:ea typeface="Arial" charset="0"/>
                  <a:cs typeface="Arial" charset="0"/>
                </a:rPr>
                <a:t>O </a:t>
              </a:r>
              <a:r>
                <a:rPr lang="it-IT" altLang="it-IT" sz="2400" dirty="0" smtClean="0">
                  <a:ea typeface="Arial" charset="0"/>
                  <a:cs typeface="Arial" charset="0"/>
                </a:rPr>
                <a:t>         </a:t>
              </a:r>
              <a:r>
                <a:rPr lang="it-IT" altLang="it-IT" sz="2400" dirty="0">
                  <a:ea typeface="Arial" charset="0"/>
                  <a:cs typeface="Arial" charset="0"/>
                </a:rPr>
                <a:t>H</a:t>
              </a:r>
              <a:r>
                <a:rPr lang="it-IT" altLang="it-IT" sz="2400" baseline="-25000" dirty="0">
                  <a:ea typeface="Arial" charset="0"/>
                  <a:cs typeface="Arial" charset="0"/>
                </a:rPr>
                <a:t>2</a:t>
              </a:r>
              <a:r>
                <a:rPr lang="it-IT" altLang="it-IT" sz="2400" dirty="0">
                  <a:ea typeface="Arial" charset="0"/>
                  <a:cs typeface="Arial" charset="0"/>
                </a:rPr>
                <a:t>CO</a:t>
              </a:r>
              <a:r>
                <a:rPr lang="it-IT" altLang="it-IT" sz="2400" baseline="-25000" dirty="0">
                  <a:ea typeface="Arial" charset="0"/>
                  <a:cs typeface="Arial" charset="0"/>
                </a:rPr>
                <a:t>3</a:t>
              </a:r>
              <a:r>
                <a:rPr lang="it-IT" altLang="it-IT" sz="2400" dirty="0">
                  <a:ea typeface="Arial" charset="0"/>
                  <a:cs typeface="Arial" charset="0"/>
                </a:rPr>
                <a:t>            </a:t>
              </a:r>
              <a:r>
                <a:rPr lang="it-IT" altLang="it-IT" sz="2400" dirty="0" smtClean="0">
                  <a:ea typeface="Arial" charset="0"/>
                  <a:cs typeface="Arial" charset="0"/>
                </a:rPr>
                <a:t> </a:t>
              </a:r>
              <a:r>
                <a:rPr lang="it-IT" altLang="it-IT" sz="2400" dirty="0" smtClean="0">
                  <a:solidFill>
                    <a:srgbClr val="FF0000"/>
                  </a:solidFill>
                  <a:ea typeface="Arial" charset="0"/>
                  <a:cs typeface="Arial" charset="0"/>
                </a:rPr>
                <a:t>HCO</a:t>
              </a:r>
              <a:r>
                <a:rPr lang="it-IT" altLang="it-IT" sz="2400" baseline="-25000" dirty="0" smtClean="0">
                  <a:solidFill>
                    <a:srgbClr val="FF0000"/>
                  </a:solidFill>
                  <a:ea typeface="Arial" charset="0"/>
                  <a:cs typeface="Arial" charset="0"/>
                </a:rPr>
                <a:t>3</a:t>
              </a:r>
              <a:r>
                <a:rPr lang="it-IT" altLang="it-IT" sz="2400" baseline="30000" dirty="0" smtClean="0">
                  <a:solidFill>
                    <a:srgbClr val="FF0000"/>
                  </a:solidFill>
                  <a:ea typeface="Arial" charset="0"/>
                  <a:cs typeface="Arial" charset="0"/>
                </a:rPr>
                <a:t>-</a:t>
              </a:r>
              <a:r>
                <a:rPr lang="it-IT" altLang="it-IT" sz="2400" dirty="0" smtClean="0">
                  <a:ea typeface="Arial" charset="0"/>
                  <a:cs typeface="Arial" charset="0"/>
                </a:rPr>
                <a:t> +  </a:t>
              </a:r>
              <a:r>
                <a:rPr lang="it-IT" altLang="it-IT" sz="2400" dirty="0" smtClean="0">
                  <a:solidFill>
                    <a:srgbClr val="FF0000"/>
                  </a:solidFill>
                  <a:ea typeface="Arial" charset="0"/>
                  <a:cs typeface="Arial" charset="0"/>
                </a:rPr>
                <a:t>H</a:t>
              </a:r>
              <a:r>
                <a:rPr lang="it-IT" altLang="it-IT" sz="2400" baseline="30000" dirty="0" smtClean="0">
                  <a:solidFill>
                    <a:srgbClr val="FF0000"/>
                  </a:solidFill>
                  <a:ea typeface="Arial" charset="0"/>
                  <a:cs typeface="Arial" charset="0"/>
                </a:rPr>
                <a:t>+</a:t>
              </a:r>
              <a:r>
                <a:rPr lang="it-IT" sz="2400" baseline="30000" dirty="0" smtClean="0">
                  <a:latin typeface="+mn-lt"/>
                </a:rPr>
                <a:t>**</a:t>
              </a:r>
              <a:r>
                <a:rPr lang="it-IT" altLang="it-IT" sz="2400" dirty="0" smtClean="0">
                  <a:ea typeface="Arial" charset="0"/>
                  <a:cs typeface="Arial" charset="0"/>
                </a:rPr>
                <a:t>             </a:t>
              </a:r>
              <a:endParaRPr lang="it-IT" altLang="it-IT" sz="2400" dirty="0">
                <a:ea typeface="Arial" charset="0"/>
                <a:cs typeface="Arial" charset="0"/>
              </a:endParaRPr>
            </a:p>
          </p:txBody>
        </p:sp>
        <p:cxnSp>
          <p:nvCxnSpPr>
            <p:cNvPr id="29" name="Connettore 2 28"/>
            <p:cNvCxnSpPr/>
            <p:nvPr/>
          </p:nvCxnSpPr>
          <p:spPr>
            <a:xfrm>
              <a:off x="3889094" y="1365813"/>
              <a:ext cx="68290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2 29"/>
            <p:cNvCxnSpPr/>
            <p:nvPr/>
          </p:nvCxnSpPr>
          <p:spPr>
            <a:xfrm>
              <a:off x="5731396" y="1367738"/>
              <a:ext cx="68290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nettore 2 30"/>
          <p:cNvCxnSpPr/>
          <p:nvPr/>
        </p:nvCxnSpPr>
        <p:spPr>
          <a:xfrm>
            <a:off x="1877985" y="3867856"/>
            <a:ext cx="0" cy="555586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 flipV="1">
            <a:off x="7806161" y="3881356"/>
            <a:ext cx="0" cy="55558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>
            <a:off x="6498215" y="3869783"/>
            <a:ext cx="0" cy="55558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tangolo 36"/>
          <p:cNvSpPr/>
          <p:nvPr/>
        </p:nvSpPr>
        <p:spPr>
          <a:xfrm>
            <a:off x="166140" y="3161801"/>
            <a:ext cx="73689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1600" b="1" dirty="0">
                <a:latin typeface="Arial" charset="0"/>
                <a:ea typeface="Arial" charset="0"/>
                <a:cs typeface="Arial" charset="0"/>
              </a:rPr>
              <a:t>acidosi </a:t>
            </a:r>
            <a:r>
              <a:rPr lang="it-IT" altLang="it-IT" sz="1600" b="1" dirty="0" smtClean="0">
                <a:latin typeface="Arial" charset="0"/>
                <a:ea typeface="Arial" charset="0"/>
                <a:cs typeface="Arial" charset="0"/>
              </a:rPr>
              <a:t>metabolica</a:t>
            </a:r>
            <a:endParaRPr lang="it-IT" altLang="it-IT" sz="16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it-IT" altLang="it-IT" sz="1400" dirty="0">
                <a:latin typeface="Arial" charset="0"/>
                <a:ea typeface="Arial" charset="0"/>
                <a:cs typeface="Arial" charset="0"/>
              </a:rPr>
              <a:t>(riduzione del bicarbonato o aumento di acidi fissi – non </a:t>
            </a:r>
            <a:r>
              <a:rPr lang="it-IT" altLang="it-IT" sz="1400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it-IT" altLang="it-IT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it-IT" altLang="it-IT" sz="1400" dirty="0" smtClean="0">
                <a:latin typeface="Arial" charset="0"/>
                <a:ea typeface="Arial" charset="0"/>
                <a:cs typeface="Arial" charset="0"/>
              </a:rPr>
              <a:t>CO</a:t>
            </a:r>
            <a:r>
              <a:rPr lang="it-IT" altLang="it-IT" sz="1400" baseline="-25000" dirty="0" smtClean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it-IT" altLang="it-IT" sz="14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it-IT" altLang="it-IT" sz="1400" dirty="0" smtClean="0">
                <a:latin typeface="Arial" charset="0"/>
                <a:ea typeface="Arial" charset="0"/>
                <a:cs typeface="Arial" charset="0"/>
              </a:rPr>
              <a:t>…)</a:t>
            </a:r>
            <a:endParaRPr lang="it-IT" altLang="it-IT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6090203" y="436652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>
                <a:solidFill>
                  <a:srgbClr val="FF0000"/>
                </a:solidFill>
              </a:rPr>
              <a:t>origine</a:t>
            </a:r>
            <a:endParaRPr lang="it-IT">
              <a:solidFill>
                <a:srgbClr val="FF0000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1149739" y="4343373"/>
            <a:ext cx="14698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rgbClr val="0432FF"/>
                </a:solidFill>
              </a:rPr>
              <a:t>compenso</a:t>
            </a:r>
            <a:r>
              <a:rPr lang="it-IT" dirty="0" smtClean="0"/>
              <a:t>*</a:t>
            </a:r>
          </a:p>
          <a:p>
            <a:pPr algn="ctr"/>
            <a:r>
              <a:rPr lang="it-IT" sz="1200" dirty="0" smtClean="0">
                <a:solidFill>
                  <a:srgbClr val="0432FF"/>
                </a:solidFill>
              </a:rPr>
              <a:t>(IPERVENTILAZIONE)</a:t>
            </a:r>
            <a:endParaRPr lang="it-IT" sz="1200" dirty="0">
              <a:solidFill>
                <a:srgbClr val="0432FF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849776" y="4664584"/>
            <a:ext cx="5444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*Con meno </a:t>
            </a:r>
            <a:r>
              <a:rPr lang="it-IT" altLang="it-IT" sz="1400" dirty="0" smtClean="0">
                <a:latin typeface="Arial" charset="0"/>
                <a:ea typeface="Arial" charset="0"/>
                <a:cs typeface="Arial" charset="0"/>
              </a:rPr>
              <a:t>CO</a:t>
            </a:r>
            <a:r>
              <a:rPr lang="it-IT" altLang="it-IT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it-IT" sz="1400" dirty="0" smtClean="0"/>
              <a:t> si forma meno </a:t>
            </a:r>
            <a:r>
              <a:rPr lang="it-IT" altLang="it-IT" sz="1400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it-IT" altLang="it-IT" sz="14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it-IT" altLang="it-IT" sz="1400" dirty="0">
                <a:latin typeface="Arial" charset="0"/>
                <a:ea typeface="Arial" charset="0"/>
                <a:cs typeface="Arial" charset="0"/>
              </a:rPr>
              <a:t>CO</a:t>
            </a:r>
            <a:r>
              <a:rPr lang="it-IT" altLang="it-IT" sz="1400" baseline="-250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it-IT" sz="1400" dirty="0" smtClean="0"/>
              <a:t>, che produrrebbe altro H</a:t>
            </a:r>
            <a:r>
              <a:rPr lang="it-IT" sz="1400" baseline="30000" dirty="0" smtClean="0"/>
              <a:t>+</a:t>
            </a:r>
          </a:p>
          <a:p>
            <a:r>
              <a:rPr lang="it-IT" sz="1400" dirty="0" smtClean="0"/>
              <a:t>** Se la causa non è renale, il rene compensa acidificando di più le urine</a:t>
            </a:r>
            <a:endParaRPr lang="it-IT" sz="1400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7006528" y="4368446"/>
            <a:ext cx="213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origine/conseguenza</a:t>
            </a:r>
            <a:endParaRPr lang="it-IT"/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1169262" y="5809063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2400" dirty="0" smtClean="0">
                <a:solidFill>
                  <a:srgbClr val="0432FF"/>
                </a:solidFill>
                <a:ea typeface="Arial" charset="0"/>
                <a:cs typeface="Arial" charset="0"/>
              </a:rPr>
              <a:t>  CO</a:t>
            </a:r>
            <a:r>
              <a:rPr lang="it-IT" altLang="it-IT" sz="2400" baseline="-25000" dirty="0" smtClean="0">
                <a:solidFill>
                  <a:srgbClr val="0432FF"/>
                </a:solidFill>
                <a:ea typeface="Arial" charset="0"/>
                <a:cs typeface="Arial" charset="0"/>
              </a:rPr>
              <a:t>2</a:t>
            </a:r>
            <a:r>
              <a:rPr lang="it-IT" altLang="it-IT" sz="2400" dirty="0" smtClean="0">
                <a:ea typeface="Arial" charset="0"/>
                <a:cs typeface="Arial" charset="0"/>
              </a:rPr>
              <a:t>  </a:t>
            </a:r>
            <a:r>
              <a:rPr lang="it-IT" altLang="it-IT" sz="2400" dirty="0">
                <a:ea typeface="Arial" charset="0"/>
                <a:cs typeface="Arial" charset="0"/>
              </a:rPr>
              <a:t>+  H</a:t>
            </a:r>
            <a:r>
              <a:rPr lang="it-IT" altLang="it-IT" sz="2400" baseline="-25000" dirty="0">
                <a:ea typeface="Arial" charset="0"/>
                <a:cs typeface="Arial" charset="0"/>
              </a:rPr>
              <a:t>2</a:t>
            </a:r>
            <a:r>
              <a:rPr lang="it-IT" altLang="it-IT" sz="2400" dirty="0">
                <a:ea typeface="Arial" charset="0"/>
                <a:cs typeface="Arial" charset="0"/>
              </a:rPr>
              <a:t>O </a:t>
            </a:r>
            <a:r>
              <a:rPr lang="it-IT" altLang="it-IT" sz="2400" dirty="0" smtClean="0">
                <a:ea typeface="Arial" charset="0"/>
                <a:cs typeface="Arial" charset="0"/>
              </a:rPr>
              <a:t>         </a:t>
            </a:r>
            <a:r>
              <a:rPr lang="it-IT" altLang="it-IT" sz="2400" dirty="0">
                <a:ea typeface="Arial" charset="0"/>
                <a:cs typeface="Arial" charset="0"/>
              </a:rPr>
              <a:t>H</a:t>
            </a:r>
            <a:r>
              <a:rPr lang="it-IT" altLang="it-IT" sz="2400" baseline="-25000" dirty="0">
                <a:ea typeface="Arial" charset="0"/>
                <a:cs typeface="Arial" charset="0"/>
              </a:rPr>
              <a:t>2</a:t>
            </a:r>
            <a:r>
              <a:rPr lang="it-IT" altLang="it-IT" sz="2400" dirty="0">
                <a:ea typeface="Arial" charset="0"/>
                <a:cs typeface="Arial" charset="0"/>
              </a:rPr>
              <a:t>CO</a:t>
            </a:r>
            <a:r>
              <a:rPr lang="it-IT" altLang="it-IT" sz="2400" baseline="-25000" dirty="0">
                <a:ea typeface="Arial" charset="0"/>
                <a:cs typeface="Arial" charset="0"/>
              </a:rPr>
              <a:t>3</a:t>
            </a:r>
            <a:r>
              <a:rPr lang="it-IT" altLang="it-IT" sz="2400" dirty="0">
                <a:ea typeface="Arial" charset="0"/>
                <a:cs typeface="Arial" charset="0"/>
              </a:rPr>
              <a:t>            </a:t>
            </a:r>
            <a:r>
              <a:rPr lang="it-IT" altLang="it-IT" sz="2400" dirty="0" smtClean="0">
                <a:ea typeface="Arial" charset="0"/>
                <a:cs typeface="Arial" charset="0"/>
              </a:rPr>
              <a:t>  </a:t>
            </a:r>
            <a:r>
              <a:rPr lang="it-IT" altLang="it-IT" sz="24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HCO</a:t>
            </a:r>
            <a:r>
              <a:rPr lang="it-IT" altLang="it-IT" sz="2400" baseline="-250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3</a:t>
            </a:r>
            <a:r>
              <a:rPr lang="it-IT" altLang="it-IT" sz="2400" baseline="300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-</a:t>
            </a:r>
            <a:r>
              <a:rPr lang="it-IT" altLang="it-IT" sz="2400" dirty="0" smtClean="0">
                <a:ea typeface="Arial" charset="0"/>
                <a:cs typeface="Arial" charset="0"/>
              </a:rPr>
              <a:t> + </a:t>
            </a:r>
            <a:r>
              <a:rPr lang="it-IT" altLang="it-IT" sz="2400" dirty="0">
                <a:ea typeface="Arial" charset="0"/>
                <a:cs typeface="Arial" charset="0"/>
              </a:rPr>
              <a:t>H</a:t>
            </a:r>
            <a:r>
              <a:rPr lang="it-IT" altLang="it-IT" sz="2400" baseline="30000" dirty="0" smtClean="0">
                <a:ea typeface="Arial" charset="0"/>
                <a:cs typeface="Arial" charset="0"/>
              </a:rPr>
              <a:t>+</a:t>
            </a:r>
            <a:r>
              <a:rPr lang="it-IT" altLang="it-IT" sz="2400" baseline="30000" dirty="0" smtClean="0">
                <a:latin typeface="+mn-lt"/>
                <a:ea typeface="Arial" charset="0"/>
                <a:cs typeface="Arial" charset="0"/>
              </a:rPr>
              <a:t>*</a:t>
            </a:r>
            <a:r>
              <a:rPr lang="it-IT" altLang="it-IT" sz="2400" dirty="0" smtClean="0">
                <a:ea typeface="Arial" charset="0"/>
                <a:cs typeface="Arial" charset="0"/>
              </a:rPr>
              <a:t>             </a:t>
            </a:r>
            <a:endParaRPr lang="it-IT" altLang="it-IT" sz="2400" dirty="0">
              <a:ea typeface="Arial" charset="0"/>
              <a:cs typeface="Arial" charset="0"/>
            </a:endParaRPr>
          </a:p>
        </p:txBody>
      </p:sp>
      <p:cxnSp>
        <p:nvCxnSpPr>
          <p:cNvPr id="57" name="Connettore 2 56"/>
          <p:cNvCxnSpPr/>
          <p:nvPr/>
        </p:nvCxnSpPr>
        <p:spPr>
          <a:xfrm>
            <a:off x="3892944" y="6068981"/>
            <a:ext cx="682906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/>
          <p:cNvCxnSpPr/>
          <p:nvPr/>
        </p:nvCxnSpPr>
        <p:spPr>
          <a:xfrm>
            <a:off x="5735246" y="6070906"/>
            <a:ext cx="682906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/>
          <p:cNvCxnSpPr/>
          <p:nvPr/>
        </p:nvCxnSpPr>
        <p:spPr>
          <a:xfrm flipV="1">
            <a:off x="1877985" y="5779617"/>
            <a:ext cx="0" cy="555586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/>
          <p:nvPr/>
        </p:nvCxnSpPr>
        <p:spPr>
          <a:xfrm>
            <a:off x="7806161" y="5793117"/>
            <a:ext cx="0" cy="5555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/>
          <p:cNvCxnSpPr/>
          <p:nvPr/>
        </p:nvCxnSpPr>
        <p:spPr>
          <a:xfrm flipV="1">
            <a:off x="6498215" y="5781544"/>
            <a:ext cx="0" cy="55558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tangolo 61"/>
          <p:cNvSpPr/>
          <p:nvPr/>
        </p:nvSpPr>
        <p:spPr>
          <a:xfrm>
            <a:off x="168065" y="5119862"/>
            <a:ext cx="280662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1600" b="1" dirty="0" smtClean="0">
                <a:latin typeface="Arial" charset="0"/>
                <a:ea typeface="Arial" charset="0"/>
                <a:cs typeface="Arial" charset="0"/>
              </a:rPr>
              <a:t>alcalosi metabolica</a:t>
            </a:r>
            <a:endParaRPr lang="it-IT" altLang="it-IT" sz="16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it-IT" altLang="it-IT" sz="14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it-IT" altLang="it-IT" sz="1400" dirty="0" err="1" smtClean="0">
                <a:latin typeface="Arial" charset="0"/>
                <a:ea typeface="Arial" charset="0"/>
                <a:cs typeface="Arial" charset="0"/>
              </a:rPr>
              <a:t>ingesioni</a:t>
            </a:r>
            <a:r>
              <a:rPr lang="it-IT" altLang="it-IT" sz="1400" dirty="0" smtClean="0">
                <a:latin typeface="Arial" charset="0"/>
                <a:ea typeface="Arial" charset="0"/>
                <a:cs typeface="Arial" charset="0"/>
              </a:rPr>
              <a:t> di antiacidi, vomito, </a:t>
            </a:r>
            <a:r>
              <a:rPr lang="it-IT" altLang="it-IT" sz="1400" dirty="0" smtClean="0">
                <a:latin typeface="Arial" charset="0"/>
                <a:ea typeface="Arial" charset="0"/>
                <a:cs typeface="Arial" charset="0"/>
              </a:rPr>
              <a:t>…)</a:t>
            </a:r>
            <a:endParaRPr lang="it-IT" altLang="it-IT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6092128" y="627828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>
                <a:solidFill>
                  <a:srgbClr val="FF0000"/>
                </a:solidFill>
              </a:rPr>
              <a:t>origine</a:t>
            </a:r>
            <a:endParaRPr lang="it-IT">
              <a:solidFill>
                <a:srgbClr val="FF0000"/>
              </a:solidFill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1179652" y="6255134"/>
            <a:ext cx="14139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rgbClr val="0432FF"/>
                </a:solidFill>
              </a:rPr>
              <a:t>compenso</a:t>
            </a:r>
          </a:p>
          <a:p>
            <a:pPr algn="ctr"/>
            <a:r>
              <a:rPr lang="it-IT" sz="1200" dirty="0">
                <a:solidFill>
                  <a:srgbClr val="0432FF"/>
                </a:solidFill>
              </a:rPr>
              <a:t>(</a:t>
            </a:r>
            <a:r>
              <a:rPr lang="it-IT" sz="1200" dirty="0" err="1" smtClean="0">
                <a:solidFill>
                  <a:srgbClr val="0432FF"/>
                </a:solidFill>
              </a:rPr>
              <a:t>IPOVENTILAZIONE</a:t>
            </a:r>
            <a:r>
              <a:rPr lang="it-IT" sz="1200" dirty="0" smtClean="0">
                <a:solidFill>
                  <a:srgbClr val="0432FF"/>
                </a:solidFill>
              </a:rPr>
              <a:t>)</a:t>
            </a:r>
            <a:endParaRPr lang="it-IT" sz="1200" dirty="0">
              <a:solidFill>
                <a:srgbClr val="0432FF"/>
              </a:solidFill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7008453" y="6280207"/>
            <a:ext cx="213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origine/conseguenza</a:t>
            </a:r>
            <a:endParaRPr lang="it-IT"/>
          </a:p>
        </p:txBody>
      </p:sp>
      <p:grpSp>
        <p:nvGrpSpPr>
          <p:cNvPr id="66" name="Gruppo 65"/>
          <p:cNvGrpSpPr/>
          <p:nvPr/>
        </p:nvGrpSpPr>
        <p:grpSpPr>
          <a:xfrm>
            <a:off x="1167337" y="2265279"/>
            <a:ext cx="7848600" cy="461665"/>
            <a:chOff x="1165412" y="1105895"/>
            <a:chExt cx="7848600" cy="461665"/>
          </a:xfrm>
        </p:grpSpPr>
        <p:sp>
          <p:nvSpPr>
            <p:cNvPr id="67" name="Text Box 2"/>
            <p:cNvSpPr txBox="1">
              <a:spLocks noChangeArrowheads="1"/>
            </p:cNvSpPr>
            <p:nvPr/>
          </p:nvSpPr>
          <p:spPr bwMode="auto">
            <a:xfrm>
              <a:off x="1165412" y="1105895"/>
              <a:ext cx="7848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2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2400" dirty="0">
                  <a:solidFill>
                    <a:srgbClr val="FF0000"/>
                  </a:solidFill>
                  <a:ea typeface="Arial" charset="0"/>
                  <a:cs typeface="Arial" charset="0"/>
                </a:rPr>
                <a:t>CO</a:t>
              </a:r>
              <a:r>
                <a:rPr lang="it-IT" altLang="it-IT" sz="2400" baseline="-25000" dirty="0">
                  <a:solidFill>
                    <a:srgbClr val="FF0000"/>
                  </a:solidFill>
                  <a:ea typeface="Arial" charset="0"/>
                  <a:cs typeface="Arial" charset="0"/>
                </a:rPr>
                <a:t>2</a:t>
              </a:r>
              <a:r>
                <a:rPr lang="it-IT" altLang="it-IT" sz="2400" dirty="0">
                  <a:ea typeface="Arial" charset="0"/>
                  <a:cs typeface="Arial" charset="0"/>
                </a:rPr>
                <a:t>   +  H</a:t>
              </a:r>
              <a:r>
                <a:rPr lang="it-IT" altLang="it-IT" sz="2400" baseline="-25000" dirty="0">
                  <a:ea typeface="Arial" charset="0"/>
                  <a:cs typeface="Arial" charset="0"/>
                </a:rPr>
                <a:t>2</a:t>
              </a:r>
              <a:r>
                <a:rPr lang="it-IT" altLang="it-IT" sz="2400" dirty="0">
                  <a:ea typeface="Arial" charset="0"/>
                  <a:cs typeface="Arial" charset="0"/>
                </a:rPr>
                <a:t>O           H</a:t>
              </a:r>
              <a:r>
                <a:rPr lang="it-IT" altLang="it-IT" sz="2400" baseline="-25000" dirty="0">
                  <a:ea typeface="Arial" charset="0"/>
                  <a:cs typeface="Arial" charset="0"/>
                </a:rPr>
                <a:t>2</a:t>
              </a:r>
              <a:r>
                <a:rPr lang="it-IT" altLang="it-IT" sz="2400" dirty="0">
                  <a:ea typeface="Arial" charset="0"/>
                  <a:cs typeface="Arial" charset="0"/>
                </a:rPr>
                <a:t>CO</a:t>
              </a:r>
              <a:r>
                <a:rPr lang="it-IT" altLang="it-IT" sz="2400" baseline="-25000" dirty="0">
                  <a:ea typeface="Arial" charset="0"/>
                  <a:cs typeface="Arial" charset="0"/>
                </a:rPr>
                <a:t>3</a:t>
              </a:r>
              <a:r>
                <a:rPr lang="it-IT" altLang="it-IT" sz="2400" dirty="0">
                  <a:ea typeface="Arial" charset="0"/>
                  <a:cs typeface="Arial" charset="0"/>
                </a:rPr>
                <a:t>            </a:t>
              </a:r>
              <a:r>
                <a:rPr lang="it-IT" altLang="it-IT" sz="2400" dirty="0">
                  <a:solidFill>
                    <a:srgbClr val="0432FF"/>
                  </a:solidFill>
                  <a:ea typeface="Arial" charset="0"/>
                  <a:cs typeface="Arial" charset="0"/>
                </a:rPr>
                <a:t>HCO</a:t>
              </a:r>
              <a:r>
                <a:rPr lang="it-IT" altLang="it-IT" sz="2400" baseline="-25000" dirty="0">
                  <a:solidFill>
                    <a:srgbClr val="0432FF"/>
                  </a:solidFill>
                  <a:ea typeface="Arial" charset="0"/>
                  <a:cs typeface="Arial" charset="0"/>
                </a:rPr>
                <a:t>3</a:t>
              </a:r>
              <a:r>
                <a:rPr lang="it-IT" altLang="it-IT" sz="2400" baseline="30000" dirty="0">
                  <a:solidFill>
                    <a:srgbClr val="0432FF"/>
                  </a:solidFill>
                  <a:ea typeface="Arial" charset="0"/>
                  <a:cs typeface="Arial" charset="0"/>
                </a:rPr>
                <a:t>-</a:t>
              </a:r>
              <a:r>
                <a:rPr lang="it-IT" altLang="it-IT" sz="2400" dirty="0">
                  <a:ea typeface="Arial" charset="0"/>
                  <a:cs typeface="Arial" charset="0"/>
                </a:rPr>
                <a:t>  + H</a:t>
              </a:r>
              <a:r>
                <a:rPr lang="it-IT" altLang="it-IT" sz="2400" baseline="30000" dirty="0" smtClean="0">
                  <a:ea typeface="Arial" charset="0"/>
                  <a:cs typeface="Arial" charset="0"/>
                </a:rPr>
                <a:t>+</a:t>
              </a:r>
              <a:r>
                <a:rPr lang="it-IT" altLang="it-IT" sz="2400" dirty="0" smtClean="0">
                  <a:ea typeface="Arial" charset="0"/>
                  <a:cs typeface="Arial" charset="0"/>
                </a:rPr>
                <a:t>             </a:t>
              </a:r>
              <a:endParaRPr lang="it-IT" altLang="it-IT" sz="2400" dirty="0">
                <a:ea typeface="Arial" charset="0"/>
                <a:cs typeface="Arial" charset="0"/>
              </a:endParaRPr>
            </a:p>
          </p:txBody>
        </p:sp>
        <p:cxnSp>
          <p:nvCxnSpPr>
            <p:cNvPr id="68" name="Connettore 2 67"/>
            <p:cNvCxnSpPr/>
            <p:nvPr/>
          </p:nvCxnSpPr>
          <p:spPr>
            <a:xfrm>
              <a:off x="3889094" y="1365813"/>
              <a:ext cx="68290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2 68"/>
            <p:cNvCxnSpPr/>
            <p:nvPr/>
          </p:nvCxnSpPr>
          <p:spPr>
            <a:xfrm>
              <a:off x="5731396" y="1367738"/>
              <a:ext cx="68290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ttangolo 69"/>
          <p:cNvSpPr/>
          <p:nvPr/>
        </p:nvSpPr>
        <p:spPr>
          <a:xfrm>
            <a:off x="166140" y="1576084"/>
            <a:ext cx="57041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1600" b="1" dirty="0" smtClean="0">
                <a:latin typeface="Arial" charset="0"/>
                <a:ea typeface="Arial" charset="0"/>
                <a:cs typeface="Arial" charset="0"/>
              </a:rPr>
              <a:t>alcalosi </a:t>
            </a:r>
            <a:r>
              <a:rPr lang="it-IT" altLang="it-IT" sz="1600" b="1" dirty="0">
                <a:latin typeface="Arial" charset="0"/>
                <a:ea typeface="Arial" charset="0"/>
                <a:cs typeface="Arial" charset="0"/>
              </a:rPr>
              <a:t>respiratoria</a:t>
            </a:r>
          </a:p>
          <a:p>
            <a:r>
              <a:rPr lang="it-IT" altLang="it-IT" sz="14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it-IT" altLang="it-IT" sz="1400" dirty="0" smtClean="0">
                <a:latin typeface="Arial" charset="0"/>
                <a:ea typeface="Arial" charset="0"/>
                <a:cs typeface="Arial" charset="0"/>
              </a:rPr>
              <a:t>iperventilazione, …)</a:t>
            </a:r>
            <a:endParaRPr lang="it-IT" altLang="it-IT" sz="14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1" name="Connettore 2 70"/>
          <p:cNvCxnSpPr/>
          <p:nvPr/>
        </p:nvCxnSpPr>
        <p:spPr>
          <a:xfrm>
            <a:off x="1877985" y="2235833"/>
            <a:ext cx="0" cy="55558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asellaDiTesto 71"/>
          <p:cNvSpPr txBox="1"/>
          <p:nvPr/>
        </p:nvSpPr>
        <p:spPr>
          <a:xfrm>
            <a:off x="1471904" y="272292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>
                <a:solidFill>
                  <a:srgbClr val="FF0000"/>
                </a:solidFill>
              </a:rPr>
              <a:t>origine</a:t>
            </a:r>
            <a:endParaRPr lang="it-IT">
              <a:solidFill>
                <a:srgbClr val="FF0000"/>
              </a:solidFill>
            </a:endParaRPr>
          </a:p>
        </p:txBody>
      </p:sp>
      <p:sp>
        <p:nvSpPr>
          <p:cNvPr id="73" name="CasellaDiTesto 72"/>
          <p:cNvSpPr txBox="1"/>
          <p:nvPr/>
        </p:nvSpPr>
        <p:spPr>
          <a:xfrm>
            <a:off x="7191726" y="2722924"/>
            <a:ext cx="139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conseguenza</a:t>
            </a:r>
            <a:endParaRPr lang="it-IT" dirty="0"/>
          </a:p>
        </p:txBody>
      </p:sp>
      <p:sp>
        <p:nvSpPr>
          <p:cNvPr id="74" name="CasellaDiTesto 73"/>
          <p:cNvSpPr txBox="1"/>
          <p:nvPr/>
        </p:nvSpPr>
        <p:spPr>
          <a:xfrm>
            <a:off x="5941659" y="2722924"/>
            <a:ext cx="115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432FF"/>
                </a:solidFill>
              </a:rPr>
              <a:t>compenso</a:t>
            </a:r>
            <a:endParaRPr lang="it-IT" dirty="0">
              <a:solidFill>
                <a:srgbClr val="0432FF"/>
              </a:solidFill>
            </a:endParaRPr>
          </a:p>
        </p:txBody>
      </p:sp>
      <p:cxnSp>
        <p:nvCxnSpPr>
          <p:cNvPr id="75" name="Connettore 2 74"/>
          <p:cNvCxnSpPr/>
          <p:nvPr/>
        </p:nvCxnSpPr>
        <p:spPr>
          <a:xfrm>
            <a:off x="7806161" y="2249333"/>
            <a:ext cx="0" cy="5555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2 75"/>
          <p:cNvCxnSpPr/>
          <p:nvPr/>
        </p:nvCxnSpPr>
        <p:spPr>
          <a:xfrm>
            <a:off x="6498215" y="2237760"/>
            <a:ext cx="0" cy="555586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4791914" y="6551269"/>
            <a:ext cx="5545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* Se la causa non è renale, il rene compensa acidificando di </a:t>
            </a:r>
            <a:r>
              <a:rPr lang="it-IT" sz="1400" dirty="0" smtClean="0"/>
              <a:t>meno </a:t>
            </a:r>
            <a:r>
              <a:rPr lang="it-IT" sz="1400" dirty="0"/>
              <a:t>le </a:t>
            </a:r>
            <a:r>
              <a:rPr lang="it-IT" sz="1400" dirty="0" smtClean="0"/>
              <a:t>urine</a:t>
            </a:r>
            <a:endParaRPr lang="it-IT" sz="1400" dirty="0"/>
          </a:p>
        </p:txBody>
      </p:sp>
      <p:cxnSp>
        <p:nvCxnSpPr>
          <p:cNvPr id="18" name="Connettore 1 17"/>
          <p:cNvCxnSpPr/>
          <p:nvPr/>
        </p:nvCxnSpPr>
        <p:spPr>
          <a:xfrm>
            <a:off x="0" y="1551010"/>
            <a:ext cx="102870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1 79"/>
          <p:cNvCxnSpPr/>
          <p:nvPr/>
        </p:nvCxnSpPr>
        <p:spPr>
          <a:xfrm>
            <a:off x="1925" y="3173393"/>
            <a:ext cx="102870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80"/>
          <p:cNvCxnSpPr/>
          <p:nvPr/>
        </p:nvCxnSpPr>
        <p:spPr>
          <a:xfrm>
            <a:off x="-7722" y="5143017"/>
            <a:ext cx="102870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3"/>
          <p:cNvSpPr>
            <a:spLocks noGrp="1" noChangeArrowheads="1"/>
          </p:cNvSpPr>
          <p:nvPr>
            <p:ph type="title"/>
          </p:nvPr>
        </p:nvSpPr>
        <p:spPr>
          <a:xfrm>
            <a:off x="5544272" y="0"/>
            <a:ext cx="4742727" cy="358815"/>
          </a:xfrm>
        </p:spPr>
        <p:txBody>
          <a:bodyPr>
            <a:noAutofit/>
          </a:bodyPr>
          <a:lstStyle/>
          <a:p>
            <a:pPr algn="ctr" eaLnBrk="1" hangingPunct="1"/>
            <a:r>
              <a:rPr lang="it-IT" altLang="it-IT" sz="280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Compensi</a:t>
            </a:r>
            <a:endParaRPr lang="it-IT" altLang="it-IT" sz="28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1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28464" y="456080"/>
            <a:ext cx="997623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charset="0"/>
                <a:ea typeface="Arial" charset="0"/>
                <a:cs typeface="Arial" charset="0"/>
              </a:rPr>
              <a:t>Dolore toracico acuto in paziente obeso</a:t>
            </a:r>
          </a:p>
          <a:p>
            <a:endParaRPr lang="it-IT" sz="16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Il Sig. Gianni Panini, 50 anni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e 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obeso (alto 170 cm, pesa 140 kg</a:t>
            </a: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), arriva in pronto soccorso accusando forte dolore toracico, respiro affannoso, aumento della frequenza respiratoria e nausea, temendo di avere avuto un infarto. Viene subito fatto un ECG, che mostra una frequenza cardiaca elevata (105 </a:t>
            </a:r>
            <a:r>
              <a:rPr lang="it-IT" sz="1600" dirty="0" err="1" smtClean="0">
                <a:latin typeface="Arial" charset="0"/>
                <a:ea typeface="Arial" charset="0"/>
                <a:cs typeface="Arial" charset="0"/>
              </a:rPr>
              <a:t>bpm</a:t>
            </a: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) ma non segni compatibili con un attacco o una insufficienza cardiaca. Viene effettuato un </a:t>
            </a:r>
            <a:r>
              <a:rPr lang="it-IT" sz="1600" dirty="0" err="1" smtClean="0">
                <a:latin typeface="Arial" charset="0"/>
                <a:ea typeface="Arial" charset="0"/>
                <a:cs typeface="Arial" charset="0"/>
              </a:rPr>
              <a:t>rx</a:t>
            </a: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 del torace, che non mostra anomalie quali polmonite o atelettasie (collasso dei lobi polmonari).</a:t>
            </a:r>
          </a:p>
          <a:p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Viene effettuata una analisi degli elettroliti e dei gas nel sangue, con i seguenti risultati:</a:t>
            </a:r>
          </a:p>
          <a:p>
            <a:endParaRPr lang="it-IT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PO</a:t>
            </a:r>
            <a:r>
              <a:rPr lang="it-IT" sz="16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 arteriosa: 65 </a:t>
            </a:r>
            <a:r>
              <a:rPr lang="it-IT" sz="1600" dirty="0" err="1" smtClean="0">
                <a:latin typeface="Arial" charset="0"/>
                <a:ea typeface="Arial" charset="0"/>
                <a:cs typeface="Arial" charset="0"/>
              </a:rPr>
              <a:t>mmHg</a:t>
            </a: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 (80-100 </a:t>
            </a:r>
            <a:r>
              <a:rPr lang="it-IT" sz="1600" dirty="0" err="1" smtClean="0">
                <a:latin typeface="Arial" charset="0"/>
                <a:ea typeface="Arial" charset="0"/>
                <a:cs typeface="Arial" charset="0"/>
              </a:rPr>
              <a:t>mmHg</a:t>
            </a: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)	 PCO</a:t>
            </a:r>
            <a:r>
              <a:rPr lang="it-IT" sz="16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 arteriosa: 28 </a:t>
            </a:r>
            <a:r>
              <a:rPr lang="it-IT" sz="1600" dirty="0" err="1" smtClean="0">
                <a:latin typeface="Arial" charset="0"/>
                <a:ea typeface="Arial" charset="0"/>
                <a:cs typeface="Arial" charset="0"/>
              </a:rPr>
              <a:t>mmHg</a:t>
            </a: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 (35-45 </a:t>
            </a:r>
            <a:r>
              <a:rPr lang="it-IT" sz="1600" dirty="0" err="1" smtClean="0">
                <a:latin typeface="Arial" charset="0"/>
                <a:ea typeface="Arial" charset="0"/>
                <a:cs typeface="Arial" charset="0"/>
              </a:rPr>
              <a:t>mmHg</a:t>
            </a: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r>
              <a:rPr lang="it-IT" sz="1600" dirty="0" err="1" smtClean="0">
                <a:latin typeface="Arial" charset="0"/>
                <a:ea typeface="Arial" charset="0"/>
                <a:cs typeface="Arial" charset="0"/>
              </a:rPr>
              <a:t>pH</a:t>
            </a: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 arterioso: 7,51 (7,38-7,45)			 Bicarbonato: 21 </a:t>
            </a:r>
            <a:r>
              <a:rPr lang="it-IT" sz="1600" dirty="0" err="1" smtClean="0">
                <a:latin typeface="Arial" charset="0"/>
                <a:ea typeface="Arial" charset="0"/>
                <a:cs typeface="Arial" charset="0"/>
              </a:rPr>
              <a:t>mmol</a:t>
            </a: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/L (23-27 </a:t>
            </a:r>
            <a:r>
              <a:rPr lang="it-IT" sz="1600" dirty="0" err="1" smtClean="0">
                <a:latin typeface="Arial" charset="0"/>
                <a:ea typeface="Arial" charset="0"/>
                <a:cs typeface="Arial" charset="0"/>
              </a:rPr>
              <a:t>mmol</a:t>
            </a: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/L)</a:t>
            </a:r>
          </a:p>
          <a:p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Emoglobina: 14 g/</a:t>
            </a:r>
            <a:r>
              <a:rPr lang="it-IT" sz="1600" dirty="0" err="1" smtClean="0">
                <a:latin typeface="Arial" charset="0"/>
                <a:ea typeface="Arial" charset="0"/>
                <a:cs typeface="Arial" charset="0"/>
              </a:rPr>
              <a:t>dL</a:t>
            </a: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 (12-16 g/</a:t>
            </a:r>
            <a:r>
              <a:rPr lang="it-IT" sz="1600" dirty="0" err="1" smtClean="0">
                <a:latin typeface="Arial" charset="0"/>
                <a:ea typeface="Arial" charset="0"/>
                <a:cs typeface="Arial" charset="0"/>
              </a:rPr>
              <a:t>dL</a:t>
            </a: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endParaRPr lang="it-IT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Il paziente presenta una ipossia ipossica (bassi valori di PO</a:t>
            </a:r>
            <a:r>
              <a:rPr lang="it-IT" sz="16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 arteriosa) ed è in </a:t>
            </a:r>
            <a:r>
              <a:rPr lang="it-IT" sz="1600" b="1" dirty="0" smtClean="0">
                <a:latin typeface="Arial" charset="0"/>
                <a:ea typeface="Arial" charset="0"/>
                <a:cs typeface="Arial" charset="0"/>
              </a:rPr>
              <a:t>alcalosi</a:t>
            </a: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 (bassi valori di </a:t>
            </a:r>
            <a:r>
              <a:rPr lang="it-IT" sz="1600" dirty="0" err="1" smtClean="0">
                <a:latin typeface="Arial" charset="0"/>
                <a:ea typeface="Arial" charset="0"/>
                <a:cs typeface="Arial" charset="0"/>
              </a:rPr>
              <a:t>pH</a:t>
            </a: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) </a:t>
            </a:r>
            <a:r>
              <a:rPr lang="it-IT" sz="1600" b="1" dirty="0" smtClean="0">
                <a:latin typeface="Arial" charset="0"/>
                <a:ea typeface="Arial" charset="0"/>
                <a:cs typeface="Arial" charset="0"/>
              </a:rPr>
              <a:t>respiratoria</a:t>
            </a: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 (bassi valori di bicarbonato), dovuta alla iperventilazione.</a:t>
            </a:r>
          </a:p>
          <a:p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Il Sig. Panini è arrivato in pronto soccorso dopo aver fatto un lungo viaggio, di 9 ore, su un treno affollato e durante il quale è sempre stato seduto. Sceso dal treno e preso un taxi, si è sentito male e ha chiesto di essere portato in ospedale. Escluso dall’ECG un problema cardiaco, il medico del pronto soccorso decide di indagare la funzionalità polmonare, anche se l’</a:t>
            </a:r>
            <a:r>
              <a:rPr lang="it-IT" sz="1600" dirty="0" err="1" smtClean="0">
                <a:latin typeface="Arial" charset="0"/>
                <a:ea typeface="Arial" charset="0"/>
                <a:cs typeface="Arial" charset="0"/>
              </a:rPr>
              <a:t>rx</a:t>
            </a: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 del torace è negativo. È insospettito, infatti, dalla scarsa risposta all’ossigeno puro. Richiede una scintigrafia </a:t>
            </a:r>
            <a:r>
              <a:rPr lang="it-IT" sz="1600" dirty="0" err="1" smtClean="0">
                <a:latin typeface="Arial" charset="0"/>
                <a:ea typeface="Arial" charset="0"/>
                <a:cs typeface="Arial" charset="0"/>
              </a:rPr>
              <a:t>ventilatoria</a:t>
            </a: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 e </a:t>
            </a:r>
            <a:r>
              <a:rPr lang="it-IT" sz="1600" dirty="0" err="1" smtClean="0">
                <a:latin typeface="Arial" charset="0"/>
                <a:ea typeface="Arial" charset="0"/>
                <a:cs typeface="Arial" charset="0"/>
              </a:rPr>
              <a:t>perfusionale</a:t>
            </a: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*: la ventilazione è normale, ma perfusione mostra ampie regioni polmonari non perfuse. Viene emessa diagnosi di </a:t>
            </a:r>
            <a:r>
              <a:rPr lang="it-IT" sz="1600" b="1" dirty="0" smtClean="0">
                <a:latin typeface="Arial" charset="0"/>
                <a:ea typeface="Arial" charset="0"/>
                <a:cs typeface="Arial" charset="0"/>
              </a:rPr>
              <a:t>embolia polmonare</a:t>
            </a: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, probabilmente dovuto a una trombosi venosa profonda.</a:t>
            </a:r>
          </a:p>
          <a:p>
            <a:r>
              <a:rPr lang="it-IT" sz="1400" dirty="0" smtClean="0">
                <a:latin typeface="Arial" charset="0"/>
                <a:ea typeface="Arial" charset="0"/>
                <a:cs typeface="Arial" charset="0"/>
              </a:rPr>
              <a:t>Il fatto che il Sig. Panini sia rimasto fermo per molte ore ha aumentato la possibilità di una trombosi venosa degli arti inferiori: una ecografia ha confermato la presenza di un grosso trombo nella vena femorale della gamba destra.</a:t>
            </a:r>
          </a:p>
          <a:p>
            <a:endParaRPr lang="it-IT" sz="1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it-IT" sz="1400" dirty="0" smtClean="0">
                <a:latin typeface="Arial" charset="0"/>
                <a:ea typeface="Arial" charset="0"/>
                <a:cs typeface="Arial" charset="0"/>
              </a:rPr>
              <a:t>* Un tracciante radioattivo viene fatto inalare e un altro iniettato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107949" y="44450"/>
            <a:ext cx="10066197" cy="400110"/>
          </a:xfrm>
          <a:prstGeom prst="rect">
            <a:avLst/>
          </a:prstGeom>
          <a:noFill/>
          <a:ln w="9525">
            <a:solidFill>
              <a:srgbClr val="0432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smtClean="0">
                <a:solidFill>
                  <a:srgbClr val="0432FF"/>
                </a:solidFill>
              </a:rPr>
              <a:t>CASO CLINICO</a:t>
            </a:r>
            <a:endParaRPr lang="it-IT" altLang="it-IT" sz="20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0287000" cy="4572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it-IT" sz="2400" dirty="0">
                <a:solidFill>
                  <a:srgbClr val="1C04FF"/>
                </a:solidFill>
                <a:latin typeface="Arial Rounded MT Bold" charset="0"/>
              </a:rPr>
              <a:t>QUADRO GENERALE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1705058"/>
            <a:ext cx="1028700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9pPr>
          </a:lstStyle>
          <a:p>
            <a:pPr algn="ctr" eaLnBrk="1">
              <a:spcAft>
                <a:spcPts val="600"/>
              </a:spcAft>
            </a:pPr>
            <a:r>
              <a:rPr lang="it-IT" altLang="it-IT" sz="1400" dirty="0" smtClean="0">
                <a:solidFill>
                  <a:srgbClr val="1C04FF"/>
                </a:solidFill>
              </a:rPr>
              <a:t>Definizione</a:t>
            </a:r>
          </a:p>
          <a:p>
            <a:pPr algn="ctr" eaLnBrk="1">
              <a:spcAft>
                <a:spcPts val="600"/>
              </a:spcAft>
            </a:pPr>
            <a:r>
              <a:rPr lang="it-IT" altLang="it-IT" sz="1400" dirty="0" smtClean="0">
                <a:solidFill>
                  <a:srgbClr val="1C04FF"/>
                </a:solidFill>
              </a:rPr>
              <a:t>2 tipi di acidità</a:t>
            </a:r>
          </a:p>
          <a:p>
            <a:pPr algn="ctr" eaLnBrk="1">
              <a:spcAft>
                <a:spcPts val="600"/>
              </a:spcAft>
            </a:pPr>
            <a:r>
              <a:rPr lang="it-IT" altLang="it-IT" sz="1400" dirty="0" smtClean="0">
                <a:solidFill>
                  <a:srgbClr val="1C04FF"/>
                </a:solidFill>
              </a:rPr>
              <a:t>Sistemi di regolazione del </a:t>
            </a:r>
            <a:r>
              <a:rPr lang="it-IT" altLang="it-IT" sz="1400" dirty="0" err="1" smtClean="0">
                <a:solidFill>
                  <a:srgbClr val="1C04FF"/>
                </a:solidFill>
              </a:rPr>
              <a:t>pH</a:t>
            </a:r>
            <a:endParaRPr lang="it-IT" altLang="it-IT" sz="1400" dirty="0" smtClean="0">
              <a:solidFill>
                <a:srgbClr val="1C04FF"/>
              </a:solidFill>
            </a:endParaRPr>
          </a:p>
          <a:p>
            <a:pPr algn="ctr" eaLnBrk="1">
              <a:spcAft>
                <a:spcPts val="600"/>
              </a:spcAft>
            </a:pPr>
            <a:r>
              <a:rPr lang="it-IT" altLang="it-IT" sz="1400" dirty="0" smtClean="0">
                <a:solidFill>
                  <a:srgbClr val="1C04FF"/>
                </a:solidFill>
              </a:rPr>
              <a:t>Tamponi dell’organismo</a:t>
            </a:r>
          </a:p>
          <a:p>
            <a:pPr algn="ctr" eaLnBrk="1">
              <a:spcAft>
                <a:spcPts val="600"/>
              </a:spcAft>
            </a:pPr>
            <a:r>
              <a:rPr lang="it-IT" altLang="it-IT" sz="1400" dirty="0" smtClean="0">
                <a:solidFill>
                  <a:srgbClr val="1C04FF"/>
                </a:solidFill>
              </a:rPr>
              <a:t>Sistema tampone bicarbonato/acido carbonico</a:t>
            </a:r>
          </a:p>
          <a:p>
            <a:pPr algn="ctr" eaLnBrk="1">
              <a:spcAft>
                <a:spcPts val="600"/>
              </a:spcAft>
            </a:pPr>
            <a:r>
              <a:rPr lang="it-IT" altLang="it-IT" sz="1400" dirty="0" smtClean="0">
                <a:solidFill>
                  <a:srgbClr val="1C04FF"/>
                </a:solidFill>
              </a:rPr>
              <a:t>Regolazione respiratoria dell’equilibrio acido/base</a:t>
            </a:r>
          </a:p>
          <a:p>
            <a:pPr algn="ctr" eaLnBrk="1">
              <a:spcAft>
                <a:spcPts val="600"/>
              </a:spcAft>
            </a:pPr>
            <a:r>
              <a:rPr lang="it-IT" altLang="it-IT" sz="1400" dirty="0" smtClean="0">
                <a:solidFill>
                  <a:srgbClr val="1C04FF"/>
                </a:solidFill>
              </a:rPr>
              <a:t>Regolazione renale dell’equilibrio acido/base</a:t>
            </a:r>
          </a:p>
          <a:p>
            <a:pPr algn="ctr" eaLnBrk="1">
              <a:spcAft>
                <a:spcPts val="600"/>
              </a:spcAft>
            </a:pPr>
            <a:r>
              <a:rPr lang="it-IT" altLang="it-IT" sz="1400" dirty="0" smtClean="0">
                <a:solidFill>
                  <a:srgbClr val="1C04FF"/>
                </a:solidFill>
              </a:rPr>
              <a:t>Riassorbimento del bicarbonato nel tubulo contorto prossimale</a:t>
            </a:r>
          </a:p>
          <a:p>
            <a:pPr algn="ctr" eaLnBrk="1">
              <a:spcAft>
                <a:spcPts val="600"/>
              </a:spcAft>
            </a:pPr>
            <a:r>
              <a:rPr lang="it-IT" altLang="it-IT" sz="1400" dirty="0" smtClean="0">
                <a:solidFill>
                  <a:srgbClr val="1C04FF"/>
                </a:solidFill>
              </a:rPr>
              <a:t>Eliminazione degli H+ e rigenerazione del bicarbonato</a:t>
            </a:r>
          </a:p>
          <a:p>
            <a:pPr algn="ctr" eaLnBrk="1">
              <a:spcAft>
                <a:spcPts val="600"/>
              </a:spcAft>
            </a:pPr>
            <a:r>
              <a:rPr lang="it-IT" altLang="it-IT" sz="1400" dirty="0" smtClean="0">
                <a:solidFill>
                  <a:srgbClr val="1C04FF"/>
                </a:solidFill>
              </a:rPr>
              <a:t>Tampone fosfato</a:t>
            </a:r>
          </a:p>
          <a:p>
            <a:pPr algn="ctr" eaLnBrk="1">
              <a:spcAft>
                <a:spcPts val="600"/>
              </a:spcAft>
            </a:pPr>
            <a:r>
              <a:rPr lang="it-IT" altLang="it-IT" sz="1400" dirty="0" smtClean="0">
                <a:solidFill>
                  <a:srgbClr val="1C04FF"/>
                </a:solidFill>
              </a:rPr>
              <a:t>Formazione di ammonio urinario</a:t>
            </a:r>
          </a:p>
          <a:p>
            <a:pPr algn="ctr" eaLnBrk="1">
              <a:spcAft>
                <a:spcPts val="600"/>
              </a:spcAft>
            </a:pPr>
            <a:r>
              <a:rPr lang="it-IT" altLang="it-IT" sz="1400" dirty="0" err="1" smtClean="0">
                <a:solidFill>
                  <a:srgbClr val="1C04FF"/>
                </a:solidFill>
              </a:rPr>
              <a:t>Dis</a:t>
            </a:r>
            <a:r>
              <a:rPr lang="it-IT" altLang="it-IT" sz="1400" dirty="0" smtClean="0">
                <a:solidFill>
                  <a:srgbClr val="1C04FF"/>
                </a:solidFill>
              </a:rPr>
              <a:t>-equilibrio acido/base</a:t>
            </a:r>
          </a:p>
          <a:p>
            <a:pPr algn="ctr" eaLnBrk="1">
              <a:spcAft>
                <a:spcPts val="600"/>
              </a:spcAft>
            </a:pPr>
            <a:r>
              <a:rPr lang="it-IT" altLang="it-IT" sz="1400" dirty="0" smtClean="0">
                <a:solidFill>
                  <a:srgbClr val="1C04FF"/>
                </a:solidFill>
              </a:rPr>
              <a:t>Compensi</a:t>
            </a:r>
            <a:endParaRPr lang="it-IT" altLang="it-IT" sz="1400" dirty="0">
              <a:solidFill>
                <a:srgbClr val="1C04FF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60367" y="6195878"/>
            <a:ext cx="3328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Caso clinico:</a:t>
            </a:r>
          </a:p>
          <a:p>
            <a:r>
              <a:rPr lang="it-IT" sz="14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Dolore </a:t>
            </a:r>
            <a:r>
              <a:rPr lang="it-IT" sz="1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toracico acuto in paziente obeso</a:t>
            </a:r>
          </a:p>
        </p:txBody>
      </p:sp>
    </p:spTree>
    <p:extLst>
      <p:ext uri="{BB962C8B-B14F-4D97-AF65-F5344CB8AC3E}">
        <p14:creationId xmlns:p14="http://schemas.microsoft.com/office/powerpoint/2010/main" val="74868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33727"/>
            <a:ext cx="1028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Equilibrio acido-base</a:t>
            </a:r>
            <a:endParaRPr lang="it-IT" altLang="it-IT" sz="28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47" name="CasellaDiTesto 4"/>
          <p:cNvSpPr txBox="1">
            <a:spLocks noChangeArrowheads="1"/>
          </p:cNvSpPr>
          <p:nvPr/>
        </p:nvSpPr>
        <p:spPr bwMode="auto">
          <a:xfrm>
            <a:off x="2120902" y="2311402"/>
            <a:ext cx="19479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charset="0"/>
                <a:ea typeface="Arial" charset="0"/>
                <a:cs typeface="Arial" charset="0"/>
              </a:rPr>
              <a:t>pH arterioso </a:t>
            </a:r>
          </a:p>
        </p:txBody>
      </p:sp>
      <p:sp>
        <p:nvSpPr>
          <p:cNvPr id="6" name="Freccia destra 5"/>
          <p:cNvSpPr>
            <a:spLocks noChangeArrowheads="1"/>
          </p:cNvSpPr>
          <p:nvPr/>
        </p:nvSpPr>
        <p:spPr bwMode="auto">
          <a:xfrm>
            <a:off x="4770440" y="2362202"/>
            <a:ext cx="746125" cy="360363"/>
          </a:xfrm>
          <a:prstGeom prst="rightArrow">
            <a:avLst>
              <a:gd name="adj1" fmla="val 42944"/>
              <a:gd name="adj2" fmla="val 49998"/>
            </a:avLst>
          </a:prstGeom>
          <a:solidFill>
            <a:schemeClr val="tx2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49" name="CasellaDiTesto 7"/>
          <p:cNvSpPr txBox="1">
            <a:spLocks noChangeArrowheads="1"/>
          </p:cNvSpPr>
          <p:nvPr/>
        </p:nvSpPr>
        <p:spPr bwMode="auto">
          <a:xfrm>
            <a:off x="6249988" y="2311402"/>
            <a:ext cx="1725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Arial" charset="0"/>
                <a:ea typeface="Arial" charset="0"/>
                <a:cs typeface="Arial" charset="0"/>
              </a:rPr>
              <a:t>7,35 – 7,45</a:t>
            </a:r>
          </a:p>
        </p:txBody>
      </p:sp>
      <p:sp>
        <p:nvSpPr>
          <p:cNvPr id="6150" name="CasellaDiTesto 3"/>
          <p:cNvSpPr txBox="1">
            <a:spLocks noChangeArrowheads="1"/>
          </p:cNvSpPr>
          <p:nvPr/>
        </p:nvSpPr>
        <p:spPr bwMode="auto">
          <a:xfrm>
            <a:off x="0" y="1119021"/>
            <a:ext cx="1028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charset="0"/>
                <a:ea typeface="Arial" charset="0"/>
                <a:cs typeface="Arial" charset="0"/>
              </a:rPr>
              <a:t>È</a:t>
            </a:r>
            <a:r>
              <a:rPr lang="it-IT" altLang="it-IT" sz="180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altLang="it-IT" sz="1800" dirty="0">
                <a:latin typeface="Arial" charset="0"/>
                <a:ea typeface="Arial" charset="0"/>
                <a:cs typeface="Arial" charset="0"/>
              </a:rPr>
              <a:t>l’insieme dei processi fisiologici utili a mantenere il </a:t>
            </a:r>
            <a:r>
              <a:rPr lang="it-IT" altLang="it-IT" sz="1800" dirty="0" err="1">
                <a:latin typeface="Arial" charset="0"/>
                <a:ea typeface="Arial" charset="0"/>
                <a:cs typeface="Arial" charset="0"/>
              </a:rPr>
              <a:t>pH</a:t>
            </a:r>
            <a:r>
              <a:rPr lang="it-IT" altLang="it-IT" sz="1800" dirty="0">
                <a:latin typeface="Arial" charset="0"/>
                <a:ea typeface="Arial" charset="0"/>
                <a:cs typeface="Arial" charset="0"/>
              </a:rPr>
              <a:t> a valori compatibili con lo svolgimento delle principali funzioni metaboliche </a:t>
            </a:r>
          </a:p>
        </p:txBody>
      </p:sp>
      <p:sp>
        <p:nvSpPr>
          <p:cNvPr id="6151" name="CasellaDiTesto 6"/>
          <p:cNvSpPr txBox="1">
            <a:spLocks noChangeArrowheads="1"/>
          </p:cNvSpPr>
          <p:nvPr/>
        </p:nvSpPr>
        <p:spPr bwMode="auto">
          <a:xfrm>
            <a:off x="0" y="3233738"/>
            <a:ext cx="10287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charset="0"/>
                <a:ea typeface="Arial" charset="0"/>
                <a:cs typeface="Arial" charset="0"/>
              </a:rPr>
              <a:t>Il mantenimento di un </a:t>
            </a:r>
            <a:r>
              <a:rPr lang="it-IT" altLang="it-IT" sz="1800" dirty="0" err="1">
                <a:latin typeface="Arial" charset="0"/>
                <a:ea typeface="Arial" charset="0"/>
                <a:cs typeface="Arial" charset="0"/>
              </a:rPr>
              <a:t>pH</a:t>
            </a:r>
            <a:r>
              <a:rPr lang="it-IT" altLang="it-IT" sz="1800" dirty="0">
                <a:latin typeface="Arial" charset="0"/>
                <a:ea typeface="Arial" charset="0"/>
                <a:cs typeface="Arial" charset="0"/>
              </a:rPr>
              <a:t> entro limiti fisiologici è fondamentale perché gli ioni H</a:t>
            </a:r>
            <a:r>
              <a:rPr lang="it-IT" altLang="it-IT" sz="1800" baseline="30000" dirty="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it-IT" altLang="it-IT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altLang="it-IT" sz="1800" dirty="0" smtClean="0">
                <a:latin typeface="Arial" charset="0"/>
                <a:ea typeface="Arial" charset="0"/>
                <a:cs typeface="Arial" charset="0"/>
              </a:rPr>
              <a:t>sono </a:t>
            </a:r>
            <a:r>
              <a:rPr lang="it-IT" altLang="it-IT" sz="1800" dirty="0">
                <a:latin typeface="Arial" charset="0"/>
                <a:ea typeface="Arial" charset="0"/>
                <a:cs typeface="Arial" charset="0"/>
              </a:rPr>
              <a:t>composti particolarmente reattivi, in particolare con le proteine.</a:t>
            </a:r>
          </a:p>
        </p:txBody>
      </p:sp>
      <p:sp>
        <p:nvSpPr>
          <p:cNvPr id="6152" name="CasellaDiTesto 7"/>
          <p:cNvSpPr txBox="1">
            <a:spLocks noChangeArrowheads="1"/>
          </p:cNvSpPr>
          <p:nvPr/>
        </p:nvSpPr>
        <p:spPr bwMode="auto">
          <a:xfrm>
            <a:off x="844552" y="4303715"/>
            <a:ext cx="1287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dirty="0">
                <a:latin typeface="Arial" charset="0"/>
                <a:ea typeface="Arial" charset="0"/>
                <a:cs typeface="Arial" charset="0"/>
              </a:rPr>
              <a:t>[H</a:t>
            </a:r>
            <a:r>
              <a:rPr lang="it-IT" altLang="it-IT" sz="4000" baseline="30000" dirty="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it-IT" altLang="it-IT" sz="4000" dirty="0">
                <a:latin typeface="Arial" charset="0"/>
                <a:ea typeface="Arial" charset="0"/>
                <a:cs typeface="Arial" charset="0"/>
              </a:rPr>
              <a:t>]</a:t>
            </a:r>
          </a:p>
        </p:txBody>
      </p:sp>
      <p:cxnSp>
        <p:nvCxnSpPr>
          <p:cNvPr id="12" name="Connettore 2 11"/>
          <p:cNvCxnSpPr/>
          <p:nvPr/>
        </p:nvCxnSpPr>
        <p:spPr>
          <a:xfrm>
            <a:off x="2166940" y="4695825"/>
            <a:ext cx="833437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54" name="CasellaDiTesto 12"/>
          <p:cNvSpPr txBox="1">
            <a:spLocks noChangeArrowheads="1"/>
          </p:cNvSpPr>
          <p:nvPr/>
        </p:nvSpPr>
        <p:spPr bwMode="auto">
          <a:xfrm>
            <a:off x="3138490" y="4235450"/>
            <a:ext cx="37623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charset="0"/>
                <a:ea typeface="Arial" charset="0"/>
                <a:cs typeface="Arial" charset="0"/>
              </a:rPr>
              <a:t> Al variare della [H</a:t>
            </a:r>
            <a:r>
              <a:rPr lang="it-IT" altLang="it-IT" sz="1800" baseline="30000" dirty="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it-IT" altLang="it-IT" sz="1800" dirty="0">
                <a:latin typeface="Arial" charset="0"/>
                <a:ea typeface="Arial" charset="0"/>
                <a:cs typeface="Arial" charset="0"/>
              </a:rPr>
              <a:t>] le proteine acquistano o perdono protoni con conseguenti</a:t>
            </a:r>
          </a:p>
        </p:txBody>
      </p:sp>
      <p:cxnSp>
        <p:nvCxnSpPr>
          <p:cNvPr id="17" name="Connettore 2 16"/>
          <p:cNvCxnSpPr/>
          <p:nvPr/>
        </p:nvCxnSpPr>
        <p:spPr>
          <a:xfrm>
            <a:off x="6900863" y="4683125"/>
            <a:ext cx="862012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H="1">
            <a:off x="6440490" y="5019677"/>
            <a:ext cx="1419225" cy="5619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57" name="CasellaDiTesto 1"/>
          <p:cNvSpPr txBox="1">
            <a:spLocks noChangeArrowheads="1"/>
          </p:cNvSpPr>
          <p:nvPr/>
        </p:nvSpPr>
        <p:spPr bwMode="auto">
          <a:xfrm>
            <a:off x="7907338" y="4373563"/>
            <a:ext cx="1808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charset="0"/>
                <a:ea typeface="Arial" charset="0"/>
                <a:cs typeface="Arial" charset="0"/>
              </a:rPr>
              <a:t>Alterazioni strutturali</a:t>
            </a:r>
          </a:p>
        </p:txBody>
      </p:sp>
      <p:sp>
        <p:nvSpPr>
          <p:cNvPr id="6158" name="CasellaDiTesto 2"/>
          <p:cNvSpPr txBox="1">
            <a:spLocks noChangeArrowheads="1"/>
          </p:cNvSpPr>
          <p:nvPr/>
        </p:nvSpPr>
        <p:spPr bwMode="auto">
          <a:xfrm>
            <a:off x="4497262" y="5770563"/>
            <a:ext cx="14017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charset="0"/>
                <a:ea typeface="Arial" charset="0"/>
                <a:cs typeface="Arial" charset="0"/>
              </a:rPr>
              <a:t>Alterazioni funzionali!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4106865" y="5581650"/>
            <a:ext cx="2046287" cy="1023938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3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sellaDiTesto 1"/>
          <p:cNvSpPr txBox="1">
            <a:spLocks noChangeArrowheads="1"/>
          </p:cNvSpPr>
          <p:nvPr/>
        </p:nvSpPr>
        <p:spPr bwMode="auto">
          <a:xfrm>
            <a:off x="0" y="261940"/>
            <a:ext cx="1028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Acido, base, </a:t>
            </a:r>
            <a:r>
              <a:rPr lang="it-IT" altLang="it-IT" sz="28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pH</a:t>
            </a:r>
            <a:endParaRPr lang="it-IT" altLang="it-IT" sz="28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23" name="CasellaDiTesto 6"/>
          <p:cNvSpPr txBox="1">
            <a:spLocks noChangeArrowheads="1"/>
          </p:cNvSpPr>
          <p:nvPr/>
        </p:nvSpPr>
        <p:spPr bwMode="auto">
          <a:xfrm>
            <a:off x="1020763" y="1449389"/>
            <a:ext cx="1433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2000">
                <a:latin typeface="Arial" charset="0"/>
                <a:ea typeface="Arial" charset="0"/>
                <a:cs typeface="Arial" charset="0"/>
              </a:rPr>
              <a:t>Acido</a:t>
            </a:r>
          </a:p>
        </p:txBody>
      </p:sp>
      <p:sp>
        <p:nvSpPr>
          <p:cNvPr id="5124" name="CasellaDiTesto 7"/>
          <p:cNvSpPr txBox="1">
            <a:spLocks noChangeArrowheads="1"/>
          </p:cNvSpPr>
          <p:nvPr/>
        </p:nvSpPr>
        <p:spPr bwMode="auto">
          <a:xfrm>
            <a:off x="4933952" y="1449390"/>
            <a:ext cx="482490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charset="0"/>
                <a:ea typeface="Arial" charset="0"/>
                <a:cs typeface="Arial" charset="0"/>
              </a:rPr>
              <a:t>Sostanza in grado di cedere ioni H</a:t>
            </a:r>
            <a:r>
              <a:rPr lang="it-IT" altLang="it-IT" sz="1800" baseline="30000">
                <a:latin typeface="Arial" charset="0"/>
                <a:ea typeface="Arial" charset="0"/>
                <a:cs typeface="Arial" charset="0"/>
              </a:rPr>
              <a:t>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25" name="CasellaDiTesto 8"/>
          <p:cNvSpPr txBox="1">
            <a:spLocks noChangeArrowheads="1"/>
          </p:cNvSpPr>
          <p:nvPr/>
        </p:nvSpPr>
        <p:spPr bwMode="auto">
          <a:xfrm>
            <a:off x="1047750" y="2246314"/>
            <a:ext cx="1201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2000" dirty="0">
                <a:latin typeface="Arial" charset="0"/>
                <a:ea typeface="Arial" charset="0"/>
                <a:cs typeface="Arial" charset="0"/>
              </a:rPr>
              <a:t>Base</a:t>
            </a:r>
          </a:p>
        </p:txBody>
      </p:sp>
      <p:sp>
        <p:nvSpPr>
          <p:cNvPr id="5126" name="CasellaDiTesto 9"/>
          <p:cNvSpPr txBox="1">
            <a:spLocks noChangeArrowheads="1"/>
          </p:cNvSpPr>
          <p:nvPr/>
        </p:nvSpPr>
        <p:spPr bwMode="auto">
          <a:xfrm>
            <a:off x="4933952" y="2246313"/>
            <a:ext cx="4518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Arial" charset="0"/>
                <a:ea typeface="Arial" charset="0"/>
                <a:cs typeface="Arial" charset="0"/>
              </a:rPr>
              <a:t>Sostanza in grado di accettare ioni H</a:t>
            </a:r>
            <a:r>
              <a:rPr lang="it-IT" altLang="it-IT" sz="2000" baseline="30000" dirty="0">
                <a:latin typeface="Arial" charset="0"/>
                <a:ea typeface="Arial" charset="0"/>
                <a:cs typeface="Arial" charset="0"/>
              </a:rPr>
              <a:t>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5127" name="CasellaDiTesto 17"/>
          <p:cNvSpPr txBox="1">
            <a:spLocks noChangeArrowheads="1"/>
          </p:cNvSpPr>
          <p:nvPr/>
        </p:nvSpPr>
        <p:spPr bwMode="auto">
          <a:xfrm>
            <a:off x="1049300" y="3578226"/>
            <a:ext cx="81726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Arial" charset="0"/>
                <a:ea typeface="Arial" charset="0"/>
                <a:cs typeface="Arial" charset="0"/>
              </a:rPr>
              <a:t>Per semplicità matematica, la [H</a:t>
            </a:r>
            <a:r>
              <a:rPr lang="it-IT" altLang="it-IT" sz="2000" baseline="30000" dirty="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it-IT" altLang="it-IT" sz="2000" dirty="0">
                <a:latin typeface="Arial" charset="0"/>
                <a:ea typeface="Arial" charset="0"/>
                <a:cs typeface="Arial" charset="0"/>
              </a:rPr>
              <a:t>] viene espressa in scala logaritmica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Freccia in giù 20"/>
          <p:cNvSpPr/>
          <p:nvPr/>
        </p:nvSpPr>
        <p:spPr>
          <a:xfrm>
            <a:off x="4846638" y="4602165"/>
            <a:ext cx="558800" cy="625475"/>
          </a:xfrm>
          <a:prstGeom prst="downArrow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29" name="CasellaDiTesto 19"/>
          <p:cNvSpPr txBox="1">
            <a:spLocks noChangeArrowheads="1"/>
          </p:cNvSpPr>
          <p:nvPr/>
        </p:nvSpPr>
        <p:spPr bwMode="auto">
          <a:xfrm>
            <a:off x="3394075" y="5500690"/>
            <a:ext cx="3498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dirty="0" err="1">
                <a:latin typeface="Arial" charset="0"/>
                <a:ea typeface="Arial" charset="0"/>
                <a:cs typeface="Arial" charset="0"/>
              </a:rPr>
              <a:t>pH</a:t>
            </a:r>
            <a:r>
              <a:rPr lang="it-IT" altLang="it-IT" sz="4000" dirty="0">
                <a:latin typeface="Arial" charset="0"/>
                <a:ea typeface="Arial" charset="0"/>
                <a:cs typeface="Arial" charset="0"/>
              </a:rPr>
              <a:t> = -log [H</a:t>
            </a:r>
            <a:r>
              <a:rPr lang="it-IT" altLang="it-IT" sz="4000" baseline="30000" dirty="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it-IT" altLang="it-IT" sz="4000" dirty="0">
                <a:latin typeface="Arial" charset="0"/>
                <a:ea typeface="Arial" charset="0"/>
                <a:cs typeface="Arial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42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53"/>
            <a:ext cx="10287000" cy="64213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altLang="it-IT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2 tipi di acidità</a:t>
            </a:r>
          </a:p>
        </p:txBody>
      </p:sp>
      <p:sp>
        <p:nvSpPr>
          <p:cNvPr id="7171" name="CasellaDiTesto 8"/>
          <p:cNvSpPr txBox="1">
            <a:spLocks noChangeArrowheads="1"/>
          </p:cNvSpPr>
          <p:nvPr/>
        </p:nvSpPr>
        <p:spPr bwMode="auto">
          <a:xfrm>
            <a:off x="957263" y="1019924"/>
            <a:ext cx="880354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it-IT" altLang="it-IT" sz="2000" b="1" dirty="0">
                <a:latin typeface="Arial" charset="0"/>
                <a:ea typeface="Arial" charset="0"/>
                <a:cs typeface="Arial" charset="0"/>
              </a:rPr>
              <a:t>Acidità volatile (CO</a:t>
            </a:r>
            <a:r>
              <a:rPr lang="it-IT" altLang="it-IT" sz="2000" b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it-IT" altLang="it-IT" sz="2000" b="1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b="1" dirty="0">
              <a:latin typeface="Arial" charset="0"/>
              <a:ea typeface="Arial" charset="0"/>
              <a:cs typeface="Arial" charset="0"/>
              <a:sym typeface="Wingdings" pitchFamily="3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Arial" charset="0"/>
                <a:ea typeface="Arial" charset="0"/>
                <a:cs typeface="Arial" charset="0"/>
                <a:sym typeface="Wingdings" pitchFamily="32" charset="2"/>
              </a:rPr>
              <a:t>Deriva dal </a:t>
            </a:r>
            <a:r>
              <a:rPr lang="it-IT" altLang="it-IT" sz="2000" dirty="0" smtClean="0">
                <a:latin typeface="Arial" charset="0"/>
                <a:ea typeface="Arial" charset="0"/>
                <a:cs typeface="Arial" charset="0"/>
                <a:sym typeface="Wingdings" pitchFamily="32" charset="2"/>
              </a:rPr>
              <a:t>metabolismo </a:t>
            </a:r>
            <a:r>
              <a:rPr lang="it-IT" altLang="it-IT" sz="2000" dirty="0">
                <a:latin typeface="Arial" charset="0"/>
                <a:ea typeface="Arial" charset="0"/>
                <a:cs typeface="Arial" charset="0"/>
                <a:sym typeface="Wingdings" pitchFamily="32" charset="2"/>
              </a:rPr>
              <a:t>dei carboidrati e dei lipidi. Viene eliminata dai polmoni.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latin typeface="Arial" charset="0"/>
              <a:ea typeface="Arial" charset="0"/>
              <a:cs typeface="Arial" charset="0"/>
              <a:sym typeface="Wingdings" pitchFamily="3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Arial" charset="0"/>
                <a:ea typeface="Arial" charset="0"/>
                <a:cs typeface="Arial" charset="0"/>
                <a:sym typeface="Wingdings" pitchFamily="32" charset="2"/>
              </a:rPr>
              <a:t>In condizioni fisiologiche non costituisce guadagno di H</a:t>
            </a:r>
            <a:r>
              <a:rPr lang="it-IT" altLang="it-IT" sz="2000" baseline="30000" dirty="0">
                <a:latin typeface="Arial" charset="0"/>
                <a:ea typeface="Arial" charset="0"/>
                <a:cs typeface="Arial" charset="0"/>
                <a:sym typeface="Wingdings" pitchFamily="32" charset="2"/>
              </a:rPr>
              <a:t>+</a:t>
            </a:r>
            <a:r>
              <a:rPr lang="it-IT" altLang="it-IT" sz="2000" dirty="0">
                <a:latin typeface="Arial" charset="0"/>
                <a:ea typeface="Arial" charset="0"/>
                <a:cs typeface="Arial" charset="0"/>
                <a:sym typeface="Wingdings" pitchFamily="32" charset="2"/>
              </a:rPr>
              <a:t> perché, nell’unità di tempo, la quota di CO</a:t>
            </a:r>
            <a:r>
              <a:rPr lang="it-IT" altLang="it-IT" sz="20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it-IT" altLang="it-IT" sz="2000" dirty="0">
                <a:latin typeface="Arial" charset="0"/>
                <a:ea typeface="Arial" charset="0"/>
                <a:cs typeface="Arial" charset="0"/>
                <a:sym typeface="Wingdings" pitchFamily="32" charset="2"/>
              </a:rPr>
              <a:t> prodotta è uguale alla quantità eliminata con la respirazione.</a:t>
            </a:r>
            <a:endParaRPr lang="it-IT" altLang="it-IT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72" name="CasellaDiTesto 9"/>
          <p:cNvSpPr txBox="1">
            <a:spLocks noChangeArrowheads="1"/>
          </p:cNvSpPr>
          <p:nvPr/>
        </p:nvSpPr>
        <p:spPr bwMode="auto">
          <a:xfrm>
            <a:off x="5102312" y="1019924"/>
            <a:ext cx="46584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Arial" charset="0"/>
                <a:ea typeface="Arial" charset="0"/>
                <a:cs typeface="Arial" charset="0"/>
              </a:rPr>
              <a:t>CO</a:t>
            </a:r>
            <a:r>
              <a:rPr lang="it-IT" altLang="it-IT" sz="20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it-IT" altLang="it-IT" sz="2000" dirty="0">
                <a:latin typeface="Arial" charset="0"/>
                <a:ea typeface="Arial" charset="0"/>
                <a:cs typeface="Arial" charset="0"/>
              </a:rPr>
              <a:t> + H</a:t>
            </a:r>
            <a:r>
              <a:rPr lang="it-IT" altLang="it-IT" sz="20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it-IT" altLang="it-IT" sz="2000" dirty="0">
                <a:latin typeface="Arial" charset="0"/>
                <a:ea typeface="Arial" charset="0"/>
                <a:cs typeface="Arial" charset="0"/>
              </a:rPr>
              <a:t>O        </a:t>
            </a:r>
            <a:r>
              <a:rPr lang="it-IT" altLang="it-IT" sz="2000" dirty="0">
                <a:latin typeface="Arial" charset="0"/>
                <a:ea typeface="Arial" charset="0"/>
                <a:cs typeface="Arial" charset="0"/>
                <a:sym typeface="Wingdings" pitchFamily="32" charset="2"/>
              </a:rPr>
              <a:t>H</a:t>
            </a:r>
            <a:r>
              <a:rPr lang="it-IT" altLang="it-IT" sz="20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it-IT" altLang="it-IT" sz="2000" dirty="0">
                <a:latin typeface="Arial" charset="0"/>
                <a:ea typeface="Arial" charset="0"/>
                <a:cs typeface="Arial" charset="0"/>
                <a:sym typeface="Wingdings" pitchFamily="32" charset="2"/>
              </a:rPr>
              <a:t>CO</a:t>
            </a:r>
            <a:r>
              <a:rPr lang="it-IT" altLang="it-IT" sz="2000" baseline="-25000" dirty="0">
                <a:latin typeface="Arial" charset="0"/>
                <a:ea typeface="Arial" charset="0"/>
                <a:cs typeface="Arial" charset="0"/>
                <a:sym typeface="Wingdings" pitchFamily="32" charset="2"/>
              </a:rPr>
              <a:t>3</a:t>
            </a:r>
            <a:r>
              <a:rPr lang="it-IT" altLang="it-IT" sz="2000" dirty="0">
                <a:latin typeface="Arial" charset="0"/>
                <a:ea typeface="Arial" charset="0"/>
                <a:cs typeface="Arial" charset="0"/>
                <a:sym typeface="Wingdings" pitchFamily="32" charset="2"/>
              </a:rPr>
              <a:t>         H</a:t>
            </a:r>
            <a:r>
              <a:rPr lang="it-IT" altLang="it-IT" sz="2000" baseline="30000" dirty="0">
                <a:latin typeface="Arial" charset="0"/>
                <a:ea typeface="Arial" charset="0"/>
                <a:cs typeface="Arial" charset="0"/>
                <a:sym typeface="Wingdings" pitchFamily="32" charset="2"/>
              </a:rPr>
              <a:t>+</a:t>
            </a:r>
            <a:r>
              <a:rPr lang="it-IT" altLang="it-IT" sz="2000" dirty="0">
                <a:latin typeface="Arial" charset="0"/>
                <a:ea typeface="Arial" charset="0"/>
                <a:cs typeface="Arial" charset="0"/>
                <a:sym typeface="Wingdings" pitchFamily="32" charset="2"/>
              </a:rPr>
              <a:t> + HCO</a:t>
            </a:r>
            <a:r>
              <a:rPr lang="it-IT" altLang="it-IT" sz="2000" baseline="-25000" dirty="0">
                <a:latin typeface="Arial" charset="0"/>
                <a:ea typeface="Arial" charset="0"/>
                <a:cs typeface="Arial" charset="0"/>
                <a:sym typeface="Wingdings" pitchFamily="32" charset="2"/>
              </a:rPr>
              <a:t>3</a:t>
            </a:r>
            <a:r>
              <a:rPr lang="it-IT" altLang="it-IT" sz="2000" baseline="30000" dirty="0">
                <a:latin typeface="Arial" charset="0"/>
                <a:ea typeface="Arial" charset="0"/>
                <a:cs typeface="Arial" charset="0"/>
                <a:sym typeface="Wingdings" pitchFamily="32" charset="2"/>
              </a:rPr>
              <a:t>-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028700" y="3064697"/>
            <a:ext cx="8072438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it-IT" sz="2000" b="1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 startAt="2"/>
              <a:defRPr/>
            </a:pPr>
            <a:endParaRPr lang="it-IT" sz="2000" b="1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 startAt="2"/>
              <a:defRPr/>
            </a:pPr>
            <a:r>
              <a:rPr lang="it-IT" sz="2000" b="1" dirty="0">
                <a:latin typeface="Arial" charset="0"/>
                <a:ea typeface="Arial" charset="0"/>
                <a:cs typeface="Arial" charset="0"/>
              </a:rPr>
              <a:t>Acidità fissa</a:t>
            </a:r>
          </a:p>
          <a:p>
            <a:pPr>
              <a:defRPr/>
            </a:pPr>
            <a:endParaRPr lang="it-IT" sz="2000" b="1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Deriva dal metabolismo proteico. Viene eliminata dai reni.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it-IT" altLang="it-IT" sz="20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SO</a:t>
            </a:r>
            <a:r>
              <a:rPr lang="it-IT" sz="2000" baseline="-25000" dirty="0">
                <a:latin typeface="Arial" charset="0"/>
                <a:ea typeface="Arial" charset="0"/>
                <a:cs typeface="Arial" charset="0"/>
              </a:rPr>
              <a:t>4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 (cisteina, metionina)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000" dirty="0" err="1">
                <a:latin typeface="Arial" charset="0"/>
                <a:ea typeface="Arial" charset="0"/>
                <a:cs typeface="Arial" charset="0"/>
              </a:rPr>
              <a:t>HCl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 (lisina, arginina, istidina)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it-IT" altLang="it-IT" sz="20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PO</a:t>
            </a:r>
            <a:r>
              <a:rPr lang="it-IT" sz="2000" baseline="-25000" dirty="0">
                <a:latin typeface="Arial" charset="0"/>
                <a:ea typeface="Arial" charset="0"/>
                <a:cs typeface="Arial" charset="0"/>
              </a:rPr>
              <a:t>4</a:t>
            </a:r>
            <a:r>
              <a:rPr lang="it-IT" sz="2000" baseline="30000" dirty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 (assunto con la dieta)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Acidi organici (lattato, chetoacidi, tossici, farmaci)</a:t>
            </a:r>
          </a:p>
          <a:p>
            <a:pPr>
              <a:defRPr/>
            </a:pPr>
            <a:endParaRPr lang="it-IT" sz="2000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it-IT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Freccia in giù 12"/>
          <p:cNvSpPr/>
          <p:nvPr/>
        </p:nvSpPr>
        <p:spPr>
          <a:xfrm>
            <a:off x="7922549" y="4651841"/>
            <a:ext cx="483160" cy="766780"/>
          </a:xfrm>
          <a:prstGeom prst="downArrow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556148" y="4710734"/>
            <a:ext cx="102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>
                <a:latin typeface="Arial" charset="0"/>
                <a:ea typeface="Arial" charset="0"/>
                <a:cs typeface="Arial" charset="0"/>
              </a:rPr>
              <a:t>pH</a:t>
            </a:r>
            <a:endParaRPr lang="it-IT" sz="4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Freccia bidirezionale orizzontale 1"/>
          <p:cNvSpPr/>
          <p:nvPr/>
        </p:nvSpPr>
        <p:spPr>
          <a:xfrm>
            <a:off x="6535690" y="1145060"/>
            <a:ext cx="321276" cy="1729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12" name="Freccia bidirezionale orizzontale 11"/>
          <p:cNvSpPr/>
          <p:nvPr/>
        </p:nvSpPr>
        <p:spPr>
          <a:xfrm>
            <a:off x="7886703" y="1145060"/>
            <a:ext cx="321276" cy="1729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14309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161368"/>
            <a:ext cx="1028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Sistemi di regolazione del </a:t>
            </a:r>
            <a:r>
              <a:rPr lang="it-IT" sz="28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pH</a:t>
            </a:r>
            <a:endParaRPr lang="it-IT" sz="28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28700" y="1452283"/>
            <a:ext cx="7947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Risposta immediata</a:t>
            </a:r>
          </a:p>
          <a:p>
            <a:r>
              <a:rPr lang="it-IT" sz="2000" dirty="0">
                <a:latin typeface="Arial" charset="0"/>
                <a:ea typeface="Arial" charset="0"/>
                <a:cs typeface="Arial" charset="0"/>
              </a:rPr>
              <a:t>I sistemi tampone si combinano istantaneamente con gli acidi o le basi in eccesso per impedire variazioni consistenti di </a:t>
            </a:r>
            <a:r>
              <a:rPr lang="it-IT" sz="2000" dirty="0" err="1">
                <a:latin typeface="Arial" charset="0"/>
                <a:ea typeface="Arial" charset="0"/>
                <a:cs typeface="Arial" charset="0"/>
              </a:rPr>
              <a:t>pH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28702" y="3059669"/>
            <a:ext cx="7584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it-IT" sz="2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Risposta rapida</a:t>
            </a:r>
          </a:p>
          <a:p>
            <a:r>
              <a:rPr lang="it-IT" sz="2000" dirty="0">
                <a:latin typeface="Arial" charset="0"/>
                <a:ea typeface="Arial" charset="0"/>
                <a:cs typeface="Arial" charset="0"/>
              </a:rPr>
              <a:t>Il centro respiratorio regola in pochi minuti la ventilazione e quindi l’eliminazione di CO</a:t>
            </a:r>
            <a:r>
              <a:rPr lang="it-IT" sz="2000" baseline="-25000" dirty="0">
                <a:latin typeface="Arial" charset="0"/>
                <a:ea typeface="Arial" charset="0"/>
                <a:cs typeface="Arial" charset="0"/>
              </a:rPr>
              <a:t>2</a:t>
            </a:r>
            <a:endParaRPr lang="it-IT" sz="2000" baseline="-250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28702" y="4800601"/>
            <a:ext cx="7199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it-IT" sz="2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Risposta lenta</a:t>
            </a:r>
          </a:p>
          <a:p>
            <a:r>
              <a:rPr lang="it-IT" sz="2000" dirty="0">
                <a:latin typeface="Arial" charset="0"/>
                <a:ea typeface="Arial" charset="0"/>
                <a:cs typeface="Arial" charset="0"/>
              </a:rPr>
              <a:t>Il rene elimina dal corpo gli acidi e le basi in eccesso (giorni)</a:t>
            </a:r>
          </a:p>
        </p:txBody>
      </p:sp>
    </p:spTree>
    <p:extLst>
      <p:ext uri="{BB962C8B-B14F-4D97-AF65-F5344CB8AC3E}">
        <p14:creationId xmlns:p14="http://schemas.microsoft.com/office/powerpoint/2010/main" val="17027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sellaDiTesto 1"/>
          <p:cNvSpPr txBox="1">
            <a:spLocks noChangeArrowheads="1"/>
          </p:cNvSpPr>
          <p:nvPr/>
        </p:nvSpPr>
        <p:spPr bwMode="auto">
          <a:xfrm>
            <a:off x="0" y="72445"/>
            <a:ext cx="1028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Tamponi dell’organismo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96678" y="848269"/>
            <a:ext cx="99842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Un sistema tampone è una soluzione che, grazie alla capacità di legare o rilasciare ioni H</a:t>
            </a:r>
            <a:r>
              <a:rPr lang="it-IT" sz="2000" baseline="30000" dirty="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, ha l’abilità di OPPORSI alle variazioni di </a:t>
            </a:r>
            <a:r>
              <a:rPr lang="it-IT" sz="2000" dirty="0" err="1">
                <a:latin typeface="Arial" charset="0"/>
                <a:ea typeface="Arial" charset="0"/>
                <a:cs typeface="Arial" charset="0"/>
              </a:rPr>
              <a:t>pH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  quando alla soluzione stessa vengono aggiunti degli acidi o delle basi.</a:t>
            </a:r>
          </a:p>
          <a:p>
            <a:endParaRPr lang="it-IT" sz="20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Il sistema tampone NON elimina il carico acido/basico</a:t>
            </a:r>
          </a:p>
          <a:p>
            <a:endParaRPr lang="it-IT" sz="20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E’ composto da un </a:t>
            </a:r>
            <a:r>
              <a:rPr lang="it-IT" sz="2000" b="1" dirty="0">
                <a:latin typeface="Arial" charset="0"/>
                <a:ea typeface="Arial" charset="0"/>
                <a:cs typeface="Arial" charset="0"/>
              </a:rPr>
              <a:t>acido debole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 e dalla sua </a:t>
            </a:r>
            <a:r>
              <a:rPr lang="it-IT" sz="2000" b="1" dirty="0">
                <a:latin typeface="Arial" charset="0"/>
                <a:ea typeface="Arial" charset="0"/>
                <a:cs typeface="Arial" charset="0"/>
              </a:rPr>
              <a:t>base coniugata</a:t>
            </a:r>
          </a:p>
          <a:p>
            <a:endParaRPr lang="it-IT" sz="2000" dirty="0">
              <a:latin typeface="Arial" charset="0"/>
              <a:ea typeface="Arial" charset="0"/>
              <a:cs typeface="Arial" charset="0"/>
            </a:endParaRPr>
          </a:p>
          <a:p>
            <a:endParaRPr lang="it-IT" sz="2000" dirty="0">
              <a:latin typeface="Arial" charset="0"/>
              <a:ea typeface="Arial" charset="0"/>
              <a:cs typeface="Arial" charset="0"/>
            </a:endParaRPr>
          </a:p>
          <a:p>
            <a:endParaRPr lang="it-IT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9085" y="3255416"/>
            <a:ext cx="4141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Arial" charset="0"/>
                <a:ea typeface="Arial" charset="0"/>
                <a:cs typeface="Arial" charset="0"/>
              </a:rPr>
              <a:t>HA          </a:t>
            </a:r>
            <a:r>
              <a:rPr lang="it-IT" sz="2400" dirty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 A</a:t>
            </a:r>
            <a:r>
              <a:rPr lang="it-IT" sz="2400" baseline="30000" dirty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-</a:t>
            </a:r>
            <a:r>
              <a:rPr lang="it-IT" sz="2400" dirty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 + H</a:t>
            </a:r>
            <a:r>
              <a:rPr lang="it-IT" sz="2400" baseline="30000" dirty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+</a:t>
            </a:r>
            <a:endParaRPr lang="it-IT" sz="2400" baseline="30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Connettore 2 5"/>
          <p:cNvCxnSpPr/>
          <p:nvPr/>
        </p:nvCxnSpPr>
        <p:spPr>
          <a:xfrm>
            <a:off x="1649698" y="3486246"/>
            <a:ext cx="497541" cy="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57349" y="6437875"/>
            <a:ext cx="4344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pK</a:t>
            </a:r>
            <a:r>
              <a:rPr lang="it-IT" baseline="-25000" dirty="0" err="1"/>
              <a:t>A</a:t>
            </a:r>
            <a:r>
              <a:rPr lang="it-IT" dirty="0"/>
              <a:t>: logaritmo negativo della costante acida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537716" y="4034273"/>
                <a:ext cx="2043116" cy="791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Arial" charset="0"/>
                    <a:ea typeface="Arial" charset="0"/>
                    <a:cs typeface="Arial" charset="0"/>
                  </a:rPr>
                  <a:t>K</a:t>
                </a:r>
                <a:r>
                  <a:rPr lang="en-US" sz="2800" baseline="-25000" dirty="0">
                    <a:latin typeface="Arial" charset="0"/>
                    <a:ea typeface="Arial" charset="0"/>
                    <a:cs typeface="Arial" charset="0"/>
                  </a:rPr>
                  <a:t>A</a:t>
                </a:r>
                <a:r>
                  <a:rPr lang="en-US" sz="2800" dirty="0">
                    <a:latin typeface="Arial" charset="0"/>
                    <a:ea typeface="Arial" charset="0"/>
                    <a:cs typeface="Arial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8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A</m:t>
                            </m:r>
                            <m:r>
                              <a:rPr lang="it-IT" sz="2800" baseline="2000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−</m:t>
                            </m:r>
                          </m:e>
                        </m:d>
                        <m:r>
                          <a:rPr lang="en-US" sz="2800">
                            <a:latin typeface="Cambria Math" charset="0"/>
                            <a:ea typeface="Arial" charset="0"/>
                            <a:cs typeface="Arial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it-IT" sz="2800">
                            <a:latin typeface="Cambria Math" charset="0"/>
                            <a:ea typeface="Arial" charset="0"/>
                            <a:cs typeface="Arial" charset="0"/>
                          </a:rPr>
                          <m:t>H</m:t>
                        </m:r>
                        <m:r>
                          <a:rPr lang="it-IT" sz="2800" baseline="20000">
                            <a:latin typeface="Cambria Math" charset="0"/>
                            <a:ea typeface="Arial" charset="0"/>
                            <a:cs typeface="Arial" charset="0"/>
                          </a:rPr>
                          <m:t>+</m:t>
                        </m:r>
                        <m:r>
                          <a:rPr lang="en-US" sz="2800">
                            <a:latin typeface="Cambria Math" charset="0"/>
                            <a:ea typeface="Arial" charset="0"/>
                            <a:cs typeface="Arial" charset="0"/>
                          </a:rPr>
                          <m:t>]</m:t>
                        </m:r>
                      </m:num>
                      <m:den>
                        <m:r>
                          <a:rPr lang="en-US" sz="2800">
                            <a:latin typeface="Cambria Math" charset="0"/>
                            <a:ea typeface="Arial" charset="0"/>
                            <a:cs typeface="Arial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  <a:ea typeface="Arial" charset="0"/>
                            <a:cs typeface="Arial" charset="0"/>
                          </a:rPr>
                          <m:t>AH</m:t>
                        </m:r>
                        <m:r>
                          <a:rPr lang="en-US" sz="2800">
                            <a:latin typeface="Cambria Math" charset="0"/>
                            <a:ea typeface="Arial" charset="0"/>
                            <a:cs typeface="Arial" charset="0"/>
                          </a:rPr>
                          <m:t>]</m:t>
                        </m:r>
                      </m:den>
                    </m:f>
                  </m:oMath>
                </a14:m>
                <a:endParaRPr lang="it-IT" sz="28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216" y="4034273"/>
                <a:ext cx="2043116" cy="791242"/>
              </a:xfrm>
              <a:prstGeom prst="rect">
                <a:avLst/>
              </a:prstGeom>
              <a:blipFill rotWithShape="0">
                <a:blip r:embed="rId3"/>
                <a:stretch>
                  <a:fillRect l="-4464" b="-7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/>
          <p:cNvSpPr txBox="1"/>
          <p:nvPr/>
        </p:nvSpPr>
        <p:spPr>
          <a:xfrm>
            <a:off x="5771770" y="3239510"/>
            <a:ext cx="4141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latin typeface="Arial" charset="0"/>
                <a:ea typeface="Arial" charset="0"/>
                <a:cs typeface="Arial" charset="0"/>
              </a:rPr>
              <a:t>pH</a:t>
            </a:r>
            <a:r>
              <a:rPr lang="it-IT" sz="2400" dirty="0">
                <a:latin typeface="Arial" charset="0"/>
                <a:ea typeface="Arial" charset="0"/>
                <a:cs typeface="Arial" charset="0"/>
              </a:rPr>
              <a:t> = -log</a:t>
            </a:r>
            <a:r>
              <a:rPr lang="it-IT" sz="2400" baseline="-25000" dirty="0">
                <a:latin typeface="Arial" charset="0"/>
                <a:ea typeface="Arial" charset="0"/>
                <a:cs typeface="Arial" charset="0"/>
              </a:rPr>
              <a:t>10</a:t>
            </a:r>
            <a:r>
              <a:rPr lang="it-IT" sz="2400" dirty="0">
                <a:latin typeface="Arial" charset="0"/>
                <a:ea typeface="Arial" charset="0"/>
                <a:cs typeface="Arial" charset="0"/>
              </a:rPr>
              <a:t> [</a:t>
            </a:r>
            <a:r>
              <a:rPr lang="it-IT" sz="2400" dirty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H</a:t>
            </a:r>
            <a:r>
              <a:rPr lang="it-IT" sz="2400" baseline="30000" dirty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+</a:t>
            </a:r>
            <a:r>
              <a:rPr lang="it-IT" sz="2400" dirty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]</a:t>
            </a:r>
            <a:endParaRPr lang="it-IT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106537" y="3866122"/>
            <a:ext cx="7300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K</a:t>
            </a:r>
            <a:r>
              <a:rPr lang="it-IT" sz="2400" baseline="-25000" dirty="0"/>
              <a:t>A</a:t>
            </a:r>
            <a:r>
              <a:rPr lang="it-IT" sz="2400" dirty="0"/>
              <a:t> (costante acida):  concentrazione di H</a:t>
            </a:r>
            <a:r>
              <a:rPr lang="it-IT" sz="2400" baseline="30000" dirty="0"/>
              <a:t>+</a:t>
            </a:r>
            <a:r>
              <a:rPr lang="it-IT" sz="2400" dirty="0"/>
              <a:t> alla quale la forma acida e basica sono presenti in uguale concentrazione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2037005" y="5187576"/>
                <a:ext cx="4782895" cy="791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Arial" charset="0"/>
                    <a:ea typeface="Arial" charset="0"/>
                    <a:cs typeface="Arial" charset="0"/>
                  </a:rPr>
                  <a:t>pH = </a:t>
                </a:r>
                <a:r>
                  <a:rPr lang="en-US" sz="2800" dirty="0" err="1">
                    <a:latin typeface="Arial" charset="0"/>
                    <a:ea typeface="Arial" charset="0"/>
                    <a:cs typeface="Arial" charset="0"/>
                  </a:rPr>
                  <a:t>pK</a:t>
                </a:r>
                <a:r>
                  <a:rPr lang="en-US" sz="2800" baseline="-25000" dirty="0" err="1">
                    <a:latin typeface="Arial" charset="0"/>
                    <a:ea typeface="Arial" charset="0"/>
                    <a:cs typeface="Arial" charset="0"/>
                  </a:rPr>
                  <a:t>A</a:t>
                </a:r>
                <a:r>
                  <a:rPr lang="en-US" sz="2800" dirty="0">
                    <a:latin typeface="Arial" charset="0"/>
                    <a:ea typeface="Arial" charset="0"/>
                    <a:cs typeface="Arial" charset="0"/>
                  </a:rPr>
                  <a:t> + log</a:t>
                </a:r>
                <a:r>
                  <a:rPr lang="en-US" sz="2800" baseline="-25000" dirty="0">
                    <a:latin typeface="Arial" charset="0"/>
                    <a:ea typeface="Arial" charset="0"/>
                    <a:cs typeface="Arial" charset="0"/>
                  </a:rPr>
                  <a:t>10</a:t>
                </a:r>
                <a:r>
                  <a:rPr lang="en-US" sz="2800" dirty="0">
                    <a:latin typeface="Arial" charset="0"/>
                    <a:ea typeface="Arial" charset="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8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A</m:t>
                            </m:r>
                            <m:r>
                              <a:rPr lang="it-IT" sz="2800" baseline="2000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−</m:t>
                            </m:r>
                          </m:e>
                        </m:d>
                      </m:num>
                      <m:den>
                        <m:r>
                          <a:rPr lang="en-US" sz="2800">
                            <a:latin typeface="Cambria Math" charset="0"/>
                            <a:ea typeface="Arial" charset="0"/>
                            <a:cs typeface="Arial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  <a:ea typeface="Arial" charset="0"/>
                            <a:cs typeface="Arial" charset="0"/>
                          </a:rPr>
                          <m:t>AH</m:t>
                        </m:r>
                        <m:r>
                          <a:rPr lang="en-US" sz="2800">
                            <a:latin typeface="Cambria Math" charset="0"/>
                            <a:ea typeface="Arial" charset="0"/>
                            <a:cs typeface="Arial" charset="0"/>
                          </a:rPr>
                          <m:t>]</m:t>
                        </m:r>
                      </m:den>
                    </m:f>
                  </m:oMath>
                </a14:m>
                <a:endParaRPr lang="it-IT" sz="28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504" y="5187576"/>
                <a:ext cx="4782895" cy="791242"/>
              </a:xfrm>
              <a:prstGeom prst="rect">
                <a:avLst/>
              </a:prstGeom>
              <a:blipFill rotWithShape="0">
                <a:blip r:embed="rId4"/>
                <a:stretch>
                  <a:fillRect b="-7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/>
          <p:cNvSpPr txBox="1"/>
          <p:nvPr/>
        </p:nvSpPr>
        <p:spPr>
          <a:xfrm>
            <a:off x="6424485" y="5387543"/>
            <a:ext cx="356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Equazione di </a:t>
            </a:r>
            <a:r>
              <a:rPr lang="it-IT" dirty="0" err="1"/>
              <a:t>Handerson-Hasselbach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57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5849" y="1193022"/>
            <a:ext cx="9852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000" dirty="0">
                <a:latin typeface="Arial" charset="0"/>
                <a:ea typeface="Arial" charset="0"/>
                <a:cs typeface="Arial" charset="0"/>
              </a:rPr>
              <a:t>Nell’organismo esistono numerosi sistemi tampone e ciascuno di essi ha un equilibrio descritto dalla sua equazione di H-H.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294" y="2280993"/>
            <a:ext cx="57338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charset="0"/>
                <a:ea typeface="Arial" charset="0"/>
                <a:cs typeface="Arial" charset="0"/>
              </a:rPr>
              <a:t>Extracellulari (HCO</a:t>
            </a:r>
            <a:r>
              <a:rPr lang="it-IT" sz="2000" baseline="-250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-/H</a:t>
            </a:r>
            <a:r>
              <a:rPr lang="it-IT" sz="20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CO</a:t>
            </a:r>
            <a:r>
              <a:rPr lang="it-IT" sz="2000" baseline="-250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, …)</a:t>
            </a:r>
          </a:p>
          <a:p>
            <a:endParaRPr lang="it-IT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it-IT" sz="2000" dirty="0">
                <a:latin typeface="Arial" charset="0"/>
                <a:ea typeface="Arial" charset="0"/>
                <a:cs typeface="Arial" charset="0"/>
              </a:rPr>
              <a:t>Intracellulari (</a:t>
            </a:r>
            <a:r>
              <a:rPr lang="it-IT" sz="2000" dirty="0" err="1">
                <a:latin typeface="Arial" charset="0"/>
                <a:ea typeface="Arial" charset="0"/>
                <a:cs typeface="Arial" charset="0"/>
              </a:rPr>
              <a:t>Hb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, Proteine citoplasmatiche, ...)</a:t>
            </a:r>
          </a:p>
          <a:p>
            <a:endParaRPr lang="it-IT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it-IT" sz="2000" dirty="0">
                <a:latin typeface="Arial" charset="0"/>
                <a:ea typeface="Arial" charset="0"/>
                <a:cs typeface="Arial" charset="0"/>
              </a:rPr>
              <a:t>Urinari (Fosfato, Ammonio)</a:t>
            </a:r>
          </a:p>
          <a:p>
            <a:endParaRPr lang="it-IT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it-IT" sz="2000" dirty="0">
                <a:latin typeface="Arial" charset="0"/>
                <a:ea typeface="Arial" charset="0"/>
                <a:cs typeface="Arial" charset="0"/>
              </a:rPr>
              <a:t>Tessuto osseo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28587" y="5449331"/>
            <a:ext cx="968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2400" dirty="0">
                <a:latin typeface="Arial" charset="0"/>
                <a:ea typeface="Arial" charset="0"/>
                <a:cs typeface="Arial" charset="0"/>
              </a:rPr>
              <a:t>Però, poiché tutti sono in equilibrio tra di loro, è sufficiente studiarne uno solo per conoscere l’equilibrio acido-base di un soggetto.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446520" y="2392680"/>
            <a:ext cx="3599255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dirty="0" smtClean="0"/>
              <a:t>Capacità tamponante del sangue</a:t>
            </a:r>
          </a:p>
          <a:p>
            <a:r>
              <a:rPr lang="it-IT" sz="2000" dirty="0" smtClean="0"/>
              <a:t>BICARBONATO	64%</a:t>
            </a:r>
          </a:p>
          <a:p>
            <a:r>
              <a:rPr lang="it-IT" sz="2000" dirty="0" smtClean="0"/>
              <a:t>EMOGLOBINA	29%</a:t>
            </a:r>
          </a:p>
          <a:p>
            <a:r>
              <a:rPr lang="it-IT" sz="2000" dirty="0" smtClean="0"/>
              <a:t>PROTEINE	  6%</a:t>
            </a:r>
          </a:p>
          <a:p>
            <a:r>
              <a:rPr lang="it-IT" sz="2000" dirty="0" smtClean="0"/>
              <a:t>FOSFATI		  1%</a:t>
            </a:r>
            <a:endParaRPr lang="it-IT" sz="2000" dirty="0"/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0" y="72445"/>
            <a:ext cx="1028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1" charset="0"/>
                <a:ea typeface="ＭＳ Ｐゴシック" pitchFamily="32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Tamponi dell’organismo</a:t>
            </a:r>
          </a:p>
        </p:txBody>
      </p:sp>
    </p:spTree>
    <p:extLst>
      <p:ext uri="{BB962C8B-B14F-4D97-AF65-F5344CB8AC3E}">
        <p14:creationId xmlns:p14="http://schemas.microsoft.com/office/powerpoint/2010/main" val="2291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53617"/>
            <a:ext cx="10287000" cy="523040"/>
          </a:xfrm>
        </p:spPr>
        <p:txBody>
          <a:bodyPr>
            <a:normAutofit/>
          </a:bodyPr>
          <a:lstStyle/>
          <a:p>
            <a:pPr algn="ctr"/>
            <a:r>
              <a:rPr lang="it-IT" altLang="it-IT" sz="28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Il sistema tampone </a:t>
            </a:r>
            <a:r>
              <a:rPr lang="it-IT" altLang="it-IT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bicarbonato/acido carbonico</a:t>
            </a:r>
            <a:endParaRPr lang="it-IT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35912" y="4613072"/>
            <a:ext cx="9457595" cy="1952620"/>
          </a:xfrm>
        </p:spPr>
        <p:txBody>
          <a:bodyPr>
            <a:noAutofit/>
          </a:bodyPr>
          <a:lstStyle/>
          <a:p>
            <a:pPr algn="just"/>
            <a:r>
              <a:rPr lang="it-IT" altLang="it-IT" sz="2000" cap="all" dirty="0">
                <a:latin typeface="Arial" charset="0"/>
                <a:ea typeface="Arial" charset="0"/>
                <a:cs typeface="Arial" charset="0"/>
              </a:rPr>
              <a:t>è</a:t>
            </a:r>
            <a:r>
              <a:rPr lang="it-IT" altLang="it-IT" sz="2000" dirty="0">
                <a:latin typeface="Arial" charset="0"/>
                <a:ea typeface="Arial" charset="0"/>
                <a:cs typeface="Arial" charset="0"/>
              </a:rPr>
              <a:t> il tampone quantitativamente più importante </a:t>
            </a:r>
            <a:r>
              <a:rPr lang="it-IT" altLang="it-IT" sz="2000" dirty="0" smtClean="0">
                <a:latin typeface="Arial" charset="0"/>
                <a:ea typeface="Arial" charset="0"/>
                <a:cs typeface="Arial" charset="0"/>
              </a:rPr>
              <a:t>nel liquido extracellulare</a:t>
            </a:r>
            <a:endParaRPr lang="it-IT" altLang="it-IT" sz="2000" dirty="0">
              <a:latin typeface="Arial" charset="0"/>
              <a:ea typeface="Arial" charset="0"/>
              <a:cs typeface="Arial" charset="0"/>
            </a:endParaRPr>
          </a:p>
          <a:p>
            <a:pPr algn="just" eaLnBrk="1" hangingPunct="1"/>
            <a:r>
              <a:rPr lang="it-IT" altLang="it-IT" sz="2000" b="1" cap="all" dirty="0">
                <a:latin typeface="Arial" charset="0"/>
                <a:ea typeface="Arial" charset="0"/>
                <a:cs typeface="Arial" charset="0"/>
              </a:rPr>
              <a:t>è</a:t>
            </a:r>
            <a:r>
              <a:rPr lang="it-IT" altLang="it-IT" sz="2000" b="1" dirty="0">
                <a:latin typeface="Arial" charset="0"/>
                <a:ea typeface="Arial" charset="0"/>
                <a:cs typeface="Arial" charset="0"/>
              </a:rPr>
              <a:t> un sistema aperto</a:t>
            </a:r>
            <a:r>
              <a:rPr lang="it-IT" altLang="it-IT" sz="2000" dirty="0">
                <a:latin typeface="Arial" charset="0"/>
                <a:ea typeface="Arial" charset="0"/>
                <a:cs typeface="Arial" charset="0"/>
              </a:rPr>
              <a:t>: le due componenti (CO</a:t>
            </a:r>
            <a:r>
              <a:rPr lang="it-IT" altLang="it-IT" sz="20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it-IT" altLang="it-IT" sz="2000" dirty="0">
                <a:latin typeface="Arial" charset="0"/>
                <a:ea typeface="Arial" charset="0"/>
                <a:cs typeface="Arial" charset="0"/>
              </a:rPr>
              <a:t> e HCO</a:t>
            </a:r>
            <a:r>
              <a:rPr lang="it-IT" altLang="it-IT" sz="2000" baseline="-250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it-IT" altLang="it-IT" sz="2000" baseline="30000" dirty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it-IT" altLang="it-IT" sz="2000" dirty="0">
                <a:latin typeface="Arial" charset="0"/>
                <a:ea typeface="Arial" charset="0"/>
                <a:cs typeface="Arial" charset="0"/>
              </a:rPr>
              <a:t>) sono facilmente misurabili e direttamente influenzate dai due sistemi principalmente coinvolti nella regolazione dell’equilibrio acido-base: rene e polmone</a:t>
            </a:r>
            <a:endParaRPr lang="it-IT" altLang="it-IT" sz="2000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2"/>
              <p:cNvSpPr txBox="1">
                <a:spLocks noChangeArrowheads="1"/>
              </p:cNvSpPr>
              <p:nvPr/>
            </p:nvSpPr>
            <p:spPr bwMode="auto">
              <a:xfrm>
                <a:off x="1165412" y="1707778"/>
                <a:ext cx="7848600" cy="1345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2" charset="-128"/>
                  </a:defRPr>
                </a:lvl1pPr>
                <a:lvl2pPr marL="37931725" indent="-37474525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2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2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2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2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2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2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2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2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it-IT" altLang="it-IT" sz="2400" dirty="0">
                    <a:ea typeface="Arial" charset="0"/>
                    <a:cs typeface="Arial" charset="0"/>
                  </a:rPr>
                  <a:t>CO</a:t>
                </a:r>
                <a:r>
                  <a:rPr lang="it-IT" altLang="it-IT" sz="2400" baseline="-25000" dirty="0">
                    <a:ea typeface="Arial" charset="0"/>
                    <a:cs typeface="Arial" charset="0"/>
                  </a:rPr>
                  <a:t>2</a:t>
                </a:r>
                <a:r>
                  <a:rPr lang="it-IT" altLang="it-IT" sz="2400" dirty="0">
                    <a:ea typeface="Arial" charset="0"/>
                    <a:cs typeface="Arial" charset="0"/>
                  </a:rPr>
                  <a:t>   +  H</a:t>
                </a:r>
                <a:r>
                  <a:rPr lang="it-IT" altLang="it-IT" sz="2400" baseline="-25000" dirty="0">
                    <a:ea typeface="Arial" charset="0"/>
                    <a:cs typeface="Arial" charset="0"/>
                  </a:rPr>
                  <a:t>2</a:t>
                </a:r>
                <a:r>
                  <a:rPr lang="it-IT" altLang="it-IT" sz="2400" dirty="0">
                    <a:ea typeface="Arial" charset="0"/>
                    <a:cs typeface="Arial" charset="0"/>
                  </a:rPr>
                  <a:t>O           H</a:t>
                </a:r>
                <a:r>
                  <a:rPr lang="it-IT" altLang="it-IT" sz="2400" baseline="-25000" dirty="0">
                    <a:ea typeface="Arial" charset="0"/>
                    <a:cs typeface="Arial" charset="0"/>
                  </a:rPr>
                  <a:t>2</a:t>
                </a:r>
                <a:r>
                  <a:rPr lang="it-IT" altLang="it-IT" sz="2400" dirty="0">
                    <a:ea typeface="Arial" charset="0"/>
                    <a:cs typeface="Arial" charset="0"/>
                  </a:rPr>
                  <a:t>CO</a:t>
                </a:r>
                <a:r>
                  <a:rPr lang="it-IT" altLang="it-IT" sz="2400" baseline="-25000" dirty="0">
                    <a:ea typeface="Arial" charset="0"/>
                    <a:cs typeface="Arial" charset="0"/>
                  </a:rPr>
                  <a:t>3</a:t>
                </a:r>
                <a:r>
                  <a:rPr lang="it-IT" altLang="it-IT" sz="2400" dirty="0">
                    <a:ea typeface="Arial" charset="0"/>
                    <a:cs typeface="Arial" charset="0"/>
                  </a:rPr>
                  <a:t>            HCO</a:t>
                </a:r>
                <a:r>
                  <a:rPr lang="it-IT" altLang="it-IT" sz="2400" baseline="-25000" dirty="0">
                    <a:ea typeface="Arial" charset="0"/>
                    <a:cs typeface="Arial" charset="0"/>
                  </a:rPr>
                  <a:t>3</a:t>
                </a:r>
                <a:r>
                  <a:rPr lang="it-IT" altLang="it-IT" sz="2400" baseline="30000" dirty="0">
                    <a:ea typeface="Arial" charset="0"/>
                    <a:cs typeface="Arial" charset="0"/>
                  </a:rPr>
                  <a:t>-</a:t>
                </a:r>
                <a:r>
                  <a:rPr lang="it-IT" altLang="it-IT" sz="2400" dirty="0">
                    <a:ea typeface="Arial" charset="0"/>
                    <a:cs typeface="Arial" charset="0"/>
                  </a:rPr>
                  <a:t>  + H</a:t>
                </a:r>
                <a:r>
                  <a:rPr lang="it-IT" altLang="it-IT" sz="2400" baseline="30000" dirty="0">
                    <a:ea typeface="Arial" charset="0"/>
                    <a:cs typeface="Arial" charset="0"/>
                  </a:rPr>
                  <a:t>+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2400" dirty="0">
                    <a:ea typeface="Arial" charset="0"/>
                    <a:cs typeface="Arial" charset="0"/>
                  </a:rPr>
                  <a:t>pH= </a:t>
                </a:r>
                <a:r>
                  <a:rPr lang="en-US" sz="2400" dirty="0" err="1">
                    <a:ea typeface="Arial" charset="0"/>
                    <a:cs typeface="Arial" charset="0"/>
                  </a:rPr>
                  <a:t>pK</a:t>
                </a:r>
                <a:r>
                  <a:rPr lang="en-US" sz="2400" dirty="0">
                    <a:ea typeface="Arial" charset="0"/>
                    <a:cs typeface="Arial" charset="0"/>
                  </a:rPr>
                  <a:t> + log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it-IT" sz="2400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it-IT" sz="2400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HCO</m:t>
                        </m:r>
                        <m:r>
                          <a:rPr lang="it-IT" sz="2400" baseline="-25000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3</m:t>
                        </m:r>
                        <m:r>
                          <a:rPr lang="it-IT" sz="2400" baseline="20000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−</m:t>
                        </m:r>
                        <m:r>
                          <a:rPr lang="it-IT" sz="2400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]</m:t>
                        </m:r>
                      </m:num>
                      <m:den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CO</m:t>
                        </m:r>
                        <m:r>
                          <a:rPr lang="en-US" sz="2400" baseline="-25000">
                            <a:solidFill>
                              <a:srgbClr val="0070C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2</m:t>
                        </m:r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it-IT" altLang="it-IT" sz="2400" dirty="0">
                    <a:ea typeface="Arial" charset="0"/>
                    <a:cs typeface="Arial" charset="0"/>
                  </a:rPr>
                  <a:t>             </a:t>
                </a:r>
              </a:p>
            </p:txBody>
          </p:sp>
        </mc:Choice>
        <mc:Fallback xmlns="">
          <p:sp>
            <p:nvSpPr>
              <p:cNvPr id="6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7912" y="1707777"/>
                <a:ext cx="7848600" cy="1345881"/>
              </a:xfrm>
              <a:prstGeom prst="rect">
                <a:avLst/>
              </a:prstGeom>
              <a:blipFill rotWithShape="0">
                <a:blip r:embed="rId3"/>
                <a:stretch>
                  <a:fillRect t="-316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ttore 2 4"/>
          <p:cNvCxnSpPr/>
          <p:nvPr/>
        </p:nvCxnSpPr>
        <p:spPr>
          <a:xfrm>
            <a:off x="3779896" y="1948560"/>
            <a:ext cx="779929" cy="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5632079" y="1967332"/>
            <a:ext cx="779929" cy="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20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3791</TotalTime>
  <Words>1501</Words>
  <Application>Microsoft Macintosh PowerPoint</Application>
  <PresentationFormat>Diapositive 35 mm</PresentationFormat>
  <Paragraphs>226</Paragraphs>
  <Slides>19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7" baseType="lpstr">
      <vt:lpstr>Arial Rounded MT Bold</vt:lpstr>
      <vt:lpstr>Calibri</vt:lpstr>
      <vt:lpstr>Calibri Light</vt:lpstr>
      <vt:lpstr>Cambria Math</vt:lpstr>
      <vt:lpstr>ＭＳ Ｐゴシック</vt:lpstr>
      <vt:lpstr>Wingdings</vt:lpstr>
      <vt:lpstr>Arial</vt:lpstr>
      <vt:lpstr>Tema di Office</vt:lpstr>
      <vt:lpstr>Presentazione di PowerPoint</vt:lpstr>
      <vt:lpstr>QUADRO GENERALE</vt:lpstr>
      <vt:lpstr>Presentazione di PowerPoint</vt:lpstr>
      <vt:lpstr>Presentazione di PowerPoint</vt:lpstr>
      <vt:lpstr>2 tipi di acidità</vt:lpstr>
      <vt:lpstr>Presentazione di PowerPoint</vt:lpstr>
      <vt:lpstr>Presentazione di PowerPoint</vt:lpstr>
      <vt:lpstr>Presentazione di PowerPoint</vt:lpstr>
      <vt:lpstr>Il sistema tampone bicarbonato/acido carbonico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Dis-equilibrio acido-base: definizioni</vt:lpstr>
      <vt:lpstr>Compensi</vt:lpstr>
      <vt:lpstr>Presentazione di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P. Paolo Battaglini</dc:creator>
  <cp:lastModifiedBy>P. Paolo Battaglini</cp:lastModifiedBy>
  <cp:revision>62</cp:revision>
  <dcterms:created xsi:type="dcterms:W3CDTF">2016-02-15T18:02:21Z</dcterms:created>
  <dcterms:modified xsi:type="dcterms:W3CDTF">2020-04-07T08:47:39Z</dcterms:modified>
</cp:coreProperties>
</file>