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2.jpg" ContentType="image/png"/>
  <Override PartName="/ppt/notesSlides/notesSlide17.xml" ContentType="application/vnd.openxmlformats-officedocument.presentationml.notesSlide+xml"/>
  <Override PartName="/ppt/media/image23.jpg" ContentType="image/png"/>
  <Override PartName="/ppt/notesSlides/notesSlide18.xml" ContentType="application/vnd.openxmlformats-officedocument.presentationml.notesSlide+xml"/>
  <Override PartName="/ppt/media/image24.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56" r:id="rId2"/>
    <p:sldId id="311" r:id="rId3"/>
    <p:sldId id="418" r:id="rId4"/>
    <p:sldId id="411" r:id="rId5"/>
    <p:sldId id="414" r:id="rId6"/>
    <p:sldId id="415" r:id="rId7"/>
    <p:sldId id="433" r:id="rId8"/>
    <p:sldId id="430" r:id="rId9"/>
    <p:sldId id="365" r:id="rId10"/>
    <p:sldId id="435" r:id="rId11"/>
    <p:sldId id="401" r:id="rId12"/>
    <p:sldId id="422" r:id="rId13"/>
    <p:sldId id="366" r:id="rId14"/>
    <p:sldId id="420" r:id="rId15"/>
    <p:sldId id="450" r:id="rId16"/>
    <p:sldId id="421" r:id="rId17"/>
    <p:sldId id="367" r:id="rId18"/>
    <p:sldId id="374" r:id="rId19"/>
    <p:sldId id="426" r:id="rId20"/>
    <p:sldId id="425" r:id="rId21"/>
    <p:sldId id="424" r:id="rId22"/>
    <p:sldId id="431" r:id="rId23"/>
    <p:sldId id="432" r:id="rId24"/>
    <p:sldId id="436" r:id="rId25"/>
    <p:sldId id="437" r:id="rId26"/>
    <p:sldId id="439" r:id="rId27"/>
    <p:sldId id="429" r:id="rId28"/>
    <p:sldId id="440" r:id="rId29"/>
    <p:sldId id="445" r:id="rId30"/>
    <p:sldId id="441" r:id="rId31"/>
    <p:sldId id="377" r:id="rId32"/>
    <p:sldId id="403" r:id="rId33"/>
    <p:sldId id="359" r:id="rId34"/>
    <p:sldId id="384" r:id="rId35"/>
    <p:sldId id="404" r:id="rId36"/>
    <p:sldId id="360" r:id="rId37"/>
    <p:sldId id="417" r:id="rId38"/>
    <p:sldId id="397" r:id="rId39"/>
    <p:sldId id="385" r:id="rId40"/>
    <p:sldId id="442" r:id="rId41"/>
    <p:sldId id="443" r:id="rId42"/>
    <p:sldId id="447" r:id="rId43"/>
    <p:sldId id="405" r:id="rId44"/>
    <p:sldId id="394" r:id="rId45"/>
    <p:sldId id="448" r:id="rId46"/>
    <p:sldId id="406" r:id="rId47"/>
    <p:sldId id="390" r:id="rId48"/>
    <p:sldId id="392" r:id="rId49"/>
    <p:sldId id="407" r:id="rId50"/>
    <p:sldId id="393" r:id="rId51"/>
    <p:sldId id="449" r:id="rId52"/>
  </p:sldIdLst>
  <p:sldSz cx="9906000" cy="6858000" type="A4"/>
  <p:notesSz cx="6645275" cy="9775825"/>
  <p:defaultTextStyle>
    <a:defPPr>
      <a:defRPr lang="it-IT"/>
    </a:defPPr>
    <a:lvl1pPr algn="l" rtl="0" fontAlgn="base">
      <a:spcBef>
        <a:spcPct val="0"/>
      </a:spcBef>
      <a:spcAft>
        <a:spcPct val="0"/>
      </a:spcAft>
      <a:defRPr sz="16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16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16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16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16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16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16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16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1600" kern="1200">
        <a:solidFill>
          <a:schemeClr val="tx1"/>
        </a:solidFill>
        <a:latin typeface="Arial" pitchFamily="-72" charset="0"/>
        <a:ea typeface="ＭＳ Ｐゴシック" pitchFamily="-72" charset="-128"/>
        <a:cs typeface="ＭＳ Ｐゴシック" pitchFamily="-72" charset="-128"/>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2600"/>
    <a:srgbClr val="040000"/>
    <a:srgbClr val="C2FFF0"/>
    <a:srgbClr val="00C800"/>
    <a:srgbClr val="00FF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p:restoredTop sz="94992"/>
  </p:normalViewPr>
  <p:slideViewPr>
    <p:cSldViewPr>
      <p:cViewPr varScale="1">
        <p:scale>
          <a:sx n="83" d="100"/>
          <a:sy n="83" d="100"/>
        </p:scale>
        <p:origin x="208" y="56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879725" cy="488950"/>
          </a:xfrm>
          <a:prstGeom prst="rect">
            <a:avLst/>
          </a:prstGeom>
          <a:noFill/>
          <a:ln>
            <a:noFill/>
          </a:ln>
          <a:effectLst/>
          <a:extLst>
            <a:ext uri="{909E8E84-426E-40dd-AFC4-6F175D3DCCD1}"/>
            <a:ext uri="{91240B29-F687-4f45-9708-019B960494DF}"/>
            <a:ext uri="{AF507438-7753-43e0-B8FC-AC1667EBCBE1}"/>
          </a:extLst>
        </p:spPr>
        <p:txBody>
          <a:bodyPr vert="horz" wrap="square" lIns="93803" tIns="46901" rIns="93803" bIns="46901" numCol="1" anchor="t" anchorCtr="0" compatLnSpc="1">
            <a:prstTxWarp prst="textNoShape">
              <a:avLst/>
            </a:prstTxWarp>
          </a:bodyPr>
          <a:lstStyle>
            <a:lvl1pPr defTabSz="938213">
              <a:defRPr sz="1200">
                <a:latin typeface="Arial Rounded MT Bold" charset="0"/>
                <a:ea typeface="ＭＳ Ｐゴシック" charset="0"/>
                <a:cs typeface="+mn-cs"/>
              </a:defRPr>
            </a:lvl1pPr>
          </a:lstStyle>
          <a:p>
            <a:pPr>
              <a:defRPr/>
            </a:pPr>
            <a:endParaRPr lang="it-IT"/>
          </a:p>
        </p:txBody>
      </p:sp>
      <p:sp>
        <p:nvSpPr>
          <p:cNvPr id="24579" name="Rectangle 3"/>
          <p:cNvSpPr>
            <a:spLocks noGrp="1" noChangeArrowheads="1"/>
          </p:cNvSpPr>
          <p:nvPr>
            <p:ph type="dt" sz="quarter" idx="1"/>
          </p:nvPr>
        </p:nvSpPr>
        <p:spPr bwMode="auto">
          <a:xfrm>
            <a:off x="3765550" y="0"/>
            <a:ext cx="2879725" cy="488950"/>
          </a:xfrm>
          <a:prstGeom prst="rect">
            <a:avLst/>
          </a:prstGeom>
          <a:noFill/>
          <a:ln>
            <a:noFill/>
          </a:ln>
          <a:effectLst/>
          <a:extLst>
            <a:ext uri="{909E8E84-426E-40dd-AFC4-6F175D3DCCD1}"/>
            <a:ext uri="{91240B29-F687-4f45-9708-019B960494DF}"/>
            <a:ext uri="{AF507438-7753-43e0-B8FC-AC1667EBCBE1}"/>
          </a:extLst>
        </p:spPr>
        <p:txBody>
          <a:bodyPr vert="horz" wrap="square" lIns="93803" tIns="46901" rIns="93803" bIns="46901" numCol="1" anchor="t" anchorCtr="0" compatLnSpc="1">
            <a:prstTxWarp prst="textNoShape">
              <a:avLst/>
            </a:prstTxWarp>
          </a:bodyPr>
          <a:lstStyle>
            <a:lvl1pPr algn="r" defTabSz="938213">
              <a:defRPr sz="1200">
                <a:latin typeface="Arial Rounded MT Bold" charset="0"/>
                <a:ea typeface="ＭＳ Ｐゴシック" charset="0"/>
                <a:cs typeface="+mn-cs"/>
              </a:defRPr>
            </a:lvl1pPr>
          </a:lstStyle>
          <a:p>
            <a:pPr>
              <a:defRPr/>
            </a:pPr>
            <a:endParaRPr lang="it-IT"/>
          </a:p>
        </p:txBody>
      </p:sp>
      <p:sp>
        <p:nvSpPr>
          <p:cNvPr id="24580" name="Rectangle 4"/>
          <p:cNvSpPr>
            <a:spLocks noGrp="1" noChangeArrowheads="1"/>
          </p:cNvSpPr>
          <p:nvPr>
            <p:ph type="ftr" sz="quarter" idx="2"/>
          </p:nvPr>
        </p:nvSpPr>
        <p:spPr bwMode="auto">
          <a:xfrm>
            <a:off x="0" y="9286875"/>
            <a:ext cx="2879725" cy="488950"/>
          </a:xfrm>
          <a:prstGeom prst="rect">
            <a:avLst/>
          </a:prstGeom>
          <a:noFill/>
          <a:ln>
            <a:noFill/>
          </a:ln>
          <a:effectLst/>
          <a:extLst>
            <a:ext uri="{909E8E84-426E-40dd-AFC4-6F175D3DCCD1}"/>
            <a:ext uri="{91240B29-F687-4f45-9708-019B960494DF}"/>
            <a:ext uri="{AF507438-7753-43e0-B8FC-AC1667EBCBE1}"/>
          </a:extLst>
        </p:spPr>
        <p:txBody>
          <a:bodyPr vert="horz" wrap="square" lIns="93803" tIns="46901" rIns="93803" bIns="46901" numCol="1" anchor="b" anchorCtr="0" compatLnSpc="1">
            <a:prstTxWarp prst="textNoShape">
              <a:avLst/>
            </a:prstTxWarp>
          </a:bodyPr>
          <a:lstStyle>
            <a:lvl1pPr defTabSz="938213">
              <a:defRPr sz="1200">
                <a:latin typeface="Arial Rounded MT Bold" charset="0"/>
                <a:ea typeface="ＭＳ Ｐゴシック" charset="0"/>
                <a:cs typeface="+mn-cs"/>
              </a:defRPr>
            </a:lvl1pPr>
          </a:lstStyle>
          <a:p>
            <a:pPr>
              <a:defRPr/>
            </a:pPr>
            <a:endParaRPr lang="it-IT"/>
          </a:p>
        </p:txBody>
      </p:sp>
      <p:sp>
        <p:nvSpPr>
          <p:cNvPr id="24581" name="Rectangle 5"/>
          <p:cNvSpPr>
            <a:spLocks noGrp="1" noChangeArrowheads="1"/>
          </p:cNvSpPr>
          <p:nvPr>
            <p:ph type="sldNum" sz="quarter" idx="3"/>
          </p:nvPr>
        </p:nvSpPr>
        <p:spPr bwMode="auto">
          <a:xfrm>
            <a:off x="3765550" y="9286875"/>
            <a:ext cx="2879725" cy="488950"/>
          </a:xfrm>
          <a:prstGeom prst="rect">
            <a:avLst/>
          </a:prstGeom>
          <a:noFill/>
          <a:ln>
            <a:noFill/>
          </a:ln>
          <a:effectLst/>
          <a:extLst>
            <a:ext uri="{909E8E84-426E-40dd-AFC4-6F175D3DCCD1}"/>
            <a:ext uri="{91240B29-F687-4f45-9708-019B960494DF}"/>
            <a:ext uri="{AF507438-7753-43e0-B8FC-AC1667EBCBE1}"/>
          </a:extLst>
        </p:spPr>
        <p:txBody>
          <a:bodyPr vert="horz" wrap="square" lIns="93803" tIns="46901" rIns="93803" bIns="46901" numCol="1" anchor="b" anchorCtr="0" compatLnSpc="1">
            <a:prstTxWarp prst="textNoShape">
              <a:avLst/>
            </a:prstTxWarp>
          </a:bodyPr>
          <a:lstStyle>
            <a:lvl1pPr algn="r" defTabSz="938213">
              <a:defRPr sz="1200">
                <a:latin typeface="Arial Rounded MT Bold" charset="0"/>
                <a:ea typeface="ＭＳ Ｐゴシック" charset="-128"/>
                <a:cs typeface="+mn-cs"/>
              </a:defRPr>
            </a:lvl1pPr>
          </a:lstStyle>
          <a:p>
            <a:pPr>
              <a:defRPr/>
            </a:pPr>
            <a:fld id="{C8AB6D75-C522-4244-8C0B-852D00D14300}" type="slidenum">
              <a:rPr lang="it-IT" altLang="it-IT"/>
              <a:pPr>
                <a:defRPr/>
              </a:pPr>
              <a:t>‹n.›</a:t>
            </a:fld>
            <a:endParaRPr lang="it-IT" altLang="it-IT"/>
          </a:p>
        </p:txBody>
      </p:sp>
    </p:spTree>
    <p:extLst>
      <p:ext uri="{BB962C8B-B14F-4D97-AF65-F5344CB8AC3E}">
        <p14:creationId xmlns:p14="http://schemas.microsoft.com/office/powerpoint/2010/main" val="525315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Arial Rounded MT Bold" charset="0"/>
                <a:ea typeface="ＭＳ Ｐゴシック" charset="0"/>
                <a:cs typeface="+mn-cs"/>
              </a:defRPr>
            </a:lvl1pPr>
          </a:lstStyle>
          <a:p>
            <a:pPr>
              <a:defRPr/>
            </a:pPr>
            <a:endParaRPr lang="it-IT"/>
          </a:p>
        </p:txBody>
      </p:sp>
      <p:sp>
        <p:nvSpPr>
          <p:cNvPr id="49155" name="Rectangle 3"/>
          <p:cNvSpPr>
            <a:spLocks noGrp="1" noChangeArrowheads="1"/>
          </p:cNvSpPr>
          <p:nvPr>
            <p:ph type="dt" idx="1"/>
          </p:nvPr>
        </p:nvSpPr>
        <p:spPr bwMode="auto">
          <a:xfrm>
            <a:off x="3733800" y="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Arial Rounded MT Bold" charset="0"/>
                <a:ea typeface="ＭＳ Ｐゴシック" charset="0"/>
                <a:cs typeface="+mn-cs"/>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711200" y="762000"/>
            <a:ext cx="5283200" cy="36576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914400" y="4648200"/>
            <a:ext cx="4876800" cy="44196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9158" name="Rectangle 6"/>
          <p:cNvSpPr>
            <a:spLocks noGrp="1" noChangeArrowheads="1"/>
          </p:cNvSpPr>
          <p:nvPr>
            <p:ph type="ftr" sz="quarter" idx="4"/>
          </p:nvPr>
        </p:nvSpPr>
        <p:spPr bwMode="auto">
          <a:xfrm>
            <a:off x="0" y="9296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Arial Rounded MT Bold" charset="0"/>
                <a:ea typeface="ＭＳ Ｐゴシック" charset="0"/>
                <a:cs typeface="+mn-cs"/>
              </a:defRPr>
            </a:lvl1pPr>
          </a:lstStyle>
          <a:p>
            <a:pPr>
              <a:defRPr/>
            </a:pPr>
            <a:endParaRPr lang="it-IT"/>
          </a:p>
        </p:txBody>
      </p:sp>
      <p:sp>
        <p:nvSpPr>
          <p:cNvPr id="49159" name="Rectangle 7"/>
          <p:cNvSpPr>
            <a:spLocks noGrp="1" noChangeArrowheads="1"/>
          </p:cNvSpPr>
          <p:nvPr>
            <p:ph type="sldNum" sz="quarter" idx="5"/>
          </p:nvPr>
        </p:nvSpPr>
        <p:spPr bwMode="auto">
          <a:xfrm>
            <a:off x="3733800" y="9296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Arial Rounded MT Bold" charset="0"/>
                <a:ea typeface="ＭＳ Ｐゴシック" charset="-128"/>
                <a:cs typeface="+mn-cs"/>
              </a:defRPr>
            </a:lvl1pPr>
          </a:lstStyle>
          <a:p>
            <a:pPr>
              <a:defRPr/>
            </a:pPr>
            <a:fld id="{F8E68192-4283-4142-A1A8-08A6577D95AD}" type="slidenum">
              <a:rPr lang="it-IT" altLang="it-IT"/>
              <a:pPr>
                <a:defRPr/>
              </a:pPr>
              <a:t>‹n.›</a:t>
            </a:fld>
            <a:endParaRPr lang="it-IT" altLang="it-IT"/>
          </a:p>
        </p:txBody>
      </p:sp>
    </p:spTree>
    <p:extLst>
      <p:ext uri="{BB962C8B-B14F-4D97-AF65-F5344CB8AC3E}">
        <p14:creationId xmlns:p14="http://schemas.microsoft.com/office/powerpoint/2010/main" val="1257541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C7911841-6058-4265-9FB0-3BF3B226F364}" type="slidenum">
              <a:rPr lang="it-IT">
                <a:latin typeface="Arial Rounded MT Bold" pitchFamily="-72" charset="0"/>
                <a:ea typeface="ＭＳ Ｐゴシック" pitchFamily="-72" charset="-128"/>
                <a:cs typeface="ＭＳ Ｐゴシック" pitchFamily="-72" charset="-128"/>
              </a:rPr>
              <a:pPr/>
              <a:t>1</a:t>
            </a:fld>
            <a:endParaRPr lang="it-IT">
              <a:latin typeface="Arial Rounded MT Bold" pitchFamily="-72" charset="0"/>
              <a:ea typeface="ＭＳ Ｐゴシック" pitchFamily="-72" charset="-128"/>
              <a:cs typeface="ＭＳ Ｐゴシック" pitchFamily="-72" charset="-128"/>
            </a:endParaRPr>
          </a:p>
        </p:txBody>
      </p:sp>
      <p:sp>
        <p:nvSpPr>
          <p:cNvPr id="16386"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11819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D7E00B3-8E41-4513-8913-1BF4DA9738AA}" type="slidenum">
              <a:rPr lang="it-IT">
                <a:latin typeface="Arial Rounded MT Bold" pitchFamily="-72" charset="0"/>
                <a:ea typeface="ＭＳ Ｐゴシック" pitchFamily="-72" charset="-128"/>
                <a:cs typeface="ＭＳ Ｐゴシック" pitchFamily="-72" charset="-128"/>
              </a:rPr>
              <a:pPr/>
              <a:t>13</a:t>
            </a:fld>
            <a:endParaRPr lang="it-IT">
              <a:latin typeface="Arial Rounded MT Bold" pitchFamily="-72" charset="0"/>
              <a:ea typeface="ＭＳ Ｐゴシック" pitchFamily="-72" charset="-128"/>
              <a:cs typeface="ＭＳ Ｐゴシック" pitchFamily="-72" charset="-128"/>
            </a:endParaRPr>
          </a:p>
        </p:txBody>
      </p:sp>
      <p:sp>
        <p:nvSpPr>
          <p:cNvPr id="32770"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30054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D7E00B3-8E41-4513-8913-1BF4DA9738AA}" type="slidenum">
              <a:rPr lang="it-IT">
                <a:latin typeface="Arial Rounded MT Bold" pitchFamily="-72" charset="0"/>
                <a:ea typeface="ＭＳ Ｐゴシック" pitchFamily="-72" charset="-128"/>
                <a:cs typeface="ＭＳ Ｐゴシック" pitchFamily="-72" charset="-128"/>
              </a:rPr>
              <a:pPr/>
              <a:t>14</a:t>
            </a:fld>
            <a:endParaRPr lang="it-IT">
              <a:latin typeface="Arial Rounded MT Bold" pitchFamily="-72" charset="0"/>
              <a:ea typeface="ＭＳ Ｐゴシック" pitchFamily="-72" charset="-128"/>
              <a:cs typeface="ＭＳ Ｐゴシック" pitchFamily="-72" charset="-128"/>
            </a:endParaRPr>
          </a:p>
        </p:txBody>
      </p:sp>
      <p:sp>
        <p:nvSpPr>
          <p:cNvPr id="32770"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86145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D7E00B3-8E41-4513-8913-1BF4DA9738AA}" type="slidenum">
              <a:rPr lang="it-IT">
                <a:latin typeface="Arial Rounded MT Bold" pitchFamily="-72" charset="0"/>
                <a:ea typeface="ＭＳ Ｐゴシック" pitchFamily="-72" charset="-128"/>
                <a:cs typeface="ＭＳ Ｐゴシック" pitchFamily="-72" charset="-128"/>
              </a:rPr>
              <a:pPr/>
              <a:t>15</a:t>
            </a:fld>
            <a:endParaRPr lang="it-IT">
              <a:latin typeface="Arial Rounded MT Bold" pitchFamily="-72" charset="0"/>
              <a:ea typeface="ＭＳ Ｐゴシック" pitchFamily="-72" charset="-128"/>
              <a:cs typeface="ＭＳ Ｐゴシック" pitchFamily="-72" charset="-128"/>
            </a:endParaRPr>
          </a:p>
        </p:txBody>
      </p:sp>
      <p:sp>
        <p:nvSpPr>
          <p:cNvPr id="32770"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288364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D7E00B3-8E41-4513-8913-1BF4DA9738AA}" type="slidenum">
              <a:rPr lang="it-IT">
                <a:latin typeface="Arial Rounded MT Bold" pitchFamily="-72" charset="0"/>
                <a:ea typeface="ＭＳ Ｐゴシック" pitchFamily="-72" charset="-128"/>
                <a:cs typeface="ＭＳ Ｐゴシック" pitchFamily="-72" charset="-128"/>
              </a:rPr>
              <a:pPr/>
              <a:t>16</a:t>
            </a:fld>
            <a:endParaRPr lang="it-IT">
              <a:latin typeface="Arial Rounded MT Bold" pitchFamily="-72" charset="0"/>
              <a:ea typeface="ＭＳ Ｐゴシック" pitchFamily="-72" charset="-128"/>
              <a:cs typeface="ＭＳ Ｐゴシック" pitchFamily="-72" charset="-128"/>
            </a:endParaRPr>
          </a:p>
        </p:txBody>
      </p:sp>
      <p:sp>
        <p:nvSpPr>
          <p:cNvPr id="32770"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82089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fld id="{2641A92C-EEC8-485A-B11C-63F4009FA64D}" type="slidenum">
              <a:rPr lang="it-IT">
                <a:latin typeface="Arial Rounded MT Bold" pitchFamily="-72" charset="0"/>
                <a:ea typeface="ＭＳ Ｐゴシック" pitchFamily="-72" charset="-128"/>
                <a:cs typeface="ＭＳ Ｐゴシック" pitchFamily="-72" charset="-128"/>
              </a:rPr>
              <a:pPr/>
              <a:t>17</a:t>
            </a:fld>
            <a:endParaRPr lang="it-IT">
              <a:latin typeface="Arial Rounded MT Bold" pitchFamily="-72" charset="0"/>
              <a:ea typeface="ＭＳ Ｐゴシック" pitchFamily="-72" charset="-128"/>
              <a:cs typeface="ＭＳ Ｐゴシック" pitchFamily="-72" charset="-128"/>
            </a:endParaRPr>
          </a:p>
        </p:txBody>
      </p:sp>
      <p:sp>
        <p:nvSpPr>
          <p:cNvPr id="34818"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832994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FC0037C9-D5F9-4F3F-AA90-52D7FD5CE193}" type="slidenum">
              <a:rPr lang="it-IT">
                <a:latin typeface="Arial Rounded MT Bold" pitchFamily="-72" charset="0"/>
                <a:ea typeface="ＭＳ Ｐゴシック" pitchFamily="-72" charset="-128"/>
                <a:cs typeface="ＭＳ Ｐゴシック" pitchFamily="-72" charset="-128"/>
              </a:rPr>
              <a:pPr/>
              <a:t>18</a:t>
            </a:fld>
            <a:endParaRPr lang="it-IT">
              <a:latin typeface="Arial Rounded MT Bold" pitchFamily="-72" charset="0"/>
              <a:ea typeface="ＭＳ Ｐゴシック" pitchFamily="-72" charset="-128"/>
              <a:cs typeface="ＭＳ Ｐゴシック" pitchFamily="-72" charset="-128"/>
            </a:endParaRPr>
          </a:p>
        </p:txBody>
      </p:sp>
      <p:sp>
        <p:nvSpPr>
          <p:cNvPr id="38914" name="Rectangle 2"/>
          <p:cNvSpPr>
            <a:spLocks noGrp="1" noRot="1" noChangeAspect="1" noChangeArrowheads="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91006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FC0037C9-D5F9-4F3F-AA90-52D7FD5CE193}" type="slidenum">
              <a:rPr lang="it-IT">
                <a:latin typeface="Arial Rounded MT Bold" pitchFamily="-72" charset="0"/>
                <a:ea typeface="ＭＳ Ｐゴシック" pitchFamily="-72" charset="-128"/>
                <a:cs typeface="ＭＳ Ｐゴシック" pitchFamily="-72" charset="-128"/>
              </a:rPr>
              <a:pPr/>
              <a:t>19</a:t>
            </a:fld>
            <a:endParaRPr lang="it-IT">
              <a:latin typeface="Arial Rounded MT Bold" pitchFamily="-72" charset="0"/>
              <a:ea typeface="ＭＳ Ｐゴシック" pitchFamily="-72" charset="-128"/>
              <a:cs typeface="ＭＳ Ｐゴシック" pitchFamily="-72" charset="-128"/>
            </a:endParaRPr>
          </a:p>
        </p:txBody>
      </p:sp>
      <p:sp>
        <p:nvSpPr>
          <p:cNvPr id="38914" name="Rectangle 2"/>
          <p:cNvSpPr>
            <a:spLocks noGrp="1" noRot="1" noChangeAspect="1" noChangeArrowheads="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02910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FC0037C9-D5F9-4F3F-AA90-52D7FD5CE193}" type="slidenum">
              <a:rPr lang="it-IT">
                <a:latin typeface="Arial Rounded MT Bold" pitchFamily="-72" charset="0"/>
                <a:ea typeface="ＭＳ Ｐゴシック" pitchFamily="-72" charset="-128"/>
                <a:cs typeface="ＭＳ Ｐゴシック" pitchFamily="-72" charset="-128"/>
              </a:rPr>
              <a:pPr/>
              <a:t>20</a:t>
            </a:fld>
            <a:endParaRPr lang="it-IT">
              <a:latin typeface="Arial Rounded MT Bold" pitchFamily="-72" charset="0"/>
              <a:ea typeface="ＭＳ Ｐゴシック" pitchFamily="-72" charset="-128"/>
              <a:cs typeface="ＭＳ Ｐゴシック" pitchFamily="-72" charset="-128"/>
            </a:endParaRPr>
          </a:p>
        </p:txBody>
      </p:sp>
      <p:sp>
        <p:nvSpPr>
          <p:cNvPr id="38914" name="Rectangle 2"/>
          <p:cNvSpPr>
            <a:spLocks noGrp="1" noRot="1" noChangeAspect="1" noChangeArrowheads="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648435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FC0037C9-D5F9-4F3F-AA90-52D7FD5CE193}" type="slidenum">
              <a:rPr lang="it-IT">
                <a:latin typeface="Arial Rounded MT Bold" pitchFamily="-72" charset="0"/>
                <a:ea typeface="ＭＳ Ｐゴシック" pitchFamily="-72" charset="-128"/>
                <a:cs typeface="ＭＳ Ｐゴシック" pitchFamily="-72" charset="-128"/>
              </a:rPr>
              <a:pPr/>
              <a:t>21</a:t>
            </a:fld>
            <a:endParaRPr lang="it-IT">
              <a:latin typeface="Arial Rounded MT Bold" pitchFamily="-72" charset="0"/>
              <a:ea typeface="ＭＳ Ｐゴシック" pitchFamily="-72" charset="-128"/>
              <a:cs typeface="ＭＳ Ｐゴシック" pitchFamily="-72" charset="-128"/>
            </a:endParaRPr>
          </a:p>
        </p:txBody>
      </p:sp>
      <p:sp>
        <p:nvSpPr>
          <p:cNvPr id="38914" name="Rectangle 2"/>
          <p:cNvSpPr>
            <a:spLocks noGrp="1" noRot="1" noChangeAspect="1" noChangeArrowheads="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97895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22</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51630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3592FFC9-AFEF-4552-914A-4E38E2A6B9A0}" type="slidenum">
              <a:rPr lang="it-IT">
                <a:latin typeface="Arial Rounded MT Bold" pitchFamily="-72" charset="0"/>
                <a:ea typeface="ＭＳ Ｐゴシック" pitchFamily="-72" charset="-128"/>
                <a:cs typeface="ＭＳ Ｐゴシック" pitchFamily="-72" charset="-128"/>
              </a:rPr>
              <a:pPr/>
              <a:t>2</a:t>
            </a:fld>
            <a:endParaRPr lang="it-IT">
              <a:latin typeface="Arial Rounded MT Bold" pitchFamily="-72" charset="0"/>
              <a:ea typeface="ＭＳ Ｐゴシック" pitchFamily="-72" charset="-128"/>
              <a:cs typeface="ＭＳ Ｐゴシック" pitchFamily="-72" charset="-128"/>
            </a:endParaRPr>
          </a:p>
        </p:txBody>
      </p:sp>
      <p:sp>
        <p:nvSpPr>
          <p:cNvPr id="20482"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87483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23</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032296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26</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60840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28</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67644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29</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846526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30</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14945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miter lim="800000"/>
            <a:headEnd/>
            <a:tailEnd/>
          </a:ln>
        </p:spPr>
        <p:txBody>
          <a:bodyPr/>
          <a:lstStyle/>
          <a:p>
            <a:fld id="{2E8CA977-93BF-4A0E-9B30-F335270D83B3}" type="slidenum">
              <a:rPr lang="it-IT">
                <a:latin typeface="Arial Rounded MT Bold" pitchFamily="-72" charset="0"/>
                <a:ea typeface="ＭＳ Ｐゴシック" pitchFamily="-72" charset="-128"/>
                <a:cs typeface="ＭＳ Ｐゴシック" pitchFamily="-72" charset="-128"/>
              </a:rPr>
              <a:pPr/>
              <a:t>31</a:t>
            </a:fld>
            <a:endParaRPr lang="it-IT">
              <a:latin typeface="Arial Rounded MT Bold" pitchFamily="-72" charset="0"/>
              <a:ea typeface="ＭＳ Ｐゴシック" pitchFamily="-72" charset="-128"/>
              <a:cs typeface="ＭＳ Ｐゴシック" pitchFamily="-72" charset="-128"/>
            </a:endParaRPr>
          </a:p>
        </p:txBody>
      </p:sp>
      <p:sp>
        <p:nvSpPr>
          <p:cNvPr id="4301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81472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miter lim="800000"/>
            <a:headEnd/>
            <a:tailEnd/>
          </a:ln>
        </p:spPr>
        <p:txBody>
          <a:bodyPr/>
          <a:lstStyle/>
          <a:p>
            <a:fld id="{9880290D-66AC-42C9-97BF-BC9C9F7FBA53}" type="slidenum">
              <a:rPr lang="it-IT">
                <a:latin typeface="Arial Rounded MT Bold" pitchFamily="-72" charset="0"/>
                <a:ea typeface="ＭＳ Ｐゴシック" pitchFamily="-72" charset="-128"/>
                <a:cs typeface="ＭＳ Ｐゴシック" pitchFamily="-72" charset="-128"/>
              </a:rPr>
              <a:pPr/>
              <a:t>32</a:t>
            </a:fld>
            <a:endParaRPr lang="it-IT">
              <a:latin typeface="Arial Rounded MT Bold" pitchFamily="-72" charset="0"/>
              <a:ea typeface="ＭＳ Ｐゴシック" pitchFamily="-72" charset="-128"/>
              <a:cs typeface="ＭＳ Ｐゴシック" pitchFamily="-72" charset="-128"/>
            </a:endParaRPr>
          </a:p>
        </p:txBody>
      </p:sp>
      <p:sp>
        <p:nvSpPr>
          <p:cNvPr id="45058"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764223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miter lim="800000"/>
            <a:headEnd/>
            <a:tailEnd/>
          </a:ln>
        </p:spPr>
        <p:txBody>
          <a:bodyPr/>
          <a:lstStyle/>
          <a:p>
            <a:fld id="{529F8613-C1D8-4055-B6B4-C7423FEF2AE5}" type="slidenum">
              <a:rPr lang="it-IT">
                <a:latin typeface="Arial Rounded MT Bold" pitchFamily="-72" charset="0"/>
                <a:ea typeface="ＭＳ Ｐゴシック" pitchFamily="-72" charset="-128"/>
                <a:cs typeface="ＭＳ Ｐゴシック" pitchFamily="-72" charset="-128"/>
              </a:rPr>
              <a:pPr/>
              <a:t>33</a:t>
            </a:fld>
            <a:endParaRPr lang="it-IT">
              <a:latin typeface="Arial Rounded MT Bold" pitchFamily="-72" charset="0"/>
              <a:ea typeface="ＭＳ Ｐゴシック" pitchFamily="-72" charset="-128"/>
              <a:cs typeface="ＭＳ Ｐゴシック" pitchFamily="-72" charset="-128"/>
            </a:endParaRPr>
          </a:p>
        </p:txBody>
      </p:sp>
      <p:sp>
        <p:nvSpPr>
          <p:cNvPr id="4710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9607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fld id="{64211FD0-9800-466A-8A1E-7C8F0AB32AB3}" type="slidenum">
              <a:rPr lang="it-IT">
                <a:latin typeface="Arial Rounded MT Bold" pitchFamily="-72" charset="0"/>
                <a:ea typeface="ＭＳ Ｐゴシック" pitchFamily="-72" charset="-128"/>
                <a:cs typeface="ＭＳ Ｐゴシック" pitchFamily="-72" charset="-128"/>
              </a:rPr>
              <a:pPr/>
              <a:t>34</a:t>
            </a:fld>
            <a:endParaRPr lang="it-IT">
              <a:latin typeface="Arial Rounded MT Bold" pitchFamily="-72" charset="0"/>
              <a:ea typeface="ＭＳ Ｐゴシック" pitchFamily="-72" charset="-128"/>
              <a:cs typeface="ＭＳ Ｐゴシック" pitchFamily="-72" charset="-128"/>
            </a:endParaRPr>
          </a:p>
        </p:txBody>
      </p:sp>
      <p:sp>
        <p:nvSpPr>
          <p:cNvPr id="49154"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32208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miter lim="800000"/>
            <a:headEnd/>
            <a:tailEnd/>
          </a:ln>
        </p:spPr>
        <p:txBody>
          <a:bodyPr/>
          <a:lstStyle/>
          <a:p>
            <a:fld id="{D5C1329B-1F3C-4548-8FAB-E6A29DABF7CE}" type="slidenum">
              <a:rPr lang="it-IT">
                <a:latin typeface="Arial Rounded MT Bold" pitchFamily="-72" charset="0"/>
                <a:ea typeface="ＭＳ Ｐゴシック" pitchFamily="-72" charset="-128"/>
                <a:cs typeface="ＭＳ Ｐゴシック" pitchFamily="-72" charset="-128"/>
              </a:rPr>
              <a:pPr/>
              <a:t>35</a:t>
            </a:fld>
            <a:endParaRPr lang="it-IT">
              <a:latin typeface="Arial Rounded MT Bold" pitchFamily="-72" charset="0"/>
              <a:ea typeface="ＭＳ Ｐゴシック" pitchFamily="-72" charset="-128"/>
              <a:cs typeface="ＭＳ Ｐゴシック" pitchFamily="-72" charset="-128"/>
            </a:endParaRPr>
          </a:p>
        </p:txBody>
      </p:sp>
      <p:sp>
        <p:nvSpPr>
          <p:cNvPr id="51202"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4620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359F38C4-E914-4BC0-9D04-B285FA5FDF03}" type="slidenum">
              <a:rPr lang="it-IT">
                <a:latin typeface="Arial Rounded MT Bold" pitchFamily="-72" charset="0"/>
                <a:ea typeface="ＭＳ Ｐゴシック" pitchFamily="-72" charset="-128"/>
                <a:cs typeface="ＭＳ Ｐゴシック" pitchFamily="-72" charset="-128"/>
              </a:rPr>
              <a:pPr/>
              <a:t>4</a:t>
            </a:fld>
            <a:endParaRPr lang="it-IT">
              <a:latin typeface="Arial Rounded MT Bold" pitchFamily="-72" charset="0"/>
              <a:ea typeface="ＭＳ Ｐゴシック" pitchFamily="-72" charset="-128"/>
              <a:cs typeface="ＭＳ Ｐゴシック" pitchFamily="-72" charset="-128"/>
            </a:endParaRPr>
          </a:p>
        </p:txBody>
      </p:sp>
      <p:sp>
        <p:nvSpPr>
          <p:cNvPr id="2253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80997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miter lim="800000"/>
            <a:headEnd/>
            <a:tailEnd/>
          </a:ln>
        </p:spPr>
        <p:txBody>
          <a:bodyPr/>
          <a:lstStyle/>
          <a:p>
            <a:fld id="{F0EE2E19-6ACD-4D55-90A2-122A97B90C83}" type="slidenum">
              <a:rPr lang="it-IT">
                <a:latin typeface="Arial Rounded MT Bold" pitchFamily="-72" charset="0"/>
                <a:ea typeface="ＭＳ Ｐゴシック" pitchFamily="-72" charset="-128"/>
                <a:cs typeface="ＭＳ Ｐゴシック" pitchFamily="-72" charset="-128"/>
              </a:rPr>
              <a:pPr/>
              <a:t>36</a:t>
            </a:fld>
            <a:endParaRPr lang="it-IT">
              <a:latin typeface="Arial Rounded MT Bold" pitchFamily="-72" charset="0"/>
              <a:ea typeface="ＭＳ Ｐゴシック" pitchFamily="-72" charset="-128"/>
              <a:cs typeface="ＭＳ Ｐゴシック" pitchFamily="-72" charset="-128"/>
            </a:endParaRPr>
          </a:p>
        </p:txBody>
      </p:sp>
      <p:sp>
        <p:nvSpPr>
          <p:cNvPr id="53250"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942048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miter lim="800000"/>
            <a:headEnd/>
            <a:tailEnd/>
          </a:ln>
        </p:spPr>
        <p:txBody>
          <a:bodyPr/>
          <a:lstStyle/>
          <a:p>
            <a:fld id="{BCAFAE6F-ED43-48F4-9606-29E79191C67C}" type="slidenum">
              <a:rPr lang="it-IT">
                <a:latin typeface="Arial Rounded MT Bold" pitchFamily="-72" charset="0"/>
                <a:ea typeface="ＭＳ Ｐゴシック" pitchFamily="-72" charset="-128"/>
                <a:cs typeface="ＭＳ Ｐゴシック" pitchFamily="-72" charset="-128"/>
              </a:rPr>
              <a:pPr/>
              <a:t>37</a:t>
            </a:fld>
            <a:endParaRPr lang="it-IT">
              <a:latin typeface="Arial Rounded MT Bold" pitchFamily="-72" charset="0"/>
              <a:ea typeface="ＭＳ Ｐゴシック" pitchFamily="-72" charset="-128"/>
              <a:cs typeface="ＭＳ Ｐゴシック" pitchFamily="-72" charset="-128"/>
            </a:endParaRPr>
          </a:p>
        </p:txBody>
      </p:sp>
      <p:sp>
        <p:nvSpPr>
          <p:cNvPr id="40962"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947482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miter lim="800000"/>
            <a:headEnd/>
            <a:tailEnd/>
          </a:ln>
        </p:spPr>
        <p:txBody>
          <a:bodyPr/>
          <a:lstStyle/>
          <a:p>
            <a:fld id="{746B14C7-3048-4750-BAD7-06D2ADD24703}" type="slidenum">
              <a:rPr lang="it-IT">
                <a:latin typeface="Arial Rounded MT Bold" pitchFamily="-72" charset="0"/>
                <a:ea typeface="ＭＳ Ｐゴシック" pitchFamily="-72" charset="-128"/>
                <a:cs typeface="ＭＳ Ｐゴシック" pitchFamily="-72" charset="-128"/>
              </a:rPr>
              <a:pPr/>
              <a:t>38</a:t>
            </a:fld>
            <a:endParaRPr lang="it-IT">
              <a:latin typeface="Arial Rounded MT Bold" pitchFamily="-72" charset="0"/>
              <a:ea typeface="ＭＳ Ｐゴシック" pitchFamily="-72" charset="-128"/>
              <a:cs typeface="ＭＳ Ｐゴシック" pitchFamily="-72" charset="-128"/>
            </a:endParaRPr>
          </a:p>
        </p:txBody>
      </p:sp>
      <p:sp>
        <p:nvSpPr>
          <p:cNvPr id="55298"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413407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7A326D43-360A-40D2-AEA8-6C83220511F5}" type="slidenum">
              <a:rPr lang="it-IT">
                <a:latin typeface="Arial Rounded MT Bold" pitchFamily="-72" charset="0"/>
                <a:ea typeface="ＭＳ Ｐゴシック" pitchFamily="-72" charset="-128"/>
                <a:cs typeface="ＭＳ Ｐゴシック" pitchFamily="-72" charset="-128"/>
              </a:rPr>
              <a:pPr/>
              <a:t>39</a:t>
            </a:fld>
            <a:endParaRPr lang="it-IT">
              <a:latin typeface="Arial Rounded MT Bold" pitchFamily="-72" charset="0"/>
              <a:ea typeface="ＭＳ Ｐゴシック" pitchFamily="-72" charset="-128"/>
              <a:cs typeface="ＭＳ Ｐゴシック" pitchFamily="-72" charset="-128"/>
            </a:endParaRPr>
          </a:p>
        </p:txBody>
      </p:sp>
      <p:sp>
        <p:nvSpPr>
          <p:cNvPr id="57346"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028069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7A326D43-360A-40D2-AEA8-6C83220511F5}" type="slidenum">
              <a:rPr lang="it-IT">
                <a:latin typeface="Arial Rounded MT Bold" pitchFamily="-72" charset="0"/>
                <a:ea typeface="ＭＳ Ｐゴシック" pitchFamily="-72" charset="-128"/>
                <a:cs typeface="ＭＳ Ｐゴシック" pitchFamily="-72" charset="-128"/>
              </a:rPr>
              <a:pPr/>
              <a:t>40</a:t>
            </a:fld>
            <a:endParaRPr lang="it-IT">
              <a:latin typeface="Arial Rounded MT Bold" pitchFamily="-72" charset="0"/>
              <a:ea typeface="ＭＳ Ｐゴシック" pitchFamily="-72" charset="-128"/>
              <a:cs typeface="ＭＳ Ｐゴシック" pitchFamily="-72" charset="-128"/>
            </a:endParaRPr>
          </a:p>
        </p:txBody>
      </p:sp>
      <p:sp>
        <p:nvSpPr>
          <p:cNvPr id="57346"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1013668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7A326D43-360A-40D2-AEA8-6C83220511F5}" type="slidenum">
              <a:rPr lang="it-IT">
                <a:latin typeface="Arial Rounded MT Bold" pitchFamily="-72" charset="0"/>
                <a:ea typeface="ＭＳ Ｐゴシック" pitchFamily="-72" charset="-128"/>
                <a:cs typeface="ＭＳ Ｐゴシック" pitchFamily="-72" charset="-128"/>
              </a:rPr>
              <a:pPr/>
              <a:t>41</a:t>
            </a:fld>
            <a:endParaRPr lang="it-IT">
              <a:latin typeface="Arial Rounded MT Bold" pitchFamily="-72" charset="0"/>
              <a:ea typeface="ＭＳ Ｐゴシック" pitchFamily="-72" charset="-128"/>
              <a:cs typeface="ＭＳ Ｐゴシック" pitchFamily="-72" charset="-128"/>
            </a:endParaRPr>
          </a:p>
        </p:txBody>
      </p:sp>
      <p:sp>
        <p:nvSpPr>
          <p:cNvPr id="57346"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1654368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42</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44061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headEnd/>
            <a:tailEnd/>
          </a:ln>
        </p:spPr>
        <p:txBody>
          <a:bodyPr/>
          <a:lstStyle/>
          <a:p>
            <a:fld id="{3CED0B67-1795-4FC0-982D-4E43462F46BA}" type="slidenum">
              <a:rPr lang="it-IT">
                <a:latin typeface="Arial Rounded MT Bold" pitchFamily="-72" charset="0"/>
                <a:ea typeface="ＭＳ Ｐゴシック" pitchFamily="-72" charset="-128"/>
                <a:cs typeface="ＭＳ Ｐゴシック" pitchFamily="-72" charset="-128"/>
              </a:rPr>
              <a:pPr/>
              <a:t>43</a:t>
            </a:fld>
            <a:endParaRPr lang="it-IT">
              <a:latin typeface="Arial Rounded MT Bold" pitchFamily="-72" charset="0"/>
              <a:ea typeface="ＭＳ Ｐゴシック" pitchFamily="-72" charset="-128"/>
              <a:cs typeface="ＭＳ Ｐゴシック" pitchFamily="-72" charset="-128"/>
            </a:endParaRPr>
          </a:p>
        </p:txBody>
      </p:sp>
      <p:sp>
        <p:nvSpPr>
          <p:cNvPr id="5939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11419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miter lim="800000"/>
            <a:headEnd/>
            <a:tailEnd/>
          </a:ln>
        </p:spPr>
        <p:txBody>
          <a:bodyPr/>
          <a:lstStyle/>
          <a:p>
            <a:fld id="{C6E292E0-6458-41CB-A5D4-F3004C885359}" type="slidenum">
              <a:rPr lang="it-IT">
                <a:latin typeface="Arial Rounded MT Bold" pitchFamily="-72" charset="0"/>
                <a:ea typeface="ＭＳ Ｐゴシック" pitchFamily="-72" charset="-128"/>
                <a:cs typeface="ＭＳ Ｐゴシック" pitchFamily="-72" charset="-128"/>
              </a:rPr>
              <a:pPr/>
              <a:t>44</a:t>
            </a:fld>
            <a:endParaRPr lang="it-IT">
              <a:latin typeface="Arial Rounded MT Bold" pitchFamily="-72" charset="0"/>
              <a:ea typeface="ＭＳ Ｐゴシック" pitchFamily="-72" charset="-128"/>
              <a:cs typeface="ＭＳ Ｐゴシック" pitchFamily="-72" charset="-128"/>
            </a:endParaRPr>
          </a:p>
        </p:txBody>
      </p:sp>
      <p:sp>
        <p:nvSpPr>
          <p:cNvPr id="61442"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4283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45</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43225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miter lim="800000"/>
            <a:headEnd/>
            <a:tailEnd/>
          </a:ln>
        </p:spPr>
        <p:txBody>
          <a:bodyPr/>
          <a:lstStyle/>
          <a:p>
            <a:fld id="{6CA7CFCF-D404-4FBB-9711-DBCF9BA4796D}" type="slidenum">
              <a:rPr lang="it-IT">
                <a:latin typeface="Arial Rounded MT Bold" pitchFamily="-72" charset="0"/>
                <a:ea typeface="ＭＳ Ｐゴシック" pitchFamily="-72" charset="-128"/>
                <a:cs typeface="ＭＳ Ｐゴシック" pitchFamily="-72" charset="-128"/>
              </a:rPr>
              <a:pPr/>
              <a:t>5</a:t>
            </a:fld>
            <a:endParaRPr lang="it-IT">
              <a:latin typeface="Arial Rounded MT Bold" pitchFamily="-72" charset="0"/>
              <a:ea typeface="ＭＳ Ｐゴシック" pitchFamily="-72" charset="-128"/>
              <a:cs typeface="ＭＳ Ｐゴシック" pitchFamily="-72" charset="-128"/>
            </a:endParaRPr>
          </a:p>
        </p:txBody>
      </p:sp>
      <p:sp>
        <p:nvSpPr>
          <p:cNvPr id="24578"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412426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miter lim="800000"/>
            <a:headEnd/>
            <a:tailEnd/>
          </a:ln>
        </p:spPr>
        <p:txBody>
          <a:bodyPr/>
          <a:lstStyle/>
          <a:p>
            <a:fld id="{F5D2046C-4821-4430-AAB4-13CC6CE19003}" type="slidenum">
              <a:rPr lang="it-IT">
                <a:latin typeface="Arial Rounded MT Bold" pitchFamily="-72" charset="0"/>
                <a:ea typeface="ＭＳ Ｐゴシック" pitchFamily="-72" charset="-128"/>
                <a:cs typeface="ＭＳ Ｐゴシック" pitchFamily="-72" charset="-128"/>
              </a:rPr>
              <a:pPr/>
              <a:t>46</a:t>
            </a:fld>
            <a:endParaRPr lang="it-IT">
              <a:latin typeface="Arial Rounded MT Bold" pitchFamily="-72" charset="0"/>
              <a:ea typeface="ＭＳ Ｐゴシック" pitchFamily="-72" charset="-128"/>
              <a:cs typeface="ＭＳ Ｐゴシック" pitchFamily="-72" charset="-128"/>
            </a:endParaRPr>
          </a:p>
        </p:txBody>
      </p:sp>
      <p:sp>
        <p:nvSpPr>
          <p:cNvPr id="63490"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693561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BE156FB2-8F6A-44A7-851D-45EDA108BCDC}" type="slidenum">
              <a:rPr lang="it-IT">
                <a:latin typeface="Arial Rounded MT Bold" pitchFamily="-72" charset="0"/>
                <a:ea typeface="ＭＳ Ｐゴシック" pitchFamily="-72" charset="-128"/>
                <a:cs typeface="ＭＳ Ｐゴシック" pitchFamily="-72" charset="-128"/>
              </a:rPr>
              <a:pPr/>
              <a:t>47</a:t>
            </a:fld>
            <a:endParaRPr lang="it-IT">
              <a:latin typeface="Arial Rounded MT Bold" pitchFamily="-72" charset="0"/>
              <a:ea typeface="ＭＳ Ｐゴシック" pitchFamily="-72" charset="-128"/>
              <a:cs typeface="ＭＳ Ｐゴシック" pitchFamily="-72" charset="-128"/>
            </a:endParaRPr>
          </a:p>
        </p:txBody>
      </p:sp>
      <p:sp>
        <p:nvSpPr>
          <p:cNvPr id="65538"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946461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miter lim="800000"/>
            <a:headEnd/>
            <a:tailEnd/>
          </a:ln>
        </p:spPr>
        <p:txBody>
          <a:bodyPr/>
          <a:lstStyle/>
          <a:p>
            <a:fld id="{1CCDC0C2-7EA5-4270-AF41-A82A8CD79CBC}" type="slidenum">
              <a:rPr lang="it-IT">
                <a:latin typeface="Arial Rounded MT Bold" pitchFamily="-72" charset="0"/>
                <a:ea typeface="ＭＳ Ｐゴシック" pitchFamily="-72" charset="-128"/>
                <a:cs typeface="ＭＳ Ｐゴシック" pitchFamily="-72" charset="-128"/>
              </a:rPr>
              <a:pPr/>
              <a:t>48</a:t>
            </a:fld>
            <a:endParaRPr lang="it-IT">
              <a:latin typeface="Arial Rounded MT Bold" pitchFamily="-72" charset="0"/>
              <a:ea typeface="ＭＳ Ｐゴシック" pitchFamily="-72" charset="-128"/>
              <a:cs typeface="ＭＳ Ｐゴシック" pitchFamily="-72" charset="-128"/>
            </a:endParaRPr>
          </a:p>
        </p:txBody>
      </p:sp>
      <p:sp>
        <p:nvSpPr>
          <p:cNvPr id="71682"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767158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miter lim="800000"/>
            <a:headEnd/>
            <a:tailEnd/>
          </a:ln>
        </p:spPr>
        <p:txBody>
          <a:bodyPr/>
          <a:lstStyle/>
          <a:p>
            <a:fld id="{61F34E39-0D45-42E4-B202-6815DF05D351}" type="slidenum">
              <a:rPr lang="it-IT">
                <a:latin typeface="Arial Rounded MT Bold" pitchFamily="-72" charset="0"/>
                <a:ea typeface="ＭＳ Ｐゴシック" pitchFamily="-72" charset="-128"/>
                <a:cs typeface="ＭＳ Ｐゴシック" pitchFamily="-72" charset="-128"/>
              </a:rPr>
              <a:pPr/>
              <a:t>49</a:t>
            </a:fld>
            <a:endParaRPr lang="it-IT">
              <a:latin typeface="Arial Rounded MT Bold" pitchFamily="-72" charset="0"/>
              <a:ea typeface="ＭＳ Ｐゴシック" pitchFamily="-72" charset="-128"/>
              <a:cs typeface="ＭＳ Ｐゴシック" pitchFamily="-72" charset="-128"/>
            </a:endParaRPr>
          </a:p>
        </p:txBody>
      </p:sp>
      <p:sp>
        <p:nvSpPr>
          <p:cNvPr id="6963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400132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miter lim="800000"/>
            <a:headEnd/>
            <a:tailEnd/>
          </a:ln>
        </p:spPr>
        <p:txBody>
          <a:bodyPr/>
          <a:lstStyle/>
          <a:p>
            <a:fld id="{840D286B-70B9-4E08-8379-EB4E16AB8990}" type="slidenum">
              <a:rPr lang="it-IT">
                <a:latin typeface="Arial Rounded MT Bold" pitchFamily="-72" charset="0"/>
                <a:ea typeface="ＭＳ Ｐゴシック" pitchFamily="-72" charset="-128"/>
                <a:cs typeface="ＭＳ Ｐゴシック" pitchFamily="-72" charset="-128"/>
              </a:rPr>
              <a:pPr/>
              <a:t>50</a:t>
            </a:fld>
            <a:endParaRPr lang="it-IT">
              <a:latin typeface="Arial Rounded MT Bold" pitchFamily="-72" charset="0"/>
              <a:ea typeface="ＭＳ Ｐゴシック" pitchFamily="-72" charset="-128"/>
              <a:cs typeface="ＭＳ Ｐゴシック" pitchFamily="-72" charset="-128"/>
            </a:endParaRPr>
          </a:p>
        </p:txBody>
      </p:sp>
      <p:sp>
        <p:nvSpPr>
          <p:cNvPr id="73730"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261359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7A326D43-360A-40D2-AEA8-6C83220511F5}" type="slidenum">
              <a:rPr lang="it-IT">
                <a:latin typeface="Arial Rounded MT Bold" pitchFamily="-72" charset="0"/>
                <a:ea typeface="ＭＳ Ｐゴシック" pitchFamily="-72" charset="-128"/>
                <a:cs typeface="ＭＳ Ｐゴシック" pitchFamily="-72" charset="-128"/>
              </a:rPr>
              <a:pPr/>
              <a:t>51</a:t>
            </a:fld>
            <a:endParaRPr lang="it-IT">
              <a:latin typeface="Arial Rounded MT Bold" pitchFamily="-72" charset="0"/>
              <a:ea typeface="ＭＳ Ｐゴシック" pitchFamily="-72" charset="-128"/>
              <a:cs typeface="ＭＳ Ｐゴシック" pitchFamily="-72" charset="-128"/>
            </a:endParaRPr>
          </a:p>
        </p:txBody>
      </p:sp>
      <p:sp>
        <p:nvSpPr>
          <p:cNvPr id="57346"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207172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6</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71415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A97D362-0FD6-4C4D-913A-0B14BA5BD821}" type="slidenum">
              <a:rPr lang="it-IT">
                <a:latin typeface="Arial Rounded MT Bold" pitchFamily="-72" charset="0"/>
                <a:ea typeface="ＭＳ Ｐゴシック" pitchFamily="-72" charset="-128"/>
                <a:cs typeface="ＭＳ Ｐゴシック" pitchFamily="-72" charset="-128"/>
              </a:rPr>
              <a:pPr/>
              <a:t>8</a:t>
            </a:fld>
            <a:endParaRPr lang="it-IT">
              <a:latin typeface="Arial Rounded MT Bold" pitchFamily="-72" charset="0"/>
              <a:ea typeface="ＭＳ Ｐゴシック" pitchFamily="-72" charset="-128"/>
              <a:cs typeface="ＭＳ Ｐゴシック" pitchFamily="-72" charset="-128"/>
            </a:endParaRPr>
          </a:p>
        </p:txBody>
      </p:sp>
      <p:sp>
        <p:nvSpPr>
          <p:cNvPr id="266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83409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534949D6-6817-4875-A9EF-2F0BE2406DEE}" type="slidenum">
              <a:rPr lang="it-IT">
                <a:latin typeface="Arial Rounded MT Bold" pitchFamily="-72" charset="0"/>
                <a:ea typeface="ＭＳ Ｐゴシック" pitchFamily="-72" charset="-128"/>
                <a:cs typeface="ＭＳ Ｐゴシック" pitchFamily="-72" charset="-128"/>
              </a:rPr>
              <a:pPr/>
              <a:t>9</a:t>
            </a:fld>
            <a:endParaRPr lang="it-IT">
              <a:latin typeface="Arial Rounded MT Bold" pitchFamily="-72" charset="0"/>
              <a:ea typeface="ＭＳ Ｐゴシック" pitchFamily="-72" charset="-128"/>
              <a:cs typeface="ＭＳ Ｐゴシック" pitchFamily="-72" charset="-128"/>
            </a:endParaRPr>
          </a:p>
        </p:txBody>
      </p:sp>
      <p:sp>
        <p:nvSpPr>
          <p:cNvPr id="286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29269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2507AF19-659C-4AAD-9002-57690E959DEE}" type="slidenum">
              <a:rPr lang="it-IT">
                <a:latin typeface="Arial Rounded MT Bold" pitchFamily="-72" charset="0"/>
                <a:ea typeface="ＭＳ Ｐゴシック" pitchFamily="-72" charset="-128"/>
                <a:cs typeface="ＭＳ Ｐゴシック" pitchFamily="-72" charset="-128"/>
              </a:rPr>
              <a:pPr/>
              <a:t>11</a:t>
            </a:fld>
            <a:endParaRPr lang="it-IT">
              <a:latin typeface="Arial Rounded MT Bold" pitchFamily="-72" charset="0"/>
              <a:ea typeface="ＭＳ Ｐゴシック" pitchFamily="-72" charset="-128"/>
              <a:cs typeface="ＭＳ Ｐゴシック" pitchFamily="-72" charset="-128"/>
            </a:endParaRPr>
          </a:p>
        </p:txBody>
      </p:sp>
      <p:sp>
        <p:nvSpPr>
          <p:cNvPr id="3072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31190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D7E00B3-8E41-4513-8913-1BF4DA9738AA}" type="slidenum">
              <a:rPr lang="it-IT">
                <a:latin typeface="Arial Rounded MT Bold" pitchFamily="-72" charset="0"/>
                <a:ea typeface="ＭＳ Ｐゴシック" pitchFamily="-72" charset="-128"/>
                <a:cs typeface="ＭＳ Ｐゴシック" pitchFamily="-72" charset="-128"/>
              </a:rPr>
              <a:pPr/>
              <a:t>12</a:t>
            </a:fld>
            <a:endParaRPr lang="it-IT">
              <a:latin typeface="Arial Rounded MT Bold" pitchFamily="-72" charset="0"/>
              <a:ea typeface="ＭＳ Ｐゴシック" pitchFamily="-72" charset="-128"/>
              <a:cs typeface="ＭＳ Ｐゴシック" pitchFamily="-72" charset="-128"/>
            </a:endParaRPr>
          </a:p>
        </p:txBody>
      </p:sp>
      <p:sp>
        <p:nvSpPr>
          <p:cNvPr id="32770"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1523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7"/>
            <a:ext cx="84201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E617EFE-ADAA-483C-AC1B-BD9E856C1A9E}" type="slidenum">
              <a:rPr lang="it-IT" altLang="it-IT"/>
              <a:pPr>
                <a:defRPr/>
              </a:pPr>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A7D8A9-929C-4BFF-9B17-BA15B70F1157}" type="slidenum">
              <a:rPr lang="it-IT" altLang="it-IT"/>
              <a:pPr>
                <a:defRPr/>
              </a:pPr>
              <a:t>‹n.›</a:t>
            </a:fld>
            <a:endParaRPr lang="it-IT"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609600"/>
            <a:ext cx="2105025"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42952" y="609600"/>
            <a:ext cx="6162675"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8DD3EE-1D0E-409B-AD6D-743EE0FE5F45}" type="slidenum">
              <a:rPr lang="it-IT" altLang="it-IT"/>
              <a:pPr>
                <a:defRPr/>
              </a:pPr>
              <a:t>‹n.›</a:t>
            </a:fld>
            <a:endParaRPr lang="it-IT" alt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72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8FCCBE2-AC55-466A-964D-BA4B1414C03B}" type="slidenum">
              <a:rPr lang="it-IT" altLang="it-IT"/>
              <a:pPr>
                <a:defRPr/>
              </a:pPr>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2"/>
            <a:ext cx="84201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76D2091-C2AD-4BCF-9E34-76B6532A1548}" type="slidenum">
              <a:rPr lang="it-IT" altLang="it-IT"/>
              <a:pPr>
                <a:defRPr/>
              </a:pPr>
              <a:t>‹n.›</a:t>
            </a:fld>
            <a:endParaRPr lang="it-IT"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42950"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784C03E-D1EF-4409-8E79-47834B083AE1}" type="slidenum">
              <a:rPr lang="it-IT" altLang="it-IT"/>
              <a:pPr>
                <a:defRPr/>
              </a:pPr>
              <a:t>‹n.›</a:t>
            </a:fld>
            <a:endParaRPr lang="it-IT"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374DC3E-254C-4CD4-9736-A1D2049B7D30}" type="slidenum">
              <a:rPr lang="it-IT" altLang="it-IT"/>
              <a:pPr>
                <a:defRPr/>
              </a:pPr>
              <a:t>‹n.›</a:t>
            </a:fld>
            <a:endParaRPr lang="it-IT"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DCEAC6E6-1908-4D01-96B6-A35CD4C9BBDC}" type="slidenum">
              <a:rPr lang="it-IT" altLang="it-IT"/>
              <a:pPr>
                <a:defRPr/>
              </a:pPr>
              <a:t>‹n.›</a:t>
            </a:fld>
            <a:endParaRPr lang="it-IT"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8EE24D8-93D7-4A01-841F-72EE0FE5F2B0}" type="slidenum">
              <a:rPr lang="it-IT" altLang="it-IT"/>
              <a:pPr>
                <a:defRPr/>
              </a:pPr>
              <a:t>‹n.›</a:t>
            </a:fld>
            <a:endParaRPr lang="it-IT"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1" y="273050"/>
            <a:ext cx="3259138"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1"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A3E195E-99E5-47DB-86A9-35626C461CA5}" type="slidenum">
              <a:rPr lang="it-IT" altLang="it-IT"/>
              <a:pPr>
                <a:defRPr/>
              </a:pPr>
              <a:t>‹n.›</a:t>
            </a:fld>
            <a:endParaRPr lang="it-IT"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D948D70-DBFF-4940-ADC9-6D4E6B5A3D50}" type="slidenum">
              <a:rPr lang="it-IT" altLang="it-IT"/>
              <a:pPr>
                <a:defRPr/>
              </a:pPr>
              <a:t>‹n.›</a:t>
            </a:fld>
            <a:endParaRPr lang="it-IT" alt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mn-cs"/>
              </a:defRPr>
            </a:lvl1pPr>
          </a:lstStyle>
          <a:p>
            <a:pPr>
              <a:defRPr/>
            </a:pPr>
            <a:fld id="{32F3227E-4687-4450-B792-FD9C107016D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9.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asellaDiTesto 16"/>
          <p:cNvSpPr txBox="1"/>
          <p:nvPr/>
        </p:nvSpPr>
        <p:spPr>
          <a:xfrm>
            <a:off x="4592960" y="3203684"/>
            <a:ext cx="684803" cy="369332"/>
          </a:xfrm>
          <a:prstGeom prst="rect">
            <a:avLst/>
          </a:prstGeom>
          <a:noFill/>
          <a:ln>
            <a:solidFill>
              <a:schemeClr val="bg2"/>
            </a:solidFill>
          </a:ln>
        </p:spPr>
        <p:txBody>
          <a:bodyPr wrap="none" rtlCol="0">
            <a:spAutoFit/>
          </a:bodyPr>
          <a:lstStyle/>
          <a:p>
            <a:r>
              <a:rPr lang="it-IT" sz="1800" dirty="0">
                <a:latin typeface="Arial" charset="0"/>
                <a:ea typeface="Arial" charset="0"/>
                <a:cs typeface="Arial" charset="0"/>
              </a:rPr>
              <a:t>v </a:t>
            </a:r>
            <a:r>
              <a:rPr lang="it-IT" sz="1800" dirty="0" smtClean="0">
                <a:latin typeface="Arial" charset="0"/>
                <a:ea typeface="Arial" charset="0"/>
                <a:cs typeface="Arial" charset="0"/>
              </a:rPr>
              <a:t>3.8</a:t>
            </a:r>
            <a:endParaRPr lang="it-IT" sz="1800" dirty="0">
              <a:latin typeface="Arial" charset="0"/>
              <a:ea typeface="Arial" charset="0"/>
              <a:cs typeface="Arial" charset="0"/>
            </a:endParaRPr>
          </a:p>
        </p:txBody>
      </p:sp>
      <p:pic>
        <p:nvPicPr>
          <p:cNvPr id="2" name="Immagine 1"/>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15552" y="0"/>
            <a:ext cx="3487699" cy="6858000"/>
          </a:xfrm>
          <a:prstGeom prst="rect">
            <a:avLst/>
          </a:prstGeom>
        </p:spPr>
      </p:pic>
      <p:sp>
        <p:nvSpPr>
          <p:cNvPr id="15" name="CasellaDiTesto 14"/>
          <p:cNvSpPr txBox="1"/>
          <p:nvPr/>
        </p:nvSpPr>
        <p:spPr>
          <a:xfrm>
            <a:off x="0" y="1052737"/>
            <a:ext cx="9906000" cy="1384995"/>
          </a:xfrm>
          <a:prstGeom prst="rect">
            <a:avLst/>
          </a:prstGeom>
          <a:noFill/>
        </p:spPr>
        <p:txBody>
          <a:bodyPr wrap="square" rtlCol="0">
            <a:spAutoFit/>
          </a:bodyPr>
          <a:lstStyle/>
          <a:p>
            <a:pPr algn="ctr"/>
            <a:r>
              <a:rPr lang="en-GB" sz="2800" b="1" dirty="0" err="1" smtClean="0">
                <a:latin typeface="Arial" charset="0"/>
                <a:ea typeface="Arial" charset="0"/>
                <a:cs typeface="Arial" charset="0"/>
              </a:rPr>
              <a:t>ENDOCRINO</a:t>
            </a:r>
            <a:r>
              <a:rPr lang="en-GB" sz="2800" b="1" dirty="0" smtClean="0">
                <a:latin typeface="Arial" charset="0"/>
                <a:ea typeface="Arial" charset="0"/>
                <a:cs typeface="Arial" charset="0"/>
              </a:rPr>
              <a:t> 2</a:t>
            </a:r>
          </a:p>
          <a:p>
            <a:pPr algn="ctr"/>
            <a:endParaRPr lang="en-GB" sz="2800" b="1" dirty="0" smtClean="0">
              <a:latin typeface="Arial" charset="0"/>
              <a:ea typeface="Arial" charset="0"/>
              <a:cs typeface="Arial" charset="0"/>
            </a:endParaRPr>
          </a:p>
          <a:p>
            <a:pPr algn="ctr"/>
            <a:r>
              <a:rPr lang="en-GB" sz="2800" b="1" dirty="0" err="1" smtClean="0">
                <a:latin typeface="Arial" charset="0"/>
                <a:ea typeface="Arial" charset="0"/>
                <a:cs typeface="Arial" charset="0"/>
              </a:rPr>
              <a:t>gonadi</a:t>
            </a:r>
            <a:r>
              <a:rPr lang="en-GB" sz="2800" b="1" dirty="0" smtClean="0">
                <a:latin typeface="Arial" charset="0"/>
                <a:ea typeface="Arial" charset="0"/>
                <a:cs typeface="Arial" charset="0"/>
              </a:rPr>
              <a:t>, </a:t>
            </a:r>
            <a:r>
              <a:rPr lang="en-GB" sz="2800" b="1" dirty="0" err="1" smtClean="0">
                <a:latin typeface="Arial" charset="0"/>
                <a:ea typeface="Arial" charset="0"/>
                <a:cs typeface="Arial" charset="0"/>
              </a:rPr>
              <a:t>glicemia</a:t>
            </a:r>
            <a:r>
              <a:rPr lang="en-GB" sz="2800" b="1" dirty="0" smtClean="0">
                <a:latin typeface="Arial" charset="0"/>
                <a:ea typeface="Arial" charset="0"/>
                <a:cs typeface="Arial" charset="0"/>
              </a:rPr>
              <a:t>, </a:t>
            </a:r>
            <a:r>
              <a:rPr lang="en-GB" sz="2800" b="1" dirty="0" err="1" smtClean="0">
                <a:latin typeface="Arial" charset="0"/>
                <a:ea typeface="Arial" charset="0"/>
                <a:cs typeface="Arial" charset="0"/>
              </a:rPr>
              <a:t>calcemia</a:t>
            </a:r>
            <a:endParaRPr lang="en-GB" sz="2800" b="1" dirty="0" smtClean="0">
              <a:latin typeface="Arial" charset="0"/>
              <a:ea typeface="Arial" charset="0"/>
              <a:cs typeface="Arial" charset="0"/>
            </a:endParaRPr>
          </a:p>
        </p:txBody>
      </p:sp>
      <p:sp>
        <p:nvSpPr>
          <p:cNvPr id="16" name="CasellaDiTesto 15"/>
          <p:cNvSpPr txBox="1"/>
          <p:nvPr/>
        </p:nvSpPr>
        <p:spPr>
          <a:xfrm>
            <a:off x="3130354" y="2627620"/>
            <a:ext cx="3838871" cy="338554"/>
          </a:xfrm>
          <a:prstGeom prst="rect">
            <a:avLst/>
          </a:prstGeom>
          <a:noFill/>
        </p:spPr>
        <p:txBody>
          <a:bodyPr wrap="none" rtlCol="0">
            <a:spAutoFit/>
          </a:bodyPr>
          <a:lstStyle/>
          <a:p>
            <a:r>
              <a:rPr lang="en-GB" sz="1600" dirty="0">
                <a:latin typeface="Arial" charset="0"/>
                <a:ea typeface="Arial" charset="0"/>
                <a:cs typeface="Arial" charset="0"/>
              </a:rPr>
              <a:t>per le </a:t>
            </a:r>
            <a:r>
              <a:rPr lang="en-GB" sz="1600" dirty="0" err="1">
                <a:latin typeface="Arial" charset="0"/>
                <a:ea typeface="Arial" charset="0"/>
                <a:cs typeface="Arial" charset="0"/>
              </a:rPr>
              <a:t>lezioni</a:t>
            </a:r>
            <a:r>
              <a:rPr lang="en-GB" sz="1600" dirty="0">
                <a:latin typeface="Arial" charset="0"/>
                <a:ea typeface="Arial" charset="0"/>
                <a:cs typeface="Arial" charset="0"/>
              </a:rPr>
              <a:t> del prof. P. Paolo </a:t>
            </a:r>
            <a:r>
              <a:rPr lang="en-GB" sz="1600" dirty="0" err="1">
                <a:latin typeface="Arial" charset="0"/>
                <a:ea typeface="Arial" charset="0"/>
                <a:cs typeface="Arial" charset="0"/>
              </a:rPr>
              <a:t>Battaglini</a:t>
            </a:r>
            <a:endParaRPr lang="en-GB" sz="1600" dirty="0">
              <a:latin typeface="Arial" charset="0"/>
              <a:ea typeface="Arial" charset="0"/>
              <a:cs typeface="Arial" charset="0"/>
            </a:endParaRPr>
          </a:p>
        </p:txBody>
      </p:sp>
      <p:sp>
        <p:nvSpPr>
          <p:cNvPr id="12" name="CasellaDiTesto 11"/>
          <p:cNvSpPr txBox="1"/>
          <p:nvPr/>
        </p:nvSpPr>
        <p:spPr>
          <a:xfrm>
            <a:off x="6408769" y="3501008"/>
            <a:ext cx="2836033" cy="338554"/>
          </a:xfrm>
          <a:prstGeom prst="rect">
            <a:avLst/>
          </a:prstGeom>
          <a:noFill/>
        </p:spPr>
        <p:txBody>
          <a:bodyPr wrap="none" rtlCol="0">
            <a:spAutoFit/>
          </a:bodyPr>
          <a:lstStyle/>
          <a:p>
            <a:pPr algn="r"/>
            <a:r>
              <a:rPr lang="en-GB" sz="1600" b="1" dirty="0" err="1">
                <a:latin typeface="Arial" charset="0"/>
                <a:ea typeface="Arial" charset="0"/>
                <a:cs typeface="Arial" charset="0"/>
              </a:rPr>
              <a:t>Principali</a:t>
            </a:r>
            <a:r>
              <a:rPr lang="en-GB" sz="1600" b="1" dirty="0">
                <a:latin typeface="Arial" charset="0"/>
                <a:ea typeface="Arial" charset="0"/>
                <a:cs typeface="Arial" charset="0"/>
              </a:rPr>
              <a:t> </a:t>
            </a:r>
            <a:r>
              <a:rPr lang="en-GB" sz="1600" b="1" dirty="0" err="1">
                <a:latin typeface="Arial" charset="0"/>
                <a:ea typeface="Arial" charset="0"/>
                <a:cs typeface="Arial" charset="0"/>
              </a:rPr>
              <a:t>fonti</a:t>
            </a:r>
            <a:r>
              <a:rPr lang="en-GB" sz="1600" b="1" dirty="0">
                <a:latin typeface="Arial" charset="0"/>
                <a:ea typeface="Arial" charset="0"/>
                <a:cs typeface="Arial" charset="0"/>
              </a:rPr>
              <a:t> </a:t>
            </a:r>
            <a:r>
              <a:rPr lang="en-GB" sz="1600" b="1" dirty="0" err="1">
                <a:latin typeface="Arial" charset="0"/>
                <a:ea typeface="Arial" charset="0"/>
                <a:cs typeface="Arial" charset="0"/>
              </a:rPr>
              <a:t>delle</a:t>
            </a:r>
            <a:r>
              <a:rPr lang="en-GB" sz="1600" b="1" dirty="0">
                <a:latin typeface="Arial" charset="0"/>
                <a:ea typeface="Arial" charset="0"/>
                <a:cs typeface="Arial" charset="0"/>
              </a:rPr>
              <a:t> figure:</a:t>
            </a:r>
          </a:p>
        </p:txBody>
      </p:sp>
      <p:sp>
        <p:nvSpPr>
          <p:cNvPr id="13" name="CasellaDiTesto 12"/>
          <p:cNvSpPr txBox="1"/>
          <p:nvPr/>
        </p:nvSpPr>
        <p:spPr>
          <a:xfrm>
            <a:off x="4850714" y="4461114"/>
            <a:ext cx="4394088" cy="338554"/>
          </a:xfrm>
          <a:prstGeom prst="rect">
            <a:avLst/>
          </a:prstGeom>
          <a:noFill/>
        </p:spPr>
        <p:txBody>
          <a:bodyPr wrap="none" rtlCol="0">
            <a:spAutoFit/>
          </a:bodyPr>
          <a:lstStyle/>
          <a:p>
            <a:pPr algn="r"/>
            <a:r>
              <a:rPr lang="en-GB" sz="1600" dirty="0">
                <a:latin typeface="Arial" charset="0"/>
                <a:ea typeface="Arial" charset="0"/>
                <a:cs typeface="Arial" charset="0"/>
              </a:rPr>
              <a:t>Guyton e Hall, </a:t>
            </a:r>
            <a:r>
              <a:rPr lang="en-GB" sz="1600" dirty="0" err="1">
                <a:latin typeface="Arial" charset="0"/>
                <a:ea typeface="Arial" charset="0"/>
                <a:cs typeface="Arial" charset="0"/>
              </a:rPr>
              <a:t>FISIOLOGIA</a:t>
            </a:r>
            <a:r>
              <a:rPr lang="en-GB" sz="1600" dirty="0">
                <a:latin typeface="Arial" charset="0"/>
                <a:ea typeface="Arial" charset="0"/>
                <a:cs typeface="Arial" charset="0"/>
              </a:rPr>
              <a:t> </a:t>
            </a:r>
            <a:r>
              <a:rPr lang="en-GB" sz="1600" dirty="0" err="1">
                <a:latin typeface="Arial" charset="0"/>
                <a:ea typeface="Arial" charset="0"/>
                <a:cs typeface="Arial" charset="0"/>
              </a:rPr>
              <a:t>MEDICA</a:t>
            </a:r>
            <a:r>
              <a:rPr lang="en-GB" sz="1600" dirty="0">
                <a:latin typeface="Arial" charset="0"/>
                <a:ea typeface="Arial" charset="0"/>
                <a:cs typeface="Arial" charset="0"/>
              </a:rPr>
              <a:t>, Elsevier</a:t>
            </a:r>
          </a:p>
        </p:txBody>
      </p:sp>
      <p:sp>
        <p:nvSpPr>
          <p:cNvPr id="14" name="CasellaDiTesto 13"/>
          <p:cNvSpPr txBox="1"/>
          <p:nvPr/>
        </p:nvSpPr>
        <p:spPr>
          <a:xfrm>
            <a:off x="4882774" y="3981061"/>
            <a:ext cx="4362028" cy="338554"/>
          </a:xfrm>
          <a:prstGeom prst="rect">
            <a:avLst/>
          </a:prstGeom>
          <a:noFill/>
        </p:spPr>
        <p:txBody>
          <a:bodyPr wrap="none" rtlCol="0">
            <a:spAutoFit/>
          </a:bodyPr>
          <a:lstStyle/>
          <a:p>
            <a:pPr algn="r"/>
            <a:r>
              <a:rPr lang="en-GB" sz="1600" dirty="0">
                <a:latin typeface="Arial" charset="0"/>
                <a:ea typeface="Arial" charset="0"/>
                <a:cs typeface="Arial" charset="0"/>
              </a:rPr>
              <a:t>Conti et al., </a:t>
            </a:r>
            <a:r>
              <a:rPr lang="en-GB" sz="1600" dirty="0" err="1">
                <a:latin typeface="Arial" charset="0"/>
                <a:ea typeface="Arial" charset="0"/>
                <a:cs typeface="Arial" charset="0"/>
              </a:rPr>
              <a:t>FISIOLOGIA</a:t>
            </a:r>
            <a:r>
              <a:rPr lang="en-GB" sz="1600" dirty="0">
                <a:latin typeface="Arial" charset="0"/>
                <a:ea typeface="Arial" charset="0"/>
                <a:cs typeface="Arial" charset="0"/>
              </a:rPr>
              <a:t> </a:t>
            </a:r>
            <a:r>
              <a:rPr lang="en-GB" sz="1600" dirty="0" err="1">
                <a:latin typeface="Arial" charset="0"/>
                <a:ea typeface="Arial" charset="0"/>
                <a:cs typeface="Arial" charset="0"/>
              </a:rPr>
              <a:t>MEDICA</a:t>
            </a:r>
            <a:r>
              <a:rPr lang="en-GB" sz="1600" dirty="0">
                <a:latin typeface="Arial" charset="0"/>
                <a:ea typeface="Arial" charset="0"/>
                <a:cs typeface="Arial" charset="0"/>
              </a:rPr>
              <a:t>, Edi-</a:t>
            </a:r>
            <a:r>
              <a:rPr lang="en-GB" sz="1600" dirty="0" err="1">
                <a:latin typeface="Arial" charset="0"/>
                <a:ea typeface="Arial" charset="0"/>
                <a:cs typeface="Arial" charset="0"/>
              </a:rPr>
              <a:t>Ermes</a:t>
            </a:r>
            <a:endParaRPr lang="en-GB" sz="1600" dirty="0">
              <a:latin typeface="Arial" charset="0"/>
              <a:ea typeface="Arial" charset="0"/>
              <a:cs typeface="Arial" charset="0"/>
            </a:endParaRPr>
          </a:p>
        </p:txBody>
      </p:sp>
      <p:sp>
        <p:nvSpPr>
          <p:cNvPr id="18" name="CasellaDiTesto 17"/>
          <p:cNvSpPr txBox="1"/>
          <p:nvPr/>
        </p:nvSpPr>
        <p:spPr>
          <a:xfrm>
            <a:off x="5136049" y="4941167"/>
            <a:ext cx="4108753" cy="338554"/>
          </a:xfrm>
          <a:prstGeom prst="rect">
            <a:avLst/>
          </a:prstGeom>
          <a:noFill/>
        </p:spPr>
        <p:txBody>
          <a:bodyPr wrap="none" rtlCol="0">
            <a:spAutoFit/>
          </a:bodyPr>
          <a:lstStyle/>
          <a:p>
            <a:pPr algn="r"/>
            <a:r>
              <a:rPr lang="it-IT" altLang="it-IT" sz="1600" dirty="0" err="1" smtClean="0">
                <a:latin typeface="Arial" charset="0"/>
              </a:rPr>
              <a:t>Silverthorn</a:t>
            </a:r>
            <a:r>
              <a:rPr lang="it-IT" altLang="it-IT" sz="1600" dirty="0">
                <a:latin typeface="Arial" charset="0"/>
              </a:rPr>
              <a:t>, </a:t>
            </a:r>
            <a:r>
              <a:rPr lang="it-IT" altLang="it-IT" sz="1600" dirty="0" smtClean="0">
                <a:latin typeface="Arial" charset="0"/>
              </a:rPr>
              <a:t>FISIOLOGIA UMANA, </a:t>
            </a:r>
            <a:r>
              <a:rPr lang="it-IT" altLang="it-IT" sz="1600" dirty="0" err="1" smtClean="0">
                <a:latin typeface="Arial" charset="0"/>
              </a:rPr>
              <a:t>Pearson</a:t>
            </a:r>
            <a:endParaRPr lang="it-IT" sz="1600" dirty="0"/>
          </a:p>
        </p:txBody>
      </p:sp>
      <p:sp>
        <p:nvSpPr>
          <p:cNvPr id="11" name="CasellaDiTesto 10"/>
          <p:cNvSpPr txBox="1"/>
          <p:nvPr/>
        </p:nvSpPr>
        <p:spPr>
          <a:xfrm>
            <a:off x="5948002" y="5421220"/>
            <a:ext cx="3296800" cy="338554"/>
          </a:xfrm>
          <a:prstGeom prst="rect">
            <a:avLst/>
          </a:prstGeom>
          <a:noFill/>
        </p:spPr>
        <p:txBody>
          <a:bodyPr wrap="none" rtlCol="0">
            <a:spAutoFit/>
          </a:bodyPr>
          <a:lstStyle/>
          <a:p>
            <a:pPr algn="r"/>
            <a:r>
              <a:rPr lang="it-IT" dirty="0" err="1" smtClean="0"/>
              <a:t>Vander</a:t>
            </a:r>
            <a:r>
              <a:rPr lang="it-IT" dirty="0" smtClean="0"/>
              <a:t>, FISIOLOGIA, Ambrosiana</a:t>
            </a:r>
            <a:endParaRPr lang="it-IT" dirty="0"/>
          </a:p>
        </p:txBody>
      </p:sp>
      <p:sp>
        <p:nvSpPr>
          <p:cNvPr id="19" name="CasellaDiTesto 4"/>
          <p:cNvSpPr txBox="1">
            <a:spLocks noChangeArrowheads="1"/>
          </p:cNvSpPr>
          <p:nvPr/>
        </p:nvSpPr>
        <p:spPr bwMode="auto">
          <a:xfrm>
            <a:off x="4016896" y="5901273"/>
            <a:ext cx="5227906" cy="338554"/>
          </a:xfrm>
          <a:prstGeom prst="rect">
            <a:avLst/>
          </a:prstGeom>
          <a:noFill/>
          <a:ln w="9525">
            <a:noFill/>
            <a:miter lim="800000"/>
            <a:headEnd/>
            <a:tailEnd/>
          </a:ln>
        </p:spPr>
        <p:txBody>
          <a:bodyPr wrap="none">
            <a:prstTxWarp prst="textNoShape">
              <a:avLst/>
            </a:prstTxWarp>
            <a:spAutoFit/>
          </a:bodyPr>
          <a:lstStyle/>
          <a:p>
            <a:pPr algn="r"/>
            <a:r>
              <a:rPr lang="it-IT" dirty="0" err="1" smtClean="0"/>
              <a:t>Carlson</a:t>
            </a:r>
            <a:r>
              <a:rPr lang="it-IT" dirty="0"/>
              <a:t>, </a:t>
            </a:r>
            <a:r>
              <a:rPr lang="it-IT" dirty="0" smtClean="0"/>
              <a:t>FISIOLOGIA DEL COMPORTAMENTO, </a:t>
            </a:r>
            <a:r>
              <a:rPr lang="it-IT" dirty="0" err="1" smtClean="0"/>
              <a:t>Piccin</a:t>
            </a:r>
            <a:endParaRPr lang="it-IT" dirty="0"/>
          </a:p>
        </p:txBody>
      </p:sp>
      <p:sp>
        <p:nvSpPr>
          <p:cNvPr id="21" name="CasellaDiTesto 20"/>
          <p:cNvSpPr txBox="1"/>
          <p:nvPr/>
        </p:nvSpPr>
        <p:spPr>
          <a:xfrm>
            <a:off x="4738440" y="6381328"/>
            <a:ext cx="4506362" cy="338554"/>
          </a:xfrm>
          <a:prstGeom prst="rect">
            <a:avLst/>
          </a:prstGeom>
          <a:noFill/>
        </p:spPr>
        <p:txBody>
          <a:bodyPr wrap="none" rtlCol="0">
            <a:spAutoFit/>
          </a:bodyPr>
          <a:lstStyle/>
          <a:p>
            <a:pPr algn="r"/>
            <a:r>
              <a:rPr lang="it-IT" smtClean="0"/>
              <a:t>Kenney</a:t>
            </a:r>
            <a:r>
              <a:rPr lang="it-IT" dirty="0" smtClean="0"/>
              <a:t> et al., </a:t>
            </a:r>
            <a:r>
              <a:rPr lang="it-IT" dirty="0" err="1" smtClean="0"/>
              <a:t>Physiology</a:t>
            </a:r>
            <a:r>
              <a:rPr lang="it-IT" dirty="0" smtClean="0"/>
              <a:t> of Sport and </a:t>
            </a:r>
            <a:r>
              <a:rPr lang="it-IT" dirty="0" err="1" smtClean="0"/>
              <a:t>Exercise</a:t>
            </a:r>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p:cNvPicPr>
            <a:picLocks noChangeAspect="1"/>
          </p:cNvPicPr>
          <p:nvPr/>
        </p:nvPicPr>
        <p:blipFill rotWithShape="1">
          <a:blip r:embed="rId2">
            <a:extLst>
              <a:ext uri="{28A0092B-C50C-407E-A947-70E740481C1C}">
                <a14:useLocalDpi xmlns:a14="http://schemas.microsoft.com/office/drawing/2010/main" val="0"/>
              </a:ext>
            </a:extLst>
          </a:blip>
          <a:srcRect t="3965" b="19087"/>
          <a:stretch/>
        </p:blipFill>
        <p:spPr bwMode="auto">
          <a:xfrm>
            <a:off x="4520952" y="75398"/>
            <a:ext cx="3960440" cy="67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0" y="14426"/>
            <a:ext cx="4592960" cy="646331"/>
          </a:xfrm>
          <a:prstGeom prst="rect">
            <a:avLst/>
          </a:prstGeom>
          <a:solidFill>
            <a:schemeClr val="bg1"/>
          </a:solidFill>
          <a:ln w="9525">
            <a:noFill/>
            <a:miter lim="800000"/>
            <a:headEnd/>
            <a:tailEnd/>
          </a:ln>
        </p:spPr>
        <p:txBody>
          <a:bodyPr wrap="square">
            <a:prstTxWarp prst="textNoShape">
              <a:avLst/>
            </a:prstTxWarp>
            <a:spAutoFit/>
          </a:bodyPr>
          <a:lstStyle/>
          <a:p>
            <a:r>
              <a:rPr lang="it-IT" sz="1800" b="1" dirty="0" smtClean="0"/>
              <a:t>CONTROLLO ORMONALE DELLA </a:t>
            </a:r>
            <a:r>
              <a:rPr lang="it-IT" sz="1800" b="1" smtClean="0"/>
              <a:t>FUNZIONE RIPRODUTTIVA MASCHILE</a:t>
            </a:r>
            <a:endParaRPr lang="it-IT" sz="1800" b="1" dirty="0"/>
          </a:p>
        </p:txBody>
      </p:sp>
      <p:sp>
        <p:nvSpPr>
          <p:cNvPr id="4" name="CasellaDiTesto 3"/>
          <p:cNvSpPr txBox="1"/>
          <p:nvPr/>
        </p:nvSpPr>
        <p:spPr>
          <a:xfrm>
            <a:off x="-15552" y="6597352"/>
            <a:ext cx="2140330" cy="246221"/>
          </a:xfrm>
          <a:prstGeom prst="rect">
            <a:avLst/>
          </a:prstGeom>
          <a:noFill/>
        </p:spPr>
        <p:txBody>
          <a:bodyPr wrap="none" rtlCol="0">
            <a:spAutoFit/>
          </a:bodyPr>
          <a:lstStyle/>
          <a:p>
            <a:r>
              <a:rPr lang="it-IT" sz="1000" dirty="0" err="1" smtClean="0"/>
              <a:t>Vander</a:t>
            </a:r>
            <a:r>
              <a:rPr lang="it-IT" sz="1000" dirty="0" smtClean="0"/>
              <a:t>, FISIOLOGIA, Ambrosiana</a:t>
            </a:r>
            <a:endParaRPr lang="it-IT" sz="1000" dirty="0"/>
          </a:p>
        </p:txBody>
      </p:sp>
      <p:sp>
        <p:nvSpPr>
          <p:cNvPr id="2" name="CasellaDiTesto 1"/>
          <p:cNvSpPr txBox="1"/>
          <p:nvPr/>
        </p:nvSpPr>
        <p:spPr>
          <a:xfrm>
            <a:off x="8121352" y="5733256"/>
            <a:ext cx="1334020" cy="276999"/>
          </a:xfrm>
          <a:prstGeom prst="rect">
            <a:avLst/>
          </a:prstGeom>
          <a:noFill/>
        </p:spPr>
        <p:txBody>
          <a:bodyPr wrap="none" rtlCol="0">
            <a:spAutoFit/>
          </a:bodyPr>
          <a:lstStyle/>
          <a:p>
            <a:r>
              <a:rPr lang="it-IT" sz="1200" smtClean="0"/>
              <a:t>Azione paracrina</a:t>
            </a:r>
            <a:endParaRPr lang="it-IT" sz="1200"/>
          </a:p>
        </p:txBody>
      </p:sp>
      <p:cxnSp>
        <p:nvCxnSpPr>
          <p:cNvPr id="6" name="Connettore 2 5"/>
          <p:cNvCxnSpPr/>
          <p:nvPr/>
        </p:nvCxnSpPr>
        <p:spPr bwMode="auto">
          <a:xfrm flipH="1">
            <a:off x="7185248" y="5877272"/>
            <a:ext cx="100811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773014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46_21"/>
          <p:cNvPicPr>
            <a:picLocks noChangeAspect="1" noChangeArrowheads="1"/>
          </p:cNvPicPr>
          <p:nvPr/>
        </p:nvPicPr>
        <p:blipFill>
          <a:blip r:embed="rId3"/>
          <a:srcRect l="4497" t="22792" b="22809"/>
          <a:stretch>
            <a:fillRect/>
          </a:stretch>
        </p:blipFill>
        <p:spPr bwMode="auto">
          <a:xfrm>
            <a:off x="1295400" y="17463"/>
            <a:ext cx="8534400" cy="6808787"/>
          </a:xfrm>
          <a:prstGeom prst="rect">
            <a:avLst/>
          </a:prstGeom>
          <a:noFill/>
          <a:ln w="9525">
            <a:noFill/>
            <a:miter lim="800000"/>
            <a:headEnd/>
            <a:tailEnd/>
          </a:ln>
        </p:spPr>
      </p:pic>
      <p:sp>
        <p:nvSpPr>
          <p:cNvPr id="29698" name="Text Box 3"/>
          <p:cNvSpPr txBox="1">
            <a:spLocks noChangeArrowheads="1"/>
          </p:cNvSpPr>
          <p:nvPr/>
        </p:nvSpPr>
        <p:spPr bwMode="auto">
          <a:xfrm>
            <a:off x="76200" y="119063"/>
            <a:ext cx="2140496" cy="923330"/>
          </a:xfrm>
          <a:prstGeom prst="rect">
            <a:avLst/>
          </a:prstGeom>
          <a:solidFill>
            <a:schemeClr val="bg1"/>
          </a:solidFill>
          <a:ln w="9525">
            <a:noFill/>
            <a:miter lim="800000"/>
            <a:headEnd/>
            <a:tailEnd/>
          </a:ln>
        </p:spPr>
        <p:txBody>
          <a:bodyPr wrap="square">
            <a:prstTxWarp prst="textNoShape">
              <a:avLst/>
            </a:prstTxWarp>
            <a:spAutoFit/>
          </a:bodyPr>
          <a:lstStyle/>
          <a:p>
            <a:r>
              <a:rPr lang="it-IT" sz="1800" b="1" dirty="0"/>
              <a:t>GONADE MASCHILE</a:t>
            </a:r>
          </a:p>
          <a:p>
            <a:r>
              <a:rPr lang="it-IT" sz="1800" b="1" dirty="0"/>
              <a:t>testosterone</a:t>
            </a:r>
          </a:p>
        </p:txBody>
      </p:sp>
      <p:sp>
        <p:nvSpPr>
          <p:cNvPr id="29699" name="Text Box 1027"/>
          <p:cNvSpPr txBox="1">
            <a:spLocks noChangeArrowheads="1"/>
          </p:cNvSpPr>
          <p:nvPr/>
        </p:nvSpPr>
        <p:spPr bwMode="auto">
          <a:xfrm>
            <a:off x="76200" y="903759"/>
            <a:ext cx="1924050" cy="581025"/>
          </a:xfrm>
          <a:prstGeom prst="rect">
            <a:avLst/>
          </a:prstGeom>
          <a:noFill/>
          <a:ln w="9525">
            <a:noFill/>
            <a:miter lim="800000"/>
            <a:headEnd/>
            <a:tailEnd/>
          </a:ln>
        </p:spPr>
        <p:txBody>
          <a:bodyPr wrap="none">
            <a:prstTxWarp prst="textNoShape">
              <a:avLst/>
            </a:prstTxWarp>
            <a:spAutoFit/>
          </a:bodyPr>
          <a:lstStyle/>
          <a:p>
            <a:r>
              <a:rPr lang="it-IT" dirty="0"/>
              <a:t>(</a:t>
            </a:r>
            <a:r>
              <a:rPr lang="it-IT" dirty="0" err="1"/>
              <a:t>diidrotestosterone</a:t>
            </a:r>
            <a:r>
              <a:rPr lang="it-IT" dirty="0"/>
              <a:t>,</a:t>
            </a:r>
          </a:p>
          <a:p>
            <a:r>
              <a:rPr lang="it-IT" dirty="0" err="1"/>
              <a:t>androstenedione</a:t>
            </a:r>
            <a:r>
              <a:rPr lang="it-IT" dirty="0"/>
              <a:t>)</a:t>
            </a:r>
          </a:p>
        </p:txBody>
      </p:sp>
      <p:sp>
        <p:nvSpPr>
          <p:cNvPr id="2" name="Rettangolo 1"/>
          <p:cNvSpPr/>
          <p:nvPr/>
        </p:nvSpPr>
        <p:spPr bwMode="auto">
          <a:xfrm>
            <a:off x="4376936" y="404664"/>
            <a:ext cx="792088" cy="792088"/>
          </a:xfrm>
          <a:prstGeom prst="rect">
            <a:avLst/>
          </a:prstGeom>
          <a:solidFill>
            <a:schemeClr val="bg2">
              <a:lumMod val="60000"/>
              <a:lumOff val="40000"/>
            </a:schemeClr>
          </a:solidFill>
          <a:ln w="28575"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 name="CasellaDiTesto 2"/>
          <p:cNvSpPr txBox="1"/>
          <p:nvPr/>
        </p:nvSpPr>
        <p:spPr>
          <a:xfrm>
            <a:off x="4442670" y="116632"/>
            <a:ext cx="654346" cy="246221"/>
          </a:xfrm>
          <a:prstGeom prst="rect">
            <a:avLst/>
          </a:prstGeom>
          <a:noFill/>
        </p:spPr>
        <p:txBody>
          <a:bodyPr wrap="none" rtlCol="0">
            <a:spAutoFit/>
          </a:bodyPr>
          <a:lstStyle/>
          <a:p>
            <a:r>
              <a:rPr lang="it-IT" sz="1000" smtClean="0"/>
              <a:t>Cervello</a:t>
            </a:r>
            <a:endParaRPr lang="it-IT" sz="1000"/>
          </a:p>
        </p:txBody>
      </p:sp>
      <p:sp>
        <p:nvSpPr>
          <p:cNvPr id="7" name="CasellaDiTesto 6"/>
          <p:cNvSpPr txBox="1"/>
          <p:nvPr/>
        </p:nvSpPr>
        <p:spPr>
          <a:xfrm>
            <a:off x="4160912" y="1166555"/>
            <a:ext cx="1152128" cy="553998"/>
          </a:xfrm>
          <a:prstGeom prst="rect">
            <a:avLst/>
          </a:prstGeom>
          <a:noFill/>
        </p:spPr>
        <p:txBody>
          <a:bodyPr wrap="square" rtlCol="0">
            <a:spAutoFit/>
          </a:bodyPr>
          <a:lstStyle/>
          <a:p>
            <a:pPr algn="ctr"/>
            <a:r>
              <a:rPr lang="it-IT" sz="1000" dirty="0" smtClean="0"/>
              <a:t>Libido</a:t>
            </a:r>
          </a:p>
          <a:p>
            <a:pPr algn="ctr"/>
            <a:r>
              <a:rPr lang="it-IT" sz="1000" dirty="0" smtClean="0"/>
              <a:t>Comportamento aggressivo</a:t>
            </a:r>
            <a:endParaRPr lang="it-IT" sz="1000" dirty="0"/>
          </a:p>
        </p:txBody>
      </p:sp>
      <p:cxnSp>
        <p:nvCxnSpPr>
          <p:cNvPr id="5" name="Connettore 2 4"/>
          <p:cNvCxnSpPr/>
          <p:nvPr/>
        </p:nvCxnSpPr>
        <p:spPr bwMode="auto">
          <a:xfrm flipH="1" flipV="1">
            <a:off x="4736976" y="1844824"/>
            <a:ext cx="216024" cy="15841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948" y="467080"/>
            <a:ext cx="576064" cy="66725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 y="119063"/>
            <a:ext cx="2531462"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a:t>GONADE </a:t>
            </a:r>
            <a:r>
              <a:rPr lang="it-IT" sz="1800" b="1" dirty="0" smtClean="0"/>
              <a:t>FEMMINILE</a:t>
            </a:r>
          </a:p>
          <a:p>
            <a:r>
              <a:rPr lang="it-IT" sz="1800" b="1" dirty="0" smtClean="0"/>
              <a:t>ovogenesi</a:t>
            </a:r>
            <a:endParaRPr lang="it-IT" sz="1800" b="1"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271" y="0"/>
            <a:ext cx="7373297" cy="6858000"/>
          </a:xfrm>
          <a:prstGeom prst="rect">
            <a:avLst/>
          </a:prstGeom>
        </p:spPr>
      </p:pic>
      <p:sp>
        <p:nvSpPr>
          <p:cNvPr id="4" name="CasellaDiTesto 3"/>
          <p:cNvSpPr txBox="1"/>
          <p:nvPr/>
        </p:nvSpPr>
        <p:spPr>
          <a:xfrm>
            <a:off x="-15552" y="6608385"/>
            <a:ext cx="3015569" cy="276999"/>
          </a:xfrm>
          <a:prstGeom prst="rect">
            <a:avLst/>
          </a:prstGeom>
          <a:noFill/>
        </p:spPr>
        <p:txBody>
          <a:bodyPr wrap="none" rtlCol="0">
            <a:spAutoFit/>
          </a:bodyPr>
          <a:lstStyle/>
          <a:p>
            <a:r>
              <a:rPr lang="it-IT" sz="1200" dirty="0" smtClean="0"/>
              <a:t>Da </a:t>
            </a:r>
            <a:r>
              <a:rPr lang="it-IT" sz="1200" dirty="0" err="1" smtClean="0"/>
              <a:t>Guyton</a:t>
            </a:r>
            <a:r>
              <a:rPr lang="it-IT" sz="1200" dirty="0" smtClean="0"/>
              <a:t> e Hall, Fisiologia Medica, </a:t>
            </a:r>
            <a:r>
              <a:rPr lang="it-IT" sz="1200" dirty="0" err="1" smtClean="0"/>
              <a:t>edra</a:t>
            </a:r>
            <a:endParaRPr lang="it-IT" sz="1200" dirty="0"/>
          </a:p>
        </p:txBody>
      </p:sp>
    </p:spTree>
    <p:extLst>
      <p:ext uri="{BB962C8B-B14F-4D97-AF65-F5344CB8AC3E}">
        <p14:creationId xmlns:p14="http://schemas.microsoft.com/office/powerpoint/2010/main" val="128157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3684926012PG2"/>
          <p:cNvPicPr>
            <a:picLocks noChangeAspect="1" noChangeArrowheads="1"/>
          </p:cNvPicPr>
          <p:nvPr/>
        </p:nvPicPr>
        <p:blipFill>
          <a:blip r:embed="rId3"/>
          <a:srcRect l="48700" t="58592" r="2773"/>
          <a:stretch>
            <a:fillRect/>
          </a:stretch>
        </p:blipFill>
        <p:spPr bwMode="auto">
          <a:xfrm>
            <a:off x="56456" y="476672"/>
            <a:ext cx="4508500" cy="4800600"/>
          </a:xfrm>
          <a:prstGeom prst="rect">
            <a:avLst/>
          </a:prstGeom>
          <a:noFill/>
          <a:ln w="9525">
            <a:noFill/>
            <a:miter lim="800000"/>
            <a:headEnd/>
            <a:tailEnd/>
          </a:ln>
        </p:spPr>
      </p:pic>
      <p:sp>
        <p:nvSpPr>
          <p:cNvPr id="31746" name="Text Box 5"/>
          <p:cNvSpPr txBox="1">
            <a:spLocks noChangeArrowheads="1"/>
          </p:cNvSpPr>
          <p:nvPr/>
        </p:nvSpPr>
        <p:spPr bwMode="auto">
          <a:xfrm>
            <a:off x="4664968" y="44624"/>
            <a:ext cx="2531462" cy="646331"/>
          </a:xfrm>
          <a:prstGeom prst="rect">
            <a:avLst/>
          </a:prstGeom>
          <a:solidFill>
            <a:schemeClr val="bg1"/>
          </a:solidFill>
          <a:ln w="9525">
            <a:noFill/>
            <a:miter lim="800000"/>
            <a:headEnd/>
            <a:tailEnd/>
          </a:ln>
        </p:spPr>
        <p:txBody>
          <a:bodyPr wrap="none">
            <a:prstTxWarp prst="textNoShape">
              <a:avLst/>
            </a:prstTxWarp>
            <a:spAutoFit/>
          </a:bodyPr>
          <a:lstStyle/>
          <a:p>
            <a:pPr algn="r"/>
            <a:r>
              <a:rPr lang="it-IT" sz="1800" b="1" dirty="0"/>
              <a:t>GONADE </a:t>
            </a:r>
            <a:r>
              <a:rPr lang="it-IT" sz="1800" b="1" dirty="0" smtClean="0"/>
              <a:t>FEMMINILE</a:t>
            </a:r>
          </a:p>
          <a:p>
            <a:pPr algn="r"/>
            <a:r>
              <a:rPr lang="it-IT" sz="1800" b="1" dirty="0" smtClean="0"/>
              <a:t>ciclo ovarico</a:t>
            </a:r>
            <a:endParaRPr lang="it-IT" sz="1800" b="1" dirty="0"/>
          </a:p>
        </p:txBody>
      </p:sp>
      <p:sp>
        <p:nvSpPr>
          <p:cNvPr id="31748" name="Text Box 1029"/>
          <p:cNvSpPr txBox="1">
            <a:spLocks noChangeArrowheads="1"/>
          </p:cNvSpPr>
          <p:nvPr/>
        </p:nvSpPr>
        <p:spPr bwMode="auto">
          <a:xfrm>
            <a:off x="7942337" y="476672"/>
            <a:ext cx="827087" cy="336550"/>
          </a:xfrm>
          <a:prstGeom prst="rect">
            <a:avLst/>
          </a:prstGeom>
          <a:noFill/>
          <a:ln w="9525">
            <a:noFill/>
            <a:miter lim="800000"/>
            <a:headEnd/>
            <a:tailEnd/>
          </a:ln>
        </p:spPr>
        <p:txBody>
          <a:bodyPr wrap="none">
            <a:prstTxWarp prst="textNoShape">
              <a:avLst/>
            </a:prstTxWarp>
            <a:spAutoFit/>
          </a:bodyPr>
          <a:lstStyle/>
          <a:p>
            <a:r>
              <a:rPr lang="it-IT"/>
              <a:t>OVAIO</a:t>
            </a:r>
          </a:p>
        </p:txBody>
      </p:sp>
      <p:sp>
        <p:nvSpPr>
          <p:cNvPr id="31749" name="Text Box 1030"/>
          <p:cNvSpPr txBox="1">
            <a:spLocks noChangeArrowheads="1"/>
          </p:cNvSpPr>
          <p:nvPr/>
        </p:nvSpPr>
        <p:spPr bwMode="auto">
          <a:xfrm>
            <a:off x="3008784" y="116632"/>
            <a:ext cx="895350" cy="336550"/>
          </a:xfrm>
          <a:prstGeom prst="rect">
            <a:avLst/>
          </a:prstGeom>
          <a:noFill/>
          <a:ln w="9525">
            <a:noFill/>
            <a:miter lim="800000"/>
            <a:headEnd/>
            <a:tailEnd/>
          </a:ln>
        </p:spPr>
        <p:txBody>
          <a:bodyPr wrap="none">
            <a:prstTxWarp prst="textNoShape">
              <a:avLst/>
            </a:prstTxWarp>
            <a:spAutoFit/>
          </a:bodyPr>
          <a:lstStyle/>
          <a:p>
            <a:r>
              <a:rPr lang="it-IT"/>
              <a:t>UTERO</a:t>
            </a:r>
          </a:p>
        </p:txBody>
      </p:sp>
      <p:grpSp>
        <p:nvGrpSpPr>
          <p:cNvPr id="31753" name="Group 1033"/>
          <p:cNvGrpSpPr>
            <a:grpSpLocks/>
          </p:cNvGrpSpPr>
          <p:nvPr/>
        </p:nvGrpSpPr>
        <p:grpSpPr bwMode="auto">
          <a:xfrm>
            <a:off x="4367336" y="754931"/>
            <a:ext cx="5410200" cy="4186237"/>
            <a:chOff x="0" y="963"/>
            <a:chExt cx="3408" cy="2637"/>
          </a:xfrm>
        </p:grpSpPr>
        <p:pic>
          <p:nvPicPr>
            <p:cNvPr id="31747" name="Picture 1028" descr="gr04"/>
            <p:cNvPicPr>
              <a:picLocks noChangeAspect="1" noChangeArrowheads="1"/>
            </p:cNvPicPr>
            <p:nvPr/>
          </p:nvPicPr>
          <p:blipFill>
            <a:blip r:embed="rId4"/>
            <a:srcRect b="17741"/>
            <a:stretch>
              <a:fillRect/>
            </a:stretch>
          </p:blipFill>
          <p:spPr bwMode="auto">
            <a:xfrm>
              <a:off x="0" y="992"/>
              <a:ext cx="3408" cy="2608"/>
            </a:xfrm>
            <a:prstGeom prst="rect">
              <a:avLst/>
            </a:prstGeom>
            <a:noFill/>
            <a:ln w="9525">
              <a:noFill/>
              <a:miter lim="800000"/>
              <a:headEnd/>
              <a:tailEnd/>
            </a:ln>
          </p:spPr>
        </p:pic>
        <p:sp>
          <p:nvSpPr>
            <p:cNvPr id="31750" name="Text Box 1031"/>
            <p:cNvSpPr txBox="1">
              <a:spLocks noChangeArrowheads="1"/>
            </p:cNvSpPr>
            <p:nvPr/>
          </p:nvSpPr>
          <p:spPr bwMode="auto">
            <a:xfrm>
              <a:off x="1350" y="963"/>
              <a:ext cx="458" cy="154"/>
            </a:xfrm>
            <a:prstGeom prst="rect">
              <a:avLst/>
            </a:prstGeom>
            <a:noFill/>
            <a:ln w="9525">
              <a:noFill/>
              <a:miter lim="800000"/>
              <a:headEnd/>
              <a:tailEnd/>
            </a:ln>
          </p:spPr>
          <p:txBody>
            <a:bodyPr wrap="none">
              <a:prstTxWarp prst="textNoShape">
                <a:avLst/>
              </a:prstTxWarp>
              <a:spAutoFit/>
            </a:bodyPr>
            <a:lstStyle/>
            <a:p>
              <a:r>
                <a:rPr lang="it-IT" sz="1000"/>
                <a:t>(primario)</a:t>
              </a:r>
            </a:p>
          </p:txBody>
        </p:sp>
        <p:sp>
          <p:nvSpPr>
            <p:cNvPr id="31751" name="Text Box 1032"/>
            <p:cNvSpPr txBox="1">
              <a:spLocks noChangeArrowheads="1"/>
            </p:cNvSpPr>
            <p:nvPr/>
          </p:nvSpPr>
          <p:spPr bwMode="auto">
            <a:xfrm>
              <a:off x="2470" y="1252"/>
              <a:ext cx="561" cy="154"/>
            </a:xfrm>
            <a:prstGeom prst="rect">
              <a:avLst/>
            </a:prstGeom>
            <a:noFill/>
            <a:ln w="9525">
              <a:noFill/>
              <a:miter lim="800000"/>
              <a:headEnd/>
              <a:tailEnd/>
            </a:ln>
          </p:spPr>
          <p:txBody>
            <a:bodyPr wrap="none">
              <a:prstTxWarp prst="textNoShape">
                <a:avLst/>
              </a:prstTxWarp>
              <a:spAutoFit/>
            </a:bodyPr>
            <a:lstStyle/>
            <a:p>
              <a:r>
                <a:rPr lang="it-IT" sz="1000"/>
                <a:t>(secondario)</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 y="119063"/>
            <a:ext cx="2531462"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a:t>GONADE </a:t>
            </a:r>
            <a:r>
              <a:rPr lang="it-IT" sz="1800" b="1" dirty="0" smtClean="0"/>
              <a:t>FEMMINILE</a:t>
            </a:r>
          </a:p>
          <a:p>
            <a:r>
              <a:rPr lang="it-IT" sz="1800" b="1" dirty="0" smtClean="0"/>
              <a:t>follicolo</a:t>
            </a:r>
            <a:endParaRPr lang="it-IT" sz="1800" b="1" dirty="0"/>
          </a:p>
        </p:txBody>
      </p:sp>
      <p:pic>
        <p:nvPicPr>
          <p:cNvPr id="26" name="Immagine 25"/>
          <p:cNvPicPr>
            <a:picLocks noChangeAspect="1"/>
          </p:cNvPicPr>
          <p:nvPr/>
        </p:nvPicPr>
        <p:blipFill rotWithShape="1">
          <a:blip r:embed="rId3">
            <a:extLst>
              <a:ext uri="{28A0092B-C50C-407E-A947-70E740481C1C}">
                <a14:useLocalDpi xmlns:a14="http://schemas.microsoft.com/office/drawing/2010/main" val="0"/>
              </a:ext>
            </a:extLst>
          </a:blip>
          <a:srcRect r="27169"/>
          <a:stretch/>
        </p:blipFill>
        <p:spPr bwMode="auto">
          <a:xfrm>
            <a:off x="56456" y="880170"/>
            <a:ext cx="9776998" cy="5213126"/>
          </a:xfrm>
          <a:prstGeom prst="rect">
            <a:avLst/>
          </a:prstGeom>
          <a:solidFill>
            <a:schemeClr val="tx1"/>
          </a:solidFill>
          <a:ln>
            <a:solidFill>
              <a:schemeClr val="tx1"/>
            </a:solidFill>
          </a:ln>
        </p:spPr>
      </p:pic>
    </p:spTree>
    <p:extLst>
      <p:ext uri="{BB962C8B-B14F-4D97-AF65-F5344CB8AC3E}">
        <p14:creationId xmlns:p14="http://schemas.microsoft.com/office/powerpoint/2010/main" val="1484579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 y="119063"/>
            <a:ext cx="2531462"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a:t>GONADE </a:t>
            </a:r>
            <a:r>
              <a:rPr lang="it-IT" sz="1800" b="1" dirty="0" smtClean="0"/>
              <a:t>FEMMINILE</a:t>
            </a:r>
          </a:p>
          <a:p>
            <a:r>
              <a:rPr lang="it-IT" sz="1800" b="1" dirty="0" smtClean="0"/>
              <a:t>fase follicolare</a:t>
            </a:r>
            <a:endParaRPr lang="it-IT" sz="1800" b="1" dirty="0"/>
          </a:p>
        </p:txBody>
      </p:sp>
      <p:sp>
        <p:nvSpPr>
          <p:cNvPr id="2" name="CasellaDiTesto 1"/>
          <p:cNvSpPr txBox="1"/>
          <p:nvPr/>
        </p:nvSpPr>
        <p:spPr>
          <a:xfrm>
            <a:off x="1515794" y="980728"/>
            <a:ext cx="753732" cy="338554"/>
          </a:xfrm>
          <a:prstGeom prst="rect">
            <a:avLst/>
          </a:prstGeom>
          <a:noFill/>
        </p:spPr>
        <p:txBody>
          <a:bodyPr wrap="none" rtlCol="0">
            <a:spAutoFit/>
          </a:bodyPr>
          <a:lstStyle/>
          <a:p>
            <a:pPr algn="ctr"/>
            <a:r>
              <a:rPr lang="it-IT" smtClean="0"/>
              <a:t>GnRH</a:t>
            </a:r>
            <a:endParaRPr lang="it-IT" dirty="0"/>
          </a:p>
        </p:txBody>
      </p:sp>
      <p:sp>
        <p:nvSpPr>
          <p:cNvPr id="12" name="CasellaDiTesto 11"/>
          <p:cNvSpPr txBox="1"/>
          <p:nvPr/>
        </p:nvSpPr>
        <p:spPr>
          <a:xfrm>
            <a:off x="1595944" y="1866310"/>
            <a:ext cx="593432" cy="338554"/>
          </a:xfrm>
          <a:prstGeom prst="rect">
            <a:avLst/>
          </a:prstGeom>
          <a:noFill/>
        </p:spPr>
        <p:txBody>
          <a:bodyPr wrap="none" rtlCol="0">
            <a:spAutoFit/>
          </a:bodyPr>
          <a:lstStyle/>
          <a:p>
            <a:pPr algn="ctr"/>
            <a:r>
              <a:rPr lang="it-IT" smtClean="0"/>
              <a:t>FSH</a:t>
            </a:r>
            <a:endParaRPr lang="it-IT" dirty="0"/>
          </a:p>
        </p:txBody>
      </p:sp>
      <p:cxnSp>
        <p:nvCxnSpPr>
          <p:cNvPr id="6" name="Connettore 2 5"/>
          <p:cNvCxnSpPr/>
          <p:nvPr/>
        </p:nvCxnSpPr>
        <p:spPr bwMode="auto">
          <a:xfrm>
            <a:off x="1892660" y="1340768"/>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asellaDiTesto 6"/>
          <p:cNvSpPr txBox="1"/>
          <p:nvPr/>
        </p:nvSpPr>
        <p:spPr>
          <a:xfrm>
            <a:off x="1208584" y="2780928"/>
            <a:ext cx="1368152" cy="584775"/>
          </a:xfrm>
          <a:prstGeom prst="rect">
            <a:avLst/>
          </a:prstGeom>
          <a:noFill/>
        </p:spPr>
        <p:txBody>
          <a:bodyPr wrap="square" rtlCol="0">
            <a:spAutoFit/>
          </a:bodyPr>
          <a:lstStyle/>
          <a:p>
            <a:pPr algn="ctr"/>
            <a:r>
              <a:rPr lang="it-IT" dirty="0" smtClean="0"/>
              <a:t>(follicoli, teca interna)</a:t>
            </a:r>
            <a:endParaRPr lang="it-IT" dirty="0"/>
          </a:p>
        </p:txBody>
      </p:sp>
      <p:sp>
        <p:nvSpPr>
          <p:cNvPr id="18" name="CasellaDiTesto 17"/>
          <p:cNvSpPr txBox="1"/>
          <p:nvPr/>
        </p:nvSpPr>
        <p:spPr>
          <a:xfrm>
            <a:off x="1313785" y="4746630"/>
            <a:ext cx="2775119" cy="338554"/>
          </a:xfrm>
          <a:prstGeom prst="rect">
            <a:avLst/>
          </a:prstGeom>
          <a:noFill/>
        </p:spPr>
        <p:txBody>
          <a:bodyPr wrap="none" rtlCol="0">
            <a:spAutoFit/>
          </a:bodyPr>
          <a:lstStyle/>
          <a:p>
            <a:r>
              <a:rPr lang="it-IT" dirty="0" smtClean="0"/>
              <a:t>liquido follicolare + estrogeni</a:t>
            </a:r>
            <a:endParaRPr lang="it-IT" dirty="0"/>
          </a:p>
        </p:txBody>
      </p:sp>
      <p:cxnSp>
        <p:nvCxnSpPr>
          <p:cNvPr id="19" name="Connettore 2 18"/>
          <p:cNvCxnSpPr/>
          <p:nvPr/>
        </p:nvCxnSpPr>
        <p:spPr bwMode="auto">
          <a:xfrm>
            <a:off x="1892660" y="2276872"/>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2 19"/>
          <p:cNvCxnSpPr/>
          <p:nvPr/>
        </p:nvCxnSpPr>
        <p:spPr bwMode="auto">
          <a:xfrm>
            <a:off x="1892660" y="3284984"/>
            <a:ext cx="0" cy="136815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CasellaDiTesto 39"/>
          <p:cNvSpPr txBox="1"/>
          <p:nvPr/>
        </p:nvSpPr>
        <p:spPr>
          <a:xfrm>
            <a:off x="6196314" y="980728"/>
            <a:ext cx="753732" cy="338554"/>
          </a:xfrm>
          <a:prstGeom prst="rect">
            <a:avLst/>
          </a:prstGeom>
          <a:noFill/>
        </p:spPr>
        <p:txBody>
          <a:bodyPr wrap="none" rtlCol="0">
            <a:spAutoFit/>
          </a:bodyPr>
          <a:lstStyle/>
          <a:p>
            <a:pPr algn="ctr"/>
            <a:r>
              <a:rPr lang="it-IT" dirty="0" err="1" smtClean="0"/>
              <a:t>GnRH</a:t>
            </a:r>
            <a:endParaRPr lang="it-IT" dirty="0"/>
          </a:p>
        </p:txBody>
      </p:sp>
      <p:cxnSp>
        <p:nvCxnSpPr>
          <p:cNvPr id="42" name="Connettore 2 41"/>
          <p:cNvCxnSpPr/>
          <p:nvPr/>
        </p:nvCxnSpPr>
        <p:spPr bwMode="auto">
          <a:xfrm>
            <a:off x="6573180" y="1340768"/>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4" name="CasellaDiTesto 43"/>
          <p:cNvSpPr txBox="1"/>
          <p:nvPr/>
        </p:nvSpPr>
        <p:spPr>
          <a:xfrm>
            <a:off x="5457056" y="4746630"/>
            <a:ext cx="3600666" cy="338554"/>
          </a:xfrm>
          <a:prstGeom prst="rect">
            <a:avLst/>
          </a:prstGeom>
          <a:noFill/>
        </p:spPr>
        <p:txBody>
          <a:bodyPr wrap="none" rtlCol="0">
            <a:spAutoFit/>
          </a:bodyPr>
          <a:lstStyle/>
          <a:p>
            <a:r>
              <a:rPr lang="it-IT" dirty="0" smtClean="0"/>
              <a:t>liquido follicolare + estrogeni + </a:t>
            </a:r>
            <a:r>
              <a:rPr lang="it-IT" dirty="0" err="1" smtClean="0"/>
              <a:t>inibina</a:t>
            </a:r>
            <a:endParaRPr lang="it-IT" dirty="0"/>
          </a:p>
        </p:txBody>
      </p:sp>
      <p:cxnSp>
        <p:nvCxnSpPr>
          <p:cNvPr id="45" name="Connettore 2 44"/>
          <p:cNvCxnSpPr/>
          <p:nvPr/>
        </p:nvCxnSpPr>
        <p:spPr bwMode="auto">
          <a:xfrm>
            <a:off x="6573180" y="2276872"/>
            <a:ext cx="0" cy="504056"/>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Connettore 2 45"/>
          <p:cNvCxnSpPr/>
          <p:nvPr/>
        </p:nvCxnSpPr>
        <p:spPr bwMode="auto">
          <a:xfrm>
            <a:off x="6573180" y="3284984"/>
            <a:ext cx="0" cy="136815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Connettore 1 49"/>
          <p:cNvCxnSpPr/>
          <p:nvPr/>
        </p:nvCxnSpPr>
        <p:spPr bwMode="auto">
          <a:xfrm>
            <a:off x="8481392" y="3717032"/>
            <a:ext cx="0" cy="1080120"/>
          </a:xfrm>
          <a:prstGeom prst="line">
            <a:avLst/>
          </a:prstGeom>
          <a:solidFill>
            <a:schemeClr val="accent1"/>
          </a:solidFill>
          <a:ln w="19050" cap="flat" cmpd="sng" algn="ctr">
            <a:solidFill>
              <a:srgbClr val="04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CasellaDiTesto 30"/>
          <p:cNvSpPr txBox="1"/>
          <p:nvPr/>
        </p:nvSpPr>
        <p:spPr>
          <a:xfrm>
            <a:off x="704528" y="5517232"/>
            <a:ext cx="3528392" cy="584775"/>
          </a:xfrm>
          <a:prstGeom prst="rect">
            <a:avLst/>
          </a:prstGeom>
          <a:noFill/>
        </p:spPr>
        <p:txBody>
          <a:bodyPr wrap="square" rtlCol="0">
            <a:spAutoFit/>
          </a:bodyPr>
          <a:lstStyle/>
          <a:p>
            <a:r>
              <a:rPr lang="it-IT" dirty="0" smtClean="0"/>
              <a:t>PRIMA PARTE </a:t>
            </a:r>
            <a:r>
              <a:rPr lang="it-IT" dirty="0" err="1" smtClean="0"/>
              <a:t>PREOVULATORIA</a:t>
            </a:r>
            <a:r>
              <a:rPr lang="it-IT" dirty="0" smtClean="0"/>
              <a:t>: tanti follicoli crescono</a:t>
            </a:r>
            <a:endParaRPr lang="it-IT" dirty="0"/>
          </a:p>
        </p:txBody>
      </p:sp>
      <p:sp>
        <p:nvSpPr>
          <p:cNvPr id="55" name="CasellaDiTesto 54"/>
          <p:cNvSpPr txBox="1"/>
          <p:nvPr/>
        </p:nvSpPr>
        <p:spPr>
          <a:xfrm>
            <a:off x="5313040" y="5517232"/>
            <a:ext cx="3744416" cy="1323439"/>
          </a:xfrm>
          <a:prstGeom prst="rect">
            <a:avLst/>
          </a:prstGeom>
          <a:noFill/>
        </p:spPr>
        <p:txBody>
          <a:bodyPr wrap="square" rtlCol="0">
            <a:spAutoFit/>
          </a:bodyPr>
          <a:lstStyle/>
          <a:p>
            <a:r>
              <a:rPr lang="it-IT" dirty="0" smtClean="0"/>
              <a:t>SECONDA PARTE </a:t>
            </a:r>
            <a:r>
              <a:rPr lang="it-IT" dirty="0" err="1" smtClean="0"/>
              <a:t>PREOVULATORIA</a:t>
            </a:r>
            <a:r>
              <a:rPr lang="it-IT" dirty="0" smtClean="0"/>
              <a:t>: solo un follicolo (quello che ha più recettori per </a:t>
            </a:r>
            <a:r>
              <a:rPr lang="it-IT" dirty="0" err="1" smtClean="0"/>
              <a:t>FSH</a:t>
            </a:r>
            <a:r>
              <a:rPr lang="it-IT" dirty="0" smtClean="0"/>
              <a:t>, cresce ancora); gli altri non sono più sostenuti da </a:t>
            </a:r>
            <a:r>
              <a:rPr lang="it-IT" dirty="0" err="1" smtClean="0"/>
              <a:t>FSH</a:t>
            </a:r>
            <a:r>
              <a:rPr lang="it-IT" dirty="0" smtClean="0"/>
              <a:t>, inibito da estrogeni e </a:t>
            </a:r>
            <a:r>
              <a:rPr lang="it-IT" dirty="0" err="1" smtClean="0"/>
              <a:t>inibina</a:t>
            </a:r>
            <a:endParaRPr lang="it-IT" dirty="0"/>
          </a:p>
        </p:txBody>
      </p:sp>
      <p:sp>
        <p:nvSpPr>
          <p:cNvPr id="41" name="CasellaDiTesto 40"/>
          <p:cNvSpPr txBox="1"/>
          <p:nvPr/>
        </p:nvSpPr>
        <p:spPr>
          <a:xfrm>
            <a:off x="6338981" y="1866310"/>
            <a:ext cx="468398" cy="261610"/>
          </a:xfrm>
          <a:prstGeom prst="rect">
            <a:avLst/>
          </a:prstGeom>
          <a:noFill/>
        </p:spPr>
        <p:txBody>
          <a:bodyPr wrap="none" rtlCol="0">
            <a:spAutoFit/>
          </a:bodyPr>
          <a:lstStyle/>
          <a:p>
            <a:pPr algn="ctr"/>
            <a:r>
              <a:rPr lang="it-IT" sz="1100" dirty="0" err="1" smtClean="0"/>
              <a:t>FSH</a:t>
            </a:r>
            <a:endParaRPr lang="it-IT" sz="1100" dirty="0"/>
          </a:p>
        </p:txBody>
      </p:sp>
      <p:sp>
        <p:nvSpPr>
          <p:cNvPr id="43" name="CasellaDiTesto 42"/>
          <p:cNvSpPr txBox="1"/>
          <p:nvPr/>
        </p:nvSpPr>
        <p:spPr>
          <a:xfrm>
            <a:off x="5889104" y="2780928"/>
            <a:ext cx="1368152" cy="584775"/>
          </a:xfrm>
          <a:prstGeom prst="rect">
            <a:avLst/>
          </a:prstGeom>
          <a:noFill/>
        </p:spPr>
        <p:txBody>
          <a:bodyPr wrap="square" rtlCol="0">
            <a:spAutoFit/>
          </a:bodyPr>
          <a:lstStyle/>
          <a:p>
            <a:pPr algn="ctr"/>
            <a:r>
              <a:rPr lang="it-IT" dirty="0" smtClean="0"/>
              <a:t>(follicolo, teca interna)</a:t>
            </a:r>
            <a:endParaRPr lang="it-IT" dirty="0"/>
          </a:p>
        </p:txBody>
      </p:sp>
      <p:cxnSp>
        <p:nvCxnSpPr>
          <p:cNvPr id="34" name="Connettore 2 33"/>
          <p:cNvCxnSpPr/>
          <p:nvPr/>
        </p:nvCxnSpPr>
        <p:spPr bwMode="auto">
          <a:xfrm flipH="1" flipV="1">
            <a:off x="6825208" y="2132856"/>
            <a:ext cx="1656184" cy="1584176"/>
          </a:xfrm>
          <a:prstGeom prst="straightConnector1">
            <a:avLst/>
          </a:prstGeom>
          <a:solidFill>
            <a:schemeClr val="accent1"/>
          </a:solidFill>
          <a:ln w="19050" cap="flat" cmpd="sng" algn="ctr">
            <a:solidFill>
              <a:schemeClr val="tx1"/>
            </a:solidFill>
            <a:prstDash val="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CasellaDiTesto 37"/>
          <p:cNvSpPr txBox="1"/>
          <p:nvPr/>
        </p:nvSpPr>
        <p:spPr>
          <a:xfrm>
            <a:off x="6897216" y="1916832"/>
            <a:ext cx="253596" cy="338554"/>
          </a:xfrm>
          <a:prstGeom prst="rect">
            <a:avLst/>
          </a:prstGeom>
          <a:noFill/>
        </p:spPr>
        <p:txBody>
          <a:bodyPr wrap="none" rtlCol="0">
            <a:spAutoFit/>
          </a:bodyPr>
          <a:lstStyle/>
          <a:p>
            <a:r>
              <a:rPr lang="it-IT" smtClean="0"/>
              <a:t>-</a:t>
            </a:r>
            <a:endParaRPr lang="it-IT"/>
          </a:p>
        </p:txBody>
      </p:sp>
      <p:cxnSp>
        <p:nvCxnSpPr>
          <p:cNvPr id="10" name="Connettore 1 9"/>
          <p:cNvCxnSpPr/>
          <p:nvPr/>
        </p:nvCxnSpPr>
        <p:spPr bwMode="auto">
          <a:xfrm flipV="1">
            <a:off x="3512840" y="3140968"/>
            <a:ext cx="0" cy="144016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onnettore 2 12"/>
          <p:cNvCxnSpPr/>
          <p:nvPr/>
        </p:nvCxnSpPr>
        <p:spPr bwMode="auto">
          <a:xfrm flipH="1">
            <a:off x="2648744" y="3140968"/>
            <a:ext cx="864096"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Connettore 1 52"/>
          <p:cNvCxnSpPr/>
          <p:nvPr/>
        </p:nvCxnSpPr>
        <p:spPr bwMode="auto">
          <a:xfrm flipV="1">
            <a:off x="7689304" y="3212976"/>
            <a:ext cx="0" cy="144016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Connettore 2 53"/>
          <p:cNvCxnSpPr/>
          <p:nvPr/>
        </p:nvCxnSpPr>
        <p:spPr bwMode="auto">
          <a:xfrm flipH="1">
            <a:off x="7257256" y="3212976"/>
            <a:ext cx="432048"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79840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 y="119063"/>
            <a:ext cx="2544286"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a:t>GONADE </a:t>
            </a:r>
            <a:r>
              <a:rPr lang="it-IT" sz="1800" b="1" dirty="0" smtClean="0"/>
              <a:t>FEMMINILE</a:t>
            </a:r>
          </a:p>
          <a:p>
            <a:r>
              <a:rPr lang="it-IT" sz="1800" b="1" dirty="0" smtClean="0"/>
              <a:t>fase luteinica</a:t>
            </a:r>
            <a:endParaRPr lang="it-IT" sz="1800" b="1" dirty="0"/>
          </a:p>
        </p:txBody>
      </p:sp>
      <p:sp>
        <p:nvSpPr>
          <p:cNvPr id="2" name="CasellaDiTesto 1"/>
          <p:cNvSpPr txBox="1"/>
          <p:nvPr/>
        </p:nvSpPr>
        <p:spPr>
          <a:xfrm>
            <a:off x="3263164" y="980728"/>
            <a:ext cx="753732" cy="338554"/>
          </a:xfrm>
          <a:prstGeom prst="rect">
            <a:avLst/>
          </a:prstGeom>
          <a:noFill/>
        </p:spPr>
        <p:txBody>
          <a:bodyPr wrap="none" rtlCol="0">
            <a:spAutoFit/>
          </a:bodyPr>
          <a:lstStyle/>
          <a:p>
            <a:r>
              <a:rPr lang="it-IT" smtClean="0"/>
              <a:t>GnRH</a:t>
            </a:r>
            <a:endParaRPr lang="it-IT" dirty="0"/>
          </a:p>
        </p:txBody>
      </p:sp>
      <p:sp>
        <p:nvSpPr>
          <p:cNvPr id="12" name="CasellaDiTesto 11"/>
          <p:cNvSpPr txBox="1"/>
          <p:nvPr/>
        </p:nvSpPr>
        <p:spPr>
          <a:xfrm>
            <a:off x="3152800" y="1866310"/>
            <a:ext cx="1090363" cy="338554"/>
          </a:xfrm>
          <a:prstGeom prst="rect">
            <a:avLst/>
          </a:prstGeom>
          <a:noFill/>
        </p:spPr>
        <p:txBody>
          <a:bodyPr wrap="none" rtlCol="0">
            <a:spAutoFit/>
          </a:bodyPr>
          <a:lstStyle/>
          <a:p>
            <a:r>
              <a:rPr lang="it-IT" dirty="0" err="1" smtClean="0"/>
              <a:t>LH</a:t>
            </a:r>
            <a:r>
              <a:rPr lang="it-IT" dirty="0" smtClean="0"/>
              <a:t> + </a:t>
            </a:r>
            <a:r>
              <a:rPr lang="it-IT" dirty="0" err="1" smtClean="0"/>
              <a:t>FSH</a:t>
            </a:r>
            <a:endParaRPr lang="it-IT" dirty="0"/>
          </a:p>
        </p:txBody>
      </p:sp>
      <p:cxnSp>
        <p:nvCxnSpPr>
          <p:cNvPr id="6" name="Connettore 2 5"/>
          <p:cNvCxnSpPr/>
          <p:nvPr/>
        </p:nvCxnSpPr>
        <p:spPr bwMode="auto">
          <a:xfrm>
            <a:off x="3656856" y="1340768"/>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asellaDiTesto 6"/>
          <p:cNvSpPr txBox="1"/>
          <p:nvPr/>
        </p:nvSpPr>
        <p:spPr>
          <a:xfrm>
            <a:off x="3008784" y="2780928"/>
            <a:ext cx="1368152" cy="338554"/>
          </a:xfrm>
          <a:prstGeom prst="rect">
            <a:avLst/>
          </a:prstGeom>
          <a:noFill/>
        </p:spPr>
        <p:txBody>
          <a:bodyPr wrap="square" rtlCol="0">
            <a:spAutoFit/>
          </a:bodyPr>
          <a:lstStyle/>
          <a:p>
            <a:pPr algn="ctr"/>
            <a:r>
              <a:rPr lang="it-IT" dirty="0" smtClean="0"/>
              <a:t>corpo luteo</a:t>
            </a:r>
            <a:endParaRPr lang="it-IT" dirty="0"/>
          </a:p>
        </p:txBody>
      </p:sp>
      <p:sp>
        <p:nvSpPr>
          <p:cNvPr id="18" name="CasellaDiTesto 17"/>
          <p:cNvSpPr txBox="1"/>
          <p:nvPr/>
        </p:nvSpPr>
        <p:spPr>
          <a:xfrm>
            <a:off x="3080792" y="4746630"/>
            <a:ext cx="1393330" cy="338554"/>
          </a:xfrm>
          <a:prstGeom prst="rect">
            <a:avLst/>
          </a:prstGeom>
          <a:noFill/>
        </p:spPr>
        <p:txBody>
          <a:bodyPr wrap="none" rtlCol="0">
            <a:spAutoFit/>
          </a:bodyPr>
          <a:lstStyle/>
          <a:p>
            <a:r>
              <a:rPr lang="it-IT" dirty="0" smtClean="0"/>
              <a:t>progesterone</a:t>
            </a:r>
            <a:endParaRPr lang="it-IT" dirty="0"/>
          </a:p>
        </p:txBody>
      </p:sp>
      <p:cxnSp>
        <p:nvCxnSpPr>
          <p:cNvPr id="19" name="Connettore 2 18"/>
          <p:cNvCxnSpPr/>
          <p:nvPr/>
        </p:nvCxnSpPr>
        <p:spPr bwMode="auto">
          <a:xfrm>
            <a:off x="3656856" y="2276872"/>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ttore 2 19"/>
          <p:cNvCxnSpPr/>
          <p:nvPr/>
        </p:nvCxnSpPr>
        <p:spPr bwMode="auto">
          <a:xfrm>
            <a:off x="3656856" y="3284984"/>
            <a:ext cx="0" cy="136815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Connettore 2 46"/>
          <p:cNvCxnSpPr>
            <a:endCxn id="35" idx="3"/>
          </p:cNvCxnSpPr>
          <p:nvPr/>
        </p:nvCxnSpPr>
        <p:spPr bwMode="auto">
          <a:xfrm flipH="1" flipV="1">
            <a:off x="7473280" y="1150005"/>
            <a:ext cx="1008112" cy="838835"/>
          </a:xfrm>
          <a:prstGeom prst="straightConnector1">
            <a:avLst/>
          </a:prstGeom>
          <a:solidFill>
            <a:schemeClr val="accent1"/>
          </a:solidFill>
          <a:ln w="28575" cap="flat" cmpd="sng" algn="ctr">
            <a:solidFill>
              <a:srgbClr val="040000"/>
            </a:solidFill>
            <a:prstDash val="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8" name="CasellaDiTesto 47"/>
          <p:cNvSpPr txBox="1"/>
          <p:nvPr/>
        </p:nvSpPr>
        <p:spPr>
          <a:xfrm>
            <a:off x="7761312" y="1052736"/>
            <a:ext cx="253596" cy="338554"/>
          </a:xfrm>
          <a:prstGeom prst="rect">
            <a:avLst/>
          </a:prstGeom>
          <a:noFill/>
        </p:spPr>
        <p:txBody>
          <a:bodyPr wrap="none" rtlCol="0">
            <a:spAutoFit/>
          </a:bodyPr>
          <a:lstStyle/>
          <a:p>
            <a:r>
              <a:rPr lang="it-IT" dirty="0"/>
              <a:t>-</a:t>
            </a:r>
          </a:p>
        </p:txBody>
      </p:sp>
      <p:sp>
        <p:nvSpPr>
          <p:cNvPr id="31" name="CasellaDiTesto 30"/>
          <p:cNvSpPr txBox="1"/>
          <p:nvPr/>
        </p:nvSpPr>
        <p:spPr>
          <a:xfrm>
            <a:off x="2144688" y="5517232"/>
            <a:ext cx="3528392" cy="584775"/>
          </a:xfrm>
          <a:prstGeom prst="rect">
            <a:avLst/>
          </a:prstGeom>
          <a:noFill/>
        </p:spPr>
        <p:txBody>
          <a:bodyPr wrap="square" rtlCol="0">
            <a:spAutoFit/>
          </a:bodyPr>
          <a:lstStyle/>
          <a:p>
            <a:r>
              <a:rPr lang="it-IT" dirty="0" smtClean="0"/>
              <a:t>PRIMA PARTE </a:t>
            </a:r>
            <a:r>
              <a:rPr lang="it-IT" dirty="0" err="1" smtClean="0"/>
              <a:t>POSTOVULATORIA</a:t>
            </a:r>
            <a:r>
              <a:rPr lang="it-IT" dirty="0" smtClean="0"/>
              <a:t>: </a:t>
            </a:r>
            <a:r>
              <a:rPr lang="it-IT" dirty="0" err="1" smtClean="0"/>
              <a:t>luteinizzazione</a:t>
            </a:r>
            <a:r>
              <a:rPr lang="it-IT" dirty="0" smtClean="0"/>
              <a:t> del </a:t>
            </a:r>
            <a:r>
              <a:rPr lang="it-IT" dirty="0" err="1" smtClean="0"/>
              <a:t>follico</a:t>
            </a:r>
            <a:r>
              <a:rPr lang="it-IT" dirty="0" smtClean="0"/>
              <a:t> esploso</a:t>
            </a:r>
            <a:endParaRPr lang="it-IT" dirty="0"/>
          </a:p>
        </p:txBody>
      </p:sp>
      <p:sp>
        <p:nvSpPr>
          <p:cNvPr id="55" name="CasellaDiTesto 54"/>
          <p:cNvSpPr txBox="1"/>
          <p:nvPr/>
        </p:nvSpPr>
        <p:spPr>
          <a:xfrm>
            <a:off x="5889104" y="5517232"/>
            <a:ext cx="3960440" cy="584775"/>
          </a:xfrm>
          <a:prstGeom prst="rect">
            <a:avLst/>
          </a:prstGeom>
          <a:noFill/>
        </p:spPr>
        <p:txBody>
          <a:bodyPr wrap="square" rtlCol="0">
            <a:spAutoFit/>
          </a:bodyPr>
          <a:lstStyle/>
          <a:p>
            <a:r>
              <a:rPr lang="it-IT" dirty="0" smtClean="0"/>
              <a:t>SECONDA PARTE </a:t>
            </a:r>
            <a:r>
              <a:rPr lang="it-IT" dirty="0" err="1" smtClean="0"/>
              <a:t>POSTOVULATORIA</a:t>
            </a:r>
            <a:r>
              <a:rPr lang="it-IT" dirty="0" smtClean="0"/>
              <a:t>: il corpo luteo non è più mantenuto da </a:t>
            </a:r>
            <a:r>
              <a:rPr lang="it-IT" dirty="0" err="1" smtClean="0"/>
              <a:t>LH</a:t>
            </a:r>
            <a:endParaRPr lang="it-IT" dirty="0"/>
          </a:p>
        </p:txBody>
      </p:sp>
      <p:sp>
        <p:nvSpPr>
          <p:cNvPr id="35" name="CasellaDiTesto 34"/>
          <p:cNvSpPr txBox="1"/>
          <p:nvPr/>
        </p:nvSpPr>
        <p:spPr>
          <a:xfrm>
            <a:off x="6719548" y="980728"/>
            <a:ext cx="753732" cy="338554"/>
          </a:xfrm>
          <a:prstGeom prst="rect">
            <a:avLst/>
          </a:prstGeom>
          <a:noFill/>
        </p:spPr>
        <p:txBody>
          <a:bodyPr wrap="none" rtlCol="0">
            <a:spAutoFit/>
          </a:bodyPr>
          <a:lstStyle/>
          <a:p>
            <a:r>
              <a:rPr lang="it-IT" smtClean="0"/>
              <a:t>GnRH</a:t>
            </a:r>
            <a:endParaRPr lang="it-IT" dirty="0"/>
          </a:p>
        </p:txBody>
      </p:sp>
      <p:sp>
        <p:nvSpPr>
          <p:cNvPr id="37" name="CasellaDiTesto 36"/>
          <p:cNvSpPr txBox="1"/>
          <p:nvPr/>
        </p:nvSpPr>
        <p:spPr>
          <a:xfrm>
            <a:off x="6753200" y="1866310"/>
            <a:ext cx="808235" cy="261610"/>
          </a:xfrm>
          <a:prstGeom prst="rect">
            <a:avLst/>
          </a:prstGeom>
          <a:noFill/>
        </p:spPr>
        <p:txBody>
          <a:bodyPr wrap="none" rtlCol="0">
            <a:spAutoFit/>
          </a:bodyPr>
          <a:lstStyle/>
          <a:p>
            <a:r>
              <a:rPr lang="it-IT" sz="1100" dirty="0" err="1" smtClean="0"/>
              <a:t>LH</a:t>
            </a:r>
            <a:r>
              <a:rPr lang="it-IT" sz="1100" dirty="0" smtClean="0"/>
              <a:t> + </a:t>
            </a:r>
            <a:r>
              <a:rPr lang="it-IT" sz="1100" dirty="0" err="1" smtClean="0"/>
              <a:t>FSH</a:t>
            </a:r>
            <a:endParaRPr lang="it-IT" sz="1100" dirty="0"/>
          </a:p>
        </p:txBody>
      </p:sp>
      <p:cxnSp>
        <p:nvCxnSpPr>
          <p:cNvPr id="39" name="Connettore 2 38"/>
          <p:cNvCxnSpPr/>
          <p:nvPr/>
        </p:nvCxnSpPr>
        <p:spPr bwMode="auto">
          <a:xfrm>
            <a:off x="7113240" y="1340768"/>
            <a:ext cx="0" cy="504056"/>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3" name="CasellaDiTesto 52"/>
          <p:cNvSpPr txBox="1"/>
          <p:nvPr/>
        </p:nvSpPr>
        <p:spPr>
          <a:xfrm>
            <a:off x="6465168" y="2780928"/>
            <a:ext cx="1368152" cy="338554"/>
          </a:xfrm>
          <a:prstGeom prst="rect">
            <a:avLst/>
          </a:prstGeom>
          <a:noFill/>
        </p:spPr>
        <p:txBody>
          <a:bodyPr wrap="square" rtlCol="0">
            <a:spAutoFit/>
          </a:bodyPr>
          <a:lstStyle/>
          <a:p>
            <a:pPr algn="ctr"/>
            <a:r>
              <a:rPr lang="it-IT" dirty="0" smtClean="0"/>
              <a:t>corpo luteo</a:t>
            </a:r>
            <a:endParaRPr lang="it-IT" dirty="0"/>
          </a:p>
        </p:txBody>
      </p:sp>
      <p:sp>
        <p:nvSpPr>
          <p:cNvPr id="54" name="CasellaDiTesto 53"/>
          <p:cNvSpPr txBox="1"/>
          <p:nvPr/>
        </p:nvSpPr>
        <p:spPr>
          <a:xfrm>
            <a:off x="6570369" y="4746630"/>
            <a:ext cx="2218877" cy="338554"/>
          </a:xfrm>
          <a:prstGeom prst="rect">
            <a:avLst/>
          </a:prstGeom>
          <a:noFill/>
        </p:spPr>
        <p:txBody>
          <a:bodyPr wrap="none" rtlCol="0">
            <a:spAutoFit/>
          </a:bodyPr>
          <a:lstStyle/>
          <a:p>
            <a:r>
              <a:rPr lang="it-IT" dirty="0" smtClean="0"/>
              <a:t>progesterone + </a:t>
            </a:r>
            <a:r>
              <a:rPr lang="it-IT" dirty="0" err="1" smtClean="0"/>
              <a:t>inibina</a:t>
            </a:r>
            <a:endParaRPr lang="it-IT" dirty="0"/>
          </a:p>
        </p:txBody>
      </p:sp>
      <p:cxnSp>
        <p:nvCxnSpPr>
          <p:cNvPr id="56" name="Connettore 2 55"/>
          <p:cNvCxnSpPr/>
          <p:nvPr/>
        </p:nvCxnSpPr>
        <p:spPr bwMode="auto">
          <a:xfrm>
            <a:off x="7113240" y="2276872"/>
            <a:ext cx="0" cy="504056"/>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Connettore 2 56"/>
          <p:cNvCxnSpPr/>
          <p:nvPr/>
        </p:nvCxnSpPr>
        <p:spPr bwMode="auto">
          <a:xfrm>
            <a:off x="7113240" y="3284984"/>
            <a:ext cx="0" cy="136815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onnettore 1 12"/>
          <p:cNvCxnSpPr/>
          <p:nvPr/>
        </p:nvCxnSpPr>
        <p:spPr bwMode="auto">
          <a:xfrm>
            <a:off x="8481392" y="1988840"/>
            <a:ext cx="0" cy="2736304"/>
          </a:xfrm>
          <a:prstGeom prst="line">
            <a:avLst/>
          </a:prstGeom>
          <a:solidFill>
            <a:schemeClr val="accent1"/>
          </a:solidFill>
          <a:ln w="28575" cap="flat" cmpd="sng" algn="ctr">
            <a:solidFill>
              <a:srgbClr val="04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8" name="CasellaDiTesto 57"/>
          <p:cNvSpPr txBox="1"/>
          <p:nvPr/>
        </p:nvSpPr>
        <p:spPr>
          <a:xfrm>
            <a:off x="886900" y="980728"/>
            <a:ext cx="753732" cy="338554"/>
          </a:xfrm>
          <a:prstGeom prst="rect">
            <a:avLst/>
          </a:prstGeom>
          <a:noFill/>
        </p:spPr>
        <p:txBody>
          <a:bodyPr wrap="none" rtlCol="0">
            <a:spAutoFit/>
          </a:bodyPr>
          <a:lstStyle/>
          <a:p>
            <a:r>
              <a:rPr lang="it-IT" smtClean="0"/>
              <a:t>GnRH</a:t>
            </a:r>
            <a:endParaRPr lang="it-IT" dirty="0"/>
          </a:p>
        </p:txBody>
      </p:sp>
      <p:sp>
        <p:nvSpPr>
          <p:cNvPr id="59" name="CasellaDiTesto 58"/>
          <p:cNvSpPr txBox="1"/>
          <p:nvPr/>
        </p:nvSpPr>
        <p:spPr>
          <a:xfrm>
            <a:off x="766293" y="1866310"/>
            <a:ext cx="1090363" cy="338554"/>
          </a:xfrm>
          <a:prstGeom prst="rect">
            <a:avLst/>
          </a:prstGeom>
          <a:noFill/>
        </p:spPr>
        <p:txBody>
          <a:bodyPr wrap="none" rtlCol="0">
            <a:spAutoFit/>
          </a:bodyPr>
          <a:lstStyle/>
          <a:p>
            <a:r>
              <a:rPr lang="it-IT" dirty="0" err="1" smtClean="0"/>
              <a:t>LH</a:t>
            </a:r>
            <a:r>
              <a:rPr lang="it-IT" dirty="0" smtClean="0"/>
              <a:t> + </a:t>
            </a:r>
            <a:r>
              <a:rPr lang="it-IT" dirty="0" err="1" smtClean="0"/>
              <a:t>FSH</a:t>
            </a:r>
            <a:endParaRPr lang="it-IT" dirty="0"/>
          </a:p>
        </p:txBody>
      </p:sp>
      <p:cxnSp>
        <p:nvCxnSpPr>
          <p:cNvPr id="60" name="Connettore 2 59"/>
          <p:cNvCxnSpPr/>
          <p:nvPr/>
        </p:nvCxnSpPr>
        <p:spPr bwMode="auto">
          <a:xfrm>
            <a:off x="1280592" y="1340768"/>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CasellaDiTesto 60"/>
          <p:cNvSpPr txBox="1"/>
          <p:nvPr/>
        </p:nvSpPr>
        <p:spPr>
          <a:xfrm>
            <a:off x="488504" y="2780928"/>
            <a:ext cx="1656184" cy="1077218"/>
          </a:xfrm>
          <a:prstGeom prst="rect">
            <a:avLst/>
          </a:prstGeom>
          <a:noFill/>
        </p:spPr>
        <p:txBody>
          <a:bodyPr wrap="square" rtlCol="0">
            <a:spAutoFit/>
          </a:bodyPr>
          <a:lstStyle/>
          <a:p>
            <a:pPr algn="ctr"/>
            <a:r>
              <a:rPr lang="it-IT" dirty="0" smtClean="0"/>
              <a:t>degenerazione dello stigma, rottura del follicolo</a:t>
            </a:r>
            <a:endParaRPr lang="it-IT" dirty="0"/>
          </a:p>
        </p:txBody>
      </p:sp>
      <p:cxnSp>
        <p:nvCxnSpPr>
          <p:cNvPr id="63" name="Connettore 2 62"/>
          <p:cNvCxnSpPr/>
          <p:nvPr/>
        </p:nvCxnSpPr>
        <p:spPr bwMode="auto">
          <a:xfrm>
            <a:off x="1280592" y="2276872"/>
            <a:ext cx="0" cy="50405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5" name="CasellaDiTesto 64"/>
          <p:cNvSpPr txBox="1"/>
          <p:nvPr/>
        </p:nvSpPr>
        <p:spPr>
          <a:xfrm>
            <a:off x="560512" y="4818638"/>
            <a:ext cx="1512168" cy="338554"/>
          </a:xfrm>
          <a:prstGeom prst="rect">
            <a:avLst/>
          </a:prstGeom>
          <a:noFill/>
        </p:spPr>
        <p:txBody>
          <a:bodyPr wrap="square" rtlCol="0">
            <a:spAutoFit/>
          </a:bodyPr>
          <a:lstStyle/>
          <a:p>
            <a:r>
              <a:rPr lang="it-IT" smtClean="0"/>
              <a:t>OVULAZIONE</a:t>
            </a:r>
            <a:endParaRPr lang="it-IT" dirty="0"/>
          </a:p>
        </p:txBody>
      </p:sp>
      <p:cxnSp>
        <p:nvCxnSpPr>
          <p:cNvPr id="69" name="Connettore 2 68"/>
          <p:cNvCxnSpPr/>
          <p:nvPr/>
        </p:nvCxnSpPr>
        <p:spPr bwMode="auto">
          <a:xfrm>
            <a:off x="1280592" y="3933056"/>
            <a:ext cx="0" cy="79208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98937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46_30"/>
          <p:cNvPicPr>
            <a:picLocks noChangeAspect="1" noChangeArrowheads="1"/>
          </p:cNvPicPr>
          <p:nvPr/>
        </p:nvPicPr>
        <p:blipFill>
          <a:blip r:embed="rId3"/>
          <a:srcRect l="15471" t="13725" r="14473" b="13742"/>
          <a:stretch>
            <a:fillRect/>
          </a:stretch>
        </p:blipFill>
        <p:spPr bwMode="auto">
          <a:xfrm>
            <a:off x="6227762" y="1412776"/>
            <a:ext cx="3678238" cy="5334000"/>
          </a:xfrm>
          <a:prstGeom prst="rect">
            <a:avLst/>
          </a:prstGeom>
          <a:noFill/>
          <a:ln w="9525">
            <a:noFill/>
            <a:miter lim="800000"/>
            <a:headEnd/>
            <a:tailEnd/>
          </a:ln>
        </p:spPr>
      </p:pic>
      <p:pic>
        <p:nvPicPr>
          <p:cNvPr id="6" name="Picture 2" descr="3684926013"/>
          <p:cNvPicPr>
            <a:picLocks noChangeAspect="1" noChangeArrowheads="1"/>
          </p:cNvPicPr>
          <p:nvPr/>
        </p:nvPicPr>
        <p:blipFill>
          <a:blip r:embed="rId4"/>
          <a:srcRect/>
          <a:stretch>
            <a:fillRect/>
          </a:stretch>
        </p:blipFill>
        <p:spPr bwMode="auto">
          <a:xfrm>
            <a:off x="28640" y="44624"/>
            <a:ext cx="5770562" cy="6767513"/>
          </a:xfrm>
          <a:prstGeom prst="rect">
            <a:avLst/>
          </a:prstGeom>
          <a:noFill/>
          <a:ln w="9525">
            <a:noFill/>
            <a:miter lim="800000"/>
            <a:headEnd/>
            <a:tailEnd/>
          </a:ln>
        </p:spPr>
      </p:pic>
      <p:sp>
        <p:nvSpPr>
          <p:cNvPr id="7" name="Text Box 5"/>
          <p:cNvSpPr txBox="1">
            <a:spLocks noChangeArrowheads="1"/>
          </p:cNvSpPr>
          <p:nvPr/>
        </p:nvSpPr>
        <p:spPr bwMode="auto">
          <a:xfrm>
            <a:off x="6958042" y="188640"/>
            <a:ext cx="2531462" cy="646331"/>
          </a:xfrm>
          <a:prstGeom prst="rect">
            <a:avLst/>
          </a:prstGeom>
          <a:solidFill>
            <a:schemeClr val="bg1"/>
          </a:solidFill>
          <a:ln w="9525">
            <a:noFill/>
            <a:miter lim="800000"/>
            <a:headEnd/>
            <a:tailEnd/>
          </a:ln>
        </p:spPr>
        <p:txBody>
          <a:bodyPr wrap="none">
            <a:prstTxWarp prst="textNoShape">
              <a:avLst/>
            </a:prstTxWarp>
            <a:spAutoFit/>
          </a:bodyPr>
          <a:lstStyle/>
          <a:p>
            <a:pPr algn="r"/>
            <a:r>
              <a:rPr lang="it-IT" sz="1800" b="1" dirty="0"/>
              <a:t>GONADE </a:t>
            </a:r>
            <a:r>
              <a:rPr lang="it-IT" sz="1800" b="1" dirty="0" smtClean="0"/>
              <a:t>FEMMINILE</a:t>
            </a:r>
          </a:p>
          <a:p>
            <a:pPr algn="r"/>
            <a:r>
              <a:rPr lang="it-IT" sz="1800" b="1" dirty="0" smtClean="0"/>
              <a:t>ciclo mestruale</a:t>
            </a:r>
            <a:endParaRPr lang="it-IT" sz="1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p:cNvSpPr txBox="1">
            <a:spLocks noChangeArrowheads="1"/>
          </p:cNvSpPr>
          <p:nvPr/>
        </p:nvSpPr>
        <p:spPr bwMode="auto">
          <a:xfrm>
            <a:off x="76200" y="119063"/>
            <a:ext cx="1708150" cy="366712"/>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a:t>GRAVIDANZA</a:t>
            </a:r>
          </a:p>
        </p:txBody>
      </p:sp>
      <p:pic>
        <p:nvPicPr>
          <p:cNvPr id="37890" name="Immagine 1" descr="gr02.jpg"/>
          <p:cNvPicPr>
            <a:picLocks noChangeAspect="1"/>
          </p:cNvPicPr>
          <p:nvPr/>
        </p:nvPicPr>
        <p:blipFill>
          <a:blip r:embed="rId3"/>
          <a:srcRect b="18520"/>
          <a:stretch>
            <a:fillRect/>
          </a:stretch>
        </p:blipFill>
        <p:spPr bwMode="auto">
          <a:xfrm>
            <a:off x="3505200" y="0"/>
            <a:ext cx="6408738" cy="6810375"/>
          </a:xfrm>
          <a:prstGeom prst="rect">
            <a:avLst/>
          </a:prstGeom>
          <a:noFill/>
          <a:ln w="9525">
            <a:noFill/>
            <a:miter lim="800000"/>
            <a:headEnd/>
            <a:tailEnd/>
          </a:ln>
        </p:spPr>
      </p:pic>
      <p:pic>
        <p:nvPicPr>
          <p:cNvPr id="37891" name="Picture 3" descr="image005"/>
          <p:cNvPicPr>
            <a:picLocks noChangeAspect="1" noChangeArrowheads="1"/>
          </p:cNvPicPr>
          <p:nvPr/>
        </p:nvPicPr>
        <p:blipFill>
          <a:blip r:embed="rId4"/>
          <a:srcRect/>
          <a:stretch>
            <a:fillRect/>
          </a:stretch>
        </p:blipFill>
        <p:spPr bwMode="auto">
          <a:xfrm>
            <a:off x="152400" y="3962400"/>
            <a:ext cx="4411663" cy="226853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p:cNvSpPr txBox="1">
            <a:spLocks noChangeArrowheads="1"/>
          </p:cNvSpPr>
          <p:nvPr/>
        </p:nvSpPr>
        <p:spPr bwMode="auto">
          <a:xfrm>
            <a:off x="76200" y="119063"/>
            <a:ext cx="1706493"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smtClean="0"/>
              <a:t>GRAVIDANZA</a:t>
            </a:r>
          </a:p>
          <a:p>
            <a:r>
              <a:rPr lang="it-IT" sz="1800" b="1" dirty="0" smtClean="0"/>
              <a:t>ormoni</a:t>
            </a:r>
            <a:endParaRPr lang="it-IT" sz="1800" b="1" dirty="0"/>
          </a:p>
        </p:txBody>
      </p:sp>
      <p:sp>
        <p:nvSpPr>
          <p:cNvPr id="6" name="CasellaDiTesto 5"/>
          <p:cNvSpPr txBox="1"/>
          <p:nvPr/>
        </p:nvSpPr>
        <p:spPr>
          <a:xfrm>
            <a:off x="-15552" y="6608385"/>
            <a:ext cx="3860352" cy="276999"/>
          </a:xfrm>
          <a:prstGeom prst="rect">
            <a:avLst/>
          </a:prstGeom>
          <a:noFill/>
        </p:spPr>
        <p:txBody>
          <a:bodyPr wrap="none" rtlCol="0">
            <a:spAutoFit/>
          </a:bodyPr>
          <a:lstStyle/>
          <a:p>
            <a:r>
              <a:rPr lang="it-IT" sz="1200" dirty="0" smtClean="0"/>
              <a:t>Modificata da </a:t>
            </a:r>
            <a:r>
              <a:rPr lang="it-IT" sz="1200" dirty="0" err="1" smtClean="0"/>
              <a:t>Guyton</a:t>
            </a:r>
            <a:r>
              <a:rPr lang="it-IT" sz="1200" dirty="0" smtClean="0"/>
              <a:t> e Hall, Fisiologia Medica, </a:t>
            </a:r>
            <a:r>
              <a:rPr lang="it-IT" sz="1200" dirty="0" err="1" smtClean="0"/>
              <a:t>edra</a:t>
            </a:r>
            <a:endParaRPr lang="it-IT" sz="1200" dirty="0"/>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b="21880"/>
          <a:stretch/>
        </p:blipFill>
        <p:spPr>
          <a:xfrm>
            <a:off x="723900" y="1023882"/>
            <a:ext cx="8448458" cy="5357446"/>
          </a:xfrm>
          <a:prstGeom prst="rect">
            <a:avLst/>
          </a:prstGeom>
        </p:spPr>
      </p:pic>
      <p:sp>
        <p:nvSpPr>
          <p:cNvPr id="2" name="CasellaDiTesto 1"/>
          <p:cNvSpPr txBox="1"/>
          <p:nvPr/>
        </p:nvSpPr>
        <p:spPr>
          <a:xfrm>
            <a:off x="4232920" y="98048"/>
            <a:ext cx="5666679" cy="738664"/>
          </a:xfrm>
          <a:prstGeom prst="rect">
            <a:avLst/>
          </a:prstGeom>
          <a:noFill/>
          <a:ln>
            <a:solidFill>
              <a:srgbClr val="040000"/>
            </a:solidFill>
          </a:ln>
        </p:spPr>
        <p:txBody>
          <a:bodyPr wrap="none" rtlCol="0">
            <a:spAutoFit/>
          </a:bodyPr>
          <a:lstStyle/>
          <a:p>
            <a:r>
              <a:rPr lang="it-IT" sz="1400" dirty="0" smtClean="0"/>
              <a:t>ESTROGENI: crescita della massa muscolare uterina</a:t>
            </a:r>
          </a:p>
          <a:p>
            <a:r>
              <a:rPr lang="it-IT" sz="1400" dirty="0" smtClean="0"/>
              <a:t>PROGESTERONE: inibizione delle contrazioni uterine</a:t>
            </a:r>
          </a:p>
          <a:p>
            <a:r>
              <a:rPr lang="it-IT" sz="1400" dirty="0" smtClean="0"/>
              <a:t>GONADOTROPINA CORIONICA: inibizione di </a:t>
            </a:r>
            <a:r>
              <a:rPr lang="it-IT" sz="1400" dirty="0" err="1" smtClean="0"/>
              <a:t>GnRH</a:t>
            </a:r>
            <a:r>
              <a:rPr lang="it-IT" sz="1400" dirty="0" smtClean="0"/>
              <a:t> (cicli mestruali)</a:t>
            </a:r>
            <a:endParaRPr lang="it-IT" sz="1400" dirty="0"/>
          </a:p>
        </p:txBody>
      </p:sp>
    </p:spTree>
    <p:extLst>
      <p:ext uri="{BB962C8B-B14F-4D97-AF65-F5344CB8AC3E}">
        <p14:creationId xmlns:p14="http://schemas.microsoft.com/office/powerpoint/2010/main" val="833457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0" y="228600"/>
            <a:ext cx="9906000" cy="304800"/>
          </a:xfrm>
          <a:prstGeom prst="rect">
            <a:avLst/>
          </a:prstGeom>
          <a:noFill/>
          <a:ln w="9525">
            <a:noFill/>
            <a:miter lim="800000"/>
            <a:headEnd/>
            <a:tailEnd/>
          </a:ln>
        </p:spPr>
        <p:txBody>
          <a:bodyPr anchor="ctr">
            <a:prstTxWarp prst="textNoShape">
              <a:avLst/>
            </a:prstTxWarp>
          </a:bodyPr>
          <a:lstStyle/>
          <a:p>
            <a:pPr algn="ctr"/>
            <a:r>
              <a:rPr lang="it-IT" b="1">
                <a:solidFill>
                  <a:srgbClr val="1C04FF"/>
                </a:solidFill>
              </a:rPr>
              <a:t>QUADRO GENERALE</a:t>
            </a:r>
            <a:endParaRPr lang="it-IT" sz="1400">
              <a:solidFill>
                <a:srgbClr val="1C04FF"/>
              </a:solidFill>
              <a:latin typeface="Arial Rounded MT Bold" pitchFamily="-72" charset="0"/>
            </a:endParaRPr>
          </a:p>
        </p:txBody>
      </p:sp>
      <p:sp>
        <p:nvSpPr>
          <p:cNvPr id="19458" name="Text Box 5"/>
          <p:cNvSpPr txBox="1">
            <a:spLocks noChangeArrowheads="1"/>
          </p:cNvSpPr>
          <p:nvPr/>
        </p:nvSpPr>
        <p:spPr bwMode="auto">
          <a:xfrm>
            <a:off x="2464817" y="674687"/>
            <a:ext cx="5174815" cy="4770537"/>
          </a:xfrm>
          <a:prstGeom prst="rect">
            <a:avLst/>
          </a:prstGeom>
          <a:noFill/>
          <a:ln w="9525">
            <a:noFill/>
            <a:miter lim="800000"/>
            <a:headEnd/>
            <a:tailEnd/>
          </a:ln>
        </p:spPr>
        <p:txBody>
          <a:bodyPr wrap="none">
            <a:prstTxWarp prst="textNoShape">
              <a:avLst/>
            </a:prstTxWarp>
            <a:spAutoFit/>
          </a:bodyPr>
          <a:lstStyle/>
          <a:p>
            <a:pPr algn="ctr"/>
            <a:r>
              <a:rPr lang="it-IT" dirty="0" smtClean="0">
                <a:solidFill>
                  <a:srgbClr val="1C04FF"/>
                </a:solidFill>
              </a:rPr>
              <a:t>Controllo ormonale della determinazione </a:t>
            </a:r>
            <a:r>
              <a:rPr lang="it-IT" dirty="0">
                <a:solidFill>
                  <a:srgbClr val="1C04FF"/>
                </a:solidFill>
              </a:rPr>
              <a:t>del </a:t>
            </a:r>
            <a:r>
              <a:rPr lang="it-IT" dirty="0" smtClean="0">
                <a:solidFill>
                  <a:srgbClr val="1C04FF"/>
                </a:solidFill>
              </a:rPr>
              <a:t>sesso</a:t>
            </a:r>
          </a:p>
          <a:p>
            <a:pPr algn="ctr"/>
            <a:r>
              <a:rPr lang="it-IT" dirty="0" smtClean="0">
                <a:solidFill>
                  <a:srgbClr val="1C04FF"/>
                </a:solidFill>
              </a:rPr>
              <a:t>Gametogenesi</a:t>
            </a:r>
            <a:endParaRPr lang="it-IT" dirty="0">
              <a:solidFill>
                <a:srgbClr val="1C04FF"/>
              </a:solidFill>
            </a:endParaRPr>
          </a:p>
          <a:p>
            <a:pPr algn="ctr"/>
            <a:r>
              <a:rPr lang="it-IT" dirty="0" smtClean="0">
                <a:solidFill>
                  <a:srgbClr val="1C04FF"/>
                </a:solidFill>
              </a:rPr>
              <a:t>Gonade maschile</a:t>
            </a:r>
            <a:endParaRPr lang="it-IT" dirty="0">
              <a:solidFill>
                <a:srgbClr val="1C04FF"/>
              </a:solidFill>
            </a:endParaRPr>
          </a:p>
          <a:p>
            <a:pPr algn="ctr"/>
            <a:r>
              <a:rPr lang="it-IT" dirty="0">
                <a:solidFill>
                  <a:srgbClr val="1C04FF"/>
                </a:solidFill>
              </a:rPr>
              <a:t>Spermatogenesi</a:t>
            </a:r>
          </a:p>
          <a:p>
            <a:pPr algn="ctr"/>
            <a:r>
              <a:rPr lang="it-IT" dirty="0">
                <a:solidFill>
                  <a:srgbClr val="1C04FF"/>
                </a:solidFill>
              </a:rPr>
              <a:t>Azioni degli </a:t>
            </a:r>
            <a:r>
              <a:rPr lang="it-IT" dirty="0" smtClean="0">
                <a:solidFill>
                  <a:srgbClr val="1C04FF"/>
                </a:solidFill>
              </a:rPr>
              <a:t>androgeni</a:t>
            </a:r>
          </a:p>
          <a:p>
            <a:pPr algn="ctr"/>
            <a:r>
              <a:rPr lang="it-IT" dirty="0" smtClean="0">
                <a:solidFill>
                  <a:srgbClr val="1C04FF"/>
                </a:solidFill>
              </a:rPr>
              <a:t>Controllo ormonale della funzione riproduttiva maschile</a:t>
            </a:r>
            <a:endParaRPr lang="it-IT" dirty="0">
              <a:solidFill>
                <a:srgbClr val="1C04FF"/>
              </a:solidFill>
            </a:endParaRPr>
          </a:p>
          <a:p>
            <a:pPr algn="ctr"/>
            <a:r>
              <a:rPr lang="it-IT" dirty="0" smtClean="0">
                <a:solidFill>
                  <a:srgbClr val="1C04FF"/>
                </a:solidFill>
              </a:rPr>
              <a:t>Gonade femminile</a:t>
            </a:r>
          </a:p>
          <a:p>
            <a:pPr algn="ctr"/>
            <a:r>
              <a:rPr lang="it-IT" dirty="0" smtClean="0">
                <a:solidFill>
                  <a:srgbClr val="1C04FF"/>
                </a:solidFill>
              </a:rPr>
              <a:t>Ovogenesi</a:t>
            </a:r>
            <a:endParaRPr lang="it-IT" dirty="0">
              <a:solidFill>
                <a:srgbClr val="1C04FF"/>
              </a:solidFill>
            </a:endParaRPr>
          </a:p>
          <a:p>
            <a:pPr algn="ctr"/>
            <a:r>
              <a:rPr lang="it-IT" dirty="0" smtClean="0">
                <a:solidFill>
                  <a:srgbClr val="1C04FF"/>
                </a:solidFill>
              </a:rPr>
              <a:t>Ciclo ovarico e mestruale</a:t>
            </a:r>
            <a:endParaRPr lang="it-IT" dirty="0">
              <a:solidFill>
                <a:srgbClr val="1C04FF"/>
              </a:solidFill>
            </a:endParaRPr>
          </a:p>
          <a:p>
            <a:pPr algn="ctr"/>
            <a:r>
              <a:rPr lang="it-IT" dirty="0" smtClean="0">
                <a:solidFill>
                  <a:srgbClr val="1C04FF"/>
                </a:solidFill>
              </a:rPr>
              <a:t>Gravidanza</a:t>
            </a:r>
          </a:p>
          <a:p>
            <a:pPr algn="ctr"/>
            <a:r>
              <a:rPr lang="it-IT" dirty="0" smtClean="0">
                <a:solidFill>
                  <a:srgbClr val="1C04FF"/>
                </a:solidFill>
              </a:rPr>
              <a:t>Parto</a:t>
            </a:r>
          </a:p>
          <a:p>
            <a:pPr algn="ctr"/>
            <a:r>
              <a:rPr lang="it-IT" dirty="0" smtClean="0">
                <a:solidFill>
                  <a:srgbClr val="1C04FF"/>
                </a:solidFill>
              </a:rPr>
              <a:t>Circolazione fetale</a:t>
            </a:r>
          </a:p>
          <a:p>
            <a:pPr algn="ctr"/>
            <a:r>
              <a:rPr lang="it-IT" dirty="0" smtClean="0">
                <a:solidFill>
                  <a:srgbClr val="1C04FF"/>
                </a:solidFill>
              </a:rPr>
              <a:t>Allattamento</a:t>
            </a:r>
            <a:endParaRPr lang="it-IT" dirty="0">
              <a:solidFill>
                <a:srgbClr val="1C04FF"/>
              </a:solidFill>
            </a:endParaRPr>
          </a:p>
          <a:p>
            <a:pPr algn="ctr"/>
            <a:endParaRPr lang="it-IT" dirty="0">
              <a:solidFill>
                <a:srgbClr val="1C04FF"/>
              </a:solidFill>
            </a:endParaRPr>
          </a:p>
          <a:p>
            <a:pPr algn="ctr"/>
            <a:r>
              <a:rPr lang="it-IT" dirty="0">
                <a:solidFill>
                  <a:srgbClr val="1C04FF"/>
                </a:solidFill>
              </a:rPr>
              <a:t>Regolazione della glicemia</a:t>
            </a:r>
          </a:p>
          <a:p>
            <a:pPr algn="ctr"/>
            <a:r>
              <a:rPr lang="it-IT" dirty="0">
                <a:solidFill>
                  <a:srgbClr val="1C04FF"/>
                </a:solidFill>
              </a:rPr>
              <a:t>Insulina e </a:t>
            </a:r>
            <a:r>
              <a:rPr lang="it-IT" dirty="0" err="1">
                <a:solidFill>
                  <a:srgbClr val="1C04FF"/>
                </a:solidFill>
              </a:rPr>
              <a:t>glucagone</a:t>
            </a:r>
            <a:endParaRPr lang="it-IT" dirty="0">
              <a:solidFill>
                <a:srgbClr val="1C04FF"/>
              </a:solidFill>
            </a:endParaRPr>
          </a:p>
          <a:p>
            <a:pPr algn="ctr"/>
            <a:endParaRPr lang="it-IT" dirty="0">
              <a:solidFill>
                <a:srgbClr val="1C04FF"/>
              </a:solidFill>
            </a:endParaRPr>
          </a:p>
          <a:p>
            <a:pPr algn="ctr"/>
            <a:r>
              <a:rPr lang="it-IT" dirty="0">
                <a:solidFill>
                  <a:srgbClr val="1C04FF"/>
                </a:solidFill>
              </a:rPr>
              <a:t>Regolazione della calcemia</a:t>
            </a:r>
          </a:p>
          <a:p>
            <a:pPr algn="ctr"/>
            <a:r>
              <a:rPr lang="it-IT" dirty="0">
                <a:solidFill>
                  <a:srgbClr val="1C04FF"/>
                </a:solidFill>
              </a:rPr>
              <a:t>Vitamina D, paratormone, calcitonina</a:t>
            </a:r>
          </a:p>
        </p:txBody>
      </p:sp>
      <p:sp>
        <p:nvSpPr>
          <p:cNvPr id="4" name="CasellaDiTesto 3"/>
          <p:cNvSpPr txBox="1"/>
          <p:nvPr/>
        </p:nvSpPr>
        <p:spPr>
          <a:xfrm>
            <a:off x="14689" y="5517232"/>
            <a:ext cx="5032147" cy="1323439"/>
          </a:xfrm>
          <a:prstGeom prst="rect">
            <a:avLst/>
          </a:prstGeom>
          <a:noFill/>
        </p:spPr>
        <p:txBody>
          <a:bodyPr wrap="none" rtlCol="0">
            <a:spAutoFit/>
          </a:bodyPr>
          <a:lstStyle/>
          <a:p>
            <a:r>
              <a:rPr lang="it-IT" sz="1600" dirty="0" smtClean="0">
                <a:solidFill>
                  <a:srgbClr val="FF0000"/>
                </a:solidFill>
              </a:rPr>
              <a:t>Casi clinici:</a:t>
            </a:r>
          </a:p>
          <a:p>
            <a:r>
              <a:rPr lang="it-IT" sz="1600" dirty="0" smtClean="0">
                <a:solidFill>
                  <a:srgbClr val="FF0000"/>
                </a:solidFill>
              </a:rPr>
              <a:t>Amenorrea con mal di testa e deficit del campo visivo</a:t>
            </a:r>
          </a:p>
          <a:p>
            <a:r>
              <a:rPr lang="it-IT" dirty="0">
                <a:solidFill>
                  <a:srgbClr val="FF2600"/>
                </a:solidFill>
              </a:rPr>
              <a:t>Episodi ricorrenti di debolezza </a:t>
            </a:r>
            <a:r>
              <a:rPr lang="it-IT" dirty="0" smtClean="0">
                <a:solidFill>
                  <a:srgbClr val="FF2600"/>
                </a:solidFill>
              </a:rPr>
              <a:t>muscolare</a:t>
            </a:r>
          </a:p>
          <a:p>
            <a:r>
              <a:rPr lang="it-IT" dirty="0" smtClean="0">
                <a:solidFill>
                  <a:srgbClr val="FF2600"/>
                </a:solidFill>
              </a:rPr>
              <a:t>Forte dimagrimento in giovane danzatrice</a:t>
            </a:r>
          </a:p>
          <a:p>
            <a:r>
              <a:rPr lang="it-IT" dirty="0" smtClean="0">
                <a:solidFill>
                  <a:srgbClr val="FF2600"/>
                </a:solidFill>
              </a:rPr>
              <a:t>Calcoli renali ricorrenti</a:t>
            </a:r>
            <a:endParaRPr lang="it-IT" dirty="0">
              <a:solidFill>
                <a:srgbClr val="FF26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p:cNvSpPr txBox="1">
            <a:spLocks noChangeArrowheads="1"/>
          </p:cNvSpPr>
          <p:nvPr/>
        </p:nvSpPr>
        <p:spPr bwMode="auto">
          <a:xfrm>
            <a:off x="76200" y="119063"/>
            <a:ext cx="1954381"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smtClean="0"/>
              <a:t>GRAVIDANZA</a:t>
            </a:r>
          </a:p>
          <a:p>
            <a:r>
              <a:rPr lang="it-IT" sz="1800" b="1" dirty="0" smtClean="0"/>
              <a:t>nutrizione fetale</a:t>
            </a:r>
            <a:endParaRPr lang="it-IT" sz="1800" b="1" dirty="0"/>
          </a:p>
        </p:txBody>
      </p:sp>
      <p:sp>
        <p:nvSpPr>
          <p:cNvPr id="6" name="CasellaDiTesto 5"/>
          <p:cNvSpPr txBox="1"/>
          <p:nvPr/>
        </p:nvSpPr>
        <p:spPr>
          <a:xfrm>
            <a:off x="-15552" y="6608385"/>
            <a:ext cx="3860352" cy="276999"/>
          </a:xfrm>
          <a:prstGeom prst="rect">
            <a:avLst/>
          </a:prstGeom>
          <a:noFill/>
        </p:spPr>
        <p:txBody>
          <a:bodyPr wrap="none" rtlCol="0">
            <a:spAutoFit/>
          </a:bodyPr>
          <a:lstStyle/>
          <a:p>
            <a:r>
              <a:rPr lang="it-IT" sz="1200" dirty="0" smtClean="0"/>
              <a:t>Modificata da </a:t>
            </a:r>
            <a:r>
              <a:rPr lang="it-IT" sz="1200" dirty="0" err="1" smtClean="0"/>
              <a:t>Guyton</a:t>
            </a:r>
            <a:r>
              <a:rPr lang="it-IT" sz="1200" dirty="0" smtClean="0"/>
              <a:t> e Hall, Fisiologia Medica, </a:t>
            </a:r>
            <a:r>
              <a:rPr lang="it-IT" sz="1200" dirty="0" err="1" smtClean="0"/>
              <a:t>edra</a:t>
            </a:r>
            <a:endParaRPr lang="it-IT" sz="1200" dirty="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26496"/>
          <a:stretch/>
        </p:blipFill>
        <p:spPr>
          <a:xfrm>
            <a:off x="1917700" y="836349"/>
            <a:ext cx="6046150" cy="5040923"/>
          </a:xfrm>
          <a:prstGeom prst="rect">
            <a:avLst/>
          </a:prstGeom>
        </p:spPr>
      </p:pic>
    </p:spTree>
    <p:extLst>
      <p:ext uri="{BB962C8B-B14F-4D97-AF65-F5344CB8AC3E}">
        <p14:creationId xmlns:p14="http://schemas.microsoft.com/office/powerpoint/2010/main" val="279989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5552" y="6608385"/>
            <a:ext cx="2776722" cy="276999"/>
          </a:xfrm>
          <a:prstGeom prst="rect">
            <a:avLst/>
          </a:prstGeom>
          <a:noFill/>
        </p:spPr>
        <p:txBody>
          <a:bodyPr wrap="none" rtlCol="0">
            <a:spAutoFit/>
          </a:bodyPr>
          <a:lstStyle/>
          <a:p>
            <a:r>
              <a:rPr lang="it-IT" sz="1200" dirty="0" err="1" smtClean="0"/>
              <a:t>Guyton</a:t>
            </a:r>
            <a:r>
              <a:rPr lang="it-IT" sz="1200" dirty="0" smtClean="0"/>
              <a:t> e Hall, Fisiologia Medica, </a:t>
            </a:r>
            <a:r>
              <a:rPr lang="it-IT" sz="1200" dirty="0" err="1" smtClean="0"/>
              <a:t>edra</a:t>
            </a:r>
            <a:endParaRPr lang="it-IT" sz="1200" dirty="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14359"/>
          <a:stretch/>
        </p:blipFill>
        <p:spPr>
          <a:xfrm>
            <a:off x="920552" y="0"/>
            <a:ext cx="4534480" cy="6525344"/>
          </a:xfrm>
          <a:prstGeom prst="rect">
            <a:avLst/>
          </a:prstGeom>
        </p:spPr>
      </p:pic>
      <p:sp>
        <p:nvSpPr>
          <p:cNvPr id="7" name="CasellaDiTesto 6"/>
          <p:cNvSpPr txBox="1"/>
          <p:nvPr/>
        </p:nvSpPr>
        <p:spPr>
          <a:xfrm>
            <a:off x="3558066" y="5672281"/>
            <a:ext cx="1394934" cy="276999"/>
          </a:xfrm>
          <a:prstGeom prst="rect">
            <a:avLst/>
          </a:prstGeom>
          <a:noFill/>
        </p:spPr>
        <p:txBody>
          <a:bodyPr wrap="none" rtlCol="0">
            <a:spAutoFit/>
          </a:bodyPr>
          <a:lstStyle/>
          <a:p>
            <a:r>
              <a:rPr lang="it-IT" sz="1200" dirty="0" smtClean="0"/>
              <a:t>(</a:t>
            </a:r>
            <a:r>
              <a:rPr lang="it-IT" sz="1200" smtClean="0"/>
              <a:t>sangue materno)</a:t>
            </a:r>
            <a:endParaRPr lang="it-IT" sz="1200"/>
          </a:p>
        </p:txBody>
      </p:sp>
      <p:sp>
        <p:nvSpPr>
          <p:cNvPr id="37889" name="Text Box 4"/>
          <p:cNvSpPr txBox="1">
            <a:spLocks noChangeArrowheads="1"/>
          </p:cNvSpPr>
          <p:nvPr/>
        </p:nvSpPr>
        <p:spPr bwMode="auto">
          <a:xfrm>
            <a:off x="76200" y="-27384"/>
            <a:ext cx="1800493" cy="646331"/>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smtClean="0"/>
              <a:t>GRAVIDANZA</a:t>
            </a:r>
          </a:p>
          <a:p>
            <a:r>
              <a:rPr lang="it-IT" sz="1800" b="1" dirty="0" smtClean="0"/>
              <a:t>placenta e feto</a:t>
            </a:r>
            <a:endParaRPr lang="it-IT" sz="1800" b="1" dirty="0"/>
          </a:p>
        </p:txBody>
      </p:sp>
      <p:pic>
        <p:nvPicPr>
          <p:cNvPr id="8" name="Immagine 7"/>
          <p:cNvPicPr>
            <a:picLocks noChangeAspect="1"/>
          </p:cNvPicPr>
          <p:nvPr/>
        </p:nvPicPr>
        <p:blipFill rotWithShape="1">
          <a:blip r:embed="rId4">
            <a:extLst>
              <a:ext uri="{28A0092B-C50C-407E-A947-70E740481C1C}">
                <a14:useLocalDpi xmlns:a14="http://schemas.microsoft.com/office/drawing/2010/main" val="0"/>
              </a:ext>
            </a:extLst>
          </a:blip>
          <a:srcRect b="8921"/>
          <a:stretch/>
        </p:blipFill>
        <p:spPr bwMode="auto">
          <a:xfrm>
            <a:off x="6753200" y="44624"/>
            <a:ext cx="2664296" cy="674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5260942" y="6597352"/>
            <a:ext cx="2140330" cy="246221"/>
          </a:xfrm>
          <a:prstGeom prst="rect">
            <a:avLst/>
          </a:prstGeom>
          <a:noFill/>
        </p:spPr>
        <p:txBody>
          <a:bodyPr wrap="none" rtlCol="0">
            <a:spAutoFit/>
          </a:bodyPr>
          <a:lstStyle/>
          <a:p>
            <a:r>
              <a:rPr lang="it-IT" sz="1000" dirty="0" err="1" smtClean="0"/>
              <a:t>Vander</a:t>
            </a:r>
            <a:r>
              <a:rPr lang="it-IT" sz="1000" dirty="0" smtClean="0"/>
              <a:t>, FISIOLOGIA, Ambrosiana</a:t>
            </a:r>
            <a:endParaRPr lang="it-IT" sz="1000" dirty="0"/>
          </a:p>
        </p:txBody>
      </p:sp>
      <p:sp>
        <p:nvSpPr>
          <p:cNvPr id="3" name="CasellaDiTesto 2"/>
          <p:cNvSpPr txBox="1"/>
          <p:nvPr/>
        </p:nvSpPr>
        <p:spPr>
          <a:xfrm>
            <a:off x="8799383" y="1567825"/>
            <a:ext cx="978153" cy="276999"/>
          </a:xfrm>
          <a:prstGeom prst="rect">
            <a:avLst/>
          </a:prstGeom>
          <a:noFill/>
        </p:spPr>
        <p:txBody>
          <a:bodyPr wrap="none" rtlCol="0">
            <a:spAutoFit/>
          </a:bodyPr>
          <a:lstStyle/>
          <a:p>
            <a:pPr algn="r"/>
            <a:r>
              <a:rPr lang="it-IT" sz="1200" dirty="0" smtClean="0"/>
              <a:t>3 settimane</a:t>
            </a:r>
            <a:endParaRPr lang="it-IT" sz="1200" dirty="0"/>
          </a:p>
        </p:txBody>
      </p:sp>
      <p:sp>
        <p:nvSpPr>
          <p:cNvPr id="10" name="CasellaDiTesto 9"/>
          <p:cNvSpPr txBox="1"/>
          <p:nvPr/>
        </p:nvSpPr>
        <p:spPr>
          <a:xfrm>
            <a:off x="8799383" y="3944089"/>
            <a:ext cx="978153" cy="276999"/>
          </a:xfrm>
          <a:prstGeom prst="rect">
            <a:avLst/>
          </a:prstGeom>
          <a:noFill/>
        </p:spPr>
        <p:txBody>
          <a:bodyPr wrap="none" rtlCol="0">
            <a:spAutoFit/>
          </a:bodyPr>
          <a:lstStyle/>
          <a:p>
            <a:pPr algn="r"/>
            <a:r>
              <a:rPr lang="it-IT" sz="1200" dirty="0"/>
              <a:t>5</a:t>
            </a:r>
            <a:r>
              <a:rPr lang="it-IT" sz="1200" dirty="0" smtClean="0"/>
              <a:t> settimane</a:t>
            </a:r>
            <a:endParaRPr lang="it-IT" sz="1200" dirty="0"/>
          </a:p>
        </p:txBody>
      </p:sp>
      <p:sp>
        <p:nvSpPr>
          <p:cNvPr id="11" name="CasellaDiTesto 10"/>
          <p:cNvSpPr txBox="1"/>
          <p:nvPr/>
        </p:nvSpPr>
        <p:spPr>
          <a:xfrm>
            <a:off x="8799383" y="6464369"/>
            <a:ext cx="978153" cy="276999"/>
          </a:xfrm>
          <a:prstGeom prst="rect">
            <a:avLst/>
          </a:prstGeom>
          <a:noFill/>
        </p:spPr>
        <p:txBody>
          <a:bodyPr wrap="none" rtlCol="0">
            <a:spAutoFit/>
          </a:bodyPr>
          <a:lstStyle/>
          <a:p>
            <a:pPr algn="r"/>
            <a:r>
              <a:rPr lang="it-IT" sz="1200" dirty="0"/>
              <a:t>8</a:t>
            </a:r>
            <a:r>
              <a:rPr lang="it-IT" sz="1200" dirty="0" smtClean="0"/>
              <a:t> settimane</a:t>
            </a:r>
            <a:endParaRPr lang="it-IT" sz="1200" dirty="0"/>
          </a:p>
        </p:txBody>
      </p:sp>
    </p:spTree>
    <p:extLst>
      <p:ext uri="{BB962C8B-B14F-4D97-AF65-F5344CB8AC3E}">
        <p14:creationId xmlns:p14="http://schemas.microsoft.com/office/powerpoint/2010/main" val="923354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5602"/>
          <a:stretch/>
        </p:blipFill>
        <p:spPr bwMode="auto">
          <a:xfrm>
            <a:off x="1814029" y="0"/>
            <a:ext cx="5875275"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76200" y="119063"/>
            <a:ext cx="971356" cy="369332"/>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smtClean="0"/>
              <a:t>PARTO</a:t>
            </a:r>
            <a:endParaRPr lang="it-IT" sz="1800" b="1" dirty="0"/>
          </a:p>
        </p:txBody>
      </p:sp>
      <p:sp>
        <p:nvSpPr>
          <p:cNvPr id="4" name="CasellaDiTesto 3"/>
          <p:cNvSpPr txBox="1"/>
          <p:nvPr/>
        </p:nvSpPr>
        <p:spPr>
          <a:xfrm>
            <a:off x="344488" y="2708920"/>
            <a:ext cx="1296144" cy="738664"/>
          </a:xfrm>
          <a:prstGeom prst="rect">
            <a:avLst/>
          </a:prstGeom>
          <a:noFill/>
        </p:spPr>
        <p:txBody>
          <a:bodyPr wrap="square" rtlCol="0">
            <a:spAutoFit/>
          </a:bodyPr>
          <a:lstStyle/>
          <a:p>
            <a:pPr algn="r"/>
            <a:r>
              <a:rPr lang="it-IT" sz="1400" dirty="0" smtClean="0"/>
              <a:t>Dilatazione </a:t>
            </a:r>
            <a:r>
              <a:rPr lang="it-IT" sz="1400" smtClean="0"/>
              <a:t>della cervice uterina</a:t>
            </a:r>
            <a:endParaRPr lang="it-IT" sz="1400"/>
          </a:p>
        </p:txBody>
      </p:sp>
      <p:sp>
        <p:nvSpPr>
          <p:cNvPr id="5" name="CasellaDiTesto 4"/>
          <p:cNvSpPr txBox="1"/>
          <p:nvPr/>
        </p:nvSpPr>
        <p:spPr>
          <a:xfrm>
            <a:off x="8049344" y="2708920"/>
            <a:ext cx="1856656" cy="954107"/>
          </a:xfrm>
          <a:prstGeom prst="rect">
            <a:avLst/>
          </a:prstGeom>
          <a:noFill/>
        </p:spPr>
        <p:txBody>
          <a:bodyPr wrap="square" rtlCol="0">
            <a:spAutoFit/>
          </a:bodyPr>
          <a:lstStyle/>
          <a:p>
            <a:r>
              <a:rPr lang="it-IT" sz="1400" dirty="0" smtClean="0"/>
              <a:t>Rottura del sacco amniotico e ingresso della testa nel canale del parto</a:t>
            </a:r>
            <a:endParaRPr lang="it-IT" sz="1400" dirty="0"/>
          </a:p>
        </p:txBody>
      </p:sp>
      <p:sp>
        <p:nvSpPr>
          <p:cNvPr id="6" name="CasellaDiTesto 5"/>
          <p:cNvSpPr txBox="1"/>
          <p:nvPr/>
        </p:nvSpPr>
        <p:spPr>
          <a:xfrm>
            <a:off x="344488" y="5282044"/>
            <a:ext cx="1512168" cy="523220"/>
          </a:xfrm>
          <a:prstGeom prst="rect">
            <a:avLst/>
          </a:prstGeom>
          <a:noFill/>
        </p:spPr>
        <p:txBody>
          <a:bodyPr wrap="square" rtlCol="0">
            <a:spAutoFit/>
          </a:bodyPr>
          <a:lstStyle/>
          <a:p>
            <a:pPr algn="r"/>
            <a:r>
              <a:rPr lang="it-IT" sz="1400" smtClean="0"/>
              <a:t>Attraversamento della vagina</a:t>
            </a:r>
            <a:endParaRPr lang="it-IT" sz="1400"/>
          </a:p>
        </p:txBody>
      </p:sp>
      <p:sp>
        <p:nvSpPr>
          <p:cNvPr id="7" name="CasellaDiTesto 6"/>
          <p:cNvSpPr txBox="1"/>
          <p:nvPr/>
        </p:nvSpPr>
        <p:spPr>
          <a:xfrm>
            <a:off x="8121352" y="5301208"/>
            <a:ext cx="1512168" cy="523220"/>
          </a:xfrm>
          <a:prstGeom prst="rect">
            <a:avLst/>
          </a:prstGeom>
          <a:noFill/>
        </p:spPr>
        <p:txBody>
          <a:bodyPr wrap="square" rtlCol="0">
            <a:spAutoFit/>
          </a:bodyPr>
          <a:lstStyle/>
          <a:p>
            <a:r>
              <a:rPr lang="it-IT" sz="1400" dirty="0" smtClean="0"/>
              <a:t>Distacco </a:t>
            </a:r>
            <a:r>
              <a:rPr lang="it-IT" sz="1400" smtClean="0"/>
              <a:t>della placenta</a:t>
            </a:r>
            <a:endParaRPr lang="it-IT" sz="1400"/>
          </a:p>
        </p:txBody>
      </p:sp>
      <p:sp>
        <p:nvSpPr>
          <p:cNvPr id="8" name="CasellaDiTesto 7"/>
          <p:cNvSpPr txBox="1"/>
          <p:nvPr/>
        </p:nvSpPr>
        <p:spPr>
          <a:xfrm>
            <a:off x="7781222" y="6597352"/>
            <a:ext cx="2140330" cy="246221"/>
          </a:xfrm>
          <a:prstGeom prst="rect">
            <a:avLst/>
          </a:prstGeom>
          <a:noFill/>
        </p:spPr>
        <p:txBody>
          <a:bodyPr wrap="none" rtlCol="0">
            <a:spAutoFit/>
          </a:bodyPr>
          <a:lstStyle/>
          <a:p>
            <a:r>
              <a:rPr lang="it-IT" sz="1000" dirty="0" err="1" smtClean="0"/>
              <a:t>Vander</a:t>
            </a:r>
            <a:r>
              <a:rPr lang="it-IT" sz="1000" dirty="0" smtClean="0"/>
              <a:t>, FISIOLOGIA, Ambrosiana</a:t>
            </a:r>
            <a:endParaRPr lang="it-IT" sz="1000" dirty="0"/>
          </a:p>
        </p:txBody>
      </p:sp>
      <p:sp>
        <p:nvSpPr>
          <p:cNvPr id="9" name="CasellaDiTesto 8"/>
          <p:cNvSpPr txBox="1"/>
          <p:nvPr/>
        </p:nvSpPr>
        <p:spPr>
          <a:xfrm>
            <a:off x="7689304" y="459249"/>
            <a:ext cx="2216696" cy="1169551"/>
          </a:xfrm>
          <a:prstGeom prst="rect">
            <a:avLst/>
          </a:prstGeom>
          <a:noFill/>
        </p:spPr>
        <p:txBody>
          <a:bodyPr wrap="square" rtlCol="0">
            <a:spAutoFit/>
          </a:bodyPr>
          <a:lstStyle/>
          <a:p>
            <a:r>
              <a:rPr lang="it-IT" sz="1400" dirty="0"/>
              <a:t>O</a:t>
            </a:r>
            <a:r>
              <a:rPr lang="it-IT" sz="1400" dirty="0" smtClean="0"/>
              <a:t>ssitocina: stimolazione della muscolatura uterina e della produzione locale di prostaglandine, che contribuiscono a eccitarla</a:t>
            </a:r>
            <a:endParaRPr lang="it-IT" sz="1400" dirty="0"/>
          </a:p>
        </p:txBody>
      </p:sp>
    </p:spTree>
    <p:extLst>
      <p:ext uri="{BB962C8B-B14F-4D97-AF65-F5344CB8AC3E}">
        <p14:creationId xmlns:p14="http://schemas.microsoft.com/office/powerpoint/2010/main" val="1701262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781222" y="6597352"/>
            <a:ext cx="2140330" cy="246221"/>
          </a:xfrm>
          <a:prstGeom prst="rect">
            <a:avLst/>
          </a:prstGeom>
          <a:noFill/>
        </p:spPr>
        <p:txBody>
          <a:bodyPr wrap="none" rtlCol="0">
            <a:spAutoFit/>
          </a:bodyPr>
          <a:lstStyle/>
          <a:p>
            <a:r>
              <a:rPr lang="it-IT" sz="1000" dirty="0" err="1" smtClean="0"/>
              <a:t>Vander</a:t>
            </a:r>
            <a:r>
              <a:rPr lang="it-IT" sz="1000" dirty="0" smtClean="0"/>
              <a:t>, FISIOLOGIA, Ambrosiana</a:t>
            </a:r>
            <a:endParaRPr lang="it-IT" sz="1000" dirty="0"/>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b="9543"/>
          <a:stretch/>
        </p:blipFill>
        <p:spPr bwMode="auto">
          <a:xfrm>
            <a:off x="1568624" y="188639"/>
            <a:ext cx="5951147" cy="63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76200" y="119063"/>
            <a:ext cx="971356" cy="369332"/>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smtClean="0"/>
              <a:t>PARTO</a:t>
            </a:r>
            <a:endParaRPr lang="it-IT" sz="1800" b="1" dirty="0"/>
          </a:p>
        </p:txBody>
      </p:sp>
    </p:spTree>
    <p:extLst>
      <p:ext uri="{BB962C8B-B14F-4D97-AF65-F5344CB8AC3E}">
        <p14:creationId xmlns:p14="http://schemas.microsoft.com/office/powerpoint/2010/main" val="278283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12" y="28655"/>
            <a:ext cx="5805249" cy="6858000"/>
          </a:xfrm>
          <a:prstGeom prst="rect">
            <a:avLst/>
          </a:prstGeom>
        </p:spPr>
      </p:pic>
      <p:sp>
        <p:nvSpPr>
          <p:cNvPr id="22" name="Rectangle 3"/>
          <p:cNvSpPr txBox="1">
            <a:spLocks noChangeArrowheads="1"/>
          </p:cNvSpPr>
          <p:nvPr/>
        </p:nvSpPr>
        <p:spPr>
          <a:xfrm>
            <a:off x="6321152" y="44624"/>
            <a:ext cx="3584848" cy="360040"/>
          </a:xfrm>
          <a:prstGeom prst="rect">
            <a:avLst/>
          </a:prstGeom>
          <a:ln>
            <a:solidFill>
              <a:schemeClr val="bg1"/>
            </a:solidFill>
            <a:miter lim="800000"/>
            <a:headEnd/>
            <a:tailEnd/>
          </a:ln>
        </p:spPr>
        <p:txBody>
          <a:bodyPr/>
          <a:lst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a:lstStyle>
          <a:p>
            <a:pPr eaLnBrk="1" hangingPunct="1">
              <a:defRPr/>
            </a:pPr>
            <a:r>
              <a:rPr lang="it-IT" sz="1800" b="1" kern="0" smtClean="0">
                <a:solidFill>
                  <a:schemeClr val="tx1"/>
                </a:solidFill>
                <a:effectLst>
                  <a:outerShdw blurRad="38100" dist="38100" dir="2700000" algn="tl">
                    <a:srgbClr val="C0C0C0"/>
                  </a:outerShdw>
                </a:effectLst>
                <a:latin typeface="Arial" charset="0"/>
                <a:ea typeface="Arial" charset="0"/>
                <a:cs typeface="Arial" charset="0"/>
              </a:rPr>
              <a:t>CIRCOLAZIONE FETALE</a:t>
            </a:r>
            <a:endParaRPr lang="it-IT" sz="1800" b="1" kern="0" dirty="0" smtClean="0">
              <a:solidFill>
                <a:schemeClr val="tx1"/>
              </a:solidFill>
              <a:effectLst>
                <a:outerShdw blurRad="38100" dist="38100" dir="2700000" algn="tl">
                  <a:srgbClr val="C0C0C0"/>
                </a:outerShdw>
              </a:effectLst>
              <a:latin typeface="Arial" charset="0"/>
              <a:ea typeface="Arial" charset="0"/>
              <a:cs typeface="Arial" charset="0"/>
            </a:endParaRPr>
          </a:p>
        </p:txBody>
      </p:sp>
      <p:sp>
        <p:nvSpPr>
          <p:cNvPr id="23" name="CasellaDiTesto 22"/>
          <p:cNvSpPr txBox="1"/>
          <p:nvPr/>
        </p:nvSpPr>
        <p:spPr>
          <a:xfrm>
            <a:off x="6817104" y="6597352"/>
            <a:ext cx="2420856" cy="246221"/>
          </a:xfrm>
          <a:prstGeom prst="rect">
            <a:avLst/>
          </a:prstGeom>
          <a:solidFill>
            <a:srgbClr val="FFFFFF"/>
          </a:solidFill>
        </p:spPr>
        <p:txBody>
          <a:bodyPr wrap="none" rtlCol="0">
            <a:spAutoFit/>
          </a:bodyPr>
          <a:lstStyle/>
          <a:p>
            <a:r>
              <a:rPr lang="it-IT" sz="1000" dirty="0" err="1" smtClean="0">
                <a:latin typeface="+mj-lt"/>
              </a:rPr>
              <a:t>Boron</a:t>
            </a:r>
            <a:r>
              <a:rPr lang="it-IT" sz="1000" dirty="0" smtClean="0">
                <a:latin typeface="+mj-lt"/>
              </a:rPr>
              <a:t> e </a:t>
            </a:r>
            <a:r>
              <a:rPr lang="it-IT" sz="1000" dirty="0" err="1" smtClean="0">
                <a:latin typeface="+mj-lt"/>
              </a:rPr>
              <a:t>Boulpaep</a:t>
            </a:r>
            <a:r>
              <a:rPr lang="it-IT" sz="1000" dirty="0" smtClean="0">
                <a:latin typeface="+mj-lt"/>
              </a:rPr>
              <a:t>, Fisiologia Medica, Edra</a:t>
            </a:r>
            <a:endParaRPr lang="it-IT" sz="1000" dirty="0">
              <a:latin typeface="+mj-lt"/>
            </a:endParaRPr>
          </a:p>
        </p:txBody>
      </p:sp>
      <p:pic>
        <p:nvPicPr>
          <p:cNvPr id="4" name="Immagine 3"/>
          <p:cNvPicPr>
            <a:picLocks noChangeAspect="1"/>
          </p:cNvPicPr>
          <p:nvPr/>
        </p:nvPicPr>
        <p:blipFill>
          <a:blip r:embed="rId3"/>
          <a:stretch>
            <a:fillRect/>
          </a:stretch>
        </p:blipFill>
        <p:spPr>
          <a:xfrm>
            <a:off x="6736876" y="1700808"/>
            <a:ext cx="3020827" cy="2952328"/>
          </a:xfrm>
          <a:prstGeom prst="rect">
            <a:avLst/>
          </a:prstGeom>
        </p:spPr>
      </p:pic>
      <p:sp>
        <p:nvSpPr>
          <p:cNvPr id="5" name="CasellaDiTesto 4"/>
          <p:cNvSpPr txBox="1"/>
          <p:nvPr/>
        </p:nvSpPr>
        <p:spPr>
          <a:xfrm>
            <a:off x="7620461" y="1340768"/>
            <a:ext cx="1602490" cy="338554"/>
          </a:xfrm>
          <a:prstGeom prst="rect">
            <a:avLst/>
          </a:prstGeom>
          <a:noFill/>
        </p:spPr>
        <p:txBody>
          <a:bodyPr wrap="none" rtlCol="0">
            <a:spAutoFit/>
          </a:bodyPr>
          <a:lstStyle/>
          <a:p>
            <a:r>
              <a:rPr lang="it-IT" smtClean="0"/>
              <a:t>ALLA NASCITA</a:t>
            </a:r>
            <a:endParaRPr lang="it-IT"/>
          </a:p>
        </p:txBody>
      </p:sp>
      <p:sp>
        <p:nvSpPr>
          <p:cNvPr id="8" name="Rettangolo 7"/>
          <p:cNvSpPr/>
          <p:nvPr/>
        </p:nvSpPr>
        <p:spPr bwMode="auto">
          <a:xfrm>
            <a:off x="6609184" y="1340768"/>
            <a:ext cx="3240360" cy="3456384"/>
          </a:xfrm>
          <a:prstGeom prst="rect">
            <a:avLst/>
          </a:prstGeom>
          <a:no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 b="0" i="0" u="none" strike="noStrike" cap="none" normalizeH="0" baseline="0">
              <a:ln>
                <a:noFill/>
              </a:ln>
              <a:effectLst/>
              <a:latin typeface="Arial Rounded MT Bold" charset="0"/>
              <a:ea typeface="ＭＳ Ｐゴシック" charset="0"/>
            </a:endParaRPr>
          </a:p>
        </p:txBody>
      </p:sp>
      <p:sp>
        <p:nvSpPr>
          <p:cNvPr id="9" name="Rettangolo 8"/>
          <p:cNvSpPr/>
          <p:nvPr/>
        </p:nvSpPr>
        <p:spPr bwMode="auto">
          <a:xfrm>
            <a:off x="4953000" y="6453336"/>
            <a:ext cx="1440160" cy="432048"/>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 b="0" i="0" u="none" strike="noStrike" cap="none" normalizeH="0" baseline="0">
              <a:ln>
                <a:noFill/>
              </a:ln>
              <a:effectLst/>
              <a:latin typeface="Arial Rounded MT Bold" charset="0"/>
              <a:ea typeface="ＭＳ Ｐゴシック" charset="0"/>
            </a:endParaRP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b="12778"/>
          <a:stretch/>
        </p:blipFill>
        <p:spPr>
          <a:xfrm>
            <a:off x="9057456" y="548680"/>
            <a:ext cx="713000" cy="485078"/>
          </a:xfrm>
          <a:prstGeom prst="rect">
            <a:avLst/>
          </a:prstGeom>
        </p:spPr>
      </p:pic>
    </p:spTree>
    <p:extLst>
      <p:ext uri="{BB962C8B-B14F-4D97-AF65-F5344CB8AC3E}">
        <p14:creationId xmlns:p14="http://schemas.microsoft.com/office/powerpoint/2010/main" val="1466528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srcRect b="8032"/>
          <a:stretch/>
        </p:blipFill>
        <p:spPr bwMode="auto">
          <a:xfrm>
            <a:off x="4016896" y="476672"/>
            <a:ext cx="5688632" cy="6300768"/>
          </a:xfrm>
          <a:prstGeom prst="rect">
            <a:avLst/>
          </a:prstGeom>
          <a:noFill/>
          <a:ln w="9525">
            <a:noFill/>
            <a:miter lim="800000"/>
            <a:headEnd/>
            <a:tailEnd/>
          </a:ln>
        </p:spPr>
      </p:pic>
      <p:sp>
        <p:nvSpPr>
          <p:cNvPr id="5" name="Rectangle 3"/>
          <p:cNvSpPr txBox="1">
            <a:spLocks noChangeArrowheads="1"/>
          </p:cNvSpPr>
          <p:nvPr/>
        </p:nvSpPr>
        <p:spPr>
          <a:xfrm>
            <a:off x="0" y="44624"/>
            <a:ext cx="9906000" cy="360040"/>
          </a:xfrm>
          <a:prstGeom prst="rect">
            <a:avLst/>
          </a:prstGeom>
          <a:ln>
            <a:solidFill>
              <a:schemeClr val="bg1"/>
            </a:solidFill>
            <a:miter lim="800000"/>
            <a:headEnd/>
            <a:tailEnd/>
          </a:ln>
        </p:spPr>
        <p:txBody>
          <a:bodyPr/>
          <a:lst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a:lstStyle>
          <a:p>
            <a:pPr algn="l" eaLnBrk="1" hangingPunct="1">
              <a:defRPr/>
            </a:pPr>
            <a:r>
              <a:rPr lang="it-IT" sz="1800" b="1" kern="0" smtClean="0">
                <a:solidFill>
                  <a:schemeClr val="tx1"/>
                </a:solidFill>
                <a:effectLst>
                  <a:outerShdw blurRad="38100" dist="38100" dir="2700000" algn="tl">
                    <a:srgbClr val="C0C0C0"/>
                  </a:outerShdw>
                </a:effectLst>
                <a:latin typeface="Arial" charset="0"/>
                <a:ea typeface="Arial" charset="0"/>
                <a:cs typeface="Arial" charset="0"/>
              </a:rPr>
              <a:t>CIRCOLAZIONE FETALE</a:t>
            </a:r>
            <a:r>
              <a:rPr lang="it-IT" sz="1800" b="1" kern="0" dirty="0" smtClean="0">
                <a:solidFill>
                  <a:schemeClr val="tx1"/>
                </a:solidFill>
                <a:effectLst>
                  <a:outerShdw blurRad="38100" dist="38100" dir="2700000" algn="tl">
                    <a:srgbClr val="C0C0C0"/>
                  </a:outerShdw>
                </a:effectLst>
                <a:latin typeface="Arial" charset="0"/>
                <a:ea typeface="Arial" charset="0"/>
                <a:cs typeface="Arial" charset="0"/>
              </a:rPr>
              <a:t>: FASE DI TRANSIZIONE AL MOMENTO DEL PARTO</a:t>
            </a:r>
          </a:p>
        </p:txBody>
      </p:sp>
      <p:sp>
        <p:nvSpPr>
          <p:cNvPr id="7" name="CasellaDiTesto 6"/>
          <p:cNvSpPr txBox="1"/>
          <p:nvPr/>
        </p:nvSpPr>
        <p:spPr>
          <a:xfrm>
            <a:off x="185133" y="1484784"/>
            <a:ext cx="3831763" cy="3785652"/>
          </a:xfrm>
          <a:prstGeom prst="rect">
            <a:avLst/>
          </a:prstGeom>
          <a:noFill/>
          <a:ln>
            <a:solidFill>
              <a:srgbClr val="00B0F0"/>
            </a:solidFill>
          </a:ln>
        </p:spPr>
        <p:txBody>
          <a:bodyPr wrap="square" rtlCol="0">
            <a:spAutoFit/>
          </a:bodyPr>
          <a:lstStyle/>
          <a:p>
            <a:pPr marL="278606" indent="-278606">
              <a:buFont typeface="+mj-lt"/>
              <a:buAutoNum type="arabicPeriod"/>
            </a:pPr>
            <a:r>
              <a:rPr lang="it-IT" b="1" dirty="0">
                <a:solidFill>
                  <a:srgbClr val="0432FF"/>
                </a:solidFill>
                <a:latin typeface="Arial" charset="0"/>
                <a:ea typeface="Arial" charset="0"/>
                <a:cs typeface="Arial" charset="0"/>
              </a:rPr>
              <a:t>ESPANSIONE e VENTILAZIONE POLMONARE </a:t>
            </a:r>
            <a:endParaRPr lang="it-IT" b="1" dirty="0">
              <a:solidFill>
                <a:srgbClr val="0432FF"/>
              </a:solidFill>
              <a:latin typeface="Arial" charset="0"/>
              <a:ea typeface="Arial" charset="0"/>
              <a:cs typeface="Arial" charset="0"/>
              <a:sym typeface="Wingdings" pitchFamily="2" charset="2"/>
            </a:endParaRPr>
          </a:p>
          <a:p>
            <a:pPr marL="278606" indent="-278606"/>
            <a:r>
              <a:rPr lang="it-IT" dirty="0">
                <a:solidFill>
                  <a:prstClr val="black"/>
                </a:solidFill>
                <a:latin typeface="Arial" charset="0"/>
                <a:ea typeface="Arial" charset="0"/>
                <a:cs typeface="Arial" charset="0"/>
                <a:sym typeface="Wingdings" pitchFamily="2" charset="2"/>
              </a:rPr>
              <a:t>       ↓ RESISTENZE CIRCOLO POLMONARE </a:t>
            </a:r>
          </a:p>
          <a:p>
            <a:pPr marL="278606" indent="-278606"/>
            <a:r>
              <a:rPr lang="it-IT" dirty="0">
                <a:solidFill>
                  <a:prstClr val="black"/>
                </a:solidFill>
                <a:latin typeface="Arial" charset="0"/>
                <a:ea typeface="Arial" charset="0"/>
                <a:cs typeface="Arial" charset="0"/>
                <a:sym typeface="Wingdings" pitchFamily="2" charset="2"/>
              </a:rPr>
              <a:t>       ↑ FLUSSO CIRCOLO POLMONARE</a:t>
            </a:r>
            <a:endParaRPr lang="it-IT" dirty="0">
              <a:solidFill>
                <a:prstClr val="black"/>
              </a:solidFill>
              <a:latin typeface="Arial" charset="0"/>
              <a:ea typeface="Arial" charset="0"/>
              <a:cs typeface="Arial" charset="0"/>
            </a:endParaRPr>
          </a:p>
          <a:p>
            <a:pPr marL="278606" indent="-278606"/>
            <a:endParaRPr lang="it-IT" dirty="0">
              <a:solidFill>
                <a:prstClr val="black"/>
              </a:solidFill>
              <a:latin typeface="Arial" charset="0"/>
              <a:ea typeface="Arial" charset="0"/>
              <a:cs typeface="Arial" charset="0"/>
            </a:endParaRPr>
          </a:p>
          <a:p>
            <a:pPr marL="278606" indent="-278606">
              <a:buFontTx/>
              <a:buAutoNum type="arabicPeriod" startAt="2"/>
            </a:pPr>
            <a:r>
              <a:rPr lang="it-IT" b="1" dirty="0">
                <a:solidFill>
                  <a:srgbClr val="0432FF"/>
                </a:solidFill>
                <a:latin typeface="Arial" charset="0"/>
                <a:ea typeface="Arial" charset="0"/>
                <a:cs typeface="Arial" charset="0"/>
                <a:sym typeface="Wingdings" pitchFamily="2" charset="2"/>
              </a:rPr>
              <a:t>ELIMINAZIONE CIRCOLO PLACENTARE</a:t>
            </a:r>
          </a:p>
          <a:p>
            <a:pPr marL="278606" indent="-278606"/>
            <a:r>
              <a:rPr lang="it-IT" dirty="0">
                <a:solidFill>
                  <a:prstClr val="black"/>
                </a:solidFill>
                <a:latin typeface="Arial" charset="0"/>
                <a:ea typeface="Arial" charset="0"/>
                <a:cs typeface="Arial" charset="0"/>
                <a:sym typeface="Wingdings" pitchFamily="2" charset="2"/>
              </a:rPr>
              <a:t>      ↑ RESISTENZE NELLA CIRCOLAZIONE SISTEMICA</a:t>
            </a:r>
          </a:p>
          <a:p>
            <a:pPr marL="278606" indent="-278606">
              <a:buFont typeface="+mj-lt"/>
              <a:buAutoNum type="arabicPeriod"/>
            </a:pPr>
            <a:endParaRPr lang="it-IT" dirty="0">
              <a:solidFill>
                <a:prstClr val="black"/>
              </a:solidFill>
              <a:latin typeface="Arial" charset="0"/>
              <a:ea typeface="Arial" charset="0"/>
              <a:cs typeface="Arial" charset="0"/>
              <a:sym typeface="Wingdings" pitchFamily="2" charset="2"/>
            </a:endParaRPr>
          </a:p>
          <a:p>
            <a:pPr marL="278606" indent="-278606">
              <a:buFontTx/>
              <a:buAutoNum type="arabicPeriod" startAt="3"/>
            </a:pPr>
            <a:r>
              <a:rPr lang="it-IT" b="1" dirty="0">
                <a:solidFill>
                  <a:srgbClr val="0432FF"/>
                </a:solidFill>
                <a:latin typeface="Arial" charset="0"/>
                <a:ea typeface="Arial" charset="0"/>
                <a:cs typeface="Arial" charset="0"/>
                <a:sym typeface="Wingdings" pitchFamily="2" charset="2"/>
              </a:rPr>
              <a:t>INVERSIONE DI FLUSSO</a:t>
            </a:r>
            <a:r>
              <a:rPr lang="it-IT" dirty="0">
                <a:solidFill>
                  <a:prstClr val="black"/>
                </a:solidFill>
                <a:latin typeface="Arial" charset="0"/>
                <a:ea typeface="Arial" charset="0"/>
                <a:cs typeface="Arial" charset="0"/>
                <a:sym typeface="Wingdings" pitchFamily="2" charset="2"/>
              </a:rPr>
              <a:t> negli </a:t>
            </a:r>
            <a:r>
              <a:rPr lang="it-IT" dirty="0" err="1">
                <a:solidFill>
                  <a:prstClr val="black"/>
                </a:solidFill>
                <a:latin typeface="Arial" charset="0"/>
                <a:ea typeface="Arial" charset="0"/>
                <a:cs typeface="Arial" charset="0"/>
                <a:sym typeface="Wingdings" pitchFamily="2" charset="2"/>
              </a:rPr>
              <a:t>shunts</a:t>
            </a:r>
            <a:r>
              <a:rPr lang="it-IT" dirty="0">
                <a:solidFill>
                  <a:prstClr val="black"/>
                </a:solidFill>
                <a:latin typeface="Arial" charset="0"/>
                <a:ea typeface="Arial" charset="0"/>
                <a:cs typeface="Arial" charset="0"/>
                <a:sym typeface="Wingdings" pitchFamily="2" charset="2"/>
              </a:rPr>
              <a:t> </a:t>
            </a:r>
            <a:r>
              <a:rPr lang="it-IT" dirty="0" smtClean="0">
                <a:solidFill>
                  <a:prstClr val="black"/>
                </a:solidFill>
                <a:latin typeface="Arial" charset="0"/>
                <a:ea typeface="Arial" charset="0"/>
                <a:cs typeface="Arial" charset="0"/>
                <a:sym typeface="Wingdings" pitchFamily="2" charset="2"/>
              </a:rPr>
              <a:t>da </a:t>
            </a:r>
            <a:r>
              <a:rPr lang="it-IT" dirty="0">
                <a:solidFill>
                  <a:prstClr val="black"/>
                </a:solidFill>
                <a:latin typeface="Arial" charset="0"/>
                <a:ea typeface="Arial" charset="0"/>
                <a:cs typeface="Arial" charset="0"/>
                <a:sym typeface="Wingdings" pitchFamily="2" charset="2"/>
              </a:rPr>
              <a:t>SINISTRA A DESTRA</a:t>
            </a:r>
          </a:p>
          <a:p>
            <a:pPr marL="278606" indent="-278606"/>
            <a:r>
              <a:rPr lang="it-IT" dirty="0">
                <a:solidFill>
                  <a:prstClr val="black"/>
                </a:solidFill>
                <a:latin typeface="Arial" charset="0"/>
                <a:ea typeface="Arial" charset="0"/>
                <a:cs typeface="Arial" charset="0"/>
                <a:sym typeface="Wingdings" pitchFamily="2" charset="2"/>
              </a:rPr>
              <a:t>       e successiva chiusura degli stessi</a:t>
            </a: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b="12778"/>
          <a:stretch/>
        </p:blipFill>
        <p:spPr>
          <a:xfrm>
            <a:off x="9136544" y="63602"/>
            <a:ext cx="713000" cy="485078"/>
          </a:xfrm>
          <a:prstGeom prst="rect">
            <a:avLst/>
          </a:prstGeom>
        </p:spPr>
      </p:pic>
    </p:spTree>
    <p:extLst>
      <p:ext uri="{BB962C8B-B14F-4D97-AF65-F5344CB8AC3E}">
        <p14:creationId xmlns:p14="http://schemas.microsoft.com/office/powerpoint/2010/main" val="1278884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7511"/>
          <a:stretch/>
        </p:blipFill>
        <p:spPr bwMode="auto">
          <a:xfrm>
            <a:off x="56456" y="791716"/>
            <a:ext cx="4403725" cy="56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b="7924"/>
          <a:stretch/>
        </p:blipFill>
        <p:spPr bwMode="auto">
          <a:xfrm>
            <a:off x="5889104" y="260648"/>
            <a:ext cx="3946624" cy="649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15552" y="6597352"/>
            <a:ext cx="2140330" cy="246221"/>
          </a:xfrm>
          <a:prstGeom prst="rect">
            <a:avLst/>
          </a:prstGeom>
          <a:noFill/>
        </p:spPr>
        <p:txBody>
          <a:bodyPr wrap="none" rtlCol="0">
            <a:spAutoFit/>
          </a:bodyPr>
          <a:lstStyle/>
          <a:p>
            <a:r>
              <a:rPr lang="it-IT" sz="1000" dirty="0" err="1" smtClean="0"/>
              <a:t>Vander</a:t>
            </a:r>
            <a:r>
              <a:rPr lang="it-IT" sz="1000" dirty="0" smtClean="0"/>
              <a:t>, FISIOLOGIA, Ambrosiana</a:t>
            </a:r>
            <a:endParaRPr lang="it-IT" sz="1000" dirty="0"/>
          </a:p>
        </p:txBody>
      </p:sp>
      <p:sp>
        <p:nvSpPr>
          <p:cNvPr id="5" name="Text Box 4"/>
          <p:cNvSpPr txBox="1">
            <a:spLocks noChangeArrowheads="1"/>
          </p:cNvSpPr>
          <p:nvPr/>
        </p:nvSpPr>
        <p:spPr bwMode="auto">
          <a:xfrm>
            <a:off x="76200" y="119063"/>
            <a:ext cx="2044342" cy="369332"/>
          </a:xfrm>
          <a:prstGeom prst="rect">
            <a:avLst/>
          </a:prstGeom>
          <a:solidFill>
            <a:schemeClr val="bg1"/>
          </a:solidFill>
          <a:ln w="9525">
            <a:noFill/>
            <a:miter lim="800000"/>
            <a:headEnd/>
            <a:tailEnd/>
          </a:ln>
        </p:spPr>
        <p:txBody>
          <a:bodyPr wrap="none">
            <a:prstTxWarp prst="textNoShape">
              <a:avLst/>
            </a:prstTxWarp>
            <a:spAutoFit/>
          </a:bodyPr>
          <a:lstStyle/>
          <a:p>
            <a:r>
              <a:rPr lang="it-IT" sz="1800" b="1" dirty="0" smtClean="0"/>
              <a:t>ALLATTAMENTO</a:t>
            </a:r>
            <a:endParaRPr lang="it-IT" sz="1800" b="1" dirty="0"/>
          </a:p>
        </p:txBody>
      </p:sp>
      <p:sp>
        <p:nvSpPr>
          <p:cNvPr id="6" name="CasellaDiTesto 5"/>
          <p:cNvSpPr txBox="1"/>
          <p:nvPr/>
        </p:nvSpPr>
        <p:spPr>
          <a:xfrm>
            <a:off x="3944888" y="2852936"/>
            <a:ext cx="1944216" cy="830997"/>
          </a:xfrm>
          <a:prstGeom prst="rect">
            <a:avLst/>
          </a:prstGeom>
          <a:noFill/>
          <a:ln>
            <a:solidFill>
              <a:srgbClr val="040000"/>
            </a:solidFill>
          </a:ln>
        </p:spPr>
        <p:txBody>
          <a:bodyPr wrap="square" rtlCol="0">
            <a:spAutoFit/>
          </a:bodyPr>
          <a:lstStyle/>
          <a:p>
            <a:r>
              <a:rPr lang="it-IT" sz="1200" dirty="0" smtClean="0"/>
              <a:t>- Prolattina (dalla madre)</a:t>
            </a:r>
          </a:p>
          <a:p>
            <a:pPr marL="88900" indent="-88900"/>
            <a:r>
              <a:rPr lang="it-IT" sz="1200" dirty="0" smtClean="0"/>
              <a:t>- estrogeni, progesterone, lattogeno placentare (dal feto)</a:t>
            </a:r>
            <a:endParaRPr lang="it-IT" sz="1200" dirty="0"/>
          </a:p>
        </p:txBody>
      </p:sp>
      <p:cxnSp>
        <p:nvCxnSpPr>
          <p:cNvPr id="8" name="Connettore 2 7"/>
          <p:cNvCxnSpPr/>
          <p:nvPr/>
        </p:nvCxnSpPr>
        <p:spPr bwMode="auto">
          <a:xfrm flipH="1" flipV="1">
            <a:off x="4376936" y="1844824"/>
            <a:ext cx="360040" cy="10081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Connettore 2 9"/>
          <p:cNvCxnSpPr/>
          <p:nvPr/>
        </p:nvCxnSpPr>
        <p:spPr bwMode="auto">
          <a:xfrm flipH="1" flipV="1">
            <a:off x="4376936" y="2708920"/>
            <a:ext cx="360040" cy="1440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 name="CasellaDiTesto 21"/>
          <p:cNvSpPr txBox="1"/>
          <p:nvPr/>
        </p:nvSpPr>
        <p:spPr>
          <a:xfrm>
            <a:off x="3512840" y="4869160"/>
            <a:ext cx="2353529" cy="307777"/>
          </a:xfrm>
          <a:prstGeom prst="rect">
            <a:avLst/>
          </a:prstGeom>
          <a:noFill/>
        </p:spPr>
        <p:txBody>
          <a:bodyPr wrap="none" rtlCol="0">
            <a:spAutoFit/>
          </a:bodyPr>
          <a:lstStyle/>
          <a:p>
            <a:r>
              <a:rPr lang="it-IT" sz="1400" dirty="0" smtClean="0"/>
              <a:t>Dotti galattofori </a:t>
            </a:r>
            <a:r>
              <a:rPr lang="it-IT" sz="1400" smtClean="0"/>
              <a:t>(ossitocina)</a:t>
            </a:r>
            <a:endParaRPr lang="it-IT" sz="1400"/>
          </a:p>
        </p:txBody>
      </p:sp>
      <p:cxnSp>
        <p:nvCxnSpPr>
          <p:cNvPr id="24" name="Connettore 2 23"/>
          <p:cNvCxnSpPr/>
          <p:nvPr/>
        </p:nvCxnSpPr>
        <p:spPr bwMode="auto">
          <a:xfrm flipH="1" flipV="1">
            <a:off x="3584848" y="4077072"/>
            <a:ext cx="576064" cy="7920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07636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28464" y="548680"/>
            <a:ext cx="9649073" cy="5755422"/>
          </a:xfrm>
          <a:prstGeom prst="rect">
            <a:avLst/>
          </a:prstGeom>
          <a:noFill/>
        </p:spPr>
        <p:txBody>
          <a:bodyPr wrap="square" rtlCol="0">
            <a:spAutoFit/>
          </a:bodyPr>
          <a:lstStyle/>
          <a:p>
            <a:r>
              <a:rPr lang="it-IT" sz="1600" b="1" dirty="0" smtClean="0">
                <a:latin typeface="Arial" charset="0"/>
                <a:ea typeface="Arial" charset="0"/>
                <a:cs typeface="Arial" charset="0"/>
              </a:rPr>
              <a:t>Amenorrea con mal di testa e deficit del campo visivo.</a:t>
            </a:r>
          </a:p>
          <a:p>
            <a:r>
              <a:rPr lang="it-IT" sz="1600" dirty="0" smtClean="0">
                <a:latin typeface="Arial" charset="0"/>
                <a:ea typeface="Arial" charset="0"/>
                <a:cs typeface="Arial" charset="0"/>
              </a:rPr>
              <a:t>Giulia, una studentessa universitaria di 21 anni, decide di tornare dal suo medico di famiglia, il dott. </a:t>
            </a:r>
            <a:r>
              <a:rPr lang="it-IT" sz="1600" dirty="0" err="1" smtClean="0">
                <a:latin typeface="Arial" charset="0"/>
                <a:ea typeface="Arial" charset="0"/>
                <a:cs typeface="Arial" charset="0"/>
              </a:rPr>
              <a:t>Stiabene</a:t>
            </a:r>
            <a:r>
              <a:rPr lang="it-IT" sz="1600" dirty="0" smtClean="0">
                <a:latin typeface="Arial" charset="0"/>
                <a:ea typeface="Arial" charset="0"/>
                <a:cs typeface="Arial" charset="0"/>
              </a:rPr>
              <a:t>, a causa del mal di testa, localizzato a livello frontale, che diventa sempre più fastidioso. Nonostante i precedenti avvertimenti del medico, non ha mai dato molta importanza alla progressiva riduzione, fino alla scomparsa, dei cicli mestruali. Interrogata su questo, Giulia riferisce di aver avuto il menarca a 13 anni e chi i cicli mestruali hanno iniziato a diventare irregolari intorno ai 18 anni. Non fa uso di contraccettivi, non è sessualmente attiva e, comunque, il test di gravidanza è negativo.</a:t>
            </a:r>
          </a:p>
          <a:p>
            <a:r>
              <a:rPr lang="it-IT" sz="1600" dirty="0" smtClean="0">
                <a:latin typeface="Arial" charset="0"/>
                <a:ea typeface="Arial" charset="0"/>
                <a:cs typeface="Arial" charset="0"/>
              </a:rPr>
              <a:t>Nel corso dell’esame obiettivo, il medico riscontra una secrezione di latte, da entrambi i capezzoli, se stimolati, e evidenza anche una perdita della visione periferica da entrambi gli occhi.</a:t>
            </a:r>
          </a:p>
          <a:p>
            <a:endParaRPr lang="it-IT" sz="1600" dirty="0" smtClean="0">
              <a:latin typeface="Arial" charset="0"/>
              <a:ea typeface="Arial" charset="0"/>
              <a:cs typeface="Arial" charset="0"/>
            </a:endParaRPr>
          </a:p>
          <a:p>
            <a:r>
              <a:rPr lang="it-IT" sz="1600" dirty="0" smtClean="0">
                <a:latin typeface="Arial" charset="0"/>
                <a:ea typeface="Arial" charset="0"/>
                <a:cs typeface="Arial" charset="0"/>
              </a:rPr>
              <a:t>Il dott. </a:t>
            </a:r>
            <a:r>
              <a:rPr lang="it-IT" sz="1600" dirty="0" err="1" smtClean="0">
                <a:latin typeface="Arial" charset="0"/>
                <a:ea typeface="Arial" charset="0"/>
                <a:cs typeface="Arial" charset="0"/>
              </a:rPr>
              <a:t>Stiabene</a:t>
            </a:r>
            <a:r>
              <a:rPr lang="it-IT" sz="1600" dirty="0" smtClean="0">
                <a:latin typeface="Arial" charset="0"/>
                <a:ea typeface="Arial" charset="0"/>
                <a:cs typeface="Arial" charset="0"/>
              </a:rPr>
              <a:t> si orienta verso una diagnosi di tumore adenoipofisario secernente prolattina. Richiede alcune indagini, dalle quali risulta, alla RM, una neoformazione a livello della ipofisi e una concentrazione ematica di prolattina molto alta.</a:t>
            </a:r>
          </a:p>
          <a:p>
            <a:endParaRPr lang="it-IT" sz="1600" dirty="0" smtClean="0">
              <a:latin typeface="Arial" charset="0"/>
              <a:ea typeface="Arial" charset="0"/>
              <a:cs typeface="Arial" charset="0"/>
            </a:endParaRPr>
          </a:p>
          <a:p>
            <a:r>
              <a:rPr lang="it-IT" sz="1600" dirty="0" smtClean="0">
                <a:latin typeface="Arial" charset="0"/>
                <a:ea typeface="Arial" charset="0"/>
                <a:cs typeface="Arial" charset="0"/>
              </a:rPr>
              <a:t>I </a:t>
            </a:r>
            <a:r>
              <a:rPr lang="it-IT" sz="1600" b="1" dirty="0" err="1" smtClean="0">
                <a:latin typeface="Arial" charset="0"/>
                <a:ea typeface="Arial" charset="0"/>
                <a:cs typeface="Arial" charset="0"/>
              </a:rPr>
              <a:t>prolattinomi</a:t>
            </a:r>
            <a:r>
              <a:rPr lang="it-IT" sz="1600" dirty="0" smtClean="0">
                <a:latin typeface="Arial" charset="0"/>
                <a:ea typeface="Arial" charset="0"/>
                <a:cs typeface="Arial" charset="0"/>
              </a:rPr>
              <a:t> sono fra i più comuni dei tumori ipofisari funzionanti e sono benigni. La prolattina, oltre a stimolare le ghiandole mammarie (galattorrea), inibisce la produzione di </a:t>
            </a:r>
            <a:r>
              <a:rPr lang="it-IT" sz="1600" dirty="0" err="1" smtClean="0">
                <a:latin typeface="Arial" charset="0"/>
                <a:ea typeface="Arial" charset="0"/>
                <a:cs typeface="Arial" charset="0"/>
              </a:rPr>
              <a:t>FSH</a:t>
            </a:r>
            <a:r>
              <a:rPr lang="it-IT" sz="1600" dirty="0" smtClean="0">
                <a:latin typeface="Arial" charset="0"/>
                <a:ea typeface="Arial" charset="0"/>
                <a:cs typeface="Arial" charset="0"/>
              </a:rPr>
              <a:t> e </a:t>
            </a:r>
            <a:r>
              <a:rPr lang="it-IT" sz="1600" dirty="0" err="1" smtClean="0">
                <a:latin typeface="Arial" charset="0"/>
                <a:ea typeface="Arial" charset="0"/>
                <a:cs typeface="Arial" charset="0"/>
              </a:rPr>
              <a:t>LH</a:t>
            </a:r>
            <a:r>
              <a:rPr lang="it-IT" sz="1600" dirty="0" smtClean="0">
                <a:latin typeface="Arial" charset="0"/>
                <a:ea typeface="Arial" charset="0"/>
                <a:cs typeface="Arial" charset="0"/>
              </a:rPr>
              <a:t> (amenorrea). Il tumore, crescendo, può comprimere la regione centrale del chiasma ottico (emianopsia temporale bilaterale).</a:t>
            </a:r>
          </a:p>
          <a:p>
            <a:endParaRPr lang="it-IT" sz="1600" dirty="0" smtClean="0">
              <a:latin typeface="Arial" charset="0"/>
              <a:ea typeface="Arial" charset="0"/>
              <a:cs typeface="Arial" charset="0"/>
            </a:endParaRPr>
          </a:p>
          <a:p>
            <a:r>
              <a:rPr lang="it-IT" sz="1600" dirty="0">
                <a:latin typeface="Arial" charset="0"/>
                <a:ea typeface="Arial" charset="0"/>
                <a:cs typeface="Arial" charset="0"/>
              </a:rPr>
              <a:t>P</a:t>
            </a:r>
            <a:r>
              <a:rPr lang="it-IT" sz="1600" dirty="0" smtClean="0">
                <a:latin typeface="Arial" charset="0"/>
                <a:ea typeface="Arial" charset="0"/>
                <a:cs typeface="Arial" charset="0"/>
              </a:rPr>
              <a:t>oiché la prolattina è inibita dalla dopamina ipotalamica, la </a:t>
            </a:r>
            <a:r>
              <a:rPr lang="it-IT" sz="1600" dirty="0" err="1" smtClean="0">
                <a:latin typeface="Arial" charset="0"/>
                <a:ea typeface="Arial" charset="0"/>
                <a:cs typeface="Arial" charset="0"/>
              </a:rPr>
              <a:t>iperprolattinemia</a:t>
            </a:r>
            <a:r>
              <a:rPr lang="it-IT" sz="1600" dirty="0" smtClean="0">
                <a:latin typeface="Arial" charset="0"/>
                <a:ea typeface="Arial" charset="0"/>
                <a:cs typeface="Arial" charset="0"/>
              </a:rPr>
              <a:t> può essere trattata con inibitori degli enzimi che demoliscono la dopamina. A volte questi portano anche alla remissione del tumore ipofisario, come è successo, nel giro di qualche mese, a Giulia. Ovviamente, il dott. </a:t>
            </a:r>
            <a:r>
              <a:rPr lang="it-IT" sz="1600" dirty="0" err="1" smtClean="0">
                <a:latin typeface="Arial" charset="0"/>
                <a:ea typeface="Arial" charset="0"/>
                <a:cs typeface="Arial" charset="0"/>
              </a:rPr>
              <a:t>Stiabene</a:t>
            </a:r>
            <a:r>
              <a:rPr lang="it-IT" sz="1600" dirty="0" smtClean="0">
                <a:latin typeface="Arial" charset="0"/>
                <a:ea typeface="Arial" charset="0"/>
                <a:cs typeface="Arial" charset="0"/>
              </a:rPr>
              <a:t> ha prescritto un controllo regolare (ogni 6 mesi) della </a:t>
            </a:r>
            <a:r>
              <a:rPr lang="it-IT" sz="1600" dirty="0" err="1" smtClean="0">
                <a:latin typeface="Arial" charset="0"/>
                <a:ea typeface="Arial" charset="0"/>
                <a:cs typeface="Arial" charset="0"/>
              </a:rPr>
              <a:t>prolattinemia</a:t>
            </a:r>
            <a:r>
              <a:rPr lang="it-IT" sz="1600" dirty="0" smtClean="0">
                <a:latin typeface="Arial" charset="0"/>
                <a:ea typeface="Arial" charset="0"/>
                <a:cs typeface="Arial" charset="0"/>
              </a:rPr>
              <a:t>.</a:t>
            </a:r>
          </a:p>
        </p:txBody>
      </p:sp>
      <p:sp>
        <p:nvSpPr>
          <p:cNvPr id="6" name="CasellaDiTesto 5"/>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436974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3">
            <a:extLst>
              <a:ext uri="{28A0092B-C50C-407E-A947-70E740481C1C}">
                <a14:useLocalDpi xmlns:a14="http://schemas.microsoft.com/office/drawing/2010/main" val="0"/>
              </a:ext>
            </a:extLst>
          </a:blip>
          <a:srcRect b="16323"/>
          <a:stretch/>
        </p:blipFill>
        <p:spPr>
          <a:xfrm>
            <a:off x="-62263" y="0"/>
            <a:ext cx="10027927" cy="6858000"/>
          </a:xfrm>
          <a:prstGeom prst="rect">
            <a:avLst/>
          </a:prstGeom>
        </p:spPr>
      </p:pic>
      <p:sp>
        <p:nvSpPr>
          <p:cNvPr id="2" name="Text Box 3"/>
          <p:cNvSpPr txBox="1">
            <a:spLocks noChangeArrowheads="1"/>
          </p:cNvSpPr>
          <p:nvPr/>
        </p:nvSpPr>
        <p:spPr bwMode="auto">
          <a:xfrm>
            <a:off x="0" y="116632"/>
            <a:ext cx="9906000" cy="369332"/>
          </a:xfrm>
          <a:prstGeom prst="rect">
            <a:avLst/>
          </a:prstGeom>
          <a:noFill/>
          <a:ln w="9525">
            <a:noFill/>
            <a:miter lim="800000"/>
            <a:headEnd/>
            <a:tailEnd/>
          </a:ln>
        </p:spPr>
        <p:txBody>
          <a:bodyPr wrap="square">
            <a:prstTxWarp prst="textNoShape">
              <a:avLst/>
            </a:prstTxWarp>
            <a:spAutoFit/>
          </a:bodyPr>
          <a:lstStyle/>
          <a:p>
            <a:pPr algn="ctr"/>
            <a:r>
              <a:rPr lang="it-IT" sz="1800" b="1" dirty="0" smtClean="0"/>
              <a:t>INSULINA E </a:t>
            </a:r>
            <a:r>
              <a:rPr lang="it-IT" sz="1800" b="1" dirty="0" err="1" smtClean="0"/>
              <a:t>GLUCAGONE</a:t>
            </a:r>
            <a:r>
              <a:rPr lang="it-IT" sz="1800" b="1" dirty="0" smtClean="0"/>
              <a:t>: CONTROLLO OMEOSTATICO DEL METABOLISMO</a:t>
            </a:r>
            <a:endParaRPr lang="it-IT" sz="1800" b="1" dirty="0"/>
          </a:p>
        </p:txBody>
      </p:sp>
    </p:spTree>
    <p:extLst>
      <p:ext uri="{BB962C8B-B14F-4D97-AF65-F5344CB8AC3E}">
        <p14:creationId xmlns:p14="http://schemas.microsoft.com/office/powerpoint/2010/main" val="540026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16632"/>
            <a:ext cx="9906000" cy="369332"/>
          </a:xfrm>
          <a:prstGeom prst="rect">
            <a:avLst/>
          </a:prstGeom>
          <a:noFill/>
          <a:ln w="9525">
            <a:noFill/>
            <a:miter lim="800000"/>
            <a:headEnd/>
            <a:tailEnd/>
          </a:ln>
        </p:spPr>
        <p:txBody>
          <a:bodyPr wrap="square">
            <a:prstTxWarp prst="textNoShape">
              <a:avLst/>
            </a:prstTxWarp>
            <a:spAutoFit/>
          </a:bodyPr>
          <a:lstStyle/>
          <a:p>
            <a:pPr algn="ctr"/>
            <a:r>
              <a:rPr lang="it-IT" sz="1800" b="1" dirty="0" smtClean="0"/>
              <a:t>DIETA</a:t>
            </a:r>
            <a:endParaRPr lang="it-IT" sz="1800" b="1"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86" y="476672"/>
            <a:ext cx="9042918" cy="6309320"/>
          </a:xfrm>
          <a:prstGeom prst="rect">
            <a:avLst/>
          </a:prstGeom>
        </p:spPr>
      </p:pic>
      <p:sp>
        <p:nvSpPr>
          <p:cNvPr id="4" name="CasellaDiTesto 3"/>
          <p:cNvSpPr txBox="1"/>
          <p:nvPr/>
        </p:nvSpPr>
        <p:spPr>
          <a:xfrm>
            <a:off x="7543843" y="6597114"/>
            <a:ext cx="2396810" cy="230832"/>
          </a:xfrm>
          <a:prstGeom prst="rect">
            <a:avLst/>
          </a:prstGeom>
          <a:noFill/>
        </p:spPr>
        <p:txBody>
          <a:bodyPr wrap="none" rtlCol="0">
            <a:spAutoFit/>
          </a:bodyPr>
          <a:lstStyle/>
          <a:p>
            <a:r>
              <a:rPr lang="it-IT" sz="900" dirty="0" err="1" smtClean="0"/>
              <a:t>Silverthorn</a:t>
            </a:r>
            <a:r>
              <a:rPr lang="it-IT" sz="900" dirty="0" smtClean="0"/>
              <a:t>, FISIOLOGIA UMANA, </a:t>
            </a:r>
            <a:r>
              <a:rPr lang="it-IT" sz="900" dirty="0" err="1" smtClean="0"/>
              <a:t>Pearson</a:t>
            </a:r>
            <a:endParaRPr lang="it-IT" sz="900" dirty="0"/>
          </a:p>
        </p:txBody>
      </p:sp>
    </p:spTree>
    <p:extLst>
      <p:ext uri="{BB962C8B-B14F-4D97-AF65-F5344CB8AC3E}">
        <p14:creationId xmlns:p14="http://schemas.microsoft.com/office/powerpoint/2010/main" val="976492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12269" t="16062" r="11737" b="47863"/>
          <a:stretch/>
        </p:blipFill>
        <p:spPr>
          <a:xfrm>
            <a:off x="47301" y="368528"/>
            <a:ext cx="9802243" cy="6516856"/>
          </a:xfrm>
          <a:prstGeom prst="rect">
            <a:avLst/>
          </a:prstGeom>
        </p:spPr>
      </p:pic>
      <p:sp>
        <p:nvSpPr>
          <p:cNvPr id="3" name="CasellaDiTesto 2"/>
          <p:cNvSpPr txBox="1"/>
          <p:nvPr/>
        </p:nvSpPr>
        <p:spPr>
          <a:xfrm>
            <a:off x="4953000" y="5517232"/>
            <a:ext cx="1249060" cy="276999"/>
          </a:xfrm>
          <a:prstGeom prst="rect">
            <a:avLst/>
          </a:prstGeom>
          <a:noFill/>
        </p:spPr>
        <p:txBody>
          <a:bodyPr wrap="none" rtlCol="0">
            <a:spAutoFit/>
          </a:bodyPr>
          <a:lstStyle/>
          <a:p>
            <a:r>
              <a:rPr lang="it-IT" sz="1200" smtClean="0"/>
              <a:t>tubuli seminiferi</a:t>
            </a:r>
            <a:endParaRPr lang="it-IT" sz="1200"/>
          </a:p>
        </p:txBody>
      </p:sp>
      <p:cxnSp>
        <p:nvCxnSpPr>
          <p:cNvPr id="5" name="Connettore 2 4"/>
          <p:cNvCxnSpPr/>
          <p:nvPr/>
        </p:nvCxnSpPr>
        <p:spPr bwMode="auto">
          <a:xfrm>
            <a:off x="6177136" y="5661248"/>
            <a:ext cx="1224136" cy="1440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asellaDiTesto 5"/>
          <p:cNvSpPr txBox="1"/>
          <p:nvPr/>
        </p:nvSpPr>
        <p:spPr>
          <a:xfrm>
            <a:off x="8693458" y="6536377"/>
            <a:ext cx="1156086" cy="276999"/>
          </a:xfrm>
          <a:prstGeom prst="rect">
            <a:avLst/>
          </a:prstGeom>
          <a:noFill/>
        </p:spPr>
        <p:txBody>
          <a:bodyPr wrap="none" rtlCol="0">
            <a:spAutoFit/>
          </a:bodyPr>
          <a:lstStyle/>
          <a:p>
            <a:r>
              <a:rPr lang="it-IT" sz="1200" dirty="0" smtClean="0"/>
              <a:t>Da </a:t>
            </a:r>
            <a:r>
              <a:rPr lang="it-IT" sz="1200" dirty="0" err="1" smtClean="0"/>
              <a:t>Silverthorn</a:t>
            </a:r>
            <a:endParaRPr lang="it-IT" sz="1200" dirty="0"/>
          </a:p>
        </p:txBody>
      </p:sp>
      <p:sp>
        <p:nvSpPr>
          <p:cNvPr id="4" name="Rettangolo 3"/>
          <p:cNvSpPr/>
          <p:nvPr/>
        </p:nvSpPr>
        <p:spPr bwMode="auto">
          <a:xfrm>
            <a:off x="0" y="332656"/>
            <a:ext cx="2792760" cy="72008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7" name="CasellaDiTesto 3"/>
          <p:cNvSpPr txBox="1">
            <a:spLocks noChangeArrowheads="1"/>
          </p:cNvSpPr>
          <p:nvPr/>
        </p:nvSpPr>
        <p:spPr bwMode="auto">
          <a:xfrm>
            <a:off x="1128713" y="188913"/>
            <a:ext cx="7346950" cy="366712"/>
          </a:xfrm>
          <a:prstGeom prst="rect">
            <a:avLst/>
          </a:prstGeom>
          <a:noFill/>
          <a:ln w="9525">
            <a:noFill/>
            <a:miter lim="800000"/>
            <a:headEnd/>
            <a:tailEnd/>
          </a:ln>
        </p:spPr>
        <p:txBody>
          <a:bodyPr wrap="none">
            <a:prstTxWarp prst="textNoShape">
              <a:avLst/>
            </a:prstTxWarp>
            <a:spAutoFit/>
          </a:bodyPr>
          <a:lstStyle/>
          <a:p>
            <a:r>
              <a:rPr lang="it-IT" sz="1800" b="1" dirty="0"/>
              <a:t>CONTROLLO ORMONALE DELLA DETERMINAZIONE DEL SESSO</a:t>
            </a:r>
          </a:p>
        </p:txBody>
      </p:sp>
    </p:spTree>
    <p:extLst>
      <p:ext uri="{BB962C8B-B14F-4D97-AF65-F5344CB8AC3E}">
        <p14:creationId xmlns:p14="http://schemas.microsoft.com/office/powerpoint/2010/main" val="1329337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16632"/>
            <a:ext cx="9906000" cy="369332"/>
          </a:xfrm>
          <a:prstGeom prst="rect">
            <a:avLst/>
          </a:prstGeom>
          <a:noFill/>
          <a:ln w="9525">
            <a:noFill/>
            <a:miter lim="800000"/>
            <a:headEnd/>
            <a:tailEnd/>
          </a:ln>
        </p:spPr>
        <p:txBody>
          <a:bodyPr wrap="square">
            <a:prstTxWarp prst="textNoShape">
              <a:avLst/>
            </a:prstTxWarp>
            <a:spAutoFit/>
          </a:bodyPr>
          <a:lstStyle/>
          <a:p>
            <a:pPr algn="ctr"/>
            <a:r>
              <a:rPr lang="it-IT" sz="1800" b="1" dirty="0" smtClean="0"/>
              <a:t>ASSORBIMENTO </a:t>
            </a:r>
            <a:r>
              <a:rPr lang="it-IT" sz="1800" b="1" dirty="0"/>
              <a:t>DEL GLUCOSIO</a:t>
            </a:r>
          </a:p>
        </p:txBody>
      </p:sp>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l="7099" r="30496" b="13756"/>
          <a:stretch/>
        </p:blipFill>
        <p:spPr>
          <a:xfrm>
            <a:off x="0" y="569988"/>
            <a:ext cx="6033120" cy="6253396"/>
          </a:xfrm>
          <a:prstGeom prst="rect">
            <a:avLst/>
          </a:prstGeom>
        </p:spPr>
      </p:pic>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5616" t="17901" r="49386" b="26730"/>
          <a:stretch/>
        </p:blipFill>
        <p:spPr>
          <a:xfrm>
            <a:off x="5984110" y="1878011"/>
            <a:ext cx="3921890" cy="3623079"/>
          </a:xfrm>
          <a:prstGeom prst="rect">
            <a:avLst/>
          </a:prstGeom>
        </p:spPr>
      </p:pic>
      <p:sp>
        <p:nvSpPr>
          <p:cNvPr id="5" name="CasellaDiTesto 4"/>
          <p:cNvSpPr txBox="1"/>
          <p:nvPr/>
        </p:nvSpPr>
        <p:spPr>
          <a:xfrm>
            <a:off x="200472" y="620688"/>
            <a:ext cx="1277914" cy="338554"/>
          </a:xfrm>
          <a:prstGeom prst="rect">
            <a:avLst/>
          </a:prstGeom>
          <a:noFill/>
        </p:spPr>
        <p:txBody>
          <a:bodyPr wrap="none" rtlCol="0">
            <a:spAutoFit/>
          </a:bodyPr>
          <a:lstStyle/>
          <a:p>
            <a:r>
              <a:rPr lang="it-IT" dirty="0" smtClean="0"/>
              <a:t>INTESTINO</a:t>
            </a:r>
            <a:endParaRPr lang="it-IT" dirty="0"/>
          </a:p>
        </p:txBody>
      </p:sp>
      <p:sp>
        <p:nvSpPr>
          <p:cNvPr id="6" name="CasellaDiTesto 5"/>
          <p:cNvSpPr txBox="1"/>
          <p:nvPr/>
        </p:nvSpPr>
        <p:spPr>
          <a:xfrm>
            <a:off x="7945287" y="1268760"/>
            <a:ext cx="752129" cy="338554"/>
          </a:xfrm>
          <a:prstGeom prst="rect">
            <a:avLst/>
          </a:prstGeom>
          <a:noFill/>
        </p:spPr>
        <p:txBody>
          <a:bodyPr wrap="none" rtlCol="0">
            <a:spAutoFit/>
          </a:bodyPr>
          <a:lstStyle/>
          <a:p>
            <a:r>
              <a:rPr lang="it-IT" smtClean="0"/>
              <a:t>RENE</a:t>
            </a:r>
            <a:endParaRPr lang="it-IT"/>
          </a:p>
        </p:txBody>
      </p:sp>
    </p:spTree>
    <p:extLst>
      <p:ext uri="{BB962C8B-B14F-4D97-AF65-F5344CB8AC3E}">
        <p14:creationId xmlns:p14="http://schemas.microsoft.com/office/powerpoint/2010/main" val="1477833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3684922009"/>
          <p:cNvPicPr>
            <a:picLocks noChangeAspect="1" noChangeArrowheads="1"/>
          </p:cNvPicPr>
          <p:nvPr/>
        </p:nvPicPr>
        <p:blipFill>
          <a:blip r:embed="rId3"/>
          <a:srcRect/>
          <a:stretch>
            <a:fillRect/>
          </a:stretch>
        </p:blipFill>
        <p:spPr bwMode="auto">
          <a:xfrm>
            <a:off x="769119" y="381000"/>
            <a:ext cx="7423969" cy="6216352"/>
          </a:xfrm>
          <a:prstGeom prst="rect">
            <a:avLst/>
          </a:prstGeom>
          <a:noFill/>
          <a:ln w="9525">
            <a:noFill/>
            <a:miter lim="800000"/>
            <a:headEnd/>
            <a:tailEnd/>
          </a:ln>
        </p:spPr>
      </p:pic>
      <p:sp>
        <p:nvSpPr>
          <p:cNvPr id="41986" name="Text Box 3"/>
          <p:cNvSpPr txBox="1">
            <a:spLocks noChangeArrowheads="1"/>
          </p:cNvSpPr>
          <p:nvPr/>
        </p:nvSpPr>
        <p:spPr bwMode="auto">
          <a:xfrm>
            <a:off x="0" y="76200"/>
            <a:ext cx="9849544" cy="366713"/>
          </a:xfrm>
          <a:prstGeom prst="rect">
            <a:avLst/>
          </a:prstGeom>
          <a:noFill/>
          <a:ln w="9525">
            <a:noFill/>
            <a:miter lim="800000"/>
            <a:headEnd/>
            <a:tailEnd/>
          </a:ln>
        </p:spPr>
        <p:txBody>
          <a:bodyPr wrap="square">
            <a:prstTxWarp prst="textNoShape">
              <a:avLst/>
            </a:prstTxWarp>
            <a:spAutoFit/>
          </a:bodyPr>
          <a:lstStyle/>
          <a:p>
            <a:pPr algn="ctr"/>
            <a:r>
              <a:rPr lang="it-IT" sz="1800" b="1" dirty="0" smtClean="0"/>
              <a:t>PANCREAS ENDOCRINO</a:t>
            </a:r>
            <a:endParaRPr lang="it-IT" sz="1800" b="1" dirty="0"/>
          </a:p>
        </p:txBody>
      </p:sp>
      <p:sp>
        <p:nvSpPr>
          <p:cNvPr id="2" name="CasellaDiTesto 1"/>
          <p:cNvSpPr txBox="1"/>
          <p:nvPr/>
        </p:nvSpPr>
        <p:spPr>
          <a:xfrm>
            <a:off x="3248991" y="3254787"/>
            <a:ext cx="623889" cy="246221"/>
          </a:xfrm>
          <a:prstGeom prst="rect">
            <a:avLst/>
          </a:prstGeom>
          <a:noFill/>
        </p:spPr>
        <p:txBody>
          <a:bodyPr wrap="none" rtlCol="0">
            <a:spAutoFit/>
          </a:bodyPr>
          <a:lstStyle/>
          <a:p>
            <a:r>
              <a:rPr lang="it-IT" sz="1000" smtClean="0"/>
              <a:t>25-30%</a:t>
            </a:r>
            <a:endParaRPr lang="it-IT" sz="1000"/>
          </a:p>
        </p:txBody>
      </p:sp>
      <p:sp>
        <p:nvSpPr>
          <p:cNvPr id="6" name="CasellaDiTesto 5"/>
          <p:cNvSpPr txBox="1"/>
          <p:nvPr/>
        </p:nvSpPr>
        <p:spPr>
          <a:xfrm>
            <a:off x="3248991" y="3686835"/>
            <a:ext cx="623889" cy="246221"/>
          </a:xfrm>
          <a:prstGeom prst="rect">
            <a:avLst/>
          </a:prstGeom>
          <a:noFill/>
        </p:spPr>
        <p:txBody>
          <a:bodyPr wrap="none" rtlCol="0">
            <a:spAutoFit/>
          </a:bodyPr>
          <a:lstStyle/>
          <a:p>
            <a:r>
              <a:rPr lang="it-IT" sz="1000" dirty="0" smtClean="0"/>
              <a:t>65-70%</a:t>
            </a:r>
            <a:endParaRPr lang="it-IT" sz="1000" dirty="0"/>
          </a:p>
        </p:txBody>
      </p:sp>
      <p:sp>
        <p:nvSpPr>
          <p:cNvPr id="7" name="CasellaDiTesto 6"/>
          <p:cNvSpPr txBox="1"/>
          <p:nvPr/>
        </p:nvSpPr>
        <p:spPr>
          <a:xfrm>
            <a:off x="7543843" y="6597114"/>
            <a:ext cx="2396810" cy="230832"/>
          </a:xfrm>
          <a:prstGeom prst="rect">
            <a:avLst/>
          </a:prstGeom>
          <a:noFill/>
        </p:spPr>
        <p:txBody>
          <a:bodyPr wrap="none" rtlCol="0">
            <a:spAutoFit/>
          </a:bodyPr>
          <a:lstStyle/>
          <a:p>
            <a:r>
              <a:rPr lang="it-IT" sz="900" dirty="0" err="1" smtClean="0"/>
              <a:t>Silverthorn</a:t>
            </a:r>
            <a:r>
              <a:rPr lang="it-IT" sz="900" dirty="0" smtClean="0"/>
              <a:t>, FISIOLOGIA UMANA, </a:t>
            </a:r>
            <a:r>
              <a:rPr lang="it-IT" sz="900" dirty="0" err="1" smtClean="0"/>
              <a:t>Pearson</a:t>
            </a:r>
            <a:endParaRPr lang="it-IT" sz="9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3"/>
          <p:cNvSpPr txBox="1">
            <a:spLocks noChangeArrowheads="1"/>
          </p:cNvSpPr>
          <p:nvPr/>
        </p:nvSpPr>
        <p:spPr bwMode="auto">
          <a:xfrm>
            <a:off x="76200" y="76200"/>
            <a:ext cx="2178050" cy="366713"/>
          </a:xfrm>
          <a:prstGeom prst="rect">
            <a:avLst/>
          </a:prstGeom>
          <a:noFill/>
          <a:ln w="9525">
            <a:noFill/>
            <a:miter lim="800000"/>
            <a:headEnd/>
            <a:tailEnd/>
          </a:ln>
        </p:spPr>
        <p:txBody>
          <a:bodyPr wrap="none">
            <a:prstTxWarp prst="textNoShape">
              <a:avLst/>
            </a:prstTxWarp>
            <a:spAutoFit/>
          </a:bodyPr>
          <a:lstStyle/>
          <a:p>
            <a:r>
              <a:rPr lang="it-IT" sz="1800" b="1"/>
              <a:t>INSULINA: AZIONI</a:t>
            </a:r>
          </a:p>
        </p:txBody>
      </p:sp>
      <p:pic>
        <p:nvPicPr>
          <p:cNvPr id="44034" name="Immagine 1" descr="gr03.jpg"/>
          <p:cNvPicPr>
            <a:picLocks noChangeAspect="1"/>
          </p:cNvPicPr>
          <p:nvPr/>
        </p:nvPicPr>
        <p:blipFill>
          <a:blip r:embed="rId3"/>
          <a:srcRect b="17407"/>
          <a:stretch>
            <a:fillRect/>
          </a:stretch>
        </p:blipFill>
        <p:spPr bwMode="auto">
          <a:xfrm>
            <a:off x="2432050" y="0"/>
            <a:ext cx="5308600" cy="6707188"/>
          </a:xfrm>
          <a:prstGeom prst="rect">
            <a:avLst/>
          </a:prstGeom>
          <a:noFill/>
          <a:ln w="9525">
            <a:noFill/>
            <a:miter lim="800000"/>
            <a:headEnd/>
            <a:tailEnd/>
          </a:ln>
        </p:spPr>
      </p:pic>
      <p:sp>
        <p:nvSpPr>
          <p:cNvPr id="44035" name="CasellaDiTesto 2"/>
          <p:cNvSpPr txBox="1">
            <a:spLocks noChangeArrowheads="1"/>
          </p:cNvSpPr>
          <p:nvPr/>
        </p:nvSpPr>
        <p:spPr bwMode="auto">
          <a:xfrm>
            <a:off x="7927975" y="6597650"/>
            <a:ext cx="1976438" cy="228600"/>
          </a:xfrm>
          <a:prstGeom prst="rect">
            <a:avLst/>
          </a:prstGeom>
          <a:noFill/>
          <a:ln w="9525">
            <a:noFill/>
            <a:miter lim="800000"/>
            <a:headEnd/>
            <a:tailEnd/>
          </a:ln>
        </p:spPr>
        <p:txBody>
          <a:bodyPr wrap="none">
            <a:prstTxWarp prst="textNoShape">
              <a:avLst/>
            </a:prstTxWarp>
            <a:spAutoFit/>
          </a:bodyPr>
          <a:lstStyle/>
          <a:p>
            <a:r>
              <a:rPr lang="it-IT" sz="900"/>
              <a:t>Da Guyton e Hal, Fisiologia Medica</a:t>
            </a:r>
          </a:p>
        </p:txBody>
      </p:sp>
      <p:sp>
        <p:nvSpPr>
          <p:cNvPr id="44036" name="CasellaDiTesto 1"/>
          <p:cNvSpPr txBox="1">
            <a:spLocks noChangeArrowheads="1"/>
          </p:cNvSpPr>
          <p:nvPr/>
        </p:nvSpPr>
        <p:spPr bwMode="auto">
          <a:xfrm>
            <a:off x="5437188" y="6237288"/>
            <a:ext cx="1381125" cy="581025"/>
          </a:xfrm>
          <a:prstGeom prst="rect">
            <a:avLst/>
          </a:prstGeom>
          <a:solidFill>
            <a:schemeClr val="bg1"/>
          </a:solidFill>
          <a:ln w="9525">
            <a:noFill/>
            <a:miter lim="800000"/>
            <a:headEnd/>
            <a:tailEnd/>
          </a:ln>
        </p:spPr>
        <p:txBody>
          <a:bodyPr wrap="none">
            <a:prstTxWarp prst="textNoShape">
              <a:avLst/>
            </a:prstTxWarp>
            <a:spAutoFit/>
          </a:bodyPr>
          <a:lstStyle/>
          <a:p>
            <a:pPr algn="ctr"/>
            <a:r>
              <a:rPr lang="it-IT"/>
              <a:t>Sintesi</a:t>
            </a:r>
          </a:p>
          <a:p>
            <a:pPr algn="ctr"/>
            <a:r>
              <a:rPr lang="it-IT"/>
              <a:t>del glicogeno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3684922015"/>
          <p:cNvPicPr>
            <a:picLocks noChangeAspect="1" noChangeArrowheads="1"/>
          </p:cNvPicPr>
          <p:nvPr/>
        </p:nvPicPr>
        <p:blipFill>
          <a:blip r:embed="rId3"/>
          <a:srcRect/>
          <a:stretch>
            <a:fillRect/>
          </a:stretch>
        </p:blipFill>
        <p:spPr bwMode="auto">
          <a:xfrm>
            <a:off x="3621088" y="0"/>
            <a:ext cx="5522912" cy="6858000"/>
          </a:xfrm>
          <a:prstGeom prst="rect">
            <a:avLst/>
          </a:prstGeom>
          <a:noFill/>
          <a:ln w="9525">
            <a:noFill/>
            <a:miter lim="800000"/>
            <a:headEnd/>
            <a:tailEnd/>
          </a:ln>
        </p:spPr>
      </p:pic>
      <p:sp>
        <p:nvSpPr>
          <p:cNvPr id="46082" name="Text Box 3"/>
          <p:cNvSpPr txBox="1">
            <a:spLocks noChangeArrowheads="1"/>
          </p:cNvSpPr>
          <p:nvPr/>
        </p:nvSpPr>
        <p:spPr bwMode="auto">
          <a:xfrm>
            <a:off x="76200" y="76200"/>
            <a:ext cx="3943350" cy="641350"/>
          </a:xfrm>
          <a:prstGeom prst="rect">
            <a:avLst/>
          </a:prstGeom>
          <a:noFill/>
          <a:ln w="9525">
            <a:noFill/>
            <a:miter lim="800000"/>
            <a:headEnd/>
            <a:tailEnd/>
          </a:ln>
        </p:spPr>
        <p:txBody>
          <a:bodyPr wrap="none">
            <a:prstTxWarp prst="textNoShape">
              <a:avLst/>
            </a:prstTxWarp>
            <a:spAutoFit/>
          </a:bodyPr>
          <a:lstStyle/>
          <a:p>
            <a:r>
              <a:rPr lang="it-IT" sz="1800" b="1"/>
              <a:t>REGOLAZIONE DELLA GLICEMIA:</a:t>
            </a:r>
          </a:p>
          <a:p>
            <a:r>
              <a:rPr lang="it-IT" sz="1800" b="1"/>
              <a:t>INSULINA</a:t>
            </a:r>
          </a:p>
        </p:txBody>
      </p:sp>
      <p:sp>
        <p:nvSpPr>
          <p:cNvPr id="46083" name="CasellaDiTesto 1"/>
          <p:cNvSpPr txBox="1">
            <a:spLocks noChangeArrowheads="1"/>
          </p:cNvSpPr>
          <p:nvPr/>
        </p:nvSpPr>
        <p:spPr bwMode="auto">
          <a:xfrm>
            <a:off x="4448175" y="4410075"/>
            <a:ext cx="752475" cy="274638"/>
          </a:xfrm>
          <a:prstGeom prst="rect">
            <a:avLst/>
          </a:prstGeom>
          <a:solidFill>
            <a:srgbClr val="CCFFCC"/>
          </a:solidFill>
          <a:ln w="9525">
            <a:noFill/>
            <a:miter lim="800000"/>
            <a:headEnd/>
            <a:tailEnd/>
          </a:ln>
        </p:spPr>
        <p:txBody>
          <a:bodyPr wrap="none">
            <a:prstTxWarp prst="textNoShape">
              <a:avLst/>
            </a:prstTxWarp>
            <a:spAutoFit/>
          </a:bodyPr>
          <a:lstStyle/>
          <a:p>
            <a:r>
              <a:rPr lang="it-IT" sz="1200"/>
              <a:t>Proteine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3684922018"/>
          <p:cNvPicPr>
            <a:picLocks noChangeAspect="1" noChangeArrowheads="1"/>
          </p:cNvPicPr>
          <p:nvPr/>
        </p:nvPicPr>
        <p:blipFill>
          <a:blip r:embed="rId3"/>
          <a:srcRect/>
          <a:stretch>
            <a:fillRect/>
          </a:stretch>
        </p:blipFill>
        <p:spPr bwMode="auto">
          <a:xfrm>
            <a:off x="1828800" y="1143000"/>
            <a:ext cx="5821363" cy="4495800"/>
          </a:xfrm>
          <a:prstGeom prst="rect">
            <a:avLst/>
          </a:prstGeom>
          <a:noFill/>
          <a:ln w="9525">
            <a:noFill/>
            <a:miter lim="800000"/>
            <a:headEnd/>
            <a:tailEnd/>
          </a:ln>
        </p:spPr>
      </p:pic>
      <p:sp>
        <p:nvSpPr>
          <p:cNvPr id="48130" name="Text Box 3"/>
          <p:cNvSpPr txBox="1">
            <a:spLocks noChangeArrowheads="1"/>
          </p:cNvSpPr>
          <p:nvPr/>
        </p:nvSpPr>
        <p:spPr bwMode="auto">
          <a:xfrm>
            <a:off x="76200" y="76200"/>
            <a:ext cx="3702050" cy="366713"/>
          </a:xfrm>
          <a:prstGeom prst="rect">
            <a:avLst/>
          </a:prstGeom>
          <a:noFill/>
          <a:ln w="9525">
            <a:noFill/>
            <a:miter lim="800000"/>
            <a:headEnd/>
            <a:tailEnd/>
          </a:ln>
        </p:spPr>
        <p:txBody>
          <a:bodyPr wrap="none">
            <a:prstTxWarp prst="textNoShape">
              <a:avLst/>
            </a:prstTxWarp>
            <a:spAutoFit/>
          </a:bodyPr>
          <a:lstStyle/>
          <a:p>
            <a:r>
              <a:rPr lang="it-IT" sz="1800" b="1"/>
              <a:t>CURVA GLICEMICA DA CARICO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magine 1" descr="gr10.jpg"/>
          <p:cNvPicPr>
            <a:picLocks noChangeAspect="1"/>
          </p:cNvPicPr>
          <p:nvPr/>
        </p:nvPicPr>
        <p:blipFill>
          <a:blip r:embed="rId3"/>
          <a:srcRect b="27408"/>
          <a:stretch>
            <a:fillRect/>
          </a:stretch>
        </p:blipFill>
        <p:spPr bwMode="auto">
          <a:xfrm>
            <a:off x="1809750" y="1619250"/>
            <a:ext cx="6184900" cy="4978400"/>
          </a:xfrm>
          <a:prstGeom prst="rect">
            <a:avLst/>
          </a:prstGeom>
          <a:noFill/>
          <a:ln w="9525">
            <a:noFill/>
            <a:miter lim="800000"/>
            <a:headEnd/>
            <a:tailEnd/>
          </a:ln>
        </p:spPr>
      </p:pic>
      <p:sp>
        <p:nvSpPr>
          <p:cNvPr id="50178" name="Text Box 3"/>
          <p:cNvSpPr txBox="1">
            <a:spLocks noChangeArrowheads="1"/>
          </p:cNvSpPr>
          <p:nvPr/>
        </p:nvSpPr>
        <p:spPr bwMode="auto">
          <a:xfrm>
            <a:off x="76200" y="76200"/>
            <a:ext cx="9829800" cy="366713"/>
          </a:xfrm>
          <a:prstGeom prst="rect">
            <a:avLst/>
          </a:prstGeom>
          <a:noFill/>
          <a:ln w="9525">
            <a:noFill/>
            <a:miter lim="800000"/>
            <a:headEnd/>
            <a:tailEnd/>
          </a:ln>
        </p:spPr>
        <p:txBody>
          <a:bodyPr wrap="square">
            <a:prstTxWarp prst="textNoShape">
              <a:avLst/>
            </a:prstTxWarp>
            <a:spAutoFit/>
          </a:bodyPr>
          <a:lstStyle/>
          <a:p>
            <a:pPr algn="ctr"/>
            <a:r>
              <a:rPr lang="it-IT" sz="1800" b="1"/>
              <a:t>GLUCAGONE</a:t>
            </a:r>
            <a:endParaRPr lang="it-IT" sz="18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3684922016"/>
          <p:cNvPicPr>
            <a:picLocks noChangeAspect="1" noChangeArrowheads="1"/>
          </p:cNvPicPr>
          <p:nvPr/>
        </p:nvPicPr>
        <p:blipFill>
          <a:blip r:embed="rId3"/>
          <a:srcRect/>
          <a:stretch>
            <a:fillRect/>
          </a:stretch>
        </p:blipFill>
        <p:spPr bwMode="auto">
          <a:xfrm>
            <a:off x="0" y="50800"/>
            <a:ext cx="9906000" cy="6753225"/>
          </a:xfrm>
          <a:prstGeom prst="rect">
            <a:avLst/>
          </a:prstGeom>
          <a:noFill/>
          <a:ln w="9525">
            <a:noFill/>
            <a:miter lim="800000"/>
            <a:headEnd/>
            <a:tailEnd/>
          </a:ln>
        </p:spPr>
      </p:pic>
      <p:sp>
        <p:nvSpPr>
          <p:cNvPr id="52226" name="Text Box 3"/>
          <p:cNvSpPr txBox="1">
            <a:spLocks noChangeArrowheads="1"/>
          </p:cNvSpPr>
          <p:nvPr/>
        </p:nvSpPr>
        <p:spPr bwMode="auto">
          <a:xfrm>
            <a:off x="3600450" y="76200"/>
            <a:ext cx="5492750" cy="366713"/>
          </a:xfrm>
          <a:prstGeom prst="rect">
            <a:avLst/>
          </a:prstGeom>
          <a:noFill/>
          <a:ln w="9525">
            <a:noFill/>
            <a:miter lim="800000"/>
            <a:headEnd/>
            <a:tailEnd/>
          </a:ln>
        </p:spPr>
        <p:txBody>
          <a:bodyPr wrap="none">
            <a:prstTxWarp prst="textNoShape">
              <a:avLst/>
            </a:prstTxWarp>
            <a:spAutoFit/>
          </a:bodyPr>
          <a:lstStyle/>
          <a:p>
            <a:r>
              <a:rPr lang="it-IT" sz="1800" b="1"/>
              <a:t>REGOLAZIONE DELLA GLICEMIA: GLUCAGONE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76200" y="76200"/>
            <a:ext cx="7037183" cy="369332"/>
          </a:xfrm>
          <a:prstGeom prst="rect">
            <a:avLst/>
          </a:prstGeom>
          <a:noFill/>
          <a:ln w="9525">
            <a:noFill/>
            <a:miter lim="800000"/>
            <a:headEnd/>
            <a:tailEnd/>
          </a:ln>
        </p:spPr>
        <p:txBody>
          <a:bodyPr wrap="none">
            <a:prstTxWarp prst="textNoShape">
              <a:avLst/>
            </a:prstTxWarp>
            <a:spAutoFit/>
          </a:bodyPr>
          <a:lstStyle/>
          <a:p>
            <a:r>
              <a:rPr lang="it-IT" sz="1800" b="1" dirty="0" smtClean="0"/>
              <a:t>VARIAZIONI DELLA GLICEMIA DURANTE L’ESERCIZIO FISICO</a:t>
            </a:r>
            <a:endParaRPr lang="it-IT" sz="1800" b="1"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80" y="548680"/>
            <a:ext cx="9145016" cy="6198684"/>
          </a:xfrm>
          <a:prstGeom prst="rect">
            <a:avLst/>
          </a:prstGeom>
        </p:spPr>
      </p:pic>
      <p:sp>
        <p:nvSpPr>
          <p:cNvPr id="3" name="CasellaDiTesto 2"/>
          <p:cNvSpPr txBox="1"/>
          <p:nvPr/>
        </p:nvSpPr>
        <p:spPr>
          <a:xfrm>
            <a:off x="6263178" y="6608385"/>
            <a:ext cx="3658374" cy="276999"/>
          </a:xfrm>
          <a:prstGeom prst="rect">
            <a:avLst/>
          </a:prstGeom>
          <a:noFill/>
        </p:spPr>
        <p:txBody>
          <a:bodyPr wrap="none" rtlCol="0">
            <a:spAutoFit/>
          </a:bodyPr>
          <a:lstStyle/>
          <a:p>
            <a:r>
              <a:rPr lang="it-IT" sz="1200" dirty="0" smtClean="0"/>
              <a:t>Da </a:t>
            </a:r>
            <a:r>
              <a:rPr lang="it-IT" sz="1200" dirty="0" err="1" smtClean="0"/>
              <a:t>Kenney</a:t>
            </a:r>
            <a:r>
              <a:rPr lang="it-IT" sz="1200" dirty="0" smtClean="0"/>
              <a:t> et al., </a:t>
            </a:r>
            <a:r>
              <a:rPr lang="it-IT" sz="1200" dirty="0" err="1" smtClean="0"/>
              <a:t>Physiology</a:t>
            </a:r>
            <a:r>
              <a:rPr lang="it-IT" sz="1200" dirty="0" smtClean="0"/>
              <a:t> of Sport and </a:t>
            </a:r>
            <a:r>
              <a:rPr lang="it-IT" sz="1200" dirty="0" err="1" smtClean="0"/>
              <a:t>Exercise</a:t>
            </a:r>
            <a:endParaRPr lang="it-IT" sz="1200" dirty="0"/>
          </a:p>
        </p:txBody>
      </p:sp>
      <p:sp>
        <p:nvSpPr>
          <p:cNvPr id="4" name="CasellaDiTesto 3"/>
          <p:cNvSpPr txBox="1"/>
          <p:nvPr/>
        </p:nvSpPr>
        <p:spPr>
          <a:xfrm>
            <a:off x="6033120" y="4170566"/>
            <a:ext cx="947695" cy="338554"/>
          </a:xfrm>
          <a:prstGeom prst="rect">
            <a:avLst/>
          </a:prstGeom>
          <a:noFill/>
        </p:spPr>
        <p:txBody>
          <a:bodyPr wrap="none" rtlCol="0">
            <a:spAutoFit/>
          </a:bodyPr>
          <a:lstStyle/>
          <a:p>
            <a:r>
              <a:rPr lang="it-IT" smtClean="0"/>
              <a:t>cortisolo</a:t>
            </a:r>
            <a:endParaRPr lang="it-IT"/>
          </a:p>
        </p:txBody>
      </p:sp>
      <p:sp>
        <p:nvSpPr>
          <p:cNvPr id="6" name="CasellaDiTesto 5"/>
          <p:cNvSpPr txBox="1"/>
          <p:nvPr/>
        </p:nvSpPr>
        <p:spPr>
          <a:xfrm>
            <a:off x="6185520" y="5034662"/>
            <a:ext cx="934871" cy="338554"/>
          </a:xfrm>
          <a:prstGeom prst="rect">
            <a:avLst/>
          </a:prstGeom>
          <a:noFill/>
        </p:spPr>
        <p:txBody>
          <a:bodyPr wrap="none" rtlCol="0">
            <a:spAutoFit/>
          </a:bodyPr>
          <a:lstStyle/>
          <a:p>
            <a:r>
              <a:rPr lang="it-IT" dirty="0" smtClean="0"/>
              <a:t>glucosio</a:t>
            </a:r>
            <a:endParaRPr lang="it-IT" dirty="0"/>
          </a:p>
        </p:txBody>
      </p:sp>
      <p:sp>
        <p:nvSpPr>
          <p:cNvPr id="7" name="CasellaDiTesto 6"/>
          <p:cNvSpPr txBox="1"/>
          <p:nvPr/>
        </p:nvSpPr>
        <p:spPr>
          <a:xfrm>
            <a:off x="6185520" y="1556792"/>
            <a:ext cx="1140056" cy="338554"/>
          </a:xfrm>
          <a:prstGeom prst="rect">
            <a:avLst/>
          </a:prstGeom>
          <a:noFill/>
        </p:spPr>
        <p:txBody>
          <a:bodyPr wrap="none" rtlCol="0">
            <a:spAutoFit/>
          </a:bodyPr>
          <a:lstStyle/>
          <a:p>
            <a:r>
              <a:rPr lang="it-IT" dirty="0" smtClean="0"/>
              <a:t>adrenalina</a:t>
            </a:r>
            <a:endParaRPr lang="it-IT" dirty="0"/>
          </a:p>
        </p:txBody>
      </p:sp>
      <p:sp>
        <p:nvSpPr>
          <p:cNvPr id="8" name="CasellaDiTesto 7"/>
          <p:cNvSpPr txBox="1"/>
          <p:nvPr/>
        </p:nvSpPr>
        <p:spPr>
          <a:xfrm>
            <a:off x="7101649" y="2492896"/>
            <a:ext cx="1436612" cy="338554"/>
          </a:xfrm>
          <a:prstGeom prst="rect">
            <a:avLst/>
          </a:prstGeom>
          <a:noFill/>
        </p:spPr>
        <p:txBody>
          <a:bodyPr wrap="none" rtlCol="0">
            <a:spAutoFit/>
          </a:bodyPr>
          <a:lstStyle/>
          <a:p>
            <a:r>
              <a:rPr lang="it-IT" dirty="0" smtClean="0"/>
              <a:t>noradrenalina</a:t>
            </a:r>
            <a:endParaRPr lang="it-IT" dirty="0"/>
          </a:p>
        </p:txBody>
      </p:sp>
      <p:sp>
        <p:nvSpPr>
          <p:cNvPr id="9" name="CasellaDiTesto 8"/>
          <p:cNvSpPr txBox="1"/>
          <p:nvPr/>
        </p:nvSpPr>
        <p:spPr>
          <a:xfrm>
            <a:off x="6597593" y="3284984"/>
            <a:ext cx="1128835" cy="338554"/>
          </a:xfrm>
          <a:prstGeom prst="rect">
            <a:avLst/>
          </a:prstGeom>
          <a:noFill/>
        </p:spPr>
        <p:txBody>
          <a:bodyPr wrap="none" rtlCol="0">
            <a:spAutoFit/>
          </a:bodyPr>
          <a:lstStyle/>
          <a:p>
            <a:r>
              <a:rPr lang="it-IT" dirty="0" err="1" smtClean="0"/>
              <a:t>glucagone</a:t>
            </a:r>
            <a:endParaRPr lang="it-IT" dirty="0"/>
          </a:p>
        </p:txBody>
      </p:sp>
    </p:spTree>
    <p:extLst>
      <p:ext uri="{BB962C8B-B14F-4D97-AF65-F5344CB8AC3E}">
        <p14:creationId xmlns:p14="http://schemas.microsoft.com/office/powerpoint/2010/main" val="370913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76200" y="76200"/>
            <a:ext cx="9829800" cy="366713"/>
          </a:xfrm>
          <a:prstGeom prst="rect">
            <a:avLst/>
          </a:prstGeom>
          <a:noFill/>
          <a:ln w="9525">
            <a:noFill/>
            <a:miter lim="800000"/>
            <a:headEnd/>
            <a:tailEnd/>
          </a:ln>
        </p:spPr>
        <p:txBody>
          <a:bodyPr wrap="square">
            <a:prstTxWarp prst="textNoShape">
              <a:avLst/>
            </a:prstTxWarp>
            <a:spAutoFit/>
          </a:bodyPr>
          <a:lstStyle/>
          <a:p>
            <a:pPr algn="ctr"/>
            <a:r>
              <a:rPr lang="it-IT" sz="1800" b="1"/>
              <a:t>REGOLAZIONE DELLA GLICEMIA: INSULINA E </a:t>
            </a:r>
            <a:r>
              <a:rPr lang="it-IT" sz="1800" b="1" dirty="0" err="1"/>
              <a:t>GLUCAGONE</a:t>
            </a:r>
            <a:endParaRPr lang="it-IT" sz="1800" b="1" dirty="0"/>
          </a:p>
        </p:txBody>
      </p:sp>
      <p:pic>
        <p:nvPicPr>
          <p:cNvPr id="54275" name="Picture 2"/>
          <p:cNvPicPr>
            <a:picLocks noChangeAspect="1" noChangeArrowheads="1"/>
          </p:cNvPicPr>
          <p:nvPr/>
        </p:nvPicPr>
        <p:blipFill>
          <a:blip r:embed="rId3"/>
          <a:srcRect/>
          <a:stretch>
            <a:fillRect/>
          </a:stretch>
        </p:blipFill>
        <p:spPr bwMode="auto">
          <a:xfrm>
            <a:off x="-15552" y="764704"/>
            <a:ext cx="4897437" cy="4778375"/>
          </a:xfrm>
          <a:prstGeom prst="rect">
            <a:avLst/>
          </a:prstGeom>
          <a:noFill/>
          <a:ln w="9525">
            <a:noFill/>
            <a:miter lim="800000"/>
            <a:headEnd/>
            <a:tailEnd/>
          </a:ln>
        </p:spPr>
      </p:pic>
      <p:sp>
        <p:nvSpPr>
          <p:cNvPr id="54277" name="Oval 4"/>
          <p:cNvSpPr>
            <a:spLocks noChangeArrowheads="1"/>
          </p:cNvSpPr>
          <p:nvPr/>
        </p:nvSpPr>
        <p:spPr bwMode="auto">
          <a:xfrm>
            <a:off x="3605535" y="4654079"/>
            <a:ext cx="1057275" cy="790575"/>
          </a:xfrm>
          <a:prstGeom prst="ellipse">
            <a:avLst/>
          </a:prstGeom>
          <a:noFill/>
          <a:ln w="76200">
            <a:solidFill>
              <a:srgbClr val="FF0000"/>
            </a:solidFill>
            <a:round/>
            <a:headEnd/>
            <a:tailEnd/>
          </a:ln>
        </p:spPr>
        <p:txBody>
          <a:bodyPr wrap="none" anchor="ctr">
            <a:prstTxWarp prst="textNoShape">
              <a:avLst/>
            </a:prstTxWarp>
          </a:bodyPr>
          <a:lstStyle/>
          <a:p>
            <a:endParaRPr lang="it-IT" sz="2000"/>
          </a:p>
        </p:txBody>
      </p:sp>
      <p:sp>
        <p:nvSpPr>
          <p:cNvPr id="8" name="Text Box 3"/>
          <p:cNvSpPr txBox="1">
            <a:spLocks noChangeArrowheads="1"/>
          </p:cNvSpPr>
          <p:nvPr/>
        </p:nvSpPr>
        <p:spPr bwMode="auto">
          <a:xfrm>
            <a:off x="1029010" y="5996188"/>
            <a:ext cx="2808312" cy="338554"/>
          </a:xfrm>
          <a:prstGeom prst="rect">
            <a:avLst/>
          </a:prstGeom>
          <a:noFill/>
          <a:ln w="9525">
            <a:noFill/>
            <a:miter lim="800000"/>
            <a:headEnd/>
            <a:tailEnd/>
          </a:ln>
        </p:spPr>
        <p:txBody>
          <a:bodyPr wrap="square">
            <a:prstTxWarp prst="textNoShape">
              <a:avLst/>
            </a:prstTxWarp>
            <a:spAutoFit/>
          </a:bodyPr>
          <a:lstStyle/>
          <a:p>
            <a:pPr algn="ctr"/>
            <a:r>
              <a:rPr lang="it-IT" b="1" dirty="0" smtClean="0"/>
              <a:t>DIGIUNO</a:t>
            </a:r>
            <a:endParaRPr lang="it-IT" b="1" dirty="0"/>
          </a:p>
        </p:txBody>
      </p:sp>
      <p:pic>
        <p:nvPicPr>
          <p:cNvPr id="9" name="Picture 2"/>
          <p:cNvPicPr>
            <a:picLocks noChangeAspect="1" noChangeArrowheads="1"/>
          </p:cNvPicPr>
          <p:nvPr/>
        </p:nvPicPr>
        <p:blipFill>
          <a:blip r:embed="rId4"/>
          <a:srcRect/>
          <a:stretch>
            <a:fillRect/>
          </a:stretch>
        </p:blipFill>
        <p:spPr bwMode="auto">
          <a:xfrm>
            <a:off x="5127302" y="764704"/>
            <a:ext cx="4794250" cy="5329237"/>
          </a:xfrm>
          <a:prstGeom prst="rect">
            <a:avLst/>
          </a:prstGeom>
          <a:noFill/>
          <a:ln w="9525">
            <a:noFill/>
            <a:miter lim="800000"/>
            <a:headEnd/>
            <a:tailEnd/>
          </a:ln>
        </p:spPr>
      </p:pic>
      <p:sp>
        <p:nvSpPr>
          <p:cNvPr id="10" name="Oval 4"/>
          <p:cNvSpPr>
            <a:spLocks noChangeArrowheads="1"/>
          </p:cNvSpPr>
          <p:nvPr/>
        </p:nvSpPr>
        <p:spPr bwMode="auto">
          <a:xfrm>
            <a:off x="8654727" y="5012854"/>
            <a:ext cx="1057275" cy="792162"/>
          </a:xfrm>
          <a:prstGeom prst="ellipse">
            <a:avLst/>
          </a:prstGeom>
          <a:noFill/>
          <a:ln w="76200">
            <a:solidFill>
              <a:srgbClr val="FF0000"/>
            </a:solidFill>
            <a:round/>
            <a:headEnd/>
            <a:tailEnd/>
          </a:ln>
        </p:spPr>
        <p:txBody>
          <a:bodyPr wrap="none" anchor="ctr">
            <a:prstTxWarp prst="textNoShape">
              <a:avLst/>
            </a:prstTxWarp>
          </a:bodyPr>
          <a:lstStyle/>
          <a:p>
            <a:endParaRPr lang="it-IT" sz="2000"/>
          </a:p>
        </p:txBody>
      </p:sp>
      <p:sp>
        <p:nvSpPr>
          <p:cNvPr id="11" name="Text Box 3"/>
          <p:cNvSpPr txBox="1">
            <a:spLocks noChangeArrowheads="1"/>
          </p:cNvSpPr>
          <p:nvPr/>
        </p:nvSpPr>
        <p:spPr bwMode="auto">
          <a:xfrm>
            <a:off x="6120271" y="5996188"/>
            <a:ext cx="2808312" cy="338554"/>
          </a:xfrm>
          <a:prstGeom prst="rect">
            <a:avLst/>
          </a:prstGeom>
          <a:noFill/>
          <a:ln w="9525">
            <a:noFill/>
            <a:miter lim="800000"/>
            <a:headEnd/>
            <a:tailEnd/>
          </a:ln>
        </p:spPr>
        <p:txBody>
          <a:bodyPr wrap="square">
            <a:prstTxWarp prst="textNoShape">
              <a:avLst/>
            </a:prstTxWarp>
            <a:spAutoFit/>
          </a:bodyPr>
          <a:lstStyle/>
          <a:p>
            <a:pPr algn="ctr"/>
            <a:r>
              <a:rPr lang="it-IT" b="1" dirty="0" smtClean="0"/>
              <a:t>ALIMENTAZIONE</a:t>
            </a:r>
            <a:endParaRPr lang="it-IT"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Tab"/>
          <p:cNvPicPr>
            <a:picLocks noChangeAspect="1" noChangeArrowheads="1"/>
          </p:cNvPicPr>
          <p:nvPr/>
        </p:nvPicPr>
        <p:blipFill>
          <a:blip r:embed="rId3"/>
          <a:srcRect l="4013" t="7346" b="53131"/>
          <a:stretch>
            <a:fillRect/>
          </a:stretch>
        </p:blipFill>
        <p:spPr bwMode="auto">
          <a:xfrm>
            <a:off x="0" y="455613"/>
            <a:ext cx="3303588" cy="3189287"/>
          </a:xfrm>
          <a:prstGeom prst="rect">
            <a:avLst/>
          </a:prstGeom>
          <a:noFill/>
          <a:ln w="9525">
            <a:noFill/>
            <a:miter lim="800000"/>
            <a:headEnd/>
            <a:tailEnd/>
          </a:ln>
        </p:spPr>
      </p:pic>
      <p:pic>
        <p:nvPicPr>
          <p:cNvPr id="56322" name="Picture 3" descr="Tab"/>
          <p:cNvPicPr>
            <a:picLocks noChangeAspect="1" noChangeArrowheads="1"/>
          </p:cNvPicPr>
          <p:nvPr/>
        </p:nvPicPr>
        <p:blipFill>
          <a:blip r:embed="rId4"/>
          <a:srcRect t="10565"/>
          <a:stretch>
            <a:fillRect/>
          </a:stretch>
        </p:blipFill>
        <p:spPr bwMode="auto">
          <a:xfrm>
            <a:off x="6477000" y="1066800"/>
            <a:ext cx="3425825" cy="4972050"/>
          </a:xfrm>
          <a:prstGeom prst="rect">
            <a:avLst/>
          </a:prstGeom>
          <a:noFill/>
          <a:ln w="9525">
            <a:noFill/>
            <a:miter lim="800000"/>
            <a:headEnd/>
            <a:tailEnd/>
          </a:ln>
        </p:spPr>
      </p:pic>
      <p:sp>
        <p:nvSpPr>
          <p:cNvPr id="56323" name="Text Box 4"/>
          <p:cNvSpPr txBox="1">
            <a:spLocks noChangeArrowheads="1"/>
          </p:cNvSpPr>
          <p:nvPr/>
        </p:nvSpPr>
        <p:spPr bwMode="auto">
          <a:xfrm>
            <a:off x="136525" y="76200"/>
            <a:ext cx="1263650" cy="366713"/>
          </a:xfrm>
          <a:prstGeom prst="rect">
            <a:avLst/>
          </a:prstGeom>
          <a:noFill/>
          <a:ln w="9525">
            <a:noFill/>
            <a:miter lim="800000"/>
            <a:headEnd/>
            <a:tailEnd/>
          </a:ln>
        </p:spPr>
        <p:txBody>
          <a:bodyPr wrap="none">
            <a:prstTxWarp prst="textNoShape">
              <a:avLst/>
            </a:prstTxWarp>
            <a:spAutoFit/>
          </a:bodyPr>
          <a:lstStyle/>
          <a:p>
            <a:r>
              <a:rPr lang="it-IT" sz="1800" b="1"/>
              <a:t>INSULINA</a:t>
            </a:r>
          </a:p>
        </p:txBody>
      </p:sp>
      <p:sp>
        <p:nvSpPr>
          <p:cNvPr id="56324" name="Text Box 5"/>
          <p:cNvSpPr txBox="1">
            <a:spLocks noChangeArrowheads="1"/>
          </p:cNvSpPr>
          <p:nvPr/>
        </p:nvSpPr>
        <p:spPr bwMode="auto">
          <a:xfrm>
            <a:off x="7243763" y="685800"/>
            <a:ext cx="1670050" cy="366713"/>
          </a:xfrm>
          <a:prstGeom prst="rect">
            <a:avLst/>
          </a:prstGeom>
          <a:noFill/>
          <a:ln w="9525">
            <a:noFill/>
            <a:miter lim="800000"/>
            <a:headEnd/>
            <a:tailEnd/>
          </a:ln>
        </p:spPr>
        <p:txBody>
          <a:bodyPr wrap="none">
            <a:prstTxWarp prst="textNoShape">
              <a:avLst/>
            </a:prstTxWarp>
            <a:spAutoFit/>
          </a:bodyPr>
          <a:lstStyle/>
          <a:p>
            <a:r>
              <a:rPr lang="it-IT" sz="1800" b="1"/>
              <a:t>GLUCAGONE</a:t>
            </a:r>
          </a:p>
        </p:txBody>
      </p:sp>
      <p:pic>
        <p:nvPicPr>
          <p:cNvPr id="56325" name="Picture 6" descr="Tab"/>
          <p:cNvPicPr>
            <a:picLocks noChangeAspect="1" noChangeArrowheads="1"/>
          </p:cNvPicPr>
          <p:nvPr/>
        </p:nvPicPr>
        <p:blipFill>
          <a:blip r:embed="rId3"/>
          <a:srcRect l="2538" t="46956"/>
          <a:stretch>
            <a:fillRect/>
          </a:stretch>
        </p:blipFill>
        <p:spPr bwMode="auto">
          <a:xfrm>
            <a:off x="3224808" y="2578100"/>
            <a:ext cx="3352800" cy="427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1" descr="controllo geni.jpg"/>
          <p:cNvPicPr>
            <a:picLocks noChangeAspect="1"/>
          </p:cNvPicPr>
          <p:nvPr/>
        </p:nvPicPr>
        <p:blipFill>
          <a:blip r:embed="rId3"/>
          <a:srcRect l="50459" b="11371"/>
          <a:stretch>
            <a:fillRect/>
          </a:stretch>
        </p:blipFill>
        <p:spPr bwMode="auto">
          <a:xfrm>
            <a:off x="992188" y="1052513"/>
            <a:ext cx="7702550" cy="4641850"/>
          </a:xfrm>
          <a:prstGeom prst="rect">
            <a:avLst/>
          </a:prstGeom>
          <a:noFill/>
          <a:ln w="9525">
            <a:noFill/>
            <a:miter lim="800000"/>
            <a:headEnd/>
            <a:tailEnd/>
          </a:ln>
        </p:spPr>
      </p:pic>
      <p:sp>
        <p:nvSpPr>
          <p:cNvPr id="21506" name="CasellaDiTesto 4"/>
          <p:cNvSpPr txBox="1">
            <a:spLocks noChangeArrowheads="1"/>
          </p:cNvSpPr>
          <p:nvPr/>
        </p:nvSpPr>
        <p:spPr bwMode="auto">
          <a:xfrm>
            <a:off x="7040563" y="6581775"/>
            <a:ext cx="2871787" cy="228600"/>
          </a:xfrm>
          <a:prstGeom prst="rect">
            <a:avLst/>
          </a:prstGeom>
          <a:noFill/>
          <a:ln w="9525">
            <a:noFill/>
            <a:miter lim="800000"/>
            <a:headEnd/>
            <a:tailEnd/>
          </a:ln>
        </p:spPr>
        <p:txBody>
          <a:bodyPr wrap="none">
            <a:prstTxWarp prst="textNoShape">
              <a:avLst/>
            </a:prstTxWarp>
            <a:spAutoFit/>
          </a:bodyPr>
          <a:lstStyle/>
          <a:p>
            <a:r>
              <a:rPr lang="it-IT" sz="900"/>
              <a:t>Modificata da Carlson, Fisiologia del Comportamento</a:t>
            </a:r>
          </a:p>
        </p:txBody>
      </p:sp>
      <p:sp>
        <p:nvSpPr>
          <p:cNvPr id="21507" name="CasellaDiTesto 5"/>
          <p:cNvSpPr txBox="1">
            <a:spLocks noChangeArrowheads="1"/>
          </p:cNvSpPr>
          <p:nvPr/>
        </p:nvSpPr>
        <p:spPr bwMode="auto">
          <a:xfrm>
            <a:off x="1128713" y="188913"/>
            <a:ext cx="7346950" cy="366712"/>
          </a:xfrm>
          <a:prstGeom prst="rect">
            <a:avLst/>
          </a:prstGeom>
          <a:noFill/>
          <a:ln w="9525">
            <a:noFill/>
            <a:miter lim="800000"/>
            <a:headEnd/>
            <a:tailEnd/>
          </a:ln>
        </p:spPr>
        <p:txBody>
          <a:bodyPr wrap="none">
            <a:prstTxWarp prst="textNoShape">
              <a:avLst/>
            </a:prstTxWarp>
            <a:spAutoFit/>
          </a:bodyPr>
          <a:lstStyle/>
          <a:p>
            <a:r>
              <a:rPr lang="it-IT" sz="1800" b="1"/>
              <a:t>CONTROLLO ORMONALE DELLA DETERMINAZIONE DEL SESSO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8464" y="548680"/>
            <a:ext cx="9649072" cy="6093976"/>
          </a:xfrm>
          <a:prstGeom prst="rect">
            <a:avLst/>
          </a:prstGeom>
          <a:noFill/>
        </p:spPr>
        <p:txBody>
          <a:bodyPr wrap="square" rtlCol="0">
            <a:spAutoFit/>
          </a:bodyPr>
          <a:lstStyle/>
          <a:p>
            <a:r>
              <a:rPr lang="it-IT" b="1" dirty="0" smtClean="0"/>
              <a:t>Episodi ricorrenti di debolezza muscolare</a:t>
            </a:r>
          </a:p>
          <a:p>
            <a:endParaRPr lang="it-IT" dirty="0"/>
          </a:p>
          <a:p>
            <a:r>
              <a:rPr lang="it-IT" dirty="0" smtClean="0"/>
              <a:t>La Sig.ra Angela Mammamia è molto spaventata e ha appena chiamato il pronto soccorso perché il figlio Achille, di 6 anni, che stava tranquillamente giocando in giardino, dopo essersi seduto per riposare, non riusciva più a muovere le gambe. La Sig.ra Mammamia lo ha preso in braccio e portato a casa. In attesa dell’ambulanza, Achille si è rialzato e ha ripreso a camminare. Ha detto di stare bene ed è tornato a giocare. </a:t>
            </a:r>
          </a:p>
          <a:p>
            <a:r>
              <a:rPr lang="it-IT" dirty="0" smtClean="0"/>
              <a:t>Achille aveva già avuto dei leggeri attacchi di astenia (debolezza muscolare) agli arti inferiori, in genere la mattina. Due volte era successo quando fuori faceva freddo, ma ogni episodio si era risolto in pochi minuti e senza lasciare conseguenze.</a:t>
            </a:r>
          </a:p>
          <a:p>
            <a:r>
              <a:rPr lang="it-IT" dirty="0" smtClean="0"/>
              <a:t>Il paramedico dell’ambulanza, constatato che non c’era nulla da fare, consiglia alla mamma di Achille di farlo visitare da uno specialista.</a:t>
            </a:r>
          </a:p>
          <a:p>
            <a:r>
              <a:rPr lang="it-IT" dirty="0" smtClean="0"/>
              <a:t>Al prof. Canalis è sufficiente l’anamnesi di Achille per formulare la diagnosi di paralisi periodica.</a:t>
            </a:r>
          </a:p>
          <a:p>
            <a:endParaRPr lang="it-IT" dirty="0"/>
          </a:p>
          <a:p>
            <a:r>
              <a:rPr lang="it-IT" sz="1400" dirty="0" smtClean="0"/>
              <a:t>La paralisi periodica è caratterizzata da un difetto genetico dei canali del Na</a:t>
            </a:r>
            <a:r>
              <a:rPr lang="it-IT" sz="1400" baseline="30000" dirty="0" smtClean="0"/>
              <a:t>+</a:t>
            </a:r>
            <a:r>
              <a:rPr lang="it-IT" sz="1400" dirty="0" smtClean="0"/>
              <a:t> o del Ca</a:t>
            </a:r>
            <a:r>
              <a:rPr lang="it-IT" sz="1400" baseline="30000" dirty="0" smtClean="0"/>
              <a:t>2+</a:t>
            </a:r>
            <a:r>
              <a:rPr lang="it-IT" sz="1400" dirty="0" smtClean="0"/>
              <a:t> delle fibre muscolari scheletriche. Nel caso di Achille, lo specialista pensa che si tratti dei canali di membrana del Na</a:t>
            </a:r>
            <a:r>
              <a:rPr lang="it-IT" sz="1400" baseline="30000" dirty="0" smtClean="0"/>
              <a:t>+</a:t>
            </a:r>
            <a:r>
              <a:rPr lang="it-IT" sz="1400" dirty="0" smtClean="0"/>
              <a:t> che non si inattivano dopo la loro apertura. Gli esami del sangue rivelano che Achille è affetto da una variante </a:t>
            </a:r>
            <a:r>
              <a:rPr lang="it-IT" sz="1400" dirty="0" err="1" smtClean="0"/>
              <a:t>iperkalemica</a:t>
            </a:r>
            <a:r>
              <a:rPr lang="it-IT" sz="1400" dirty="0" smtClean="0"/>
              <a:t> della paralisi periodica.</a:t>
            </a:r>
          </a:p>
          <a:p>
            <a:r>
              <a:rPr lang="it-IT" sz="1400" dirty="0" smtClean="0"/>
              <a:t>La malattia non può essere curata, ma gli attacchi possono essere prevenuti con farmaci.</a:t>
            </a:r>
          </a:p>
          <a:p>
            <a:endParaRPr lang="it-IT" dirty="0"/>
          </a:p>
          <a:p>
            <a:r>
              <a:rPr lang="it-IT" dirty="0" smtClean="0"/>
              <a:t>In occasione di un ulteriore attacco, Achille viene portato subito in ospedale dove gli viene somministrato glucosio per via orale. In pochi minuti riesce a muoversi nuovamente.</a:t>
            </a:r>
          </a:p>
          <a:p>
            <a:endParaRPr lang="it-IT" dirty="0"/>
          </a:p>
          <a:p>
            <a:r>
              <a:rPr lang="it-IT" dirty="0"/>
              <a:t>Il glucosio stimola il rilascio di INSULINA, che aumenta l’attività della Na</a:t>
            </a:r>
            <a:r>
              <a:rPr lang="it-IT" baseline="30000" dirty="0"/>
              <a:t>+</a:t>
            </a:r>
            <a:r>
              <a:rPr lang="it-IT" dirty="0"/>
              <a:t>-K</a:t>
            </a:r>
            <a:r>
              <a:rPr lang="it-IT" baseline="30000" dirty="0"/>
              <a:t>+</a:t>
            </a:r>
            <a:r>
              <a:rPr lang="it-IT" dirty="0"/>
              <a:t>-</a:t>
            </a:r>
            <a:r>
              <a:rPr lang="it-IT" dirty="0" err="1"/>
              <a:t>ATPasi</a:t>
            </a:r>
            <a:r>
              <a:rPr lang="it-IT" dirty="0"/>
              <a:t>, che rimuove il sodio dalla </a:t>
            </a:r>
            <a:r>
              <a:rPr lang="it-IT" dirty="0" smtClean="0"/>
              <a:t>cellula facendo entrare il potassio </a:t>
            </a:r>
            <a:r>
              <a:rPr lang="it-IT" dirty="0"/>
              <a:t>e </a:t>
            </a:r>
            <a:r>
              <a:rPr lang="it-IT" dirty="0" smtClean="0"/>
              <a:t>facilitando </a:t>
            </a:r>
            <a:r>
              <a:rPr lang="it-IT" dirty="0"/>
              <a:t>la </a:t>
            </a:r>
            <a:r>
              <a:rPr lang="it-IT" dirty="0" err="1"/>
              <a:t>ripolarizzazione</a:t>
            </a:r>
            <a:r>
              <a:rPr lang="it-IT" dirty="0" smtClean="0"/>
              <a:t>.</a:t>
            </a:r>
            <a:endParaRPr lang="it-IT" dirty="0"/>
          </a:p>
        </p:txBody>
      </p:sp>
      <p:sp>
        <p:nvSpPr>
          <p:cNvPr id="5" name="CasellaDiTesto 4"/>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349217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8464" y="548680"/>
            <a:ext cx="9649072" cy="6155531"/>
          </a:xfrm>
          <a:prstGeom prst="rect">
            <a:avLst/>
          </a:prstGeom>
          <a:noFill/>
        </p:spPr>
        <p:txBody>
          <a:bodyPr wrap="square" rtlCol="0">
            <a:spAutoFit/>
          </a:bodyPr>
          <a:lstStyle/>
          <a:p>
            <a:r>
              <a:rPr lang="it-IT" b="1" dirty="0" smtClean="0"/>
              <a:t>Forte dimagrimento in giovane danzatrice</a:t>
            </a:r>
          </a:p>
          <a:p>
            <a:endParaRPr lang="it-IT" dirty="0" smtClean="0"/>
          </a:p>
          <a:p>
            <a:r>
              <a:rPr lang="it-IT" dirty="0" smtClean="0"/>
              <a:t>Leggera </a:t>
            </a:r>
            <a:r>
              <a:rPr lang="it-IT" dirty="0" err="1" smtClean="0"/>
              <a:t>Magrolin</a:t>
            </a:r>
            <a:r>
              <a:rPr lang="it-IT" dirty="0" smtClean="0"/>
              <a:t> è una danzatrice di 24 anni che è stata portata in pronto soccorso per essere svenuta durante una prova di danza. Il dott. </a:t>
            </a:r>
            <a:r>
              <a:rPr lang="it-IT" dirty="0" err="1" smtClean="0"/>
              <a:t>Mangiachetipassa</a:t>
            </a:r>
            <a:r>
              <a:rPr lang="it-IT" dirty="0" smtClean="0"/>
              <a:t> è subito molto preoccupato per le condizioni di Leggera, non tanto per una frattura al polso, ma per il suo aspetto: alta 170 cm, pesa appena 43 Kg (ambito normale per quell’altezza: 54-70 Kg) e chiede subito alcuni esami del sangue. Nel frattempo, ne misura la pressione arteriosa: 80/50, la frequenza cardiaca (90 </a:t>
            </a:r>
            <a:r>
              <a:rPr lang="it-IT" dirty="0" err="1" smtClean="0"/>
              <a:t>bpm</a:t>
            </a:r>
            <a:r>
              <a:rPr lang="it-IT" dirty="0" smtClean="0"/>
              <a:t>) e rileva un polso debole e irregolare. La potassiemia è di 2,5 </a:t>
            </a:r>
            <a:r>
              <a:rPr lang="it-IT" dirty="0" err="1" smtClean="0"/>
              <a:t>mEq</a:t>
            </a:r>
            <a:r>
              <a:rPr lang="it-IT" dirty="0" smtClean="0"/>
              <a:t>/L (valori normali: 3,5-5,0 </a:t>
            </a:r>
            <a:r>
              <a:rPr lang="it-IT" dirty="0" err="1" smtClean="0"/>
              <a:t>mEq</a:t>
            </a:r>
            <a:r>
              <a:rPr lang="it-IT" dirty="0" smtClean="0"/>
              <a:t>/L), la concentrazione plasmatica di HCO</a:t>
            </a:r>
            <a:r>
              <a:rPr lang="it-IT" baseline="-25000" dirty="0" smtClean="0"/>
              <a:t>3</a:t>
            </a:r>
            <a:r>
              <a:rPr lang="it-IT" baseline="30000" dirty="0" smtClean="0"/>
              <a:t>-</a:t>
            </a:r>
            <a:r>
              <a:rPr lang="it-IT" dirty="0" smtClean="0"/>
              <a:t> di 40 </a:t>
            </a:r>
            <a:r>
              <a:rPr lang="it-IT" dirty="0" err="1" smtClean="0"/>
              <a:t>mEq</a:t>
            </a:r>
            <a:r>
              <a:rPr lang="it-IT" dirty="0" smtClean="0"/>
              <a:t>/L (valori normali: 24-29 </a:t>
            </a:r>
            <a:r>
              <a:rPr lang="it-IT" dirty="0" err="1" smtClean="0"/>
              <a:t>mEq</a:t>
            </a:r>
            <a:r>
              <a:rPr lang="it-IT" dirty="0" smtClean="0"/>
              <a:t>/L) con un </a:t>
            </a:r>
            <a:r>
              <a:rPr lang="it-IT" dirty="0" err="1" smtClean="0"/>
              <a:t>pH</a:t>
            </a:r>
            <a:r>
              <a:rPr lang="it-IT" dirty="0" smtClean="0"/>
              <a:t> plasmatico di 7,53 (valori normali: 7,38-7,42).</a:t>
            </a:r>
          </a:p>
          <a:p>
            <a:r>
              <a:rPr lang="it-IT" dirty="0" smtClean="0"/>
              <a:t>IL dott. </a:t>
            </a:r>
            <a:r>
              <a:rPr lang="it-IT" dirty="0" err="1" smtClean="0"/>
              <a:t>Mangiachetipassa</a:t>
            </a:r>
            <a:r>
              <a:rPr lang="it-IT" dirty="0" smtClean="0"/>
              <a:t> è preoccupato:</a:t>
            </a:r>
          </a:p>
          <a:p>
            <a:pPr marL="138113" indent="-138113"/>
            <a:r>
              <a:rPr lang="it-IT" dirty="0" smtClean="0"/>
              <a:t>- l’</a:t>
            </a:r>
            <a:r>
              <a:rPr lang="it-IT" dirty="0" err="1" smtClean="0"/>
              <a:t>ipokaliemia</a:t>
            </a:r>
            <a:r>
              <a:rPr lang="it-IT" dirty="0" smtClean="0"/>
              <a:t> può alterare il potenziale di membrana delle cellule pacemaker del cuore e causare aritmia anche grave</a:t>
            </a:r>
          </a:p>
          <a:p>
            <a:pPr marL="138113" indent="-138113"/>
            <a:r>
              <a:rPr lang="it-IT" dirty="0"/>
              <a:t>- la bassa pressione arteriosa potrebbe aver attivato il sistema </a:t>
            </a:r>
            <a:r>
              <a:rPr lang="it-IT" dirty="0" err="1"/>
              <a:t>RAA</a:t>
            </a:r>
            <a:r>
              <a:rPr lang="it-IT" dirty="0"/>
              <a:t>, con aumento della secrezione renale di K, associato, probabilmente, a una sua </a:t>
            </a:r>
            <a:r>
              <a:rPr lang="it-IT" dirty="0" smtClean="0"/>
              <a:t>ridotta </a:t>
            </a:r>
            <a:r>
              <a:rPr lang="it-IT" dirty="0"/>
              <a:t>assunzione con la </a:t>
            </a:r>
            <a:r>
              <a:rPr lang="it-IT" dirty="0" smtClean="0"/>
              <a:t>dieta</a:t>
            </a:r>
          </a:p>
          <a:p>
            <a:pPr marL="138113" indent="-138113"/>
            <a:r>
              <a:rPr lang="it-IT" dirty="0"/>
              <a:t>- la bassa pressione arteriosa potrebbe essere dovuta a disidratazione e l’aumento della frequenza cardiaca potrebbe essere un meccanismo compensatorio per riportarla alla norma</a:t>
            </a:r>
            <a:r>
              <a:rPr lang="it-IT" dirty="0" smtClean="0"/>
              <a:t>.</a:t>
            </a:r>
          </a:p>
          <a:p>
            <a:pPr marL="138113" indent="-138113"/>
            <a:r>
              <a:rPr lang="it-IT" dirty="0" smtClean="0"/>
              <a:t>- la riduzione della dieta (evidente dal calo ponderale) potrebbe spiegare il peso di Leggera, il catabolismo proteico e la conseguente debolezza</a:t>
            </a:r>
          </a:p>
          <a:p>
            <a:r>
              <a:rPr lang="it-IT" dirty="0" smtClean="0"/>
              <a:t>Leggera riferisce al dott. </a:t>
            </a:r>
            <a:r>
              <a:rPr lang="it-IT" dirty="0" err="1" smtClean="0"/>
              <a:t>Mangiachetipassa</a:t>
            </a:r>
            <a:r>
              <a:rPr lang="it-IT" dirty="0" smtClean="0"/>
              <a:t> di sentirsi sempre grassa, di mangiare poco e, se riteneva di aver esagerato, di procurarsi il vomito. </a:t>
            </a:r>
            <a:r>
              <a:rPr lang="it-IT" dirty="0" err="1" smtClean="0"/>
              <a:t>Mangiachetipassa</a:t>
            </a:r>
            <a:r>
              <a:rPr lang="it-IT" dirty="0" smtClean="0"/>
              <a:t> formula la diagnosi di </a:t>
            </a:r>
            <a:r>
              <a:rPr lang="it-IT" b="1" dirty="0" smtClean="0"/>
              <a:t>anoressia nervosa</a:t>
            </a:r>
            <a:r>
              <a:rPr lang="it-IT" dirty="0" smtClean="0"/>
              <a:t>.</a:t>
            </a:r>
          </a:p>
          <a:p>
            <a:endParaRPr lang="it-IT" dirty="0" smtClean="0"/>
          </a:p>
          <a:p>
            <a:r>
              <a:rPr lang="it-IT" sz="1400" dirty="0" smtClean="0"/>
              <a:t>L’anoressia nervosa presenta il più alto tasso di mortalità fra i disordini psichiatrici ed è 12 volte superiore a quello della popolazione generale per le ragazze di età compresa fra i 15 e i 24 anni. Le cause più frequenti di decesso sono l’arresto cardiaco, lo squilibrio elettrolitico e il suicidio.</a:t>
            </a:r>
          </a:p>
        </p:txBody>
      </p:sp>
      <p:sp>
        <p:nvSpPr>
          <p:cNvPr id="5" name="CasellaDiTesto 4"/>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11008642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 y="0"/>
            <a:ext cx="9896844" cy="6858000"/>
          </a:xfrm>
          <a:prstGeom prst="rect">
            <a:avLst/>
          </a:prstGeom>
        </p:spPr>
      </p:pic>
      <p:sp>
        <p:nvSpPr>
          <p:cNvPr id="5" name="Text Box 5"/>
          <p:cNvSpPr txBox="1">
            <a:spLocks noChangeArrowheads="1"/>
          </p:cNvSpPr>
          <p:nvPr/>
        </p:nvSpPr>
        <p:spPr bwMode="auto">
          <a:xfrm>
            <a:off x="0" y="37951"/>
            <a:ext cx="9905999" cy="366713"/>
          </a:xfrm>
          <a:prstGeom prst="rect">
            <a:avLst/>
          </a:prstGeom>
          <a:noFill/>
          <a:ln w="9525">
            <a:noFill/>
            <a:miter lim="800000"/>
            <a:headEnd/>
            <a:tailEnd/>
          </a:ln>
        </p:spPr>
        <p:txBody>
          <a:bodyPr wrap="square">
            <a:prstTxWarp prst="textNoShape">
              <a:avLst/>
            </a:prstTxWarp>
            <a:spAutoFit/>
          </a:bodyPr>
          <a:lstStyle/>
          <a:p>
            <a:pPr algn="ctr"/>
            <a:r>
              <a:rPr lang="it-IT" sz="1800" b="1" dirty="0" smtClean="0"/>
              <a:t>CALCIO, PARATIROIDI </a:t>
            </a:r>
            <a:r>
              <a:rPr lang="it-IT" sz="1800" b="1" smtClean="0"/>
              <a:t>E VITAMINA D </a:t>
            </a:r>
            <a:endParaRPr lang="it-IT" sz="1800" b="1" dirty="0"/>
          </a:p>
        </p:txBody>
      </p:sp>
    </p:spTree>
    <p:extLst>
      <p:ext uri="{BB962C8B-B14F-4D97-AF65-F5344CB8AC3E}">
        <p14:creationId xmlns:p14="http://schemas.microsoft.com/office/powerpoint/2010/main" val="15071406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descr="gr03.jpg"/>
          <p:cNvPicPr>
            <a:picLocks noChangeAspect="1"/>
          </p:cNvPicPr>
          <p:nvPr/>
        </p:nvPicPr>
        <p:blipFill>
          <a:blip r:embed="rId3"/>
          <a:srcRect b="24258"/>
          <a:stretch>
            <a:fillRect/>
          </a:stretch>
        </p:blipFill>
        <p:spPr bwMode="auto">
          <a:xfrm>
            <a:off x="2265363" y="1262211"/>
            <a:ext cx="7512050" cy="5191125"/>
          </a:xfrm>
          <a:prstGeom prst="rect">
            <a:avLst/>
          </a:prstGeom>
          <a:noFill/>
          <a:ln w="9525">
            <a:noFill/>
            <a:miter lim="800000"/>
            <a:headEnd/>
            <a:tailEnd/>
          </a:ln>
        </p:spPr>
      </p:pic>
      <p:sp>
        <p:nvSpPr>
          <p:cNvPr id="58371" name="CasellaDiTesto 2"/>
          <p:cNvSpPr txBox="1">
            <a:spLocks noChangeArrowheads="1"/>
          </p:cNvSpPr>
          <p:nvPr/>
        </p:nvSpPr>
        <p:spPr bwMode="auto">
          <a:xfrm>
            <a:off x="7927975" y="6597650"/>
            <a:ext cx="1976438" cy="228600"/>
          </a:xfrm>
          <a:prstGeom prst="rect">
            <a:avLst/>
          </a:prstGeom>
          <a:noFill/>
          <a:ln w="9525">
            <a:noFill/>
            <a:miter lim="800000"/>
            <a:headEnd/>
            <a:tailEnd/>
          </a:ln>
        </p:spPr>
        <p:txBody>
          <a:bodyPr wrap="none">
            <a:prstTxWarp prst="textNoShape">
              <a:avLst/>
            </a:prstTxWarp>
            <a:spAutoFit/>
          </a:bodyPr>
          <a:lstStyle/>
          <a:p>
            <a:r>
              <a:rPr lang="it-IT" sz="900"/>
              <a:t>Da Guyton e Hal, Fisiologia Medica</a:t>
            </a:r>
          </a:p>
        </p:txBody>
      </p:sp>
      <p:sp>
        <p:nvSpPr>
          <p:cNvPr id="58372" name="CasellaDiTesto 2"/>
          <p:cNvSpPr txBox="1">
            <a:spLocks noChangeArrowheads="1"/>
          </p:cNvSpPr>
          <p:nvPr/>
        </p:nvSpPr>
        <p:spPr bwMode="auto">
          <a:xfrm>
            <a:off x="57150" y="692150"/>
            <a:ext cx="2164375" cy="2031325"/>
          </a:xfrm>
          <a:prstGeom prst="rect">
            <a:avLst/>
          </a:prstGeom>
          <a:noFill/>
          <a:ln w="9525">
            <a:solidFill>
              <a:srgbClr val="FF2600"/>
            </a:solidFill>
            <a:miter lim="800000"/>
            <a:headEnd/>
            <a:tailEnd/>
          </a:ln>
        </p:spPr>
        <p:txBody>
          <a:bodyPr wrap="none">
            <a:prstTxWarp prst="textNoShape">
              <a:avLst/>
            </a:prstTxWarp>
            <a:spAutoFit/>
          </a:bodyPr>
          <a:lstStyle/>
          <a:p>
            <a:r>
              <a:rPr lang="it-IT" sz="1400" dirty="0" smtClean="0"/>
              <a:t>CALCIO:</a:t>
            </a:r>
          </a:p>
          <a:p>
            <a:r>
              <a:rPr lang="it-IT" sz="1400" dirty="0" smtClean="0"/>
              <a:t>matrice </a:t>
            </a:r>
            <a:r>
              <a:rPr lang="it-IT" sz="1400" dirty="0"/>
              <a:t>ossea</a:t>
            </a:r>
          </a:p>
          <a:p>
            <a:r>
              <a:rPr lang="it-IT" sz="1400" dirty="0"/>
              <a:t>contrazione muscolare</a:t>
            </a:r>
          </a:p>
          <a:p>
            <a:r>
              <a:rPr lang="it-IT" sz="1400" dirty="0"/>
              <a:t>eccitabilità nervosa*</a:t>
            </a:r>
          </a:p>
          <a:p>
            <a:r>
              <a:rPr lang="it-IT" sz="1400" dirty="0"/>
              <a:t>trasmissione sinaptica</a:t>
            </a:r>
          </a:p>
          <a:p>
            <a:r>
              <a:rPr lang="it-IT" sz="1400" dirty="0"/>
              <a:t>esocitosi</a:t>
            </a:r>
          </a:p>
          <a:p>
            <a:r>
              <a:rPr lang="it-IT" sz="1400" dirty="0"/>
              <a:t>coagulazione del sangue</a:t>
            </a:r>
          </a:p>
          <a:p>
            <a:r>
              <a:rPr lang="it-IT" sz="1400" dirty="0"/>
              <a:t>secondo messaggero</a:t>
            </a:r>
          </a:p>
          <a:p>
            <a:r>
              <a:rPr lang="it-IT" sz="1400" dirty="0"/>
              <a:t>...</a:t>
            </a:r>
          </a:p>
        </p:txBody>
      </p:sp>
      <p:sp>
        <p:nvSpPr>
          <p:cNvPr id="58373" name="Text Box 5"/>
          <p:cNvSpPr txBox="1">
            <a:spLocks noChangeArrowheads="1"/>
          </p:cNvSpPr>
          <p:nvPr/>
        </p:nvSpPr>
        <p:spPr bwMode="auto">
          <a:xfrm>
            <a:off x="76200" y="6496893"/>
            <a:ext cx="5655715" cy="246221"/>
          </a:xfrm>
          <a:prstGeom prst="rect">
            <a:avLst/>
          </a:prstGeom>
          <a:noFill/>
          <a:ln w="9525">
            <a:noFill/>
            <a:miter lim="800000"/>
            <a:headEnd/>
            <a:tailEnd/>
          </a:ln>
        </p:spPr>
        <p:txBody>
          <a:bodyPr wrap="none">
            <a:prstTxWarp prst="textNoShape">
              <a:avLst/>
            </a:prstTxWarp>
            <a:spAutoFit/>
          </a:bodyPr>
          <a:lstStyle/>
          <a:p>
            <a:r>
              <a:rPr lang="it-IT" sz="1000" dirty="0"/>
              <a:t>* Azione stabilizzante sulla eccitabilità delle membrane, riducendone la permeabilità agli ioni </a:t>
            </a:r>
            <a:r>
              <a:rPr lang="it-IT" sz="1000" dirty="0" smtClean="0"/>
              <a:t>Na</a:t>
            </a:r>
            <a:r>
              <a:rPr lang="it-IT" sz="1000" baseline="30000" dirty="0" smtClean="0"/>
              <a:t>+</a:t>
            </a:r>
            <a:endParaRPr lang="it-IT" sz="1000" baseline="30000" dirty="0"/>
          </a:p>
        </p:txBody>
      </p:sp>
      <p:sp>
        <p:nvSpPr>
          <p:cNvPr id="7" name="Text Box 5"/>
          <p:cNvSpPr txBox="1">
            <a:spLocks noChangeArrowheads="1"/>
          </p:cNvSpPr>
          <p:nvPr/>
        </p:nvSpPr>
        <p:spPr bwMode="auto">
          <a:xfrm>
            <a:off x="0" y="44624"/>
            <a:ext cx="9905999" cy="366713"/>
          </a:xfrm>
          <a:prstGeom prst="rect">
            <a:avLst/>
          </a:prstGeom>
          <a:noFill/>
          <a:ln w="9525">
            <a:noFill/>
            <a:miter lim="800000"/>
            <a:headEnd/>
            <a:tailEnd/>
          </a:ln>
        </p:spPr>
        <p:txBody>
          <a:bodyPr wrap="square">
            <a:prstTxWarp prst="textNoShape">
              <a:avLst/>
            </a:prstTxWarp>
            <a:spAutoFit/>
          </a:bodyPr>
          <a:lstStyle/>
          <a:p>
            <a:pPr algn="ctr"/>
            <a:r>
              <a:rPr lang="it-IT" sz="1800" b="1"/>
              <a:t>CALCIO</a:t>
            </a:r>
          </a:p>
        </p:txBody>
      </p:sp>
      <p:sp>
        <p:nvSpPr>
          <p:cNvPr id="2" name="Triangolo 1"/>
          <p:cNvSpPr/>
          <p:nvPr/>
        </p:nvSpPr>
        <p:spPr bwMode="auto">
          <a:xfrm>
            <a:off x="272480" y="3933056"/>
            <a:ext cx="144016" cy="144016"/>
          </a:xfrm>
          <a:prstGeom prst="triangle">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9" name="Triangolo 8"/>
          <p:cNvSpPr/>
          <p:nvPr/>
        </p:nvSpPr>
        <p:spPr bwMode="auto">
          <a:xfrm>
            <a:off x="3944888" y="3429000"/>
            <a:ext cx="144016" cy="144016"/>
          </a:xfrm>
          <a:prstGeom prst="triangle">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 name="CasellaDiTesto 2"/>
          <p:cNvSpPr txBox="1"/>
          <p:nvPr/>
        </p:nvSpPr>
        <p:spPr>
          <a:xfrm>
            <a:off x="416496" y="3832012"/>
            <a:ext cx="1922321" cy="307777"/>
          </a:xfrm>
          <a:prstGeom prst="rect">
            <a:avLst/>
          </a:prstGeom>
          <a:noFill/>
        </p:spPr>
        <p:txBody>
          <a:bodyPr wrap="none" rtlCol="0">
            <a:spAutoFit/>
          </a:bodyPr>
          <a:lstStyle/>
          <a:p>
            <a:r>
              <a:rPr lang="it-IT" sz="1400" dirty="0" smtClean="0"/>
              <a:t>Vitamina </a:t>
            </a:r>
            <a:r>
              <a:rPr lang="it-IT" sz="1400" dirty="0" smtClean="0"/>
              <a:t>D (aumenta)</a:t>
            </a:r>
            <a:endParaRPr lang="it-IT" sz="1400" dirty="0"/>
          </a:p>
        </p:txBody>
      </p:sp>
      <p:sp>
        <p:nvSpPr>
          <p:cNvPr id="4" name="Rettangolo 3"/>
          <p:cNvSpPr/>
          <p:nvPr/>
        </p:nvSpPr>
        <p:spPr bwMode="auto">
          <a:xfrm>
            <a:off x="272480" y="4271610"/>
            <a:ext cx="144016" cy="144016"/>
          </a:xfrm>
          <a:prstGeom prst="rect">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2" name="CasellaDiTesto 11"/>
          <p:cNvSpPr txBox="1"/>
          <p:nvPr/>
        </p:nvSpPr>
        <p:spPr>
          <a:xfrm>
            <a:off x="416496" y="4170566"/>
            <a:ext cx="2082621" cy="307777"/>
          </a:xfrm>
          <a:prstGeom prst="rect">
            <a:avLst/>
          </a:prstGeom>
          <a:noFill/>
        </p:spPr>
        <p:txBody>
          <a:bodyPr wrap="none" rtlCol="0">
            <a:spAutoFit/>
          </a:bodyPr>
          <a:lstStyle/>
          <a:p>
            <a:r>
              <a:rPr lang="it-IT" sz="1400" dirty="0" smtClean="0"/>
              <a:t>Paratormone (aumenta)</a:t>
            </a:r>
            <a:endParaRPr lang="it-IT" sz="1400" dirty="0"/>
          </a:p>
        </p:txBody>
      </p:sp>
      <p:sp>
        <p:nvSpPr>
          <p:cNvPr id="13" name="Rettangolo 12"/>
          <p:cNvSpPr/>
          <p:nvPr/>
        </p:nvSpPr>
        <p:spPr bwMode="auto">
          <a:xfrm>
            <a:off x="6210000" y="4509120"/>
            <a:ext cx="144016" cy="144016"/>
          </a:xfrm>
          <a:prstGeom prst="rect">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4" name="Rettangolo 13"/>
          <p:cNvSpPr/>
          <p:nvPr/>
        </p:nvSpPr>
        <p:spPr bwMode="auto">
          <a:xfrm>
            <a:off x="7884000" y="3816000"/>
            <a:ext cx="144016" cy="144016"/>
          </a:xfrm>
          <a:prstGeom prst="rect">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5" name="Triangolo 14"/>
          <p:cNvSpPr/>
          <p:nvPr/>
        </p:nvSpPr>
        <p:spPr bwMode="auto">
          <a:xfrm>
            <a:off x="6210000" y="4725144"/>
            <a:ext cx="144016" cy="144016"/>
          </a:xfrm>
          <a:prstGeom prst="triangle">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6" name="Triangolo 15"/>
          <p:cNvSpPr/>
          <p:nvPr/>
        </p:nvSpPr>
        <p:spPr bwMode="auto">
          <a:xfrm>
            <a:off x="7617296" y="3420000"/>
            <a:ext cx="144016" cy="144016"/>
          </a:xfrm>
          <a:prstGeom prst="triangle">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5" name="Ovale 4"/>
          <p:cNvSpPr/>
          <p:nvPr/>
        </p:nvSpPr>
        <p:spPr bwMode="auto">
          <a:xfrm>
            <a:off x="272480" y="4631650"/>
            <a:ext cx="144016" cy="144016"/>
          </a:xfrm>
          <a:prstGeom prst="ellipse">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8" name="CasellaDiTesto 17"/>
          <p:cNvSpPr txBox="1"/>
          <p:nvPr/>
        </p:nvSpPr>
        <p:spPr>
          <a:xfrm>
            <a:off x="416496" y="4530606"/>
            <a:ext cx="1935145" cy="307777"/>
          </a:xfrm>
          <a:prstGeom prst="rect">
            <a:avLst/>
          </a:prstGeom>
          <a:noFill/>
        </p:spPr>
        <p:txBody>
          <a:bodyPr wrap="none" rtlCol="0">
            <a:spAutoFit/>
          </a:bodyPr>
          <a:lstStyle/>
          <a:p>
            <a:r>
              <a:rPr lang="it-IT" sz="1400" dirty="0" smtClean="0"/>
              <a:t>Calcitonina </a:t>
            </a:r>
            <a:r>
              <a:rPr lang="it-IT" sz="1400" smtClean="0"/>
              <a:t>(aumenta)</a:t>
            </a:r>
            <a:endParaRPr lang="it-IT" sz="1400" dirty="0"/>
          </a:p>
        </p:txBody>
      </p:sp>
      <p:sp>
        <p:nvSpPr>
          <p:cNvPr id="19" name="Ovale 18"/>
          <p:cNvSpPr/>
          <p:nvPr/>
        </p:nvSpPr>
        <p:spPr bwMode="auto">
          <a:xfrm>
            <a:off x="8121352" y="3429000"/>
            <a:ext cx="144016" cy="144016"/>
          </a:xfrm>
          <a:prstGeom prst="ellipse">
            <a:avLst/>
          </a:prstGeom>
          <a:solidFill>
            <a:srgbClr val="FF2600"/>
          </a:solidFill>
          <a:ln w="952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0" name="Ovale 19"/>
          <p:cNvSpPr/>
          <p:nvPr/>
        </p:nvSpPr>
        <p:spPr bwMode="auto">
          <a:xfrm>
            <a:off x="272480" y="4991690"/>
            <a:ext cx="144016" cy="144016"/>
          </a:xfrm>
          <a:prstGeom prst="ellipse">
            <a:avLst/>
          </a:prstGeom>
          <a:solidFill>
            <a:schemeClr val="bg1"/>
          </a:solidFill>
          <a:ln w="2857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a:ln>
                <a:noFill/>
              </a:ln>
              <a:solidFill>
                <a:srgbClr val="000000"/>
              </a:solidFill>
              <a:effectLst/>
              <a:latin typeface="Arial" charset="0"/>
              <a:ea typeface="ＭＳ Ｐゴシック" charset="0"/>
            </a:endParaRPr>
          </a:p>
        </p:txBody>
      </p:sp>
      <p:sp>
        <p:nvSpPr>
          <p:cNvPr id="21" name="CasellaDiTesto 20"/>
          <p:cNvSpPr txBox="1"/>
          <p:nvPr/>
        </p:nvSpPr>
        <p:spPr>
          <a:xfrm>
            <a:off x="416496" y="4890646"/>
            <a:ext cx="2085827" cy="307777"/>
          </a:xfrm>
          <a:prstGeom prst="rect">
            <a:avLst/>
          </a:prstGeom>
          <a:noFill/>
        </p:spPr>
        <p:txBody>
          <a:bodyPr wrap="none" rtlCol="0">
            <a:spAutoFit/>
          </a:bodyPr>
          <a:lstStyle/>
          <a:p>
            <a:r>
              <a:rPr lang="it-IT" sz="1400" dirty="0" smtClean="0"/>
              <a:t>Calcitonina (diminuisce)</a:t>
            </a:r>
            <a:endParaRPr lang="it-IT" sz="1400" dirty="0"/>
          </a:p>
        </p:txBody>
      </p:sp>
      <p:sp>
        <p:nvSpPr>
          <p:cNvPr id="22" name="Ovale 21"/>
          <p:cNvSpPr/>
          <p:nvPr/>
        </p:nvSpPr>
        <p:spPr bwMode="auto">
          <a:xfrm>
            <a:off x="6210000" y="4941168"/>
            <a:ext cx="144016" cy="144016"/>
          </a:xfrm>
          <a:prstGeom prst="ellipse">
            <a:avLst/>
          </a:prstGeom>
          <a:solidFill>
            <a:schemeClr val="bg1"/>
          </a:solidFill>
          <a:ln w="2857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3" name="Ovale 22"/>
          <p:cNvSpPr/>
          <p:nvPr/>
        </p:nvSpPr>
        <p:spPr bwMode="auto">
          <a:xfrm>
            <a:off x="3656856" y="3429000"/>
            <a:ext cx="144016" cy="144016"/>
          </a:xfrm>
          <a:prstGeom prst="ellipse">
            <a:avLst/>
          </a:prstGeom>
          <a:solidFill>
            <a:schemeClr val="bg1"/>
          </a:solidFill>
          <a:ln w="28575" cap="flat" cmpd="sng" algn="ctr">
            <a:solidFill>
              <a:srgbClr val="FF26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p:cNvPicPr>
            <a:picLocks noChangeAspect="1" noChangeArrowheads="1"/>
          </p:cNvPicPr>
          <p:nvPr/>
        </p:nvPicPr>
        <p:blipFill>
          <a:blip r:embed="rId3"/>
          <a:srcRect l="3383"/>
          <a:stretch>
            <a:fillRect/>
          </a:stretch>
        </p:blipFill>
        <p:spPr bwMode="auto">
          <a:xfrm>
            <a:off x="0" y="838200"/>
            <a:ext cx="5124450" cy="5867400"/>
          </a:xfrm>
          <a:prstGeom prst="rect">
            <a:avLst/>
          </a:prstGeom>
          <a:noFill/>
          <a:ln w="9525">
            <a:noFill/>
            <a:miter lim="800000"/>
            <a:headEnd/>
            <a:tailEnd/>
          </a:ln>
        </p:spPr>
      </p:pic>
      <p:sp>
        <p:nvSpPr>
          <p:cNvPr id="60418" name="Text Box 5"/>
          <p:cNvSpPr txBox="1">
            <a:spLocks noChangeArrowheads="1"/>
          </p:cNvSpPr>
          <p:nvPr/>
        </p:nvSpPr>
        <p:spPr bwMode="auto">
          <a:xfrm>
            <a:off x="1676400" y="228600"/>
            <a:ext cx="844550" cy="366713"/>
          </a:xfrm>
          <a:prstGeom prst="rect">
            <a:avLst/>
          </a:prstGeom>
          <a:noFill/>
          <a:ln w="9525">
            <a:noFill/>
            <a:miter lim="800000"/>
            <a:headEnd/>
            <a:tailEnd/>
          </a:ln>
        </p:spPr>
        <p:txBody>
          <a:bodyPr wrap="none">
            <a:prstTxWarp prst="textNoShape">
              <a:avLst/>
            </a:prstTxWarp>
            <a:spAutoFit/>
          </a:bodyPr>
          <a:lstStyle/>
          <a:p>
            <a:r>
              <a:rPr lang="it-IT" sz="1800" b="1"/>
              <a:t>OSSO</a:t>
            </a:r>
          </a:p>
        </p:txBody>
      </p:sp>
      <p:pic>
        <p:nvPicPr>
          <p:cNvPr id="60419" name="Picture 7" descr="trabecole"/>
          <p:cNvPicPr>
            <a:picLocks noChangeAspect="1" noChangeArrowheads="1"/>
          </p:cNvPicPr>
          <p:nvPr/>
        </p:nvPicPr>
        <p:blipFill>
          <a:blip r:embed="rId4"/>
          <a:srcRect/>
          <a:stretch>
            <a:fillRect/>
          </a:stretch>
        </p:blipFill>
        <p:spPr bwMode="auto">
          <a:xfrm>
            <a:off x="4953000" y="195461"/>
            <a:ext cx="4429125" cy="2657475"/>
          </a:xfrm>
          <a:prstGeom prst="rect">
            <a:avLst/>
          </a:prstGeom>
          <a:noFill/>
          <a:ln w="9525">
            <a:noFill/>
            <a:miter lim="800000"/>
            <a:headEnd/>
            <a:tailEnd/>
          </a:ln>
        </p:spPr>
      </p:pic>
      <p:pic>
        <p:nvPicPr>
          <p:cNvPr id="60420" name="Picture 8" descr="05122008127"/>
          <p:cNvPicPr>
            <a:picLocks noChangeAspect="1" noChangeArrowheads="1"/>
          </p:cNvPicPr>
          <p:nvPr/>
        </p:nvPicPr>
        <p:blipFill>
          <a:blip r:embed="rId5"/>
          <a:srcRect/>
          <a:stretch>
            <a:fillRect/>
          </a:stretch>
        </p:blipFill>
        <p:spPr bwMode="auto">
          <a:xfrm>
            <a:off x="5957888" y="2757488"/>
            <a:ext cx="2957512" cy="3948112"/>
          </a:xfrm>
          <a:prstGeom prst="rect">
            <a:avLst/>
          </a:prstGeom>
          <a:noFill/>
          <a:ln w="9525">
            <a:noFill/>
            <a:miter lim="800000"/>
            <a:headEnd/>
            <a:tailEnd/>
          </a:ln>
        </p:spPr>
      </p:pic>
      <p:pic>
        <p:nvPicPr>
          <p:cNvPr id="6" name="Immagine 5"/>
          <p:cNvPicPr>
            <a:picLocks noChangeAspect="1"/>
          </p:cNvPicPr>
          <p:nvPr/>
        </p:nvPicPr>
        <p:blipFill rotWithShape="1">
          <a:blip r:embed="rId6">
            <a:extLst>
              <a:ext uri="{28A0092B-C50C-407E-A947-70E740481C1C}">
                <a14:useLocalDpi xmlns:a14="http://schemas.microsoft.com/office/drawing/2010/main" val="0"/>
              </a:ext>
            </a:extLst>
          </a:blip>
          <a:srcRect b="12778"/>
          <a:stretch/>
        </p:blipFill>
        <p:spPr>
          <a:xfrm>
            <a:off x="9136544" y="-8406"/>
            <a:ext cx="713000" cy="48507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568" y="188640"/>
            <a:ext cx="74866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7329264" y="6597352"/>
            <a:ext cx="2537874" cy="230832"/>
          </a:xfrm>
          <a:prstGeom prst="rect">
            <a:avLst/>
          </a:prstGeom>
          <a:noFill/>
        </p:spPr>
        <p:txBody>
          <a:bodyPr wrap="none" rtlCol="0">
            <a:spAutoFit/>
          </a:bodyPr>
          <a:lstStyle/>
          <a:p>
            <a:r>
              <a:rPr lang="it-IT" sz="900" smtClean="0"/>
              <a:t>Modificata da </a:t>
            </a:r>
            <a:r>
              <a:rPr lang="it-IT" sz="900" dirty="0" err="1" smtClean="0"/>
              <a:t>Vander</a:t>
            </a:r>
            <a:r>
              <a:rPr lang="it-IT" sz="900" dirty="0" smtClean="0"/>
              <a:t>,  Fisiologia, Ambrosiana</a:t>
            </a:r>
            <a:endParaRPr lang="it-IT" sz="900" dirty="0"/>
          </a:p>
        </p:txBody>
      </p:sp>
    </p:spTree>
    <p:extLst>
      <p:ext uri="{BB962C8B-B14F-4D97-AF65-F5344CB8AC3E}">
        <p14:creationId xmlns:p14="http://schemas.microsoft.com/office/powerpoint/2010/main" val="409155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4"/>
          <p:cNvSpPr txBox="1">
            <a:spLocks noChangeArrowheads="1"/>
          </p:cNvSpPr>
          <p:nvPr/>
        </p:nvSpPr>
        <p:spPr bwMode="auto">
          <a:xfrm>
            <a:off x="0" y="90488"/>
            <a:ext cx="9906000" cy="366712"/>
          </a:xfrm>
          <a:prstGeom prst="rect">
            <a:avLst/>
          </a:prstGeom>
          <a:noFill/>
          <a:ln w="9525">
            <a:noFill/>
            <a:miter lim="800000"/>
            <a:headEnd/>
            <a:tailEnd/>
          </a:ln>
        </p:spPr>
        <p:txBody>
          <a:bodyPr wrap="square">
            <a:prstTxWarp prst="textNoShape">
              <a:avLst/>
            </a:prstTxWarp>
            <a:spAutoFit/>
          </a:bodyPr>
          <a:lstStyle/>
          <a:p>
            <a:pPr algn="ctr"/>
            <a:r>
              <a:rPr lang="it-IT" sz="1800" b="1"/>
              <a:t>VITAMINA D</a:t>
            </a:r>
          </a:p>
        </p:txBody>
      </p:sp>
      <p:pic>
        <p:nvPicPr>
          <p:cNvPr id="62466" name="Immagine 1" descr="gr07.jpg"/>
          <p:cNvPicPr>
            <a:picLocks noChangeAspect="1"/>
          </p:cNvPicPr>
          <p:nvPr/>
        </p:nvPicPr>
        <p:blipFill>
          <a:blip r:embed="rId3"/>
          <a:srcRect b="16483"/>
          <a:stretch>
            <a:fillRect/>
          </a:stretch>
        </p:blipFill>
        <p:spPr bwMode="auto">
          <a:xfrm>
            <a:off x="3203575" y="980728"/>
            <a:ext cx="4340225" cy="5768975"/>
          </a:xfrm>
          <a:prstGeom prst="rect">
            <a:avLst/>
          </a:prstGeom>
          <a:noFill/>
          <a:ln w="9525">
            <a:noFill/>
            <a:miter lim="800000"/>
            <a:headEnd/>
            <a:tailEnd/>
          </a:ln>
        </p:spPr>
      </p:pic>
      <p:sp>
        <p:nvSpPr>
          <p:cNvPr id="62467" name="CasellaDiTesto 2"/>
          <p:cNvSpPr txBox="1">
            <a:spLocks noChangeArrowheads="1"/>
          </p:cNvSpPr>
          <p:nvPr/>
        </p:nvSpPr>
        <p:spPr bwMode="auto">
          <a:xfrm>
            <a:off x="7391400" y="6597650"/>
            <a:ext cx="2509838" cy="228600"/>
          </a:xfrm>
          <a:prstGeom prst="rect">
            <a:avLst/>
          </a:prstGeom>
          <a:noFill/>
          <a:ln w="9525">
            <a:noFill/>
            <a:miter lim="800000"/>
            <a:headEnd/>
            <a:tailEnd/>
          </a:ln>
        </p:spPr>
        <p:txBody>
          <a:bodyPr wrap="none">
            <a:prstTxWarp prst="textNoShape">
              <a:avLst/>
            </a:prstTxWarp>
            <a:spAutoFit/>
          </a:bodyPr>
          <a:lstStyle/>
          <a:p>
            <a:r>
              <a:rPr lang="it-IT" sz="900"/>
              <a:t>Modificata da Guyton e Hal, Fisiologia Medica</a:t>
            </a:r>
          </a:p>
        </p:txBody>
      </p:sp>
      <p:sp>
        <p:nvSpPr>
          <p:cNvPr id="62469" name="CasellaDiTesto 4"/>
          <p:cNvSpPr txBox="1">
            <a:spLocks noChangeArrowheads="1"/>
          </p:cNvSpPr>
          <p:nvPr/>
        </p:nvSpPr>
        <p:spPr bwMode="auto">
          <a:xfrm>
            <a:off x="273050" y="765175"/>
            <a:ext cx="2879725" cy="942975"/>
          </a:xfrm>
          <a:prstGeom prst="rect">
            <a:avLst/>
          </a:prstGeom>
          <a:noFill/>
          <a:ln w="9525">
            <a:noFill/>
            <a:miter lim="800000"/>
            <a:headEnd/>
            <a:tailEnd/>
          </a:ln>
        </p:spPr>
        <p:txBody>
          <a:bodyPr>
            <a:prstTxWarp prst="textNoShape">
              <a:avLst/>
            </a:prstTxWarp>
            <a:spAutoFit/>
          </a:bodyPr>
          <a:lstStyle/>
          <a:p>
            <a:r>
              <a:rPr lang="it-IT" sz="1400"/>
              <a:t>Aumento dell’assorbimento intestinale e diminuzione della escrezione renale di calcio e fosfato.</a:t>
            </a:r>
          </a:p>
        </p:txBody>
      </p:sp>
      <p:sp>
        <p:nvSpPr>
          <p:cNvPr id="62470" name="Text Box 6"/>
          <p:cNvSpPr txBox="1">
            <a:spLocks noChangeArrowheads="1"/>
          </p:cNvSpPr>
          <p:nvPr/>
        </p:nvSpPr>
        <p:spPr bwMode="auto">
          <a:xfrm>
            <a:off x="685800" y="3482801"/>
            <a:ext cx="2011363" cy="304800"/>
          </a:xfrm>
          <a:prstGeom prst="rect">
            <a:avLst/>
          </a:prstGeom>
          <a:noFill/>
          <a:ln w="9525">
            <a:noFill/>
            <a:miter lim="800000"/>
            <a:headEnd/>
            <a:tailEnd/>
          </a:ln>
        </p:spPr>
        <p:txBody>
          <a:bodyPr wrap="none">
            <a:prstTxWarp prst="textNoShape">
              <a:avLst/>
            </a:prstTxWarp>
            <a:spAutoFit/>
          </a:bodyPr>
          <a:lstStyle/>
          <a:p>
            <a:r>
              <a:rPr lang="it-IT" sz="1400">
                <a:solidFill>
                  <a:schemeClr val="accent2"/>
                </a:solidFill>
              </a:rPr>
              <a:t>Forma attiva: calcitriolo</a:t>
            </a:r>
          </a:p>
        </p:txBody>
      </p:sp>
      <p:sp>
        <p:nvSpPr>
          <p:cNvPr id="62471" name="Line 7"/>
          <p:cNvSpPr>
            <a:spLocks noChangeShapeType="1"/>
          </p:cNvSpPr>
          <p:nvPr/>
        </p:nvSpPr>
        <p:spPr bwMode="auto">
          <a:xfrm>
            <a:off x="2819400" y="3641551"/>
            <a:ext cx="8382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62472" name="Text Box 8"/>
          <p:cNvSpPr txBox="1">
            <a:spLocks noChangeArrowheads="1"/>
          </p:cNvSpPr>
          <p:nvPr/>
        </p:nvSpPr>
        <p:spPr bwMode="auto">
          <a:xfrm>
            <a:off x="5438775" y="917253"/>
            <a:ext cx="1030288" cy="274637"/>
          </a:xfrm>
          <a:prstGeom prst="rect">
            <a:avLst/>
          </a:prstGeom>
          <a:noFill/>
          <a:ln w="9525">
            <a:noFill/>
            <a:miter lim="800000"/>
            <a:headEnd/>
            <a:tailEnd/>
          </a:ln>
        </p:spPr>
        <p:txBody>
          <a:bodyPr wrap="none">
            <a:prstTxWarp prst="textNoShape">
              <a:avLst/>
            </a:prstTxWarp>
            <a:spAutoFit/>
          </a:bodyPr>
          <a:lstStyle/>
          <a:p>
            <a:r>
              <a:rPr lang="it-IT" sz="1200"/>
              <a:t>(raggi solari)</a:t>
            </a:r>
          </a:p>
        </p:txBody>
      </p:sp>
      <p:sp>
        <p:nvSpPr>
          <p:cNvPr id="62473" name="Text Box 9"/>
          <p:cNvSpPr txBox="1">
            <a:spLocks noChangeArrowheads="1"/>
          </p:cNvSpPr>
          <p:nvPr/>
        </p:nvSpPr>
        <p:spPr bwMode="auto">
          <a:xfrm>
            <a:off x="5006975" y="1326828"/>
            <a:ext cx="2428870" cy="276999"/>
          </a:xfrm>
          <a:prstGeom prst="rect">
            <a:avLst/>
          </a:prstGeom>
          <a:noFill/>
          <a:ln w="9525">
            <a:noFill/>
            <a:miter lim="800000"/>
            <a:headEnd/>
            <a:tailEnd/>
          </a:ln>
        </p:spPr>
        <p:txBody>
          <a:bodyPr wrap="none">
            <a:prstTxWarp prst="textNoShape">
              <a:avLst/>
            </a:prstTxWarp>
            <a:spAutoFit/>
          </a:bodyPr>
          <a:lstStyle/>
          <a:p>
            <a:r>
              <a:rPr lang="it-IT" sz="1200" b="1" dirty="0"/>
              <a:t>Alimenti</a:t>
            </a:r>
            <a:r>
              <a:rPr lang="it-IT" sz="1200" dirty="0"/>
              <a:t> ( </a:t>
            </a:r>
            <a:r>
              <a:rPr lang="it-IT" sz="1200" dirty="0" smtClean="0"/>
              <a:t>D</a:t>
            </a:r>
            <a:r>
              <a:rPr lang="it-IT" sz="1200" baseline="-25000" dirty="0" smtClean="0"/>
              <a:t>2</a:t>
            </a:r>
            <a:r>
              <a:rPr lang="it-IT" sz="1200" dirty="0" smtClean="0"/>
              <a:t> e altre </a:t>
            </a:r>
            <a:r>
              <a:rPr lang="it-IT" sz="1200" dirty="0"/>
              <a:t>forme di D</a:t>
            </a:r>
            <a:r>
              <a:rPr lang="it-IT" sz="1200" baseline="-25000" dirty="0"/>
              <a:t>3</a:t>
            </a:r>
            <a:r>
              <a:rPr lang="it-IT" sz="1200" dirty="0"/>
              <a:t>)</a:t>
            </a:r>
            <a:endParaRPr lang="it-IT" sz="2000" b="1" dirty="0"/>
          </a:p>
        </p:txBody>
      </p:sp>
      <p:sp>
        <p:nvSpPr>
          <p:cNvPr id="62474" name="Text Box 10"/>
          <p:cNvSpPr txBox="1">
            <a:spLocks noChangeArrowheads="1"/>
          </p:cNvSpPr>
          <p:nvPr/>
        </p:nvSpPr>
        <p:spPr bwMode="auto">
          <a:xfrm>
            <a:off x="4170363" y="450528"/>
            <a:ext cx="1697037" cy="304800"/>
          </a:xfrm>
          <a:prstGeom prst="rect">
            <a:avLst/>
          </a:prstGeom>
          <a:noFill/>
          <a:ln w="9525">
            <a:noFill/>
            <a:miter lim="800000"/>
            <a:headEnd/>
            <a:tailEnd/>
          </a:ln>
        </p:spPr>
        <p:txBody>
          <a:bodyPr wrap="none">
            <a:prstTxWarp prst="textNoShape">
              <a:avLst/>
            </a:prstTxWarp>
            <a:spAutoFit/>
          </a:bodyPr>
          <a:lstStyle/>
          <a:p>
            <a:r>
              <a:rPr lang="it-IT" sz="1400" dirty="0"/>
              <a:t>7-deidrocolesterolo</a:t>
            </a:r>
          </a:p>
        </p:txBody>
      </p:sp>
      <p:sp>
        <p:nvSpPr>
          <p:cNvPr id="62476" name="Line 12"/>
          <p:cNvSpPr>
            <a:spLocks noChangeShapeType="1"/>
          </p:cNvSpPr>
          <p:nvPr/>
        </p:nvSpPr>
        <p:spPr bwMode="auto">
          <a:xfrm>
            <a:off x="4997450" y="725165"/>
            <a:ext cx="0" cy="4572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62477" name="Text Box 13"/>
          <p:cNvSpPr txBox="1">
            <a:spLocks noChangeArrowheads="1"/>
          </p:cNvSpPr>
          <p:nvPr/>
        </p:nvSpPr>
        <p:spPr bwMode="auto">
          <a:xfrm>
            <a:off x="5622925" y="4795515"/>
            <a:ext cx="1311275" cy="457200"/>
          </a:xfrm>
          <a:prstGeom prst="rect">
            <a:avLst/>
          </a:prstGeom>
          <a:solidFill>
            <a:schemeClr val="bg1"/>
          </a:solidFill>
          <a:ln w="9525">
            <a:noFill/>
            <a:miter lim="800000"/>
            <a:headEnd/>
            <a:tailEnd/>
          </a:ln>
        </p:spPr>
        <p:txBody>
          <a:bodyPr>
            <a:prstTxWarp prst="textNoShape">
              <a:avLst/>
            </a:prstTxWarp>
            <a:spAutoFit/>
          </a:bodyPr>
          <a:lstStyle/>
          <a:p>
            <a:pPr algn="ctr"/>
            <a:r>
              <a:rPr lang="it-IT" sz="1200"/>
              <a:t>Assorbimento del fosfato</a:t>
            </a:r>
          </a:p>
        </p:txBody>
      </p:sp>
      <p:sp>
        <p:nvSpPr>
          <p:cNvPr id="62478" name="Rectangle 14"/>
          <p:cNvSpPr>
            <a:spLocks noChangeArrowheads="1"/>
          </p:cNvSpPr>
          <p:nvPr/>
        </p:nvSpPr>
        <p:spPr bwMode="auto">
          <a:xfrm>
            <a:off x="4563864" y="4527228"/>
            <a:ext cx="965200" cy="965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62479" name="Text Box 15"/>
          <p:cNvSpPr txBox="1">
            <a:spLocks noChangeArrowheads="1"/>
          </p:cNvSpPr>
          <p:nvPr/>
        </p:nvSpPr>
        <p:spPr bwMode="auto">
          <a:xfrm>
            <a:off x="4618038" y="6106690"/>
            <a:ext cx="870751" cy="307777"/>
          </a:xfrm>
          <a:prstGeom prst="rect">
            <a:avLst/>
          </a:prstGeom>
          <a:solidFill>
            <a:schemeClr val="bg1"/>
          </a:solidFill>
          <a:ln w="9525">
            <a:noFill/>
            <a:miter lim="800000"/>
            <a:headEnd/>
            <a:tailEnd/>
          </a:ln>
        </p:spPr>
        <p:txBody>
          <a:bodyPr wrap="none">
            <a:prstTxWarp prst="textNoShape">
              <a:avLst/>
            </a:prstTxWarp>
            <a:spAutoFit/>
          </a:bodyPr>
          <a:lstStyle/>
          <a:p>
            <a:r>
              <a:rPr lang="it-IT" sz="1400"/>
              <a:t>e fosfato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3684923029"/>
          <p:cNvPicPr>
            <a:picLocks noChangeAspect="1" noChangeArrowheads="1"/>
          </p:cNvPicPr>
          <p:nvPr/>
        </p:nvPicPr>
        <p:blipFill>
          <a:blip r:embed="rId3"/>
          <a:srcRect/>
          <a:stretch>
            <a:fillRect/>
          </a:stretch>
        </p:blipFill>
        <p:spPr bwMode="auto">
          <a:xfrm>
            <a:off x="123825" y="404813"/>
            <a:ext cx="4108450" cy="3744912"/>
          </a:xfrm>
          <a:prstGeom prst="rect">
            <a:avLst/>
          </a:prstGeom>
          <a:noFill/>
          <a:ln w="9525">
            <a:noFill/>
            <a:miter lim="800000"/>
            <a:headEnd/>
            <a:tailEnd/>
          </a:ln>
        </p:spPr>
      </p:pic>
      <p:sp>
        <p:nvSpPr>
          <p:cNvPr id="64514" name="Text Box 4"/>
          <p:cNvSpPr txBox="1">
            <a:spLocks noChangeArrowheads="1"/>
          </p:cNvSpPr>
          <p:nvPr/>
        </p:nvSpPr>
        <p:spPr bwMode="auto">
          <a:xfrm>
            <a:off x="31750" y="90488"/>
            <a:ext cx="9874250" cy="369332"/>
          </a:xfrm>
          <a:prstGeom prst="rect">
            <a:avLst/>
          </a:prstGeom>
          <a:noFill/>
          <a:ln w="9525">
            <a:noFill/>
            <a:miter lim="800000"/>
            <a:headEnd/>
            <a:tailEnd/>
          </a:ln>
        </p:spPr>
        <p:txBody>
          <a:bodyPr wrap="square">
            <a:prstTxWarp prst="textNoShape">
              <a:avLst/>
            </a:prstTxWarp>
            <a:spAutoFit/>
          </a:bodyPr>
          <a:lstStyle/>
          <a:p>
            <a:pPr algn="ctr"/>
            <a:r>
              <a:rPr lang="it-IT" sz="1800" b="1" dirty="0" smtClean="0"/>
              <a:t>PARATORMONE</a:t>
            </a:r>
            <a:endParaRPr lang="it-IT" sz="1800" b="1" dirty="0"/>
          </a:p>
        </p:txBody>
      </p:sp>
      <p:pic>
        <p:nvPicPr>
          <p:cNvPr id="64515" name="Immagine 1" descr="gr11.jpg"/>
          <p:cNvPicPr>
            <a:picLocks noChangeAspect="1"/>
          </p:cNvPicPr>
          <p:nvPr/>
        </p:nvPicPr>
        <p:blipFill>
          <a:blip r:embed="rId4"/>
          <a:srcRect b="30740"/>
          <a:stretch>
            <a:fillRect/>
          </a:stretch>
        </p:blipFill>
        <p:spPr bwMode="auto">
          <a:xfrm>
            <a:off x="200025" y="4365625"/>
            <a:ext cx="3802063" cy="2270125"/>
          </a:xfrm>
          <a:prstGeom prst="rect">
            <a:avLst/>
          </a:prstGeom>
          <a:noFill/>
          <a:ln w="9525">
            <a:noFill/>
            <a:miter lim="800000"/>
            <a:headEnd/>
            <a:tailEnd/>
          </a:ln>
        </p:spPr>
      </p:pic>
      <p:pic>
        <p:nvPicPr>
          <p:cNvPr id="64516" name="Immagine 2" descr="gr13.jpg"/>
          <p:cNvPicPr>
            <a:picLocks noChangeAspect="1"/>
          </p:cNvPicPr>
          <p:nvPr/>
        </p:nvPicPr>
        <p:blipFill>
          <a:blip r:embed="rId5"/>
          <a:srcRect b="15741"/>
          <a:stretch>
            <a:fillRect/>
          </a:stretch>
        </p:blipFill>
        <p:spPr bwMode="auto">
          <a:xfrm>
            <a:off x="4259263" y="602828"/>
            <a:ext cx="5646737" cy="5778500"/>
          </a:xfrm>
          <a:prstGeom prst="rect">
            <a:avLst/>
          </a:prstGeom>
          <a:noFill/>
          <a:ln w="9525">
            <a:noFill/>
            <a:miter lim="800000"/>
            <a:headEnd/>
            <a:tailEnd/>
          </a:ln>
        </p:spPr>
      </p:pic>
      <p:cxnSp>
        <p:nvCxnSpPr>
          <p:cNvPr id="64517" name="Connettore 1 4"/>
          <p:cNvCxnSpPr>
            <a:cxnSpLocks noChangeShapeType="1"/>
          </p:cNvCxnSpPr>
          <p:nvPr/>
        </p:nvCxnSpPr>
        <p:spPr bwMode="auto">
          <a:xfrm flipH="1">
            <a:off x="4232275" y="548680"/>
            <a:ext cx="645" cy="6193433"/>
          </a:xfrm>
          <a:prstGeom prst="line">
            <a:avLst/>
          </a:prstGeom>
          <a:noFill/>
          <a:ln w="9525">
            <a:solidFill>
              <a:schemeClr val="tx1"/>
            </a:solidFill>
            <a:round/>
            <a:headEnd/>
            <a:tailEnd/>
          </a:ln>
        </p:spPr>
      </p:cxnSp>
      <p:cxnSp>
        <p:nvCxnSpPr>
          <p:cNvPr id="64518" name="Connettore 1 6"/>
          <p:cNvCxnSpPr>
            <a:cxnSpLocks noChangeShapeType="1"/>
          </p:cNvCxnSpPr>
          <p:nvPr/>
        </p:nvCxnSpPr>
        <p:spPr bwMode="auto">
          <a:xfrm flipH="1">
            <a:off x="128588" y="4221163"/>
            <a:ext cx="4103687" cy="0"/>
          </a:xfrm>
          <a:prstGeom prst="line">
            <a:avLst/>
          </a:prstGeom>
          <a:noFill/>
          <a:ln w="9525">
            <a:solidFill>
              <a:schemeClr val="tx1"/>
            </a:solidFill>
            <a:round/>
            <a:headEnd/>
            <a:tailEnd/>
          </a:ln>
        </p:spPr>
      </p:cxnSp>
      <p:sp>
        <p:nvSpPr>
          <p:cNvPr id="64519" name="Rettangolo 7"/>
          <p:cNvSpPr>
            <a:spLocks noChangeArrowheads="1"/>
          </p:cNvSpPr>
          <p:nvPr/>
        </p:nvSpPr>
        <p:spPr bwMode="auto">
          <a:xfrm>
            <a:off x="7473950" y="1412875"/>
            <a:ext cx="431800" cy="287338"/>
          </a:xfrm>
          <a:prstGeom prst="rect">
            <a:avLst/>
          </a:prstGeom>
          <a:solidFill>
            <a:srgbClr val="FFFFFF"/>
          </a:solidFill>
          <a:ln w="9525">
            <a:solidFill>
              <a:schemeClr val="bg1"/>
            </a:solidFill>
            <a:round/>
            <a:headEnd/>
            <a:tailEnd/>
          </a:ln>
        </p:spPr>
        <p:txBody>
          <a:bodyPr>
            <a:prstTxWarp prst="textNoShape">
              <a:avLst/>
            </a:prstTxWarp>
          </a:bodyPr>
          <a:lstStyle/>
          <a:p>
            <a:endParaRPr lang="it-IT" sz="2400">
              <a:solidFill>
                <a:srgbClr val="000000"/>
              </a:solidFill>
            </a:endParaRPr>
          </a:p>
        </p:txBody>
      </p:sp>
      <p:sp>
        <p:nvSpPr>
          <p:cNvPr id="64520" name="CasellaDiTesto 2"/>
          <p:cNvSpPr txBox="1">
            <a:spLocks noChangeArrowheads="1"/>
          </p:cNvSpPr>
          <p:nvPr/>
        </p:nvSpPr>
        <p:spPr bwMode="auto">
          <a:xfrm>
            <a:off x="7927975" y="6597650"/>
            <a:ext cx="1976438" cy="228600"/>
          </a:xfrm>
          <a:prstGeom prst="rect">
            <a:avLst/>
          </a:prstGeom>
          <a:noFill/>
          <a:ln w="9525">
            <a:noFill/>
            <a:miter lim="800000"/>
            <a:headEnd/>
            <a:tailEnd/>
          </a:ln>
        </p:spPr>
        <p:txBody>
          <a:bodyPr wrap="none">
            <a:prstTxWarp prst="textNoShape">
              <a:avLst/>
            </a:prstTxWarp>
            <a:spAutoFit/>
          </a:bodyPr>
          <a:lstStyle/>
          <a:p>
            <a:r>
              <a:rPr lang="it-IT" sz="900"/>
              <a:t>Da Guyton e Hal, Fisiologia Medica</a:t>
            </a:r>
          </a:p>
        </p:txBody>
      </p:sp>
      <p:sp>
        <p:nvSpPr>
          <p:cNvPr id="2" name="Rettangolo 1"/>
          <p:cNvSpPr/>
          <p:nvPr/>
        </p:nvSpPr>
        <p:spPr bwMode="auto">
          <a:xfrm>
            <a:off x="7473280" y="1628800"/>
            <a:ext cx="504056" cy="2880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Tab"/>
          <p:cNvPicPr>
            <a:picLocks noChangeAspect="1" noChangeArrowheads="1"/>
          </p:cNvPicPr>
          <p:nvPr/>
        </p:nvPicPr>
        <p:blipFill>
          <a:blip r:embed="rId3"/>
          <a:srcRect t="8101" b="47659"/>
          <a:stretch>
            <a:fillRect/>
          </a:stretch>
        </p:blipFill>
        <p:spPr bwMode="auto">
          <a:xfrm>
            <a:off x="381000" y="736600"/>
            <a:ext cx="4495800" cy="4216400"/>
          </a:xfrm>
          <a:prstGeom prst="rect">
            <a:avLst/>
          </a:prstGeom>
          <a:noFill/>
          <a:ln w="9525">
            <a:noFill/>
            <a:miter lim="800000"/>
            <a:headEnd/>
            <a:tailEnd/>
          </a:ln>
        </p:spPr>
      </p:pic>
      <p:pic>
        <p:nvPicPr>
          <p:cNvPr id="70658" name="Picture 3" descr="Tab"/>
          <p:cNvPicPr>
            <a:picLocks noChangeAspect="1" noChangeArrowheads="1"/>
          </p:cNvPicPr>
          <p:nvPr/>
        </p:nvPicPr>
        <p:blipFill>
          <a:blip r:embed="rId3"/>
          <a:srcRect l="1669" t="52341"/>
          <a:stretch>
            <a:fillRect/>
          </a:stretch>
        </p:blipFill>
        <p:spPr bwMode="auto">
          <a:xfrm>
            <a:off x="5334000" y="2239963"/>
            <a:ext cx="4419600" cy="4541837"/>
          </a:xfrm>
          <a:prstGeom prst="rect">
            <a:avLst/>
          </a:prstGeom>
          <a:noFill/>
          <a:ln w="9525">
            <a:noFill/>
            <a:miter lim="800000"/>
            <a:headEnd/>
            <a:tailEnd/>
          </a:ln>
        </p:spPr>
      </p:pic>
      <p:sp>
        <p:nvSpPr>
          <p:cNvPr id="70659" name="Text Box 4"/>
          <p:cNvSpPr txBox="1">
            <a:spLocks noChangeArrowheads="1"/>
          </p:cNvSpPr>
          <p:nvPr/>
        </p:nvSpPr>
        <p:spPr bwMode="auto">
          <a:xfrm>
            <a:off x="31750" y="90488"/>
            <a:ext cx="2000250" cy="366712"/>
          </a:xfrm>
          <a:prstGeom prst="rect">
            <a:avLst/>
          </a:prstGeom>
          <a:noFill/>
          <a:ln w="9525">
            <a:noFill/>
            <a:miter lim="800000"/>
            <a:headEnd/>
            <a:tailEnd/>
          </a:ln>
        </p:spPr>
        <p:txBody>
          <a:bodyPr wrap="none">
            <a:prstTxWarp prst="textNoShape">
              <a:avLst/>
            </a:prstTxWarp>
            <a:spAutoFit/>
          </a:bodyPr>
          <a:lstStyle/>
          <a:p>
            <a:r>
              <a:rPr lang="it-IT" sz="1800" b="1"/>
              <a:t>PARATORMONE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4"/>
          <p:cNvSpPr txBox="1">
            <a:spLocks noChangeArrowheads="1"/>
          </p:cNvSpPr>
          <p:nvPr/>
        </p:nvSpPr>
        <p:spPr bwMode="auto">
          <a:xfrm>
            <a:off x="31750" y="90488"/>
            <a:ext cx="9874250" cy="366712"/>
          </a:xfrm>
          <a:prstGeom prst="rect">
            <a:avLst/>
          </a:prstGeom>
          <a:solidFill>
            <a:srgbClr val="FFFFFF"/>
          </a:solidFill>
          <a:ln w="9525">
            <a:noFill/>
            <a:miter lim="800000"/>
            <a:headEnd/>
            <a:tailEnd/>
          </a:ln>
        </p:spPr>
        <p:txBody>
          <a:bodyPr wrap="square">
            <a:prstTxWarp prst="textNoShape">
              <a:avLst/>
            </a:prstTxWarp>
            <a:spAutoFit/>
          </a:bodyPr>
          <a:lstStyle/>
          <a:p>
            <a:pPr algn="ctr"/>
            <a:r>
              <a:rPr lang="it-IT" sz="1800" b="1"/>
              <a:t>CALCITONINA</a:t>
            </a:r>
          </a:p>
        </p:txBody>
      </p:sp>
      <p:sp>
        <p:nvSpPr>
          <p:cNvPr id="68610" name="Text Box 6"/>
          <p:cNvSpPr txBox="1">
            <a:spLocks noChangeArrowheads="1"/>
          </p:cNvSpPr>
          <p:nvPr/>
        </p:nvSpPr>
        <p:spPr bwMode="auto">
          <a:xfrm>
            <a:off x="5986463" y="869032"/>
            <a:ext cx="1223962" cy="406400"/>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it-IT" sz="2000"/>
              <a:t>TIROIDE</a:t>
            </a:r>
          </a:p>
        </p:txBody>
      </p:sp>
      <p:sp>
        <p:nvSpPr>
          <p:cNvPr id="68611" name="Text Box 7"/>
          <p:cNvSpPr txBox="1">
            <a:spLocks noChangeArrowheads="1"/>
          </p:cNvSpPr>
          <p:nvPr/>
        </p:nvSpPr>
        <p:spPr bwMode="auto">
          <a:xfrm>
            <a:off x="5826125" y="2520032"/>
            <a:ext cx="1547813" cy="406400"/>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it-IT" sz="2000"/>
              <a:t>INTESTINO</a:t>
            </a:r>
          </a:p>
        </p:txBody>
      </p:sp>
      <p:sp>
        <p:nvSpPr>
          <p:cNvPr id="68612" name="Text Box 8"/>
          <p:cNvSpPr txBox="1">
            <a:spLocks noChangeArrowheads="1"/>
          </p:cNvSpPr>
          <p:nvPr/>
        </p:nvSpPr>
        <p:spPr bwMode="auto">
          <a:xfrm>
            <a:off x="4151313" y="1986632"/>
            <a:ext cx="900112" cy="406400"/>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it-IT" sz="2000"/>
              <a:t>RENE</a:t>
            </a:r>
          </a:p>
        </p:txBody>
      </p:sp>
      <p:sp>
        <p:nvSpPr>
          <p:cNvPr id="68613" name="Text Box 10"/>
          <p:cNvSpPr txBox="1">
            <a:spLocks noChangeArrowheads="1"/>
          </p:cNvSpPr>
          <p:nvPr/>
        </p:nvSpPr>
        <p:spPr bwMode="auto">
          <a:xfrm>
            <a:off x="8153400" y="1986632"/>
            <a:ext cx="976313" cy="406400"/>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it-IT" sz="2000"/>
              <a:t>OSSO</a:t>
            </a:r>
          </a:p>
        </p:txBody>
      </p:sp>
      <p:sp>
        <p:nvSpPr>
          <p:cNvPr id="68614" name="Text Box 11"/>
          <p:cNvSpPr txBox="1">
            <a:spLocks noChangeArrowheads="1"/>
          </p:cNvSpPr>
          <p:nvPr/>
        </p:nvSpPr>
        <p:spPr bwMode="auto">
          <a:xfrm>
            <a:off x="3512841" y="3356992"/>
            <a:ext cx="2049760" cy="584775"/>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pPr algn="ctr"/>
            <a:r>
              <a:rPr lang="it-IT"/>
              <a:t>Aumento </a:t>
            </a:r>
            <a:r>
              <a:rPr lang="it-IT" smtClean="0"/>
              <a:t>escrezione di </a:t>
            </a:r>
            <a:r>
              <a:rPr lang="it-IT"/>
              <a:t>calcio nelle urine</a:t>
            </a:r>
          </a:p>
        </p:txBody>
      </p:sp>
      <p:sp>
        <p:nvSpPr>
          <p:cNvPr id="68615" name="Text Box 12"/>
          <p:cNvSpPr txBox="1">
            <a:spLocks noChangeArrowheads="1"/>
          </p:cNvSpPr>
          <p:nvPr/>
        </p:nvSpPr>
        <p:spPr bwMode="auto">
          <a:xfrm>
            <a:off x="5661025" y="3463007"/>
            <a:ext cx="1920875" cy="835025"/>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r>
              <a:rPr lang="it-IT"/>
              <a:t>Diminuzione riassorbimento del calcio</a:t>
            </a:r>
          </a:p>
        </p:txBody>
      </p:sp>
      <p:sp>
        <p:nvSpPr>
          <p:cNvPr id="68616" name="Text Box 13"/>
          <p:cNvSpPr txBox="1">
            <a:spLocks noChangeArrowheads="1"/>
          </p:cNvSpPr>
          <p:nvPr/>
        </p:nvSpPr>
        <p:spPr bwMode="auto">
          <a:xfrm>
            <a:off x="7680325" y="3231232"/>
            <a:ext cx="2149475" cy="835025"/>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r>
              <a:rPr lang="it-IT"/>
              <a:t>Blocco osteoclasti/aumento osteoblasti</a:t>
            </a:r>
          </a:p>
        </p:txBody>
      </p:sp>
      <p:sp>
        <p:nvSpPr>
          <p:cNvPr id="68617" name="Text Box 14"/>
          <p:cNvSpPr txBox="1">
            <a:spLocks noChangeArrowheads="1"/>
          </p:cNvSpPr>
          <p:nvPr/>
        </p:nvSpPr>
        <p:spPr bwMode="auto">
          <a:xfrm>
            <a:off x="5638800" y="4926682"/>
            <a:ext cx="1920875" cy="5905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r>
              <a:rPr lang="it-IT" dirty="0"/>
              <a:t>Diminuzione </a:t>
            </a:r>
            <a:r>
              <a:rPr lang="it-IT" dirty="0" smtClean="0"/>
              <a:t>della calcemia</a:t>
            </a:r>
            <a:endParaRPr lang="it-IT" dirty="0"/>
          </a:p>
        </p:txBody>
      </p:sp>
      <p:sp>
        <p:nvSpPr>
          <p:cNvPr id="68618" name="Text Box 15"/>
          <p:cNvSpPr txBox="1">
            <a:spLocks noChangeArrowheads="1"/>
          </p:cNvSpPr>
          <p:nvPr/>
        </p:nvSpPr>
        <p:spPr bwMode="auto">
          <a:xfrm rot="5400001">
            <a:off x="6223794" y="1730251"/>
            <a:ext cx="1112838" cy="304800"/>
          </a:xfrm>
          <a:prstGeom prst="rect">
            <a:avLst/>
          </a:prstGeom>
          <a:solidFill>
            <a:schemeClr val="bg1"/>
          </a:solidFill>
          <a:ln w="9525">
            <a:noFill/>
            <a:miter lim="800000"/>
            <a:headEnd/>
            <a:tailEnd/>
          </a:ln>
        </p:spPr>
        <p:txBody>
          <a:bodyPr wrap="none">
            <a:prstTxWarp prst="textNoShape">
              <a:avLst/>
            </a:prstTxWarp>
            <a:spAutoFit/>
          </a:bodyPr>
          <a:lstStyle/>
          <a:p>
            <a:r>
              <a:rPr lang="it-IT" sz="1400" b="1">
                <a:solidFill>
                  <a:srgbClr val="FF0000"/>
                </a:solidFill>
              </a:rPr>
              <a:t>calcitonina</a:t>
            </a:r>
          </a:p>
        </p:txBody>
      </p:sp>
      <p:sp>
        <p:nvSpPr>
          <p:cNvPr id="68619" name="Text Box 16"/>
          <p:cNvSpPr txBox="1">
            <a:spLocks noChangeArrowheads="1"/>
          </p:cNvSpPr>
          <p:nvPr/>
        </p:nvSpPr>
        <p:spPr bwMode="auto">
          <a:xfrm rot="2339366">
            <a:off x="7229475" y="1431007"/>
            <a:ext cx="1112838" cy="304800"/>
          </a:xfrm>
          <a:prstGeom prst="rect">
            <a:avLst/>
          </a:prstGeom>
          <a:solidFill>
            <a:schemeClr val="bg1"/>
          </a:solidFill>
          <a:ln w="9525">
            <a:noFill/>
            <a:miter lim="800000"/>
            <a:headEnd/>
            <a:tailEnd/>
          </a:ln>
        </p:spPr>
        <p:txBody>
          <a:bodyPr wrap="none">
            <a:prstTxWarp prst="textNoShape">
              <a:avLst/>
            </a:prstTxWarp>
            <a:spAutoFit/>
          </a:bodyPr>
          <a:lstStyle/>
          <a:p>
            <a:r>
              <a:rPr lang="it-IT" sz="1400" b="1">
                <a:solidFill>
                  <a:srgbClr val="FF0000"/>
                </a:solidFill>
              </a:rPr>
              <a:t>calcitonina</a:t>
            </a:r>
          </a:p>
        </p:txBody>
      </p:sp>
      <p:sp>
        <p:nvSpPr>
          <p:cNvPr id="68620" name="Text Box 17"/>
          <p:cNvSpPr txBox="1">
            <a:spLocks noChangeArrowheads="1"/>
          </p:cNvSpPr>
          <p:nvPr/>
        </p:nvSpPr>
        <p:spPr bwMode="auto">
          <a:xfrm rot="-2284677">
            <a:off x="4910138" y="1375445"/>
            <a:ext cx="1112837" cy="304800"/>
          </a:xfrm>
          <a:prstGeom prst="rect">
            <a:avLst/>
          </a:prstGeom>
          <a:solidFill>
            <a:schemeClr val="bg1"/>
          </a:solidFill>
          <a:ln w="9525">
            <a:noFill/>
            <a:miter lim="800000"/>
            <a:headEnd/>
            <a:tailEnd/>
          </a:ln>
        </p:spPr>
        <p:txBody>
          <a:bodyPr wrap="none">
            <a:prstTxWarp prst="textNoShape">
              <a:avLst/>
            </a:prstTxWarp>
            <a:spAutoFit/>
          </a:bodyPr>
          <a:lstStyle/>
          <a:p>
            <a:r>
              <a:rPr lang="it-IT" sz="1400" b="1">
                <a:solidFill>
                  <a:srgbClr val="FF0000"/>
                </a:solidFill>
              </a:rPr>
              <a:t>calcitonina</a:t>
            </a:r>
          </a:p>
        </p:txBody>
      </p:sp>
      <p:sp>
        <p:nvSpPr>
          <p:cNvPr id="68621" name="AutoShape 19"/>
          <p:cNvSpPr>
            <a:spLocks noChangeArrowheads="1"/>
          </p:cNvSpPr>
          <p:nvPr/>
        </p:nvSpPr>
        <p:spPr bwMode="auto">
          <a:xfrm>
            <a:off x="6583065" y="1326232"/>
            <a:ext cx="76200" cy="990600"/>
          </a:xfrm>
          <a:prstGeom prst="downArrow">
            <a:avLst>
              <a:gd name="adj1" fmla="val 50000"/>
              <a:gd name="adj2" fmla="val 325000"/>
            </a:avLst>
          </a:prstGeom>
          <a:solidFill>
            <a:srgbClr val="FFFFFF"/>
          </a:solidFill>
          <a:ln w="3175">
            <a:solidFill>
              <a:schemeClr val="tx1"/>
            </a:solidFill>
            <a:miter lim="800000"/>
            <a:headEnd/>
            <a:tailEnd/>
          </a:ln>
        </p:spPr>
        <p:txBody>
          <a:bodyPr wrap="none" anchor="ctr">
            <a:prstTxWarp prst="textNoShape">
              <a:avLst/>
            </a:prstTxWarp>
          </a:bodyPr>
          <a:lstStyle/>
          <a:p>
            <a:endParaRPr lang="it-IT" sz="2000"/>
          </a:p>
        </p:txBody>
      </p:sp>
      <p:sp>
        <p:nvSpPr>
          <p:cNvPr id="68622" name="AutoShape 20"/>
          <p:cNvSpPr>
            <a:spLocks noChangeArrowheads="1"/>
          </p:cNvSpPr>
          <p:nvPr/>
        </p:nvSpPr>
        <p:spPr bwMode="auto">
          <a:xfrm>
            <a:off x="6583065" y="3002632"/>
            <a:ext cx="76200" cy="457200"/>
          </a:xfrm>
          <a:prstGeom prst="downArrow">
            <a:avLst>
              <a:gd name="adj1" fmla="val 50000"/>
              <a:gd name="adj2" fmla="val 150000"/>
            </a:avLst>
          </a:prstGeom>
          <a:solidFill>
            <a:srgbClr val="FFFFFF"/>
          </a:solidFill>
          <a:ln w="3175">
            <a:solidFill>
              <a:schemeClr val="tx1"/>
            </a:solidFill>
            <a:miter lim="800000"/>
            <a:headEnd/>
            <a:tailEnd/>
          </a:ln>
        </p:spPr>
        <p:txBody>
          <a:bodyPr wrap="none" anchor="ctr">
            <a:prstTxWarp prst="textNoShape">
              <a:avLst/>
            </a:prstTxWarp>
          </a:bodyPr>
          <a:lstStyle/>
          <a:p>
            <a:endParaRPr lang="it-IT" sz="2000"/>
          </a:p>
        </p:txBody>
      </p:sp>
      <p:sp>
        <p:nvSpPr>
          <p:cNvPr id="68623" name="AutoShape 21"/>
          <p:cNvSpPr>
            <a:spLocks noChangeArrowheads="1"/>
          </p:cNvSpPr>
          <p:nvPr/>
        </p:nvSpPr>
        <p:spPr bwMode="auto">
          <a:xfrm>
            <a:off x="6583065" y="4374232"/>
            <a:ext cx="76200" cy="457200"/>
          </a:xfrm>
          <a:prstGeom prst="downArrow">
            <a:avLst>
              <a:gd name="adj1" fmla="val 50000"/>
              <a:gd name="adj2" fmla="val 150000"/>
            </a:avLst>
          </a:prstGeom>
          <a:solidFill>
            <a:srgbClr val="FFFFFF"/>
          </a:solidFill>
          <a:ln w="3175">
            <a:solidFill>
              <a:schemeClr val="tx1"/>
            </a:solidFill>
            <a:miter lim="800000"/>
            <a:headEnd/>
            <a:tailEnd/>
          </a:ln>
        </p:spPr>
        <p:txBody>
          <a:bodyPr wrap="none" anchor="ctr">
            <a:prstTxWarp prst="textNoShape">
              <a:avLst/>
            </a:prstTxWarp>
          </a:bodyPr>
          <a:lstStyle/>
          <a:p>
            <a:endParaRPr lang="it-IT" sz="2000"/>
          </a:p>
        </p:txBody>
      </p:sp>
      <p:sp>
        <p:nvSpPr>
          <p:cNvPr id="68624" name="AutoShape 22"/>
          <p:cNvSpPr>
            <a:spLocks noChangeArrowheads="1"/>
          </p:cNvSpPr>
          <p:nvPr/>
        </p:nvSpPr>
        <p:spPr bwMode="auto">
          <a:xfrm rot="3123809">
            <a:off x="5486400" y="1173832"/>
            <a:ext cx="76200" cy="990600"/>
          </a:xfrm>
          <a:prstGeom prst="downArrow">
            <a:avLst>
              <a:gd name="adj1" fmla="val 50000"/>
              <a:gd name="adj2" fmla="val 325000"/>
            </a:avLst>
          </a:prstGeom>
          <a:solidFill>
            <a:srgbClr val="FFFFFF"/>
          </a:solidFill>
          <a:ln w="9525">
            <a:solidFill>
              <a:schemeClr val="tx1"/>
            </a:solidFill>
            <a:miter lim="800000"/>
            <a:headEnd/>
            <a:tailEnd/>
          </a:ln>
        </p:spPr>
        <p:txBody>
          <a:bodyPr wrap="none" anchor="ctr">
            <a:prstTxWarp prst="textNoShape">
              <a:avLst/>
            </a:prstTxWarp>
          </a:bodyPr>
          <a:lstStyle/>
          <a:p>
            <a:endParaRPr lang="it-IT" sz="2000"/>
          </a:p>
        </p:txBody>
      </p:sp>
      <p:sp>
        <p:nvSpPr>
          <p:cNvPr id="68625" name="AutoShape 23"/>
          <p:cNvSpPr>
            <a:spLocks noChangeArrowheads="1"/>
          </p:cNvSpPr>
          <p:nvPr/>
        </p:nvSpPr>
        <p:spPr bwMode="auto">
          <a:xfrm rot="-2969456">
            <a:off x="7620000" y="1173832"/>
            <a:ext cx="76200" cy="990600"/>
          </a:xfrm>
          <a:prstGeom prst="downArrow">
            <a:avLst>
              <a:gd name="adj1" fmla="val 50000"/>
              <a:gd name="adj2" fmla="val 325000"/>
            </a:avLst>
          </a:prstGeom>
          <a:solidFill>
            <a:schemeClr val="tx1"/>
          </a:solidFill>
          <a:ln w="9525">
            <a:solidFill>
              <a:schemeClr val="tx1"/>
            </a:solidFill>
            <a:miter lim="800000"/>
            <a:headEnd/>
            <a:tailEnd/>
          </a:ln>
        </p:spPr>
        <p:txBody>
          <a:bodyPr wrap="none" anchor="ctr">
            <a:prstTxWarp prst="textNoShape">
              <a:avLst/>
            </a:prstTxWarp>
          </a:bodyPr>
          <a:lstStyle/>
          <a:p>
            <a:endParaRPr lang="it-IT" sz="2000"/>
          </a:p>
        </p:txBody>
      </p:sp>
      <p:sp>
        <p:nvSpPr>
          <p:cNvPr id="68626" name="AutoShape 24"/>
          <p:cNvSpPr>
            <a:spLocks noChangeArrowheads="1"/>
          </p:cNvSpPr>
          <p:nvPr/>
        </p:nvSpPr>
        <p:spPr bwMode="auto">
          <a:xfrm>
            <a:off x="8602663" y="2469232"/>
            <a:ext cx="76200" cy="685800"/>
          </a:xfrm>
          <a:prstGeom prst="downArrow">
            <a:avLst>
              <a:gd name="adj1" fmla="val 50000"/>
              <a:gd name="adj2" fmla="val 225000"/>
            </a:avLst>
          </a:prstGeom>
          <a:solidFill>
            <a:schemeClr val="tx1"/>
          </a:solidFill>
          <a:ln w="9525">
            <a:solidFill>
              <a:schemeClr val="tx1"/>
            </a:solidFill>
            <a:miter lim="800000"/>
            <a:headEnd/>
            <a:tailEnd/>
          </a:ln>
        </p:spPr>
        <p:txBody>
          <a:bodyPr wrap="none" anchor="ctr">
            <a:prstTxWarp prst="textNoShape">
              <a:avLst/>
            </a:prstTxWarp>
          </a:bodyPr>
          <a:lstStyle/>
          <a:p>
            <a:endParaRPr lang="it-IT" sz="2000"/>
          </a:p>
        </p:txBody>
      </p:sp>
      <p:sp>
        <p:nvSpPr>
          <p:cNvPr id="68627" name="AutoShape 26"/>
          <p:cNvSpPr>
            <a:spLocks noChangeArrowheads="1"/>
          </p:cNvSpPr>
          <p:nvPr/>
        </p:nvSpPr>
        <p:spPr bwMode="auto">
          <a:xfrm>
            <a:off x="4564063" y="2469232"/>
            <a:ext cx="76200" cy="685800"/>
          </a:xfrm>
          <a:prstGeom prst="downArrow">
            <a:avLst>
              <a:gd name="adj1" fmla="val 50000"/>
              <a:gd name="adj2" fmla="val 225000"/>
            </a:avLst>
          </a:prstGeom>
          <a:solidFill>
            <a:srgbClr val="FFFFFF"/>
          </a:solidFill>
          <a:ln w="9525">
            <a:solidFill>
              <a:schemeClr val="tx1"/>
            </a:solidFill>
            <a:miter lim="800000"/>
            <a:headEnd/>
            <a:tailEnd/>
          </a:ln>
        </p:spPr>
        <p:txBody>
          <a:bodyPr wrap="none" anchor="ctr">
            <a:prstTxWarp prst="textNoShape">
              <a:avLst/>
            </a:prstTxWarp>
          </a:bodyPr>
          <a:lstStyle/>
          <a:p>
            <a:endParaRPr lang="it-IT" sz="2000"/>
          </a:p>
        </p:txBody>
      </p:sp>
      <p:sp>
        <p:nvSpPr>
          <p:cNvPr id="68628" name="AutoShape 27"/>
          <p:cNvSpPr>
            <a:spLocks noChangeArrowheads="1"/>
          </p:cNvSpPr>
          <p:nvPr/>
        </p:nvSpPr>
        <p:spPr bwMode="auto">
          <a:xfrm rot="3123809">
            <a:off x="8001000" y="3917032"/>
            <a:ext cx="76200" cy="990600"/>
          </a:xfrm>
          <a:prstGeom prst="downArrow">
            <a:avLst>
              <a:gd name="adj1" fmla="val 50000"/>
              <a:gd name="adj2" fmla="val 325000"/>
            </a:avLst>
          </a:prstGeom>
          <a:solidFill>
            <a:schemeClr val="tx1"/>
          </a:solidFill>
          <a:ln w="9525">
            <a:solidFill>
              <a:schemeClr val="tx1"/>
            </a:solidFill>
            <a:miter lim="800000"/>
            <a:headEnd/>
            <a:tailEnd/>
          </a:ln>
        </p:spPr>
        <p:txBody>
          <a:bodyPr wrap="none" anchor="ctr">
            <a:prstTxWarp prst="textNoShape">
              <a:avLst/>
            </a:prstTxWarp>
          </a:bodyPr>
          <a:lstStyle/>
          <a:p>
            <a:endParaRPr lang="it-IT" sz="2000"/>
          </a:p>
        </p:txBody>
      </p:sp>
      <p:sp>
        <p:nvSpPr>
          <p:cNvPr id="68629" name="AutoShape 28"/>
          <p:cNvSpPr>
            <a:spLocks noChangeArrowheads="1"/>
          </p:cNvSpPr>
          <p:nvPr/>
        </p:nvSpPr>
        <p:spPr bwMode="auto">
          <a:xfrm rot="-2969456">
            <a:off x="5105400" y="3917032"/>
            <a:ext cx="76200" cy="990600"/>
          </a:xfrm>
          <a:prstGeom prst="downArrow">
            <a:avLst>
              <a:gd name="adj1" fmla="val 50000"/>
              <a:gd name="adj2" fmla="val 325000"/>
            </a:avLst>
          </a:prstGeom>
          <a:solidFill>
            <a:srgbClr val="FFFFFF"/>
          </a:solidFill>
          <a:ln w="9525">
            <a:solidFill>
              <a:schemeClr val="tx1"/>
            </a:solidFill>
            <a:miter lim="800000"/>
            <a:headEnd/>
            <a:tailEnd/>
          </a:ln>
        </p:spPr>
        <p:txBody>
          <a:bodyPr wrap="none" anchor="ctr">
            <a:prstTxWarp prst="textNoShape">
              <a:avLst/>
            </a:prstTxWarp>
          </a:bodyPr>
          <a:lstStyle/>
          <a:p>
            <a:endParaRPr lang="it-IT" sz="2000"/>
          </a:p>
        </p:txBody>
      </p:sp>
      <p:pic>
        <p:nvPicPr>
          <p:cNvPr id="68630" name="Picture 5" descr="3684923010"/>
          <p:cNvPicPr>
            <a:picLocks noChangeAspect="1" noChangeArrowheads="1"/>
          </p:cNvPicPr>
          <p:nvPr/>
        </p:nvPicPr>
        <p:blipFill>
          <a:blip r:embed="rId3"/>
          <a:srcRect t="55309" r="-41"/>
          <a:stretch>
            <a:fillRect/>
          </a:stretch>
        </p:blipFill>
        <p:spPr bwMode="auto">
          <a:xfrm>
            <a:off x="0" y="3962400"/>
            <a:ext cx="4214813" cy="2673350"/>
          </a:xfrm>
          <a:prstGeom prst="rect">
            <a:avLst/>
          </a:prstGeom>
          <a:noFill/>
          <a:ln w="9525">
            <a:noFill/>
            <a:miter lim="800000"/>
            <a:headEnd/>
            <a:tailEnd/>
          </a:ln>
        </p:spPr>
      </p:pic>
      <p:sp>
        <p:nvSpPr>
          <p:cNvPr id="2" name="CasellaDiTesto 1"/>
          <p:cNvSpPr txBox="1"/>
          <p:nvPr/>
        </p:nvSpPr>
        <p:spPr>
          <a:xfrm>
            <a:off x="6238061" y="188640"/>
            <a:ext cx="803171" cy="369332"/>
          </a:xfrm>
          <a:prstGeom prst="rect">
            <a:avLst/>
          </a:prstGeom>
          <a:noFill/>
          <a:ln>
            <a:solidFill>
              <a:schemeClr val="tx1"/>
            </a:solidFill>
          </a:ln>
        </p:spPr>
        <p:txBody>
          <a:bodyPr wrap="square" rtlCol="0">
            <a:spAutoFit/>
          </a:bodyPr>
          <a:lstStyle/>
          <a:p>
            <a:r>
              <a:rPr lang="en-GB" sz="1800" dirty="0" smtClean="0"/>
              <a:t>  Ca</a:t>
            </a:r>
            <a:r>
              <a:rPr lang="en-GB" sz="1800" baseline="30000" dirty="0" smtClean="0"/>
              <a:t>++</a:t>
            </a:r>
            <a:endParaRPr lang="en-GB" sz="1800" baseline="30000" dirty="0"/>
          </a:p>
        </p:txBody>
      </p:sp>
      <p:sp>
        <p:nvSpPr>
          <p:cNvPr id="25" name="AutoShape 19"/>
          <p:cNvSpPr>
            <a:spLocks noChangeArrowheads="1"/>
          </p:cNvSpPr>
          <p:nvPr/>
        </p:nvSpPr>
        <p:spPr bwMode="auto">
          <a:xfrm>
            <a:off x="6583065" y="548680"/>
            <a:ext cx="76200" cy="288032"/>
          </a:xfrm>
          <a:prstGeom prst="downArrow">
            <a:avLst>
              <a:gd name="adj1" fmla="val 50000"/>
              <a:gd name="adj2" fmla="val 325000"/>
            </a:avLst>
          </a:prstGeom>
          <a:solidFill>
            <a:schemeClr val="tx1"/>
          </a:solidFill>
          <a:ln w="9525">
            <a:solidFill>
              <a:schemeClr val="tx1"/>
            </a:solidFill>
            <a:miter lim="800000"/>
            <a:headEnd/>
            <a:tailEnd/>
          </a:ln>
        </p:spPr>
        <p:txBody>
          <a:bodyPr wrap="none" anchor="ctr">
            <a:prstTxWarp prst="textNoShape">
              <a:avLst/>
            </a:prstTxWarp>
          </a:bodyPr>
          <a:lstStyle/>
          <a:p>
            <a:endParaRPr lang="it-IT" sz="2000"/>
          </a:p>
        </p:txBody>
      </p:sp>
      <p:cxnSp>
        <p:nvCxnSpPr>
          <p:cNvPr id="4" name="Connettore 2 3"/>
          <p:cNvCxnSpPr/>
          <p:nvPr/>
        </p:nvCxnSpPr>
        <p:spPr bwMode="auto">
          <a:xfrm flipV="1">
            <a:off x="6393160" y="188640"/>
            <a:ext cx="0" cy="28803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AutoShape 20"/>
          <p:cNvSpPr>
            <a:spLocks noChangeArrowheads="1"/>
          </p:cNvSpPr>
          <p:nvPr/>
        </p:nvSpPr>
        <p:spPr bwMode="auto">
          <a:xfrm rot="16200000">
            <a:off x="6735465" y="6212160"/>
            <a:ext cx="76200" cy="457200"/>
          </a:xfrm>
          <a:prstGeom prst="downArrow">
            <a:avLst>
              <a:gd name="adj1" fmla="val 50000"/>
              <a:gd name="adj2" fmla="val 150000"/>
            </a:avLst>
          </a:prstGeom>
          <a:solidFill>
            <a:srgbClr val="FFFFFF"/>
          </a:solidFill>
          <a:ln w="3175">
            <a:solidFill>
              <a:schemeClr val="tx1"/>
            </a:solidFill>
            <a:miter lim="800000"/>
            <a:headEnd/>
            <a:tailEnd/>
          </a:ln>
        </p:spPr>
        <p:txBody>
          <a:bodyPr wrap="none" anchor="ctr">
            <a:prstTxWarp prst="textNoShape">
              <a:avLst/>
            </a:prstTxWarp>
          </a:bodyPr>
          <a:lstStyle/>
          <a:p>
            <a:endParaRPr lang="it-IT" sz="2000"/>
          </a:p>
        </p:txBody>
      </p:sp>
      <p:sp>
        <p:nvSpPr>
          <p:cNvPr id="28" name="AutoShape 20"/>
          <p:cNvSpPr>
            <a:spLocks noChangeArrowheads="1"/>
          </p:cNvSpPr>
          <p:nvPr/>
        </p:nvSpPr>
        <p:spPr bwMode="auto">
          <a:xfrm rot="16200000">
            <a:off x="6735465" y="5974805"/>
            <a:ext cx="76200" cy="457200"/>
          </a:xfrm>
          <a:prstGeom prst="downArrow">
            <a:avLst>
              <a:gd name="adj1" fmla="val 50000"/>
              <a:gd name="adj2" fmla="val 150000"/>
            </a:avLst>
          </a:prstGeom>
          <a:solidFill>
            <a:schemeClr val="tx1"/>
          </a:solidFill>
          <a:ln w="3175">
            <a:solidFill>
              <a:schemeClr val="tx1"/>
            </a:solidFill>
            <a:miter lim="800000"/>
            <a:headEnd/>
            <a:tailEnd/>
          </a:ln>
        </p:spPr>
        <p:txBody>
          <a:bodyPr wrap="none" anchor="ctr">
            <a:prstTxWarp prst="textNoShape">
              <a:avLst/>
            </a:prstTxWarp>
          </a:bodyPr>
          <a:lstStyle/>
          <a:p>
            <a:endParaRPr lang="it-IT" sz="2000"/>
          </a:p>
        </p:txBody>
      </p:sp>
      <p:sp>
        <p:nvSpPr>
          <p:cNvPr id="3" name="CasellaDiTesto 2"/>
          <p:cNvSpPr txBox="1"/>
          <p:nvPr/>
        </p:nvSpPr>
        <p:spPr>
          <a:xfrm>
            <a:off x="7185248" y="6021288"/>
            <a:ext cx="1686167" cy="338554"/>
          </a:xfrm>
          <a:prstGeom prst="rect">
            <a:avLst/>
          </a:prstGeom>
          <a:noFill/>
        </p:spPr>
        <p:txBody>
          <a:bodyPr wrap="none" rtlCol="0">
            <a:spAutoFit/>
          </a:bodyPr>
          <a:lstStyle/>
          <a:p>
            <a:r>
              <a:rPr lang="it-IT" smtClean="0"/>
              <a:t>effetto principale</a:t>
            </a:r>
            <a:endParaRPr lang="it-IT"/>
          </a:p>
        </p:txBody>
      </p:sp>
      <p:sp>
        <p:nvSpPr>
          <p:cNvPr id="30" name="CasellaDiTesto 29"/>
          <p:cNvSpPr txBox="1"/>
          <p:nvPr/>
        </p:nvSpPr>
        <p:spPr>
          <a:xfrm>
            <a:off x="7185248" y="6258798"/>
            <a:ext cx="1424877" cy="338554"/>
          </a:xfrm>
          <a:prstGeom prst="rect">
            <a:avLst/>
          </a:prstGeom>
          <a:noFill/>
        </p:spPr>
        <p:txBody>
          <a:bodyPr wrap="none" rtlCol="0">
            <a:spAutoFit/>
          </a:bodyPr>
          <a:lstStyle/>
          <a:p>
            <a:r>
              <a:rPr lang="it-IT" dirty="0" smtClean="0"/>
              <a:t>effetto debole</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descr="controllo geni.jpg"/>
          <p:cNvPicPr>
            <a:picLocks noChangeAspect="1"/>
          </p:cNvPicPr>
          <p:nvPr/>
        </p:nvPicPr>
        <p:blipFill>
          <a:blip r:embed="rId3"/>
          <a:srcRect r="49670" b="11761"/>
          <a:stretch>
            <a:fillRect/>
          </a:stretch>
        </p:blipFill>
        <p:spPr bwMode="auto">
          <a:xfrm>
            <a:off x="776288" y="1052513"/>
            <a:ext cx="7780337" cy="4595812"/>
          </a:xfrm>
          <a:prstGeom prst="rect">
            <a:avLst/>
          </a:prstGeom>
          <a:noFill/>
          <a:ln w="9525">
            <a:noFill/>
            <a:miter lim="800000"/>
            <a:headEnd/>
            <a:tailEnd/>
          </a:ln>
        </p:spPr>
      </p:pic>
      <p:sp>
        <p:nvSpPr>
          <p:cNvPr id="23554" name="CasellaDiTesto 4"/>
          <p:cNvSpPr txBox="1">
            <a:spLocks noChangeArrowheads="1"/>
          </p:cNvSpPr>
          <p:nvPr/>
        </p:nvSpPr>
        <p:spPr bwMode="auto">
          <a:xfrm>
            <a:off x="7040563" y="6581775"/>
            <a:ext cx="2871787" cy="228600"/>
          </a:xfrm>
          <a:prstGeom prst="rect">
            <a:avLst/>
          </a:prstGeom>
          <a:noFill/>
          <a:ln w="9525">
            <a:noFill/>
            <a:miter lim="800000"/>
            <a:headEnd/>
            <a:tailEnd/>
          </a:ln>
        </p:spPr>
        <p:txBody>
          <a:bodyPr wrap="none">
            <a:prstTxWarp prst="textNoShape">
              <a:avLst/>
            </a:prstTxWarp>
            <a:spAutoFit/>
          </a:bodyPr>
          <a:lstStyle/>
          <a:p>
            <a:r>
              <a:rPr lang="it-IT" sz="900" dirty="0"/>
              <a:t>Modificata da </a:t>
            </a:r>
            <a:r>
              <a:rPr lang="it-IT" sz="900" dirty="0" err="1"/>
              <a:t>Carlson</a:t>
            </a:r>
            <a:r>
              <a:rPr lang="it-IT" sz="900" dirty="0"/>
              <a:t>, Fisiologia del Comportamento</a:t>
            </a:r>
          </a:p>
        </p:txBody>
      </p:sp>
      <p:sp>
        <p:nvSpPr>
          <p:cNvPr id="23555" name="CasellaDiTesto 3"/>
          <p:cNvSpPr txBox="1">
            <a:spLocks noChangeArrowheads="1"/>
          </p:cNvSpPr>
          <p:nvPr/>
        </p:nvSpPr>
        <p:spPr bwMode="auto">
          <a:xfrm>
            <a:off x="1128713" y="188913"/>
            <a:ext cx="7346950" cy="366712"/>
          </a:xfrm>
          <a:prstGeom prst="rect">
            <a:avLst/>
          </a:prstGeom>
          <a:noFill/>
          <a:ln w="9525">
            <a:noFill/>
            <a:miter lim="800000"/>
            <a:headEnd/>
            <a:tailEnd/>
          </a:ln>
        </p:spPr>
        <p:txBody>
          <a:bodyPr wrap="none">
            <a:prstTxWarp prst="textNoShape">
              <a:avLst/>
            </a:prstTxWarp>
            <a:spAutoFit/>
          </a:bodyPr>
          <a:lstStyle/>
          <a:p>
            <a:r>
              <a:rPr lang="it-IT" sz="1800" b="1" dirty="0"/>
              <a:t>CONTROLLO ORMONALE DELLA DETERMINAZIONE DEL SESSO</a:t>
            </a:r>
          </a:p>
        </p:txBody>
      </p:sp>
      <p:pic>
        <p:nvPicPr>
          <p:cNvPr id="23556" name="Picture 1028" descr="gr09"/>
          <p:cNvPicPr>
            <a:picLocks noChangeAspect="1" noChangeArrowheads="1"/>
          </p:cNvPicPr>
          <p:nvPr/>
        </p:nvPicPr>
        <p:blipFill>
          <a:blip r:embed="rId4"/>
          <a:srcRect b="16458"/>
          <a:stretch>
            <a:fillRect/>
          </a:stretch>
        </p:blipFill>
        <p:spPr bwMode="auto">
          <a:xfrm>
            <a:off x="76200" y="4033838"/>
            <a:ext cx="3429000" cy="2824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Tab"/>
          <p:cNvPicPr>
            <a:picLocks noChangeAspect="1" noChangeArrowheads="1"/>
          </p:cNvPicPr>
          <p:nvPr/>
        </p:nvPicPr>
        <p:blipFill>
          <a:blip r:embed="rId3"/>
          <a:srcRect t="57840"/>
          <a:stretch>
            <a:fillRect/>
          </a:stretch>
        </p:blipFill>
        <p:spPr bwMode="auto">
          <a:xfrm>
            <a:off x="5029200" y="3530600"/>
            <a:ext cx="4648200" cy="3168650"/>
          </a:xfrm>
          <a:prstGeom prst="rect">
            <a:avLst/>
          </a:prstGeom>
          <a:noFill/>
          <a:ln w="9525">
            <a:noFill/>
            <a:miter lim="800000"/>
            <a:headEnd/>
            <a:tailEnd/>
          </a:ln>
        </p:spPr>
      </p:pic>
      <p:pic>
        <p:nvPicPr>
          <p:cNvPr id="72706" name="Picture 3" descr="Tab"/>
          <p:cNvPicPr>
            <a:picLocks noChangeAspect="1" noChangeArrowheads="1"/>
          </p:cNvPicPr>
          <p:nvPr/>
        </p:nvPicPr>
        <p:blipFill>
          <a:blip r:embed="rId3"/>
          <a:srcRect t="10016" r="3279" b="42473"/>
          <a:stretch>
            <a:fillRect/>
          </a:stretch>
        </p:blipFill>
        <p:spPr bwMode="auto">
          <a:xfrm>
            <a:off x="228600" y="762000"/>
            <a:ext cx="4495800" cy="3571875"/>
          </a:xfrm>
          <a:prstGeom prst="rect">
            <a:avLst/>
          </a:prstGeom>
          <a:noFill/>
          <a:ln w="9525">
            <a:noFill/>
            <a:miter lim="800000"/>
            <a:headEnd/>
            <a:tailEnd/>
          </a:ln>
        </p:spPr>
      </p:pic>
      <p:sp>
        <p:nvSpPr>
          <p:cNvPr id="72707" name="Text Box 4"/>
          <p:cNvSpPr txBox="1">
            <a:spLocks noChangeArrowheads="1"/>
          </p:cNvSpPr>
          <p:nvPr/>
        </p:nvSpPr>
        <p:spPr bwMode="auto">
          <a:xfrm>
            <a:off x="31750" y="90488"/>
            <a:ext cx="1758950" cy="366712"/>
          </a:xfrm>
          <a:prstGeom prst="rect">
            <a:avLst/>
          </a:prstGeom>
          <a:noFill/>
          <a:ln w="9525">
            <a:noFill/>
            <a:miter lim="800000"/>
            <a:headEnd/>
            <a:tailEnd/>
          </a:ln>
        </p:spPr>
        <p:txBody>
          <a:bodyPr wrap="none">
            <a:prstTxWarp prst="textNoShape">
              <a:avLst/>
            </a:prstTxWarp>
            <a:spAutoFit/>
          </a:bodyPr>
          <a:lstStyle/>
          <a:p>
            <a:r>
              <a:rPr lang="it-IT" sz="1800" b="1"/>
              <a:t>CALCITONINA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8464" y="548680"/>
            <a:ext cx="9649072" cy="5509200"/>
          </a:xfrm>
          <a:prstGeom prst="rect">
            <a:avLst/>
          </a:prstGeom>
          <a:noFill/>
        </p:spPr>
        <p:txBody>
          <a:bodyPr wrap="square" rtlCol="0">
            <a:spAutoFit/>
          </a:bodyPr>
          <a:lstStyle/>
          <a:p>
            <a:r>
              <a:rPr lang="it-IT" b="1" dirty="0" smtClean="0"/>
              <a:t>Calcoli renali ricorrenti</a:t>
            </a:r>
          </a:p>
          <a:p>
            <a:endParaRPr lang="it-IT" dirty="0" smtClean="0"/>
          </a:p>
          <a:p>
            <a:r>
              <a:rPr lang="it-IT" dirty="0" smtClean="0"/>
              <a:t>Il Sig. </a:t>
            </a:r>
            <a:r>
              <a:rPr lang="it-IT" dirty="0" err="1" smtClean="0"/>
              <a:t>Paratino</a:t>
            </a:r>
            <a:r>
              <a:rPr lang="it-IT" dirty="0" smtClean="0"/>
              <a:t> </a:t>
            </a:r>
            <a:r>
              <a:rPr lang="it-IT" dirty="0" err="1" smtClean="0"/>
              <a:t>Duron</a:t>
            </a:r>
            <a:r>
              <a:rPr lang="it-IT" dirty="0" smtClean="0"/>
              <a:t>, un docente universitario di 56 anni, si è recato dal suo medico curante, la dott.ssa Ossina </a:t>
            </a:r>
            <a:r>
              <a:rPr lang="it-IT" dirty="0" err="1" smtClean="0"/>
              <a:t>Iperca</a:t>
            </a:r>
            <a:r>
              <a:rPr lang="it-IT" dirty="0" smtClean="0"/>
              <a:t>, a causa di un forte dolore dovuto a una colica renale per un calcolo localizzato nell’uretere. Il Sig. </a:t>
            </a:r>
            <a:r>
              <a:rPr lang="it-IT" dirty="0" err="1" smtClean="0"/>
              <a:t>Duron</a:t>
            </a:r>
            <a:r>
              <a:rPr lang="it-IT" dirty="0" smtClean="0"/>
              <a:t> sa già di cosa si tratta ma, non essendo la prima volta, comincia a preoccuparsi. Riferisce alla </a:t>
            </a:r>
            <a:r>
              <a:rPr lang="it-IT" dirty="0" smtClean="0"/>
              <a:t>dott.ssa </a:t>
            </a:r>
            <a:r>
              <a:rPr lang="it-IT" dirty="0" smtClean="0"/>
              <a:t>di avere spesso dolore alle ossa degli arti inferiori, debolezza muscolare, problemi allo stomaco e una certa sensazione di depressione.</a:t>
            </a:r>
          </a:p>
          <a:p>
            <a:r>
              <a:rPr lang="it-IT" dirty="0" smtClean="0"/>
              <a:t>La dott.ssa </a:t>
            </a:r>
            <a:r>
              <a:rPr lang="it-IT" dirty="0" err="1" smtClean="0"/>
              <a:t>Iperca</a:t>
            </a:r>
            <a:r>
              <a:rPr lang="it-IT" dirty="0" smtClean="0"/>
              <a:t>, che ricorda una storia di fratture nel suo paziente, chiede alcune analisi del sangue, dalle quali risulta una calcemia di 12,3 mg/</a:t>
            </a:r>
            <a:r>
              <a:rPr lang="it-IT" dirty="0" err="1" smtClean="0"/>
              <a:t>dL</a:t>
            </a:r>
            <a:r>
              <a:rPr lang="it-IT" dirty="0" smtClean="0"/>
              <a:t> (intervallo normale: 8,5-10,5 mg/</a:t>
            </a:r>
            <a:r>
              <a:rPr lang="it-IT" dirty="0" err="1" smtClean="0"/>
              <a:t>dL</a:t>
            </a:r>
            <a:r>
              <a:rPr lang="it-IT" dirty="0" smtClean="0"/>
              <a:t>). La dott.ssa chiede quindi la determinazione del paratormone ematico, che risulta superiore alla norma. Formula, quindi, la diagnosi di iperparatiroidismo.</a:t>
            </a:r>
          </a:p>
          <a:p>
            <a:endParaRPr lang="it-IT" dirty="0"/>
          </a:p>
          <a:p>
            <a:r>
              <a:rPr lang="it-IT" sz="1400" dirty="0"/>
              <a:t>L’iperparatiroidismo causa riassorbimento osseo </a:t>
            </a:r>
            <a:r>
              <a:rPr lang="it-IT" sz="1400" dirty="0" smtClean="0"/>
              <a:t>e un </a:t>
            </a:r>
            <a:r>
              <a:rPr lang="it-IT" sz="1400" dirty="0"/>
              <a:t>aumento della calcemia. Questa può alterare la funzionalità dei tessuti eccitabili ma, la maggior parte delle volte, è asintomatica. La elevata calcemia causa una aumentata escrezione urinaria di calcio, con la possibilità che questo precipiti, formando cristalli di fosfato o ossalato di calcio che, aggregandosi con materiale organico nel lume dei tubuli renali, possono dare origine a calcoli.</a:t>
            </a:r>
          </a:p>
          <a:p>
            <a:r>
              <a:rPr lang="it-IT" sz="1400" dirty="0"/>
              <a:t>La debolezza muscolare è dovuta all’azione del calcio sulla permeabilità dei neuroni.</a:t>
            </a:r>
          </a:p>
          <a:p>
            <a:endParaRPr lang="it-IT" dirty="0" smtClean="0"/>
          </a:p>
          <a:p>
            <a:r>
              <a:rPr lang="it-IT" dirty="0" smtClean="0"/>
              <a:t>Dopo un periodo con una dieta a basso contenuto di calcio, il Sig. </a:t>
            </a:r>
            <a:r>
              <a:rPr lang="it-IT" dirty="0" err="1" smtClean="0"/>
              <a:t>Duron</a:t>
            </a:r>
            <a:r>
              <a:rPr lang="it-IT" dirty="0" smtClean="0"/>
              <a:t> viene indirizzato a un chirurgo per l’asportazione delle paratiroidi.</a:t>
            </a:r>
          </a:p>
          <a:p>
            <a:endParaRPr lang="it-IT" sz="1400" dirty="0"/>
          </a:p>
          <a:p>
            <a:endParaRPr lang="it-IT" sz="1400" dirty="0" smtClean="0"/>
          </a:p>
          <a:p>
            <a:endParaRPr lang="it-IT" sz="1400" dirty="0"/>
          </a:p>
        </p:txBody>
      </p:sp>
      <p:sp>
        <p:nvSpPr>
          <p:cNvPr id="5" name="CasellaDiTesto 4"/>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345621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62" name="Gruppo 25661"/>
          <p:cNvGrpSpPr/>
          <p:nvPr/>
        </p:nvGrpSpPr>
        <p:grpSpPr>
          <a:xfrm>
            <a:off x="1208584" y="1772816"/>
            <a:ext cx="2952328" cy="3168352"/>
            <a:chOff x="2720752" y="2708920"/>
            <a:chExt cx="2952328" cy="3168352"/>
          </a:xfrm>
        </p:grpSpPr>
        <p:sp>
          <p:nvSpPr>
            <p:cNvPr id="25660" name="Freccia a inversione 25659"/>
            <p:cNvSpPr/>
            <p:nvPr/>
          </p:nvSpPr>
          <p:spPr bwMode="auto">
            <a:xfrm flipV="1">
              <a:off x="2792760" y="2780928"/>
              <a:ext cx="2880320" cy="3096344"/>
            </a:xfrm>
            <a:prstGeom prst="uturnArrow">
              <a:avLst>
                <a:gd name="adj1" fmla="val 2286"/>
                <a:gd name="adj2" fmla="val 3859"/>
                <a:gd name="adj3" fmla="val 13120"/>
                <a:gd name="adj4" fmla="val 43750"/>
                <a:gd name="adj5" fmla="val 10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5661" name="Rettangolo 25660"/>
            <p:cNvSpPr/>
            <p:nvPr/>
          </p:nvSpPr>
          <p:spPr bwMode="auto">
            <a:xfrm>
              <a:off x="2720752" y="2708920"/>
              <a:ext cx="216024" cy="201622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sp>
        <p:nvSpPr>
          <p:cNvPr id="7" name="CasellaDiTesto 6"/>
          <p:cNvSpPr txBox="1"/>
          <p:nvPr/>
        </p:nvSpPr>
        <p:spPr>
          <a:xfrm>
            <a:off x="3460088" y="845031"/>
            <a:ext cx="647934" cy="246221"/>
          </a:xfrm>
          <a:prstGeom prst="rect">
            <a:avLst/>
          </a:prstGeom>
          <a:noFill/>
        </p:spPr>
        <p:txBody>
          <a:bodyPr wrap="none" rtlCol="0">
            <a:spAutoFit/>
          </a:bodyPr>
          <a:lstStyle/>
          <a:p>
            <a:r>
              <a:rPr lang="it-IT" sz="1000" dirty="0" smtClean="0"/>
              <a:t>mamma</a:t>
            </a:r>
            <a:endParaRPr lang="it-IT" sz="1000" dirty="0"/>
          </a:p>
        </p:txBody>
      </p:sp>
      <p:sp>
        <p:nvSpPr>
          <p:cNvPr id="47" name="CasellaDiTesto 46"/>
          <p:cNvSpPr txBox="1"/>
          <p:nvPr/>
        </p:nvSpPr>
        <p:spPr>
          <a:xfrm>
            <a:off x="4054158" y="839315"/>
            <a:ext cx="466794" cy="246221"/>
          </a:xfrm>
          <a:prstGeom prst="rect">
            <a:avLst/>
          </a:prstGeom>
          <a:noFill/>
        </p:spPr>
        <p:txBody>
          <a:bodyPr wrap="none" rtlCol="0">
            <a:spAutoFit/>
          </a:bodyPr>
          <a:lstStyle/>
          <a:p>
            <a:r>
              <a:rPr lang="it-IT" sz="1000" smtClean="0"/>
              <a:t>papà</a:t>
            </a:r>
            <a:endParaRPr lang="it-IT" sz="1000"/>
          </a:p>
        </p:txBody>
      </p:sp>
      <p:sp>
        <p:nvSpPr>
          <p:cNvPr id="8" name="Ovale 7"/>
          <p:cNvSpPr/>
          <p:nvPr/>
        </p:nvSpPr>
        <p:spPr bwMode="auto">
          <a:xfrm>
            <a:off x="3224808" y="548680"/>
            <a:ext cx="1584176" cy="1152128"/>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69" name="Ovale 68"/>
          <p:cNvSpPr/>
          <p:nvPr/>
        </p:nvSpPr>
        <p:spPr bwMode="auto">
          <a:xfrm>
            <a:off x="363246" y="3221652"/>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70" name="Ovale 69"/>
          <p:cNvSpPr/>
          <p:nvPr/>
        </p:nvSpPr>
        <p:spPr bwMode="auto">
          <a:xfrm>
            <a:off x="1348364" y="3221652"/>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0" name="CasellaDiTesto 9"/>
          <p:cNvSpPr txBox="1"/>
          <p:nvPr/>
        </p:nvSpPr>
        <p:spPr>
          <a:xfrm>
            <a:off x="823166" y="1124744"/>
            <a:ext cx="889474" cy="338554"/>
          </a:xfrm>
          <a:prstGeom prst="rect">
            <a:avLst/>
          </a:prstGeom>
          <a:noFill/>
        </p:spPr>
        <p:txBody>
          <a:bodyPr wrap="none" rtlCol="0">
            <a:spAutoFit/>
          </a:bodyPr>
          <a:lstStyle/>
          <a:p>
            <a:r>
              <a:rPr lang="it-IT" smtClean="0"/>
              <a:t>MITOSI</a:t>
            </a:r>
            <a:endParaRPr lang="it-IT"/>
          </a:p>
        </p:txBody>
      </p:sp>
      <p:sp>
        <p:nvSpPr>
          <p:cNvPr id="11" name="CasellaDiTesto 10"/>
          <p:cNvSpPr txBox="1"/>
          <p:nvPr/>
        </p:nvSpPr>
        <p:spPr>
          <a:xfrm>
            <a:off x="2497564" y="3437676"/>
            <a:ext cx="1159292" cy="307777"/>
          </a:xfrm>
          <a:prstGeom prst="rect">
            <a:avLst/>
          </a:prstGeom>
          <a:noFill/>
        </p:spPr>
        <p:txBody>
          <a:bodyPr wrap="none" rtlCol="0">
            <a:spAutoFit/>
          </a:bodyPr>
          <a:lstStyle/>
          <a:p>
            <a:r>
              <a:rPr lang="it-IT" sz="1400" smtClean="0"/>
              <a:t>separazione</a:t>
            </a:r>
            <a:endParaRPr lang="it-IT" sz="1400" dirty="0"/>
          </a:p>
        </p:txBody>
      </p:sp>
      <p:sp>
        <p:nvSpPr>
          <p:cNvPr id="12" name="CasellaDiTesto 11"/>
          <p:cNvSpPr txBox="1"/>
          <p:nvPr/>
        </p:nvSpPr>
        <p:spPr>
          <a:xfrm>
            <a:off x="8197759" y="1969095"/>
            <a:ext cx="1140056" cy="307777"/>
          </a:xfrm>
          <a:prstGeom prst="rect">
            <a:avLst/>
          </a:prstGeom>
          <a:noFill/>
        </p:spPr>
        <p:txBody>
          <a:bodyPr wrap="none" rtlCol="0">
            <a:spAutoFit/>
          </a:bodyPr>
          <a:lstStyle/>
          <a:p>
            <a:r>
              <a:rPr lang="it-IT" sz="1400" dirty="0" smtClean="0"/>
              <a:t>replicazione</a:t>
            </a:r>
            <a:endParaRPr lang="it-IT" sz="1400" dirty="0"/>
          </a:p>
        </p:txBody>
      </p:sp>
      <p:sp>
        <p:nvSpPr>
          <p:cNvPr id="118" name="CasellaDiTesto 117"/>
          <p:cNvSpPr txBox="1"/>
          <p:nvPr/>
        </p:nvSpPr>
        <p:spPr>
          <a:xfrm>
            <a:off x="8154136" y="3284984"/>
            <a:ext cx="1249060" cy="307777"/>
          </a:xfrm>
          <a:prstGeom prst="rect">
            <a:avLst/>
          </a:prstGeom>
          <a:noFill/>
        </p:spPr>
        <p:txBody>
          <a:bodyPr wrap="none" rtlCol="0">
            <a:spAutoFit/>
          </a:bodyPr>
          <a:lstStyle/>
          <a:p>
            <a:r>
              <a:rPr lang="it-IT" sz="1400" dirty="0" err="1" smtClean="0"/>
              <a:t>crossing</a:t>
            </a:r>
            <a:r>
              <a:rPr lang="it-IT" sz="1400" dirty="0" smtClean="0"/>
              <a:t> over</a:t>
            </a:r>
            <a:endParaRPr lang="it-IT" sz="1400" dirty="0"/>
          </a:p>
        </p:txBody>
      </p:sp>
      <p:sp>
        <p:nvSpPr>
          <p:cNvPr id="140" name="Ovale 139"/>
          <p:cNvSpPr/>
          <p:nvPr/>
        </p:nvSpPr>
        <p:spPr bwMode="auto">
          <a:xfrm>
            <a:off x="5921506" y="4589804"/>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41" name="Ovale 140"/>
          <p:cNvSpPr/>
          <p:nvPr/>
        </p:nvSpPr>
        <p:spPr bwMode="auto">
          <a:xfrm>
            <a:off x="6906624" y="4589804"/>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42" name="CasellaDiTesto 141"/>
          <p:cNvSpPr txBox="1"/>
          <p:nvPr/>
        </p:nvSpPr>
        <p:spPr>
          <a:xfrm>
            <a:off x="8225762" y="4797152"/>
            <a:ext cx="1407758" cy="307777"/>
          </a:xfrm>
          <a:prstGeom prst="rect">
            <a:avLst/>
          </a:prstGeom>
          <a:noFill/>
        </p:spPr>
        <p:txBody>
          <a:bodyPr wrap="none" rtlCol="0">
            <a:spAutoFit/>
          </a:bodyPr>
          <a:lstStyle/>
          <a:p>
            <a:r>
              <a:rPr lang="it-IT" sz="1400" dirty="0" smtClean="0"/>
              <a:t>1</a:t>
            </a:r>
            <a:r>
              <a:rPr lang="it-IT" sz="1400" baseline="30000" dirty="0" smtClean="0"/>
              <a:t>a</a:t>
            </a:r>
            <a:r>
              <a:rPr lang="it-IT" sz="1400" dirty="0" smtClean="0"/>
              <a:t> separazione</a:t>
            </a:r>
            <a:endParaRPr lang="it-IT" sz="1400" dirty="0"/>
          </a:p>
        </p:txBody>
      </p:sp>
      <p:sp>
        <p:nvSpPr>
          <p:cNvPr id="163" name="Ovale 162"/>
          <p:cNvSpPr/>
          <p:nvPr/>
        </p:nvSpPr>
        <p:spPr bwMode="auto">
          <a:xfrm>
            <a:off x="6907388" y="5733256"/>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64" name="Ovale 163"/>
          <p:cNvSpPr/>
          <p:nvPr/>
        </p:nvSpPr>
        <p:spPr bwMode="auto">
          <a:xfrm>
            <a:off x="4736976" y="5741932"/>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85" name="Ovale 184"/>
          <p:cNvSpPr/>
          <p:nvPr/>
        </p:nvSpPr>
        <p:spPr bwMode="auto">
          <a:xfrm>
            <a:off x="8005884" y="5733256"/>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86" name="Ovale 185"/>
          <p:cNvSpPr/>
          <p:nvPr/>
        </p:nvSpPr>
        <p:spPr bwMode="auto">
          <a:xfrm>
            <a:off x="5845644" y="5733256"/>
            <a:ext cx="940340" cy="783412"/>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187" name="CasellaDiTesto 186"/>
          <p:cNvSpPr txBox="1"/>
          <p:nvPr/>
        </p:nvSpPr>
        <p:spPr>
          <a:xfrm>
            <a:off x="3224808" y="6021288"/>
            <a:ext cx="1375698" cy="307777"/>
          </a:xfrm>
          <a:prstGeom prst="rect">
            <a:avLst/>
          </a:prstGeom>
          <a:noFill/>
        </p:spPr>
        <p:txBody>
          <a:bodyPr wrap="none" rtlCol="0">
            <a:spAutoFit/>
          </a:bodyPr>
          <a:lstStyle/>
          <a:p>
            <a:r>
              <a:rPr lang="it-IT" sz="1400" dirty="0" smtClean="0"/>
              <a:t>2</a:t>
            </a:r>
            <a:r>
              <a:rPr lang="it-IT" sz="1400" baseline="30000" dirty="0"/>
              <a:t>a</a:t>
            </a:r>
            <a:r>
              <a:rPr lang="it-IT" sz="1400" dirty="0" smtClean="0"/>
              <a:t> separazione</a:t>
            </a:r>
            <a:endParaRPr lang="it-IT" sz="1400" dirty="0"/>
          </a:p>
        </p:txBody>
      </p:sp>
      <p:sp>
        <p:nvSpPr>
          <p:cNvPr id="188" name="CasellaDiTesto 187"/>
          <p:cNvSpPr txBox="1"/>
          <p:nvPr/>
        </p:nvSpPr>
        <p:spPr>
          <a:xfrm>
            <a:off x="7537753" y="1124744"/>
            <a:ext cx="904415" cy="338554"/>
          </a:xfrm>
          <a:prstGeom prst="rect">
            <a:avLst/>
          </a:prstGeom>
          <a:noFill/>
        </p:spPr>
        <p:txBody>
          <a:bodyPr wrap="none" rtlCol="0">
            <a:spAutoFit/>
          </a:bodyPr>
          <a:lstStyle/>
          <a:p>
            <a:r>
              <a:rPr lang="it-IT" dirty="0" smtClean="0"/>
              <a:t>MEIOSI</a:t>
            </a:r>
            <a:endParaRPr lang="it-IT" dirty="0"/>
          </a:p>
        </p:txBody>
      </p:sp>
      <p:sp>
        <p:nvSpPr>
          <p:cNvPr id="210" name="CasellaDiTesto 209"/>
          <p:cNvSpPr txBox="1"/>
          <p:nvPr/>
        </p:nvSpPr>
        <p:spPr>
          <a:xfrm>
            <a:off x="1856656" y="1844824"/>
            <a:ext cx="2088231" cy="523220"/>
          </a:xfrm>
          <a:prstGeom prst="rect">
            <a:avLst/>
          </a:prstGeom>
          <a:noFill/>
        </p:spPr>
        <p:txBody>
          <a:bodyPr wrap="square" rtlCol="0">
            <a:spAutoFit/>
          </a:bodyPr>
          <a:lstStyle/>
          <a:p>
            <a:pPr algn="ctr"/>
            <a:r>
              <a:rPr lang="it-IT" sz="1400" dirty="0" smtClean="0"/>
              <a:t>replicazione</a:t>
            </a:r>
          </a:p>
          <a:p>
            <a:pPr algn="ctr"/>
            <a:r>
              <a:rPr lang="it-IT" sz="1400" dirty="0" smtClean="0"/>
              <a:t>(immagine del cariotipo)</a:t>
            </a:r>
            <a:endParaRPr lang="it-IT" sz="1400" dirty="0"/>
          </a:p>
        </p:txBody>
      </p:sp>
      <p:sp>
        <p:nvSpPr>
          <p:cNvPr id="211" name="CasellaDiTesto 210"/>
          <p:cNvSpPr txBox="1"/>
          <p:nvPr/>
        </p:nvSpPr>
        <p:spPr>
          <a:xfrm>
            <a:off x="3512840" y="692696"/>
            <a:ext cx="946093" cy="246221"/>
          </a:xfrm>
          <a:prstGeom prst="rect">
            <a:avLst/>
          </a:prstGeom>
          <a:noFill/>
        </p:spPr>
        <p:txBody>
          <a:bodyPr wrap="none" rtlCol="0">
            <a:spAutoFit/>
          </a:bodyPr>
          <a:lstStyle/>
          <a:p>
            <a:r>
              <a:rPr lang="it-IT" sz="1000" smtClean="0"/>
              <a:t>cromosomi di</a:t>
            </a:r>
            <a:endParaRPr lang="it-IT" sz="1000" dirty="0"/>
          </a:p>
        </p:txBody>
      </p:sp>
      <p:sp>
        <p:nvSpPr>
          <p:cNvPr id="212" name="CasellaDiTesto 3"/>
          <p:cNvSpPr txBox="1">
            <a:spLocks noChangeArrowheads="1"/>
          </p:cNvSpPr>
          <p:nvPr/>
        </p:nvSpPr>
        <p:spPr bwMode="auto">
          <a:xfrm>
            <a:off x="0" y="35332"/>
            <a:ext cx="9849544" cy="369332"/>
          </a:xfrm>
          <a:prstGeom prst="rect">
            <a:avLst/>
          </a:prstGeom>
          <a:noFill/>
          <a:ln w="9525">
            <a:noFill/>
            <a:miter lim="800000"/>
            <a:headEnd/>
            <a:tailEnd/>
          </a:ln>
        </p:spPr>
        <p:txBody>
          <a:bodyPr wrap="square">
            <a:prstTxWarp prst="textNoShape">
              <a:avLst/>
            </a:prstTxWarp>
            <a:spAutoFit/>
          </a:bodyPr>
          <a:lstStyle/>
          <a:p>
            <a:pPr algn="ctr"/>
            <a:r>
              <a:rPr lang="it-IT" sz="1800" b="1" smtClean="0"/>
              <a:t>RIPRODUZIONE CELLULARE</a:t>
            </a:r>
            <a:endParaRPr lang="it-IT" sz="1800" b="1" dirty="0"/>
          </a:p>
        </p:txBody>
      </p:sp>
      <p:cxnSp>
        <p:nvCxnSpPr>
          <p:cNvPr id="19" name="Connettore 2 18"/>
          <p:cNvCxnSpPr>
            <a:stCxn id="375" idx="0"/>
          </p:cNvCxnSpPr>
          <p:nvPr/>
        </p:nvCxnSpPr>
        <p:spPr bwMode="auto">
          <a:xfrm flipH="1">
            <a:off x="654817" y="2294612"/>
            <a:ext cx="101563" cy="10745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ttore 2 20"/>
          <p:cNvCxnSpPr>
            <a:stCxn id="387" idx="0"/>
          </p:cNvCxnSpPr>
          <p:nvPr/>
        </p:nvCxnSpPr>
        <p:spPr bwMode="auto">
          <a:xfrm flipH="1">
            <a:off x="992561" y="2294612"/>
            <a:ext cx="195867" cy="11343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onnettore 2 22"/>
          <p:cNvCxnSpPr/>
          <p:nvPr/>
        </p:nvCxnSpPr>
        <p:spPr bwMode="auto">
          <a:xfrm>
            <a:off x="992560" y="2276872"/>
            <a:ext cx="707813" cy="117392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Connettore 2 24"/>
          <p:cNvCxnSpPr>
            <a:stCxn id="385" idx="0"/>
            <a:endCxn id="273" idx="4"/>
          </p:cNvCxnSpPr>
          <p:nvPr/>
        </p:nvCxnSpPr>
        <p:spPr bwMode="auto">
          <a:xfrm>
            <a:off x="1460012" y="2294612"/>
            <a:ext cx="632764" cy="11452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30" name="Gruppo 229"/>
          <p:cNvGrpSpPr/>
          <p:nvPr/>
        </p:nvGrpSpPr>
        <p:grpSpPr>
          <a:xfrm>
            <a:off x="3692872" y="1052736"/>
            <a:ext cx="108000" cy="468667"/>
            <a:chOff x="7974957" y="879676"/>
            <a:chExt cx="157278" cy="497711"/>
          </a:xfrm>
        </p:grpSpPr>
        <p:sp>
          <p:nvSpPr>
            <p:cNvPr id="231" name="Figura a mano libera 230"/>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32" name="Figura a mano libera 231"/>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41" name="Gruppo 240"/>
          <p:cNvGrpSpPr/>
          <p:nvPr/>
        </p:nvGrpSpPr>
        <p:grpSpPr>
          <a:xfrm>
            <a:off x="560512" y="3429000"/>
            <a:ext cx="108000" cy="468667"/>
            <a:chOff x="7974957" y="879676"/>
            <a:chExt cx="157278" cy="497711"/>
          </a:xfrm>
        </p:grpSpPr>
        <p:sp>
          <p:nvSpPr>
            <p:cNvPr id="242" name="Figura a mano libera 241"/>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43" name="Figura a mano libera 242"/>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44" name="Gruppo 243"/>
          <p:cNvGrpSpPr/>
          <p:nvPr/>
        </p:nvGrpSpPr>
        <p:grpSpPr>
          <a:xfrm>
            <a:off x="1784648" y="3429000"/>
            <a:ext cx="108000" cy="468667"/>
            <a:chOff x="7974957" y="879676"/>
            <a:chExt cx="157278" cy="497711"/>
          </a:xfrm>
        </p:grpSpPr>
        <p:sp>
          <p:nvSpPr>
            <p:cNvPr id="245" name="Figura a mano libera 244"/>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46" name="Figura a mano libera 245"/>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56" name="Gruppo 255"/>
          <p:cNvGrpSpPr/>
          <p:nvPr/>
        </p:nvGrpSpPr>
        <p:grpSpPr>
          <a:xfrm>
            <a:off x="5169024" y="5877272"/>
            <a:ext cx="108000" cy="468667"/>
            <a:chOff x="7974957" y="879676"/>
            <a:chExt cx="157278" cy="497711"/>
          </a:xfrm>
        </p:grpSpPr>
        <p:sp>
          <p:nvSpPr>
            <p:cNvPr id="257" name="Figura a mano libera 256"/>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58" name="Figura a mano libera 257"/>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59" name="Gruppo 258"/>
          <p:cNvGrpSpPr/>
          <p:nvPr/>
        </p:nvGrpSpPr>
        <p:grpSpPr>
          <a:xfrm>
            <a:off x="4232920" y="1052736"/>
            <a:ext cx="108000" cy="468667"/>
            <a:chOff x="7974957" y="879676"/>
            <a:chExt cx="157278" cy="497711"/>
          </a:xfrm>
        </p:grpSpPr>
        <p:sp>
          <p:nvSpPr>
            <p:cNvPr id="260" name="Figura a mano libera 259"/>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61" name="Figura a mano libera 260"/>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68" name="Gruppo 267"/>
          <p:cNvGrpSpPr/>
          <p:nvPr/>
        </p:nvGrpSpPr>
        <p:grpSpPr>
          <a:xfrm>
            <a:off x="920552" y="3429000"/>
            <a:ext cx="108000" cy="468667"/>
            <a:chOff x="7974957" y="879676"/>
            <a:chExt cx="157278" cy="497711"/>
          </a:xfrm>
        </p:grpSpPr>
        <p:sp>
          <p:nvSpPr>
            <p:cNvPr id="269" name="Figura a mano libera 268"/>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70" name="Figura a mano libera 269"/>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71" name="Gruppo 270"/>
          <p:cNvGrpSpPr/>
          <p:nvPr/>
        </p:nvGrpSpPr>
        <p:grpSpPr>
          <a:xfrm flipH="1">
            <a:off x="2000672" y="3429000"/>
            <a:ext cx="108000" cy="468667"/>
            <a:chOff x="7974957" y="879676"/>
            <a:chExt cx="157278" cy="497711"/>
          </a:xfrm>
        </p:grpSpPr>
        <p:sp>
          <p:nvSpPr>
            <p:cNvPr id="272" name="Figura a mano libera 271"/>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73" name="Figura a mano libera 272"/>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86" name="Gruppo 285"/>
          <p:cNvGrpSpPr/>
          <p:nvPr/>
        </p:nvGrpSpPr>
        <p:grpSpPr>
          <a:xfrm>
            <a:off x="7339436" y="5877272"/>
            <a:ext cx="108000" cy="468667"/>
            <a:chOff x="7974957" y="879676"/>
            <a:chExt cx="157278" cy="497711"/>
          </a:xfrm>
        </p:grpSpPr>
        <p:sp>
          <p:nvSpPr>
            <p:cNvPr id="287" name="Figura a mano libera 286"/>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88" name="Figura a mano libera 287"/>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295" name="Gruppo 294"/>
          <p:cNvGrpSpPr/>
          <p:nvPr/>
        </p:nvGrpSpPr>
        <p:grpSpPr>
          <a:xfrm flipH="1">
            <a:off x="8419556" y="5877272"/>
            <a:ext cx="108000" cy="468667"/>
            <a:chOff x="7974957" y="879676"/>
            <a:chExt cx="157278" cy="497711"/>
          </a:xfrm>
        </p:grpSpPr>
        <p:sp>
          <p:nvSpPr>
            <p:cNvPr id="296" name="Figura a mano libera 295"/>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97" name="Figura a mano libera 296"/>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307" name="Gruppo 306"/>
          <p:cNvGrpSpPr/>
          <p:nvPr/>
        </p:nvGrpSpPr>
        <p:grpSpPr>
          <a:xfrm flipH="1">
            <a:off x="6277692" y="5877272"/>
            <a:ext cx="108000" cy="468667"/>
            <a:chOff x="7974957" y="879676"/>
            <a:chExt cx="157278" cy="497711"/>
          </a:xfrm>
        </p:grpSpPr>
        <p:sp>
          <p:nvSpPr>
            <p:cNvPr id="308" name="Figura a mano libera 307"/>
            <p:cNvSpPr/>
            <p:nvPr/>
          </p:nvSpPr>
          <p:spPr bwMode="auto">
            <a:xfrm>
              <a:off x="7986531" y="1145894"/>
              <a:ext cx="145704" cy="231493"/>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09" name="Figura a mano libera 308"/>
            <p:cNvSpPr/>
            <p:nvPr/>
          </p:nvSpPr>
          <p:spPr bwMode="auto">
            <a:xfrm>
              <a:off x="7974957" y="879676"/>
              <a:ext cx="127965" cy="289188"/>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sp>
        <p:nvSpPr>
          <p:cNvPr id="362" name="Ovale 361"/>
          <p:cNvSpPr/>
          <p:nvPr/>
        </p:nvSpPr>
        <p:spPr bwMode="auto">
          <a:xfrm>
            <a:off x="560512" y="1556792"/>
            <a:ext cx="1152128" cy="1007244"/>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nvGrpSpPr>
          <p:cNvPr id="25640" name="Gruppo 25639"/>
          <p:cNvGrpSpPr/>
          <p:nvPr/>
        </p:nvGrpSpPr>
        <p:grpSpPr>
          <a:xfrm>
            <a:off x="776536" y="1843956"/>
            <a:ext cx="231272" cy="468667"/>
            <a:chOff x="2504728" y="4725144"/>
            <a:chExt cx="231272" cy="468667"/>
          </a:xfrm>
        </p:grpSpPr>
        <p:grpSp>
          <p:nvGrpSpPr>
            <p:cNvPr id="25639" name="Gruppo 25638"/>
            <p:cNvGrpSpPr/>
            <p:nvPr/>
          </p:nvGrpSpPr>
          <p:grpSpPr>
            <a:xfrm>
              <a:off x="2504728" y="4725144"/>
              <a:ext cx="108000" cy="468667"/>
              <a:chOff x="2504728" y="4725144"/>
              <a:chExt cx="108000" cy="468667"/>
            </a:xfrm>
          </p:grpSpPr>
          <p:sp>
            <p:nvSpPr>
              <p:cNvPr id="375" name="Figura a mano libera 374"/>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76" name="Figura a mano libera 375"/>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378" name="Gruppo 377"/>
            <p:cNvGrpSpPr/>
            <p:nvPr/>
          </p:nvGrpSpPr>
          <p:grpSpPr>
            <a:xfrm flipH="1">
              <a:off x="2628000" y="4725144"/>
              <a:ext cx="108000" cy="468667"/>
              <a:chOff x="2504728" y="4725144"/>
              <a:chExt cx="108000" cy="468667"/>
            </a:xfrm>
          </p:grpSpPr>
          <p:sp>
            <p:nvSpPr>
              <p:cNvPr id="379" name="Figura a mano libera 378"/>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80" name="Figura a mano libera 379"/>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grpSp>
        <p:nvGrpSpPr>
          <p:cNvPr id="382" name="Gruppo 381"/>
          <p:cNvGrpSpPr/>
          <p:nvPr/>
        </p:nvGrpSpPr>
        <p:grpSpPr>
          <a:xfrm>
            <a:off x="1208584" y="1843956"/>
            <a:ext cx="231272" cy="468667"/>
            <a:chOff x="2504728" y="4725144"/>
            <a:chExt cx="231272" cy="468667"/>
          </a:xfrm>
          <a:solidFill>
            <a:schemeClr val="tx1"/>
          </a:solidFill>
        </p:grpSpPr>
        <p:grpSp>
          <p:nvGrpSpPr>
            <p:cNvPr id="383" name="Gruppo 382"/>
            <p:cNvGrpSpPr/>
            <p:nvPr/>
          </p:nvGrpSpPr>
          <p:grpSpPr>
            <a:xfrm>
              <a:off x="2504728" y="4725144"/>
              <a:ext cx="108000" cy="468667"/>
              <a:chOff x="2504728" y="4725144"/>
              <a:chExt cx="108000" cy="468667"/>
            </a:xfrm>
            <a:grpFill/>
          </p:grpSpPr>
          <p:sp>
            <p:nvSpPr>
              <p:cNvPr id="387" name="Figura a mano libera 386"/>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88" name="Figura a mano libera 387"/>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384" name="Gruppo 383"/>
            <p:cNvGrpSpPr/>
            <p:nvPr/>
          </p:nvGrpSpPr>
          <p:grpSpPr>
            <a:xfrm flipH="1">
              <a:off x="2628000" y="4725144"/>
              <a:ext cx="108000" cy="468667"/>
              <a:chOff x="2504728" y="4725144"/>
              <a:chExt cx="108000" cy="468667"/>
            </a:xfrm>
            <a:grpFill/>
          </p:grpSpPr>
          <p:sp>
            <p:nvSpPr>
              <p:cNvPr id="385" name="Figura a mano libera 384"/>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86" name="Figura a mano libera 385"/>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sp>
        <p:nvSpPr>
          <p:cNvPr id="389" name="Ovale 388"/>
          <p:cNvSpPr/>
          <p:nvPr/>
        </p:nvSpPr>
        <p:spPr bwMode="auto">
          <a:xfrm>
            <a:off x="6349700" y="1629668"/>
            <a:ext cx="1152128" cy="1007244"/>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nvGrpSpPr>
          <p:cNvPr id="390" name="Gruppo 389"/>
          <p:cNvGrpSpPr/>
          <p:nvPr/>
        </p:nvGrpSpPr>
        <p:grpSpPr>
          <a:xfrm>
            <a:off x="6565724" y="1916832"/>
            <a:ext cx="231272" cy="468667"/>
            <a:chOff x="2504728" y="4725144"/>
            <a:chExt cx="231272" cy="468667"/>
          </a:xfrm>
        </p:grpSpPr>
        <p:grpSp>
          <p:nvGrpSpPr>
            <p:cNvPr id="391" name="Gruppo 390"/>
            <p:cNvGrpSpPr/>
            <p:nvPr/>
          </p:nvGrpSpPr>
          <p:grpSpPr>
            <a:xfrm>
              <a:off x="2504728" y="4725144"/>
              <a:ext cx="108000" cy="468667"/>
              <a:chOff x="2504728" y="4725144"/>
              <a:chExt cx="108000" cy="468667"/>
            </a:xfrm>
          </p:grpSpPr>
          <p:sp>
            <p:nvSpPr>
              <p:cNvPr id="395" name="Figura a mano libera 394"/>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96" name="Figura a mano libera 395"/>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392" name="Gruppo 391"/>
            <p:cNvGrpSpPr/>
            <p:nvPr/>
          </p:nvGrpSpPr>
          <p:grpSpPr>
            <a:xfrm flipH="1">
              <a:off x="2628000" y="4725144"/>
              <a:ext cx="108000" cy="468667"/>
              <a:chOff x="2504728" y="4725144"/>
              <a:chExt cx="108000" cy="468667"/>
            </a:xfrm>
          </p:grpSpPr>
          <p:sp>
            <p:nvSpPr>
              <p:cNvPr id="393" name="Figura a mano libera 392"/>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394" name="Figura a mano libera 393"/>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grpSp>
        <p:nvGrpSpPr>
          <p:cNvPr id="397" name="Gruppo 396"/>
          <p:cNvGrpSpPr/>
          <p:nvPr/>
        </p:nvGrpSpPr>
        <p:grpSpPr>
          <a:xfrm>
            <a:off x="6997772" y="1916832"/>
            <a:ext cx="231272" cy="468667"/>
            <a:chOff x="2504728" y="4725144"/>
            <a:chExt cx="231272" cy="468667"/>
          </a:xfrm>
          <a:solidFill>
            <a:schemeClr val="tx1"/>
          </a:solidFill>
        </p:grpSpPr>
        <p:grpSp>
          <p:nvGrpSpPr>
            <p:cNvPr id="398" name="Gruppo 397"/>
            <p:cNvGrpSpPr/>
            <p:nvPr/>
          </p:nvGrpSpPr>
          <p:grpSpPr>
            <a:xfrm>
              <a:off x="2504728" y="4725144"/>
              <a:ext cx="108000" cy="468667"/>
              <a:chOff x="2504728" y="4725144"/>
              <a:chExt cx="108000" cy="468667"/>
            </a:xfrm>
            <a:grpFill/>
          </p:grpSpPr>
          <p:sp>
            <p:nvSpPr>
              <p:cNvPr id="402" name="Figura a mano libera 401"/>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03" name="Figura a mano libera 402"/>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399" name="Gruppo 398"/>
            <p:cNvGrpSpPr/>
            <p:nvPr/>
          </p:nvGrpSpPr>
          <p:grpSpPr>
            <a:xfrm flipH="1">
              <a:off x="2628000" y="4725144"/>
              <a:ext cx="108000" cy="468667"/>
              <a:chOff x="2504728" y="4725144"/>
              <a:chExt cx="108000" cy="468667"/>
            </a:xfrm>
            <a:grpFill/>
          </p:grpSpPr>
          <p:sp>
            <p:nvSpPr>
              <p:cNvPr id="400" name="Figura a mano libera 399"/>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01" name="Figura a mano libera 400"/>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sp>
        <p:nvSpPr>
          <p:cNvPr id="404" name="Ovale 403"/>
          <p:cNvSpPr/>
          <p:nvPr/>
        </p:nvSpPr>
        <p:spPr bwMode="auto">
          <a:xfrm>
            <a:off x="6349700" y="3069828"/>
            <a:ext cx="1152128" cy="1007244"/>
          </a:xfrm>
          <a:prstGeom prst="ellipse">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nvGrpSpPr>
          <p:cNvPr id="405" name="Gruppo 404"/>
          <p:cNvGrpSpPr/>
          <p:nvPr/>
        </p:nvGrpSpPr>
        <p:grpSpPr>
          <a:xfrm>
            <a:off x="6565724" y="3356992"/>
            <a:ext cx="231272" cy="468667"/>
            <a:chOff x="2504728" y="4725144"/>
            <a:chExt cx="231272" cy="468667"/>
          </a:xfrm>
        </p:grpSpPr>
        <p:grpSp>
          <p:nvGrpSpPr>
            <p:cNvPr id="406" name="Gruppo 405"/>
            <p:cNvGrpSpPr/>
            <p:nvPr/>
          </p:nvGrpSpPr>
          <p:grpSpPr>
            <a:xfrm>
              <a:off x="2504728" y="4725144"/>
              <a:ext cx="108000" cy="468667"/>
              <a:chOff x="2504728" y="4725144"/>
              <a:chExt cx="108000" cy="468667"/>
            </a:xfrm>
          </p:grpSpPr>
          <p:sp>
            <p:nvSpPr>
              <p:cNvPr id="410" name="Figura a mano libera 409"/>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11" name="Figura a mano libera 410"/>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407" name="Gruppo 406"/>
            <p:cNvGrpSpPr/>
            <p:nvPr/>
          </p:nvGrpSpPr>
          <p:grpSpPr>
            <a:xfrm flipH="1">
              <a:off x="2628000" y="4725144"/>
              <a:ext cx="108000" cy="468667"/>
              <a:chOff x="2504728" y="4725144"/>
              <a:chExt cx="108000" cy="468667"/>
            </a:xfrm>
          </p:grpSpPr>
          <p:sp>
            <p:nvSpPr>
              <p:cNvPr id="408" name="Figura a mano libera 407"/>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09" name="Figura a mano libera 408"/>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grpSp>
        <p:nvGrpSpPr>
          <p:cNvPr id="412" name="Gruppo 411"/>
          <p:cNvGrpSpPr/>
          <p:nvPr/>
        </p:nvGrpSpPr>
        <p:grpSpPr>
          <a:xfrm>
            <a:off x="6997772" y="3356992"/>
            <a:ext cx="231272" cy="468667"/>
            <a:chOff x="2504728" y="4725144"/>
            <a:chExt cx="231272" cy="468667"/>
          </a:xfrm>
          <a:solidFill>
            <a:schemeClr val="tx1"/>
          </a:solidFill>
        </p:grpSpPr>
        <p:grpSp>
          <p:nvGrpSpPr>
            <p:cNvPr id="413" name="Gruppo 412"/>
            <p:cNvGrpSpPr/>
            <p:nvPr/>
          </p:nvGrpSpPr>
          <p:grpSpPr>
            <a:xfrm>
              <a:off x="2504728" y="4725144"/>
              <a:ext cx="108000" cy="468667"/>
              <a:chOff x="2504728" y="4725144"/>
              <a:chExt cx="108000" cy="468667"/>
            </a:xfrm>
            <a:grpFill/>
          </p:grpSpPr>
          <p:sp>
            <p:nvSpPr>
              <p:cNvPr id="417" name="Figura a mano libera 416"/>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18" name="Figura a mano libera 417"/>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414" name="Gruppo 413"/>
            <p:cNvGrpSpPr/>
            <p:nvPr/>
          </p:nvGrpSpPr>
          <p:grpSpPr>
            <a:xfrm flipH="1">
              <a:off x="2628000" y="4725144"/>
              <a:ext cx="108000" cy="468667"/>
              <a:chOff x="2504728" y="4725144"/>
              <a:chExt cx="108000" cy="468667"/>
            </a:xfrm>
            <a:grpFill/>
          </p:grpSpPr>
          <p:sp>
            <p:nvSpPr>
              <p:cNvPr id="415" name="Figura a mano libera 414"/>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16" name="Figura a mano libera 415"/>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grpSp>
        <p:nvGrpSpPr>
          <p:cNvPr id="419" name="Gruppo 418"/>
          <p:cNvGrpSpPr/>
          <p:nvPr/>
        </p:nvGrpSpPr>
        <p:grpSpPr>
          <a:xfrm>
            <a:off x="6277692" y="4725144"/>
            <a:ext cx="231272" cy="468667"/>
            <a:chOff x="2504728" y="4725144"/>
            <a:chExt cx="231272" cy="468667"/>
          </a:xfrm>
        </p:grpSpPr>
        <p:grpSp>
          <p:nvGrpSpPr>
            <p:cNvPr id="420" name="Gruppo 419"/>
            <p:cNvGrpSpPr/>
            <p:nvPr/>
          </p:nvGrpSpPr>
          <p:grpSpPr>
            <a:xfrm>
              <a:off x="2504728" y="4725144"/>
              <a:ext cx="108000" cy="468667"/>
              <a:chOff x="2504728" y="4725144"/>
              <a:chExt cx="108000" cy="468667"/>
            </a:xfrm>
          </p:grpSpPr>
          <p:sp>
            <p:nvSpPr>
              <p:cNvPr id="424" name="Figura a mano libera 423"/>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25" name="Figura a mano libera 424"/>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421" name="Gruppo 420"/>
            <p:cNvGrpSpPr/>
            <p:nvPr/>
          </p:nvGrpSpPr>
          <p:grpSpPr>
            <a:xfrm flipH="1">
              <a:off x="2628000" y="4725144"/>
              <a:ext cx="108000" cy="468667"/>
              <a:chOff x="2504728" y="4725144"/>
              <a:chExt cx="108000" cy="468667"/>
            </a:xfrm>
          </p:grpSpPr>
          <p:sp>
            <p:nvSpPr>
              <p:cNvPr id="422" name="Figura a mano libera 421"/>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23" name="Figura a mano libera 422"/>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grpSp>
        <p:nvGrpSpPr>
          <p:cNvPr id="426" name="Gruppo 425"/>
          <p:cNvGrpSpPr/>
          <p:nvPr/>
        </p:nvGrpSpPr>
        <p:grpSpPr>
          <a:xfrm>
            <a:off x="7270556" y="4725144"/>
            <a:ext cx="231272" cy="468667"/>
            <a:chOff x="2504728" y="4725144"/>
            <a:chExt cx="231272" cy="468667"/>
          </a:xfrm>
          <a:solidFill>
            <a:schemeClr val="tx1"/>
          </a:solidFill>
        </p:grpSpPr>
        <p:grpSp>
          <p:nvGrpSpPr>
            <p:cNvPr id="427" name="Gruppo 426"/>
            <p:cNvGrpSpPr/>
            <p:nvPr/>
          </p:nvGrpSpPr>
          <p:grpSpPr>
            <a:xfrm>
              <a:off x="2504728" y="4725144"/>
              <a:ext cx="108000" cy="468667"/>
              <a:chOff x="2504728" y="4725144"/>
              <a:chExt cx="108000" cy="468667"/>
            </a:xfrm>
            <a:grpFill/>
          </p:grpSpPr>
          <p:sp>
            <p:nvSpPr>
              <p:cNvPr id="431" name="Figura a mano libera 430"/>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32" name="Figura a mano libera 431"/>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nvGrpSpPr>
            <p:cNvPr id="428" name="Gruppo 427"/>
            <p:cNvGrpSpPr/>
            <p:nvPr/>
          </p:nvGrpSpPr>
          <p:grpSpPr>
            <a:xfrm flipH="1">
              <a:off x="2628000" y="4725144"/>
              <a:ext cx="108000" cy="468667"/>
              <a:chOff x="2504728" y="4725144"/>
              <a:chExt cx="108000" cy="468667"/>
            </a:xfrm>
            <a:grpFill/>
          </p:grpSpPr>
          <p:sp>
            <p:nvSpPr>
              <p:cNvPr id="429" name="Figura a mano libera 428"/>
              <p:cNvSpPr/>
              <p:nvPr/>
            </p:nvSpPr>
            <p:spPr bwMode="auto">
              <a:xfrm rot="960000">
                <a:off x="2512676" y="4975827"/>
                <a:ext cx="100052" cy="217984"/>
              </a:xfrm>
              <a:custGeom>
                <a:avLst/>
                <a:gdLst>
                  <a:gd name="connsiteX0" fmla="*/ 0 w 136552"/>
                  <a:gd name="connsiteY0" fmla="*/ 231493 h 231493"/>
                  <a:gd name="connsiteX1" fmla="*/ 0 w 136552"/>
                  <a:gd name="connsiteY1" fmla="*/ 231493 h 231493"/>
                  <a:gd name="connsiteX2" fmla="*/ 104172 w 136552"/>
                  <a:gd name="connsiteY2" fmla="*/ 208344 h 231493"/>
                  <a:gd name="connsiteX3" fmla="*/ 57873 w 136552"/>
                  <a:gd name="connsiteY3" fmla="*/ 0 h 231493"/>
                  <a:gd name="connsiteX4" fmla="*/ 11574 w 136552"/>
                  <a:gd name="connsiteY4" fmla="*/ 11574 h 231493"/>
                  <a:gd name="connsiteX5" fmla="*/ 0 w 136552"/>
                  <a:gd name="connsiteY5" fmla="*/ 57873 h 231493"/>
                  <a:gd name="connsiteX6" fmla="*/ 11574 w 136552"/>
                  <a:gd name="connsiteY6" fmla="*/ 185195 h 231493"/>
                  <a:gd name="connsiteX7" fmla="*/ 0 w 136552"/>
                  <a:gd name="connsiteY7" fmla="*/ 231493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52" h="231493">
                    <a:moveTo>
                      <a:pt x="0" y="231493"/>
                    </a:moveTo>
                    <a:lnTo>
                      <a:pt x="0" y="231493"/>
                    </a:lnTo>
                    <a:cubicBezTo>
                      <a:pt x="34724" y="223777"/>
                      <a:pt x="89725" y="240849"/>
                      <a:pt x="104172" y="208344"/>
                    </a:cubicBezTo>
                    <a:cubicBezTo>
                      <a:pt x="169584" y="61167"/>
                      <a:pt x="126551" y="45785"/>
                      <a:pt x="57873" y="0"/>
                    </a:cubicBezTo>
                    <a:cubicBezTo>
                      <a:pt x="42440" y="3858"/>
                      <a:pt x="22823" y="325"/>
                      <a:pt x="11574" y="11574"/>
                    </a:cubicBezTo>
                    <a:cubicBezTo>
                      <a:pt x="325" y="22823"/>
                      <a:pt x="0" y="41965"/>
                      <a:pt x="0" y="57873"/>
                    </a:cubicBezTo>
                    <a:cubicBezTo>
                      <a:pt x="0" y="100489"/>
                      <a:pt x="8035" y="142727"/>
                      <a:pt x="11574" y="185195"/>
                    </a:cubicBezTo>
                    <a:cubicBezTo>
                      <a:pt x="11894" y="189040"/>
                      <a:pt x="1929" y="223777"/>
                      <a:pt x="0" y="231493"/>
                    </a:cubicBezTo>
                    <a:close/>
                  </a:path>
                </a:pathLst>
              </a:cu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430" name="Figura a mano libera 429"/>
              <p:cNvSpPr/>
              <p:nvPr/>
            </p:nvSpPr>
            <p:spPr bwMode="auto">
              <a:xfrm rot="-720000">
                <a:off x="2504728" y="4725144"/>
                <a:ext cx="87871" cy="272312"/>
              </a:xfrm>
              <a:custGeom>
                <a:avLst/>
                <a:gdLst>
                  <a:gd name="connsiteX0" fmla="*/ 23149 w 127965"/>
                  <a:gd name="connsiteY0" fmla="*/ 266218 h 289188"/>
                  <a:gd name="connsiteX1" fmla="*/ 23149 w 127965"/>
                  <a:gd name="connsiteY1" fmla="*/ 266218 h 289188"/>
                  <a:gd name="connsiteX2" fmla="*/ 127321 w 127965"/>
                  <a:gd name="connsiteY2" fmla="*/ 277792 h 289188"/>
                  <a:gd name="connsiteX3" fmla="*/ 104172 w 127965"/>
                  <a:gd name="connsiteY3" fmla="*/ 0 h 289188"/>
                  <a:gd name="connsiteX4" fmla="*/ 23149 w 127965"/>
                  <a:gd name="connsiteY4" fmla="*/ 11575 h 289188"/>
                  <a:gd name="connsiteX5" fmla="*/ 0 w 127965"/>
                  <a:gd name="connsiteY5" fmla="*/ 81023 h 289188"/>
                  <a:gd name="connsiteX6" fmla="*/ 11575 w 127965"/>
                  <a:gd name="connsiteY6" fmla="*/ 243068 h 289188"/>
                  <a:gd name="connsiteX7" fmla="*/ 23149 w 127965"/>
                  <a:gd name="connsiteY7" fmla="*/ 266218 h 2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65" h="289188">
                    <a:moveTo>
                      <a:pt x="23149" y="266218"/>
                    </a:moveTo>
                    <a:lnTo>
                      <a:pt x="23149" y="266218"/>
                    </a:lnTo>
                    <a:cubicBezTo>
                      <a:pt x="57873" y="270076"/>
                      <a:pt x="109010" y="307547"/>
                      <a:pt x="127321" y="277792"/>
                    </a:cubicBezTo>
                    <a:cubicBezTo>
                      <a:pt x="132255" y="269774"/>
                      <a:pt x="107337" y="31650"/>
                      <a:pt x="104172" y="0"/>
                    </a:cubicBezTo>
                    <a:cubicBezTo>
                      <a:pt x="77164" y="3858"/>
                      <a:pt x="44684" y="-5174"/>
                      <a:pt x="23149" y="11575"/>
                    </a:cubicBezTo>
                    <a:cubicBezTo>
                      <a:pt x="3888" y="26556"/>
                      <a:pt x="0" y="81023"/>
                      <a:pt x="0" y="81023"/>
                    </a:cubicBezTo>
                    <a:cubicBezTo>
                      <a:pt x="3858" y="135038"/>
                      <a:pt x="5248" y="189286"/>
                      <a:pt x="11575" y="243068"/>
                    </a:cubicBezTo>
                    <a:cubicBezTo>
                      <a:pt x="13001" y="255185"/>
                      <a:pt x="21220" y="262360"/>
                      <a:pt x="23149" y="266218"/>
                    </a:cubicBezTo>
                    <a:close/>
                  </a:path>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grpSp>
      <p:grpSp>
        <p:nvGrpSpPr>
          <p:cNvPr id="25651" name="Gruppo 25650"/>
          <p:cNvGrpSpPr/>
          <p:nvPr/>
        </p:nvGrpSpPr>
        <p:grpSpPr>
          <a:xfrm>
            <a:off x="6681192" y="2852936"/>
            <a:ext cx="576064" cy="432048"/>
            <a:chOff x="4304928" y="2852936"/>
            <a:chExt cx="576064" cy="432048"/>
          </a:xfrm>
          <a:solidFill>
            <a:schemeClr val="accent1"/>
          </a:solidFill>
        </p:grpSpPr>
        <p:sp>
          <p:nvSpPr>
            <p:cNvPr id="449" name="Freccia a inversione 448"/>
            <p:cNvSpPr/>
            <p:nvPr/>
          </p:nvSpPr>
          <p:spPr bwMode="auto">
            <a:xfrm flipH="1">
              <a:off x="4304928" y="2852936"/>
              <a:ext cx="504056" cy="432048"/>
            </a:xfrm>
            <a:prstGeom prst="uturnArrow">
              <a:avLst>
                <a:gd name="adj1" fmla="val 13135"/>
                <a:gd name="adj2" fmla="val 25000"/>
                <a:gd name="adj3" fmla="val 25000"/>
                <a:gd name="adj4" fmla="val 41454"/>
                <a:gd name="adj5" fmla="val 100000"/>
              </a:avLst>
            </a:prstGeom>
            <a:grp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25650" name="Rettangolo 25649"/>
            <p:cNvSpPr/>
            <p:nvPr/>
          </p:nvSpPr>
          <p:spPr bwMode="auto">
            <a:xfrm>
              <a:off x="4664968" y="3068960"/>
              <a:ext cx="216024" cy="21602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grpSp>
      <p:sp>
        <p:nvSpPr>
          <p:cNvPr id="453" name="Freccia a inversione 452"/>
          <p:cNvSpPr/>
          <p:nvPr/>
        </p:nvSpPr>
        <p:spPr bwMode="auto">
          <a:xfrm>
            <a:off x="6781748" y="2852936"/>
            <a:ext cx="504056" cy="432048"/>
          </a:xfrm>
          <a:prstGeom prst="uturnArrow">
            <a:avLst>
              <a:gd name="adj1" fmla="val 13135"/>
              <a:gd name="adj2" fmla="val 25000"/>
              <a:gd name="adj3" fmla="val 25000"/>
              <a:gd name="adj4" fmla="val 41454"/>
              <a:gd name="adj5" fmla="val 100000"/>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cxnSp>
        <p:nvCxnSpPr>
          <p:cNvPr id="25654" name="Connettore 2 25653"/>
          <p:cNvCxnSpPr/>
          <p:nvPr/>
        </p:nvCxnSpPr>
        <p:spPr bwMode="auto">
          <a:xfrm flipH="1">
            <a:off x="1784648" y="1268760"/>
            <a:ext cx="1296144" cy="6480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5655" name="CasellaDiTesto 25654"/>
          <p:cNvSpPr txBox="1"/>
          <p:nvPr/>
        </p:nvSpPr>
        <p:spPr>
          <a:xfrm>
            <a:off x="1767999" y="1567825"/>
            <a:ext cx="1456809" cy="276999"/>
          </a:xfrm>
          <a:prstGeom prst="rect">
            <a:avLst/>
          </a:prstGeom>
          <a:solidFill>
            <a:schemeClr val="bg1"/>
          </a:solidFill>
        </p:spPr>
        <p:txBody>
          <a:bodyPr wrap="none" rtlCol="0">
            <a:spAutoFit/>
          </a:bodyPr>
          <a:lstStyle/>
          <a:p>
            <a:r>
              <a:rPr lang="it-IT" sz="1200" smtClean="0"/>
              <a:t>LINEA SOMATICA</a:t>
            </a:r>
            <a:endParaRPr lang="it-IT" sz="1200"/>
          </a:p>
        </p:txBody>
      </p:sp>
      <p:cxnSp>
        <p:nvCxnSpPr>
          <p:cNvPr id="25657" name="Connettore 2 25656"/>
          <p:cNvCxnSpPr/>
          <p:nvPr/>
        </p:nvCxnSpPr>
        <p:spPr bwMode="auto">
          <a:xfrm>
            <a:off x="4808984" y="1484784"/>
            <a:ext cx="1440160" cy="57606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61" name="CasellaDiTesto 460"/>
          <p:cNvSpPr txBox="1"/>
          <p:nvPr/>
        </p:nvSpPr>
        <p:spPr>
          <a:xfrm>
            <a:off x="4664968" y="1567825"/>
            <a:ext cx="1701876" cy="276999"/>
          </a:xfrm>
          <a:prstGeom prst="rect">
            <a:avLst/>
          </a:prstGeom>
          <a:solidFill>
            <a:schemeClr val="bg1"/>
          </a:solidFill>
        </p:spPr>
        <p:txBody>
          <a:bodyPr wrap="none" rtlCol="0">
            <a:spAutoFit/>
          </a:bodyPr>
          <a:lstStyle/>
          <a:p>
            <a:r>
              <a:rPr lang="it-IT" sz="1200" smtClean="0"/>
              <a:t>LINEA GERMINATIVA</a:t>
            </a:r>
            <a:endParaRPr lang="it-IT" sz="12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p:cNvPicPr>
            <a:picLocks noChangeAspect="1"/>
          </p:cNvPicPr>
          <p:nvPr/>
        </p:nvPicPr>
        <p:blipFill rotWithShape="1">
          <a:blip r:embed="rId2">
            <a:extLst>
              <a:ext uri="{28A0092B-C50C-407E-A947-70E740481C1C}">
                <a14:useLocalDpi xmlns:a14="http://schemas.microsoft.com/office/drawing/2010/main" val="0"/>
              </a:ext>
            </a:extLst>
          </a:blip>
          <a:srcRect b="8299"/>
          <a:stretch/>
        </p:blipFill>
        <p:spPr bwMode="auto">
          <a:xfrm>
            <a:off x="3017730" y="56959"/>
            <a:ext cx="6831814" cy="6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3"/>
          <p:cNvSpPr txBox="1">
            <a:spLocks noChangeArrowheads="1"/>
          </p:cNvSpPr>
          <p:nvPr/>
        </p:nvSpPr>
        <p:spPr bwMode="auto">
          <a:xfrm>
            <a:off x="128464" y="35332"/>
            <a:ext cx="2808312" cy="369332"/>
          </a:xfrm>
          <a:prstGeom prst="rect">
            <a:avLst/>
          </a:prstGeom>
          <a:noFill/>
          <a:ln w="9525">
            <a:noFill/>
            <a:miter lim="800000"/>
            <a:headEnd/>
            <a:tailEnd/>
          </a:ln>
        </p:spPr>
        <p:txBody>
          <a:bodyPr wrap="square">
            <a:prstTxWarp prst="textNoShape">
              <a:avLst/>
            </a:prstTxWarp>
            <a:spAutoFit/>
          </a:bodyPr>
          <a:lstStyle/>
          <a:p>
            <a:pPr algn="ctr"/>
            <a:r>
              <a:rPr lang="it-IT" sz="1800" b="1" dirty="0" smtClean="0"/>
              <a:t>GAMETOGENESI</a:t>
            </a:r>
            <a:endParaRPr lang="it-IT" sz="1800" b="1" dirty="0"/>
          </a:p>
        </p:txBody>
      </p:sp>
      <p:sp>
        <p:nvSpPr>
          <p:cNvPr id="2" name="CasellaDiTesto 1"/>
          <p:cNvSpPr txBox="1"/>
          <p:nvPr/>
        </p:nvSpPr>
        <p:spPr>
          <a:xfrm>
            <a:off x="-15552" y="6639163"/>
            <a:ext cx="2140330" cy="246221"/>
          </a:xfrm>
          <a:prstGeom prst="rect">
            <a:avLst/>
          </a:prstGeom>
          <a:noFill/>
        </p:spPr>
        <p:txBody>
          <a:bodyPr wrap="none" rtlCol="0">
            <a:spAutoFit/>
          </a:bodyPr>
          <a:lstStyle/>
          <a:p>
            <a:r>
              <a:rPr lang="it-IT" sz="1000" dirty="0" err="1" smtClean="0"/>
              <a:t>Vander</a:t>
            </a:r>
            <a:r>
              <a:rPr lang="it-IT" sz="1000" dirty="0" smtClean="0"/>
              <a:t>, FISIOLOGIA, Ambrosiana</a:t>
            </a:r>
            <a:endParaRPr lang="it-IT" sz="1000" dirty="0"/>
          </a:p>
        </p:txBody>
      </p:sp>
      <p:sp>
        <p:nvSpPr>
          <p:cNvPr id="4" name="Rettangolo 3"/>
          <p:cNvSpPr/>
          <p:nvPr/>
        </p:nvSpPr>
        <p:spPr bwMode="auto">
          <a:xfrm>
            <a:off x="4160912" y="0"/>
            <a:ext cx="3096344" cy="6858000"/>
          </a:xfrm>
          <a:prstGeom prst="rect">
            <a:avLst/>
          </a:prstGeom>
          <a:solidFill>
            <a:schemeClr val="accent1">
              <a:lumMod val="75000"/>
              <a:alpha val="24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5" name="Rettangolo 4"/>
          <p:cNvSpPr/>
          <p:nvPr/>
        </p:nvSpPr>
        <p:spPr bwMode="auto">
          <a:xfrm>
            <a:off x="4304928" y="908720"/>
            <a:ext cx="936104" cy="360040"/>
          </a:xfrm>
          <a:prstGeom prst="rect">
            <a:avLst/>
          </a:prstGeom>
          <a:noFill/>
          <a:ln w="9525"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7" name="Rettangolo 6"/>
          <p:cNvSpPr/>
          <p:nvPr/>
        </p:nvSpPr>
        <p:spPr bwMode="auto">
          <a:xfrm>
            <a:off x="4304928" y="4509120"/>
            <a:ext cx="936104" cy="360040"/>
          </a:xfrm>
          <a:prstGeom prst="rect">
            <a:avLst/>
          </a:prstGeom>
          <a:noFill/>
          <a:ln w="9525"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6" name="CasellaDiTesto 5"/>
          <p:cNvSpPr txBox="1"/>
          <p:nvPr/>
        </p:nvSpPr>
        <p:spPr>
          <a:xfrm>
            <a:off x="-1488" y="2852936"/>
            <a:ext cx="3765774" cy="276999"/>
          </a:xfrm>
          <a:prstGeom prst="rect">
            <a:avLst/>
          </a:prstGeom>
          <a:noFill/>
        </p:spPr>
        <p:txBody>
          <a:bodyPr wrap="none" rtlCol="0">
            <a:spAutoFit/>
          </a:bodyPr>
          <a:lstStyle/>
          <a:p>
            <a:r>
              <a:rPr lang="it-IT" sz="1200" dirty="0" smtClean="0"/>
              <a:t>II divisione meiotica: continuamente, dopo la pubertà</a:t>
            </a:r>
            <a:endParaRPr lang="it-IT" sz="1200" dirty="0"/>
          </a:p>
        </p:txBody>
      </p:sp>
      <p:sp>
        <p:nvSpPr>
          <p:cNvPr id="9" name="CasellaDiTesto 8"/>
          <p:cNvSpPr txBox="1"/>
          <p:nvPr/>
        </p:nvSpPr>
        <p:spPr>
          <a:xfrm>
            <a:off x="-15552" y="6104329"/>
            <a:ext cx="3389069" cy="276999"/>
          </a:xfrm>
          <a:prstGeom prst="rect">
            <a:avLst/>
          </a:prstGeom>
          <a:noFill/>
        </p:spPr>
        <p:txBody>
          <a:bodyPr wrap="none" rtlCol="0">
            <a:spAutoFit/>
          </a:bodyPr>
          <a:lstStyle/>
          <a:p>
            <a:r>
              <a:rPr lang="it-IT" sz="1200" dirty="0" smtClean="0"/>
              <a:t>II divisione meiotica: solo dopo la fecondazione</a:t>
            </a:r>
            <a:endParaRPr lang="it-IT" sz="1200" dirty="0"/>
          </a:p>
        </p:txBody>
      </p:sp>
      <p:sp>
        <p:nvSpPr>
          <p:cNvPr id="8" name="CasellaDiTesto 7"/>
          <p:cNvSpPr txBox="1"/>
          <p:nvPr/>
        </p:nvSpPr>
        <p:spPr>
          <a:xfrm>
            <a:off x="-6300" y="2564904"/>
            <a:ext cx="4301177" cy="276999"/>
          </a:xfrm>
          <a:prstGeom prst="rect">
            <a:avLst/>
          </a:prstGeom>
          <a:noFill/>
        </p:spPr>
        <p:txBody>
          <a:bodyPr wrap="none" rtlCol="0">
            <a:spAutoFit/>
          </a:bodyPr>
          <a:lstStyle/>
          <a:p>
            <a:r>
              <a:rPr lang="it-IT" sz="1200" dirty="0" smtClean="0"/>
              <a:t>Spermatocita primario: produzione continua, dopo </a:t>
            </a:r>
            <a:r>
              <a:rPr lang="it-IT" sz="1200" smtClean="0"/>
              <a:t>la pubertà</a:t>
            </a:r>
            <a:endParaRPr lang="it-IT" sz="1200"/>
          </a:p>
        </p:txBody>
      </p:sp>
      <p:sp>
        <p:nvSpPr>
          <p:cNvPr id="11" name="CasellaDiTesto 10"/>
          <p:cNvSpPr txBox="1"/>
          <p:nvPr/>
        </p:nvSpPr>
        <p:spPr>
          <a:xfrm>
            <a:off x="-15552" y="5816297"/>
            <a:ext cx="3457998" cy="276999"/>
          </a:xfrm>
          <a:prstGeom prst="rect">
            <a:avLst/>
          </a:prstGeom>
          <a:noFill/>
        </p:spPr>
        <p:txBody>
          <a:bodyPr wrap="none" rtlCol="0">
            <a:spAutoFit/>
          </a:bodyPr>
          <a:lstStyle/>
          <a:p>
            <a:r>
              <a:rPr lang="it-IT" sz="1200" dirty="0"/>
              <a:t>O</a:t>
            </a:r>
            <a:r>
              <a:rPr lang="it-IT" sz="1200" dirty="0" smtClean="0"/>
              <a:t>ocita primario: produzione solo nella vita fetale</a:t>
            </a:r>
            <a:endParaRPr lang="it-IT" sz="1200" dirty="0"/>
          </a:p>
        </p:txBody>
      </p:sp>
    </p:spTree>
    <p:extLst>
      <p:ext uri="{BB962C8B-B14F-4D97-AF65-F5344CB8AC3E}">
        <p14:creationId xmlns:p14="http://schemas.microsoft.com/office/powerpoint/2010/main" val="1925288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uppo 14"/>
          <p:cNvGrpSpPr>
            <a:grpSpLocks/>
          </p:cNvGrpSpPr>
          <p:nvPr/>
        </p:nvGrpSpPr>
        <p:grpSpPr bwMode="auto">
          <a:xfrm>
            <a:off x="5457825" y="476250"/>
            <a:ext cx="4365625" cy="5473700"/>
            <a:chOff x="5457056" y="476672"/>
            <a:chExt cx="4365750" cy="5472608"/>
          </a:xfrm>
        </p:grpSpPr>
        <p:pic>
          <p:nvPicPr>
            <p:cNvPr id="25620" name="Immagine 10"/>
            <p:cNvPicPr>
              <a:picLocks noChangeAspect="1"/>
            </p:cNvPicPr>
            <p:nvPr/>
          </p:nvPicPr>
          <p:blipFill>
            <a:blip r:embed="rId3"/>
            <a:srcRect b="5995"/>
            <a:stretch>
              <a:fillRect/>
            </a:stretch>
          </p:blipFill>
          <p:spPr bwMode="auto">
            <a:xfrm flipV="1">
              <a:off x="5457056" y="545604"/>
              <a:ext cx="3392787" cy="5403676"/>
            </a:xfrm>
            <a:prstGeom prst="rect">
              <a:avLst/>
            </a:prstGeom>
            <a:noFill/>
            <a:ln w="9525">
              <a:noFill/>
              <a:miter lim="800000"/>
              <a:headEnd/>
              <a:tailEnd/>
            </a:ln>
          </p:spPr>
        </p:pic>
        <p:sp>
          <p:nvSpPr>
            <p:cNvPr id="25621" name="CasellaDiTesto 12"/>
            <p:cNvSpPr txBox="1">
              <a:spLocks noChangeArrowheads="1"/>
            </p:cNvSpPr>
            <p:nvPr/>
          </p:nvSpPr>
          <p:spPr bwMode="auto">
            <a:xfrm>
              <a:off x="7905051" y="763952"/>
              <a:ext cx="1192247" cy="274583"/>
            </a:xfrm>
            <a:prstGeom prst="rect">
              <a:avLst/>
            </a:prstGeom>
            <a:solidFill>
              <a:schemeClr val="bg1"/>
            </a:solidFill>
            <a:ln w="9525">
              <a:noFill/>
              <a:miter lim="800000"/>
              <a:headEnd/>
              <a:tailEnd/>
            </a:ln>
          </p:spPr>
          <p:txBody>
            <a:bodyPr wrap="none">
              <a:prstTxWarp prst="textNoShape">
                <a:avLst/>
              </a:prstTxWarp>
              <a:spAutoFit/>
            </a:bodyPr>
            <a:lstStyle/>
            <a:p>
              <a:r>
                <a:rPr lang="it-IT" sz="1200"/>
                <a:t>spermatogonio</a:t>
              </a:r>
            </a:p>
          </p:txBody>
        </p:sp>
        <p:sp>
          <p:nvSpPr>
            <p:cNvPr id="25622" name="CasellaDiTesto 17"/>
            <p:cNvSpPr txBox="1">
              <a:spLocks noChangeArrowheads="1"/>
            </p:cNvSpPr>
            <p:nvPr/>
          </p:nvSpPr>
          <p:spPr bwMode="auto">
            <a:xfrm>
              <a:off x="8147945" y="1855934"/>
              <a:ext cx="1336714" cy="274583"/>
            </a:xfrm>
            <a:prstGeom prst="rect">
              <a:avLst/>
            </a:prstGeom>
            <a:solidFill>
              <a:schemeClr val="bg1"/>
            </a:solidFill>
            <a:ln w="9525">
              <a:noFill/>
              <a:miter lim="800000"/>
              <a:headEnd/>
              <a:tailEnd/>
            </a:ln>
          </p:spPr>
          <p:txBody>
            <a:bodyPr wrap="none">
              <a:prstTxWarp prst="textNoShape">
                <a:avLst/>
              </a:prstTxWarp>
              <a:spAutoFit/>
            </a:bodyPr>
            <a:lstStyle/>
            <a:p>
              <a:r>
                <a:rPr lang="it-IT" sz="1200"/>
                <a:t>cellula del Sertoli</a:t>
              </a:r>
            </a:p>
          </p:txBody>
        </p:sp>
        <p:sp>
          <p:nvSpPr>
            <p:cNvPr id="25623" name="CasellaDiTesto 18"/>
            <p:cNvSpPr txBox="1">
              <a:spLocks noChangeArrowheads="1"/>
            </p:cNvSpPr>
            <p:nvPr/>
          </p:nvSpPr>
          <p:spPr bwMode="auto">
            <a:xfrm>
              <a:off x="8049518" y="2143214"/>
              <a:ext cx="1649459" cy="274583"/>
            </a:xfrm>
            <a:prstGeom prst="rect">
              <a:avLst/>
            </a:prstGeom>
            <a:solidFill>
              <a:schemeClr val="bg1"/>
            </a:solidFill>
            <a:ln w="9525">
              <a:noFill/>
              <a:miter lim="800000"/>
              <a:headEnd/>
              <a:tailEnd/>
            </a:ln>
          </p:spPr>
          <p:txBody>
            <a:bodyPr wrap="none">
              <a:prstTxWarp prst="textNoShape">
                <a:avLst/>
              </a:prstTxWarp>
              <a:spAutoFit/>
            </a:bodyPr>
            <a:lstStyle/>
            <a:p>
              <a:r>
                <a:rPr lang="it-IT" sz="1200"/>
                <a:t>spermatocita primario</a:t>
              </a:r>
            </a:p>
          </p:txBody>
        </p:sp>
        <p:sp>
          <p:nvSpPr>
            <p:cNvPr id="25624" name="CasellaDiTesto 19"/>
            <p:cNvSpPr txBox="1">
              <a:spLocks noChangeArrowheads="1"/>
            </p:cNvSpPr>
            <p:nvPr/>
          </p:nvSpPr>
          <p:spPr bwMode="auto">
            <a:xfrm>
              <a:off x="7978078" y="2576515"/>
              <a:ext cx="1844728" cy="274583"/>
            </a:xfrm>
            <a:prstGeom prst="rect">
              <a:avLst/>
            </a:prstGeom>
            <a:solidFill>
              <a:schemeClr val="bg1"/>
            </a:solidFill>
            <a:ln w="9525">
              <a:noFill/>
              <a:miter lim="800000"/>
              <a:headEnd/>
              <a:tailEnd/>
            </a:ln>
          </p:spPr>
          <p:txBody>
            <a:bodyPr wrap="none">
              <a:prstTxWarp prst="textNoShape">
                <a:avLst/>
              </a:prstTxWarp>
              <a:spAutoFit/>
            </a:bodyPr>
            <a:lstStyle/>
            <a:p>
              <a:r>
                <a:rPr lang="it-IT" sz="1200"/>
                <a:t>spermatocita secondario</a:t>
              </a:r>
            </a:p>
          </p:txBody>
        </p:sp>
        <p:sp>
          <p:nvSpPr>
            <p:cNvPr id="25625" name="CasellaDiTesto 20"/>
            <p:cNvSpPr txBox="1">
              <a:spLocks noChangeArrowheads="1"/>
            </p:cNvSpPr>
            <p:nvPr/>
          </p:nvSpPr>
          <p:spPr bwMode="auto">
            <a:xfrm>
              <a:off x="7760584" y="2935219"/>
              <a:ext cx="1065243" cy="274583"/>
            </a:xfrm>
            <a:prstGeom prst="rect">
              <a:avLst/>
            </a:prstGeom>
            <a:solidFill>
              <a:schemeClr val="bg1"/>
            </a:solidFill>
            <a:ln w="9525">
              <a:noFill/>
              <a:miter lim="800000"/>
              <a:headEnd/>
              <a:tailEnd/>
            </a:ln>
          </p:spPr>
          <p:txBody>
            <a:bodyPr wrap="none">
              <a:prstTxWarp prst="textNoShape">
                <a:avLst/>
              </a:prstTxWarp>
              <a:spAutoFit/>
            </a:bodyPr>
            <a:lstStyle/>
            <a:p>
              <a:r>
                <a:rPr lang="it-IT" sz="1200"/>
                <a:t>spermatozoo</a:t>
              </a:r>
            </a:p>
          </p:txBody>
        </p:sp>
        <p:sp>
          <p:nvSpPr>
            <p:cNvPr id="25626" name="CasellaDiTesto 21"/>
            <p:cNvSpPr txBox="1">
              <a:spLocks noChangeArrowheads="1"/>
            </p:cNvSpPr>
            <p:nvPr/>
          </p:nvSpPr>
          <p:spPr bwMode="auto">
            <a:xfrm>
              <a:off x="7328772" y="3224086"/>
              <a:ext cx="938239" cy="274583"/>
            </a:xfrm>
            <a:prstGeom prst="rect">
              <a:avLst/>
            </a:prstGeom>
            <a:solidFill>
              <a:schemeClr val="bg1"/>
            </a:solidFill>
            <a:ln w="9525">
              <a:noFill/>
              <a:miter lim="800000"/>
              <a:headEnd/>
              <a:tailEnd/>
            </a:ln>
          </p:spPr>
          <p:txBody>
            <a:bodyPr wrap="none">
              <a:prstTxWarp prst="textNoShape">
                <a:avLst/>
              </a:prstTxWarp>
              <a:spAutoFit/>
            </a:bodyPr>
            <a:lstStyle/>
            <a:p>
              <a:r>
                <a:rPr lang="it-IT" sz="1200"/>
                <a:t>spermatide</a:t>
              </a:r>
            </a:p>
          </p:txBody>
        </p:sp>
        <p:sp>
          <p:nvSpPr>
            <p:cNvPr id="25627" name="CasellaDiTesto 22"/>
            <p:cNvSpPr txBox="1">
              <a:spLocks noChangeArrowheads="1"/>
            </p:cNvSpPr>
            <p:nvPr/>
          </p:nvSpPr>
          <p:spPr bwMode="auto">
            <a:xfrm>
              <a:off x="7912989" y="4652551"/>
              <a:ext cx="1504993" cy="457109"/>
            </a:xfrm>
            <a:prstGeom prst="rect">
              <a:avLst/>
            </a:prstGeom>
            <a:solidFill>
              <a:schemeClr val="bg1"/>
            </a:solidFill>
            <a:ln w="9525">
              <a:noFill/>
              <a:miter lim="800000"/>
              <a:headEnd/>
              <a:tailEnd/>
            </a:ln>
          </p:spPr>
          <p:txBody>
            <a:bodyPr>
              <a:prstTxWarp prst="textNoShape">
                <a:avLst/>
              </a:prstTxWarp>
              <a:spAutoFit/>
            </a:bodyPr>
            <a:lstStyle/>
            <a:p>
              <a:r>
                <a:rPr lang="it-IT" sz="1200"/>
                <a:t>cellule interstiziali di Leydig</a:t>
              </a:r>
            </a:p>
          </p:txBody>
        </p:sp>
        <p:sp>
          <p:nvSpPr>
            <p:cNvPr id="25628" name="CasellaDiTesto 23"/>
            <p:cNvSpPr txBox="1">
              <a:spLocks noChangeArrowheads="1"/>
            </p:cNvSpPr>
            <p:nvPr/>
          </p:nvSpPr>
          <p:spPr bwMode="auto">
            <a:xfrm>
              <a:off x="7473239" y="3860547"/>
              <a:ext cx="1152558" cy="457109"/>
            </a:xfrm>
            <a:prstGeom prst="rect">
              <a:avLst/>
            </a:prstGeom>
            <a:solidFill>
              <a:schemeClr val="bg1"/>
            </a:solidFill>
            <a:ln w="9525">
              <a:noFill/>
              <a:miter lim="800000"/>
              <a:headEnd/>
              <a:tailEnd/>
            </a:ln>
          </p:spPr>
          <p:txBody>
            <a:bodyPr>
              <a:prstTxWarp prst="textNoShape">
                <a:avLst/>
              </a:prstTxWarp>
              <a:spAutoFit/>
            </a:bodyPr>
            <a:lstStyle/>
            <a:p>
              <a:r>
                <a:rPr lang="it-IT" sz="1200"/>
                <a:t>tubulo seminifero</a:t>
              </a:r>
            </a:p>
          </p:txBody>
        </p:sp>
        <p:sp>
          <p:nvSpPr>
            <p:cNvPr id="25629" name="Rettangolo 13"/>
            <p:cNvSpPr>
              <a:spLocks noChangeArrowheads="1"/>
            </p:cNvSpPr>
            <p:nvPr/>
          </p:nvSpPr>
          <p:spPr bwMode="auto">
            <a:xfrm>
              <a:off x="5457056" y="476672"/>
              <a:ext cx="216024" cy="288032"/>
            </a:xfrm>
            <a:prstGeom prst="rect">
              <a:avLst/>
            </a:prstGeom>
            <a:solidFill>
              <a:schemeClr val="bg1"/>
            </a:solidFill>
            <a:ln w="9525">
              <a:solidFill>
                <a:schemeClr val="bg1"/>
              </a:solidFill>
              <a:round/>
              <a:headEnd/>
              <a:tailEnd/>
            </a:ln>
          </p:spPr>
          <p:txBody>
            <a:bodyPr>
              <a:prstTxWarp prst="textNoShape">
                <a:avLst/>
              </a:prstTxWarp>
            </a:bodyPr>
            <a:lstStyle/>
            <a:p>
              <a:endParaRPr lang="it-IT" sz="2400">
                <a:solidFill>
                  <a:srgbClr val="000000"/>
                </a:solidFill>
              </a:endParaRPr>
            </a:p>
          </p:txBody>
        </p:sp>
        <p:sp>
          <p:nvSpPr>
            <p:cNvPr id="25630" name="Rettangolo 25"/>
            <p:cNvSpPr>
              <a:spLocks noChangeArrowheads="1"/>
            </p:cNvSpPr>
            <p:nvPr/>
          </p:nvSpPr>
          <p:spPr bwMode="auto">
            <a:xfrm>
              <a:off x="5457056" y="3717032"/>
              <a:ext cx="216024" cy="288032"/>
            </a:xfrm>
            <a:prstGeom prst="rect">
              <a:avLst/>
            </a:prstGeom>
            <a:solidFill>
              <a:schemeClr val="bg1"/>
            </a:solidFill>
            <a:ln w="9525">
              <a:solidFill>
                <a:schemeClr val="bg1"/>
              </a:solidFill>
              <a:round/>
              <a:headEnd/>
              <a:tailEnd/>
            </a:ln>
          </p:spPr>
          <p:txBody>
            <a:bodyPr>
              <a:prstTxWarp prst="textNoShape">
                <a:avLst/>
              </a:prstTxWarp>
            </a:bodyPr>
            <a:lstStyle/>
            <a:p>
              <a:endParaRPr lang="it-IT" sz="2400">
                <a:solidFill>
                  <a:srgbClr val="000000"/>
                </a:solidFill>
              </a:endParaRPr>
            </a:p>
          </p:txBody>
        </p:sp>
      </p:grpSp>
      <p:pic>
        <p:nvPicPr>
          <p:cNvPr id="25602" name="Picture 5" descr="46_11"/>
          <p:cNvPicPr>
            <a:picLocks noChangeAspect="1" noChangeArrowheads="1"/>
          </p:cNvPicPr>
          <p:nvPr/>
        </p:nvPicPr>
        <p:blipFill>
          <a:blip r:embed="rId4"/>
          <a:srcRect l="58992" t="37903" r="5820" b="40079"/>
          <a:stretch>
            <a:fillRect/>
          </a:stretch>
        </p:blipFill>
        <p:spPr bwMode="auto">
          <a:xfrm>
            <a:off x="7883525" y="5091113"/>
            <a:ext cx="2022475" cy="1771650"/>
          </a:xfrm>
          <a:prstGeom prst="rect">
            <a:avLst/>
          </a:prstGeom>
          <a:noFill/>
          <a:ln w="9525">
            <a:noFill/>
            <a:miter lim="800000"/>
            <a:headEnd/>
            <a:tailEnd/>
          </a:ln>
        </p:spPr>
      </p:pic>
      <p:cxnSp>
        <p:nvCxnSpPr>
          <p:cNvPr id="25603" name="Connettore 1 27656"/>
          <p:cNvCxnSpPr>
            <a:cxnSpLocks noChangeShapeType="1"/>
          </p:cNvCxnSpPr>
          <p:nvPr/>
        </p:nvCxnSpPr>
        <p:spPr bwMode="auto">
          <a:xfrm>
            <a:off x="9777413" y="1989138"/>
            <a:ext cx="0" cy="3168650"/>
          </a:xfrm>
          <a:prstGeom prst="line">
            <a:avLst/>
          </a:prstGeom>
          <a:noFill/>
          <a:ln w="9525">
            <a:solidFill>
              <a:schemeClr val="tx1"/>
            </a:solidFill>
            <a:round/>
            <a:headEnd/>
            <a:tailEnd/>
          </a:ln>
        </p:spPr>
      </p:cxnSp>
      <p:cxnSp>
        <p:nvCxnSpPr>
          <p:cNvPr id="25604" name="Connettore 1 27658"/>
          <p:cNvCxnSpPr>
            <a:cxnSpLocks noChangeShapeType="1"/>
            <a:endCxn id="25622" idx="3"/>
          </p:cNvCxnSpPr>
          <p:nvPr/>
        </p:nvCxnSpPr>
        <p:spPr bwMode="auto">
          <a:xfrm flipH="1">
            <a:off x="9485313" y="1989138"/>
            <a:ext cx="287337" cy="4762"/>
          </a:xfrm>
          <a:prstGeom prst="line">
            <a:avLst/>
          </a:prstGeom>
          <a:noFill/>
          <a:ln w="9525">
            <a:solidFill>
              <a:schemeClr val="tx1"/>
            </a:solidFill>
            <a:round/>
            <a:headEnd/>
            <a:tailEnd/>
          </a:ln>
        </p:spPr>
      </p:cxnSp>
      <p:cxnSp>
        <p:nvCxnSpPr>
          <p:cNvPr id="25605" name="Connettore 2 27660"/>
          <p:cNvCxnSpPr>
            <a:cxnSpLocks noChangeShapeType="1"/>
          </p:cNvCxnSpPr>
          <p:nvPr/>
        </p:nvCxnSpPr>
        <p:spPr bwMode="auto">
          <a:xfrm flipH="1">
            <a:off x="9056688" y="5157788"/>
            <a:ext cx="720725" cy="792162"/>
          </a:xfrm>
          <a:prstGeom prst="straightConnector1">
            <a:avLst/>
          </a:prstGeom>
          <a:noFill/>
          <a:ln w="9525">
            <a:solidFill>
              <a:schemeClr val="tx1"/>
            </a:solidFill>
            <a:round/>
            <a:headEnd/>
            <a:tailEnd type="triangle" w="med" len="med"/>
          </a:ln>
        </p:spPr>
      </p:cxnSp>
      <p:pic>
        <p:nvPicPr>
          <p:cNvPr id="25606" name="Picture 1053" descr="gr03"/>
          <p:cNvPicPr>
            <a:picLocks noChangeAspect="1" noChangeArrowheads="1"/>
          </p:cNvPicPr>
          <p:nvPr/>
        </p:nvPicPr>
        <p:blipFill>
          <a:blip r:embed="rId5"/>
          <a:srcRect b="10933"/>
          <a:stretch>
            <a:fillRect/>
          </a:stretch>
        </p:blipFill>
        <p:spPr bwMode="auto">
          <a:xfrm>
            <a:off x="1208584" y="103584"/>
            <a:ext cx="3459163" cy="6781800"/>
          </a:xfrm>
          <a:prstGeom prst="rect">
            <a:avLst/>
          </a:prstGeom>
          <a:noFill/>
          <a:ln w="9525">
            <a:noFill/>
            <a:miter lim="800000"/>
            <a:headEnd/>
            <a:tailEnd/>
          </a:ln>
        </p:spPr>
      </p:pic>
      <p:sp>
        <p:nvSpPr>
          <p:cNvPr id="25607" name="Text Box 4"/>
          <p:cNvSpPr txBox="1">
            <a:spLocks noChangeArrowheads="1"/>
          </p:cNvSpPr>
          <p:nvPr/>
        </p:nvSpPr>
        <p:spPr bwMode="auto">
          <a:xfrm>
            <a:off x="76200" y="0"/>
            <a:ext cx="2444750" cy="641350"/>
          </a:xfrm>
          <a:prstGeom prst="rect">
            <a:avLst/>
          </a:prstGeom>
          <a:solidFill>
            <a:schemeClr val="bg1"/>
          </a:solidFill>
          <a:ln w="9525">
            <a:noFill/>
            <a:miter lim="800000"/>
            <a:headEnd/>
            <a:tailEnd/>
          </a:ln>
        </p:spPr>
        <p:txBody>
          <a:bodyPr wrap="none">
            <a:prstTxWarp prst="textNoShape">
              <a:avLst/>
            </a:prstTxWarp>
            <a:spAutoFit/>
          </a:bodyPr>
          <a:lstStyle/>
          <a:p>
            <a:r>
              <a:rPr lang="it-IT" sz="1800" b="1"/>
              <a:t>GONADE MASCHILE</a:t>
            </a:r>
          </a:p>
          <a:p>
            <a:r>
              <a:rPr lang="it-IT" sz="1800" b="1"/>
              <a:t>spermatogenesi</a:t>
            </a:r>
          </a:p>
        </p:txBody>
      </p:sp>
      <p:sp>
        <p:nvSpPr>
          <p:cNvPr id="25608" name="Rectangle 1054"/>
          <p:cNvSpPr>
            <a:spLocks noChangeArrowheads="1"/>
          </p:cNvSpPr>
          <p:nvPr/>
        </p:nvSpPr>
        <p:spPr bwMode="auto">
          <a:xfrm>
            <a:off x="1295400" y="558800"/>
            <a:ext cx="762000" cy="1143000"/>
          </a:xfrm>
          <a:prstGeom prst="rect">
            <a:avLst/>
          </a:prstGeom>
          <a:solidFill>
            <a:schemeClr val="bg1"/>
          </a:solidFill>
          <a:ln w="9525">
            <a:noFill/>
            <a:miter lim="800000"/>
            <a:headEnd/>
            <a:tailEnd/>
          </a:ln>
        </p:spPr>
        <p:txBody>
          <a:bodyPr wrap="none" anchor="ctr">
            <a:prstTxWarp prst="textNoShape">
              <a:avLst/>
            </a:prstTxWarp>
          </a:bodyPr>
          <a:lstStyle/>
          <a:p>
            <a:endParaRPr lang="en-US" sz="2000"/>
          </a:p>
        </p:txBody>
      </p:sp>
      <p:sp>
        <p:nvSpPr>
          <p:cNvPr id="25609" name="CasellaDiTesto 3"/>
          <p:cNvSpPr txBox="1">
            <a:spLocks noChangeArrowheads="1"/>
          </p:cNvSpPr>
          <p:nvPr/>
        </p:nvSpPr>
        <p:spPr bwMode="auto">
          <a:xfrm>
            <a:off x="1496616" y="1772816"/>
            <a:ext cx="701675" cy="274638"/>
          </a:xfrm>
          <a:prstGeom prst="rect">
            <a:avLst/>
          </a:prstGeom>
          <a:noFill/>
          <a:ln w="9525">
            <a:noFill/>
            <a:miter lim="800000"/>
            <a:headEnd/>
            <a:tailEnd/>
          </a:ln>
        </p:spPr>
        <p:txBody>
          <a:bodyPr wrap="none">
            <a:prstTxWarp prst="textNoShape">
              <a:avLst/>
            </a:prstTxWarp>
            <a:spAutoFit/>
          </a:bodyPr>
          <a:lstStyle/>
          <a:p>
            <a:r>
              <a:rPr lang="it-IT" sz="1200"/>
              <a:t>pubertà</a:t>
            </a:r>
          </a:p>
        </p:txBody>
      </p:sp>
      <p:sp>
        <p:nvSpPr>
          <p:cNvPr id="25610" name="CasellaDiTesto 8"/>
          <p:cNvSpPr txBox="1">
            <a:spLocks noChangeArrowheads="1"/>
          </p:cNvSpPr>
          <p:nvPr/>
        </p:nvSpPr>
        <p:spPr bwMode="auto">
          <a:xfrm>
            <a:off x="1447800" y="528638"/>
            <a:ext cx="819150" cy="274637"/>
          </a:xfrm>
          <a:prstGeom prst="rect">
            <a:avLst/>
          </a:prstGeom>
          <a:noFill/>
          <a:ln w="9525">
            <a:noFill/>
            <a:miter lim="800000"/>
            <a:headEnd/>
            <a:tailEnd/>
          </a:ln>
        </p:spPr>
        <p:txBody>
          <a:bodyPr wrap="none">
            <a:prstTxWarp prst="textNoShape">
              <a:avLst/>
            </a:prstTxWarp>
            <a:spAutoFit/>
          </a:bodyPr>
          <a:lstStyle/>
          <a:p>
            <a:r>
              <a:rPr lang="it-IT" sz="1200"/>
              <a:t>embrione</a:t>
            </a:r>
          </a:p>
        </p:txBody>
      </p:sp>
      <p:cxnSp>
        <p:nvCxnSpPr>
          <p:cNvPr id="25611" name="Connettore 2 9"/>
          <p:cNvCxnSpPr>
            <a:cxnSpLocks noChangeShapeType="1"/>
          </p:cNvCxnSpPr>
          <p:nvPr/>
        </p:nvCxnSpPr>
        <p:spPr bwMode="auto">
          <a:xfrm flipV="1">
            <a:off x="3584575" y="1341438"/>
            <a:ext cx="2376488" cy="431800"/>
          </a:xfrm>
          <a:prstGeom prst="straightConnector1">
            <a:avLst/>
          </a:prstGeom>
          <a:noFill/>
          <a:ln w="9525">
            <a:solidFill>
              <a:schemeClr val="tx1"/>
            </a:solidFill>
            <a:round/>
            <a:headEnd/>
            <a:tailEnd type="triangle" w="med" len="med"/>
          </a:ln>
        </p:spPr>
      </p:cxnSp>
      <p:cxnSp>
        <p:nvCxnSpPr>
          <p:cNvPr id="25612" name="Connettore 2 26"/>
          <p:cNvCxnSpPr>
            <a:cxnSpLocks noChangeShapeType="1"/>
          </p:cNvCxnSpPr>
          <p:nvPr/>
        </p:nvCxnSpPr>
        <p:spPr bwMode="auto">
          <a:xfrm flipV="1">
            <a:off x="3440113" y="1916113"/>
            <a:ext cx="3241675" cy="1368425"/>
          </a:xfrm>
          <a:prstGeom prst="straightConnector1">
            <a:avLst/>
          </a:prstGeom>
          <a:noFill/>
          <a:ln w="9525">
            <a:solidFill>
              <a:schemeClr val="tx1"/>
            </a:solidFill>
            <a:round/>
            <a:headEnd/>
            <a:tailEnd type="triangle" w="med" len="med"/>
          </a:ln>
        </p:spPr>
      </p:cxnSp>
      <p:cxnSp>
        <p:nvCxnSpPr>
          <p:cNvPr id="25613" name="Connettore 2 28"/>
          <p:cNvCxnSpPr>
            <a:cxnSpLocks noChangeShapeType="1"/>
          </p:cNvCxnSpPr>
          <p:nvPr/>
        </p:nvCxnSpPr>
        <p:spPr bwMode="auto">
          <a:xfrm flipV="1">
            <a:off x="3800475" y="2349500"/>
            <a:ext cx="2665413" cy="1727200"/>
          </a:xfrm>
          <a:prstGeom prst="straightConnector1">
            <a:avLst/>
          </a:prstGeom>
          <a:noFill/>
          <a:ln w="9525">
            <a:solidFill>
              <a:schemeClr val="tx1"/>
            </a:solidFill>
            <a:round/>
            <a:headEnd/>
            <a:tailEnd type="triangle" w="med" len="med"/>
          </a:ln>
        </p:spPr>
      </p:cxnSp>
      <p:cxnSp>
        <p:nvCxnSpPr>
          <p:cNvPr id="25614" name="Connettore 2 30"/>
          <p:cNvCxnSpPr>
            <a:cxnSpLocks noChangeShapeType="1"/>
          </p:cNvCxnSpPr>
          <p:nvPr/>
        </p:nvCxnSpPr>
        <p:spPr bwMode="auto">
          <a:xfrm flipV="1">
            <a:off x="4160838" y="2708275"/>
            <a:ext cx="2305050" cy="2376488"/>
          </a:xfrm>
          <a:prstGeom prst="straightConnector1">
            <a:avLst/>
          </a:prstGeom>
          <a:noFill/>
          <a:ln w="9525">
            <a:solidFill>
              <a:schemeClr val="tx1"/>
            </a:solidFill>
            <a:round/>
            <a:headEnd/>
            <a:tailEnd type="triangle" w="med" len="med"/>
          </a:ln>
        </p:spPr>
      </p:cxnSp>
      <p:cxnSp>
        <p:nvCxnSpPr>
          <p:cNvPr id="25615" name="Connettore 2 27650"/>
          <p:cNvCxnSpPr>
            <a:cxnSpLocks noChangeShapeType="1"/>
          </p:cNvCxnSpPr>
          <p:nvPr/>
        </p:nvCxnSpPr>
        <p:spPr bwMode="auto">
          <a:xfrm flipV="1">
            <a:off x="4016375" y="2708275"/>
            <a:ext cx="2952750" cy="3241675"/>
          </a:xfrm>
          <a:prstGeom prst="straightConnector1">
            <a:avLst/>
          </a:prstGeom>
          <a:noFill/>
          <a:ln w="9525">
            <a:solidFill>
              <a:schemeClr val="tx1"/>
            </a:solidFill>
            <a:round/>
            <a:headEnd/>
            <a:tailEnd type="triangle" w="med" len="med"/>
          </a:ln>
        </p:spPr>
      </p:cxnSp>
      <p:sp>
        <p:nvSpPr>
          <p:cNvPr id="25616" name="CasellaDiTesto 3"/>
          <p:cNvSpPr txBox="1">
            <a:spLocks noChangeArrowheads="1"/>
          </p:cNvSpPr>
          <p:nvPr/>
        </p:nvSpPr>
        <p:spPr bwMode="auto">
          <a:xfrm>
            <a:off x="4038600" y="6415088"/>
            <a:ext cx="742950" cy="274637"/>
          </a:xfrm>
          <a:prstGeom prst="rect">
            <a:avLst/>
          </a:prstGeom>
          <a:noFill/>
          <a:ln w="9525">
            <a:noFill/>
            <a:miter lim="800000"/>
            <a:headEnd/>
            <a:tailEnd/>
          </a:ln>
        </p:spPr>
        <p:txBody>
          <a:bodyPr wrap="none">
            <a:prstTxWarp prst="textNoShape">
              <a:avLst/>
            </a:prstTxWarp>
            <a:spAutoFit/>
          </a:bodyPr>
          <a:lstStyle/>
          <a:p>
            <a:r>
              <a:rPr lang="it-IT" sz="1200"/>
              <a:t>testicolo</a:t>
            </a:r>
          </a:p>
        </p:txBody>
      </p:sp>
      <p:sp>
        <p:nvSpPr>
          <p:cNvPr id="25617" name="CasellaDiTesto 3"/>
          <p:cNvSpPr txBox="1">
            <a:spLocks noChangeArrowheads="1"/>
          </p:cNvSpPr>
          <p:nvPr/>
        </p:nvSpPr>
        <p:spPr bwMode="auto">
          <a:xfrm>
            <a:off x="6324600" y="6324600"/>
            <a:ext cx="1219200" cy="457200"/>
          </a:xfrm>
          <a:prstGeom prst="rect">
            <a:avLst/>
          </a:prstGeom>
          <a:noFill/>
          <a:ln w="9525">
            <a:noFill/>
            <a:miter lim="800000"/>
            <a:headEnd/>
            <a:tailEnd/>
          </a:ln>
        </p:spPr>
        <p:txBody>
          <a:bodyPr>
            <a:prstTxWarp prst="textNoShape">
              <a:avLst/>
            </a:prstTxWarp>
            <a:spAutoFit/>
          </a:bodyPr>
          <a:lstStyle/>
          <a:p>
            <a:pPr algn="ctr"/>
            <a:r>
              <a:rPr lang="it-IT" sz="1200"/>
              <a:t>Vasi deferenti e ampolle</a:t>
            </a:r>
          </a:p>
        </p:txBody>
      </p:sp>
      <p:sp>
        <p:nvSpPr>
          <p:cNvPr id="25618" name="Line 1058"/>
          <p:cNvSpPr>
            <a:spLocks noChangeShapeType="1"/>
          </p:cNvSpPr>
          <p:nvPr/>
        </p:nvSpPr>
        <p:spPr bwMode="auto">
          <a:xfrm>
            <a:off x="4800600" y="6553200"/>
            <a:ext cx="1600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5619" name="CasellaDiTesto 3"/>
          <p:cNvSpPr txBox="1">
            <a:spLocks noChangeArrowheads="1"/>
          </p:cNvSpPr>
          <p:nvPr/>
        </p:nvSpPr>
        <p:spPr bwMode="auto">
          <a:xfrm>
            <a:off x="5181600" y="6415088"/>
            <a:ext cx="836613" cy="274637"/>
          </a:xfrm>
          <a:prstGeom prst="rect">
            <a:avLst/>
          </a:prstGeom>
          <a:solidFill>
            <a:schemeClr val="bg1"/>
          </a:solidFill>
          <a:ln w="9525">
            <a:noFill/>
            <a:miter lim="800000"/>
            <a:headEnd/>
            <a:tailEnd/>
          </a:ln>
        </p:spPr>
        <p:txBody>
          <a:bodyPr wrap="none">
            <a:prstTxWarp prst="textNoShape">
              <a:avLst/>
            </a:prstTxWarp>
            <a:spAutoFit/>
          </a:bodyPr>
          <a:lstStyle/>
          <a:p>
            <a:r>
              <a:rPr lang="it-IT" sz="1200"/>
              <a:t>epididimo</a:t>
            </a:r>
          </a:p>
        </p:txBody>
      </p:sp>
      <p:sp>
        <p:nvSpPr>
          <p:cNvPr id="2" name="CasellaDiTesto 1"/>
          <p:cNvSpPr txBox="1"/>
          <p:nvPr/>
        </p:nvSpPr>
        <p:spPr>
          <a:xfrm>
            <a:off x="5961112" y="199673"/>
            <a:ext cx="1810111" cy="276999"/>
          </a:xfrm>
          <a:prstGeom prst="rect">
            <a:avLst/>
          </a:prstGeom>
          <a:noFill/>
        </p:spPr>
        <p:txBody>
          <a:bodyPr wrap="none" rtlCol="0">
            <a:spAutoFit/>
          </a:bodyPr>
          <a:lstStyle/>
          <a:p>
            <a:r>
              <a:rPr lang="it-IT" sz="1200" smtClean="0"/>
              <a:t>TUBULO SEMINIFERO</a:t>
            </a:r>
            <a:endParaRPr lang="it-IT" sz="1200"/>
          </a:p>
        </p:txBody>
      </p:sp>
      <p:sp>
        <p:nvSpPr>
          <p:cNvPr id="3" name="CasellaDiTesto 2"/>
          <p:cNvSpPr txBox="1"/>
          <p:nvPr/>
        </p:nvSpPr>
        <p:spPr>
          <a:xfrm>
            <a:off x="-15552" y="6597352"/>
            <a:ext cx="2622834" cy="276999"/>
          </a:xfrm>
          <a:prstGeom prst="rect">
            <a:avLst/>
          </a:prstGeom>
          <a:noFill/>
        </p:spPr>
        <p:txBody>
          <a:bodyPr wrap="none" rtlCol="0">
            <a:spAutoFit/>
          </a:bodyPr>
          <a:lstStyle/>
          <a:p>
            <a:r>
              <a:rPr lang="it-IT" sz="1200" dirty="0" smtClean="0"/>
              <a:t>Da </a:t>
            </a:r>
            <a:r>
              <a:rPr lang="it-IT" sz="1200" dirty="0" err="1" smtClean="0"/>
              <a:t>Guyton</a:t>
            </a:r>
            <a:r>
              <a:rPr lang="it-IT" sz="1200" dirty="0" smtClean="0"/>
              <a:t> e Hall, Fisiologia Medica</a:t>
            </a:r>
            <a:endParaRPr lang="it-IT" sz="1200" dirty="0"/>
          </a:p>
        </p:txBody>
      </p:sp>
      <p:sp>
        <p:nvSpPr>
          <p:cNvPr id="4" name="CasellaDiTesto 3"/>
          <p:cNvSpPr txBox="1"/>
          <p:nvPr/>
        </p:nvSpPr>
        <p:spPr>
          <a:xfrm>
            <a:off x="-15552" y="1052736"/>
            <a:ext cx="1440266" cy="461665"/>
          </a:xfrm>
          <a:prstGeom prst="rect">
            <a:avLst/>
          </a:prstGeom>
          <a:noFill/>
        </p:spPr>
        <p:txBody>
          <a:bodyPr wrap="none" rtlCol="0">
            <a:spAutoFit/>
          </a:bodyPr>
          <a:lstStyle/>
          <a:p>
            <a:pPr algn="ctr"/>
            <a:r>
              <a:rPr lang="it-IT" sz="1200" dirty="0" smtClean="0">
                <a:solidFill>
                  <a:srgbClr val="FF0000"/>
                </a:solidFill>
              </a:rPr>
              <a:t>TESTOSTERONE</a:t>
            </a:r>
          </a:p>
          <a:p>
            <a:pPr algn="ctr"/>
            <a:r>
              <a:rPr lang="it-IT" sz="1200" dirty="0" smtClean="0">
                <a:solidFill>
                  <a:srgbClr val="FF0000"/>
                </a:solidFill>
              </a:rPr>
              <a:t>(cellule di </a:t>
            </a:r>
            <a:r>
              <a:rPr lang="it-IT" sz="1200" dirty="0" err="1" smtClean="0">
                <a:solidFill>
                  <a:srgbClr val="FF0000"/>
                </a:solidFill>
              </a:rPr>
              <a:t>Leydig</a:t>
            </a:r>
            <a:r>
              <a:rPr lang="it-IT" sz="1200" dirty="0" smtClean="0">
                <a:solidFill>
                  <a:srgbClr val="FF0000"/>
                </a:solidFill>
              </a:rPr>
              <a:t>)</a:t>
            </a:r>
            <a:endParaRPr lang="it-IT" sz="1200" dirty="0">
              <a:solidFill>
                <a:srgbClr val="FF0000"/>
              </a:solidFill>
            </a:endParaRPr>
          </a:p>
        </p:txBody>
      </p:sp>
      <p:sp>
        <p:nvSpPr>
          <p:cNvPr id="35" name="CasellaDiTesto 34"/>
          <p:cNvSpPr txBox="1"/>
          <p:nvPr/>
        </p:nvSpPr>
        <p:spPr>
          <a:xfrm>
            <a:off x="-1" y="4077072"/>
            <a:ext cx="1352601" cy="461665"/>
          </a:xfrm>
          <a:prstGeom prst="rect">
            <a:avLst/>
          </a:prstGeom>
          <a:noFill/>
        </p:spPr>
        <p:txBody>
          <a:bodyPr wrap="square" rtlCol="0">
            <a:spAutoFit/>
          </a:bodyPr>
          <a:lstStyle/>
          <a:p>
            <a:pPr algn="ctr"/>
            <a:r>
              <a:rPr lang="it-IT" sz="1200" dirty="0" smtClean="0">
                <a:solidFill>
                  <a:srgbClr val="FF0000"/>
                </a:solidFill>
              </a:rPr>
              <a:t>CELLULE DI </a:t>
            </a:r>
            <a:r>
              <a:rPr lang="it-IT" sz="1200" dirty="0" err="1">
                <a:solidFill>
                  <a:srgbClr val="FF0000"/>
                </a:solidFill>
              </a:rPr>
              <a:t>S</a:t>
            </a:r>
            <a:r>
              <a:rPr lang="it-IT" sz="1200" dirty="0" err="1" smtClean="0">
                <a:solidFill>
                  <a:srgbClr val="FF0000"/>
                </a:solidFill>
              </a:rPr>
              <a:t>ERTOLI</a:t>
            </a:r>
            <a:endParaRPr lang="it-IT" sz="1200" dirty="0" smtClean="0">
              <a:solidFill>
                <a:srgbClr val="FF0000"/>
              </a:solidFill>
            </a:endParaRPr>
          </a:p>
        </p:txBody>
      </p:sp>
    </p:spTree>
    <p:extLst>
      <p:ext uri="{BB962C8B-B14F-4D97-AF65-F5344CB8AC3E}">
        <p14:creationId xmlns:p14="http://schemas.microsoft.com/office/powerpoint/2010/main" val="1687805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3684926011"/>
          <p:cNvPicPr>
            <a:picLocks noChangeAspect="1" noChangeArrowheads="1"/>
          </p:cNvPicPr>
          <p:nvPr/>
        </p:nvPicPr>
        <p:blipFill>
          <a:blip r:embed="rId3"/>
          <a:srcRect/>
          <a:stretch>
            <a:fillRect/>
          </a:stretch>
        </p:blipFill>
        <p:spPr bwMode="auto">
          <a:xfrm>
            <a:off x="381000" y="228600"/>
            <a:ext cx="4797425" cy="4295775"/>
          </a:xfrm>
          <a:prstGeom prst="rect">
            <a:avLst/>
          </a:prstGeom>
          <a:noFill/>
          <a:ln w="9525">
            <a:noFill/>
            <a:miter lim="800000"/>
            <a:headEnd/>
            <a:tailEnd/>
          </a:ln>
        </p:spPr>
      </p:pic>
      <p:pic>
        <p:nvPicPr>
          <p:cNvPr id="27650" name="Picture 5"/>
          <p:cNvPicPr>
            <a:picLocks noChangeAspect="1" noChangeArrowheads="1"/>
          </p:cNvPicPr>
          <p:nvPr/>
        </p:nvPicPr>
        <p:blipFill>
          <a:blip r:embed="rId4"/>
          <a:srcRect l="9859" r="10777" b="17400"/>
          <a:stretch>
            <a:fillRect/>
          </a:stretch>
        </p:blipFill>
        <p:spPr bwMode="auto">
          <a:xfrm>
            <a:off x="3505200" y="3962400"/>
            <a:ext cx="6172200" cy="2894013"/>
          </a:xfrm>
          <a:prstGeom prst="rect">
            <a:avLst/>
          </a:prstGeom>
          <a:noFill/>
          <a:ln w="9525">
            <a:noFill/>
            <a:miter lim="800000"/>
            <a:headEnd/>
            <a:tailEnd/>
          </a:ln>
        </p:spPr>
      </p:pic>
      <p:sp>
        <p:nvSpPr>
          <p:cNvPr id="27651" name="Text Box 4"/>
          <p:cNvSpPr txBox="1">
            <a:spLocks noChangeArrowheads="1"/>
          </p:cNvSpPr>
          <p:nvPr/>
        </p:nvSpPr>
        <p:spPr bwMode="auto">
          <a:xfrm>
            <a:off x="5150822" y="14427"/>
            <a:ext cx="4698722" cy="646331"/>
          </a:xfrm>
          <a:prstGeom prst="rect">
            <a:avLst/>
          </a:prstGeom>
          <a:solidFill>
            <a:schemeClr val="bg1"/>
          </a:solidFill>
          <a:ln w="9525">
            <a:noFill/>
            <a:miter lim="800000"/>
            <a:headEnd/>
            <a:tailEnd/>
          </a:ln>
        </p:spPr>
        <p:txBody>
          <a:bodyPr wrap="none">
            <a:prstTxWarp prst="textNoShape">
              <a:avLst/>
            </a:prstTxWarp>
            <a:spAutoFit/>
          </a:bodyPr>
          <a:lstStyle/>
          <a:p>
            <a:pPr algn="r"/>
            <a:r>
              <a:rPr lang="it-IT" sz="1800" b="1" dirty="0"/>
              <a:t>GONADE MASCHILE</a:t>
            </a:r>
          </a:p>
          <a:p>
            <a:pPr algn="r"/>
            <a:r>
              <a:rPr lang="it-IT" sz="1800" b="1" dirty="0" smtClean="0"/>
              <a:t>controllo ormonale della spermatogenesi</a:t>
            </a:r>
            <a:endParaRPr lang="it-IT" sz="1800" b="1" dirty="0"/>
          </a:p>
        </p:txBody>
      </p:sp>
      <p:sp>
        <p:nvSpPr>
          <p:cNvPr id="27652" name="CasellaDiTesto 1"/>
          <p:cNvSpPr txBox="1">
            <a:spLocks noChangeArrowheads="1"/>
          </p:cNvSpPr>
          <p:nvPr/>
        </p:nvSpPr>
        <p:spPr bwMode="auto">
          <a:xfrm>
            <a:off x="5168900" y="1628775"/>
            <a:ext cx="4552950" cy="304800"/>
          </a:xfrm>
          <a:prstGeom prst="rect">
            <a:avLst/>
          </a:prstGeom>
          <a:noFill/>
          <a:ln w="9525">
            <a:noFill/>
            <a:miter lim="800000"/>
            <a:headEnd/>
            <a:tailEnd/>
          </a:ln>
        </p:spPr>
        <p:txBody>
          <a:bodyPr wrap="none">
            <a:prstTxWarp prst="textNoShape">
              <a:avLst/>
            </a:prstTxWarp>
            <a:spAutoFit/>
          </a:bodyPr>
          <a:lstStyle/>
          <a:p>
            <a:r>
              <a:rPr lang="it-IT" sz="1400"/>
              <a:t>testosterone: sviluppo e divisione delle cellule germinali</a:t>
            </a:r>
          </a:p>
        </p:txBody>
      </p:sp>
      <p:sp>
        <p:nvSpPr>
          <p:cNvPr id="27653" name="CasellaDiTesto 7"/>
          <p:cNvSpPr txBox="1">
            <a:spLocks noChangeArrowheads="1"/>
          </p:cNvSpPr>
          <p:nvPr/>
        </p:nvSpPr>
        <p:spPr bwMode="auto">
          <a:xfrm>
            <a:off x="7253288" y="692150"/>
            <a:ext cx="423514" cy="307777"/>
          </a:xfrm>
          <a:prstGeom prst="rect">
            <a:avLst/>
          </a:prstGeom>
          <a:noFill/>
          <a:ln w="9525">
            <a:noFill/>
            <a:miter lim="800000"/>
            <a:headEnd/>
            <a:tailEnd/>
          </a:ln>
        </p:spPr>
        <p:txBody>
          <a:bodyPr wrap="none">
            <a:prstTxWarp prst="textNoShape">
              <a:avLst/>
            </a:prstTxWarp>
            <a:spAutoFit/>
          </a:bodyPr>
          <a:lstStyle/>
          <a:p>
            <a:r>
              <a:rPr lang="it-IT" sz="1400" b="1"/>
              <a:t>LH</a:t>
            </a:r>
            <a:endParaRPr lang="it-IT" sz="1400" b="1" dirty="0"/>
          </a:p>
        </p:txBody>
      </p:sp>
      <p:cxnSp>
        <p:nvCxnSpPr>
          <p:cNvPr id="27654" name="Connettore 2 3"/>
          <p:cNvCxnSpPr>
            <a:cxnSpLocks noChangeShapeType="1"/>
          </p:cNvCxnSpPr>
          <p:nvPr/>
        </p:nvCxnSpPr>
        <p:spPr bwMode="auto">
          <a:xfrm>
            <a:off x="7461250" y="1000125"/>
            <a:ext cx="0" cy="628650"/>
          </a:xfrm>
          <a:prstGeom prst="straightConnector1">
            <a:avLst/>
          </a:prstGeom>
          <a:noFill/>
          <a:ln w="9525">
            <a:solidFill>
              <a:schemeClr val="tx1"/>
            </a:solidFill>
            <a:round/>
            <a:headEnd/>
            <a:tailEnd type="triangle" w="med" len="med"/>
          </a:ln>
        </p:spPr>
      </p:cxnSp>
      <p:sp>
        <p:nvSpPr>
          <p:cNvPr id="27655" name="CasellaDiTesto 8"/>
          <p:cNvSpPr txBox="1">
            <a:spLocks noChangeArrowheads="1"/>
          </p:cNvSpPr>
          <p:nvPr/>
        </p:nvSpPr>
        <p:spPr bwMode="auto">
          <a:xfrm>
            <a:off x="6731000" y="1176338"/>
            <a:ext cx="1449388" cy="304800"/>
          </a:xfrm>
          <a:prstGeom prst="rect">
            <a:avLst/>
          </a:prstGeom>
          <a:solidFill>
            <a:schemeClr val="bg1"/>
          </a:solidFill>
          <a:ln w="9525">
            <a:noFill/>
            <a:miter lim="800000"/>
            <a:headEnd/>
            <a:tailEnd/>
          </a:ln>
        </p:spPr>
        <p:txBody>
          <a:bodyPr wrap="none">
            <a:prstTxWarp prst="textNoShape">
              <a:avLst/>
            </a:prstTxWarp>
            <a:spAutoFit/>
          </a:bodyPr>
          <a:lstStyle/>
          <a:p>
            <a:r>
              <a:rPr lang="it-IT" sz="1400"/>
              <a:t>cellule di Leydig</a:t>
            </a:r>
          </a:p>
        </p:txBody>
      </p:sp>
      <p:sp>
        <p:nvSpPr>
          <p:cNvPr id="27656" name="CasellaDiTesto 11"/>
          <p:cNvSpPr txBox="1">
            <a:spLocks noChangeArrowheads="1"/>
          </p:cNvSpPr>
          <p:nvPr/>
        </p:nvSpPr>
        <p:spPr bwMode="auto">
          <a:xfrm>
            <a:off x="5638800" y="3409950"/>
            <a:ext cx="3643313" cy="304800"/>
          </a:xfrm>
          <a:prstGeom prst="rect">
            <a:avLst/>
          </a:prstGeom>
          <a:noFill/>
          <a:ln w="9525">
            <a:noFill/>
            <a:miter lim="800000"/>
            <a:headEnd/>
            <a:tailEnd/>
          </a:ln>
        </p:spPr>
        <p:txBody>
          <a:bodyPr wrap="none">
            <a:prstTxWarp prst="textNoShape">
              <a:avLst/>
            </a:prstTxWarp>
            <a:spAutoFit/>
          </a:bodyPr>
          <a:lstStyle/>
          <a:p>
            <a:pPr algn="ctr"/>
            <a:r>
              <a:rPr lang="it-IT" sz="1400"/>
              <a:t>conversione degli spermatidi in spermatozoi</a:t>
            </a:r>
          </a:p>
        </p:txBody>
      </p:sp>
      <p:sp>
        <p:nvSpPr>
          <p:cNvPr id="27657" name="CasellaDiTesto 12"/>
          <p:cNvSpPr txBox="1">
            <a:spLocks noChangeArrowheads="1"/>
          </p:cNvSpPr>
          <p:nvPr/>
        </p:nvSpPr>
        <p:spPr bwMode="auto">
          <a:xfrm>
            <a:off x="7188200" y="2133600"/>
            <a:ext cx="539750" cy="304800"/>
          </a:xfrm>
          <a:prstGeom prst="rect">
            <a:avLst/>
          </a:prstGeom>
          <a:noFill/>
          <a:ln w="9525">
            <a:noFill/>
            <a:miter lim="800000"/>
            <a:headEnd/>
            <a:tailEnd/>
          </a:ln>
        </p:spPr>
        <p:txBody>
          <a:bodyPr wrap="none">
            <a:prstTxWarp prst="textNoShape">
              <a:avLst/>
            </a:prstTxWarp>
            <a:spAutoFit/>
          </a:bodyPr>
          <a:lstStyle/>
          <a:p>
            <a:r>
              <a:rPr lang="it-IT" sz="1400" b="1"/>
              <a:t>FSH</a:t>
            </a:r>
            <a:endParaRPr lang="it-IT" sz="1400" b="1" dirty="0"/>
          </a:p>
        </p:txBody>
      </p:sp>
      <p:cxnSp>
        <p:nvCxnSpPr>
          <p:cNvPr id="27658" name="Connettore 2 13"/>
          <p:cNvCxnSpPr>
            <a:cxnSpLocks noChangeShapeType="1"/>
            <a:endCxn id="27656" idx="0"/>
          </p:cNvCxnSpPr>
          <p:nvPr/>
        </p:nvCxnSpPr>
        <p:spPr bwMode="auto">
          <a:xfrm>
            <a:off x="7461250" y="2439988"/>
            <a:ext cx="0" cy="969962"/>
          </a:xfrm>
          <a:prstGeom prst="straightConnector1">
            <a:avLst/>
          </a:prstGeom>
          <a:noFill/>
          <a:ln w="9525">
            <a:solidFill>
              <a:schemeClr val="tx1"/>
            </a:solidFill>
            <a:round/>
            <a:headEnd/>
            <a:tailEnd type="triangle" w="med" len="med"/>
          </a:ln>
        </p:spPr>
      </p:cxnSp>
      <p:sp>
        <p:nvSpPr>
          <p:cNvPr id="27659" name="CasellaDiTesto 14"/>
          <p:cNvSpPr txBox="1">
            <a:spLocks noChangeArrowheads="1"/>
          </p:cNvSpPr>
          <p:nvPr/>
        </p:nvSpPr>
        <p:spPr bwMode="auto">
          <a:xfrm>
            <a:off x="6740525" y="2627313"/>
            <a:ext cx="1428750" cy="304800"/>
          </a:xfrm>
          <a:prstGeom prst="rect">
            <a:avLst/>
          </a:prstGeom>
          <a:solidFill>
            <a:schemeClr val="bg1"/>
          </a:solidFill>
          <a:ln w="9525">
            <a:noFill/>
            <a:miter lim="800000"/>
            <a:headEnd/>
            <a:tailEnd/>
          </a:ln>
        </p:spPr>
        <p:txBody>
          <a:bodyPr wrap="none">
            <a:prstTxWarp prst="textNoShape">
              <a:avLst/>
            </a:prstTxWarp>
            <a:spAutoFit/>
          </a:bodyPr>
          <a:lstStyle/>
          <a:p>
            <a:r>
              <a:rPr lang="it-IT" sz="1400"/>
              <a:t>cellule di </a:t>
            </a:r>
            <a:r>
              <a:rPr lang="it-IT" sz="1400" dirty="0" err="1"/>
              <a:t>Sertoli</a:t>
            </a:r>
            <a:endParaRPr lang="it-IT" sz="1400" dirty="0"/>
          </a:p>
        </p:txBody>
      </p:sp>
      <p:sp>
        <p:nvSpPr>
          <p:cNvPr id="27660" name="CasellaDiTesto 16"/>
          <p:cNvSpPr txBox="1">
            <a:spLocks noChangeArrowheads="1"/>
          </p:cNvSpPr>
          <p:nvPr/>
        </p:nvSpPr>
        <p:spPr bwMode="auto">
          <a:xfrm>
            <a:off x="5545138" y="2976563"/>
            <a:ext cx="915987" cy="304800"/>
          </a:xfrm>
          <a:prstGeom prst="rect">
            <a:avLst/>
          </a:prstGeom>
          <a:solidFill>
            <a:schemeClr val="bg1"/>
          </a:solidFill>
          <a:ln w="9525">
            <a:noFill/>
            <a:miter lim="800000"/>
            <a:headEnd/>
            <a:tailEnd/>
          </a:ln>
        </p:spPr>
        <p:txBody>
          <a:bodyPr wrap="none">
            <a:prstTxWarp prst="textNoShape">
              <a:avLst/>
            </a:prstTxWarp>
            <a:spAutoFit/>
          </a:bodyPr>
          <a:lstStyle/>
          <a:p>
            <a:r>
              <a:rPr lang="it-IT" sz="1400"/>
              <a:t>estrogeni</a:t>
            </a:r>
          </a:p>
        </p:txBody>
      </p:sp>
      <p:cxnSp>
        <p:nvCxnSpPr>
          <p:cNvPr id="27661" name="Connettore 2 9"/>
          <p:cNvCxnSpPr>
            <a:cxnSpLocks noChangeShapeType="1"/>
            <a:endCxn id="27660" idx="0"/>
          </p:cNvCxnSpPr>
          <p:nvPr/>
        </p:nvCxnSpPr>
        <p:spPr bwMode="auto">
          <a:xfrm>
            <a:off x="5888038" y="1916113"/>
            <a:ext cx="115887" cy="1060450"/>
          </a:xfrm>
          <a:prstGeom prst="straightConnector1">
            <a:avLst/>
          </a:prstGeom>
          <a:noFill/>
          <a:ln w="9525">
            <a:solidFill>
              <a:schemeClr val="tx1"/>
            </a:solidFill>
            <a:prstDash val="dash"/>
            <a:round/>
            <a:headEnd/>
            <a:tailEnd type="triangle" w="med" len="med"/>
          </a:ln>
        </p:spPr>
      </p:cxnSp>
      <p:cxnSp>
        <p:nvCxnSpPr>
          <p:cNvPr id="27662" name="Connettore 2 15"/>
          <p:cNvCxnSpPr>
            <a:cxnSpLocks noChangeShapeType="1"/>
          </p:cNvCxnSpPr>
          <p:nvPr/>
        </p:nvCxnSpPr>
        <p:spPr bwMode="auto">
          <a:xfrm flipH="1" flipV="1">
            <a:off x="6032500" y="2816097"/>
            <a:ext cx="708025" cy="0"/>
          </a:xfrm>
          <a:prstGeom prst="straightConnector1">
            <a:avLst/>
          </a:prstGeom>
          <a:noFill/>
          <a:ln w="9525">
            <a:solidFill>
              <a:schemeClr val="tx1"/>
            </a:solidFill>
            <a:prstDash val="dash"/>
            <a:round/>
            <a:headEnd/>
            <a:tailEnd type="triangle" w="med" len="med"/>
          </a:ln>
        </p:spPr>
      </p:cxnSp>
      <p:cxnSp>
        <p:nvCxnSpPr>
          <p:cNvPr id="27663" name="Connettore 2 18"/>
          <p:cNvCxnSpPr>
            <a:cxnSpLocks noChangeShapeType="1"/>
            <a:stCxn id="27660" idx="2"/>
          </p:cNvCxnSpPr>
          <p:nvPr/>
        </p:nvCxnSpPr>
        <p:spPr bwMode="auto">
          <a:xfrm>
            <a:off x="6003925" y="3281363"/>
            <a:ext cx="26988" cy="215900"/>
          </a:xfrm>
          <a:prstGeom prst="straightConnector1">
            <a:avLst/>
          </a:prstGeom>
          <a:noFill/>
          <a:ln w="9525">
            <a:solidFill>
              <a:schemeClr val="tx1"/>
            </a:solidFill>
            <a:prstDash val="dash"/>
            <a:round/>
            <a:headEnd/>
            <a:tailEnd type="triangle" w="med" len="med"/>
          </a:ln>
        </p:spPr>
      </p:cxnSp>
      <p:sp>
        <p:nvSpPr>
          <p:cNvPr id="27664" name="Text Box 1040"/>
          <p:cNvSpPr txBox="1">
            <a:spLocks noChangeArrowheads="1"/>
          </p:cNvSpPr>
          <p:nvPr/>
        </p:nvSpPr>
        <p:spPr bwMode="auto">
          <a:xfrm>
            <a:off x="3276600" y="2501900"/>
            <a:ext cx="777875" cy="365125"/>
          </a:xfrm>
          <a:prstGeom prst="rect">
            <a:avLst/>
          </a:prstGeom>
          <a:noFill/>
          <a:ln w="9525">
            <a:noFill/>
            <a:miter lim="800000"/>
            <a:headEnd/>
            <a:tailEnd/>
          </a:ln>
        </p:spPr>
        <p:txBody>
          <a:bodyPr>
            <a:prstTxWarp prst="textNoShape">
              <a:avLst/>
            </a:prstTxWarp>
            <a:spAutoFit/>
          </a:bodyPr>
          <a:lstStyle/>
          <a:p>
            <a:pPr algn="ctr"/>
            <a:r>
              <a:rPr lang="it-IT" sz="900"/>
              <a:t>azione paracrina</a:t>
            </a:r>
          </a:p>
        </p:txBody>
      </p:sp>
      <p:sp>
        <p:nvSpPr>
          <p:cNvPr id="3" name="Freccia ad arco 2"/>
          <p:cNvSpPr/>
          <p:nvPr/>
        </p:nvSpPr>
        <p:spPr bwMode="auto">
          <a:xfrm rot="5400000" flipH="1">
            <a:off x="7779314" y="1934834"/>
            <a:ext cx="684076" cy="1152128"/>
          </a:xfrm>
          <a:prstGeom prst="circularArrow">
            <a:avLst>
              <a:gd name="adj1" fmla="val 3712"/>
              <a:gd name="adj2" fmla="val 1040994"/>
              <a:gd name="adj3" fmla="val 20732712"/>
              <a:gd name="adj4" fmla="val 10960021"/>
              <a:gd name="adj5" fmla="val 1274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sp>
        <p:nvSpPr>
          <p:cNvPr id="5" name="CasellaDiTesto 4"/>
          <p:cNvSpPr txBox="1"/>
          <p:nvPr/>
        </p:nvSpPr>
        <p:spPr>
          <a:xfrm>
            <a:off x="8049344" y="2226350"/>
            <a:ext cx="253596" cy="338554"/>
          </a:xfrm>
          <a:prstGeom prst="rect">
            <a:avLst/>
          </a:prstGeom>
          <a:noFill/>
        </p:spPr>
        <p:txBody>
          <a:bodyPr wrap="none" rtlCol="0">
            <a:spAutoFit/>
          </a:bodyPr>
          <a:lstStyle/>
          <a:p>
            <a:r>
              <a:rPr lang="it-IT" smtClean="0"/>
              <a:t>-</a:t>
            </a:r>
            <a:endParaRPr lang="it-IT"/>
          </a:p>
        </p:txBody>
      </p:sp>
      <p:sp>
        <p:nvSpPr>
          <p:cNvPr id="6" name="Rettangolo 5"/>
          <p:cNvSpPr/>
          <p:nvPr/>
        </p:nvSpPr>
        <p:spPr>
          <a:xfrm>
            <a:off x="8625408" y="2535287"/>
            <a:ext cx="1496616" cy="461665"/>
          </a:xfrm>
          <a:prstGeom prst="rect">
            <a:avLst/>
          </a:prstGeom>
        </p:spPr>
        <p:txBody>
          <a:bodyPr wrap="square">
            <a:spAutoFit/>
          </a:bodyPr>
          <a:lstStyle/>
          <a:p>
            <a:r>
              <a:rPr lang="it-IT" sz="1200"/>
              <a:t>(eccesso di </a:t>
            </a:r>
            <a:r>
              <a:rPr lang="it-IT" sz="1200" smtClean="0"/>
              <a:t>spermatogenesi)</a:t>
            </a:r>
            <a:endParaRPr lang="it-IT" sz="1200"/>
          </a:p>
        </p:txBody>
      </p:sp>
      <p:sp>
        <p:nvSpPr>
          <p:cNvPr id="22" name="CasellaDiTesto 21"/>
          <p:cNvSpPr txBox="1"/>
          <p:nvPr/>
        </p:nvSpPr>
        <p:spPr>
          <a:xfrm>
            <a:off x="8265368" y="2359913"/>
            <a:ext cx="648072" cy="276999"/>
          </a:xfrm>
          <a:prstGeom prst="rect">
            <a:avLst/>
          </a:prstGeom>
          <a:solidFill>
            <a:schemeClr val="bg1"/>
          </a:solidFill>
        </p:spPr>
        <p:txBody>
          <a:bodyPr wrap="square" rtlCol="0">
            <a:spAutoFit/>
          </a:bodyPr>
          <a:lstStyle/>
          <a:p>
            <a:r>
              <a:rPr lang="it-IT" sz="1200" smtClean="0"/>
              <a:t>inibina</a:t>
            </a:r>
            <a:endParaRPr lang="it-IT"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17739</TotalTime>
  <Words>2278</Words>
  <Application>Microsoft Macintosh PowerPoint</Application>
  <PresentationFormat>A4 (21x29,7 cm)</PresentationFormat>
  <Paragraphs>367</Paragraphs>
  <Slides>51</Slides>
  <Notes>45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51</vt:i4>
      </vt:variant>
    </vt:vector>
  </HeadingPairs>
  <TitlesOfParts>
    <vt:vector size="57" baseType="lpstr">
      <vt:lpstr>Arial Rounded MT Bold</vt:lpstr>
      <vt:lpstr>ＭＳ Ｐゴシック</vt:lpstr>
      <vt:lpstr>Times New Roman</vt:lpstr>
      <vt:lpstr>Wingdings</vt:lpstr>
      <vt:lpstr>Arial</vt:lpstr>
      <vt:lpstr>Struttura predefinita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Università di Trieste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DFP</dc:creator>
  <cp:lastModifiedBy>P. Paolo Battaglini</cp:lastModifiedBy>
  <cp:revision>349</cp:revision>
  <cp:lastPrinted>2018-04-11T10:00:26Z</cp:lastPrinted>
  <dcterms:created xsi:type="dcterms:W3CDTF">2002-05-04T17:03:25Z</dcterms:created>
  <dcterms:modified xsi:type="dcterms:W3CDTF">2020-04-22T11:25:40Z</dcterms:modified>
</cp:coreProperties>
</file>