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59" r:id="rId5"/>
    <p:sldId id="266" r:id="rId6"/>
    <p:sldId id="268" r:id="rId7"/>
    <p:sldId id="265" r:id="rId8"/>
    <p:sldId id="267" r:id="rId9"/>
    <p:sldId id="269" r:id="rId10"/>
    <p:sldId id="270" r:id="rId11"/>
    <p:sldId id="271" r:id="rId12"/>
    <p:sldId id="272" r:id="rId13"/>
    <p:sldId id="273" r:id="rId14"/>
    <p:sldId id="274" r:id="rId15"/>
    <p:sldId id="275" r:id="rId16"/>
    <p:sldId id="276" r:id="rId17"/>
    <p:sldId id="279" r:id="rId18"/>
    <p:sldId id="280" r:id="rId19"/>
    <p:sldId id="277" r:id="rId20"/>
    <p:sldId id="278" r:id="rId21"/>
    <p:sldId id="281"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78F7A081-FD29-494B-8826-DDCAD3F7B1DA}" type="datetimeFigureOut">
              <a:rPr lang="en-GB" smtClean="0"/>
              <a:t>18/02/2019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1219589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78F7A081-FD29-494B-8826-DDCAD3F7B1DA}" type="datetimeFigureOut">
              <a:rPr lang="en-GB" smtClean="0"/>
              <a:t>18/02/2019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4087310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78F7A081-FD29-494B-8826-DDCAD3F7B1DA}" type="datetimeFigureOut">
              <a:rPr lang="en-GB" smtClean="0"/>
              <a:t>18/02/2019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305437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78F7A081-FD29-494B-8826-DDCAD3F7B1DA}" type="datetimeFigureOut">
              <a:rPr lang="en-GB" smtClean="0"/>
              <a:t>18/02/2019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18674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8F7A081-FD29-494B-8826-DDCAD3F7B1DA}" type="datetimeFigureOut">
              <a:rPr lang="en-GB" smtClean="0"/>
              <a:t>18/02/2019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160944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78F7A081-FD29-494B-8826-DDCAD3F7B1DA}" type="datetimeFigureOut">
              <a:rPr lang="en-GB" smtClean="0"/>
              <a:t>18/02/2019</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149530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78F7A081-FD29-494B-8826-DDCAD3F7B1DA}" type="datetimeFigureOut">
              <a:rPr lang="en-GB" smtClean="0"/>
              <a:t>18/02/2019</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2540014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78F7A081-FD29-494B-8826-DDCAD3F7B1DA}" type="datetimeFigureOut">
              <a:rPr lang="en-GB" smtClean="0"/>
              <a:t>18/02/2019</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229082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8F7A081-FD29-494B-8826-DDCAD3F7B1DA}" type="datetimeFigureOut">
              <a:rPr lang="en-GB" smtClean="0"/>
              <a:t>18/02/2019</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1202893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8F7A081-FD29-494B-8826-DDCAD3F7B1DA}" type="datetimeFigureOut">
              <a:rPr lang="en-GB" smtClean="0"/>
              <a:t>18/02/2019</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33336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8F7A081-FD29-494B-8826-DDCAD3F7B1DA}" type="datetimeFigureOut">
              <a:rPr lang="en-GB" smtClean="0"/>
              <a:t>18/02/2019</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BEA3B784-30E8-4676-8C98-43D99B31C372}" type="slidenum">
              <a:rPr lang="en-GB" smtClean="0"/>
              <a:t>‹#›</a:t>
            </a:fld>
            <a:endParaRPr lang="en-GB"/>
          </a:p>
        </p:txBody>
      </p:sp>
    </p:spTree>
    <p:extLst>
      <p:ext uri="{BB962C8B-B14F-4D97-AF65-F5344CB8AC3E}">
        <p14:creationId xmlns:p14="http://schemas.microsoft.com/office/powerpoint/2010/main" val="3407485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7A081-FD29-494B-8826-DDCAD3F7B1DA}" type="datetimeFigureOut">
              <a:rPr lang="en-GB" smtClean="0"/>
              <a:t>18/02/2019</a:t>
            </a:fld>
            <a:endParaRPr lang="en-GB"/>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3B784-30E8-4676-8C98-43D99B31C372}" type="slidenum">
              <a:rPr lang="en-GB" smtClean="0"/>
              <a:t>‹#›</a:t>
            </a:fld>
            <a:endParaRPr lang="en-GB"/>
          </a:p>
        </p:txBody>
      </p:sp>
    </p:spTree>
    <p:extLst>
      <p:ext uri="{BB962C8B-B14F-4D97-AF65-F5344CB8AC3E}">
        <p14:creationId xmlns:p14="http://schemas.microsoft.com/office/powerpoint/2010/main" val="1780717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sservatoriodistretti.org/"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dirty="0" err="1" smtClean="0"/>
              <a:t>Analisi</a:t>
            </a:r>
            <a:r>
              <a:rPr lang="en-GB" dirty="0" smtClean="0"/>
              <a:t> </a:t>
            </a:r>
            <a:r>
              <a:rPr lang="en-GB" dirty="0" err="1" smtClean="0"/>
              <a:t>dei</a:t>
            </a:r>
            <a:r>
              <a:rPr lang="en-GB" dirty="0" smtClean="0"/>
              <a:t> </a:t>
            </a:r>
            <a:r>
              <a:rPr lang="en-GB" dirty="0" err="1" smtClean="0"/>
              <a:t>mercati</a:t>
            </a:r>
            <a:r>
              <a:rPr lang="en-GB" dirty="0" smtClean="0"/>
              <a:t> e </a:t>
            </a:r>
            <a:r>
              <a:rPr lang="en-GB" dirty="0" err="1" smtClean="0"/>
              <a:t>delle</a:t>
            </a:r>
            <a:r>
              <a:rPr lang="en-GB" dirty="0" smtClean="0"/>
              <a:t> </a:t>
            </a:r>
            <a:r>
              <a:rPr lang="en-GB" dirty="0" err="1" smtClean="0"/>
              <a:t>imprese</a:t>
            </a:r>
            <a:endParaRPr lang="en-GB" dirty="0"/>
          </a:p>
        </p:txBody>
      </p:sp>
    </p:spTree>
    <p:extLst>
      <p:ext uri="{BB962C8B-B14F-4D97-AF65-F5344CB8AC3E}">
        <p14:creationId xmlns:p14="http://schemas.microsoft.com/office/powerpoint/2010/main" val="1378456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marL="0" indent="0"/>
            <a:r>
              <a:rPr lang="en-US" dirty="0"/>
              <a:t>Market opportunity</a:t>
            </a:r>
            <a:endParaRPr lang="it-IT" dirty="0"/>
          </a:p>
        </p:txBody>
      </p:sp>
      <p:sp>
        <p:nvSpPr>
          <p:cNvPr id="3" name="Segnaposto contenuto 2"/>
          <p:cNvSpPr>
            <a:spLocks noGrp="1"/>
          </p:cNvSpPr>
          <p:nvPr>
            <p:ph idx="1"/>
          </p:nvPr>
        </p:nvSpPr>
        <p:spPr/>
        <p:txBody>
          <a:bodyPr>
            <a:normAutofit/>
          </a:bodyPr>
          <a:lstStyle/>
          <a:p>
            <a:pPr marL="0" indent="0">
              <a:buNone/>
            </a:pPr>
            <a:r>
              <a:rPr lang="en-US" sz="2800" dirty="0" smtClean="0"/>
              <a:t>There is market opportunity for product\service</a:t>
            </a:r>
            <a:r>
              <a:rPr lang="en-US" sz="2800" dirty="0"/>
              <a:t> </a:t>
            </a:r>
            <a:r>
              <a:rPr lang="en-US" sz="2800" dirty="0" smtClean="0"/>
              <a:t>if it  fulfills </a:t>
            </a:r>
            <a:r>
              <a:rPr lang="en-US" sz="2800" dirty="0"/>
              <a:t>the </a:t>
            </a:r>
            <a:r>
              <a:rPr lang="en-US" sz="2800" dirty="0" smtClean="0"/>
              <a:t>needs </a:t>
            </a:r>
            <a:r>
              <a:rPr lang="en-US" sz="2800" dirty="0"/>
              <a:t>of </a:t>
            </a:r>
            <a:r>
              <a:rPr lang="en-US" sz="2800" dirty="0" smtClean="0"/>
              <a:t>the customers better </a:t>
            </a:r>
            <a:r>
              <a:rPr lang="en-US" sz="2800" dirty="0"/>
              <a:t>than the </a:t>
            </a:r>
            <a:r>
              <a:rPr lang="en-US" sz="2800" dirty="0" smtClean="0"/>
              <a:t>competition or better than the current technologies</a:t>
            </a:r>
            <a:endParaRPr lang="it-IT" sz="2800" dirty="0"/>
          </a:p>
        </p:txBody>
      </p:sp>
    </p:spTree>
    <p:extLst>
      <p:ext uri="{BB962C8B-B14F-4D97-AF65-F5344CB8AC3E}">
        <p14:creationId xmlns:p14="http://schemas.microsoft.com/office/powerpoint/2010/main" val="3545699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a:t>Market </a:t>
            </a:r>
            <a:r>
              <a:rPr lang="en-US" dirty="0" smtClean="0"/>
              <a:t>profitability</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Michael Porter’s framework identifies </a:t>
            </a:r>
            <a:r>
              <a:rPr lang="en-US" dirty="0"/>
              <a:t>five factors that influence the market profitability:</a:t>
            </a:r>
            <a:endParaRPr lang="it-IT" dirty="0"/>
          </a:p>
          <a:p>
            <a:r>
              <a:rPr lang="en-US" dirty="0"/>
              <a:t> </a:t>
            </a:r>
            <a:r>
              <a:rPr lang="en-US" dirty="0" smtClean="0"/>
              <a:t>   Buyer </a:t>
            </a:r>
            <a:r>
              <a:rPr lang="en-US" dirty="0"/>
              <a:t>power</a:t>
            </a:r>
            <a:endParaRPr lang="it-IT" dirty="0"/>
          </a:p>
          <a:p>
            <a:r>
              <a:rPr lang="en-US" dirty="0"/>
              <a:t>    Supplier power</a:t>
            </a:r>
            <a:endParaRPr lang="it-IT" dirty="0"/>
          </a:p>
          <a:p>
            <a:r>
              <a:rPr lang="en-US" dirty="0"/>
              <a:t>    Barriers to entry</a:t>
            </a:r>
            <a:endParaRPr lang="it-IT" dirty="0"/>
          </a:p>
          <a:p>
            <a:r>
              <a:rPr lang="en-US" dirty="0"/>
              <a:t>    Threat of substitute products</a:t>
            </a:r>
            <a:endParaRPr lang="it-IT" dirty="0"/>
          </a:p>
          <a:p>
            <a:r>
              <a:rPr lang="en-US" dirty="0"/>
              <a:t>    Rivalry among firms in the </a:t>
            </a:r>
            <a:r>
              <a:rPr lang="en-US" dirty="0" smtClean="0"/>
              <a:t>industry</a:t>
            </a:r>
            <a:endParaRPr lang="it-IT" dirty="0"/>
          </a:p>
        </p:txBody>
      </p:sp>
    </p:spTree>
    <p:extLst>
      <p:ext uri="{BB962C8B-B14F-4D97-AF65-F5344CB8AC3E}">
        <p14:creationId xmlns:p14="http://schemas.microsoft.com/office/powerpoint/2010/main" val="343056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a:t>Industry cost </a:t>
            </a:r>
            <a:r>
              <a:rPr lang="en-US" dirty="0" smtClean="0"/>
              <a:t>structure</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The </a:t>
            </a:r>
            <a:r>
              <a:rPr lang="en-US" dirty="0"/>
              <a:t>cost </a:t>
            </a:r>
            <a:r>
              <a:rPr lang="en-US" dirty="0" smtClean="0"/>
              <a:t>structure </a:t>
            </a:r>
            <a:r>
              <a:rPr lang="en-US" dirty="0"/>
              <a:t>is important for identifying key factors for success.  </a:t>
            </a:r>
            <a:endParaRPr lang="it-IT" dirty="0"/>
          </a:p>
          <a:p>
            <a:pPr marL="0" indent="0">
              <a:buNone/>
            </a:pPr>
            <a:r>
              <a:rPr lang="en-US" dirty="0"/>
              <a:t>The cost structure also is helpful for formulating strategies to develop a competitive advantage. </a:t>
            </a:r>
            <a:endParaRPr lang="it-IT" dirty="0"/>
          </a:p>
        </p:txBody>
      </p:sp>
    </p:spTree>
    <p:extLst>
      <p:ext uri="{BB962C8B-B14F-4D97-AF65-F5344CB8AC3E}">
        <p14:creationId xmlns:p14="http://schemas.microsoft.com/office/powerpoint/2010/main" val="836732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a:t>Distribution </a:t>
            </a:r>
            <a:r>
              <a:rPr lang="en-US" dirty="0" smtClean="0"/>
              <a:t>channels</a:t>
            </a: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en-US" dirty="0" smtClean="0"/>
              <a:t>Examining </a:t>
            </a:r>
            <a:r>
              <a:rPr lang="en-US" dirty="0"/>
              <a:t>the following aspects of the distribution system may help with a market analysis:</a:t>
            </a:r>
            <a:endParaRPr lang="it-IT" dirty="0"/>
          </a:p>
          <a:p>
            <a:r>
              <a:rPr lang="en-US" b="1" dirty="0" smtClean="0"/>
              <a:t>Existing </a:t>
            </a:r>
            <a:r>
              <a:rPr lang="en-US" b="1" dirty="0"/>
              <a:t>distribution channels </a:t>
            </a:r>
            <a:r>
              <a:rPr lang="en-US" dirty="0"/>
              <a:t>- can be described by how direct they are to the customer.</a:t>
            </a:r>
            <a:endParaRPr lang="it-IT" dirty="0"/>
          </a:p>
          <a:p>
            <a:r>
              <a:rPr lang="en-US" b="1" dirty="0" smtClean="0"/>
              <a:t>Trends </a:t>
            </a:r>
            <a:r>
              <a:rPr lang="en-US" b="1" dirty="0"/>
              <a:t>and emerging channels</a:t>
            </a:r>
            <a:r>
              <a:rPr lang="en-US" dirty="0"/>
              <a:t> - new channels can offer the opportunity to develop a competitive </a:t>
            </a:r>
            <a:r>
              <a:rPr lang="en-US" dirty="0" smtClean="0"/>
              <a:t>advantage.</a:t>
            </a:r>
            <a:endParaRPr lang="it-IT" dirty="0"/>
          </a:p>
          <a:p>
            <a:r>
              <a:rPr lang="en-US" b="1" dirty="0" smtClean="0"/>
              <a:t>Channel </a:t>
            </a:r>
            <a:r>
              <a:rPr lang="en-US" b="1" dirty="0"/>
              <a:t>power structure </a:t>
            </a:r>
            <a:r>
              <a:rPr lang="en-US" dirty="0"/>
              <a:t>- for example, in the case of a product having little brand equity, retailers have negotiating power over manufacturers and can capture more margin.</a:t>
            </a:r>
            <a:endParaRPr lang="it-IT" dirty="0"/>
          </a:p>
          <a:p>
            <a:pPr marL="0" indent="0">
              <a:buNone/>
            </a:pPr>
            <a:endParaRPr lang="it-IT" dirty="0"/>
          </a:p>
        </p:txBody>
      </p:sp>
    </p:spTree>
    <p:extLst>
      <p:ext uri="{BB962C8B-B14F-4D97-AF65-F5344CB8AC3E}">
        <p14:creationId xmlns:p14="http://schemas.microsoft.com/office/powerpoint/2010/main" val="1346735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smtClean="0"/>
              <a:t>Key success factors</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en-US" dirty="0" smtClean="0"/>
              <a:t>The </a:t>
            </a:r>
            <a:r>
              <a:rPr lang="en-US" dirty="0"/>
              <a:t>key success factors are </a:t>
            </a:r>
            <a:r>
              <a:rPr lang="en-US" b="1" dirty="0"/>
              <a:t>those elements that are necessary in order for the firm to achieve its marketing objectives</a:t>
            </a:r>
            <a:r>
              <a:rPr lang="en-US" dirty="0"/>
              <a:t>. </a:t>
            </a:r>
            <a:r>
              <a:rPr lang="en-US" dirty="0" smtClean="0"/>
              <a:t>Examples </a:t>
            </a:r>
            <a:r>
              <a:rPr lang="en-US" dirty="0"/>
              <a:t>of such factors include</a:t>
            </a:r>
            <a:r>
              <a:rPr lang="en-US" dirty="0" smtClean="0"/>
              <a:t>:</a:t>
            </a:r>
            <a:endParaRPr lang="it-IT" dirty="0"/>
          </a:p>
          <a:p>
            <a:r>
              <a:rPr lang="en-US" dirty="0"/>
              <a:t>    Access to essential unique resources</a:t>
            </a:r>
            <a:endParaRPr lang="it-IT" dirty="0"/>
          </a:p>
          <a:p>
            <a:r>
              <a:rPr lang="en-US" dirty="0"/>
              <a:t>    Ability to achieve economies of scale</a:t>
            </a:r>
            <a:endParaRPr lang="it-IT" dirty="0"/>
          </a:p>
          <a:p>
            <a:r>
              <a:rPr lang="en-US" dirty="0"/>
              <a:t>    Access to distribution channels</a:t>
            </a:r>
            <a:endParaRPr lang="it-IT" dirty="0"/>
          </a:p>
          <a:p>
            <a:r>
              <a:rPr lang="en-US" dirty="0"/>
              <a:t>    Technological </a:t>
            </a:r>
            <a:r>
              <a:rPr lang="en-US" dirty="0" smtClean="0"/>
              <a:t>progress</a:t>
            </a:r>
            <a:endParaRPr lang="it-IT" dirty="0"/>
          </a:p>
          <a:p>
            <a:pPr marL="0" indent="0">
              <a:buNone/>
            </a:pPr>
            <a:r>
              <a:rPr lang="en-US" dirty="0"/>
              <a:t>It is important to consider </a:t>
            </a:r>
            <a:r>
              <a:rPr lang="en-US" b="1" dirty="0"/>
              <a:t>that key success factors may change over time</a:t>
            </a:r>
            <a:r>
              <a:rPr lang="en-US" dirty="0"/>
              <a:t>, especially as the product progresses through its life cycle.</a:t>
            </a:r>
            <a:endParaRPr lang="it-IT" dirty="0"/>
          </a:p>
          <a:p>
            <a:pPr marL="0" indent="0">
              <a:buNone/>
            </a:pPr>
            <a:endParaRPr lang="it-IT" dirty="0"/>
          </a:p>
        </p:txBody>
      </p:sp>
    </p:spTree>
    <p:extLst>
      <p:ext uri="{BB962C8B-B14F-4D97-AF65-F5344CB8AC3E}">
        <p14:creationId xmlns:p14="http://schemas.microsoft.com/office/powerpoint/2010/main" val="2188410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a:t>Environmental </a:t>
            </a:r>
            <a:r>
              <a:rPr lang="en-US" dirty="0" smtClean="0"/>
              <a:t>analysis</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The </a:t>
            </a:r>
            <a:r>
              <a:rPr lang="en-US" b="1" dirty="0"/>
              <a:t>environmental analysis </a:t>
            </a:r>
            <a:r>
              <a:rPr lang="en-US" dirty="0"/>
              <a:t>can be divided into two parts which are external and internal factors. </a:t>
            </a:r>
            <a:endParaRPr lang="en-US" dirty="0" smtClean="0"/>
          </a:p>
          <a:p>
            <a:r>
              <a:rPr lang="en-US" b="1" dirty="0" smtClean="0"/>
              <a:t>External factors</a:t>
            </a:r>
            <a:r>
              <a:rPr lang="en-US" dirty="0"/>
              <a:t>:</a:t>
            </a:r>
            <a:r>
              <a:rPr lang="en-US" dirty="0" smtClean="0"/>
              <a:t> </a:t>
            </a:r>
            <a:r>
              <a:rPr lang="en-US" dirty="0"/>
              <a:t>p</a:t>
            </a:r>
            <a:r>
              <a:rPr lang="en-US" dirty="0" smtClean="0"/>
              <a:t>olitical </a:t>
            </a:r>
            <a:r>
              <a:rPr lang="en-US" dirty="0"/>
              <a:t>issues, social potential force, and local </a:t>
            </a:r>
            <a:r>
              <a:rPr lang="en-US" dirty="0" smtClean="0"/>
              <a:t>economy. </a:t>
            </a:r>
          </a:p>
          <a:p>
            <a:r>
              <a:rPr lang="en-US" b="1" dirty="0" smtClean="0"/>
              <a:t>Internal factors: </a:t>
            </a:r>
            <a:r>
              <a:rPr lang="en-US" dirty="0"/>
              <a:t>belongs to company's internal position such as employees, department structure, budget and so </a:t>
            </a:r>
            <a:r>
              <a:rPr lang="en-US" dirty="0" smtClean="0"/>
              <a:t>forth</a:t>
            </a:r>
          </a:p>
          <a:p>
            <a:pPr marL="0" indent="0">
              <a:buNone/>
            </a:pPr>
            <a:endParaRPr lang="it-IT" dirty="0"/>
          </a:p>
        </p:txBody>
      </p:sp>
    </p:spTree>
    <p:extLst>
      <p:ext uri="{BB962C8B-B14F-4D97-AF65-F5344CB8AC3E}">
        <p14:creationId xmlns:p14="http://schemas.microsoft.com/office/powerpoint/2010/main" val="2301256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a:t>SWOT </a:t>
            </a:r>
            <a:r>
              <a:rPr lang="en-US" dirty="0" smtClean="0"/>
              <a:t>analysis</a:t>
            </a:r>
            <a:endParaRPr lang="it-IT" dirty="0"/>
          </a:p>
        </p:txBody>
      </p:sp>
      <p:sp>
        <p:nvSpPr>
          <p:cNvPr id="3" name="Segnaposto contenuto 2"/>
          <p:cNvSpPr>
            <a:spLocks noGrp="1"/>
          </p:cNvSpPr>
          <p:nvPr>
            <p:ph idx="1"/>
          </p:nvPr>
        </p:nvSpPr>
        <p:spPr>
          <a:xfrm>
            <a:off x="0" y="1417638"/>
            <a:ext cx="8964488" cy="4525963"/>
          </a:xfrm>
        </p:spPr>
        <p:txBody>
          <a:bodyPr>
            <a:noAutofit/>
          </a:bodyPr>
          <a:lstStyle/>
          <a:p>
            <a:pPr marL="0" indent="0">
              <a:buNone/>
            </a:pPr>
            <a:r>
              <a:rPr lang="en-US" sz="2400" dirty="0" smtClean="0"/>
              <a:t>SWOT </a:t>
            </a:r>
            <a:r>
              <a:rPr lang="en-US" sz="2400" dirty="0"/>
              <a:t>is </a:t>
            </a:r>
            <a:r>
              <a:rPr lang="en-US" sz="2400" b="1" dirty="0" smtClean="0"/>
              <a:t>Strengths, Weakness, Opportunities, And Threats</a:t>
            </a:r>
            <a:r>
              <a:rPr lang="en-US" sz="2400" dirty="0" smtClean="0"/>
              <a:t>. </a:t>
            </a:r>
          </a:p>
          <a:p>
            <a:r>
              <a:rPr lang="en-US" sz="2400" b="1" dirty="0" smtClean="0"/>
              <a:t>Strengths </a:t>
            </a:r>
            <a:r>
              <a:rPr lang="en-US" sz="2400" b="1" dirty="0"/>
              <a:t>and weakness are internal factors which we can </a:t>
            </a:r>
            <a:r>
              <a:rPr lang="en-US" sz="2400" b="1" dirty="0" smtClean="0"/>
              <a:t>control</a:t>
            </a:r>
            <a:r>
              <a:rPr lang="en-US" sz="2400" dirty="0" smtClean="0"/>
              <a:t>. Businesses </a:t>
            </a:r>
            <a:r>
              <a:rPr lang="en-US" sz="2400" dirty="0"/>
              <a:t>need to collect raw data to get information. Businesses can get information by customer feedback, employee surveys. Furthermore, businesses also can identify the capability if it is weakness or strengths, resources and process. </a:t>
            </a:r>
            <a:endParaRPr lang="en-US" sz="2400" dirty="0" smtClean="0"/>
          </a:p>
          <a:p>
            <a:r>
              <a:rPr lang="en-US" sz="2400" b="1" dirty="0" smtClean="0"/>
              <a:t>Opportunities </a:t>
            </a:r>
            <a:r>
              <a:rPr lang="en-US" sz="2400" b="1" dirty="0"/>
              <a:t>and threats are external factors that businesses can't control</a:t>
            </a:r>
            <a:r>
              <a:rPr lang="en-US" sz="2400" dirty="0"/>
              <a:t>, but can however impact on. </a:t>
            </a:r>
            <a:r>
              <a:rPr lang="en-US" sz="2400" dirty="0" smtClean="0"/>
              <a:t>Business </a:t>
            </a:r>
            <a:r>
              <a:rPr lang="en-US" sz="2400" dirty="0"/>
              <a:t>can get information from secondary data like environmental information, industry information and competitive data. </a:t>
            </a:r>
            <a:endParaRPr lang="en-US" sz="2400" dirty="0" smtClean="0"/>
          </a:p>
          <a:p>
            <a:pPr marL="0" indent="0">
              <a:buNone/>
            </a:pPr>
            <a:r>
              <a:rPr lang="en-US" sz="2400" dirty="0" smtClean="0"/>
              <a:t>The </a:t>
            </a:r>
            <a:r>
              <a:rPr lang="en-US" sz="2400" dirty="0"/>
              <a:t>purpose of the business </a:t>
            </a:r>
            <a:r>
              <a:rPr lang="en-US" sz="2400" b="1" dirty="0"/>
              <a:t>use the SWOT analysis is to get the information from it and match each other to develop the ideas and get into goal statement to form strategic development </a:t>
            </a:r>
            <a:r>
              <a:rPr lang="en-US" sz="2400" dirty="0"/>
              <a:t>(Olsen, 2008).</a:t>
            </a:r>
            <a:endParaRPr lang="it-IT" sz="2400" dirty="0"/>
          </a:p>
          <a:p>
            <a:pPr marL="0" indent="0">
              <a:buNone/>
            </a:pPr>
            <a:endParaRPr lang="it-IT" sz="2400" dirty="0"/>
          </a:p>
        </p:txBody>
      </p:sp>
    </p:spTree>
    <p:extLst>
      <p:ext uri="{BB962C8B-B14F-4D97-AF65-F5344CB8AC3E}">
        <p14:creationId xmlns:p14="http://schemas.microsoft.com/office/powerpoint/2010/main" val="1054077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Studio di un </a:t>
            </a:r>
            <a:r>
              <a:rPr lang="en-GB" dirty="0" err="1" smtClean="0"/>
              <a:t>settore</a:t>
            </a:r>
            <a:r>
              <a:rPr lang="en-GB" dirty="0" smtClean="0"/>
              <a:t> </a:t>
            </a:r>
            <a:r>
              <a:rPr lang="en-GB" dirty="0" err="1" smtClean="0"/>
              <a:t>produttivo</a:t>
            </a:r>
            <a:endParaRPr lang="en-GB" dirty="0"/>
          </a:p>
        </p:txBody>
      </p:sp>
      <p:sp>
        <p:nvSpPr>
          <p:cNvPr id="3" name="Segnaposto contenuto 2"/>
          <p:cNvSpPr>
            <a:spLocks noGrp="1"/>
          </p:cNvSpPr>
          <p:nvPr>
            <p:ph idx="1"/>
          </p:nvPr>
        </p:nvSpPr>
        <p:spPr>
          <a:xfrm>
            <a:off x="376159" y="1662237"/>
            <a:ext cx="8229600" cy="1215818"/>
          </a:xfrm>
        </p:spPr>
        <p:txBody>
          <a:bodyPr>
            <a:normAutofit fontScale="92500" lnSpcReduction="20000"/>
          </a:bodyPr>
          <a:lstStyle/>
          <a:p>
            <a:pPr marL="0" indent="0">
              <a:buNone/>
            </a:pPr>
            <a:endParaRPr lang="it-IT" u="sng" dirty="0" smtClean="0">
              <a:hlinkClick r:id="rId2"/>
            </a:endParaRPr>
          </a:p>
          <a:p>
            <a:pPr marL="0" indent="0">
              <a:buNone/>
            </a:pPr>
            <a:endParaRPr lang="it-IT" sz="2400" u="sng" dirty="0" smtClean="0">
              <a:hlinkClick r:id="rId2"/>
            </a:endParaRPr>
          </a:p>
          <a:p>
            <a:pPr marL="0" indent="0">
              <a:buNone/>
            </a:pPr>
            <a:r>
              <a:rPr lang="it-IT" sz="2400" dirty="0" smtClean="0"/>
              <a:t>http</a:t>
            </a:r>
            <a:r>
              <a:rPr lang="it-IT" sz="2400" dirty="0"/>
              <a:t>://www.osservatoriodistretti.org/</a:t>
            </a:r>
          </a:p>
        </p:txBody>
      </p:sp>
      <p:pic>
        <p:nvPicPr>
          <p:cNvPr id="1027" name="Immagin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941515"/>
            <a:ext cx="61245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Immagin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342315"/>
            <a:ext cx="2200275" cy="6477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magin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3479" y="4368552"/>
            <a:ext cx="3400425" cy="609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395536" y="27557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5" name="Rectangle 5"/>
          <p:cNvSpPr>
            <a:spLocks noChangeArrowheads="1"/>
          </p:cNvSpPr>
          <p:nvPr/>
        </p:nvSpPr>
        <p:spPr bwMode="auto">
          <a:xfrm>
            <a:off x="406584" y="3824521"/>
            <a:ext cx="24191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http://www.eiu.com/</a:t>
            </a:r>
            <a:endParaRPr kumimoji="0" lang="it-IT" altLang="it-IT"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6"/>
          <p:cNvSpPr>
            <a:spLocks noChangeArrowheads="1"/>
          </p:cNvSpPr>
          <p:nvPr/>
        </p:nvSpPr>
        <p:spPr bwMode="auto">
          <a:xfrm>
            <a:off x="395536" y="461315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it-IT" altLang="it-IT" sz="1800" b="0" i="0" u="none" strike="noStrike" cap="none" normalizeH="0" baseline="0" smtClean="0">
              <a:ln>
                <a:noFill/>
              </a:ln>
              <a:solidFill>
                <a:schemeClr val="tx1"/>
              </a:solidFill>
              <a:effectLst/>
              <a:latin typeface="Arial" panose="020B0604020202020204" pitchFamily="34" charset="0"/>
            </a:endParaRPr>
          </a:p>
        </p:txBody>
      </p:sp>
      <p:sp>
        <p:nvSpPr>
          <p:cNvPr id="7" name="Rectangle 7"/>
          <p:cNvSpPr>
            <a:spLocks noChangeArrowheads="1"/>
          </p:cNvSpPr>
          <p:nvPr/>
        </p:nvSpPr>
        <p:spPr bwMode="auto">
          <a:xfrm>
            <a:off x="395536" y="5038086"/>
            <a:ext cx="38833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https://www2.deloitte.com/us/en.html</a:t>
            </a:r>
            <a:endParaRPr kumimoji="0" lang="it-IT" altLang="it-IT" sz="3200" b="0" i="0" u="none" strike="noStrike" cap="none" normalizeH="0" baseline="0" dirty="0" smtClean="0">
              <a:ln>
                <a:noFill/>
              </a:ln>
              <a:solidFill>
                <a:schemeClr val="tx1"/>
              </a:solidFill>
              <a:effectLst/>
              <a:latin typeface="Arial" panose="020B0604020202020204" pitchFamily="34" charset="0"/>
            </a:endParaRPr>
          </a:p>
        </p:txBody>
      </p:sp>
      <p:pic>
        <p:nvPicPr>
          <p:cNvPr id="8" name="Immagine 7"/>
          <p:cNvPicPr>
            <a:picLocks noChangeAspect="1"/>
          </p:cNvPicPr>
          <p:nvPr/>
        </p:nvPicPr>
        <p:blipFill>
          <a:blip r:embed="rId6"/>
          <a:stretch>
            <a:fillRect/>
          </a:stretch>
        </p:blipFill>
        <p:spPr>
          <a:xfrm>
            <a:off x="458561" y="1449235"/>
            <a:ext cx="7128793" cy="842221"/>
          </a:xfrm>
          <a:prstGeom prst="rect">
            <a:avLst/>
          </a:prstGeom>
        </p:spPr>
      </p:pic>
    </p:spTree>
    <p:extLst>
      <p:ext uri="{BB962C8B-B14F-4D97-AF65-F5344CB8AC3E}">
        <p14:creationId xmlns:p14="http://schemas.microsoft.com/office/powerpoint/2010/main" val="3305539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827584" y="1196752"/>
            <a:ext cx="7128791" cy="5184576"/>
          </a:xfrm>
          <a:prstGeom prst="rect">
            <a:avLst/>
          </a:prstGeom>
        </p:spPr>
      </p:pic>
      <p:sp>
        <p:nvSpPr>
          <p:cNvPr id="7" name="Titolo 6"/>
          <p:cNvSpPr>
            <a:spLocks noGrp="1"/>
          </p:cNvSpPr>
          <p:nvPr>
            <p:ph type="title"/>
          </p:nvPr>
        </p:nvSpPr>
        <p:spPr/>
        <p:txBody>
          <a:bodyPr/>
          <a:lstStyle/>
          <a:p>
            <a:r>
              <a:rPr lang="it-IT" dirty="0" smtClean="0"/>
              <a:t>Altre fonti …</a:t>
            </a:r>
            <a:endParaRPr lang="it-IT" dirty="0"/>
          </a:p>
        </p:txBody>
      </p:sp>
    </p:spTree>
    <p:extLst>
      <p:ext uri="{BB962C8B-B14F-4D97-AF65-F5344CB8AC3E}">
        <p14:creationId xmlns:p14="http://schemas.microsoft.com/office/powerpoint/2010/main" val="1497700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Autofit/>
          </a:bodyPr>
          <a:lstStyle/>
          <a:p>
            <a:r>
              <a:rPr lang="it-IT" sz="3200" dirty="0" smtClean="0"/>
              <a:t>Esempi interessanti</a:t>
            </a:r>
            <a:endParaRPr lang="it-IT" sz="3200" dirty="0"/>
          </a:p>
        </p:txBody>
      </p:sp>
      <p:sp>
        <p:nvSpPr>
          <p:cNvPr id="3" name="Segnaposto contenuto 2"/>
          <p:cNvSpPr>
            <a:spLocks noGrp="1"/>
          </p:cNvSpPr>
          <p:nvPr>
            <p:ph idx="1"/>
          </p:nvPr>
        </p:nvSpPr>
        <p:spPr>
          <a:xfrm>
            <a:off x="457200" y="692696"/>
            <a:ext cx="8229600" cy="5169173"/>
          </a:xfrm>
        </p:spPr>
        <p:txBody>
          <a:bodyPr>
            <a:noAutofit/>
          </a:bodyPr>
          <a:lstStyle/>
          <a:p>
            <a:pPr marL="0" indent="0">
              <a:buNone/>
            </a:pPr>
            <a:r>
              <a:rPr lang="en-GB" sz="2000" b="1" dirty="0" err="1" smtClean="0"/>
              <a:t>Studi</a:t>
            </a:r>
            <a:r>
              <a:rPr lang="en-GB" sz="2000" b="1" dirty="0" smtClean="0"/>
              <a:t> di </a:t>
            </a:r>
            <a:r>
              <a:rPr lang="en-GB" sz="2000" b="1" dirty="0" err="1" smtClean="0"/>
              <a:t>settore</a:t>
            </a:r>
            <a:endParaRPr lang="en-GB" sz="2000" b="1" dirty="0" smtClean="0"/>
          </a:p>
          <a:p>
            <a:r>
              <a:rPr lang="it-IT" sz="2000" b="1" dirty="0"/>
              <a:t>2015 - I distretti in Italia rapporto-2015</a:t>
            </a:r>
          </a:p>
          <a:p>
            <a:r>
              <a:rPr lang="en-US" sz="2000" b="1" dirty="0"/>
              <a:t>2015 - Hoovers- Snack food manufacturing</a:t>
            </a:r>
          </a:p>
          <a:p>
            <a:r>
              <a:rPr lang="it-IT" sz="2000" b="1" dirty="0"/>
              <a:t>2015 - The </a:t>
            </a:r>
            <a:r>
              <a:rPr lang="it-IT" sz="2000" b="1" dirty="0" err="1"/>
              <a:t>Economist</a:t>
            </a:r>
            <a:r>
              <a:rPr lang="it-IT" sz="2000" b="1" dirty="0"/>
              <a:t> - ASEAN-Automotive: </a:t>
            </a:r>
            <a:r>
              <a:rPr lang="it-IT" sz="2000" b="1" dirty="0" err="1"/>
              <a:t>Looking</a:t>
            </a:r>
            <a:r>
              <a:rPr lang="it-IT" sz="2000" b="1" dirty="0"/>
              <a:t> to 2015</a:t>
            </a:r>
          </a:p>
          <a:p>
            <a:r>
              <a:rPr lang="en-GB" sz="2000" b="1" dirty="0" smtClean="0"/>
              <a:t>2016 -RE-Action </a:t>
            </a:r>
            <a:r>
              <a:rPr lang="en-GB" sz="2000" b="1" dirty="0"/>
              <a:t>Focus </a:t>
            </a:r>
            <a:r>
              <a:rPr lang="en-GB" sz="2000" b="1" dirty="0" err="1"/>
              <a:t>sulla</a:t>
            </a:r>
            <a:r>
              <a:rPr lang="en-GB" sz="2000" b="1" dirty="0"/>
              <a:t> </a:t>
            </a:r>
            <a:r>
              <a:rPr lang="en-GB" sz="2000" b="1" dirty="0" err="1"/>
              <a:t>meccanica</a:t>
            </a:r>
            <a:r>
              <a:rPr lang="en-GB" sz="2000" b="1" dirty="0"/>
              <a:t> </a:t>
            </a:r>
            <a:r>
              <a:rPr lang="en-GB" sz="2000" b="1" dirty="0" err="1"/>
              <a:t>strumentale</a:t>
            </a:r>
            <a:endParaRPr lang="en-GB" sz="2000" b="1" dirty="0"/>
          </a:p>
          <a:p>
            <a:r>
              <a:rPr lang="en-US" sz="2000" b="1" dirty="0"/>
              <a:t>2016 - IBISWorld - Pet Stores in the US Industry </a:t>
            </a:r>
            <a:r>
              <a:rPr lang="en-US" sz="2000" b="1" dirty="0" smtClean="0"/>
              <a:t>Report</a:t>
            </a:r>
          </a:p>
          <a:p>
            <a:r>
              <a:rPr lang="en-US" sz="2000" b="1" dirty="0" smtClean="0"/>
              <a:t>2016 </a:t>
            </a:r>
            <a:r>
              <a:rPr lang="en-US" sz="2000" b="1" dirty="0"/>
              <a:t>- Deloitte - Automotive suppliers in the evolving transportation </a:t>
            </a:r>
            <a:r>
              <a:rPr lang="en-US" sz="2000" b="1" dirty="0" smtClean="0"/>
              <a:t>ecosystem</a:t>
            </a:r>
          </a:p>
          <a:p>
            <a:r>
              <a:rPr lang="en-US" sz="2000" b="1" dirty="0"/>
              <a:t>2016 - Deloitte - Global aerospace and defense sector outlook</a:t>
            </a:r>
            <a:endParaRPr lang="en-US" sz="2000" b="1" dirty="0" smtClean="0"/>
          </a:p>
          <a:p>
            <a:r>
              <a:rPr lang="en-US" sz="2000" b="1" dirty="0"/>
              <a:t>2016 - Statista - </a:t>
            </a:r>
            <a:r>
              <a:rPr lang="en-US" sz="2000" b="1" dirty="0" smtClean="0"/>
              <a:t>Utilities </a:t>
            </a:r>
            <a:r>
              <a:rPr lang="en-US" sz="2000" b="1" dirty="0"/>
              <a:t>U.S. Industry Report </a:t>
            </a:r>
            <a:r>
              <a:rPr lang="en-US" sz="2000" b="1" dirty="0" smtClean="0"/>
              <a:t>2016</a:t>
            </a:r>
          </a:p>
          <a:p>
            <a:r>
              <a:rPr lang="it-IT" sz="2000" b="1" dirty="0"/>
              <a:t>2017 - </a:t>
            </a:r>
            <a:r>
              <a:rPr lang="it-IT" sz="2000" b="1" dirty="0" err="1"/>
              <a:t>Svimez</a:t>
            </a:r>
            <a:r>
              <a:rPr lang="it-IT" sz="2000" b="1" dirty="0"/>
              <a:t> - Rapporto sull’agricoltura del </a:t>
            </a:r>
            <a:r>
              <a:rPr lang="it-IT" sz="2000" b="1" dirty="0" smtClean="0"/>
              <a:t>Mezzogiorno</a:t>
            </a:r>
            <a:endParaRPr lang="en-US" sz="2000" b="1" dirty="0" smtClean="0"/>
          </a:p>
        </p:txBody>
      </p:sp>
    </p:spTree>
    <p:extLst>
      <p:ext uri="{BB962C8B-B14F-4D97-AF65-F5344CB8AC3E}">
        <p14:creationId xmlns:p14="http://schemas.microsoft.com/office/powerpoint/2010/main" val="57688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solidFill>
                  <a:srgbClr val="FF0000"/>
                </a:solidFill>
              </a:rPr>
              <a:t>I</a:t>
            </a:r>
            <a:r>
              <a:rPr lang="en-US" b="1" dirty="0" smtClean="0">
                <a:solidFill>
                  <a:srgbClr val="FF0000"/>
                </a:solidFill>
                <a:effectLst/>
              </a:rPr>
              <a:t>ndustry analysis (</a:t>
            </a:r>
            <a:r>
              <a:rPr lang="en-US" b="1" dirty="0" err="1" smtClean="0">
                <a:solidFill>
                  <a:srgbClr val="FF0000"/>
                </a:solidFill>
                <a:effectLst/>
              </a:rPr>
              <a:t>settore</a:t>
            </a:r>
            <a:r>
              <a:rPr lang="en-US" b="1" dirty="0" smtClean="0">
                <a:solidFill>
                  <a:srgbClr val="FF0000"/>
                </a:solidFill>
                <a:effectLst/>
              </a:rPr>
              <a:t> </a:t>
            </a:r>
            <a:r>
              <a:rPr lang="en-US" b="1" dirty="0" err="1" smtClean="0">
                <a:solidFill>
                  <a:srgbClr val="FF0000"/>
                </a:solidFill>
                <a:effectLst/>
              </a:rPr>
              <a:t>produttivo</a:t>
            </a:r>
            <a:r>
              <a:rPr lang="en-US" b="1" dirty="0" smtClean="0">
                <a:solidFill>
                  <a:srgbClr val="FF0000"/>
                </a:solidFill>
                <a:effectLst/>
              </a:rPr>
              <a:t>)</a:t>
            </a:r>
            <a:endParaRPr lang="en-GB" b="1" dirty="0">
              <a:solidFill>
                <a:srgbClr val="FF0000"/>
              </a:solidFill>
            </a:endParaRPr>
          </a:p>
        </p:txBody>
      </p:sp>
      <p:sp>
        <p:nvSpPr>
          <p:cNvPr id="3" name="Segnaposto contenuto 2"/>
          <p:cNvSpPr>
            <a:spLocks noGrp="1"/>
          </p:cNvSpPr>
          <p:nvPr>
            <p:ph idx="1"/>
          </p:nvPr>
        </p:nvSpPr>
        <p:spPr/>
        <p:txBody>
          <a:bodyPr>
            <a:normAutofit fontScale="85000" lnSpcReduction="10000"/>
          </a:bodyPr>
          <a:lstStyle/>
          <a:p>
            <a:pPr marL="0" indent="0">
              <a:buNone/>
            </a:pPr>
            <a:r>
              <a:rPr lang="en-US" dirty="0"/>
              <a:t>Industry analysis is </a:t>
            </a:r>
            <a:r>
              <a:rPr lang="en-US" b="1" dirty="0"/>
              <a:t>a tool that facilitates a company's understanding of its position relative to other companies </a:t>
            </a:r>
            <a:r>
              <a:rPr lang="en-US" dirty="0"/>
              <a:t>that produce similar products or services. </a:t>
            </a:r>
            <a:endParaRPr lang="en-US" dirty="0" smtClean="0"/>
          </a:p>
          <a:p>
            <a:pPr marL="0" indent="0">
              <a:buNone/>
            </a:pPr>
            <a:r>
              <a:rPr lang="en-US" dirty="0" smtClean="0"/>
              <a:t>Understanding </a:t>
            </a:r>
            <a:r>
              <a:rPr lang="en-US" dirty="0"/>
              <a:t>the forces at work in the overall industry is </a:t>
            </a:r>
            <a:r>
              <a:rPr lang="en-US" b="1" dirty="0"/>
              <a:t>an important component of effective strategic planning</a:t>
            </a:r>
            <a:r>
              <a:rPr lang="en-US" dirty="0"/>
              <a:t>. Industry analysis enables </a:t>
            </a:r>
            <a:r>
              <a:rPr lang="en-US" dirty="0" smtClean="0"/>
              <a:t>business </a:t>
            </a:r>
            <a:r>
              <a:rPr lang="en-US" dirty="0"/>
              <a:t>owners to </a:t>
            </a:r>
            <a:r>
              <a:rPr lang="en-US" b="1" dirty="0"/>
              <a:t>identify the threats and opportunities</a:t>
            </a:r>
            <a:r>
              <a:rPr lang="en-US" dirty="0"/>
              <a:t> facing their businesses, and to focus their resources on developing unique capabilities that </a:t>
            </a:r>
            <a:r>
              <a:rPr lang="en-US" b="1" dirty="0"/>
              <a:t>could lead to a competitive advantage</a:t>
            </a:r>
            <a:r>
              <a:rPr lang="en-US" dirty="0"/>
              <a:t>.</a:t>
            </a:r>
            <a:r>
              <a:rPr lang="en-US" dirty="0" smtClean="0">
                <a:effectLst/>
              </a:rPr>
              <a:t/>
            </a:r>
            <a:br>
              <a:rPr lang="en-US" dirty="0" smtClean="0">
                <a:effectLst/>
              </a:rPr>
            </a:br>
            <a:r>
              <a:rPr lang="en-US" dirty="0" smtClean="0">
                <a:effectLst/>
              </a:rPr>
              <a:t/>
            </a:r>
            <a:br>
              <a:rPr lang="en-US" dirty="0" smtClean="0">
                <a:effectLst/>
              </a:rPr>
            </a:br>
            <a:endParaRPr lang="en-GB" dirty="0"/>
          </a:p>
        </p:txBody>
      </p:sp>
    </p:spTree>
    <p:extLst>
      <p:ext uri="{BB962C8B-B14F-4D97-AF65-F5344CB8AC3E}">
        <p14:creationId xmlns:p14="http://schemas.microsoft.com/office/powerpoint/2010/main" val="1189949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6389"/>
            <a:ext cx="8229600" cy="490066"/>
          </a:xfrm>
        </p:spPr>
        <p:txBody>
          <a:bodyPr>
            <a:noAutofit/>
          </a:bodyPr>
          <a:lstStyle/>
          <a:p>
            <a:r>
              <a:rPr lang="it-IT" sz="3200" dirty="0" smtClean="0"/>
              <a:t>Esempi interessanti</a:t>
            </a:r>
            <a:endParaRPr lang="it-IT" sz="3200" dirty="0"/>
          </a:p>
        </p:txBody>
      </p:sp>
      <p:sp>
        <p:nvSpPr>
          <p:cNvPr id="3" name="Segnaposto contenuto 2"/>
          <p:cNvSpPr>
            <a:spLocks noGrp="1"/>
          </p:cNvSpPr>
          <p:nvPr>
            <p:ph idx="1"/>
          </p:nvPr>
        </p:nvSpPr>
        <p:spPr>
          <a:xfrm>
            <a:off x="395536" y="548680"/>
            <a:ext cx="8229600" cy="5169173"/>
          </a:xfrm>
        </p:spPr>
        <p:txBody>
          <a:bodyPr>
            <a:noAutofit/>
          </a:bodyPr>
          <a:lstStyle/>
          <a:p>
            <a:pPr marL="0" indent="0">
              <a:buNone/>
            </a:pPr>
            <a:r>
              <a:rPr lang="en-US" sz="2000" b="1" dirty="0" err="1"/>
              <a:t>Studi</a:t>
            </a:r>
            <a:r>
              <a:rPr lang="en-US" sz="2000" b="1" dirty="0"/>
              <a:t> di </a:t>
            </a:r>
            <a:r>
              <a:rPr lang="en-US" sz="2000" b="1" dirty="0" err="1"/>
              <a:t>paese</a:t>
            </a:r>
            <a:endParaRPr lang="en-US" sz="2000" b="1" dirty="0"/>
          </a:p>
          <a:p>
            <a:r>
              <a:rPr lang="en-US" sz="2000" b="1" dirty="0"/>
              <a:t>2012 - The Economist  - Into Africa: Emerging opportunities for business</a:t>
            </a:r>
          </a:p>
          <a:p>
            <a:r>
              <a:rPr lang="en-US" sz="2000" b="1" dirty="0" smtClean="0"/>
              <a:t>2014 </a:t>
            </a:r>
            <a:r>
              <a:rPr lang="en-US" sz="2000" b="1" dirty="0"/>
              <a:t>- The Economist - The Chinese consumer in 2030</a:t>
            </a:r>
          </a:p>
          <a:p>
            <a:r>
              <a:rPr lang="en-US" sz="2000" b="1" dirty="0" smtClean="0"/>
              <a:t>2015 - The Economist - An analysis of manufacturing </a:t>
            </a:r>
            <a:r>
              <a:rPr lang="en-US" sz="2000" b="1" dirty="0" err="1" smtClean="0"/>
              <a:t>labour</a:t>
            </a:r>
            <a:r>
              <a:rPr lang="en-US" sz="2000" b="1" dirty="0" smtClean="0"/>
              <a:t> costs in China</a:t>
            </a:r>
          </a:p>
          <a:p>
            <a:r>
              <a:rPr lang="en-US" sz="2000" b="1" dirty="0" smtClean="0"/>
              <a:t>2016 </a:t>
            </a:r>
            <a:r>
              <a:rPr lang="en-US" sz="2000" b="1" dirty="0"/>
              <a:t>- The Economist - Healthcare-markets-in-Europe. What would be the impact of </a:t>
            </a:r>
            <a:r>
              <a:rPr lang="en-US" sz="2000" b="1" dirty="0" smtClean="0"/>
              <a:t>Brexit</a:t>
            </a:r>
          </a:p>
          <a:p>
            <a:r>
              <a:rPr lang="en-US" sz="2000" b="1" dirty="0"/>
              <a:t>2016 - The Economist - Measuring-the-middle. Quantifying market opportunities in Latin</a:t>
            </a:r>
            <a:endParaRPr lang="en-US" sz="2000" b="1" dirty="0" smtClean="0"/>
          </a:p>
          <a:p>
            <a:pPr marL="0" indent="0">
              <a:buNone/>
            </a:pPr>
            <a:r>
              <a:rPr lang="en-US" sz="2000" b="1" dirty="0" err="1" smtClean="0"/>
              <a:t>Analisi</a:t>
            </a:r>
            <a:r>
              <a:rPr lang="en-US" sz="2000" b="1" dirty="0" smtClean="0"/>
              <a:t> </a:t>
            </a:r>
            <a:r>
              <a:rPr lang="en-US" sz="2000" b="1" dirty="0" err="1" smtClean="0"/>
              <a:t>statistiche</a:t>
            </a:r>
            <a:endParaRPr lang="en-US" sz="2000" b="1" dirty="0" smtClean="0"/>
          </a:p>
          <a:p>
            <a:r>
              <a:rPr lang="en-US" sz="2000" b="1" dirty="0"/>
              <a:t>2016 - The Economist - The Global Food Security Index </a:t>
            </a:r>
            <a:r>
              <a:rPr lang="en-US" sz="2000" b="1" dirty="0" smtClean="0"/>
              <a:t>2016</a:t>
            </a:r>
          </a:p>
          <a:p>
            <a:pPr marL="0" indent="0">
              <a:buNone/>
            </a:pPr>
            <a:r>
              <a:rPr lang="it-IT" sz="2000" b="1" dirty="0" smtClean="0"/>
              <a:t>Scenari tecnologici</a:t>
            </a:r>
          </a:p>
          <a:p>
            <a:r>
              <a:rPr lang="en-US" sz="2000" b="1" dirty="0"/>
              <a:t>2016 - The Economist - </a:t>
            </a:r>
            <a:r>
              <a:rPr lang="en-US" sz="2000" b="1" dirty="0" smtClean="0"/>
              <a:t>Driving-to-the-future-The-development-of-connected-cars</a:t>
            </a:r>
          </a:p>
          <a:p>
            <a:r>
              <a:rPr lang="en-US" sz="2000" b="1" dirty="0"/>
              <a:t>2016 - The Economist - The-role-of-coal-in-Europe’s-power-mix</a:t>
            </a:r>
            <a:endParaRPr lang="en-US" sz="2000" b="1" dirty="0" smtClean="0"/>
          </a:p>
          <a:p>
            <a:pPr marL="0" indent="0">
              <a:buNone/>
            </a:pPr>
            <a:r>
              <a:rPr lang="en-US" sz="2000" b="1" dirty="0" err="1" smtClean="0"/>
              <a:t>Scenari</a:t>
            </a:r>
            <a:r>
              <a:rPr lang="en-US" sz="2000" b="1" dirty="0" smtClean="0"/>
              <a:t> </a:t>
            </a:r>
            <a:r>
              <a:rPr lang="en-US" sz="2000" b="1" dirty="0" err="1" smtClean="0"/>
              <a:t>economici</a:t>
            </a:r>
            <a:endParaRPr lang="en-US" sz="2000" b="1" dirty="0" smtClean="0"/>
          </a:p>
          <a:p>
            <a:r>
              <a:rPr lang="en-US" sz="2000" b="1" dirty="0"/>
              <a:t>2016 - The Economist - </a:t>
            </a:r>
            <a:r>
              <a:rPr lang="en-US" sz="2000" b="1" dirty="0" smtClean="0"/>
              <a:t>Industries-in-2017</a:t>
            </a:r>
          </a:p>
          <a:p>
            <a:r>
              <a:rPr lang="en-US" sz="2000" b="1" dirty="0"/>
              <a:t>2016 - The Economist - Out-and-down-Mapping-the-impact-of-Brexit</a:t>
            </a:r>
            <a:endParaRPr lang="en-US" sz="2000" b="1" dirty="0" smtClean="0"/>
          </a:p>
        </p:txBody>
      </p:sp>
    </p:spTree>
    <p:extLst>
      <p:ext uri="{BB962C8B-B14F-4D97-AF65-F5344CB8AC3E}">
        <p14:creationId xmlns:p14="http://schemas.microsoft.com/office/powerpoint/2010/main" val="4028147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Rapporto di ricerca 2017</a:t>
            </a:r>
            <a:endParaRPr lang="en-US" dirty="0"/>
          </a:p>
        </p:txBody>
      </p:sp>
      <p:sp>
        <p:nvSpPr>
          <p:cNvPr id="3" name="Segnaposto contenuto 2"/>
          <p:cNvSpPr>
            <a:spLocks noGrp="1"/>
          </p:cNvSpPr>
          <p:nvPr>
            <p:ph idx="1"/>
          </p:nvPr>
        </p:nvSpPr>
        <p:spPr/>
        <p:txBody>
          <a:bodyPr>
            <a:normAutofit fontScale="70000" lnSpcReduction="20000"/>
          </a:bodyPr>
          <a:lstStyle/>
          <a:p>
            <a:pPr lvl="0"/>
            <a:r>
              <a:rPr lang="it-IT" dirty="0"/>
              <a:t>L’Italia di lusso</a:t>
            </a:r>
            <a:endParaRPr lang="en-US" dirty="0"/>
          </a:p>
          <a:p>
            <a:pPr lvl="0"/>
            <a:r>
              <a:rPr lang="it-IT" dirty="0"/>
              <a:t>Le previsioni sull’impatto di </a:t>
            </a:r>
            <a:r>
              <a:rPr lang="it-IT" dirty="0" err="1"/>
              <a:t>Brexit</a:t>
            </a:r>
            <a:r>
              <a:rPr lang="it-IT" dirty="0"/>
              <a:t> per l’economia inglese</a:t>
            </a:r>
            <a:endParaRPr lang="en-US" dirty="0"/>
          </a:p>
          <a:p>
            <a:pPr lvl="0"/>
            <a:r>
              <a:rPr lang="it-IT" dirty="0"/>
              <a:t>I consumatori cinesi nel 2030</a:t>
            </a:r>
            <a:endParaRPr lang="en-US" dirty="0"/>
          </a:p>
          <a:p>
            <a:pPr lvl="0"/>
            <a:r>
              <a:rPr lang="it-IT" dirty="0"/>
              <a:t>Il ruolo del carbone in </a:t>
            </a:r>
            <a:r>
              <a:rPr lang="it-IT" dirty="0" err="1"/>
              <a:t>Europa&amp;Eurasia</a:t>
            </a:r>
            <a:r>
              <a:rPr lang="it-IT" dirty="0"/>
              <a:t> e in asia pacifica</a:t>
            </a:r>
            <a:endParaRPr lang="en-US" dirty="0"/>
          </a:p>
          <a:p>
            <a:pPr lvl="0"/>
            <a:r>
              <a:rPr lang="it-IT" dirty="0"/>
              <a:t>L’industria 4.0 e la scommessa sul lavoro</a:t>
            </a:r>
            <a:endParaRPr lang="en-US" dirty="0"/>
          </a:p>
          <a:p>
            <a:pPr lvl="0"/>
            <a:r>
              <a:rPr lang="it-IT" dirty="0"/>
              <a:t>Le opportunità di mercato in America latina</a:t>
            </a:r>
            <a:endParaRPr lang="en-US" dirty="0"/>
          </a:p>
          <a:p>
            <a:pPr lvl="0"/>
            <a:r>
              <a:rPr lang="en-US" dirty="0"/>
              <a:t>Market opportunities </a:t>
            </a:r>
            <a:r>
              <a:rPr lang="en-US"/>
              <a:t>in </a:t>
            </a:r>
            <a:r>
              <a:rPr lang="en-US" dirty="0" err="1"/>
              <a:t>S</a:t>
            </a:r>
            <a:r>
              <a:rPr lang="en-US" smtClean="0"/>
              <a:t>erbia </a:t>
            </a:r>
            <a:endParaRPr lang="en-US" dirty="0"/>
          </a:p>
          <a:p>
            <a:pPr lvl="0"/>
            <a:r>
              <a:rPr lang="it-IT" dirty="0"/>
              <a:t>L’impatto della </a:t>
            </a:r>
            <a:r>
              <a:rPr lang="it-IT" dirty="0" err="1"/>
              <a:t>Brexit</a:t>
            </a:r>
            <a:r>
              <a:rPr lang="it-IT" dirty="0"/>
              <a:t> </a:t>
            </a:r>
            <a:r>
              <a:rPr lang="it-IT" dirty="0" smtClean="0"/>
              <a:t>sull’UK</a:t>
            </a:r>
            <a:endParaRPr lang="en-US" dirty="0"/>
          </a:p>
          <a:p>
            <a:pPr lvl="0"/>
            <a:r>
              <a:rPr lang="it-IT" dirty="0"/>
              <a:t>Norme tecniche nel settore mobili-arredamento</a:t>
            </a:r>
            <a:endParaRPr lang="en-US" dirty="0"/>
          </a:p>
          <a:p>
            <a:pPr lvl="0"/>
            <a:r>
              <a:rPr lang="it-IT" dirty="0"/>
              <a:t>Gli investimenti diretti esteri in Italia</a:t>
            </a:r>
            <a:endParaRPr lang="en-US" dirty="0"/>
          </a:p>
          <a:p>
            <a:pPr lvl="0"/>
            <a:r>
              <a:rPr lang="it-IT" dirty="0"/>
              <a:t>Opportunità di sviluppo nei paesi del sud-est asiatico</a:t>
            </a:r>
            <a:endParaRPr lang="en-US" dirty="0"/>
          </a:p>
          <a:p>
            <a:pPr lvl="0"/>
            <a:r>
              <a:rPr lang="it-IT" dirty="0"/>
              <a:t>Gli investimenti in infrastrutture di trasporto in </a:t>
            </a:r>
            <a:r>
              <a:rPr lang="it-IT" dirty="0" smtClean="0"/>
              <a:t>Italia</a:t>
            </a:r>
            <a:endParaRPr lang="en-US" dirty="0"/>
          </a:p>
        </p:txBody>
      </p:sp>
    </p:spTree>
    <p:extLst>
      <p:ext uri="{BB962C8B-B14F-4D97-AF65-F5344CB8AC3E}">
        <p14:creationId xmlns:p14="http://schemas.microsoft.com/office/powerpoint/2010/main" val="1912074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FF0000"/>
                </a:solidFill>
              </a:rPr>
              <a:t>Market </a:t>
            </a:r>
            <a:r>
              <a:rPr lang="it-IT" b="1" dirty="0" err="1" smtClean="0">
                <a:solidFill>
                  <a:srgbClr val="FF0000"/>
                </a:solidFill>
              </a:rPr>
              <a:t>analysis</a:t>
            </a:r>
            <a:r>
              <a:rPr lang="it-IT" b="1" dirty="0" smtClean="0">
                <a:solidFill>
                  <a:srgbClr val="FF0000"/>
                </a:solidFill>
              </a:rPr>
              <a:t> (mercato)</a:t>
            </a:r>
            <a:endParaRPr lang="en-GB" dirty="0">
              <a:solidFill>
                <a:srgbClr val="FF0000"/>
              </a:solidFill>
            </a:endParaRPr>
          </a:p>
        </p:txBody>
      </p:sp>
      <p:sp>
        <p:nvSpPr>
          <p:cNvPr id="3" name="Segnaposto contenuto 2"/>
          <p:cNvSpPr>
            <a:spLocks noGrp="1"/>
          </p:cNvSpPr>
          <p:nvPr>
            <p:ph idx="1"/>
          </p:nvPr>
        </p:nvSpPr>
        <p:spPr>
          <a:xfrm>
            <a:off x="457200" y="1268760"/>
            <a:ext cx="8507288" cy="5400600"/>
          </a:xfrm>
        </p:spPr>
        <p:txBody>
          <a:bodyPr>
            <a:normAutofit fontScale="85000" lnSpcReduction="10000"/>
          </a:bodyPr>
          <a:lstStyle/>
          <a:p>
            <a:pPr marL="0" indent="0">
              <a:buNone/>
            </a:pPr>
            <a:r>
              <a:rPr lang="en-US" dirty="0" smtClean="0"/>
              <a:t>A </a:t>
            </a:r>
            <a:r>
              <a:rPr lang="en-US" dirty="0"/>
              <a:t>market analysis studies the </a:t>
            </a:r>
            <a:r>
              <a:rPr lang="en-US" b="1" dirty="0"/>
              <a:t>attractiveness and the dynamics of a special market within a special industry</a:t>
            </a:r>
            <a:r>
              <a:rPr lang="en-US" dirty="0"/>
              <a:t>. </a:t>
            </a:r>
            <a:endParaRPr lang="en-US" dirty="0" smtClean="0"/>
          </a:p>
          <a:p>
            <a:pPr marL="0" indent="0">
              <a:buNone/>
            </a:pPr>
            <a:r>
              <a:rPr lang="en-US" dirty="0" smtClean="0"/>
              <a:t>It relates </a:t>
            </a:r>
            <a:r>
              <a:rPr lang="en-US" b="1" dirty="0" smtClean="0"/>
              <a:t>both to the competitors and the consumers (</a:t>
            </a:r>
            <a:r>
              <a:rPr lang="en-US" b="1" dirty="0"/>
              <a:t>clients</a:t>
            </a:r>
            <a:r>
              <a:rPr lang="en-US" b="1" dirty="0" smtClean="0"/>
              <a:t>)</a:t>
            </a:r>
          </a:p>
          <a:p>
            <a:pPr marL="0" indent="0">
              <a:buNone/>
            </a:pPr>
            <a:r>
              <a:rPr lang="en-US" dirty="0" smtClean="0"/>
              <a:t>Market </a:t>
            </a:r>
            <a:r>
              <a:rPr lang="en-US" dirty="0"/>
              <a:t>analysis </a:t>
            </a:r>
            <a:r>
              <a:rPr lang="en-US" dirty="0" smtClean="0"/>
              <a:t>is </a:t>
            </a:r>
            <a:r>
              <a:rPr lang="en-US" b="1" dirty="0"/>
              <a:t>used to inform a firm's planning activities, </a:t>
            </a:r>
            <a:r>
              <a:rPr lang="en-US" dirty="0" smtClean="0"/>
              <a:t>particularly:</a:t>
            </a:r>
          </a:p>
          <a:p>
            <a:r>
              <a:rPr lang="en-US" dirty="0" smtClean="0"/>
              <a:t>Inventory and purchase decisions, </a:t>
            </a:r>
          </a:p>
          <a:p>
            <a:r>
              <a:rPr lang="en-US" dirty="0" smtClean="0"/>
              <a:t>work </a:t>
            </a:r>
            <a:r>
              <a:rPr lang="en-US" dirty="0"/>
              <a:t>force expansion/contraction, </a:t>
            </a:r>
            <a:endParaRPr lang="en-US" dirty="0" smtClean="0"/>
          </a:p>
          <a:p>
            <a:r>
              <a:rPr lang="en-US" dirty="0" smtClean="0"/>
              <a:t>facility </a:t>
            </a:r>
            <a:r>
              <a:rPr lang="en-US" dirty="0"/>
              <a:t>expansion, </a:t>
            </a:r>
            <a:endParaRPr lang="en-US" dirty="0" smtClean="0"/>
          </a:p>
          <a:p>
            <a:r>
              <a:rPr lang="en-US" dirty="0" smtClean="0"/>
              <a:t>purchases </a:t>
            </a:r>
            <a:r>
              <a:rPr lang="en-US" dirty="0"/>
              <a:t>of capital equipment, </a:t>
            </a:r>
            <a:endParaRPr lang="en-US" dirty="0" smtClean="0"/>
          </a:p>
          <a:p>
            <a:r>
              <a:rPr lang="en-US" dirty="0" smtClean="0"/>
              <a:t>promotional </a:t>
            </a:r>
            <a:r>
              <a:rPr lang="en-US" dirty="0"/>
              <a:t>activities, </a:t>
            </a:r>
            <a:endParaRPr lang="en-US" dirty="0" smtClean="0"/>
          </a:p>
          <a:p>
            <a:r>
              <a:rPr lang="en-US" dirty="0" smtClean="0"/>
              <a:t>and </a:t>
            </a:r>
            <a:r>
              <a:rPr lang="en-US" dirty="0"/>
              <a:t>many other aspects of a company.</a:t>
            </a:r>
            <a:endParaRPr lang="it-IT" dirty="0"/>
          </a:p>
          <a:p>
            <a:endParaRPr lang="en-GB" dirty="0"/>
          </a:p>
        </p:txBody>
      </p:sp>
    </p:spTree>
    <p:extLst>
      <p:ext uri="{BB962C8B-B14F-4D97-AF65-F5344CB8AC3E}">
        <p14:creationId xmlns:p14="http://schemas.microsoft.com/office/powerpoint/2010/main" val="2454665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Components of market </a:t>
            </a:r>
            <a:r>
              <a:rPr lang="it-IT" b="1" dirty="0" err="1" smtClean="0"/>
              <a:t>analysis</a:t>
            </a:r>
            <a:endParaRPr lang="en-GB" dirty="0"/>
          </a:p>
        </p:txBody>
      </p:sp>
      <p:sp>
        <p:nvSpPr>
          <p:cNvPr id="3" name="Segnaposto contenuto 2"/>
          <p:cNvSpPr>
            <a:spLocks noGrp="1"/>
          </p:cNvSpPr>
          <p:nvPr>
            <p:ph idx="1"/>
          </p:nvPr>
        </p:nvSpPr>
        <p:spPr>
          <a:xfrm>
            <a:off x="457200" y="1916832"/>
            <a:ext cx="8229600" cy="4209331"/>
          </a:xfrm>
        </p:spPr>
        <p:txBody>
          <a:bodyPr>
            <a:normAutofit/>
          </a:bodyPr>
          <a:lstStyle/>
          <a:p>
            <a:pPr marL="514350" indent="-514350">
              <a:buFont typeface="+mj-lt"/>
              <a:buAutoNum type="arabicPeriod"/>
            </a:pPr>
            <a:r>
              <a:rPr lang="en-US" dirty="0" smtClean="0"/>
              <a:t>Definition of the market and market segmentation</a:t>
            </a:r>
            <a:endParaRPr lang="it-IT" dirty="0"/>
          </a:p>
          <a:p>
            <a:pPr marL="514350" indent="-514350">
              <a:buFont typeface="+mj-lt"/>
              <a:buAutoNum type="arabicPeriod"/>
            </a:pPr>
            <a:r>
              <a:rPr lang="en-US" dirty="0" smtClean="0"/>
              <a:t>Dimensions </a:t>
            </a:r>
            <a:r>
              <a:rPr lang="en-US" dirty="0"/>
              <a:t>of market </a:t>
            </a:r>
            <a:r>
              <a:rPr lang="en-US" dirty="0" smtClean="0"/>
              <a:t>analysis: market size, market trends, market </a:t>
            </a:r>
            <a:r>
              <a:rPr lang="en-US" dirty="0"/>
              <a:t>growth </a:t>
            </a:r>
            <a:r>
              <a:rPr lang="en-US" dirty="0" smtClean="0"/>
              <a:t>rate, market opportunity, market profitability, industry </a:t>
            </a:r>
            <a:r>
              <a:rPr lang="en-US" dirty="0"/>
              <a:t>cost </a:t>
            </a:r>
            <a:r>
              <a:rPr lang="en-US" dirty="0" smtClean="0"/>
              <a:t>structure, distribution channels, environmental factors, SWOT</a:t>
            </a:r>
          </a:p>
        </p:txBody>
      </p:sp>
    </p:spTree>
    <p:extLst>
      <p:ext uri="{BB962C8B-B14F-4D97-AF65-F5344CB8AC3E}">
        <p14:creationId xmlns:p14="http://schemas.microsoft.com/office/powerpoint/2010/main" val="24476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1. </a:t>
            </a:r>
            <a:r>
              <a:rPr lang="en-US" b="1" dirty="0"/>
              <a:t>Definition of the market and market </a:t>
            </a:r>
            <a:r>
              <a:rPr lang="en-US" b="1" dirty="0" smtClean="0"/>
              <a:t>segmentation</a:t>
            </a:r>
            <a:endParaRPr lang="it-IT" dirty="0"/>
          </a:p>
        </p:txBody>
      </p:sp>
      <p:sp>
        <p:nvSpPr>
          <p:cNvPr id="3" name="Segnaposto contenuto 2"/>
          <p:cNvSpPr>
            <a:spLocks noGrp="1"/>
          </p:cNvSpPr>
          <p:nvPr>
            <p:ph idx="1"/>
          </p:nvPr>
        </p:nvSpPr>
        <p:spPr>
          <a:xfrm>
            <a:off x="0" y="1844824"/>
            <a:ext cx="9144000" cy="4525963"/>
          </a:xfrm>
        </p:spPr>
        <p:txBody>
          <a:bodyPr>
            <a:noAutofit/>
          </a:bodyPr>
          <a:lstStyle/>
          <a:p>
            <a:r>
              <a:rPr lang="en-US" sz="2400" b="1" dirty="0" smtClean="0"/>
              <a:t>Market </a:t>
            </a:r>
            <a:r>
              <a:rPr lang="en-US" sz="2400" b="1" dirty="0"/>
              <a:t>segmentation is the basis for a differentiated market analysis</a:t>
            </a:r>
            <a:r>
              <a:rPr lang="en-US" sz="2400" dirty="0"/>
              <a:t>. Differentiation is important. </a:t>
            </a:r>
            <a:endParaRPr lang="en-US" sz="2400" dirty="0" smtClean="0"/>
          </a:p>
          <a:p>
            <a:r>
              <a:rPr lang="en-US" sz="2400" dirty="0" smtClean="0"/>
              <a:t>Segmentation </a:t>
            </a:r>
            <a:r>
              <a:rPr lang="en-US" sz="2400" b="1" dirty="0" smtClean="0"/>
              <a:t>involves</a:t>
            </a:r>
            <a:r>
              <a:rPr lang="en-US" sz="2400" dirty="0" smtClean="0"/>
              <a:t> </a:t>
            </a:r>
            <a:r>
              <a:rPr lang="en-US" sz="2400" b="1" dirty="0"/>
              <a:t>a lot of market </a:t>
            </a:r>
            <a:r>
              <a:rPr lang="en-US" sz="2400" b="1" dirty="0" smtClean="0"/>
              <a:t>research</a:t>
            </a:r>
          </a:p>
          <a:p>
            <a:r>
              <a:rPr lang="en-US" sz="2400" dirty="0" smtClean="0"/>
              <a:t>Market </a:t>
            </a:r>
            <a:r>
              <a:rPr lang="en-US" sz="2400" dirty="0"/>
              <a:t>segmentation is </a:t>
            </a:r>
            <a:r>
              <a:rPr lang="en-US" sz="2400" b="1" dirty="0"/>
              <a:t>an important way to find competitive advantage </a:t>
            </a:r>
            <a:r>
              <a:rPr lang="en-US" sz="2400" dirty="0"/>
              <a:t>with its differentiation in market analysis</a:t>
            </a:r>
            <a:r>
              <a:rPr lang="en-US" sz="2400" b="1" dirty="0"/>
              <a:t>. </a:t>
            </a:r>
            <a:endParaRPr lang="en-US" sz="2400" b="1" dirty="0" smtClean="0"/>
          </a:p>
          <a:p>
            <a:r>
              <a:rPr lang="en-US" sz="2400" dirty="0" smtClean="0"/>
              <a:t>There </a:t>
            </a:r>
            <a:r>
              <a:rPr lang="en-US" sz="2400" dirty="0"/>
              <a:t>is no </a:t>
            </a:r>
            <a:r>
              <a:rPr lang="en-US" sz="2400" dirty="0" smtClean="0"/>
              <a:t>unique </a:t>
            </a:r>
            <a:r>
              <a:rPr lang="en-US" sz="2400" dirty="0"/>
              <a:t>way to segment market. However</a:t>
            </a:r>
            <a:r>
              <a:rPr lang="en-US" sz="2400" b="1" dirty="0"/>
              <a:t>, businesses can follow generalized rules like geographic, demographic, psychographic, and behavioral. </a:t>
            </a:r>
            <a:endParaRPr lang="en-US" sz="2400" dirty="0" smtClean="0"/>
          </a:p>
        </p:txBody>
      </p:sp>
    </p:spTree>
    <p:extLst>
      <p:ext uri="{BB962C8B-B14F-4D97-AF65-F5344CB8AC3E}">
        <p14:creationId xmlns:p14="http://schemas.microsoft.com/office/powerpoint/2010/main" val="3368818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smtClean="0"/>
              <a:t>2. Dimensions </a:t>
            </a:r>
            <a:r>
              <a:rPr lang="en-US" dirty="0"/>
              <a:t>of market </a:t>
            </a:r>
            <a:r>
              <a:rPr lang="en-US" dirty="0" smtClean="0"/>
              <a:t>analysis</a:t>
            </a:r>
            <a:endParaRPr lang="it-IT" dirty="0"/>
          </a:p>
        </p:txBody>
      </p:sp>
      <p:sp>
        <p:nvSpPr>
          <p:cNvPr id="3" name="Segnaposto contenuto 2"/>
          <p:cNvSpPr>
            <a:spLocks noGrp="1"/>
          </p:cNvSpPr>
          <p:nvPr>
            <p:ph idx="1"/>
          </p:nvPr>
        </p:nvSpPr>
        <p:spPr>
          <a:xfrm>
            <a:off x="107504" y="1340768"/>
            <a:ext cx="9036496" cy="4896544"/>
          </a:xfrm>
        </p:spPr>
        <p:txBody>
          <a:bodyPr>
            <a:noAutofit/>
          </a:bodyPr>
          <a:lstStyle/>
          <a:p>
            <a:pPr marL="0" indent="0">
              <a:buNone/>
            </a:pPr>
            <a:r>
              <a:rPr lang="en-US" sz="2400" dirty="0" smtClean="0"/>
              <a:t>There are several dimensions of a market analysis:</a:t>
            </a:r>
            <a:endParaRPr lang="it-IT" sz="2400" dirty="0" smtClean="0"/>
          </a:p>
          <a:p>
            <a:r>
              <a:rPr lang="en-US" sz="2400" dirty="0" smtClean="0"/>
              <a:t>    Market size (current and future)</a:t>
            </a:r>
            <a:endParaRPr lang="it-IT" sz="2400" dirty="0" smtClean="0"/>
          </a:p>
          <a:p>
            <a:r>
              <a:rPr lang="en-US" sz="2400" dirty="0" smtClean="0"/>
              <a:t>    </a:t>
            </a:r>
            <a:r>
              <a:rPr lang="en-US" sz="2400" dirty="0"/>
              <a:t>Market growth rate</a:t>
            </a:r>
            <a:endParaRPr lang="it-IT" sz="2400" dirty="0"/>
          </a:p>
          <a:p>
            <a:r>
              <a:rPr lang="en-US" sz="2400" dirty="0" smtClean="0"/>
              <a:t>    Market </a:t>
            </a:r>
            <a:r>
              <a:rPr lang="en-US" sz="2400" dirty="0"/>
              <a:t>trends</a:t>
            </a:r>
            <a:endParaRPr lang="it-IT" sz="2400" dirty="0"/>
          </a:p>
          <a:p>
            <a:r>
              <a:rPr lang="en-US" sz="2400" dirty="0" smtClean="0"/>
              <a:t>    Market </a:t>
            </a:r>
            <a:r>
              <a:rPr lang="en-US" sz="2400" dirty="0"/>
              <a:t>profitability</a:t>
            </a:r>
            <a:endParaRPr lang="it-IT" sz="2400" dirty="0"/>
          </a:p>
          <a:p>
            <a:r>
              <a:rPr lang="en-US" sz="2400" dirty="0"/>
              <a:t>    Industry cost structure</a:t>
            </a:r>
            <a:endParaRPr lang="it-IT" sz="2400" dirty="0"/>
          </a:p>
          <a:p>
            <a:r>
              <a:rPr lang="en-US" sz="2400" dirty="0"/>
              <a:t>    Distribution channels</a:t>
            </a:r>
            <a:endParaRPr lang="it-IT" sz="2400" dirty="0"/>
          </a:p>
          <a:p>
            <a:r>
              <a:rPr lang="en-US" sz="2400" dirty="0"/>
              <a:t>    </a:t>
            </a:r>
            <a:r>
              <a:rPr lang="it-IT" sz="2400" dirty="0" err="1"/>
              <a:t>E</a:t>
            </a:r>
            <a:r>
              <a:rPr lang="it-IT" sz="2400" dirty="0" err="1" smtClean="0"/>
              <a:t>nvironmental</a:t>
            </a:r>
            <a:r>
              <a:rPr lang="it-IT" sz="2400" dirty="0" smtClean="0"/>
              <a:t> </a:t>
            </a:r>
            <a:r>
              <a:rPr lang="it-IT" sz="2400" dirty="0" err="1" smtClean="0"/>
              <a:t>factors</a:t>
            </a:r>
            <a:endParaRPr lang="it-IT" sz="2400" dirty="0"/>
          </a:p>
          <a:p>
            <a:r>
              <a:rPr lang="en-US" sz="2400" dirty="0"/>
              <a:t>    </a:t>
            </a:r>
            <a:r>
              <a:rPr lang="it-IT" sz="2400" dirty="0" smtClean="0"/>
              <a:t>SWOT</a:t>
            </a:r>
            <a:endParaRPr lang="it-IT" sz="2400" dirty="0"/>
          </a:p>
        </p:txBody>
      </p:sp>
    </p:spTree>
    <p:extLst>
      <p:ext uri="{BB962C8B-B14F-4D97-AF65-F5344CB8AC3E}">
        <p14:creationId xmlns:p14="http://schemas.microsoft.com/office/powerpoint/2010/main" val="225012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a:t>Market </a:t>
            </a:r>
            <a:r>
              <a:rPr lang="en-US" dirty="0" smtClean="0"/>
              <a:t>size</a:t>
            </a:r>
            <a:endParaRPr lang="it-IT" dirty="0"/>
          </a:p>
        </p:txBody>
      </p:sp>
      <p:sp>
        <p:nvSpPr>
          <p:cNvPr id="3" name="Segnaposto contenuto 2"/>
          <p:cNvSpPr>
            <a:spLocks noGrp="1"/>
          </p:cNvSpPr>
          <p:nvPr>
            <p:ph idx="1"/>
          </p:nvPr>
        </p:nvSpPr>
        <p:spPr>
          <a:xfrm>
            <a:off x="252574" y="1196752"/>
            <a:ext cx="8856984" cy="5328592"/>
          </a:xfrm>
        </p:spPr>
        <p:txBody>
          <a:bodyPr>
            <a:noAutofit/>
          </a:bodyPr>
          <a:lstStyle/>
          <a:p>
            <a:pPr marL="0" indent="0">
              <a:buNone/>
            </a:pPr>
            <a:r>
              <a:rPr lang="en-US" sz="2800" dirty="0" smtClean="0"/>
              <a:t>The </a:t>
            </a:r>
            <a:r>
              <a:rPr lang="en-US" sz="2800" dirty="0"/>
              <a:t>market size is defined through the </a:t>
            </a:r>
            <a:r>
              <a:rPr lang="en-US" sz="2800" b="1" dirty="0"/>
              <a:t>market volume </a:t>
            </a:r>
            <a:r>
              <a:rPr lang="en-US" sz="2800" dirty="0"/>
              <a:t>and the </a:t>
            </a:r>
            <a:r>
              <a:rPr lang="en-US" sz="2800" b="1" dirty="0"/>
              <a:t>market potential. </a:t>
            </a:r>
            <a:endParaRPr lang="en-US" sz="2800" b="1" dirty="0" smtClean="0"/>
          </a:p>
          <a:p>
            <a:r>
              <a:rPr lang="en-US" sz="2800" dirty="0" smtClean="0"/>
              <a:t>The </a:t>
            </a:r>
            <a:r>
              <a:rPr lang="en-US" sz="2800" b="1" dirty="0">
                <a:solidFill>
                  <a:srgbClr val="FF0000"/>
                </a:solidFill>
              </a:rPr>
              <a:t>market volume </a:t>
            </a:r>
            <a:r>
              <a:rPr lang="en-US" sz="2800" dirty="0"/>
              <a:t>exhibits the </a:t>
            </a:r>
            <a:r>
              <a:rPr lang="en-US" sz="2800" b="1" dirty="0"/>
              <a:t>totality of all realized sales volume of a special market</a:t>
            </a:r>
            <a:r>
              <a:rPr lang="en-US" sz="2800" dirty="0"/>
              <a:t>. </a:t>
            </a:r>
            <a:endParaRPr lang="en-US" sz="2800" dirty="0" smtClean="0"/>
          </a:p>
          <a:p>
            <a:r>
              <a:rPr lang="en-US" sz="2800" dirty="0" smtClean="0"/>
              <a:t>The </a:t>
            </a:r>
            <a:r>
              <a:rPr lang="en-US" sz="2800" b="1" dirty="0">
                <a:solidFill>
                  <a:srgbClr val="FF0000"/>
                </a:solidFill>
              </a:rPr>
              <a:t>market potential </a:t>
            </a:r>
            <a:r>
              <a:rPr lang="en-US" sz="2800" b="1" dirty="0" smtClean="0"/>
              <a:t>defines </a:t>
            </a:r>
            <a:r>
              <a:rPr lang="en-US" sz="2800" b="1" dirty="0"/>
              <a:t>the upper limit of the total demand and takes potential clients into consideration. </a:t>
            </a:r>
            <a:r>
              <a:rPr lang="en-US" sz="2800" dirty="0"/>
              <a:t>Although the market potential is rather fictitious, it offers good values of orientation. The relation of market volume to market potential provides information about the chances of market growth</a:t>
            </a:r>
            <a:r>
              <a:rPr lang="en-US" sz="2800" dirty="0" smtClean="0"/>
              <a:t>. </a:t>
            </a:r>
            <a:endParaRPr lang="it-IT" sz="2800" dirty="0"/>
          </a:p>
        </p:txBody>
      </p:sp>
    </p:spTree>
    <p:extLst>
      <p:ext uri="{BB962C8B-B14F-4D97-AF65-F5344CB8AC3E}">
        <p14:creationId xmlns:p14="http://schemas.microsoft.com/office/powerpoint/2010/main" val="1875762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a:t>Market growth </a:t>
            </a:r>
            <a:r>
              <a:rPr lang="en-US" dirty="0" smtClean="0"/>
              <a:t>rate</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en-US" b="1" dirty="0" smtClean="0"/>
              <a:t>A </a:t>
            </a:r>
            <a:r>
              <a:rPr lang="en-US" b="1" dirty="0"/>
              <a:t>simple means of forecasting the market growth rate is to extrapolate historical data into the future. </a:t>
            </a:r>
            <a:r>
              <a:rPr lang="en-US" dirty="0"/>
              <a:t>While this method may provide a first-order estimate, </a:t>
            </a:r>
            <a:r>
              <a:rPr lang="en-US" b="1" dirty="0"/>
              <a:t>it does not predict important turning points. </a:t>
            </a:r>
            <a:endParaRPr lang="it-IT" dirty="0" smtClean="0"/>
          </a:p>
          <a:p>
            <a:pPr marL="0" indent="0">
              <a:buNone/>
            </a:pPr>
            <a:r>
              <a:rPr lang="en-US" dirty="0" smtClean="0"/>
              <a:t>Ultimately</a:t>
            </a:r>
            <a:r>
              <a:rPr lang="en-US" dirty="0"/>
              <a:t>, </a:t>
            </a:r>
            <a:r>
              <a:rPr lang="en-US" b="1" dirty="0"/>
              <a:t>many markets mature and decline. </a:t>
            </a:r>
            <a:r>
              <a:rPr lang="en-US" dirty="0"/>
              <a:t>Some leading indicators of a market's decline include market saturation, the emergence of substitute products, and/or the absence of growth drivers.</a:t>
            </a:r>
            <a:endParaRPr lang="it-IT" dirty="0"/>
          </a:p>
          <a:p>
            <a:endParaRPr lang="it-IT" dirty="0"/>
          </a:p>
        </p:txBody>
      </p:sp>
    </p:spTree>
    <p:extLst>
      <p:ext uri="{BB962C8B-B14F-4D97-AF65-F5344CB8AC3E}">
        <p14:creationId xmlns:p14="http://schemas.microsoft.com/office/powerpoint/2010/main" val="3949358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0"/>
            <a:ext cx="8229600" cy="1143000"/>
          </a:xfrm>
        </p:spPr>
        <p:txBody>
          <a:bodyPr>
            <a:normAutofit/>
          </a:bodyPr>
          <a:lstStyle/>
          <a:p>
            <a:r>
              <a:rPr lang="en-US" dirty="0"/>
              <a:t>Market </a:t>
            </a:r>
            <a:r>
              <a:rPr lang="en-US" dirty="0" smtClean="0"/>
              <a:t>trends</a:t>
            </a:r>
            <a:endParaRPr lang="it-IT" dirty="0"/>
          </a:p>
        </p:txBody>
      </p:sp>
      <p:sp>
        <p:nvSpPr>
          <p:cNvPr id="3" name="Segnaposto contenuto 2"/>
          <p:cNvSpPr>
            <a:spLocks noGrp="1"/>
          </p:cNvSpPr>
          <p:nvPr>
            <p:ph idx="1"/>
          </p:nvPr>
        </p:nvSpPr>
        <p:spPr>
          <a:xfrm>
            <a:off x="0" y="908720"/>
            <a:ext cx="9144000" cy="5472607"/>
          </a:xfrm>
        </p:spPr>
        <p:txBody>
          <a:bodyPr>
            <a:noAutofit/>
          </a:bodyPr>
          <a:lstStyle/>
          <a:p>
            <a:pPr marL="0" indent="0">
              <a:buNone/>
            </a:pPr>
            <a:r>
              <a:rPr lang="en-US" sz="2200" dirty="0" smtClean="0"/>
              <a:t>Market </a:t>
            </a:r>
            <a:r>
              <a:rPr lang="en-US" sz="2200" dirty="0"/>
              <a:t>trends are the </a:t>
            </a:r>
            <a:r>
              <a:rPr lang="en-US" sz="2200" b="1" dirty="0"/>
              <a:t>upward or downward movement of a market</a:t>
            </a:r>
            <a:r>
              <a:rPr lang="en-US" sz="2200" dirty="0"/>
              <a:t>, during a period of time. </a:t>
            </a:r>
            <a:endParaRPr lang="en-US" sz="2200" dirty="0" smtClean="0"/>
          </a:p>
          <a:p>
            <a:pPr marL="0" indent="0">
              <a:buNone/>
            </a:pPr>
            <a:r>
              <a:rPr lang="en-US" sz="2200" dirty="0"/>
              <a:t>Changes in the market are important because</a:t>
            </a:r>
            <a:r>
              <a:rPr lang="en-US" sz="2200" b="1" dirty="0"/>
              <a:t> they often are the source of new opportunities and threats.</a:t>
            </a:r>
            <a:r>
              <a:rPr lang="en-US" sz="2200" dirty="0"/>
              <a:t> Moreover, they have the potential to dramatically affect the market size. Examples include changes in economic, social, regulatory, legal, and political conditions and in available technology, price sensitivity, demand for variety, and level of emphasis on service and support.</a:t>
            </a:r>
            <a:endParaRPr lang="it-IT" sz="2200" dirty="0"/>
          </a:p>
          <a:p>
            <a:pPr marL="0" indent="0">
              <a:buNone/>
            </a:pPr>
            <a:r>
              <a:rPr lang="en-US" sz="2200" dirty="0"/>
              <a:t>Available techniques </a:t>
            </a:r>
            <a:r>
              <a:rPr lang="en-US" sz="2200" dirty="0" smtClean="0"/>
              <a:t>to analyze </a:t>
            </a:r>
            <a:r>
              <a:rPr lang="en-US" sz="2200" dirty="0" smtClean="0"/>
              <a:t>market trends are: </a:t>
            </a:r>
            <a:r>
              <a:rPr lang="en-US" sz="2200" b="1" dirty="0" smtClean="0"/>
              <a:t>Customer </a:t>
            </a:r>
            <a:r>
              <a:rPr lang="en-US" sz="2200" b="1" dirty="0"/>
              <a:t>analysis, </a:t>
            </a:r>
            <a:r>
              <a:rPr lang="en-US" sz="2200" b="1" dirty="0">
                <a:solidFill>
                  <a:srgbClr val="FF0000"/>
                </a:solidFill>
              </a:rPr>
              <a:t>Choice modelling</a:t>
            </a:r>
            <a:r>
              <a:rPr lang="en-US" sz="2200" b="1" dirty="0"/>
              <a:t>, Competitor analysis, Risk analysis, </a:t>
            </a:r>
            <a:r>
              <a:rPr lang="en-US" sz="2200" b="1" dirty="0">
                <a:solidFill>
                  <a:srgbClr val="FF0000"/>
                </a:solidFill>
              </a:rPr>
              <a:t>Product research</a:t>
            </a:r>
            <a:r>
              <a:rPr lang="en-US" sz="2200" b="1" dirty="0"/>
              <a:t>, Marketing mix modeling, </a:t>
            </a:r>
            <a:r>
              <a:rPr lang="en-US" sz="2200" b="1" dirty="0">
                <a:solidFill>
                  <a:srgbClr val="FF0000"/>
                </a:solidFill>
              </a:rPr>
              <a:t>Simulated Test Marketing</a:t>
            </a:r>
            <a:endParaRPr lang="it-IT" sz="2200" b="1" dirty="0">
              <a:solidFill>
                <a:srgbClr val="FF0000"/>
              </a:solidFill>
            </a:endParaRPr>
          </a:p>
          <a:p>
            <a:pPr marL="0" indent="0">
              <a:buNone/>
            </a:pPr>
            <a:r>
              <a:rPr lang="en-US" sz="2200" dirty="0" smtClean="0"/>
              <a:t>The </a:t>
            </a:r>
            <a:r>
              <a:rPr lang="en-US" sz="2200" dirty="0"/>
              <a:t>market </a:t>
            </a:r>
            <a:r>
              <a:rPr lang="en-US" sz="2200" dirty="0" smtClean="0"/>
              <a:t>trends </a:t>
            </a:r>
            <a:r>
              <a:rPr lang="en-US" sz="2200" dirty="0"/>
              <a:t>is more difficult </a:t>
            </a:r>
            <a:r>
              <a:rPr lang="en-US" sz="2200" dirty="0" smtClean="0"/>
              <a:t>for </a:t>
            </a:r>
            <a:r>
              <a:rPr lang="en-US" sz="2200" b="1" dirty="0"/>
              <a:t>completely </a:t>
            </a:r>
            <a:r>
              <a:rPr lang="en-US" sz="2200" b="1" dirty="0" smtClean="0"/>
              <a:t>new product</a:t>
            </a:r>
            <a:r>
              <a:rPr lang="en-US" sz="2200" dirty="0" smtClean="0"/>
              <a:t>. </a:t>
            </a:r>
          </a:p>
        </p:txBody>
      </p:sp>
    </p:spTree>
    <p:extLst>
      <p:ext uri="{BB962C8B-B14F-4D97-AF65-F5344CB8AC3E}">
        <p14:creationId xmlns:p14="http://schemas.microsoft.com/office/powerpoint/2010/main" val="168910313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TotalTime>
  <Words>1292</Words>
  <Application>Microsoft Office PowerPoint</Application>
  <PresentationFormat>On-screen Show (4:3)</PresentationFormat>
  <Paragraphs>124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Tema di Office</vt:lpstr>
      <vt:lpstr>Analisi dei mercati e delle imprese</vt:lpstr>
      <vt:lpstr>Industry analysis (settore produttivo)</vt:lpstr>
      <vt:lpstr>Market analysis (mercato)</vt:lpstr>
      <vt:lpstr>Components of market analysis</vt:lpstr>
      <vt:lpstr>1. Definition of the market and market segmentation</vt:lpstr>
      <vt:lpstr>2. Dimensions of market analysis</vt:lpstr>
      <vt:lpstr>Market size</vt:lpstr>
      <vt:lpstr>Market growth rate</vt:lpstr>
      <vt:lpstr>Market trends</vt:lpstr>
      <vt:lpstr>Market opportunity</vt:lpstr>
      <vt:lpstr>Market profitability</vt:lpstr>
      <vt:lpstr>Industry cost structure</vt:lpstr>
      <vt:lpstr>Distribution channels</vt:lpstr>
      <vt:lpstr>Key success factors</vt:lpstr>
      <vt:lpstr>Environmental analysis</vt:lpstr>
      <vt:lpstr>SWOT analysis</vt:lpstr>
      <vt:lpstr>Studio di un settore produttivo</vt:lpstr>
      <vt:lpstr>Altre fonti …</vt:lpstr>
      <vt:lpstr>Esempi interessanti</vt:lpstr>
      <vt:lpstr>Esempi interessanti</vt:lpstr>
      <vt:lpstr>Rapporto di ricerca 2017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Economia dei mercati e delle imprese</dc:title>
  <dc:creator>DANIELIS ROMEO</dc:creator>
  <cp:lastModifiedBy>Danielis</cp:lastModifiedBy>
  <cp:revision>65</cp:revision>
  <dcterms:created xsi:type="dcterms:W3CDTF">2017-02-20T08:02:24Z</dcterms:created>
  <dcterms:modified xsi:type="dcterms:W3CDTF">2019-02-18T11:54:29Z</dcterms:modified>
</cp:coreProperties>
</file>