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5" r:id="rId14"/>
    <p:sldId id="272" r:id="rId15"/>
    <p:sldId id="273" r:id="rId16"/>
    <p:sldId id="274" r:id="rId17"/>
    <p:sldId id="277" r:id="rId18"/>
    <p:sldId id="276" r:id="rId19"/>
    <p:sldId id="279" r:id="rId20"/>
    <p:sldId id="282" r:id="rId21"/>
    <p:sldId id="315" r:id="rId22"/>
    <p:sldId id="290" r:id="rId23"/>
    <p:sldId id="266" r:id="rId24"/>
    <p:sldId id="267" r:id="rId25"/>
    <p:sldId id="317" r:id="rId26"/>
    <p:sldId id="319" r:id="rId27"/>
    <p:sldId id="268" r:id="rId28"/>
    <p:sldId id="269" r:id="rId29"/>
    <p:sldId id="270" r:id="rId30"/>
    <p:sldId id="278" r:id="rId31"/>
    <p:sldId id="281" r:id="rId32"/>
    <p:sldId id="283" r:id="rId33"/>
    <p:sldId id="291" r:id="rId34"/>
    <p:sldId id="280" r:id="rId35"/>
    <p:sldId id="284" r:id="rId36"/>
    <p:sldId id="285" r:id="rId37"/>
    <p:sldId id="286" r:id="rId38"/>
    <p:sldId id="287" r:id="rId39"/>
    <p:sldId id="288" r:id="rId40"/>
    <p:sldId id="292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2" r:id="rId54"/>
    <p:sldId id="307" r:id="rId55"/>
    <p:sldId id="308" r:id="rId56"/>
    <p:sldId id="313" r:id="rId57"/>
    <p:sldId id="309" r:id="rId58"/>
    <p:sldId id="310" r:id="rId59"/>
    <p:sldId id="31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0" d="100"/>
          <a:sy n="130" d="100"/>
        </p:scale>
        <p:origin x="9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0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C253-2F1C-4D38-9E34-0C91D0F3C746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AF609-95F7-4090-98FF-DCE8535D6F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5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Excel per l’analisi economica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Tabelle pivot: dati predisposti per analisi per </a:t>
            </a:r>
            <a:r>
              <a:rPr lang="it-IT" sz="4000" dirty="0" err="1"/>
              <a:t>fascie</a:t>
            </a:r>
            <a:endParaRPr lang="en-US" sz="4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324233"/>
            <a:ext cx="81343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it-IT" dirty="0"/>
              <a:t>elaborazioni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832"/>
            <a:ext cx="3518401" cy="43435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074" y="1184832"/>
            <a:ext cx="4596142" cy="53330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012" y="0"/>
            <a:ext cx="410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8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Grafici: alcuni esempi di bei grafici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65205" y="1421971"/>
            <a:ext cx="10515600" cy="70339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Adattamento scala sulle ordinate, legenda e titolo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437" y="1828800"/>
            <a:ext cx="9356726" cy="48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2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886" y="416955"/>
            <a:ext cx="10595919" cy="76105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Due scale diverse, asse delle ascisse con date inclinate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28" y="1762333"/>
            <a:ext cx="10295891" cy="47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886" y="416955"/>
            <a:ext cx="10595919" cy="76105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Legenda dentro il grafico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109" y="1633762"/>
            <a:ext cx="7660082" cy="51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886" y="416955"/>
            <a:ext cx="10595919" cy="76105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Bi-cromatico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042" y="1809430"/>
            <a:ext cx="10624945" cy="42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0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886" y="416955"/>
            <a:ext cx="10595919" cy="76105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 ragnatela, per visualizzare le differenze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362" y="1540267"/>
            <a:ext cx="6301945" cy="51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9346" y="449906"/>
            <a:ext cx="10515600" cy="70339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Due tipologie sovrapposte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245" y="1416908"/>
            <a:ext cx="10454253" cy="46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876" y="425192"/>
            <a:ext cx="10515600" cy="78577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moderno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795" y="818077"/>
            <a:ext cx="6928021" cy="55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 per casa n° 1: tabelle pivot e grafici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Usando il database sui dati di traffico delle città italiane </a:t>
            </a:r>
          </a:p>
          <a:p>
            <a:r>
              <a:rPr lang="it-IT" dirty="0"/>
              <a:t>costruire il database ordinando i dati (</a:t>
            </a:r>
            <a:r>
              <a:rPr lang="it-IT" dirty="0" err="1"/>
              <a:t>cerca.vert</a:t>
            </a:r>
            <a:r>
              <a:rPr lang="it-IT" dirty="0"/>
              <a:t>)</a:t>
            </a:r>
          </a:p>
          <a:p>
            <a:r>
              <a:rPr lang="it-IT" dirty="0"/>
              <a:t>produrre alcune tabelle pivot (inserisci pivot)</a:t>
            </a:r>
          </a:p>
          <a:p>
            <a:r>
              <a:rPr lang="it-IT" dirty="0"/>
              <a:t>realizzare alcuni grafici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Inserire il tutto in un pdf a proprio nome e caricarlo su Moodle2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3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Elenco degli esercizi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2811"/>
            <a:ext cx="10515600" cy="4694152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Parte 1</a:t>
            </a:r>
          </a:p>
          <a:p>
            <a:r>
              <a:rPr lang="it-IT" dirty="0"/>
              <a:t>Organizzare i dati: </a:t>
            </a:r>
            <a:r>
              <a:rPr lang="it-IT" dirty="0" err="1"/>
              <a:t>Cerca.verticale</a:t>
            </a:r>
            <a:endParaRPr lang="it-IT" dirty="0"/>
          </a:p>
          <a:p>
            <a:r>
              <a:rPr lang="it-IT" dirty="0"/>
              <a:t>Generare tabelle pivot</a:t>
            </a:r>
          </a:p>
          <a:p>
            <a:r>
              <a:rPr lang="it-IT" dirty="0"/>
              <a:t>Fare grafici</a:t>
            </a:r>
          </a:p>
          <a:p>
            <a:r>
              <a:rPr lang="it-IT" dirty="0"/>
              <a:t>Compito per casa n° 1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Parte 2</a:t>
            </a:r>
          </a:p>
          <a:p>
            <a:r>
              <a:rPr lang="it-IT" dirty="0" smtClean="0"/>
              <a:t>Realizzazione di una Dashboard in </a:t>
            </a:r>
            <a:r>
              <a:rPr lang="it-IT" dirty="0" err="1" smtClean="0"/>
              <a:t>Power</a:t>
            </a:r>
            <a:r>
              <a:rPr lang="it-IT" dirty="0" smtClean="0"/>
              <a:t> BI</a:t>
            </a:r>
          </a:p>
          <a:p>
            <a:r>
              <a:rPr lang="it-IT" dirty="0"/>
              <a:t>Compito per casa n° 2</a:t>
            </a:r>
          </a:p>
          <a:p>
            <a:pPr marL="0" indent="0">
              <a:buNone/>
            </a:pPr>
            <a:r>
              <a:rPr lang="it-IT" dirty="0" smtClean="0"/>
              <a:t>Parte 3</a:t>
            </a:r>
            <a:endParaRPr lang="it-IT" dirty="0"/>
          </a:p>
          <a:p>
            <a:r>
              <a:rPr lang="it-IT" dirty="0"/>
              <a:t>Analisi di simulazione</a:t>
            </a:r>
          </a:p>
          <a:p>
            <a:r>
              <a:rPr lang="it-IT" dirty="0"/>
              <a:t>Compito per casa n° </a:t>
            </a:r>
            <a:r>
              <a:rPr lang="it-IT" dirty="0" smtClean="0"/>
              <a:t>3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Parte </a:t>
            </a:r>
            <a:r>
              <a:rPr lang="it-IT" dirty="0" smtClean="0"/>
              <a:t>4</a:t>
            </a:r>
            <a:endParaRPr lang="it-IT" dirty="0"/>
          </a:p>
          <a:p>
            <a:r>
              <a:rPr lang="it-IT" dirty="0"/>
              <a:t>Costruire un indicatore sintetico</a:t>
            </a:r>
          </a:p>
          <a:p>
            <a:r>
              <a:rPr lang="it-IT" dirty="0"/>
              <a:t>Compito per casa n° </a:t>
            </a:r>
            <a:r>
              <a:rPr lang="it-IT" dirty="0" smtClean="0"/>
              <a:t>4</a:t>
            </a:r>
            <a:endParaRPr lang="it-IT" dirty="0"/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6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3902"/>
          </a:xfrm>
        </p:spPr>
        <p:txBody>
          <a:bodyPr>
            <a:normAutofit fontScale="90000"/>
          </a:bodyPr>
          <a:lstStyle/>
          <a:p>
            <a:r>
              <a:rPr lang="it-IT" dirty="0"/>
              <a:t>Database 1 e 2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25" y="822882"/>
            <a:ext cx="10509679" cy="29088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94486" y="4852086"/>
            <a:ext cx="2784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 Aggregare i due database </a:t>
            </a:r>
          </a:p>
          <a:p>
            <a:r>
              <a:rPr lang="it-IT" dirty="0"/>
              <a:t>2 Costruire le tabelle pivot</a:t>
            </a:r>
          </a:p>
          <a:p>
            <a:r>
              <a:rPr lang="it-IT" dirty="0"/>
              <a:t>3 Realizzare i grafici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034" y="3286125"/>
            <a:ext cx="34671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36965" y="3479517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Dashboard in </a:t>
            </a:r>
            <a:r>
              <a:rPr lang="it-IT" dirty="0" err="1" smtClean="0"/>
              <a:t>Power</a:t>
            </a:r>
            <a:r>
              <a:rPr lang="it-IT" dirty="0" smtClean="0"/>
              <a:t> BI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116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79" y="2764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Parte 2: Analisi di simulazione</a:t>
            </a:r>
          </a:p>
        </p:txBody>
      </p:sp>
    </p:spTree>
    <p:extLst>
      <p:ext uri="{BB962C8B-B14F-4D97-AF65-F5344CB8AC3E}">
        <p14:creationId xmlns:p14="http://schemas.microsoft.com/office/powerpoint/2010/main" val="376359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di simulazione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0543" y="4213627"/>
            <a:ext cx="841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giallo la formula. E’ importante la posizione</a:t>
            </a:r>
          </a:p>
          <a:p>
            <a:r>
              <a:rPr lang="it-IT" dirty="0"/>
              <a:t>Selezionare da l’area comprensiva delle intestazioni colonne dei dati e della destinazione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838200" y="6300571"/>
            <a:ext cx="622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Spiegazione</a:t>
            </a:r>
            <a:r>
              <a:rPr lang="en-US" dirty="0"/>
              <a:t>-  https://www.youtube.com/watch?v=WNUy3PAxSIg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06" y="431477"/>
            <a:ext cx="5646652" cy="1259211"/>
          </a:xfrm>
          <a:prstGeom prst="rect">
            <a:avLst/>
          </a:prstGeom>
        </p:spPr>
      </p:pic>
      <p:sp>
        <p:nvSpPr>
          <p:cNvPr id="7" name="Freccia in su 6"/>
          <p:cNvSpPr/>
          <p:nvPr/>
        </p:nvSpPr>
        <p:spPr>
          <a:xfrm>
            <a:off x="10824519" y="1589903"/>
            <a:ext cx="271849" cy="642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20" y="2140303"/>
            <a:ext cx="2886075" cy="149542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66334" y="5103747"/>
            <a:ext cx="557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$C$4 è il valore della lunghezza da far variare per colonna</a:t>
            </a:r>
            <a:endParaRPr lang="en-US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727" y="1813905"/>
            <a:ext cx="2681157" cy="238481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62" y="1381502"/>
            <a:ext cx="2743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9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Simulazione a due variabili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70928"/>
            <a:ext cx="2933700" cy="26479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90" y="2250861"/>
            <a:ext cx="2924175" cy="16287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326" y="2170928"/>
            <a:ext cx="4033489" cy="20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33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29568" cy="733630"/>
          </a:xfrm>
        </p:spPr>
        <p:txBody>
          <a:bodyPr>
            <a:noAutofit/>
          </a:bodyPr>
          <a:lstStyle/>
          <a:p>
            <a:r>
              <a:rPr lang="it-IT" sz="3600" dirty="0" smtClean="0"/>
              <a:t>Calcolo di una rata con ammortamento francese (rate uguali)</a:t>
            </a:r>
            <a:endParaRPr lang="en-US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5" y="1188695"/>
            <a:ext cx="8731659" cy="34533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41" y="4300410"/>
            <a:ext cx="1867053" cy="8631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03" y="5010158"/>
            <a:ext cx="10720625" cy="13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1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06" y="1101419"/>
            <a:ext cx="7678071" cy="5461267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30213" cy="60826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 dove deriva la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08" y="237307"/>
            <a:ext cx="16097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0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74492" cy="1325563"/>
          </a:xfrm>
        </p:spPr>
        <p:txBody>
          <a:bodyPr/>
          <a:lstStyle/>
          <a:p>
            <a:r>
              <a:rPr lang="it-IT" dirty="0"/>
              <a:t>Simulazione per rata di un mutuo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9" y="1752600"/>
            <a:ext cx="4555590" cy="22427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51" y="173072"/>
            <a:ext cx="4532405" cy="29153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859" y="3257550"/>
            <a:ext cx="4762500" cy="36004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5" y="4471086"/>
            <a:ext cx="5219700" cy="2133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5874" y="3834178"/>
            <a:ext cx="2257425" cy="581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9610" y="2607276"/>
            <a:ext cx="17621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5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24" y="2560873"/>
            <a:ext cx="7334250" cy="2286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75" y="427273"/>
            <a:ext cx="5219700" cy="213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550" y="166688"/>
            <a:ext cx="2257425" cy="5810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475" y="2347784"/>
            <a:ext cx="3524164" cy="28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Varia sia il tasso di interesse che la durata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5" y="1391679"/>
            <a:ext cx="6956098" cy="32874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68" y="4679092"/>
            <a:ext cx="5964203" cy="1857117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>
          <a:xfrm>
            <a:off x="5247503" y="1828800"/>
            <a:ext cx="1524000" cy="2224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79" y="27642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Parte 1: organizzare i dati, generare tabelle pivot</a:t>
            </a:r>
            <a:br>
              <a:rPr lang="it-IT" dirty="0"/>
            </a:br>
            <a:r>
              <a:rPr lang="it-IT" dirty="0"/>
              <a:t>e fare grafici</a:t>
            </a:r>
          </a:p>
        </p:txBody>
      </p:sp>
    </p:spTree>
    <p:extLst>
      <p:ext uri="{BB962C8B-B14F-4D97-AF65-F5344CB8AC3E}">
        <p14:creationId xmlns:p14="http://schemas.microsoft.com/office/powerpoint/2010/main" val="1434488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648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Carsharing</a:t>
            </a:r>
            <a:r>
              <a:rPr lang="it-IT" dirty="0"/>
              <a:t> con auto elettriche o con auto a benzina. Un’analisi dal punto di vista dell’offerta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406"/>
            <a:ext cx="12192000" cy="49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Compito per casa n° 2: analisi di simulazione. Confronto tra auto convenzionale ed auto elettrica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1108" y="2029747"/>
            <a:ext cx="10515600" cy="306123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it-IT" sz="1600" b="1" dirty="0"/>
              <a:t>Auto: Smart </a:t>
            </a:r>
            <a:r>
              <a:rPr lang="it-IT" sz="1600" b="1" dirty="0" err="1"/>
              <a:t>fortwo</a:t>
            </a:r>
            <a:r>
              <a:rPr lang="it-IT" sz="1600" b="1" dirty="0"/>
              <a:t> coupé benzina</a:t>
            </a:r>
          </a:p>
          <a:p>
            <a:r>
              <a:rPr lang="it-IT" sz="1600" dirty="0"/>
              <a:t>Costo d’acquisto: 14.080</a:t>
            </a:r>
          </a:p>
          <a:p>
            <a:r>
              <a:rPr lang="it-IT" sz="1600" dirty="0"/>
              <a:t>7 anni prima di rottamarla</a:t>
            </a:r>
          </a:p>
          <a:p>
            <a:r>
              <a:rPr lang="it-IT" sz="1600" dirty="0"/>
              <a:t>Valore residuo: 2000 euro</a:t>
            </a:r>
          </a:p>
          <a:p>
            <a:r>
              <a:rPr lang="it-IT" sz="1600" dirty="0"/>
              <a:t>Prezzo benzina: 1,47 euro al litro</a:t>
            </a:r>
          </a:p>
          <a:p>
            <a:r>
              <a:rPr lang="it-IT" sz="1600" dirty="0"/>
              <a:t>Consumo medio: </a:t>
            </a:r>
            <a:r>
              <a:rPr lang="en-US" sz="1600" dirty="0"/>
              <a:t>4.2 l/100 km</a:t>
            </a:r>
            <a:endParaRPr lang="it-IT" sz="1600" dirty="0"/>
          </a:p>
          <a:p>
            <a:r>
              <a:rPr lang="it-IT" sz="1600" dirty="0"/>
              <a:t>Manutenzione: 500 euro anno</a:t>
            </a:r>
          </a:p>
          <a:p>
            <a:r>
              <a:rPr lang="it-IT" sz="1600" dirty="0"/>
              <a:t>Bollo: 150 euro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b="1" dirty="0"/>
              <a:t>Auto: Smart </a:t>
            </a:r>
            <a:r>
              <a:rPr lang="it-IT" sz="1600" b="1" dirty="0" err="1"/>
              <a:t>fortwo</a:t>
            </a:r>
            <a:r>
              <a:rPr lang="it-IT" sz="1600" b="1" dirty="0"/>
              <a:t> coupé elettrica</a:t>
            </a:r>
          </a:p>
          <a:p>
            <a:r>
              <a:rPr lang="it-IT" sz="1600" dirty="0"/>
              <a:t>Costo d’acquisto: 23.819</a:t>
            </a:r>
          </a:p>
          <a:p>
            <a:r>
              <a:rPr lang="it-IT" sz="1600" dirty="0"/>
              <a:t>7 anni prima di rottamarla</a:t>
            </a:r>
          </a:p>
          <a:p>
            <a:r>
              <a:rPr lang="it-IT" sz="1600" dirty="0"/>
              <a:t>Valore residuo: 1000 euro</a:t>
            </a:r>
          </a:p>
          <a:p>
            <a:r>
              <a:rPr lang="it-IT" sz="1600" dirty="0"/>
              <a:t>Prezzo elettricità: 18 cent\kWh</a:t>
            </a:r>
          </a:p>
          <a:p>
            <a:r>
              <a:rPr lang="it-IT" sz="1600" dirty="0"/>
              <a:t>Consumo medio: </a:t>
            </a:r>
            <a:r>
              <a:rPr lang="en-US" sz="1600" dirty="0"/>
              <a:t>17.5 kWh/100 km</a:t>
            </a:r>
          </a:p>
          <a:p>
            <a:r>
              <a:rPr lang="it-IT" sz="1600" dirty="0"/>
              <a:t>Manutenzione: 100 euro anno</a:t>
            </a:r>
          </a:p>
          <a:p>
            <a:r>
              <a:rPr lang="it-IT" sz="1600" dirty="0"/>
              <a:t>Bollo: 0 euro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endParaRPr lang="it-IT" sz="1600" dirty="0"/>
          </a:p>
          <a:p>
            <a:endParaRPr lang="en-US" sz="1600" dirty="0"/>
          </a:p>
        </p:txBody>
      </p:sp>
      <p:sp>
        <p:nvSpPr>
          <p:cNvPr id="4" name="Rettangolo 3"/>
          <p:cNvSpPr/>
          <p:nvPr/>
        </p:nvSpPr>
        <p:spPr>
          <a:xfrm>
            <a:off x="593124" y="5090983"/>
            <a:ext cx="10948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Quale mi conviene comprare? Fate variare la percorrenza annuale (5 mila, 10 mila, 15 mila) ed il prezzo della benzina al litro (1,47; 1,67; 1,87)</a:t>
            </a:r>
          </a:p>
          <a:p>
            <a:r>
              <a:rPr lang="it-IT" sz="2000" dirty="0"/>
              <a:t>Inserire il tutto in un pdf a proprio nome e caricarlo su Moodle2</a:t>
            </a:r>
          </a:p>
        </p:txBody>
      </p:sp>
    </p:spTree>
    <p:extLst>
      <p:ext uri="{BB962C8B-B14F-4D97-AF65-F5344CB8AC3E}">
        <p14:creationId xmlns:p14="http://schemas.microsoft.com/office/powerpoint/2010/main" val="1058862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6416" y="76801"/>
            <a:ext cx="10515600" cy="1325563"/>
          </a:xfrm>
        </p:spPr>
        <p:txBody>
          <a:bodyPr/>
          <a:lstStyle/>
          <a:p>
            <a:r>
              <a:rPr lang="it-IT" dirty="0"/>
              <a:t>Possibili avanzamenti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06640"/>
            <a:ext cx="12068432" cy="4351338"/>
          </a:xfrm>
        </p:spPr>
        <p:txBody>
          <a:bodyPr>
            <a:noAutofit/>
          </a:bodyPr>
          <a:lstStyle/>
          <a:p>
            <a:r>
              <a:rPr lang="it-IT" sz="2200" dirty="0"/>
              <a:t>Alcuni </a:t>
            </a:r>
            <a:r>
              <a:rPr lang="it-IT" sz="2200" b="1" dirty="0"/>
              <a:t>variabili (prezzi, costi) sono incerti (aleatori, stocastici)</a:t>
            </a:r>
            <a:r>
              <a:rPr lang="it-IT" sz="2200" dirty="0"/>
              <a:t>. </a:t>
            </a:r>
          </a:p>
          <a:p>
            <a:r>
              <a:rPr lang="it-IT" sz="2200" dirty="0"/>
              <a:t>Possiamo però assumere una loro distribuzione (normale, simmetrica, </a:t>
            </a:r>
            <a:r>
              <a:rPr lang="it-IT" sz="2200" dirty="0" err="1"/>
              <a:t>lognormale</a:t>
            </a:r>
            <a:r>
              <a:rPr lang="it-IT" sz="2200" dirty="0"/>
              <a:t>) ed ipotizzare una media ed una varianza.</a:t>
            </a:r>
          </a:p>
          <a:p>
            <a:r>
              <a:rPr lang="it-IT" sz="2200" dirty="0"/>
              <a:t>In questo caso la variabile da certa diventa stocastica (probabilistica) e il </a:t>
            </a:r>
            <a:r>
              <a:rPr lang="it-IT" sz="2200" b="1" dirty="0"/>
              <a:t>modello probabilistico</a:t>
            </a:r>
            <a:r>
              <a:rPr lang="it-IT" sz="2200" dirty="0"/>
              <a:t>. </a:t>
            </a:r>
          </a:p>
          <a:p>
            <a:r>
              <a:rPr lang="it-IT" sz="2200" dirty="0"/>
              <a:t>Un metodo di stima sono le estrazioni di tipo Montecarlo (simulazioni). Viene estratto una valore dalla distribuzione di probabilità\funzione di densità  e calcolato il risultato. Ripetendo le iterazioni un numero elevato </a:t>
            </a:r>
            <a:r>
              <a:rPr lang="it-IT" sz="2200" i="1" dirty="0"/>
              <a:t>n</a:t>
            </a:r>
            <a:r>
              <a:rPr lang="it-IT" sz="2200" dirty="0"/>
              <a:t> di volte, si calcolano </a:t>
            </a:r>
            <a:r>
              <a:rPr lang="it-IT" sz="2200" i="1"/>
              <a:t>n</a:t>
            </a:r>
            <a:r>
              <a:rPr lang="it-IT" sz="2200"/>
              <a:t> risultati, </a:t>
            </a:r>
            <a:r>
              <a:rPr lang="it-IT" sz="2200" dirty="0"/>
              <a:t>aventi, a loro volta, una media ed una varianza</a:t>
            </a:r>
            <a:endParaRPr lang="en-US" sz="2200" dirty="0"/>
          </a:p>
          <a:p>
            <a:r>
              <a:rPr lang="it-IT" sz="2200" dirty="0"/>
              <a:t>Ad esempio, se il prezzo della benzina non è certo, ma possiamo ipotizzare una sua distribuzione, la differenza di costo tra un’auto a benzina ed un’auto elettrica non sarà un valore certo ma avrà una sua distribuzione. Sarà però possibile calcolare il numero di volto che l’auto elettrica è più conveniente di quella elettrica, ovvero la probabilità (frequenza) che l’auto elettrica sia più conveniente</a:t>
            </a:r>
          </a:p>
          <a:p>
            <a:r>
              <a:rPr lang="it-IT" sz="2200" dirty="0"/>
              <a:t>Questi calcoli possono essere agevolmente svolti in Excel ma richiedo una livello programmazione più complesso o l’installazione di </a:t>
            </a:r>
            <a:r>
              <a:rPr lang="it-IT" sz="2200" dirty="0" err="1"/>
              <a:t>add-ons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661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879" y="27642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Parte 3: Indicatori sintetici</a:t>
            </a:r>
          </a:p>
        </p:txBody>
      </p:sp>
    </p:spTree>
    <p:extLst>
      <p:ext uri="{BB962C8B-B14F-4D97-AF65-F5344CB8AC3E}">
        <p14:creationId xmlns:p14="http://schemas.microsoft.com/office/powerpoint/2010/main" val="3810625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1151" y="373363"/>
            <a:ext cx="10515600" cy="1325563"/>
          </a:xfrm>
        </p:spPr>
        <p:txBody>
          <a:bodyPr/>
          <a:lstStyle/>
          <a:p>
            <a:r>
              <a:rPr lang="it-IT" dirty="0"/>
              <a:t>Indicatori sintetici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80908" y="1406538"/>
            <a:ext cx="5627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Chi è lo studente più bravo?</a:t>
            </a:r>
            <a:endParaRPr lang="en-US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3024489"/>
            <a:ext cx="9966190" cy="349155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38073" y="2234706"/>
            <a:ext cx="6240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1° </a:t>
            </a:r>
            <a:r>
              <a:rPr lang="en-US" sz="2800" dirty="0" err="1"/>
              <a:t>problema</a:t>
            </a:r>
            <a:r>
              <a:rPr lang="en-US" sz="2800" dirty="0"/>
              <a:t>: </a:t>
            </a:r>
            <a:r>
              <a:rPr lang="en-US" sz="2800" dirty="0" err="1"/>
              <a:t>Trovare</a:t>
            </a:r>
            <a:r>
              <a:rPr lang="en-US" sz="2800" dirty="0"/>
              <a:t> </a:t>
            </a:r>
            <a:r>
              <a:rPr lang="en-US" sz="2800" dirty="0" err="1"/>
              <a:t>indicatori</a:t>
            </a:r>
            <a:r>
              <a:rPr lang="en-US" sz="2800" dirty="0"/>
              <a:t> di bravura</a:t>
            </a:r>
          </a:p>
        </p:txBody>
      </p:sp>
    </p:spTree>
    <p:extLst>
      <p:ext uri="{BB962C8B-B14F-4D97-AF65-F5344CB8AC3E}">
        <p14:creationId xmlns:p14="http://schemas.microsoft.com/office/powerpoint/2010/main" val="354824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30962" y="550561"/>
            <a:ext cx="42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2° </a:t>
            </a:r>
            <a:r>
              <a:rPr lang="en-US" sz="2400" b="1" dirty="0" err="1"/>
              <a:t>problema</a:t>
            </a:r>
            <a:r>
              <a:rPr lang="en-US" sz="2400" b="1" dirty="0"/>
              <a:t>: </a:t>
            </a:r>
            <a:r>
              <a:rPr lang="en-US" sz="2400" b="1" dirty="0" err="1"/>
              <a:t>normalizzare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dati</a:t>
            </a:r>
            <a:endParaRPr lang="en-US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357" y="700216"/>
            <a:ext cx="7073590" cy="385181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6" y="1512781"/>
            <a:ext cx="4343400" cy="4381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46357" y="5231027"/>
            <a:ext cx="442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Attenzione! Gli indicatori hanno segni diversi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26" y="5973423"/>
            <a:ext cx="4639362" cy="6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4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18212" y="281502"/>
            <a:ext cx="8839972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3. Costruiamo l'indicatore sintetico. Con quali pesi?</a:t>
            </a:r>
            <a:r>
              <a:rPr lang="it-IT" sz="2800" dirty="0"/>
              <a:t> </a:t>
            </a:r>
            <a:endParaRPr lang="en-US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" y="1263862"/>
            <a:ext cx="6113987" cy="50730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807" y="1202980"/>
            <a:ext cx="5848350" cy="51339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31805" y="5148649"/>
            <a:ext cx="707683" cy="205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6314302" y="5647038"/>
            <a:ext cx="707683" cy="205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247" y="3672595"/>
            <a:ext cx="17526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Autofit/>
          </a:bodyPr>
          <a:lstStyle/>
          <a:p>
            <a:r>
              <a:rPr lang="it-IT" sz="3200" b="1" dirty="0"/>
              <a:t>E se cambiamo il metodo di normalizzazione?</a:t>
            </a:r>
            <a:endParaRPr lang="en-US" sz="32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975" y="1045047"/>
            <a:ext cx="6215025" cy="501311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5281"/>
            <a:ext cx="5829300" cy="48958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96000" y="5389992"/>
            <a:ext cx="707683" cy="205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55605" y="5389992"/>
            <a:ext cx="707683" cy="189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4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 su indicatori sintetici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risultato dipende:</a:t>
            </a:r>
          </a:p>
          <a:p>
            <a:r>
              <a:rPr lang="it-IT" dirty="0"/>
              <a:t>dagli indicatori prescelti</a:t>
            </a:r>
          </a:p>
          <a:p>
            <a:r>
              <a:rPr lang="it-IT" dirty="0"/>
              <a:t>dal metodo di normalizzazione</a:t>
            </a:r>
          </a:p>
          <a:p>
            <a:r>
              <a:rPr lang="it-IT" dirty="0"/>
              <a:t>dai pesi adottati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Gli indicatori sintetici sono utili dal punto di vista comunicativo, ma è bene non perdere di vista gli indicatori analitici da cui derivano!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92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 </a:t>
            </a:r>
            <a:r>
              <a:rPr lang="it-IT"/>
              <a:t>per casa n° 3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Costruire l’indicatore sintetico di mobilità sostenibile per le città italiani con i dati messi a disposizione</a:t>
            </a:r>
          </a:p>
          <a:p>
            <a:r>
              <a:rPr lang="it-IT" dirty="0"/>
              <a:t>Per la normalizzazione usare: 1) il metodo minimax ed 2) il «</a:t>
            </a:r>
            <a:r>
              <a:rPr lang="it-IT" dirty="0" err="1"/>
              <a:t>distance</a:t>
            </a:r>
            <a:r>
              <a:rPr lang="it-IT" dirty="0"/>
              <a:t> from the leader»</a:t>
            </a:r>
          </a:p>
          <a:p>
            <a:r>
              <a:rPr lang="it-IT" dirty="0"/>
              <a:t>Per la pesatura usare: 1) peso pari a 1 per tutti gli indicatori e 2) i seguenti pesi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Chi è la città di provincia che ha la mobilità più sostenibile nei diversi casi?</a:t>
            </a:r>
            <a:endParaRPr lang="en-US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16563"/>
              </p:ext>
            </p:extLst>
          </p:nvPr>
        </p:nvGraphicFramePr>
        <p:xfrm>
          <a:off x="3328086" y="4001294"/>
          <a:ext cx="5231027" cy="1363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1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Offerta</a:t>
                      </a:r>
                      <a:r>
                        <a:rPr lang="en-US" sz="1400" u="none" strike="noStrike" dirty="0">
                          <a:effectLst/>
                        </a:rPr>
                        <a:t> di TPL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Domanda</a:t>
                      </a:r>
                      <a:r>
                        <a:rPr lang="en-US" sz="1400" u="none" strike="noStrike" dirty="0">
                          <a:effectLst/>
                        </a:rPr>
                        <a:t> di TPL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Automobili</a:t>
                      </a:r>
                      <a:r>
                        <a:rPr lang="en-US" sz="1400" u="none" strike="noStrike" dirty="0">
                          <a:effectLst/>
                        </a:rPr>
                        <a:t> x 1000 </a:t>
                      </a:r>
                      <a:r>
                        <a:rPr lang="en-US" sz="1400" u="none" strike="noStrike" dirty="0" err="1">
                          <a:effectLst/>
                        </a:rPr>
                        <a:t>abitanti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Motocicli</a:t>
                      </a:r>
                      <a:r>
                        <a:rPr lang="en-US" sz="1400" u="none" strike="noStrike" dirty="0">
                          <a:effectLst/>
                        </a:rPr>
                        <a:t> x 1000 </a:t>
                      </a:r>
                      <a:r>
                        <a:rPr lang="en-US" sz="1400" u="none" strike="noStrike" dirty="0" err="1">
                          <a:effectLst/>
                        </a:rPr>
                        <a:t>abitanti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Numero</a:t>
                      </a:r>
                      <a:r>
                        <a:rPr lang="en-US" sz="1400" u="none" strike="noStrike" dirty="0">
                          <a:effectLst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</a:rPr>
                        <a:t>incidenti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Numero di giorni di sforamento delle soglie di PM10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67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Cerca.vert</a:t>
            </a:r>
            <a:endParaRPr lang="en-US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961" y="727420"/>
            <a:ext cx="8628350" cy="54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0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7140" y="3157752"/>
            <a:ext cx="10515600" cy="1325563"/>
          </a:xfrm>
        </p:spPr>
        <p:txBody>
          <a:bodyPr/>
          <a:lstStyle/>
          <a:p>
            <a:r>
              <a:rPr lang="it-IT" dirty="0"/>
              <a:t>Calcoli per le regressioni lineari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10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3" y="3006811"/>
            <a:ext cx="4555541" cy="37935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15"/>
            <a:ext cx="5248018" cy="168937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84" y="1530564"/>
            <a:ext cx="2279019" cy="159157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86" y="143055"/>
            <a:ext cx="6820160" cy="61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6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4" y="0"/>
            <a:ext cx="7174380" cy="6858000"/>
          </a:xfrm>
          <a:prstGeom prst="rect">
            <a:avLst/>
          </a:prstGeom>
        </p:spPr>
      </p:pic>
      <p:pic>
        <p:nvPicPr>
          <p:cNvPr id="3" name="Immagine 2" descr="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551" y="543698"/>
            <a:ext cx="4873069" cy="44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814" y="5198077"/>
            <a:ext cx="4826827" cy="11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5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1" y="120471"/>
            <a:ext cx="10126617" cy="62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8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618"/>
            <a:ext cx="5923005" cy="35281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337" y="183420"/>
            <a:ext cx="6066375" cy="619897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8162"/>
            <a:ext cx="6354034" cy="17654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2" y="4960067"/>
            <a:ext cx="6089061" cy="17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15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613023"/>
            <a:ext cx="12192000" cy="59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59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3039761"/>
            <a:ext cx="5811674" cy="381823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45" y="0"/>
            <a:ext cx="5707441" cy="42589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6666"/>
            <a:ext cx="4717784" cy="2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5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9" y="907449"/>
            <a:ext cx="5612633" cy="48425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658" y="329512"/>
            <a:ext cx="5846718" cy="62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4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34"/>
            <a:ext cx="5729458" cy="31939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82" y="57665"/>
            <a:ext cx="6443878" cy="657379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83" y="3750275"/>
            <a:ext cx="5507075" cy="28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04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08"/>
            <a:ext cx="8216599" cy="54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2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60"/>
            <a:ext cx="5906530" cy="37013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050" y="2709822"/>
            <a:ext cx="8155594" cy="34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4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411"/>
            <a:ext cx="6260757" cy="55237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29" y="2947348"/>
            <a:ext cx="5946969" cy="39106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148" y="324034"/>
            <a:ext cx="5662610" cy="21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8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64" y="643451"/>
            <a:ext cx="6704677" cy="35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5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7" y="205946"/>
            <a:ext cx="5896310" cy="6378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047" y="1851255"/>
            <a:ext cx="5626158" cy="33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1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7" y="802827"/>
            <a:ext cx="6180534" cy="3500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22" y="871962"/>
            <a:ext cx="6027478" cy="3500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2906" y="4612879"/>
            <a:ext cx="4710821" cy="110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SQM (scarto quadratico medio) variabile dipendente=standard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deviation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E.S (errore standard) della regressione=standard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estimate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906" y="5793457"/>
            <a:ext cx="1056539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capacità esplicativa del modello è migliorata: R-quadro corretto </a:t>
            </a: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alto 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 di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Akaike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più alto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Interpretazione dei coefficienti: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ceteris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paribus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567"/>
          </a:xfrm>
        </p:spPr>
        <p:txBody>
          <a:bodyPr>
            <a:normAutofit fontScale="90000"/>
          </a:bodyPr>
          <a:lstStyle/>
          <a:p>
            <a:r>
              <a:rPr lang="it-IT" dirty="0"/>
              <a:t>Una o due variabili esplicative?</a:t>
            </a:r>
          </a:p>
        </p:txBody>
      </p:sp>
    </p:spTree>
    <p:extLst>
      <p:ext uri="{BB962C8B-B14F-4D97-AF65-F5344CB8AC3E}">
        <p14:creationId xmlns:p14="http://schemas.microsoft.com/office/powerpoint/2010/main" val="1733079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2360"/>
          </a:xfrm>
        </p:spPr>
        <p:txBody>
          <a:bodyPr/>
          <a:lstStyle/>
          <a:p>
            <a:r>
              <a:rPr lang="it-IT" dirty="0"/>
              <a:t>Spiega di più il concime o la pioggia?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8" y="1741134"/>
            <a:ext cx="5919626" cy="335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23" y="1741134"/>
            <a:ext cx="6019775" cy="33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9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variabili </a:t>
            </a:r>
            <a:r>
              <a:rPr lang="it-IT" dirty="0" err="1"/>
              <a:t>dummy</a:t>
            </a:r>
            <a:r>
              <a:rPr lang="it-IT" dirty="0"/>
              <a:t> o dicotomiche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3" y="1527725"/>
            <a:ext cx="7266904" cy="4456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561" y="1527725"/>
            <a:ext cx="4948439" cy="34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860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7" y="299659"/>
            <a:ext cx="6029274" cy="3357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411" y="252034"/>
            <a:ext cx="5967648" cy="340556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586" y="4107098"/>
            <a:ext cx="12005649" cy="256530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Interpretazione?</a:t>
            </a:r>
          </a:p>
          <a:p>
            <a:r>
              <a:rPr lang="it-IT" dirty="0" err="1"/>
              <a:t>Adjusted</a:t>
            </a:r>
            <a:r>
              <a:rPr lang="it-IT" dirty="0"/>
              <a:t> R-</a:t>
            </a:r>
            <a:r>
              <a:rPr lang="it-IT" dirty="0" err="1"/>
              <a:t>squared</a:t>
            </a:r>
            <a:r>
              <a:rPr lang="it-IT" dirty="0"/>
              <a:t>?</a:t>
            </a:r>
          </a:p>
          <a:p>
            <a:r>
              <a:rPr lang="it-IT" dirty="0"/>
              <a:t>Coefficienti</a:t>
            </a:r>
          </a:p>
          <a:p>
            <a:r>
              <a:rPr lang="it-IT" dirty="0"/>
              <a:t>T-ratio, P-</a:t>
            </a:r>
            <a:r>
              <a:rPr lang="it-IT" dirty="0" err="1"/>
              <a:t>value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519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0" y="1999203"/>
            <a:ext cx="6172200" cy="44386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797" y="3179548"/>
            <a:ext cx="5417638" cy="35837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Regressione vs. correlazione</a:t>
            </a:r>
          </a:p>
        </p:txBody>
      </p:sp>
    </p:spTree>
    <p:extLst>
      <p:ext uri="{BB962C8B-B14F-4D97-AF65-F5344CB8AC3E}">
        <p14:creationId xmlns:p14="http://schemas.microsoft.com/office/powerpoint/2010/main" val="40566271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ra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636"/>
            <a:ext cx="53530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18" y="1961636"/>
            <a:ext cx="5991225" cy="4648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14" y="299651"/>
            <a:ext cx="5081365" cy="11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8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Compito per casa n° 4: regressioni lineari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Scegliere a piacere un </a:t>
            </a:r>
            <a:r>
              <a:rPr lang="it-IT" dirty="0" err="1"/>
              <a:t>dataset</a:t>
            </a:r>
            <a:r>
              <a:rPr lang="it-IT" dirty="0"/>
              <a:t> tra quelli disponibili in GRETL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Elaborare un modello concettuale di relazione tra le variabili ed esporre le proprie tesi da sottoporre a verifica empirica</a:t>
            </a:r>
          </a:p>
          <a:p>
            <a:pPr lvl="1"/>
            <a:r>
              <a:rPr lang="it-IT" dirty="0"/>
              <a:t>Scegliere la variabili dipendente</a:t>
            </a:r>
          </a:p>
          <a:p>
            <a:pPr lvl="1"/>
            <a:r>
              <a:rPr lang="it-IT" dirty="0"/>
              <a:t>Formulare delle ipotesi di segno tra la variabile dipendente e le variabili indipendenti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Effettuare un’analisi di correlazione per evitare </a:t>
            </a:r>
            <a:r>
              <a:rPr lang="it-IT" dirty="0" err="1"/>
              <a:t>multicollinearità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Testare </a:t>
            </a:r>
            <a:r>
              <a:rPr lang="it-IT" dirty="0" err="1"/>
              <a:t>econometricamente</a:t>
            </a:r>
            <a:r>
              <a:rPr lang="it-IT" dirty="0"/>
              <a:t> le tesi proposte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Commentare i risultati ottenuti</a:t>
            </a:r>
          </a:p>
        </p:txBody>
      </p:sp>
    </p:spTree>
    <p:extLst>
      <p:ext uri="{BB962C8B-B14F-4D97-AF65-F5344CB8AC3E}">
        <p14:creationId xmlns:p14="http://schemas.microsoft.com/office/powerpoint/2010/main" val="171226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Proviamo... Ricerca in una database di magazzino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05" y="2052122"/>
            <a:ext cx="58769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Riordinare una database per alcune persone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78" y="1690688"/>
            <a:ext cx="111347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3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Soluzione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3" y="1500960"/>
            <a:ext cx="111347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4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Tabelle pivot: dati di base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9" y="1690688"/>
            <a:ext cx="59436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2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1032</Words>
  <Application>Microsoft Office PowerPoint</Application>
  <PresentationFormat>Widescreen</PresentationFormat>
  <Paragraphs>146</Paragraphs>
  <Slides>59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Times New Roman</vt:lpstr>
      <vt:lpstr>Tema di Office</vt:lpstr>
      <vt:lpstr>Excel per l’analisi economica</vt:lpstr>
      <vt:lpstr>Elenco degli esercizi</vt:lpstr>
      <vt:lpstr>Parte 1: organizzare i dati, generare tabelle pivot e fare grafici</vt:lpstr>
      <vt:lpstr>Cerca.vert</vt:lpstr>
      <vt:lpstr>Presentazione standard di PowerPoint</vt:lpstr>
      <vt:lpstr>Proviamo... Ricerca in una database di magazzino</vt:lpstr>
      <vt:lpstr>Riordinare una database per alcune persone</vt:lpstr>
      <vt:lpstr>Soluzione </vt:lpstr>
      <vt:lpstr>Tabelle pivot: dati di base</vt:lpstr>
      <vt:lpstr>Tabelle pivot: dati predisposti per analisi per fascie</vt:lpstr>
      <vt:lpstr>elaborazioni</vt:lpstr>
      <vt:lpstr>Grafici: alcuni esempi di bei grafici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Compito per casa n° 1: tabelle pivot e grafici</vt:lpstr>
      <vt:lpstr>Database 1 e 2</vt:lpstr>
      <vt:lpstr>Dashboard in Power BI</vt:lpstr>
      <vt:lpstr>Parte 2: Analisi di simulazione</vt:lpstr>
      <vt:lpstr>Analisi di simulazione</vt:lpstr>
      <vt:lpstr>Simulazione a due variabili</vt:lpstr>
      <vt:lpstr>Calcolo di una rata con ammortamento francese (rate uguali)</vt:lpstr>
      <vt:lpstr>Da dove deriva la </vt:lpstr>
      <vt:lpstr>Simulazione per rata di un mutuo</vt:lpstr>
      <vt:lpstr>Presentazione standard di PowerPoint</vt:lpstr>
      <vt:lpstr>Varia sia il tasso di interesse che la durata</vt:lpstr>
      <vt:lpstr>Carsharing con auto elettriche o con auto a benzina. Un’analisi dal punto di vista dell’offerta</vt:lpstr>
      <vt:lpstr>Compito per casa n° 2: analisi di simulazione. Confronto tra auto convenzionale ed auto elettrica</vt:lpstr>
      <vt:lpstr>Possibili avanzamenti</vt:lpstr>
      <vt:lpstr>Parte 3: Indicatori sintetici</vt:lpstr>
      <vt:lpstr>Indicatori sintetici</vt:lpstr>
      <vt:lpstr>Presentazione standard di PowerPoint</vt:lpstr>
      <vt:lpstr>Presentazione standard di PowerPoint</vt:lpstr>
      <vt:lpstr>E se cambiamo il metodo di normalizzazione?</vt:lpstr>
      <vt:lpstr>Conclusione su indicatori sintetici</vt:lpstr>
      <vt:lpstr>Compito per casa n° 3</vt:lpstr>
      <vt:lpstr>Calcoli per le regressioni lineari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o due variabili esplicative?</vt:lpstr>
      <vt:lpstr>Spiega di più il concime o la pioggia?</vt:lpstr>
      <vt:lpstr>Le variabili dummy o dicotomiche</vt:lpstr>
      <vt:lpstr>Presentazione standard di PowerPoint</vt:lpstr>
      <vt:lpstr>Regressione vs. correlazione</vt:lpstr>
      <vt:lpstr>Presentazione standard di PowerPoint</vt:lpstr>
      <vt:lpstr>Compito per casa n° 4: regressioni lineari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per l’analisi economica</dc:title>
  <dc:creator>Danielis</dc:creator>
  <cp:lastModifiedBy>Romeo Danielis</cp:lastModifiedBy>
  <cp:revision>94</cp:revision>
  <dcterms:created xsi:type="dcterms:W3CDTF">2018-02-18T13:23:54Z</dcterms:created>
  <dcterms:modified xsi:type="dcterms:W3CDTF">2020-03-05T08:59:18Z</dcterms:modified>
</cp:coreProperties>
</file>