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4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00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99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79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97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52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3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82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92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71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08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A974F-A0EF-42CC-ABDB-EF2895B6E459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019F8-2FCF-44F7-869B-B4A419AB4B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68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Indagini sulle preferenze dei consumatori. I modelli a scelta discreta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163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/>
              <a:t>Stima del modello Logit binario: seconda osservazione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idx="1"/>
          </p:nvPr>
        </p:nvGraphicFramePr>
        <p:xfrm>
          <a:off x="1752600" y="1566864"/>
          <a:ext cx="86868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o" r:id="rId3" imgW="6121330" imgH="3505225" progId="Word.Document.8">
                  <p:embed/>
                </p:oleObj>
              </mc:Choice>
              <mc:Fallback>
                <p:oleObj name="Documento" r:id="rId3" imgW="6121330" imgH="3505225" progId="Word.Document.8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566864"/>
                        <a:ext cx="86868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214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/>
              <a:t>Stima del modello Logit binario: probabilità delle scelte osservate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idx="1"/>
          </p:nvPr>
        </p:nvGraphicFramePr>
        <p:xfrm>
          <a:off x="1752600" y="1828801"/>
          <a:ext cx="8763000" cy="412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o" r:id="rId3" imgW="5464149" imgH="2573019" progId="Word.Document.8">
                  <p:embed/>
                </p:oleObj>
              </mc:Choice>
              <mc:Fallback>
                <p:oleObj name="Documento" r:id="rId3" imgW="5464149" imgH="2573019" progId="Word.Document.8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1"/>
                        <a:ext cx="8763000" cy="412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47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/>
              <a:t>Stima del modello Logit binario al variare dei coefficienti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idx="1"/>
          </p:nvPr>
        </p:nvGraphicFramePr>
        <p:xfrm>
          <a:off x="2362200" y="1447801"/>
          <a:ext cx="7196138" cy="588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o" r:id="rId3" imgW="4020870" imgH="3287747" progId="Word.Document.8">
                  <p:embed/>
                </p:oleObj>
              </mc:Choice>
              <mc:Fallback>
                <p:oleObj name="Documento" r:id="rId3" imgW="4020870" imgH="3287747" progId="Word.Document.8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1"/>
                        <a:ext cx="7196138" cy="588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850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/>
              <a:t>Metodo della massima verosimiglianza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idx="1"/>
          </p:nvPr>
        </p:nvGraphicFramePr>
        <p:xfrm>
          <a:off x="1676400" y="1271588"/>
          <a:ext cx="8610600" cy="516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o" r:id="rId3" imgW="7342039" imgH="4406949" progId="Word.Document.8">
                  <p:embed/>
                </p:oleObj>
              </mc:Choice>
              <mc:Fallback>
                <p:oleObj name="Documento" r:id="rId3" imgW="7342039" imgH="4406949" progId="Word.Document.8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71588"/>
                        <a:ext cx="8610600" cy="516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3415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3200"/>
              <a:t>Metodo della massima verosimiglianza: rappresentazione grafica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idx="1"/>
          </p:nvPr>
        </p:nvGraphicFramePr>
        <p:xfrm>
          <a:off x="2514600" y="1427164"/>
          <a:ext cx="7162800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o" r:id="rId3" imgW="6092882" imgH="4604502" progId="Word.Document.8">
                  <p:embed/>
                </p:oleObj>
              </mc:Choice>
              <mc:Fallback>
                <p:oleObj name="Documento" r:id="rId3" imgW="6092882" imgH="4604502" progId="Word.Document.8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27164"/>
                        <a:ext cx="7162800" cy="541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571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3200"/>
              <a:t>Metodo della massima verosimiglianza: rappresentazione grafica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 sz="2400"/>
              <a:t>In termini analitici, si procede calcolando le derivate prime rispetto ai vari , ponendole pari a zero, e quindi controllando le derivate secondo per capire se si è in presenza di un massimo o di un minimo. </a:t>
            </a:r>
          </a:p>
          <a:p>
            <a:pPr>
              <a:lnSpc>
                <a:spcPct val="90000"/>
              </a:lnSpc>
            </a:pPr>
            <a:r>
              <a:rPr lang="it-IT" altLang="en-US" sz="2400"/>
              <a:t>In molti casi di interesse pratico si può dimostrare la funzione di verosimiglianza è concava verso il basso sull’intero insieme di definizione, per cui se esiste un massimo, esso è unico. </a:t>
            </a:r>
          </a:p>
          <a:p>
            <a:pPr>
              <a:lnSpc>
                <a:spcPct val="90000"/>
              </a:lnSpc>
            </a:pPr>
            <a:r>
              <a:rPr lang="it-IT" altLang="en-US" sz="2400"/>
              <a:t>Dal punto di vista computazionale, il problema è risolto attraverso algoritmi di programmazione non lineare, quale la procedura di ottimizzazione numerica di Newton-Raphson (maggiori dettagli in Akiva e Lerman (1985), pag. 81-82). </a:t>
            </a:r>
          </a:p>
        </p:txBody>
      </p:sp>
    </p:spTree>
    <p:extLst>
      <p:ext uri="{BB962C8B-B14F-4D97-AF65-F5344CB8AC3E}">
        <p14:creationId xmlns:p14="http://schemas.microsoft.com/office/powerpoint/2010/main" val="3711740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/>
              <a:t>Stima del modello Logit binario: risultato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idx="1"/>
          </p:nvPr>
        </p:nvGraphicFramePr>
        <p:xfrm>
          <a:off x="2667000" y="1485901"/>
          <a:ext cx="746760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o" r:id="rId3" imgW="5091086" imgH="3352918" progId="Word.Document.8">
                  <p:embed/>
                </p:oleObj>
              </mc:Choice>
              <mc:Fallback>
                <p:oleObj name="Documento" r:id="rId3" imgW="5091086" imgH="3352918" progId="Word.Document.8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85901"/>
                        <a:ext cx="746760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077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109" y="715920"/>
            <a:ext cx="6219825" cy="5705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25513" y="715920"/>
            <a:ext cx="4489622" cy="915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dirty="0" err="1"/>
              <a:t>DISCRETECHOICE;Lhs</a:t>
            </a:r>
            <a:r>
              <a:rPr lang="en-GB" dirty="0"/>
              <a:t>=</a:t>
            </a:r>
            <a:r>
              <a:rPr lang="en-GB" dirty="0" err="1"/>
              <a:t>SCELTA;Choices</a:t>
            </a:r>
            <a:r>
              <a:rPr lang="en-GB" dirty="0"/>
              <a:t>=1, 2;Rhs=ONE,PREZZO,PROCESS,FOTOCAME</a:t>
            </a:r>
          </a:p>
          <a:p>
            <a:r>
              <a:rPr lang="en-GB" dirty="0"/>
              <a:t>    ,DISPLAY$</a:t>
            </a:r>
          </a:p>
        </p:txBody>
      </p:sp>
    </p:spTree>
    <p:extLst>
      <p:ext uri="{BB962C8B-B14F-4D97-AF65-F5344CB8AC3E}">
        <p14:creationId xmlns:p14="http://schemas.microsoft.com/office/powerpoint/2010/main" val="269729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Predisposizione del questionario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Definizione degli obiettivi della ricerca di mercato</a:t>
            </a:r>
          </a:p>
          <a:p>
            <a:r>
              <a:rPr lang="it-IT" dirty="0" smtClean="0"/>
              <a:t>La formulazione delle domande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/>
              <a:t>Sezione socioeconomica: chi è il rispondente, caratteristiche e interessi rilevanti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/>
              <a:t>Scelte effettuate nel passato (preferenze rivelate)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/>
              <a:t>Scelta tra opzioni in scenari ipotetici (preferenze dichiarate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42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16" y="876136"/>
            <a:ext cx="7157275" cy="57624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7899" y="199382"/>
            <a:ext cx="4887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/>
              <a:t>https://docs.google.com/forms/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3292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021" y="-38100"/>
            <a:ext cx="6105525" cy="68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6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711" y="82296"/>
            <a:ext cx="7738567" cy="677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2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152" y="0"/>
            <a:ext cx="5518328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4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Idee per applicazioni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Elettronica (</a:t>
            </a:r>
            <a:r>
              <a:rPr lang="it-IT" dirty="0" err="1" smtClean="0"/>
              <a:t>smartphone</a:t>
            </a:r>
            <a:r>
              <a:rPr lang="it-IT" dirty="0" smtClean="0"/>
              <a:t>, </a:t>
            </a:r>
            <a:r>
              <a:rPr lang="it-IT" dirty="0" err="1" smtClean="0"/>
              <a:t>tablet</a:t>
            </a:r>
            <a:r>
              <a:rPr lang="it-IT" dirty="0" smtClean="0"/>
              <a:t>): prezzo, potenza, schermo,..</a:t>
            </a:r>
          </a:p>
          <a:p>
            <a:r>
              <a:rPr lang="it-IT" dirty="0" smtClean="0"/>
              <a:t>Pacchetti vacanza: prezzo, durata, pranzi</a:t>
            </a:r>
            <a:r>
              <a:rPr lang="it-IT" smtClean="0"/>
              <a:t>, località</a:t>
            </a:r>
            <a:endParaRPr lang="it-IT" dirty="0" smtClean="0"/>
          </a:p>
          <a:p>
            <a:r>
              <a:rPr lang="it-IT" dirty="0" smtClean="0"/>
              <a:t>Viaggi aerei: prezzo, cambi, bagaglio</a:t>
            </a:r>
          </a:p>
          <a:p>
            <a:r>
              <a:rPr lang="it-IT" dirty="0" smtClean="0"/>
              <a:t>Appartamenti: affitto, dimensioni, spese, durata</a:t>
            </a:r>
          </a:p>
          <a:p>
            <a:r>
              <a:rPr lang="it-IT" dirty="0" smtClean="0"/>
              <a:t>Vini: marca, tipologia, prezzo, </a:t>
            </a:r>
          </a:p>
          <a:p>
            <a:r>
              <a:rPr lang="it-IT" dirty="0" smtClean="0"/>
              <a:t>Prodotti di abbigliamento: prezzo, marca, colore</a:t>
            </a:r>
          </a:p>
          <a:p>
            <a:r>
              <a:rPr lang="it-IT" dirty="0" smtClean="0"/>
              <a:t>automobili, bici, scooter, monopattini,</a:t>
            </a:r>
          </a:p>
          <a:p>
            <a:r>
              <a:rPr lang="it-IT" dirty="0" smtClean="0"/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1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it-IT" altLang="en-US" sz="3200" b="1"/>
              <a:t>Stima del modello logit</a:t>
            </a:r>
          </a:p>
        </p:txBody>
      </p:sp>
    </p:spTree>
    <p:extLst>
      <p:ext uri="{BB962C8B-B14F-4D97-AF65-F5344CB8AC3E}">
        <p14:creationId xmlns:p14="http://schemas.microsoft.com/office/powerpoint/2010/main" val="64430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it-IT" altLang="en-US" sz="2800" i="1"/>
              <a:t>Stima del modello Logit binario</a:t>
            </a:r>
            <a:br>
              <a:rPr lang="it-IT" altLang="en-US" sz="2800" i="1"/>
            </a:br>
            <a:endParaRPr lang="it-IT" altLang="en-US" sz="2800" i="1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ph idx="1"/>
          </p:nvPr>
        </p:nvGraphicFramePr>
        <p:xfrm>
          <a:off x="2130426" y="1068388"/>
          <a:ext cx="7902575" cy="578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o" r:id="rId3" imgW="6092882" imgH="4459756" progId="Word.Document.8">
                  <p:embed/>
                </p:oleObj>
              </mc:Choice>
              <mc:Fallback>
                <p:oleObj name="Documento" r:id="rId3" imgW="6092882" imgH="445975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6" y="1068388"/>
                        <a:ext cx="7902575" cy="578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69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309</Words>
  <Application>Microsoft Office PowerPoint</Application>
  <PresentationFormat>Widescreen</PresentationFormat>
  <Paragraphs>31</Paragraphs>
  <Slides>17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Documento di Microsoft Word</vt:lpstr>
      <vt:lpstr>Indagini sulle preferenze dei consumatori. I modelli a scelta discreta</vt:lpstr>
      <vt:lpstr>Predisposizione del questionario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Idee per applicazioni</vt:lpstr>
      <vt:lpstr>Stima del modello logit</vt:lpstr>
      <vt:lpstr>Stima del modello Logit binario </vt:lpstr>
      <vt:lpstr>Stima del modello Logit binario: seconda osservazione</vt:lpstr>
      <vt:lpstr>Stima del modello Logit binario: probabilità delle scelte osservate</vt:lpstr>
      <vt:lpstr>Stima del modello Logit binario al variare dei coefficienti</vt:lpstr>
      <vt:lpstr>Metodo della massima verosimiglianza</vt:lpstr>
      <vt:lpstr>Metodo della massima verosimiglianza: rappresentazione grafica</vt:lpstr>
      <vt:lpstr>Metodo della massima verosimiglianza: rappresentazione grafica</vt:lpstr>
      <vt:lpstr>Stima del modello Logit binario: risultato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Indagini sulle preferenze dei consumatori. I modelli a scelta discreta</dc:title>
  <dc:creator>DANIELIS ROMEO</dc:creator>
  <cp:lastModifiedBy>Romeo Danielis</cp:lastModifiedBy>
  <cp:revision>11</cp:revision>
  <dcterms:created xsi:type="dcterms:W3CDTF">2018-02-22T10:51:37Z</dcterms:created>
  <dcterms:modified xsi:type="dcterms:W3CDTF">2020-03-12T09:46:36Z</dcterms:modified>
</cp:coreProperties>
</file>