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notesSlides/notesSlide12.xml" ContentType="application/vnd.openxmlformats-officedocument.presentationml.notesSlide+xml"/>
  <Override PartName="/ppt/charts/chart52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charts/chart53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4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notesSlides/notesSlide14.xml" ContentType="application/vnd.openxmlformats-officedocument.presentationml.notesSlide+xml"/>
  <Override PartName="/ppt/charts/chart55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charts/chart56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charts/chart57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5"/>
  </p:notesMasterIdLst>
  <p:handoutMasterIdLst>
    <p:handoutMasterId r:id="rId56"/>
  </p:handoutMasterIdLst>
  <p:sldIdLst>
    <p:sldId id="256" r:id="rId3"/>
    <p:sldId id="262" r:id="rId4"/>
    <p:sldId id="263" r:id="rId5"/>
    <p:sldId id="274" r:id="rId6"/>
    <p:sldId id="275" r:id="rId7"/>
    <p:sldId id="264" r:id="rId8"/>
    <p:sldId id="276" r:id="rId9"/>
    <p:sldId id="265" r:id="rId10"/>
    <p:sldId id="278" r:id="rId11"/>
    <p:sldId id="279" r:id="rId12"/>
    <p:sldId id="280" r:id="rId13"/>
    <p:sldId id="281" r:id="rId14"/>
    <p:sldId id="283" r:id="rId15"/>
    <p:sldId id="284" r:id="rId16"/>
    <p:sldId id="286" r:id="rId17"/>
    <p:sldId id="287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12" r:id="rId31"/>
    <p:sldId id="314" r:id="rId32"/>
    <p:sldId id="315" r:id="rId33"/>
    <p:sldId id="317" r:id="rId34"/>
    <p:sldId id="318" r:id="rId35"/>
    <p:sldId id="313" r:id="rId36"/>
    <p:sldId id="316" r:id="rId37"/>
    <p:sldId id="319" r:id="rId38"/>
    <p:sldId id="301" r:id="rId39"/>
    <p:sldId id="266" r:id="rId40"/>
    <p:sldId id="277" r:id="rId41"/>
    <p:sldId id="273" r:id="rId42"/>
    <p:sldId id="271" r:id="rId43"/>
    <p:sldId id="304" r:id="rId44"/>
    <p:sldId id="267" r:id="rId45"/>
    <p:sldId id="302" r:id="rId46"/>
    <p:sldId id="272" r:id="rId47"/>
    <p:sldId id="309" r:id="rId48"/>
    <p:sldId id="310" r:id="rId49"/>
    <p:sldId id="311" r:id="rId50"/>
    <p:sldId id="270" r:id="rId51"/>
    <p:sldId id="308" r:id="rId52"/>
    <p:sldId id="305" r:id="rId53"/>
    <p:sldId id="306" r:id="rId5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e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822" y="7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artel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artel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artel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.xlsx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Cartel2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elaborazioni%20ricerca11" TargetMode="Externa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elaborazioni%20ricerca11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1.xml"/><Relationship Id="rId1" Type="http://schemas.microsoft.com/office/2011/relationships/chartStyle" Target="style51.xml"/><Relationship Id="rId4" Type="http://schemas.openxmlformats.org/officeDocument/2006/relationships/package" Target="../embeddings/Microsoft_Excel_Worksheet7.xlsx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Cartel2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lezioni\Esercizio%20excel%2021.2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5.xml"/><Relationship Id="rId1" Type="http://schemas.microsoft.com/office/2011/relationships/chartStyle" Target="style55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56.xml"/><Relationship Id="rId1" Type="http://schemas.microsoft.com/office/2011/relationships/chartStyle" Target="style5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composizione%20gdp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luca\Desktop\UNITS\EMI\ANALISI%20SETTORE\file%20excel\dati%20singoli%20paesi_asea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err="1"/>
              <a:t>T.crescita</a:t>
            </a:r>
            <a:r>
              <a:rPr lang="it-IT" dirty="0"/>
              <a:t> reale GDP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8355533683289591"/>
          <c:y val="0.18550925925925923"/>
          <c:w val="0.67477799650043746"/>
          <c:h val="0.754305555555555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81B-445E-8D8B-3E0C41564D29}"/>
              </c:ext>
            </c:extLst>
          </c:dPt>
          <c:dLbls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4.8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B-445E-8D8B-3E0C41564D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'growth gdp'!$E$5:$E$13</c:f>
              <c:strCache>
                <c:ptCount val="9"/>
                <c:pt idx="0">
                  <c:v>Italy</c:v>
                </c:pt>
                <c:pt idx="1">
                  <c:v>Japan</c:v>
                </c:pt>
                <c:pt idx="2">
                  <c:v>France</c:v>
                </c:pt>
                <c:pt idx="3">
                  <c:v>Germany</c:v>
                </c:pt>
                <c:pt idx="4">
                  <c:v>United Kingdom</c:v>
                </c:pt>
                <c:pt idx="5">
                  <c:v>United States</c:v>
                </c:pt>
                <c:pt idx="6">
                  <c:v>ASEAN</c:v>
                </c:pt>
                <c:pt idx="7">
                  <c:v>China</c:v>
                </c:pt>
                <c:pt idx="8">
                  <c:v>India</c:v>
                </c:pt>
              </c:strCache>
            </c:strRef>
          </c:cat>
          <c:val>
            <c:numRef>
              <c:f>'growth gdp'!$F$5:$F$13</c:f>
              <c:numCache>
                <c:formatCode>0.0</c:formatCode>
                <c:ptCount val="9"/>
                <c:pt idx="0">
                  <c:v>0.73173056131507508</c:v>
                </c:pt>
                <c:pt idx="1">
                  <c:v>1.2194381389459892</c:v>
                </c:pt>
                <c:pt idx="2">
                  <c:v>1.2741803246989321</c:v>
                </c:pt>
                <c:pt idx="3">
                  <c:v>1.7207335002515975</c:v>
                </c:pt>
                <c:pt idx="4">
                  <c:v>2.2215021283306271</c:v>
                </c:pt>
                <c:pt idx="5">
                  <c:v>2.5961480405097319</c:v>
                </c:pt>
                <c:pt idx="6">
                  <c:v>4.8297407927416334</c:v>
                </c:pt>
                <c:pt idx="7">
                  <c:v>6.9143301080584365</c:v>
                </c:pt>
                <c:pt idx="8">
                  <c:v>7.5633671795075657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1B-445E-8D8B-3E0C41564D2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27646832"/>
        <c:axId val="327644536"/>
      </c:barChart>
      <c:catAx>
        <c:axId val="327646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7644536"/>
        <c:crosses val="autoZero"/>
        <c:auto val="1"/>
        <c:lblAlgn val="ctr"/>
        <c:lblOffset val="100"/>
        <c:noMultiLvlLbl val="0"/>
      </c:catAx>
      <c:valAx>
        <c:axId val="327644536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32764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Foglio2!$A$7</c:f>
              <c:strCache>
                <c:ptCount val="1"/>
                <c:pt idx="0">
                  <c:v>Imports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Foglio2!$B$7:$J$7</c:f>
              <c:numCache>
                <c:formatCode>General</c:formatCode>
                <c:ptCount val="9"/>
                <c:pt idx="0">
                  <c:v>160</c:v>
                </c:pt>
                <c:pt idx="1">
                  <c:v>201</c:v>
                </c:pt>
                <c:pt idx="2">
                  <c:v>154</c:v>
                </c:pt>
                <c:pt idx="3">
                  <c:v>207</c:v>
                </c:pt>
                <c:pt idx="4">
                  <c:v>254</c:v>
                </c:pt>
                <c:pt idx="5">
                  <c:v>272</c:v>
                </c:pt>
                <c:pt idx="6">
                  <c:v>273</c:v>
                </c:pt>
                <c:pt idx="7">
                  <c:v>254</c:v>
                </c:pt>
                <c:pt idx="8">
                  <c:v>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D0-4A79-88FF-CEED00C0F04F}"/>
            </c:ext>
          </c:extLst>
        </c:ser>
        <c:ser>
          <c:idx val="1"/>
          <c:order val="1"/>
          <c:tx>
            <c:strRef>
              <c:f>Foglio2!$A$8</c:f>
              <c:strCache>
                <c:ptCount val="1"/>
                <c:pt idx="0">
                  <c:v>Exports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Foglio2!$B$8:$J$8</c:f>
              <c:numCache>
                <c:formatCode>General</c:formatCode>
                <c:ptCount val="9"/>
                <c:pt idx="0">
                  <c:v>181</c:v>
                </c:pt>
                <c:pt idx="1">
                  <c:v>208</c:v>
                </c:pt>
                <c:pt idx="2">
                  <c:v>181</c:v>
                </c:pt>
                <c:pt idx="3">
                  <c:v>226</c:v>
                </c:pt>
                <c:pt idx="4">
                  <c:v>260</c:v>
                </c:pt>
                <c:pt idx="5">
                  <c:v>275</c:v>
                </c:pt>
                <c:pt idx="6">
                  <c:v>284</c:v>
                </c:pt>
                <c:pt idx="7">
                  <c:v>280</c:v>
                </c:pt>
                <c:pt idx="8">
                  <c:v>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D0-4A79-88FF-CEED00C0F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4672320"/>
        <c:axId val="484672648"/>
      </c:lineChart>
      <c:catAx>
        <c:axId val="4846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648"/>
        <c:crosses val="autoZero"/>
        <c:auto val="1"/>
        <c:lblAlgn val="ctr"/>
        <c:lblOffset val="100"/>
        <c:noMultiLvlLbl val="0"/>
      </c:catAx>
      <c:valAx>
        <c:axId val="484672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cap="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>
                    <a:solidFill>
                      <a:schemeClr val="tx2"/>
                    </a:solidFill>
                  </a:rPr>
                  <a:t>bl</a:t>
                </a:r>
                <a:r>
                  <a:rPr lang="it-IT" sz="1050" baseline="0">
                    <a:solidFill>
                      <a:schemeClr val="tx2"/>
                    </a:solidFill>
                  </a:rPr>
                  <a:t> us$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cap="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THAILANDIA</a:t>
            </a:r>
          </a:p>
        </c:rich>
      </c:tx>
      <c:layout>
        <c:manualLayout>
          <c:xMode val="edge"/>
          <c:yMode val="edge"/>
          <c:x val="0.3177707786526684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v>THAILANDIA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645-4AFB-BCCF-24C596AC7C5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645-4AFB-BCCF-24C596AC7C5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645-4AFB-BCCF-24C596AC7C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'[composizione gdp.xlsx]Data'!$N$1:$P$1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SERVICES</c:v>
                </c:pt>
              </c:strCache>
            </c:strRef>
          </c:cat>
          <c:val>
            <c:numRef>
              <c:f>'[composizione gdp.xlsx]Data'!$N$10:$P$10</c:f>
              <c:numCache>
                <c:formatCode>General</c:formatCode>
                <c:ptCount val="3"/>
                <c:pt idx="0">
                  <c:v>9.1424998943370266</c:v>
                </c:pt>
                <c:pt idx="1">
                  <c:v>35.717314156562672</c:v>
                </c:pt>
                <c:pt idx="2">
                  <c:v>55.140185949100307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45-4AFB-BCCF-24C596AC7C5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414919379942132E-2"/>
          <c:y val="3.7037098749489718E-2"/>
          <c:w val="0.89940507436570427"/>
          <c:h val="0.7027857976086321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9"/>
                <c:pt idx="0">
                  <c:v>2.296233725363269</c:v>
                </c:pt>
                <c:pt idx="1">
                  <c:v>2.3048835345782179</c:v>
                </c:pt>
                <c:pt idx="2">
                  <c:v>2.3551520754412194</c:v>
                </c:pt>
                <c:pt idx="3">
                  <c:v>2.387314617406493</c:v>
                </c:pt>
                <c:pt idx="4">
                  <c:v>2.4291892408840172</c:v>
                </c:pt>
                <c:pt idx="5">
                  <c:v>2.4578539523481346</c:v>
                </c:pt>
                <c:pt idx="6">
                  <c:v>2.4772697579429579</c:v>
                </c:pt>
                <c:pt idx="7">
                  <c:v>2.4866633644914882</c:v>
                </c:pt>
                <c:pt idx="8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08-41FC-8672-4BF189DCDAEE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Urban population growth (rispetto anno 2007 %)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Foglio2!$B$5:$J$5</c:f>
              <c:numCache>
                <c:formatCode>General</c:formatCode>
                <c:ptCount val="9"/>
                <c:pt idx="0">
                  <c:v>0</c:v>
                </c:pt>
                <c:pt idx="1">
                  <c:v>0.65325394002313342</c:v>
                </c:pt>
                <c:pt idx="2">
                  <c:v>1.3233268139171857</c:v>
                </c:pt>
                <c:pt idx="3">
                  <c:v>2.0398879547754314</c:v>
                </c:pt>
                <c:pt idx="4">
                  <c:v>2.8138666123432396</c:v>
                </c:pt>
                <c:pt idx="5">
                  <c:v>3.6391916386840926</c:v>
                </c:pt>
                <c:pt idx="6">
                  <c:v>4.507038369773305</c:v>
                </c:pt>
                <c:pt idx="7">
                  <c:v>5.4012012983183393</c:v>
                </c:pt>
                <c:pt idx="8">
                  <c:v>6.3085104909949177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08-41FC-8672-4BF189DCD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342256"/>
        <c:axId val="516345536"/>
      </c:lineChart>
      <c:catAx>
        <c:axId val="5163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5536"/>
        <c:crosses val="autoZero"/>
        <c:auto val="1"/>
        <c:lblAlgn val="ctr"/>
        <c:lblOffset val="100"/>
        <c:noMultiLvlLbl val="0"/>
      </c:catAx>
      <c:valAx>
        <c:axId val="5163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030735630646706E-2"/>
          <c:y val="0.83799851704976203"/>
          <c:w val="0.83661417322834641"/>
          <c:h val="0.14692038495188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Distribuzione della popolazione</a:t>
            </a:r>
          </a:p>
        </c:rich>
      </c:tx>
      <c:layout>
        <c:manualLayout>
          <c:xMode val="edge"/>
          <c:yMode val="edge"/>
          <c:x val="0.2784498979719553"/>
          <c:y val="2.64553938451283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353-4A4E-A566-B70903CEC4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353-4A4E-A566-B70903CEC45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Foglio1!$A$24:$A$25</c:f>
              <c:strCache>
                <c:ptCount val="2"/>
                <c:pt idx="0">
                  <c:v>Urban population</c:v>
                </c:pt>
                <c:pt idx="1">
                  <c:v>Rural population</c:v>
                </c:pt>
              </c:strCache>
            </c:strRef>
          </c:cat>
          <c:val>
            <c:numRef>
              <c:f>Foglio1!$B$24:$B$25</c:f>
              <c:numCache>
                <c:formatCode>General</c:formatCode>
                <c:ptCount val="2"/>
                <c:pt idx="0">
                  <c:v>18377852</c:v>
                </c:pt>
                <c:pt idx="1">
                  <c:v>35519302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3-4A4E-A566-B70903CEC45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851560093885492"/>
          <c:y val="0.45974405621597603"/>
          <c:w val="0.30325340081763069"/>
          <c:h val="0.1774045939340073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Foglio2!$A$7</c:f>
              <c:strCache>
                <c:ptCount val="1"/>
                <c:pt idx="0">
                  <c:v>Imports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Foglio2!$B$7:$J$7</c:f>
              <c:numCache>
                <c:formatCode>General</c:formatCode>
                <c:ptCount val="9"/>
                <c:pt idx="0">
                  <c:v>3.4</c:v>
                </c:pt>
                <c:pt idx="1">
                  <c:v>4</c:v>
                </c:pt>
                <c:pt idx="2">
                  <c:v>3.8</c:v>
                </c:pt>
                <c:pt idx="3">
                  <c:v>3.9</c:v>
                </c:pt>
                <c:pt idx="4">
                  <c:v>5.6</c:v>
                </c:pt>
                <c:pt idx="5">
                  <c:v>6.8</c:v>
                </c:pt>
                <c:pt idx="6">
                  <c:v>7.8</c:v>
                </c:pt>
                <c:pt idx="7">
                  <c:v>5.2</c:v>
                </c:pt>
                <c:pt idx="8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EF-443C-86F0-E7860F0F2DA2}"/>
            </c:ext>
          </c:extLst>
        </c:ser>
        <c:ser>
          <c:idx val="1"/>
          <c:order val="1"/>
          <c:tx>
            <c:strRef>
              <c:f>Foglio2!$A$8</c:f>
              <c:strCache>
                <c:ptCount val="1"/>
                <c:pt idx="0">
                  <c:v>Exports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Foglio2!$B$8:$J$8</c:f>
              <c:numCache>
                <c:formatCode>General</c:formatCode>
                <c:ptCount val="9"/>
                <c:pt idx="0">
                  <c:v>8.3000000000000007</c:v>
                </c:pt>
                <c:pt idx="1">
                  <c:v>11</c:v>
                </c:pt>
                <c:pt idx="2">
                  <c:v>7.8</c:v>
                </c:pt>
                <c:pt idx="3">
                  <c:v>9.1999999999999993</c:v>
                </c:pt>
                <c:pt idx="4">
                  <c:v>0</c:v>
                </c:pt>
                <c:pt idx="5">
                  <c:v>13.3</c:v>
                </c:pt>
                <c:pt idx="6">
                  <c:v>12.3</c:v>
                </c:pt>
                <c:pt idx="7">
                  <c:v>11.8</c:v>
                </c:pt>
                <c:pt idx="8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EF-443C-86F0-E7860F0F2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4672320"/>
        <c:axId val="484672648"/>
      </c:lineChart>
      <c:catAx>
        <c:axId val="4846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648"/>
        <c:crosses val="autoZero"/>
        <c:auto val="1"/>
        <c:lblAlgn val="ctr"/>
        <c:lblOffset val="100"/>
        <c:noMultiLvlLbl val="0"/>
      </c:catAx>
      <c:valAx>
        <c:axId val="484672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cap="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>
                    <a:solidFill>
                      <a:schemeClr val="tx2"/>
                    </a:solidFill>
                  </a:rPr>
                  <a:t>bl</a:t>
                </a:r>
                <a:r>
                  <a:rPr lang="it-IT" sz="1050" baseline="0">
                    <a:solidFill>
                      <a:schemeClr val="tx2"/>
                    </a:solidFill>
                  </a:rPr>
                  <a:t> us$</a:t>
                </a:r>
              </a:p>
            </c:rich>
          </c:tx>
          <c:layout>
            <c:manualLayout>
              <c:xMode val="edge"/>
              <c:yMode val="edge"/>
              <c:x val="0"/>
              <c:y val="0.369426832137395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cap="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COMPOSIZIONE</a:t>
            </a:r>
            <a:r>
              <a:rPr lang="en-US" baseline="0"/>
              <a:t> PIL</a:t>
            </a:r>
            <a:endParaRPr lang="en-US"/>
          </a:p>
        </c:rich>
      </c:tx>
      <c:layout>
        <c:manualLayout>
          <c:xMode val="edge"/>
          <c:yMode val="edge"/>
          <c:x val="0.3177707786526684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'[composizione gdp.xlsx]Data'!$M$2</c:f>
              <c:strCache>
                <c:ptCount val="1"/>
                <c:pt idx="0">
                  <c:v>Brunei Darussalam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B89-403C-9FA7-0A45221BE7A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B89-403C-9FA7-0A45221BE7A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B89-403C-9FA7-0A45221BE7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'[composizione gdp.xlsx]Data'!$N$1:$P$1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SERVICES</c:v>
                </c:pt>
              </c:strCache>
            </c:strRef>
          </c:cat>
          <c:val>
            <c:numRef>
              <c:f>'[composizione gdp.xlsx]Data'!$N$2:$P$2</c:f>
              <c:numCache>
                <c:formatCode>General</c:formatCode>
                <c:ptCount val="3"/>
                <c:pt idx="0">
                  <c:v>1.1024862189222633</c:v>
                </c:pt>
                <c:pt idx="1">
                  <c:v>61.362357970525373</c:v>
                </c:pt>
                <c:pt idx="2">
                  <c:v>37.535155810552368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89-403C-9FA7-0A45221BE7A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'[composizione gdp.xlsx]Data'!$N$1</c15:sqref>
                        </c15:formulaRef>
                      </c:ext>
                    </c:extLst>
                    <c:strCache>
                      <c:ptCount val="1"/>
                      <c:pt idx="0">
                        <c:v>AGR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hade val="51000"/>
                            <a:satMod val="130000"/>
                          </a:schemeClr>
                        </a:gs>
                        <a:gs pos="80000">
                          <a:schemeClr val="accent1">
                            <a:shade val="93000"/>
                            <a:satMod val="130000"/>
                          </a:schemeClr>
                        </a:gs>
                        <a:gs pos="100000">
                          <a:schemeClr val="accent1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8-9B89-403C-9FA7-0A45221BE7A3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hade val="51000"/>
                            <a:satMod val="130000"/>
                          </a:schemeClr>
                        </a:gs>
                        <a:gs pos="80000">
                          <a:schemeClr val="accent2">
                            <a:shade val="93000"/>
                            <a:satMod val="130000"/>
                          </a:schemeClr>
                        </a:gs>
                        <a:gs pos="100000">
                          <a:schemeClr val="accent2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9B89-403C-9FA7-0A45221BE7A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'[composizione gdp.xlsx]Data'!$N$1:$P$1</c15:sqref>
                        </c15:formulaRef>
                      </c:ext>
                    </c:extLst>
                    <c:strCache>
                      <c:ptCount val="3"/>
                      <c:pt idx="0">
                        <c:v>AGR</c:v>
                      </c:pt>
                      <c:pt idx="1">
                        <c:v>IND</c:v>
                      </c:pt>
                      <c:pt idx="2">
                        <c:v>SERVICES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'[composizione gdp.xlsx]Data'!$O$1:$P$1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0</c:v>
                      </c:pt>
                      <c:pt idx="1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9B89-403C-9FA7-0A45221BE7A3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949256342957"/>
          <c:y val="2.7777777777777776E-2"/>
          <c:w val="0.89940507436570427"/>
          <c:h val="0.7027857976086321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9"/>
                <c:pt idx="0">
                  <c:v>2.2577602461493198</c:v>
                </c:pt>
                <c:pt idx="1">
                  <c:v>2.2131791728697814</c:v>
                </c:pt>
                <c:pt idx="2">
                  <c:v>2.1573481440101241</c:v>
                </c:pt>
                <c:pt idx="3">
                  <c:v>2.0936065321468482</c:v>
                </c:pt>
                <c:pt idx="4">
                  <c:v>2.0275773049605745</c:v>
                </c:pt>
                <c:pt idx="5">
                  <c:v>1.9694898533806189</c:v>
                </c:pt>
                <c:pt idx="6">
                  <c:v>1.9082805680332025</c:v>
                </c:pt>
                <c:pt idx="7">
                  <c:v>1.8473094779582002</c:v>
                </c:pt>
                <c:pt idx="8">
                  <c:v>1.7874824311295092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78-46CA-82C1-B21528C9BE5F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Urban population growth (rispetto anno 2007 %)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Foglio2!$B$5:$J$5</c:f>
              <c:numCache>
                <c:formatCode>General</c:formatCode>
                <c:ptCount val="9"/>
                <c:pt idx="0">
                  <c:v>0</c:v>
                </c:pt>
                <c:pt idx="1">
                  <c:v>1.6896375838209257</c:v>
                </c:pt>
                <c:pt idx="2">
                  <c:v>3.3704624538333969</c:v>
                </c:pt>
                <c:pt idx="3">
                  <c:v>5.0320595846274223</c:v>
                </c:pt>
                <c:pt idx="4">
                  <c:v>6.6720255088006972</c:v>
                </c:pt>
                <c:pt idx="5">
                  <c:v>8.2927636937555249</c:v>
                </c:pt>
                <c:pt idx="6">
                  <c:v>9.8916036201560118</c:v>
                </c:pt>
                <c:pt idx="7">
                  <c:v>11.465874768666263</c:v>
                </c:pt>
                <c:pt idx="8">
                  <c:v>13.013173671883971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78-46CA-82C1-B21528C9B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342256"/>
        <c:axId val="516345536"/>
      </c:lineChart>
      <c:catAx>
        <c:axId val="5163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5536"/>
        <c:crosses val="autoZero"/>
        <c:auto val="1"/>
        <c:lblAlgn val="ctr"/>
        <c:lblOffset val="100"/>
        <c:noMultiLvlLbl val="0"/>
      </c:catAx>
      <c:valAx>
        <c:axId val="5163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dirty="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63757655293087"/>
          <c:y val="0.8275452026829978"/>
          <c:w val="0.65796948300430691"/>
          <c:h val="0.14930664916885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928258967629044E-2"/>
          <c:y val="5.0925925925925923E-2"/>
          <c:w val="0.8966272965879265"/>
          <c:h val="0.73577136191309422"/>
        </c:manualLayout>
      </c:layout>
      <c:lineChart>
        <c:grouping val="standard"/>
        <c:varyColors val="0"/>
        <c:ser>
          <c:idx val="0"/>
          <c:order val="0"/>
          <c:tx>
            <c:strRef>
              <c:f>Foglio2!$A$2</c:f>
              <c:strCache>
                <c:ptCount val="1"/>
                <c:pt idx="0">
                  <c:v>Population growth (annual 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Foglio2!$B$2:$J$2</c:f>
              <c:numCache>
                <c:formatCode>General</c:formatCode>
                <c:ptCount val="9"/>
                <c:pt idx="0">
                  <c:v>0.67934975984966905</c:v>
                </c:pt>
                <c:pt idx="1">
                  <c:v>0.65112948351709399</c:v>
                </c:pt>
                <c:pt idx="2">
                  <c:v>0.66351784920211498</c:v>
                </c:pt>
                <c:pt idx="3">
                  <c:v>0.70471359057391303</c:v>
                </c:pt>
                <c:pt idx="4">
                  <c:v>0.75564379284373395</c:v>
                </c:pt>
                <c:pt idx="5">
                  <c:v>0.79953228100954798</c:v>
                </c:pt>
                <c:pt idx="6">
                  <c:v>0.83388659980079705</c:v>
                </c:pt>
                <c:pt idx="7">
                  <c:v>0.85196116019990997</c:v>
                </c:pt>
                <c:pt idx="8">
                  <c:v>0.85713096466050998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C7-489D-B361-DD0B33BC3178}"/>
            </c:ext>
          </c:extLst>
        </c:ser>
        <c:ser>
          <c:idx val="1"/>
          <c:order val="1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9"/>
                <c:pt idx="0">
                  <c:v>2.296233725363269</c:v>
                </c:pt>
                <c:pt idx="1">
                  <c:v>2.3048835345782179</c:v>
                </c:pt>
                <c:pt idx="2">
                  <c:v>2.3551520754412194</c:v>
                </c:pt>
                <c:pt idx="3">
                  <c:v>2.387314617406493</c:v>
                </c:pt>
                <c:pt idx="4">
                  <c:v>2.4291892408840172</c:v>
                </c:pt>
                <c:pt idx="5">
                  <c:v>2.4578539523481346</c:v>
                </c:pt>
                <c:pt idx="6">
                  <c:v>2.4772697579429579</c:v>
                </c:pt>
                <c:pt idx="7">
                  <c:v>2.4866633644914882</c:v>
                </c:pt>
                <c:pt idx="8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C7-489D-B361-DD0B33BC3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875440"/>
        <c:axId val="393873144"/>
      </c:lineChart>
      <c:catAx>
        <c:axId val="39387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3144"/>
        <c:crosses val="autoZero"/>
        <c:auto val="1"/>
        <c:lblAlgn val="ctr"/>
        <c:lblOffset val="100"/>
        <c:noMultiLvlLbl val="0"/>
      </c:catAx>
      <c:valAx>
        <c:axId val="39387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555555555555552E-2"/>
          <c:y val="0.90798556430446198"/>
          <c:w val="0.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Distribuzione della popolazione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6C-44A1-A72D-444DA991F7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6C-44A1-A72D-444DA991F78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Foglio1!$A$24:$A$25</c:f>
              <c:strCache>
                <c:ptCount val="2"/>
                <c:pt idx="0">
                  <c:v>Urban population</c:v>
                </c:pt>
                <c:pt idx="1">
                  <c:v>Rural population</c:v>
                </c:pt>
              </c:strCache>
            </c:strRef>
          </c:cat>
          <c:val>
            <c:numRef>
              <c:f>Foglio1!$B$24:$B$25</c:f>
              <c:numCache>
                <c:formatCode>General</c:formatCode>
                <c:ptCount val="2"/>
                <c:pt idx="0">
                  <c:v>18377852</c:v>
                </c:pt>
                <c:pt idx="1">
                  <c:v>35519302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6C-44A1-A72D-444DA991F7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Foglio2!$A$7</c:f>
              <c:strCache>
                <c:ptCount val="1"/>
                <c:pt idx="0">
                  <c:v>Imports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Foglio2!$B$7:$J$7</c:f>
              <c:numCache>
                <c:formatCode>General</c:formatCode>
                <c:ptCount val="9"/>
                <c:pt idx="0">
                  <c:v>6.3016468559999996</c:v>
                </c:pt>
                <c:pt idx="1">
                  <c:v>7.0162177131986194</c:v>
                </c:pt>
                <c:pt idx="2">
                  <c:v>5.8164775471692494</c:v>
                </c:pt>
                <c:pt idx="3">
                  <c:v>6.6915073636471698</c:v>
                </c:pt>
                <c:pt idx="4">
                  <c:v>7.6337165148700308</c:v>
                </c:pt>
                <c:pt idx="5">
                  <c:v>8.8000000000000007</c:v>
                </c:pt>
                <c:pt idx="6">
                  <c:v>10</c:v>
                </c:pt>
                <c:pt idx="7">
                  <c:v>11.2</c:v>
                </c:pt>
                <c:pt idx="8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84-40D9-B762-26F73C3B4D6D}"/>
            </c:ext>
          </c:extLst>
        </c:ser>
        <c:ser>
          <c:idx val="1"/>
          <c:order val="1"/>
          <c:tx>
            <c:strRef>
              <c:f>Foglio2!$A$8</c:f>
              <c:strCache>
                <c:ptCount val="1"/>
                <c:pt idx="0">
                  <c:v>Exports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Foglio2!$B$8:$J$8</c:f>
              <c:numCache>
                <c:formatCode>General</c:formatCode>
                <c:ptCount val="9"/>
                <c:pt idx="0">
                  <c:v>5.6436644460889598</c:v>
                </c:pt>
                <c:pt idx="1">
                  <c:v>6.7849810066270804</c:v>
                </c:pt>
                <c:pt idx="2">
                  <c:v>5.1198708992097801</c:v>
                </c:pt>
                <c:pt idx="3">
                  <c:v>6.0801352767188899</c:v>
                </c:pt>
                <c:pt idx="4">
                  <c:v>6.9383128293704592</c:v>
                </c:pt>
                <c:pt idx="5">
                  <c:v>8.1360840829655405</c:v>
                </c:pt>
                <c:pt idx="6">
                  <c:v>9.6</c:v>
                </c:pt>
                <c:pt idx="7">
                  <c:v>10.5</c:v>
                </c:pt>
                <c:pt idx="8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84-40D9-B762-26F73C3B4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4672320"/>
        <c:axId val="484672648"/>
      </c:lineChart>
      <c:catAx>
        <c:axId val="4846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648"/>
        <c:crosses val="autoZero"/>
        <c:auto val="1"/>
        <c:lblAlgn val="ctr"/>
        <c:lblOffset val="100"/>
        <c:noMultiLvlLbl val="0"/>
      </c:catAx>
      <c:valAx>
        <c:axId val="484672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cap="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00">
                    <a:solidFill>
                      <a:schemeClr val="tx2"/>
                    </a:solidFill>
                  </a:rPr>
                  <a:t>bl</a:t>
                </a:r>
                <a:r>
                  <a:rPr lang="it-IT" sz="1000" baseline="0">
                    <a:solidFill>
                      <a:schemeClr val="tx2"/>
                    </a:solidFill>
                  </a:rPr>
                  <a:t> us$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cap="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Popolazione (mln)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FB26-4CC9-92A1-F348B8450A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popu!$D$2:$D$7</c:f>
              <c:strCache>
                <c:ptCount val="6"/>
                <c:pt idx="0">
                  <c:v>Japan</c:v>
                </c:pt>
                <c:pt idx="1">
                  <c:v>United States</c:v>
                </c:pt>
                <c:pt idx="2">
                  <c:v>European Union</c:v>
                </c:pt>
                <c:pt idx="3">
                  <c:v>ASEAN</c:v>
                </c:pt>
                <c:pt idx="4">
                  <c:v>India</c:v>
                </c:pt>
                <c:pt idx="5">
                  <c:v>China</c:v>
                </c:pt>
              </c:strCache>
            </c:strRef>
          </c:cat>
          <c:val>
            <c:numRef>
              <c:f>popu!$E$2:$E$7</c:f>
              <c:numCache>
                <c:formatCode>0</c:formatCode>
                <c:ptCount val="6"/>
                <c:pt idx="0">
                  <c:v>127</c:v>
                </c:pt>
                <c:pt idx="1">
                  <c:v>321</c:v>
                </c:pt>
                <c:pt idx="2">
                  <c:v>510</c:v>
                </c:pt>
                <c:pt idx="3">
                  <c:v>630</c:v>
                </c:pt>
                <c:pt idx="4">
                  <c:v>1311</c:v>
                </c:pt>
                <c:pt idx="5">
                  <c:v>1371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D-408B-8472-7FAD5A2F08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7120568"/>
        <c:axId val="397121552"/>
        <c:axId val="0"/>
      </c:bar3DChart>
      <c:catAx>
        <c:axId val="39712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7121552"/>
        <c:crosses val="autoZero"/>
        <c:auto val="1"/>
        <c:lblAlgn val="ctr"/>
        <c:lblOffset val="100"/>
        <c:noMultiLvlLbl val="0"/>
      </c:catAx>
      <c:valAx>
        <c:axId val="39712155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397120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CAMBOGIA</a:t>
            </a:r>
          </a:p>
        </c:rich>
      </c:tx>
      <c:layout>
        <c:manualLayout>
          <c:xMode val="edge"/>
          <c:yMode val="edge"/>
          <c:x val="0.3177707786526684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v>COMPOSIZIONE PIL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385-4606-9724-EEB0470E3DA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85-4606-9724-EEB0470E3DA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385-4606-9724-EEB0470E3D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'[composizione gdp.xlsx]Data'!$N$1:$P$1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SERVICES</c:v>
                </c:pt>
              </c:strCache>
            </c:strRef>
          </c:cat>
          <c:val>
            <c:numRef>
              <c:f>'[composizione gdp.xlsx]Data'!$N$3:$P$3</c:f>
              <c:numCache>
                <c:formatCode>General</c:formatCode>
                <c:ptCount val="3"/>
                <c:pt idx="0">
                  <c:v>28.249148653200308</c:v>
                </c:pt>
                <c:pt idx="1">
                  <c:v>29.417372333347757</c:v>
                </c:pt>
                <c:pt idx="2">
                  <c:v>42.333479013307191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85-4606-9724-EEB0470E3DA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366440604614565E-2"/>
          <c:y val="5.0925925925925923E-2"/>
          <c:w val="0.85818910748996236"/>
          <c:h val="0.7287165314965004"/>
        </c:manualLayout>
      </c:layout>
      <c:lineChart>
        <c:grouping val="standard"/>
        <c:varyColors val="0"/>
        <c:ser>
          <c:idx val="0"/>
          <c:order val="0"/>
          <c:tx>
            <c:strRef>
              <c:f>Foglio2!$A$2</c:f>
              <c:strCache>
                <c:ptCount val="1"/>
                <c:pt idx="0">
                  <c:v>Population growth (annual 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Foglio2!$B$2:$J$2</c:f>
              <c:numCache>
                <c:formatCode>General</c:formatCode>
                <c:ptCount val="9"/>
                <c:pt idx="0">
                  <c:v>0.67934975984966905</c:v>
                </c:pt>
                <c:pt idx="1">
                  <c:v>0.65112948351709399</c:v>
                </c:pt>
                <c:pt idx="2">
                  <c:v>0.66351784920211498</c:v>
                </c:pt>
                <c:pt idx="3">
                  <c:v>0.70471359057391303</c:v>
                </c:pt>
                <c:pt idx="4">
                  <c:v>0.75564379284373395</c:v>
                </c:pt>
                <c:pt idx="5">
                  <c:v>0.79953228100954798</c:v>
                </c:pt>
                <c:pt idx="6">
                  <c:v>0.83388659980079705</c:v>
                </c:pt>
                <c:pt idx="7">
                  <c:v>0.85196116019990997</c:v>
                </c:pt>
                <c:pt idx="8">
                  <c:v>0.85713096466050998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0B-4C8A-880A-7FE76DBB4AD3}"/>
            </c:ext>
          </c:extLst>
        </c:ser>
        <c:ser>
          <c:idx val="1"/>
          <c:order val="1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9"/>
                <c:pt idx="0">
                  <c:v>2.296233725363269</c:v>
                </c:pt>
                <c:pt idx="1">
                  <c:v>2.3048835345782179</c:v>
                </c:pt>
                <c:pt idx="2">
                  <c:v>2.3551520754412194</c:v>
                </c:pt>
                <c:pt idx="3">
                  <c:v>2.387314617406493</c:v>
                </c:pt>
                <c:pt idx="4">
                  <c:v>2.4291892408840172</c:v>
                </c:pt>
                <c:pt idx="5">
                  <c:v>2.4578539523481346</c:v>
                </c:pt>
                <c:pt idx="6">
                  <c:v>2.4772697579429579</c:v>
                </c:pt>
                <c:pt idx="7">
                  <c:v>2.4866633644914882</c:v>
                </c:pt>
                <c:pt idx="8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0B-4C8A-880A-7FE76DBB4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875440"/>
        <c:axId val="393873144"/>
      </c:lineChart>
      <c:catAx>
        <c:axId val="39387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3144"/>
        <c:crosses val="autoZero"/>
        <c:auto val="1"/>
        <c:lblAlgn val="ctr"/>
        <c:lblOffset val="100"/>
        <c:noMultiLvlLbl val="0"/>
      </c:catAx>
      <c:valAx>
        <c:axId val="39387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555555555555552E-2"/>
          <c:y val="0.90798556430446198"/>
          <c:w val="0.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34927071595221"/>
          <c:y val="2.7777777777777776E-2"/>
          <c:w val="0.86665072928404785"/>
          <c:h val="0.7027857976086321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8"/>
                <c:pt idx="0">
                  <c:v>2.3048835345782179</c:v>
                </c:pt>
                <c:pt idx="1">
                  <c:v>2.3551520754412194</c:v>
                </c:pt>
                <c:pt idx="2">
                  <c:v>2.387314617406493</c:v>
                </c:pt>
                <c:pt idx="3">
                  <c:v>2.4291892408840172</c:v>
                </c:pt>
                <c:pt idx="4">
                  <c:v>2.4578539523481346</c:v>
                </c:pt>
                <c:pt idx="5">
                  <c:v>2.4772697579429579</c:v>
                </c:pt>
                <c:pt idx="6">
                  <c:v>2.4866633644914882</c:v>
                </c:pt>
                <c:pt idx="7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1A-4D78-82C0-BC5D5473E917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Urban population growth (rispetto anno 2007 %)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Foglio2!$B$5:$J$5</c:f>
              <c:numCache>
                <c:formatCode>General</c:formatCode>
                <c:ptCount val="8"/>
                <c:pt idx="0">
                  <c:v>0.65325394002313342</c:v>
                </c:pt>
                <c:pt idx="1">
                  <c:v>1.3233268139171857</c:v>
                </c:pt>
                <c:pt idx="2">
                  <c:v>2.0398879547754314</c:v>
                </c:pt>
                <c:pt idx="3">
                  <c:v>2.8138666123432396</c:v>
                </c:pt>
                <c:pt idx="4">
                  <c:v>3.6391916386840926</c:v>
                </c:pt>
                <c:pt idx="5">
                  <c:v>4.507038369773305</c:v>
                </c:pt>
                <c:pt idx="6">
                  <c:v>5.4012012983183393</c:v>
                </c:pt>
                <c:pt idx="7">
                  <c:v>6.3085104909949177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1A-4D78-82C0-BC5D5473E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342256"/>
        <c:axId val="516345536"/>
      </c:lineChart>
      <c:catAx>
        <c:axId val="5163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5536"/>
        <c:crosses val="autoZero"/>
        <c:auto val="1"/>
        <c:lblAlgn val="ctr"/>
        <c:lblOffset val="100"/>
        <c:noMultiLvlLbl val="0"/>
      </c:catAx>
      <c:valAx>
        <c:axId val="5163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400" dirty="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63757655293087"/>
          <c:y val="0.8275452026829978"/>
          <c:w val="0.71849298490643909"/>
          <c:h val="0.13093481511313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it-I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Distribuzione della popolazione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7183706943867053"/>
          <c:y val="0.31896693050365676"/>
          <c:w val="0.33461239287037342"/>
          <c:h val="0.6810330694963433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59-4085-8A84-2046605E4C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59-4085-8A84-2046605E4C2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Foglio1!$A$24:$A$25</c:f>
              <c:strCache>
                <c:ptCount val="2"/>
                <c:pt idx="0">
                  <c:v>Urban population</c:v>
                </c:pt>
                <c:pt idx="1">
                  <c:v>Rural population</c:v>
                </c:pt>
              </c:strCache>
            </c:strRef>
          </c:cat>
          <c:val>
            <c:numRef>
              <c:f>Foglio1!$B$24:$B$25</c:f>
              <c:numCache>
                <c:formatCode>General</c:formatCode>
                <c:ptCount val="2"/>
                <c:pt idx="0">
                  <c:v>18377852</c:v>
                </c:pt>
                <c:pt idx="1">
                  <c:v>35519302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59-4085-8A84-2046605E4C2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63587293525095"/>
          <c:y val="0.49083773889622018"/>
          <c:w val="0.31668281509149354"/>
          <c:h val="0.1773793426746621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Foglio2!$A$7</c:f>
              <c:strCache>
                <c:ptCount val="1"/>
                <c:pt idx="0">
                  <c:v>Imports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Foglio2!$B$7:$J$7</c:f>
              <c:numCache>
                <c:formatCode>General</c:formatCode>
                <c:ptCount val="9"/>
                <c:pt idx="0">
                  <c:v>16</c:v>
                </c:pt>
                <c:pt idx="1">
                  <c:v>21</c:v>
                </c:pt>
                <c:pt idx="2">
                  <c:v>24</c:v>
                </c:pt>
                <c:pt idx="3">
                  <c:v>33</c:v>
                </c:pt>
                <c:pt idx="4">
                  <c:v>60</c:v>
                </c:pt>
                <c:pt idx="5">
                  <c:v>65</c:v>
                </c:pt>
                <c:pt idx="6">
                  <c:v>12</c:v>
                </c:pt>
                <c:pt idx="7">
                  <c:v>15</c:v>
                </c:pt>
                <c:pt idx="8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2A-493C-BC50-E1673F63C56C}"/>
            </c:ext>
          </c:extLst>
        </c:ser>
        <c:ser>
          <c:idx val="1"/>
          <c:order val="1"/>
          <c:tx>
            <c:strRef>
              <c:f>Foglio2!$A$8</c:f>
              <c:strCache>
                <c:ptCount val="1"/>
                <c:pt idx="0">
                  <c:v>Exports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Foglio2!$B$8:$J$8</c:f>
              <c:numCache>
                <c:formatCode>General</c:formatCode>
                <c:ptCount val="9"/>
                <c:pt idx="0">
                  <c:v>28</c:v>
                </c:pt>
                <c:pt idx="1">
                  <c:v>37</c:v>
                </c:pt>
                <c:pt idx="2">
                  <c:v>38</c:v>
                </c:pt>
                <c:pt idx="3">
                  <c:v>54</c:v>
                </c:pt>
                <c:pt idx="4">
                  <c:v>59</c:v>
                </c:pt>
                <c:pt idx="5">
                  <c:v>69</c:v>
                </c:pt>
                <c:pt idx="6">
                  <c:v>11.8</c:v>
                </c:pt>
                <c:pt idx="7">
                  <c:v>13</c:v>
                </c:pt>
                <c:pt idx="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2A-493C-BC50-E1673F63C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4672320"/>
        <c:axId val="484672648"/>
      </c:lineChart>
      <c:catAx>
        <c:axId val="4846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648"/>
        <c:crosses val="autoZero"/>
        <c:auto val="1"/>
        <c:lblAlgn val="ctr"/>
        <c:lblOffset val="100"/>
        <c:noMultiLvlLbl val="0"/>
      </c:catAx>
      <c:valAx>
        <c:axId val="484672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cap="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>
                    <a:solidFill>
                      <a:schemeClr val="tx2"/>
                    </a:solidFill>
                  </a:rPr>
                  <a:t>bl</a:t>
                </a:r>
                <a:r>
                  <a:rPr lang="it-IT" sz="1050" baseline="0">
                    <a:solidFill>
                      <a:schemeClr val="tx2"/>
                    </a:solidFill>
                  </a:rPr>
                  <a:t> us$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cap="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LAOS</a:t>
            </a:r>
          </a:p>
        </c:rich>
      </c:tx>
      <c:layout>
        <c:manualLayout>
          <c:xMode val="edge"/>
          <c:yMode val="edge"/>
          <c:x val="0.3177707786526684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LAOS</a:t>
            </a:r>
          </a:p>
        </c:rich>
      </c:tx>
      <c:layout>
        <c:manualLayout>
          <c:xMode val="edge"/>
          <c:yMode val="edge"/>
          <c:x val="0.45388188976377952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v>LAOS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C1-4017-BCC7-9572E955336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C1-4017-BCC7-9572E955336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1C1-4017-BCC7-9572E95533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'[composizione gdp.xlsx]Data'!$N$1:$P$1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SERVICES</c:v>
                </c:pt>
              </c:strCache>
            </c:strRef>
          </c:cat>
          <c:val>
            <c:numRef>
              <c:f>'[composizione gdp.xlsx]Data'!$N$5:$P$5</c:f>
              <c:numCache>
                <c:formatCode>General</c:formatCode>
                <c:ptCount val="3"/>
                <c:pt idx="0">
                  <c:v>27.379503043475754</c:v>
                </c:pt>
                <c:pt idx="1">
                  <c:v>30.949680945121198</c:v>
                </c:pt>
                <c:pt idx="2">
                  <c:v>41.670816011403048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C1-4017-BCC7-9572E955336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949256342957"/>
          <c:y val="2.7777777777777776E-2"/>
          <c:w val="0.89940507436570427"/>
          <c:h val="0.7027857976086321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8"/>
                <c:pt idx="0">
                  <c:v>2.3048835345782179</c:v>
                </c:pt>
                <c:pt idx="1">
                  <c:v>2.3551520754412194</c:v>
                </c:pt>
                <c:pt idx="2">
                  <c:v>2.387314617406493</c:v>
                </c:pt>
                <c:pt idx="3">
                  <c:v>2.4291892408840172</c:v>
                </c:pt>
                <c:pt idx="4">
                  <c:v>2.4578539523481346</c:v>
                </c:pt>
                <c:pt idx="5">
                  <c:v>2.4772697579429579</c:v>
                </c:pt>
                <c:pt idx="6">
                  <c:v>2.4866633644914882</c:v>
                </c:pt>
                <c:pt idx="7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5E-42C5-9E2F-4C24441BB5F2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Urban population growth (rispetto anno 2007 %)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Foglio2!$B$5:$J$5</c:f>
              <c:numCache>
                <c:formatCode>General</c:formatCode>
                <c:ptCount val="8"/>
                <c:pt idx="0">
                  <c:v>0.65325394002313342</c:v>
                </c:pt>
                <c:pt idx="1">
                  <c:v>1.3233268139171857</c:v>
                </c:pt>
                <c:pt idx="2">
                  <c:v>2.0398879547754314</c:v>
                </c:pt>
                <c:pt idx="3">
                  <c:v>2.8138666123432396</c:v>
                </c:pt>
                <c:pt idx="4">
                  <c:v>3.6391916386840926</c:v>
                </c:pt>
                <c:pt idx="5">
                  <c:v>4.507038369773305</c:v>
                </c:pt>
                <c:pt idx="6">
                  <c:v>5.4012012983183393</c:v>
                </c:pt>
                <c:pt idx="7">
                  <c:v>6.3085104909949177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5E-42C5-9E2F-4C24441BB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342256"/>
        <c:axId val="516345536"/>
      </c:lineChart>
      <c:catAx>
        <c:axId val="5163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5536"/>
        <c:crosses val="autoZero"/>
        <c:auto val="1"/>
        <c:lblAlgn val="ctr"/>
        <c:lblOffset val="100"/>
        <c:noMultiLvlLbl val="0"/>
      </c:catAx>
      <c:valAx>
        <c:axId val="5163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63757655293087"/>
          <c:y val="0.8275452026829978"/>
          <c:w val="0.56228018372703414"/>
          <c:h val="0.14930664916885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1162602087574"/>
          <c:y val="5.0925925925925923E-2"/>
          <c:w val="0.83904388447782252"/>
          <c:h val="0.75160791847644504"/>
        </c:manualLayout>
      </c:layout>
      <c:lineChart>
        <c:grouping val="standard"/>
        <c:varyColors val="0"/>
        <c:ser>
          <c:idx val="0"/>
          <c:order val="0"/>
          <c:tx>
            <c:strRef>
              <c:f>Foglio2!$A$2</c:f>
              <c:strCache>
                <c:ptCount val="1"/>
                <c:pt idx="0">
                  <c:v>Population growth (annual 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Foglio2!$B$2:$J$2</c:f>
              <c:numCache>
                <c:formatCode>General</c:formatCode>
                <c:ptCount val="9"/>
                <c:pt idx="0">
                  <c:v>0.67934975984966905</c:v>
                </c:pt>
                <c:pt idx="1">
                  <c:v>0.65112948351709399</c:v>
                </c:pt>
                <c:pt idx="2">
                  <c:v>0.66351784920211498</c:v>
                </c:pt>
                <c:pt idx="3">
                  <c:v>0.70471359057391303</c:v>
                </c:pt>
                <c:pt idx="4">
                  <c:v>0.75564379284373395</c:v>
                </c:pt>
                <c:pt idx="5">
                  <c:v>0.79953228100954798</c:v>
                </c:pt>
                <c:pt idx="6">
                  <c:v>0.83388659980079705</c:v>
                </c:pt>
                <c:pt idx="7">
                  <c:v>0.85196116019990997</c:v>
                </c:pt>
                <c:pt idx="8">
                  <c:v>0.85713096466050998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0D-415F-A65E-CCDC7B7246B4}"/>
            </c:ext>
          </c:extLst>
        </c:ser>
        <c:ser>
          <c:idx val="1"/>
          <c:order val="1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9"/>
                <c:pt idx="0">
                  <c:v>2.296233725363269</c:v>
                </c:pt>
                <c:pt idx="1">
                  <c:v>2.3048835345782179</c:v>
                </c:pt>
                <c:pt idx="2">
                  <c:v>2.3551520754412194</c:v>
                </c:pt>
                <c:pt idx="3">
                  <c:v>2.387314617406493</c:v>
                </c:pt>
                <c:pt idx="4">
                  <c:v>2.4291892408840172</c:v>
                </c:pt>
                <c:pt idx="5">
                  <c:v>2.4578539523481346</c:v>
                </c:pt>
                <c:pt idx="6">
                  <c:v>2.4772697579429579</c:v>
                </c:pt>
                <c:pt idx="7">
                  <c:v>2.4866633644914882</c:v>
                </c:pt>
                <c:pt idx="8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0D-415F-A65E-CCDC7B724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875440"/>
        <c:axId val="393873144"/>
      </c:lineChart>
      <c:catAx>
        <c:axId val="39387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3144"/>
        <c:crosses val="autoZero"/>
        <c:auto val="1"/>
        <c:lblAlgn val="ctr"/>
        <c:lblOffset val="100"/>
        <c:noMultiLvlLbl val="0"/>
      </c:catAx>
      <c:valAx>
        <c:axId val="39387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555555555555552E-2"/>
          <c:y val="0.88848551030836653"/>
          <c:w val="0.9"/>
          <c:h val="9.76257714077946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Foglio2!$A$7</c:f>
              <c:strCache>
                <c:ptCount val="1"/>
                <c:pt idx="0">
                  <c:v>Imports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Foglio2!$B$7:$J$7</c:f>
              <c:numCache>
                <c:formatCode>General</c:formatCode>
                <c:ptCount val="9"/>
                <c:pt idx="0">
                  <c:v>16</c:v>
                </c:pt>
                <c:pt idx="1">
                  <c:v>21</c:v>
                </c:pt>
                <c:pt idx="2">
                  <c:v>24</c:v>
                </c:pt>
                <c:pt idx="3">
                  <c:v>33</c:v>
                </c:pt>
                <c:pt idx="4">
                  <c:v>60</c:v>
                </c:pt>
                <c:pt idx="5">
                  <c:v>65</c:v>
                </c:pt>
                <c:pt idx="6">
                  <c:v>12</c:v>
                </c:pt>
                <c:pt idx="7">
                  <c:v>15</c:v>
                </c:pt>
                <c:pt idx="8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86-4915-B9F6-60343072A379}"/>
            </c:ext>
          </c:extLst>
        </c:ser>
        <c:ser>
          <c:idx val="1"/>
          <c:order val="1"/>
          <c:tx>
            <c:strRef>
              <c:f>Foglio2!$A$8</c:f>
              <c:strCache>
                <c:ptCount val="1"/>
                <c:pt idx="0">
                  <c:v>Exports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Foglio2!$B$8:$J$8</c:f>
              <c:numCache>
                <c:formatCode>General</c:formatCode>
                <c:ptCount val="9"/>
                <c:pt idx="0">
                  <c:v>28</c:v>
                </c:pt>
                <c:pt idx="1">
                  <c:v>37</c:v>
                </c:pt>
                <c:pt idx="2">
                  <c:v>38</c:v>
                </c:pt>
                <c:pt idx="3">
                  <c:v>54</c:v>
                </c:pt>
                <c:pt idx="4">
                  <c:v>59</c:v>
                </c:pt>
                <c:pt idx="5">
                  <c:v>69</c:v>
                </c:pt>
                <c:pt idx="6">
                  <c:v>11.8</c:v>
                </c:pt>
                <c:pt idx="7">
                  <c:v>13</c:v>
                </c:pt>
                <c:pt idx="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86-4915-B9F6-60343072A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4672320"/>
        <c:axId val="484672648"/>
      </c:lineChart>
      <c:catAx>
        <c:axId val="4846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648"/>
        <c:crosses val="autoZero"/>
        <c:auto val="1"/>
        <c:lblAlgn val="ctr"/>
        <c:lblOffset val="100"/>
        <c:noMultiLvlLbl val="0"/>
      </c:catAx>
      <c:valAx>
        <c:axId val="484672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bl</a:t>
                </a:r>
                <a:r>
                  <a:rPr lang="it-IT" baseline="0"/>
                  <a:t> us$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GDP</a:t>
            </a:r>
            <a:r>
              <a:rPr lang="en-US" baseline="0"/>
              <a:t> a valori correnti(US$ trillion)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78A0-497C-BB22-32C4F449FA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gdp!$F$3:$F$13</c:f>
              <c:strCache>
                <c:ptCount val="9"/>
                <c:pt idx="0">
                  <c:v>Italy</c:v>
                </c:pt>
                <c:pt idx="1">
                  <c:v>India</c:v>
                </c:pt>
                <c:pt idx="2">
                  <c:v>France</c:v>
                </c:pt>
                <c:pt idx="3">
                  <c:v>ASEAN</c:v>
                </c:pt>
                <c:pt idx="4">
                  <c:v>United Kingdom</c:v>
                </c:pt>
                <c:pt idx="5">
                  <c:v>Germany</c:v>
                </c:pt>
                <c:pt idx="6">
                  <c:v>Japan</c:v>
                </c:pt>
                <c:pt idx="7">
                  <c:v>China</c:v>
                </c:pt>
                <c:pt idx="8">
                  <c:v>United States</c:v>
                </c:pt>
              </c:strCache>
              <c:extLst/>
            </c:strRef>
          </c:cat>
          <c:val>
            <c:numRef>
              <c:f>gdp!$G$3:$G$13</c:f>
              <c:numCache>
                <c:formatCode>0.0</c:formatCode>
                <c:ptCount val="9"/>
                <c:pt idx="0">
                  <c:v>1.8</c:v>
                </c:pt>
                <c:pt idx="1">
                  <c:v>2.1</c:v>
                </c:pt>
                <c:pt idx="2">
                  <c:v>2.4</c:v>
                </c:pt>
                <c:pt idx="3">
                  <c:v>2.4</c:v>
                </c:pt>
                <c:pt idx="4">
                  <c:v>2.9</c:v>
                </c:pt>
                <c:pt idx="5">
                  <c:v>2.9</c:v>
                </c:pt>
                <c:pt idx="6">
                  <c:v>4.4000000000000004</c:v>
                </c:pt>
                <c:pt idx="7">
                  <c:v>11</c:v>
                </c:pt>
                <c:pt idx="8">
                  <c:v>18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5F0-4D42-9098-15A00F35133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25795120"/>
        <c:axId val="325794792"/>
      </c:barChart>
      <c:catAx>
        <c:axId val="325795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5794792"/>
        <c:crosses val="autoZero"/>
        <c:auto val="1"/>
        <c:lblAlgn val="ctr"/>
        <c:lblOffset val="100"/>
        <c:noMultiLvlLbl val="0"/>
      </c:catAx>
      <c:valAx>
        <c:axId val="32579479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32579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Distribuzione della popolazione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AF-4EAA-84DE-01E57E35A5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AF-4EAA-84DE-01E57E35A52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Foglio1!$A$24:$A$25</c:f>
              <c:strCache>
                <c:ptCount val="2"/>
                <c:pt idx="0">
                  <c:v>Urban population</c:v>
                </c:pt>
                <c:pt idx="1">
                  <c:v>Rural population</c:v>
                </c:pt>
              </c:strCache>
            </c:strRef>
          </c:cat>
          <c:val>
            <c:numRef>
              <c:f>Foglio1!$B$24:$B$25</c:f>
              <c:numCache>
                <c:formatCode>General</c:formatCode>
                <c:ptCount val="2"/>
                <c:pt idx="0">
                  <c:v>18377852</c:v>
                </c:pt>
                <c:pt idx="1">
                  <c:v>35519302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AF-4EAA-84DE-01E57E35A5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MALESIA</a:t>
            </a:r>
          </a:p>
        </c:rich>
      </c:tx>
      <c:layout>
        <c:manualLayout>
          <c:xMode val="edge"/>
          <c:yMode val="edge"/>
          <c:x val="0.45388188976377952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Composizione</a:t>
            </a:r>
            <a:r>
              <a:rPr lang="en-US" dirty="0"/>
              <a:t> </a:t>
            </a:r>
            <a:r>
              <a:rPr lang="en-US" dirty="0" err="1"/>
              <a:t>pil</a:t>
            </a:r>
            <a:endParaRPr lang="en-US" dirty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5388188976377952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33-4731-B7EA-EFDF848AD3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C33-4731-B7EA-EFDF848AD33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C33-4731-B7EA-EFDF848AD3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'[composizione gdp.xlsx]Data'!$N$1:$P$1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SERVICES</c:v>
                </c:pt>
              </c:strCache>
            </c:strRef>
          </c:cat>
          <c:val>
            <c:numRef>
              <c:f>'[composizione gdp.xlsx]Data'!$N$6:$P$6</c:f>
              <c:numCache>
                <c:formatCode>General</c:formatCode>
                <c:ptCount val="3"/>
                <c:pt idx="0">
                  <c:v>8.4521758067777792</c:v>
                </c:pt>
                <c:pt idx="1">
                  <c:v>36.43035292368905</c:v>
                </c:pt>
                <c:pt idx="2">
                  <c:v>55.117471269533169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33-4731-B7EA-EFDF848AD3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3449042555862"/>
          <c:y val="5.0925832879031872E-2"/>
          <c:w val="0.83902108312968948"/>
          <c:h val="0.73577136191309422"/>
        </c:manualLayout>
      </c:layout>
      <c:lineChart>
        <c:grouping val="standard"/>
        <c:varyColors val="0"/>
        <c:ser>
          <c:idx val="0"/>
          <c:order val="0"/>
          <c:tx>
            <c:strRef>
              <c:f>Foglio2!$A$2</c:f>
              <c:strCache>
                <c:ptCount val="1"/>
                <c:pt idx="0">
                  <c:v>Population growth (annual 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Foglio2!$B$2:$J$2</c:f>
              <c:numCache>
                <c:formatCode>General</c:formatCode>
                <c:ptCount val="9"/>
                <c:pt idx="0">
                  <c:v>0.67934975984966905</c:v>
                </c:pt>
                <c:pt idx="1">
                  <c:v>0.65112948351709399</c:v>
                </c:pt>
                <c:pt idx="2">
                  <c:v>0.66351784920211498</c:v>
                </c:pt>
                <c:pt idx="3">
                  <c:v>0.70471359057391303</c:v>
                </c:pt>
                <c:pt idx="4">
                  <c:v>0.75564379284373395</c:v>
                </c:pt>
                <c:pt idx="5">
                  <c:v>0.79953228100954798</c:v>
                </c:pt>
                <c:pt idx="6">
                  <c:v>0.83388659980079705</c:v>
                </c:pt>
                <c:pt idx="7">
                  <c:v>0.85196116019990997</c:v>
                </c:pt>
                <c:pt idx="8">
                  <c:v>0.85713096466050998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3E-4B45-B1CE-82E79CC61C8D}"/>
            </c:ext>
          </c:extLst>
        </c:ser>
        <c:ser>
          <c:idx val="1"/>
          <c:order val="1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9"/>
                <c:pt idx="0">
                  <c:v>2.296233725363269</c:v>
                </c:pt>
                <c:pt idx="1">
                  <c:v>2.3048835345782179</c:v>
                </c:pt>
                <c:pt idx="2">
                  <c:v>2.3551520754412194</c:v>
                </c:pt>
                <c:pt idx="3">
                  <c:v>2.387314617406493</c:v>
                </c:pt>
                <c:pt idx="4">
                  <c:v>2.4291892408840172</c:v>
                </c:pt>
                <c:pt idx="5">
                  <c:v>2.4578539523481346</c:v>
                </c:pt>
                <c:pt idx="6">
                  <c:v>2.4772697579429579</c:v>
                </c:pt>
                <c:pt idx="7">
                  <c:v>2.4866633644914882</c:v>
                </c:pt>
                <c:pt idx="8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3E-4B45-B1CE-82E79CC61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875440"/>
        <c:axId val="393873144"/>
      </c:lineChart>
      <c:catAx>
        <c:axId val="39387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3144"/>
        <c:crosses val="autoZero"/>
        <c:auto val="1"/>
        <c:lblAlgn val="ctr"/>
        <c:lblOffset val="100"/>
        <c:noMultiLvlLbl val="0"/>
      </c:catAx>
      <c:valAx>
        <c:axId val="39387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555555555555552E-2"/>
          <c:y val="0.90798556430446198"/>
          <c:w val="0.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949256342957"/>
          <c:y val="2.7777777777777776E-2"/>
          <c:w val="0.89940507436570427"/>
          <c:h val="0.7027857976086321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8"/>
                <c:pt idx="0">
                  <c:v>2.3048835345782179</c:v>
                </c:pt>
                <c:pt idx="1">
                  <c:v>2.3551520754412194</c:v>
                </c:pt>
                <c:pt idx="2">
                  <c:v>2.387314617406493</c:v>
                </c:pt>
                <c:pt idx="3">
                  <c:v>2.4291892408840172</c:v>
                </c:pt>
                <c:pt idx="4">
                  <c:v>2.4578539523481346</c:v>
                </c:pt>
                <c:pt idx="5">
                  <c:v>2.4772697579429579</c:v>
                </c:pt>
                <c:pt idx="6">
                  <c:v>2.4866633644914882</c:v>
                </c:pt>
                <c:pt idx="7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44-499D-A008-6EFBEE5588F3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Urban population growth (rispetto anno 2007 %)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Foglio2!$B$5:$J$5</c:f>
              <c:numCache>
                <c:formatCode>General</c:formatCode>
                <c:ptCount val="8"/>
                <c:pt idx="0">
                  <c:v>0.65325394002313342</c:v>
                </c:pt>
                <c:pt idx="1">
                  <c:v>1.3233268139171857</c:v>
                </c:pt>
                <c:pt idx="2">
                  <c:v>2.0398879547754314</c:v>
                </c:pt>
                <c:pt idx="3">
                  <c:v>2.8138666123432396</c:v>
                </c:pt>
                <c:pt idx="4">
                  <c:v>3.6391916386840926</c:v>
                </c:pt>
                <c:pt idx="5">
                  <c:v>4.507038369773305</c:v>
                </c:pt>
                <c:pt idx="6">
                  <c:v>5.4012012983183393</c:v>
                </c:pt>
                <c:pt idx="7">
                  <c:v>6.3085104909949177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44-499D-A008-6EFBEE558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342256"/>
        <c:axId val="516345536"/>
      </c:lineChart>
      <c:catAx>
        <c:axId val="5163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5536"/>
        <c:crosses val="autoZero"/>
        <c:auto val="1"/>
        <c:lblAlgn val="ctr"/>
        <c:lblOffset val="100"/>
        <c:noMultiLvlLbl val="0"/>
      </c:catAx>
      <c:valAx>
        <c:axId val="5163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10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54811488607401"/>
          <c:y val="0.82754520253488084"/>
          <c:w val="0.86500359827349205"/>
          <c:h val="0.120176484851662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Distribuzione della popolazione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7120301363529825"/>
          <c:y val="0.30601660449973589"/>
          <c:w val="0.51555882385316709"/>
          <c:h val="0.6469202439602849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C3A-42CA-8084-D828905EE9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C3A-42CA-8084-D828905EE9C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Foglio1!$A$24:$A$25</c:f>
              <c:strCache>
                <c:ptCount val="2"/>
                <c:pt idx="0">
                  <c:v>Urban population</c:v>
                </c:pt>
                <c:pt idx="1">
                  <c:v>Rural population</c:v>
                </c:pt>
              </c:strCache>
            </c:strRef>
          </c:cat>
          <c:val>
            <c:numRef>
              <c:f>Foglio1!$B$24:$B$25</c:f>
              <c:numCache>
                <c:formatCode>General</c:formatCode>
                <c:ptCount val="2"/>
                <c:pt idx="0">
                  <c:v>18377852</c:v>
                </c:pt>
                <c:pt idx="1">
                  <c:v>35519302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3A-42CA-8084-D828905EE9C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844880259222897"/>
          <c:y val="0.36411651987365379"/>
          <c:w val="0.28109301465820741"/>
          <c:h val="0.417020622891085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2497265220013"/>
          <c:y val="2.7406061024573589E-2"/>
          <c:w val="0.78743255390592981"/>
          <c:h val="0.7389162642059380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Foglio2!$A$7</c:f>
              <c:strCache>
                <c:ptCount val="1"/>
                <c:pt idx="0">
                  <c:v>Imports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Foglio2!$B$7:$J$7</c:f>
              <c:numCache>
                <c:formatCode>General</c:formatCode>
                <c:ptCount val="9"/>
                <c:pt idx="0">
                  <c:v>16</c:v>
                </c:pt>
                <c:pt idx="1">
                  <c:v>21</c:v>
                </c:pt>
                <c:pt idx="2">
                  <c:v>24</c:v>
                </c:pt>
                <c:pt idx="3">
                  <c:v>33</c:v>
                </c:pt>
                <c:pt idx="4">
                  <c:v>60</c:v>
                </c:pt>
                <c:pt idx="5">
                  <c:v>65</c:v>
                </c:pt>
                <c:pt idx="6">
                  <c:v>12</c:v>
                </c:pt>
                <c:pt idx="7">
                  <c:v>15</c:v>
                </c:pt>
                <c:pt idx="8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08-442B-8BF8-5D8D844181F2}"/>
            </c:ext>
          </c:extLst>
        </c:ser>
        <c:ser>
          <c:idx val="1"/>
          <c:order val="1"/>
          <c:tx>
            <c:strRef>
              <c:f>Foglio2!$A$8</c:f>
              <c:strCache>
                <c:ptCount val="1"/>
                <c:pt idx="0">
                  <c:v>Exports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Foglio2!$B$8:$J$8</c:f>
              <c:numCache>
                <c:formatCode>General</c:formatCode>
                <c:ptCount val="9"/>
                <c:pt idx="0">
                  <c:v>28</c:v>
                </c:pt>
                <c:pt idx="1">
                  <c:v>37</c:v>
                </c:pt>
                <c:pt idx="2">
                  <c:v>38</c:v>
                </c:pt>
                <c:pt idx="3">
                  <c:v>54</c:v>
                </c:pt>
                <c:pt idx="4">
                  <c:v>59</c:v>
                </c:pt>
                <c:pt idx="5">
                  <c:v>69</c:v>
                </c:pt>
                <c:pt idx="6">
                  <c:v>11.8</c:v>
                </c:pt>
                <c:pt idx="7">
                  <c:v>13</c:v>
                </c:pt>
                <c:pt idx="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08-442B-8BF8-5D8D844181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4672320"/>
        <c:axId val="484672648"/>
      </c:lineChart>
      <c:catAx>
        <c:axId val="4846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648"/>
        <c:crosses val="autoZero"/>
        <c:auto val="1"/>
        <c:lblAlgn val="ctr"/>
        <c:lblOffset val="100"/>
        <c:noMultiLvlLbl val="0"/>
      </c:catAx>
      <c:valAx>
        <c:axId val="484672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cap="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aseline="0" dirty="0">
                    <a:solidFill>
                      <a:schemeClr val="tx2"/>
                    </a:solidFill>
                  </a:rPr>
                  <a:t>mln </a:t>
                </a:r>
                <a:r>
                  <a:rPr lang="it-IT" sz="1050" baseline="0" dirty="0" err="1">
                    <a:solidFill>
                      <a:schemeClr val="tx2"/>
                    </a:solidFill>
                  </a:rPr>
                  <a:t>us</a:t>
                </a:r>
                <a:r>
                  <a:rPr lang="it-IT" sz="1050" baseline="0" dirty="0">
                    <a:solidFill>
                      <a:schemeClr val="tx2"/>
                    </a:solidFill>
                  </a:rPr>
                  <a:t>$</a:t>
                </a:r>
              </a:p>
            </c:rich>
          </c:tx>
          <c:layout>
            <c:manualLayout>
              <c:xMode val="edge"/>
              <c:yMode val="edge"/>
              <c:x val="3.7467844499594657E-2"/>
              <c:y val="0.370507748917321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cap="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Composizione</a:t>
            </a:r>
            <a:r>
              <a:rPr lang="en-US" dirty="0"/>
              <a:t> </a:t>
            </a:r>
            <a:r>
              <a:rPr lang="en-US" dirty="0" err="1"/>
              <a:t>Pil</a:t>
            </a:r>
            <a:endParaRPr lang="en-US" dirty="0"/>
          </a:p>
        </c:rich>
      </c:tx>
      <c:layout>
        <c:manualLayout>
          <c:xMode val="edge"/>
          <c:yMode val="edge"/>
          <c:x val="0.36221522309711285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2E1-406D-98F7-216284E0A82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2E1-406D-98F7-216284E0A82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2E1-406D-98F7-216284E0A8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'[composizione gdp.xlsx]Data'!$N$1:$P$1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SERVICES</c:v>
                </c:pt>
              </c:strCache>
            </c:strRef>
          </c:cat>
          <c:val>
            <c:numRef>
              <c:f>'[composizione gdp.xlsx]Data'!$N$6:$P$6</c:f>
              <c:numCache>
                <c:formatCode>General</c:formatCode>
                <c:ptCount val="3"/>
                <c:pt idx="0">
                  <c:v>8.4521758067777792</c:v>
                </c:pt>
                <c:pt idx="1">
                  <c:v>36.43035292368905</c:v>
                </c:pt>
                <c:pt idx="2">
                  <c:v>55.117471269533169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E1-406D-98F7-216284E0A82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42093863247304"/>
          <c:y val="6.6525937972917198E-2"/>
          <c:w val="0.81821377605030254"/>
          <c:h val="0.68507092529627955"/>
        </c:manualLayout>
      </c:layout>
      <c:lineChart>
        <c:grouping val="standard"/>
        <c:varyColors val="0"/>
        <c:ser>
          <c:idx val="0"/>
          <c:order val="0"/>
          <c:tx>
            <c:strRef>
              <c:f>Foglio2!$A$2</c:f>
              <c:strCache>
                <c:ptCount val="1"/>
                <c:pt idx="0">
                  <c:v>Population growth (annual 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Foglio2!$B$2:$J$2</c:f>
              <c:numCache>
                <c:formatCode>General</c:formatCode>
                <c:ptCount val="9"/>
                <c:pt idx="0">
                  <c:v>0.67934975984966905</c:v>
                </c:pt>
                <c:pt idx="1">
                  <c:v>0.65112948351709399</c:v>
                </c:pt>
                <c:pt idx="2">
                  <c:v>0.66351784920211498</c:v>
                </c:pt>
                <c:pt idx="3">
                  <c:v>0.70471359057391303</c:v>
                </c:pt>
                <c:pt idx="4">
                  <c:v>0.75564379284373395</c:v>
                </c:pt>
                <c:pt idx="5">
                  <c:v>0.79953228100954798</c:v>
                </c:pt>
                <c:pt idx="6">
                  <c:v>0.83388659980079705</c:v>
                </c:pt>
                <c:pt idx="7">
                  <c:v>0.85196116019990997</c:v>
                </c:pt>
                <c:pt idx="8">
                  <c:v>0.85713096466050998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60-4333-8C77-0331C455BC8C}"/>
            </c:ext>
          </c:extLst>
        </c:ser>
        <c:ser>
          <c:idx val="1"/>
          <c:order val="1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9"/>
                <c:pt idx="0">
                  <c:v>2.296233725363269</c:v>
                </c:pt>
                <c:pt idx="1">
                  <c:v>2.3048835345782179</c:v>
                </c:pt>
                <c:pt idx="2">
                  <c:v>2.3551520754412194</c:v>
                </c:pt>
                <c:pt idx="3">
                  <c:v>2.387314617406493</c:v>
                </c:pt>
                <c:pt idx="4">
                  <c:v>2.4291892408840172</c:v>
                </c:pt>
                <c:pt idx="5">
                  <c:v>2.4578539523481346</c:v>
                </c:pt>
                <c:pt idx="6">
                  <c:v>2.4772697579429579</c:v>
                </c:pt>
                <c:pt idx="7">
                  <c:v>2.4866633644914882</c:v>
                </c:pt>
                <c:pt idx="8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60-4333-8C77-0331C455B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875440"/>
        <c:axId val="393873144"/>
      </c:lineChart>
      <c:catAx>
        <c:axId val="39387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3144"/>
        <c:crosses val="autoZero"/>
        <c:auto val="1"/>
        <c:lblAlgn val="ctr"/>
        <c:lblOffset val="100"/>
        <c:noMultiLvlLbl val="0"/>
      </c:catAx>
      <c:valAx>
        <c:axId val="39387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>
                    <a:solidFill>
                      <a:schemeClr val="tx2"/>
                    </a:solidFill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1.2963433227474026E-2"/>
              <c:y val="0.399048146655922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554535468843208E-2"/>
          <c:y val="0.84168513295729253"/>
          <c:w val="0.91517691848833305"/>
          <c:h val="0.12102596008333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949256342957"/>
          <c:y val="2.7777777777777776E-2"/>
          <c:w val="0.89940507436570427"/>
          <c:h val="0.7027857976086321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8"/>
                <c:pt idx="0">
                  <c:v>2.3048835345782179</c:v>
                </c:pt>
                <c:pt idx="1">
                  <c:v>2.3551520754412194</c:v>
                </c:pt>
                <c:pt idx="2">
                  <c:v>2.387314617406493</c:v>
                </c:pt>
                <c:pt idx="3">
                  <c:v>2.4291892408840172</c:v>
                </c:pt>
                <c:pt idx="4">
                  <c:v>2.4578539523481346</c:v>
                </c:pt>
                <c:pt idx="5">
                  <c:v>2.4772697579429579</c:v>
                </c:pt>
                <c:pt idx="6">
                  <c:v>2.4866633644914882</c:v>
                </c:pt>
                <c:pt idx="7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45-404D-BED4-2B4DB8C522E4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Urban population growth (rispetto anno 2007 %)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Foglio2!$B$5:$J$5</c:f>
              <c:numCache>
                <c:formatCode>General</c:formatCode>
                <c:ptCount val="8"/>
                <c:pt idx="0">
                  <c:v>0.65325394002313342</c:v>
                </c:pt>
                <c:pt idx="1">
                  <c:v>1.3233268139171857</c:v>
                </c:pt>
                <c:pt idx="2">
                  <c:v>2.0398879547754314</c:v>
                </c:pt>
                <c:pt idx="3">
                  <c:v>2.8138666123432396</c:v>
                </c:pt>
                <c:pt idx="4">
                  <c:v>3.6391916386840926</c:v>
                </c:pt>
                <c:pt idx="5">
                  <c:v>4.507038369773305</c:v>
                </c:pt>
                <c:pt idx="6">
                  <c:v>5.4012012983183393</c:v>
                </c:pt>
                <c:pt idx="7">
                  <c:v>6.3085104909949177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45-404D-BED4-2B4DB8C52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342256"/>
        <c:axId val="516345536"/>
      </c:lineChart>
      <c:catAx>
        <c:axId val="5163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5536"/>
        <c:crosses val="autoZero"/>
        <c:auto val="1"/>
        <c:lblAlgn val="ctr"/>
        <c:lblOffset val="100"/>
        <c:noMultiLvlLbl val="0"/>
      </c:catAx>
      <c:valAx>
        <c:axId val="5163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10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63757655293087"/>
          <c:y val="0.82608360846352014"/>
          <c:w val="0.73050933207877244"/>
          <c:h val="0.146534493058185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GDP</a:t>
            </a:r>
            <a:r>
              <a:rPr lang="it-IT" baseline="0"/>
              <a:t> per Paese(US$ bln)</a:t>
            </a:r>
            <a:endParaRPr lang="it-IT"/>
          </a:p>
        </c:rich>
      </c:tx>
      <c:layout>
        <c:manualLayout>
          <c:xMode val="edge"/>
          <c:yMode val="edge"/>
          <c:x val="0.32082633420822398"/>
          <c:y val="5.51724137931034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'asean gdp'!$A$3:$A$12</c:f>
              <c:strCache>
                <c:ptCount val="10"/>
                <c:pt idx="0">
                  <c:v>Lao PDR</c:v>
                </c:pt>
                <c:pt idx="1">
                  <c:v>Brunei Darussalam</c:v>
                </c:pt>
                <c:pt idx="2">
                  <c:v>Cambodia</c:v>
                </c:pt>
                <c:pt idx="3">
                  <c:v>Myanmar</c:v>
                </c:pt>
                <c:pt idx="4">
                  <c:v>Vietnam</c:v>
                </c:pt>
                <c:pt idx="5">
                  <c:v>Philippines</c:v>
                </c:pt>
                <c:pt idx="6">
                  <c:v>Singapore</c:v>
                </c:pt>
                <c:pt idx="7">
                  <c:v>Malaysia</c:v>
                </c:pt>
                <c:pt idx="8">
                  <c:v>Thailand</c:v>
                </c:pt>
                <c:pt idx="9">
                  <c:v>Indonesia</c:v>
                </c:pt>
              </c:strCache>
            </c:strRef>
          </c:cat>
          <c:val>
            <c:numRef>
              <c:f>'asean gdp'!$B$3:$B$12</c:f>
              <c:numCache>
                <c:formatCode>0</c:formatCode>
                <c:ptCount val="10"/>
                <c:pt idx="0">
                  <c:v>12</c:v>
                </c:pt>
                <c:pt idx="1">
                  <c:v>13</c:v>
                </c:pt>
                <c:pt idx="2">
                  <c:v>18</c:v>
                </c:pt>
                <c:pt idx="3">
                  <c:v>62</c:v>
                </c:pt>
                <c:pt idx="4">
                  <c:v>193</c:v>
                </c:pt>
                <c:pt idx="5">
                  <c:v>293</c:v>
                </c:pt>
                <c:pt idx="6">
                  <c:v>293</c:v>
                </c:pt>
                <c:pt idx="7">
                  <c:v>300</c:v>
                </c:pt>
                <c:pt idx="8">
                  <c:v>395</c:v>
                </c:pt>
                <c:pt idx="9">
                  <c:v>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2-44AC-B941-D3F2039E35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57321768"/>
        <c:axId val="657320128"/>
        <c:axId val="0"/>
      </c:bar3DChart>
      <c:catAx>
        <c:axId val="657321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7320128"/>
        <c:crosses val="autoZero"/>
        <c:auto val="1"/>
        <c:lblAlgn val="ctr"/>
        <c:lblOffset val="100"/>
        <c:noMultiLvlLbl val="0"/>
      </c:catAx>
      <c:valAx>
        <c:axId val="65732012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657321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Distribuzione della popolazione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5767344706911635"/>
          <c:y val="0.3692761527788902"/>
          <c:w val="0.40131999125109363"/>
          <c:h val="0.668866652085156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18-4474-B816-E41A636568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818-4474-B816-E41A6365687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Foglio1!$A$24:$A$25</c:f>
              <c:strCache>
                <c:ptCount val="2"/>
                <c:pt idx="0">
                  <c:v>Urban population</c:v>
                </c:pt>
                <c:pt idx="1">
                  <c:v>Rural population</c:v>
                </c:pt>
              </c:strCache>
            </c:strRef>
          </c:cat>
          <c:val>
            <c:numRef>
              <c:f>Foglio1!$B$24:$B$25</c:f>
              <c:numCache>
                <c:formatCode>General</c:formatCode>
                <c:ptCount val="2"/>
                <c:pt idx="0">
                  <c:v>30806058</c:v>
                </c:pt>
                <c:pt idx="1">
                  <c:v>60897742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18-4474-B816-E41A6365687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Foglio2!$A$7</c:f>
              <c:strCache>
                <c:ptCount val="1"/>
                <c:pt idx="0">
                  <c:v>Imports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Foglio2!$B$7:$J$7</c:f>
              <c:numCache>
                <c:formatCode>General</c:formatCode>
                <c:ptCount val="9"/>
                <c:pt idx="0">
                  <c:v>65.099999999999994</c:v>
                </c:pt>
                <c:pt idx="1">
                  <c:v>83.3</c:v>
                </c:pt>
                <c:pt idx="2">
                  <c:v>77.8</c:v>
                </c:pt>
                <c:pt idx="3">
                  <c:v>93</c:v>
                </c:pt>
                <c:pt idx="4">
                  <c:v>113.2</c:v>
                </c:pt>
                <c:pt idx="5">
                  <c:v>119.2</c:v>
                </c:pt>
                <c:pt idx="6">
                  <c:v>139.5</c:v>
                </c:pt>
                <c:pt idx="7">
                  <c:v>154.80000000000001</c:v>
                </c:pt>
                <c:pt idx="8">
                  <c:v>172.2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FC-42C7-8586-1A5050FDBBF3}"/>
            </c:ext>
          </c:extLst>
        </c:ser>
        <c:ser>
          <c:idx val="1"/>
          <c:order val="1"/>
          <c:tx>
            <c:strRef>
              <c:f>Foglio2!$A$8</c:f>
              <c:strCache>
                <c:ptCount val="1"/>
                <c:pt idx="0">
                  <c:v>Exports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Foglio2!$B$8:$J$8</c:f>
              <c:numCache>
                <c:formatCode>General</c:formatCode>
                <c:ptCount val="9"/>
                <c:pt idx="0">
                  <c:v>55</c:v>
                </c:pt>
                <c:pt idx="1">
                  <c:v>69.8</c:v>
                </c:pt>
                <c:pt idx="2">
                  <c:v>66.8</c:v>
                </c:pt>
                <c:pt idx="3">
                  <c:v>83.5</c:v>
                </c:pt>
                <c:pt idx="4">
                  <c:v>107.7</c:v>
                </c:pt>
                <c:pt idx="5">
                  <c:v>124.7</c:v>
                </c:pt>
                <c:pt idx="6">
                  <c:v>143.19999999999999</c:v>
                </c:pt>
                <c:pt idx="7">
                  <c:v>160.9</c:v>
                </c:pt>
                <c:pt idx="8">
                  <c:v>173.9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FC-42C7-8586-1A5050FDBB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4672320"/>
        <c:axId val="484672648"/>
      </c:lineChart>
      <c:catAx>
        <c:axId val="4846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648"/>
        <c:crosses val="autoZero"/>
        <c:auto val="1"/>
        <c:lblAlgn val="ctr"/>
        <c:lblOffset val="100"/>
        <c:noMultiLvlLbl val="0"/>
      </c:catAx>
      <c:valAx>
        <c:axId val="484672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>
                    <a:solidFill>
                      <a:schemeClr val="tx2"/>
                    </a:solidFill>
                  </a:rPr>
                  <a:t>bl</a:t>
                </a:r>
                <a:r>
                  <a:rPr lang="it-IT" baseline="0">
                    <a:solidFill>
                      <a:schemeClr val="tx2"/>
                    </a:solidFill>
                  </a:rPr>
                  <a:t> us$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composizione Pil</a:t>
            </a:r>
          </a:p>
        </c:rich>
      </c:tx>
      <c:layout>
        <c:manualLayout>
          <c:xMode val="edge"/>
          <c:yMode val="edge"/>
          <c:x val="0.2816596675415573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B62-4EED-A06E-7D3E7DC4895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B62-4EED-A06E-7D3E7DC4895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B62-4EED-A06E-7D3E7DC489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'[composizione gdp.xlsx]Data'!$N$1:$P$1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SERVICES</c:v>
                </c:pt>
              </c:strCache>
            </c:strRef>
          </c:cat>
          <c:val>
            <c:numRef>
              <c:f>'[composizione gdp.xlsx]Data'!$N$8:$P$8</c:f>
              <c:numCache>
                <c:formatCode>General</c:formatCode>
                <c:ptCount val="3"/>
                <c:pt idx="0">
                  <c:v>10.265471853246675</c:v>
                </c:pt>
                <c:pt idx="1">
                  <c:v>30.771473601368761</c:v>
                </c:pt>
                <c:pt idx="2">
                  <c:v>58.963054545384566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62-4EED-A06E-7D3E7DC4895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5220495663435E-2"/>
          <c:y val="6.2130631690389369E-2"/>
          <c:w val="0.8966272965879265"/>
          <c:h val="0.73577136191309422"/>
        </c:manualLayout>
      </c:layout>
      <c:lineChart>
        <c:grouping val="standard"/>
        <c:varyColors val="0"/>
        <c:ser>
          <c:idx val="0"/>
          <c:order val="0"/>
          <c:tx>
            <c:strRef>
              <c:f>Foglio2!$A$2</c:f>
              <c:strCache>
                <c:ptCount val="1"/>
                <c:pt idx="0">
                  <c:v>Population growth (annual 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Foglio2!$B$2:$J$2</c:f>
              <c:numCache>
                <c:formatCode>General</c:formatCode>
                <c:ptCount val="9"/>
                <c:pt idx="0">
                  <c:v>1.0831618162643699</c:v>
                </c:pt>
                <c:pt idx="1">
                  <c:v>1.0632140841462701</c:v>
                </c:pt>
                <c:pt idx="2">
                  <c:v>1.0591198763227401</c:v>
                </c:pt>
                <c:pt idx="3">
                  <c:v>1.0494003765328499</c:v>
                </c:pt>
                <c:pt idx="4">
                  <c:v>1.06160976160363</c:v>
                </c:pt>
                <c:pt idx="5">
                  <c:v>1.07421951703362</c:v>
                </c:pt>
                <c:pt idx="6">
                  <c:v>1.0643623113643801</c:v>
                </c:pt>
                <c:pt idx="7">
                  <c:v>1.0742067875101899</c:v>
                </c:pt>
                <c:pt idx="8">
                  <c:v>1.0687878656390699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F8-426C-9589-8F38E630A27C}"/>
            </c:ext>
          </c:extLst>
        </c:ser>
        <c:ser>
          <c:idx val="1"/>
          <c:order val="1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9"/>
                <c:pt idx="0">
                  <c:v>3.2679567317418954</c:v>
                </c:pt>
                <c:pt idx="1">
                  <c:v>3.2287635990044943</c:v>
                </c:pt>
                <c:pt idx="2">
                  <c:v>3.198930824603504</c:v>
                </c:pt>
                <c:pt idx="3">
                  <c:v>3.1575381573634091</c:v>
                </c:pt>
                <c:pt idx="4">
                  <c:v>3.1358930070652438</c:v>
                </c:pt>
                <c:pt idx="5">
                  <c:v>3.112665306547381</c:v>
                </c:pt>
                <c:pt idx="6">
                  <c:v>3.0682766205456531</c:v>
                </c:pt>
                <c:pt idx="7">
                  <c:v>3.0417848574928454</c:v>
                </c:pt>
                <c:pt idx="8">
                  <c:v>2.9983990827734646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F8-426C-9589-8F38E630A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875440"/>
        <c:axId val="393873144"/>
      </c:lineChart>
      <c:catAx>
        <c:axId val="39387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3144"/>
        <c:crosses val="autoZero"/>
        <c:auto val="1"/>
        <c:lblAlgn val="ctr"/>
        <c:lblOffset val="100"/>
        <c:noMultiLvlLbl val="0"/>
      </c:catAx>
      <c:valAx>
        <c:axId val="39387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10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555555555555552E-2"/>
          <c:y val="0.90798556430446198"/>
          <c:w val="0.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949256342957"/>
          <c:y val="2.7777777777777776E-2"/>
          <c:w val="0.89940507436570427"/>
          <c:h val="0.7027857976086321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8"/>
                <c:pt idx="0">
                  <c:v>2.3048835345782179</c:v>
                </c:pt>
                <c:pt idx="1">
                  <c:v>2.3551520754412194</c:v>
                </c:pt>
                <c:pt idx="2">
                  <c:v>2.387314617406493</c:v>
                </c:pt>
                <c:pt idx="3">
                  <c:v>2.4291892408840172</c:v>
                </c:pt>
                <c:pt idx="4">
                  <c:v>2.4578539523481346</c:v>
                </c:pt>
                <c:pt idx="5">
                  <c:v>2.4772697579429579</c:v>
                </c:pt>
                <c:pt idx="6">
                  <c:v>2.4866633644914882</c:v>
                </c:pt>
                <c:pt idx="7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62-4B5A-9F6C-5083CC4200EE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Urban population growth (rispetto anno 2007 %)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Foglio2!$B$5:$J$5</c:f>
              <c:numCache>
                <c:formatCode>General</c:formatCode>
                <c:ptCount val="8"/>
                <c:pt idx="0">
                  <c:v>0.65325394002313342</c:v>
                </c:pt>
                <c:pt idx="1">
                  <c:v>1.3233268139171857</c:v>
                </c:pt>
                <c:pt idx="2">
                  <c:v>2.0398879547754314</c:v>
                </c:pt>
                <c:pt idx="3">
                  <c:v>2.8138666123432396</c:v>
                </c:pt>
                <c:pt idx="4">
                  <c:v>3.6391916386840926</c:v>
                </c:pt>
                <c:pt idx="5">
                  <c:v>4.507038369773305</c:v>
                </c:pt>
                <c:pt idx="6">
                  <c:v>5.4012012983183393</c:v>
                </c:pt>
                <c:pt idx="7">
                  <c:v>6.3085104909949177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62-4B5A-9F6C-5083CC420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342256"/>
        <c:axId val="516345536"/>
      </c:lineChart>
      <c:catAx>
        <c:axId val="5163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5536"/>
        <c:crosses val="autoZero"/>
        <c:auto val="1"/>
        <c:lblAlgn val="ctr"/>
        <c:lblOffset val="100"/>
        <c:noMultiLvlLbl val="0"/>
      </c:catAx>
      <c:valAx>
        <c:axId val="5163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10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63757655293087"/>
          <c:y val="0.84045247734910866"/>
          <c:w val="0.69008395202465422"/>
          <c:h val="0.10909923399697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Distribuzione della popolazione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94C-4751-9030-00258373A2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94C-4751-9030-00258373A2E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Foglio1!$A$24:$A$25</c:f>
              <c:strCache>
                <c:ptCount val="2"/>
                <c:pt idx="0">
                  <c:v>Urban population</c:v>
                </c:pt>
                <c:pt idx="1">
                  <c:v>Rural population</c:v>
                </c:pt>
              </c:strCache>
            </c:strRef>
          </c:cat>
          <c:val>
            <c:numRef>
              <c:f>Foglio1!$B$24:$B$25</c:f>
              <c:numCache>
                <c:formatCode>General</c:formatCode>
                <c:ptCount val="2"/>
                <c:pt idx="0">
                  <c:v>30806058</c:v>
                </c:pt>
                <c:pt idx="1">
                  <c:v>60897742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4C-4751-9030-00258373A2E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415112890275305"/>
          <c:y val="0.24586597424134446"/>
          <c:w val="0.28143067532015081"/>
          <c:h val="0.3149927785801577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Foglio2!$A$7</c:f>
              <c:strCache>
                <c:ptCount val="1"/>
                <c:pt idx="0">
                  <c:v>Imports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Foglio2!$B$7:$J$7</c:f>
              <c:numCache>
                <c:formatCode>General</c:formatCode>
                <c:ptCount val="9"/>
                <c:pt idx="0">
                  <c:v>65.099999999999994</c:v>
                </c:pt>
                <c:pt idx="1">
                  <c:v>83.3</c:v>
                </c:pt>
                <c:pt idx="2">
                  <c:v>77.8</c:v>
                </c:pt>
                <c:pt idx="3">
                  <c:v>93</c:v>
                </c:pt>
                <c:pt idx="4">
                  <c:v>113.2</c:v>
                </c:pt>
                <c:pt idx="5">
                  <c:v>119.2</c:v>
                </c:pt>
                <c:pt idx="6">
                  <c:v>139.5</c:v>
                </c:pt>
                <c:pt idx="7">
                  <c:v>154.80000000000001</c:v>
                </c:pt>
                <c:pt idx="8">
                  <c:v>172.2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D9-4011-8AA3-C2120B5F40EF}"/>
            </c:ext>
          </c:extLst>
        </c:ser>
        <c:ser>
          <c:idx val="1"/>
          <c:order val="1"/>
          <c:tx>
            <c:strRef>
              <c:f>Foglio2!$A$8</c:f>
              <c:strCache>
                <c:ptCount val="1"/>
                <c:pt idx="0">
                  <c:v>Exports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Foglio2!$B$8:$J$8</c:f>
              <c:numCache>
                <c:formatCode>General</c:formatCode>
                <c:ptCount val="9"/>
                <c:pt idx="0">
                  <c:v>55</c:v>
                </c:pt>
                <c:pt idx="1">
                  <c:v>69.8</c:v>
                </c:pt>
                <c:pt idx="2">
                  <c:v>66.8</c:v>
                </c:pt>
                <c:pt idx="3">
                  <c:v>83.5</c:v>
                </c:pt>
                <c:pt idx="4">
                  <c:v>107.7</c:v>
                </c:pt>
                <c:pt idx="5">
                  <c:v>124.7</c:v>
                </c:pt>
                <c:pt idx="6">
                  <c:v>143.19999999999999</c:v>
                </c:pt>
                <c:pt idx="7">
                  <c:v>160.9</c:v>
                </c:pt>
                <c:pt idx="8">
                  <c:v>173.9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D9-4011-8AA3-C2120B5F4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4672320"/>
        <c:axId val="484672648"/>
      </c:lineChart>
      <c:catAx>
        <c:axId val="4846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648"/>
        <c:crosses val="autoZero"/>
        <c:auto val="1"/>
        <c:lblAlgn val="ctr"/>
        <c:lblOffset val="100"/>
        <c:noMultiLvlLbl val="0"/>
      </c:catAx>
      <c:valAx>
        <c:axId val="484672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cap="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>
                    <a:solidFill>
                      <a:schemeClr val="tx2"/>
                    </a:solidFill>
                  </a:rPr>
                  <a:t>bl</a:t>
                </a:r>
                <a:r>
                  <a:rPr lang="it-IT" sz="1050" baseline="0">
                    <a:solidFill>
                      <a:schemeClr val="tx2"/>
                    </a:solidFill>
                  </a:rPr>
                  <a:t> us$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cap="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composizione Pil</a:t>
            </a:r>
          </a:p>
        </c:rich>
      </c:tx>
      <c:layout>
        <c:manualLayout>
          <c:xMode val="edge"/>
          <c:yMode val="edge"/>
          <c:x val="0.33165966754155729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1D5-4AB5-ADC2-9EAF14D4A40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1D5-4AB5-ADC2-9EAF14D4A4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1D5-4AB5-ADC2-9EAF14D4A4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'[composizione gdp.xlsx]Data'!$N$1:$P$1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SERVICES</c:v>
                </c:pt>
              </c:strCache>
            </c:strRef>
          </c:cat>
          <c:val>
            <c:numRef>
              <c:f>'[composizione gdp.xlsx]Data'!$N$11:$P$11</c:f>
              <c:numCache>
                <c:formatCode>General</c:formatCode>
                <c:ptCount val="3"/>
                <c:pt idx="0">
                  <c:v>16.992212002207559</c:v>
                </c:pt>
                <c:pt idx="1">
                  <c:v>33.250080732444808</c:v>
                </c:pt>
                <c:pt idx="2">
                  <c:v>39.733289576427751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D5-4AB5-ADC2-9EAF14D4A40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949256342957"/>
          <c:y val="2.7777777777777776E-2"/>
          <c:w val="0.89940507436570427"/>
          <c:h val="0.7027857976086321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8"/>
                <c:pt idx="0">
                  <c:v>2.3048835345782179</c:v>
                </c:pt>
                <c:pt idx="1">
                  <c:v>2.3551520754412194</c:v>
                </c:pt>
                <c:pt idx="2">
                  <c:v>2.387314617406493</c:v>
                </c:pt>
                <c:pt idx="3">
                  <c:v>2.4291892408840172</c:v>
                </c:pt>
                <c:pt idx="4">
                  <c:v>2.4578539523481346</c:v>
                </c:pt>
                <c:pt idx="5">
                  <c:v>2.4772697579429579</c:v>
                </c:pt>
                <c:pt idx="6">
                  <c:v>2.4866633644914882</c:v>
                </c:pt>
                <c:pt idx="7">
                  <c:v>2.4743407357247631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FF-4933-A772-07C34359DA7C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Urban population growth (rispetto anno 2007 %)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Foglio2!$B$5:$J$5</c:f>
              <c:numCache>
                <c:formatCode>General</c:formatCode>
                <c:ptCount val="8"/>
                <c:pt idx="0">
                  <c:v>0.65325394002313342</c:v>
                </c:pt>
                <c:pt idx="1">
                  <c:v>1.3233268139171857</c:v>
                </c:pt>
                <c:pt idx="2">
                  <c:v>2.0398879547754314</c:v>
                </c:pt>
                <c:pt idx="3">
                  <c:v>2.8138666123432396</c:v>
                </c:pt>
                <c:pt idx="4">
                  <c:v>3.6391916386840926</c:v>
                </c:pt>
                <c:pt idx="5">
                  <c:v>4.507038369773305</c:v>
                </c:pt>
                <c:pt idx="6">
                  <c:v>5.4012012983183393</c:v>
                </c:pt>
                <c:pt idx="7">
                  <c:v>6.3085104909949177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FF-4933-A772-07C34359D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342256"/>
        <c:axId val="516345536"/>
      </c:lineChart>
      <c:catAx>
        <c:axId val="5163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5536"/>
        <c:crosses val="autoZero"/>
        <c:auto val="1"/>
        <c:lblAlgn val="ctr"/>
        <c:lblOffset val="100"/>
        <c:noMultiLvlLbl val="0"/>
      </c:catAx>
      <c:valAx>
        <c:axId val="5163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10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63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63757655293087"/>
          <c:y val="0.85995261009040536"/>
          <c:w val="0.69561351706036745"/>
          <c:h val="0.107639982502187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594210812748543E-2"/>
          <c:y val="5.0925925925925923E-2"/>
          <c:w val="0.86596140665659949"/>
          <c:h val="0.75123032634231246"/>
        </c:manualLayout>
      </c:layout>
      <c:lineChart>
        <c:grouping val="standard"/>
        <c:varyColors val="0"/>
        <c:ser>
          <c:idx val="0"/>
          <c:order val="0"/>
          <c:tx>
            <c:strRef>
              <c:f>Foglio2!$A$2</c:f>
              <c:strCache>
                <c:ptCount val="1"/>
                <c:pt idx="0">
                  <c:v>Population growth (annual 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Foglio2!$B$2:$J$2</c:f>
              <c:numCache>
                <c:formatCode>General</c:formatCode>
                <c:ptCount val="9"/>
                <c:pt idx="0">
                  <c:v>1.0831618162643699</c:v>
                </c:pt>
                <c:pt idx="1">
                  <c:v>1.0632140841462701</c:v>
                </c:pt>
                <c:pt idx="2">
                  <c:v>1.0591198763227401</c:v>
                </c:pt>
                <c:pt idx="3">
                  <c:v>1.0494003765328499</c:v>
                </c:pt>
                <c:pt idx="4">
                  <c:v>1.06160976160363</c:v>
                </c:pt>
                <c:pt idx="5">
                  <c:v>1.07421951703362</c:v>
                </c:pt>
                <c:pt idx="6">
                  <c:v>1.0643623113643801</c:v>
                </c:pt>
                <c:pt idx="7">
                  <c:v>1.0742067875101899</c:v>
                </c:pt>
                <c:pt idx="8">
                  <c:v>1.0687878656390699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B3-4075-BD71-B65B6C73D774}"/>
            </c:ext>
          </c:extLst>
        </c:ser>
        <c:ser>
          <c:idx val="1"/>
          <c:order val="1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9"/>
                <c:pt idx="0">
                  <c:v>3.2679567317418954</c:v>
                </c:pt>
                <c:pt idx="1">
                  <c:v>3.2287635990044943</c:v>
                </c:pt>
                <c:pt idx="2">
                  <c:v>3.198930824603504</c:v>
                </c:pt>
                <c:pt idx="3">
                  <c:v>3.1575381573634091</c:v>
                </c:pt>
                <c:pt idx="4">
                  <c:v>3.1358930070652438</c:v>
                </c:pt>
                <c:pt idx="5">
                  <c:v>3.112665306547381</c:v>
                </c:pt>
                <c:pt idx="6">
                  <c:v>3.0682766205456531</c:v>
                </c:pt>
                <c:pt idx="7">
                  <c:v>3.0417848574928454</c:v>
                </c:pt>
                <c:pt idx="8">
                  <c:v>2.9983990827734646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B3-4075-BD71-B65B6C73D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875440"/>
        <c:axId val="393873144"/>
      </c:lineChart>
      <c:catAx>
        <c:axId val="39387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3144"/>
        <c:crosses val="autoZero"/>
        <c:auto val="1"/>
        <c:lblAlgn val="ctr"/>
        <c:lblOffset val="100"/>
        <c:noMultiLvlLbl val="0"/>
      </c:catAx>
      <c:valAx>
        <c:axId val="39387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100">
                    <a:solidFill>
                      <a:schemeClr val="tx2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387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555555555555552E-2"/>
          <c:y val="0.8886620086911009"/>
          <c:w val="0.9"/>
          <c:h val="9.7449271481260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it-IT" b="1" dirty="0">
                <a:effectLst/>
              </a:rPr>
              <a:t>GDP per capita ai prezzi correnti US$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209536307961504"/>
          <c:y val="0.22662037037037036"/>
          <c:w val="0.73734908136482935"/>
          <c:h val="0.7224537037037036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'asean gdp'!$B$13</c:f>
              <c:strCache>
                <c:ptCount val="1"/>
                <c:pt idx="0">
                  <c:v>gdp per capita ai prezzi correnti us$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'asean gdp'!$A$14:$A$23</c:f>
              <c:strCache>
                <c:ptCount val="10"/>
                <c:pt idx="0">
                  <c:v>Cambodia</c:v>
                </c:pt>
                <c:pt idx="1">
                  <c:v>Myanmar</c:v>
                </c:pt>
                <c:pt idx="2">
                  <c:v>Lao PDR</c:v>
                </c:pt>
                <c:pt idx="3">
                  <c:v>Vietnam</c:v>
                </c:pt>
                <c:pt idx="4">
                  <c:v>Philippines</c:v>
                </c:pt>
                <c:pt idx="5">
                  <c:v>Indonesia</c:v>
                </c:pt>
                <c:pt idx="6">
                  <c:v>Thailand</c:v>
                </c:pt>
                <c:pt idx="7">
                  <c:v>Malaysia</c:v>
                </c:pt>
                <c:pt idx="8">
                  <c:v>Brunei Darussalam</c:v>
                </c:pt>
                <c:pt idx="9">
                  <c:v>Singapore</c:v>
                </c:pt>
              </c:strCache>
            </c:strRef>
          </c:cat>
          <c:val>
            <c:numRef>
              <c:f>'asean gdp'!$B$14:$B$23</c:f>
              <c:numCache>
                <c:formatCode>#,##0</c:formatCode>
                <c:ptCount val="10"/>
                <c:pt idx="0">
                  <c:v>1198.4933962765433</c:v>
                </c:pt>
                <c:pt idx="1">
                  <c:v>1246.1271527129602</c:v>
                </c:pt>
                <c:pt idx="2">
                  <c:v>1831.1576722018715</c:v>
                </c:pt>
                <c:pt idx="3">
                  <c:v>2108.8180321048167</c:v>
                </c:pt>
                <c:pt idx="4">
                  <c:v>2850.4949251850971</c:v>
                </c:pt>
                <c:pt idx="5">
                  <c:v>3357.071914982937</c:v>
                </c:pt>
                <c:pt idx="6">
                  <c:v>5736.9101438717262</c:v>
                </c:pt>
                <c:pt idx="7">
                  <c:v>9656.7734040244159</c:v>
                </c:pt>
                <c:pt idx="8">
                  <c:v>30942.063153706458</c:v>
                </c:pt>
                <c:pt idx="9">
                  <c:v>52743.90447228845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08-47F0-84E2-C7966B3E00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63383312"/>
        <c:axId val="463387576"/>
        <c:axId val="0"/>
      </c:bar3DChart>
      <c:catAx>
        <c:axId val="463383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3387576"/>
        <c:crosses val="autoZero"/>
        <c:auto val="1"/>
        <c:lblAlgn val="ctr"/>
        <c:lblOffset val="100"/>
        <c:noMultiLvlLbl val="0"/>
      </c:catAx>
      <c:valAx>
        <c:axId val="4633875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6338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366797900262467E-2"/>
          <c:y val="4.1666666666666664E-2"/>
          <c:w val="0.72055037450343928"/>
          <c:h val="0.78079196164730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'elaborazioni ricerca1'!$B$2</c:f>
              <c:strCache>
                <c:ptCount val="1"/>
                <c:pt idx="0">
                  <c:v>urban population(%total)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8.3333333333333332E-3"/>
                  <c:y val="0.112060367454068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87-4218-B0D5-27B87359C944}"/>
                </c:ext>
              </c:extLst>
            </c:dLbl>
            <c:dLbl>
              <c:idx val="2"/>
              <c:layout>
                <c:manualLayout>
                  <c:x val="-8.3333333333333332E-3"/>
                  <c:y val="0.116689997083697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87-4218-B0D5-27B87359C944}"/>
                </c:ext>
              </c:extLst>
            </c:dLbl>
            <c:dLbl>
              <c:idx val="8"/>
              <c:layout>
                <c:manualLayout>
                  <c:x val="0"/>
                  <c:y val="6.02472480872755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87-4218-B0D5-27B87359C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'elaborazioni ricerca1'!$A$3:$A$12</c:f>
              <c:strCache>
                <c:ptCount val="10"/>
                <c:pt idx="0">
                  <c:v>Singapore</c:v>
                </c:pt>
                <c:pt idx="1">
                  <c:v>Brunei</c:v>
                </c:pt>
                <c:pt idx="2">
                  <c:v>Malaysia</c:v>
                </c:pt>
                <c:pt idx="3">
                  <c:v>Indonesia</c:v>
                </c:pt>
                <c:pt idx="4">
                  <c:v>Thailand</c:v>
                </c:pt>
                <c:pt idx="5">
                  <c:v>Philippines</c:v>
                </c:pt>
                <c:pt idx="6">
                  <c:v>Lao</c:v>
                </c:pt>
                <c:pt idx="7">
                  <c:v>Myanmar</c:v>
                </c:pt>
                <c:pt idx="8">
                  <c:v>Vietnam</c:v>
                </c:pt>
                <c:pt idx="9">
                  <c:v>Cambodia</c:v>
                </c:pt>
              </c:strCache>
            </c:strRef>
          </c:cat>
          <c:val>
            <c:numRef>
              <c:f>'elaborazioni ricerca1'!$B$3:$B$12</c:f>
              <c:numCache>
                <c:formatCode>General</c:formatCode>
                <c:ptCount val="10"/>
                <c:pt idx="0">
                  <c:v>100</c:v>
                </c:pt>
                <c:pt idx="1">
                  <c:v>77.2</c:v>
                </c:pt>
                <c:pt idx="2">
                  <c:v>74.599999999999994</c:v>
                </c:pt>
                <c:pt idx="3">
                  <c:v>53.7</c:v>
                </c:pt>
                <c:pt idx="4">
                  <c:v>50.4</c:v>
                </c:pt>
                <c:pt idx="5">
                  <c:v>44.1</c:v>
                </c:pt>
                <c:pt idx="6">
                  <c:v>38.6</c:v>
                </c:pt>
                <c:pt idx="7">
                  <c:v>34.1</c:v>
                </c:pt>
                <c:pt idx="8">
                  <c:v>33.6</c:v>
                </c:pt>
                <c:pt idx="9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87-4218-B0D5-27B87359C944}"/>
            </c:ext>
          </c:extLst>
        </c:ser>
        <c:ser>
          <c:idx val="1"/>
          <c:order val="1"/>
          <c:tx>
            <c:strRef>
              <c:f>'elaborazioni ricerca1'!$C$2</c:f>
              <c:strCache>
                <c:ptCount val="1"/>
                <c:pt idx="0">
                  <c:v>access to electricity(% urban population)</c:v>
                </c:pt>
              </c:strCache>
            </c:strRef>
          </c:tx>
          <c:invertIfNegative val="0"/>
          <c:cat>
            <c:strRef>
              <c:f>'elaborazioni ricerca1'!$A$3:$A$12</c:f>
              <c:strCache>
                <c:ptCount val="10"/>
                <c:pt idx="0">
                  <c:v>Singapore</c:v>
                </c:pt>
                <c:pt idx="1">
                  <c:v>Brunei</c:v>
                </c:pt>
                <c:pt idx="2">
                  <c:v>Malaysia</c:v>
                </c:pt>
                <c:pt idx="3">
                  <c:v>Indonesia</c:v>
                </c:pt>
                <c:pt idx="4">
                  <c:v>Thailand</c:v>
                </c:pt>
                <c:pt idx="5">
                  <c:v>Philippines</c:v>
                </c:pt>
                <c:pt idx="6">
                  <c:v>Lao</c:v>
                </c:pt>
                <c:pt idx="7">
                  <c:v>Myanmar</c:v>
                </c:pt>
                <c:pt idx="8">
                  <c:v>Vietnam</c:v>
                </c:pt>
                <c:pt idx="9">
                  <c:v>Cambodia</c:v>
                </c:pt>
              </c:strCache>
            </c:strRef>
          </c:cat>
          <c:val>
            <c:numRef>
              <c:f>'elaborazioni ricerca1'!$C$3:$C$12</c:f>
              <c:numCache>
                <c:formatCode>General</c:formatCode>
                <c:ptCount val="10"/>
                <c:pt idx="0">
                  <c:v>100</c:v>
                </c:pt>
                <c:pt idx="1">
                  <c:v>79</c:v>
                </c:pt>
                <c:pt idx="2">
                  <c:v>100</c:v>
                </c:pt>
                <c:pt idx="3">
                  <c:v>99.1</c:v>
                </c:pt>
                <c:pt idx="4">
                  <c:v>100</c:v>
                </c:pt>
                <c:pt idx="5">
                  <c:v>93.7</c:v>
                </c:pt>
                <c:pt idx="6">
                  <c:v>97.9</c:v>
                </c:pt>
                <c:pt idx="7">
                  <c:v>95</c:v>
                </c:pt>
                <c:pt idx="8">
                  <c:v>100</c:v>
                </c:pt>
                <c:pt idx="9">
                  <c:v>91.3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87-4218-B0D5-27B87359C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305354728"/>
        <c:axId val="1"/>
      </c:barChart>
      <c:catAx>
        <c:axId val="30535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05354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87432220837427"/>
          <c:y val="0.29231562407934786"/>
          <c:w val="0.20345891652266845"/>
          <c:h val="0.40110143465490611"/>
        </c:manualLayout>
      </c:layout>
      <c:overlay val="0"/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'elaborazioni ricerca1'!$C$2</c:f>
              <c:strCache>
                <c:ptCount val="1"/>
                <c:pt idx="0">
                  <c:v>access to electricity(% urban population)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'elaborazioni ricerca1'!$A$3:$A$12</c:f>
              <c:strCache>
                <c:ptCount val="10"/>
                <c:pt idx="0">
                  <c:v>Singapore</c:v>
                </c:pt>
                <c:pt idx="1">
                  <c:v>Brunei</c:v>
                </c:pt>
                <c:pt idx="2">
                  <c:v>Malaysia</c:v>
                </c:pt>
                <c:pt idx="3">
                  <c:v>Indonesia</c:v>
                </c:pt>
                <c:pt idx="4">
                  <c:v>Thailand</c:v>
                </c:pt>
                <c:pt idx="5">
                  <c:v>Philippines</c:v>
                </c:pt>
                <c:pt idx="6">
                  <c:v>Lao</c:v>
                </c:pt>
                <c:pt idx="7">
                  <c:v>Myanmar</c:v>
                </c:pt>
                <c:pt idx="8">
                  <c:v>Vietnam</c:v>
                </c:pt>
                <c:pt idx="9">
                  <c:v>Cambodia</c:v>
                </c:pt>
              </c:strCache>
            </c:strRef>
          </c:cat>
          <c:val>
            <c:numRef>
              <c:f>'elaborazioni ricerca1'!$C$3:$C$12</c:f>
              <c:numCache>
                <c:formatCode>General</c:formatCode>
                <c:ptCount val="10"/>
                <c:pt idx="0">
                  <c:v>100</c:v>
                </c:pt>
                <c:pt idx="1">
                  <c:v>79</c:v>
                </c:pt>
                <c:pt idx="2">
                  <c:v>100</c:v>
                </c:pt>
                <c:pt idx="3">
                  <c:v>99.1</c:v>
                </c:pt>
                <c:pt idx="4">
                  <c:v>100</c:v>
                </c:pt>
                <c:pt idx="5">
                  <c:v>93.7</c:v>
                </c:pt>
                <c:pt idx="6">
                  <c:v>97.9</c:v>
                </c:pt>
                <c:pt idx="7">
                  <c:v>95</c:v>
                </c:pt>
                <c:pt idx="8">
                  <c:v>100</c:v>
                </c:pt>
                <c:pt idx="9">
                  <c:v>91.3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B-4BCB-A97F-460926A46961}"/>
            </c:ext>
          </c:extLst>
        </c:ser>
        <c:ser>
          <c:idx val="1"/>
          <c:order val="1"/>
          <c:tx>
            <c:strRef>
              <c:f>'elaborazioni ricerca1'!$D$2</c:f>
              <c:strCache>
                <c:ptCount val="1"/>
                <c:pt idx="0">
                  <c:v>access to electricity(%population)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'elaborazioni ricerca1'!$A$3:$A$12</c:f>
              <c:strCache>
                <c:ptCount val="10"/>
                <c:pt idx="0">
                  <c:v>Singapore</c:v>
                </c:pt>
                <c:pt idx="1">
                  <c:v>Brunei</c:v>
                </c:pt>
                <c:pt idx="2">
                  <c:v>Malaysia</c:v>
                </c:pt>
                <c:pt idx="3">
                  <c:v>Indonesia</c:v>
                </c:pt>
                <c:pt idx="4">
                  <c:v>Thailand</c:v>
                </c:pt>
                <c:pt idx="5">
                  <c:v>Philippines</c:v>
                </c:pt>
                <c:pt idx="6">
                  <c:v>Lao</c:v>
                </c:pt>
                <c:pt idx="7">
                  <c:v>Myanmar</c:v>
                </c:pt>
                <c:pt idx="8">
                  <c:v>Vietnam</c:v>
                </c:pt>
                <c:pt idx="9">
                  <c:v>Cambodia</c:v>
                </c:pt>
              </c:strCache>
            </c:strRef>
          </c:cat>
          <c:val>
            <c:numRef>
              <c:f>'elaborazioni ricerca1'!$D$3:$D$12</c:f>
              <c:numCache>
                <c:formatCode>General</c:formatCode>
                <c:ptCount val="10"/>
                <c:pt idx="0">
                  <c:v>100</c:v>
                </c:pt>
                <c:pt idx="1">
                  <c:v>76.2</c:v>
                </c:pt>
                <c:pt idx="2">
                  <c:v>100</c:v>
                </c:pt>
                <c:pt idx="3">
                  <c:v>96</c:v>
                </c:pt>
                <c:pt idx="4">
                  <c:v>100</c:v>
                </c:pt>
                <c:pt idx="5">
                  <c:v>87.5</c:v>
                </c:pt>
                <c:pt idx="6">
                  <c:v>70</c:v>
                </c:pt>
                <c:pt idx="7">
                  <c:v>52.4</c:v>
                </c:pt>
                <c:pt idx="8">
                  <c:v>96</c:v>
                </c:pt>
                <c:pt idx="9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B-4BCB-A97F-460926A46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491344"/>
        <c:axId val="394491672"/>
      </c:barChart>
      <c:catAx>
        <c:axId val="39449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394491672"/>
        <c:crosses val="autoZero"/>
        <c:auto val="1"/>
        <c:lblAlgn val="ctr"/>
        <c:lblOffset val="100"/>
        <c:noMultiLvlLbl val="0"/>
      </c:catAx>
      <c:valAx>
        <c:axId val="3944916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4491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514704711135654"/>
          <c:y val="0.86630013353593949"/>
          <c:w val="0.63647596646508187"/>
          <c:h val="0.11615600681493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%FDI INFLOWS SU TOTALE</a:t>
            </a:r>
          </a:p>
        </c:rich>
      </c:tx>
      <c:layout>
        <c:manualLayout>
          <c:xMode val="edge"/>
          <c:yMode val="edge"/>
          <c:x val="0.11126377952755905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46-4D5C-AD40-41510EE5A3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46-4D5C-AD40-41510EE5A3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346-4D5C-AD40-41510EE5A31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346-4D5C-AD40-41510EE5A31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346-4D5C-AD40-41510EE5A31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346-4D5C-AD40-41510EE5A31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346-4D5C-AD40-41510EE5A31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346-4D5C-AD40-41510EE5A31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3346-4D5C-AD40-41510EE5A31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3346-4D5C-AD40-41510EE5A31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3346-4D5C-AD40-41510EE5A312}"/>
              </c:ext>
            </c:extLst>
          </c:dPt>
          <c:dLbls>
            <c:dLbl>
              <c:idx val="0"/>
              <c:layout>
                <c:manualLayout>
                  <c:x val="-6.5285870516185424E-2"/>
                  <c:y val="2.98789734616506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46-4D5C-AD40-41510EE5A312}"/>
                </c:ext>
              </c:extLst>
            </c:dLbl>
            <c:dLbl>
              <c:idx val="1"/>
              <c:layout>
                <c:manualLayout>
                  <c:x val="-6.5464566929133855E-2"/>
                  <c:y val="1.129702537182767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46-4D5C-AD40-41510EE5A312}"/>
                </c:ext>
              </c:extLst>
            </c:dLbl>
            <c:dLbl>
              <c:idx val="2"/>
              <c:layout>
                <c:manualLayout>
                  <c:x val="-3.2229221347331583E-2"/>
                  <c:y val="-4.94706911636045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46-4D5C-AD40-41510EE5A312}"/>
                </c:ext>
              </c:extLst>
            </c:dLbl>
            <c:dLbl>
              <c:idx val="3"/>
              <c:layout>
                <c:manualLayout>
                  <c:x val="4.0665135608048991E-2"/>
                  <c:y val="-2.498760571595217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46-4D5C-AD40-41510EE5A312}"/>
                </c:ext>
              </c:extLst>
            </c:dLbl>
            <c:dLbl>
              <c:idx val="4"/>
              <c:layout>
                <c:manualLayout>
                  <c:x val="3.5008530183727037E-2"/>
                  <c:y val="-3.36811023622047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46-4D5C-AD40-41510EE5A312}"/>
                </c:ext>
              </c:extLst>
            </c:dLbl>
            <c:dLbl>
              <c:idx val="5"/>
              <c:layout>
                <c:manualLayout>
                  <c:x val="4.4906605424321934E-2"/>
                  <c:y val="-3.206109652960131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46-4D5C-AD40-41510EE5A312}"/>
                </c:ext>
              </c:extLst>
            </c:dLbl>
            <c:dLbl>
              <c:idx val="6"/>
              <c:layout>
                <c:manualLayout>
                  <c:x val="3.4021653543307086E-2"/>
                  <c:y val="3.62314085739282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46-4D5C-AD40-41510EE5A31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346-4D5C-AD40-41510EE5A31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346-4D5C-AD40-41510EE5A31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346-4D5C-AD40-41510EE5A312}"/>
                </c:ext>
              </c:extLst>
            </c:dLbl>
            <c:dLbl>
              <c:idx val="10"/>
              <c:layout>
                <c:manualLayout>
                  <c:x val="4.5989063867016622E-2"/>
                  <c:y val="4.980497229512977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346-4D5C-AD40-41510EE5A31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Foglio1!$A$19:$A$29</c:f>
              <c:strCache>
                <c:ptCount val="11"/>
                <c:pt idx="0">
                  <c:v>Asean</c:v>
                </c:pt>
                <c:pt idx="1">
                  <c:v>Eu28</c:v>
                </c:pt>
                <c:pt idx="2">
                  <c:v>Giappone</c:v>
                </c:pt>
                <c:pt idx="3">
                  <c:v>Usa</c:v>
                </c:pt>
                <c:pt idx="4">
                  <c:v>China</c:v>
                </c:pt>
                <c:pt idx="5">
                  <c:v>Repubblica della Korea</c:v>
                </c:pt>
                <c:pt idx="6">
                  <c:v>Australia</c:v>
                </c:pt>
                <c:pt idx="7">
                  <c:v>Nuova zelanda</c:v>
                </c:pt>
                <c:pt idx="8">
                  <c:v>India</c:v>
                </c:pt>
                <c:pt idx="9">
                  <c:v>Canada</c:v>
                </c:pt>
                <c:pt idx="10">
                  <c:v>Altri</c:v>
                </c:pt>
              </c:strCache>
            </c:strRef>
          </c:cat>
          <c:val>
            <c:numRef>
              <c:f>Foglio1!$B$19:$B$29</c:f>
              <c:numCache>
                <c:formatCode>General</c:formatCode>
                <c:ptCount val="11"/>
                <c:pt idx="0">
                  <c:v>18.399999999999999</c:v>
                </c:pt>
                <c:pt idx="1">
                  <c:v>16.7</c:v>
                </c:pt>
                <c:pt idx="2">
                  <c:v>14.5</c:v>
                </c:pt>
                <c:pt idx="3">
                  <c:v>11.3</c:v>
                </c:pt>
                <c:pt idx="4">
                  <c:v>6.8</c:v>
                </c:pt>
                <c:pt idx="5">
                  <c:v>4.7</c:v>
                </c:pt>
                <c:pt idx="6">
                  <c:v>4.3</c:v>
                </c:pt>
                <c:pt idx="7">
                  <c:v>1.9</c:v>
                </c:pt>
                <c:pt idx="8">
                  <c:v>1.3</c:v>
                </c:pt>
                <c:pt idx="9">
                  <c:v>0.7</c:v>
                </c:pt>
                <c:pt idx="10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346-4D5C-AD40-41510EE5A31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642519685039371"/>
          <c:y val="6.5332822980460781E-2"/>
          <c:w val="0.30690813648293963"/>
          <c:h val="0.896996208807232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/>
              <a:t>FDI</a:t>
            </a:r>
            <a:r>
              <a:rPr lang="it-IT" sz="2400" baseline="0"/>
              <a:t> inflow (US$ mln)</a:t>
            </a:r>
            <a:endParaRPr lang="it-IT" sz="2400"/>
          </a:p>
        </c:rich>
      </c:tx>
      <c:layout>
        <c:manualLayout>
          <c:xMode val="edge"/>
          <c:yMode val="edge"/>
          <c:x val="0.40936789151356084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070796903875666"/>
          <c:y val="0.1816059296688777"/>
          <c:w val="0.84032369342973945"/>
          <c:h val="0.4806801442689686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fdi!$A$6:$A$15</c:f>
              <c:strCache>
                <c:ptCount val="10"/>
                <c:pt idx="0">
                  <c:v>Brunei Darussalam</c:v>
                </c:pt>
                <c:pt idx="1">
                  <c:v>Lao PDR</c:v>
                </c:pt>
                <c:pt idx="2">
                  <c:v>Myanmar</c:v>
                </c:pt>
                <c:pt idx="3">
                  <c:v>Cambodia</c:v>
                </c:pt>
                <c:pt idx="4">
                  <c:v>Thailand</c:v>
                </c:pt>
                <c:pt idx="5">
                  <c:v>Philippines</c:v>
                </c:pt>
                <c:pt idx="6">
                  <c:v>Viet Nam</c:v>
                </c:pt>
                <c:pt idx="7">
                  <c:v>Malaysia</c:v>
                </c:pt>
                <c:pt idx="8">
                  <c:v>Indonesia</c:v>
                </c:pt>
                <c:pt idx="9">
                  <c:v>Singapore</c:v>
                </c:pt>
              </c:strCache>
            </c:strRef>
          </c:cat>
          <c:val>
            <c:numRef>
              <c:f>fdi!$C$6:$C$15</c:f>
              <c:numCache>
                <c:formatCode>#,##0</c:formatCode>
                <c:ptCount val="10"/>
                <c:pt idx="0">
                  <c:v>568.18088256583701</c:v>
                </c:pt>
                <c:pt idx="1">
                  <c:v>913.24</c:v>
                </c:pt>
                <c:pt idx="2">
                  <c:v>946.22300000000007</c:v>
                </c:pt>
                <c:pt idx="3">
                  <c:v>1726.5331849393083</c:v>
                </c:pt>
                <c:pt idx="4">
                  <c:v>3720.2117506999984</c:v>
                </c:pt>
                <c:pt idx="5">
                  <c:v>5814.5740241260301</c:v>
                </c:pt>
                <c:pt idx="6">
                  <c:v>9200.0823005751627</c:v>
                </c:pt>
                <c:pt idx="7">
                  <c:v>10875.310121806335</c:v>
                </c:pt>
                <c:pt idx="8">
                  <c:v>21810.418178428376</c:v>
                </c:pt>
                <c:pt idx="9">
                  <c:v>74420.299999999974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A0-4BC4-A8C1-61501C4D9A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5928856"/>
        <c:axId val="455926888"/>
        <c:axId val="0"/>
      </c:bar3DChart>
      <c:catAx>
        <c:axId val="45592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5926888"/>
        <c:crosses val="autoZero"/>
        <c:auto val="1"/>
        <c:lblAlgn val="ctr"/>
        <c:lblOffset val="100"/>
        <c:noMultiLvlLbl val="0"/>
      </c:catAx>
      <c:valAx>
        <c:axId val="4559268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55928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FDI inflows (US$</a:t>
            </a:r>
            <a:r>
              <a:rPr lang="it-IT" baseline="0"/>
              <a:t> miliardi)</a:t>
            </a:r>
            <a:endParaRPr lang="it-I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4.3612855129628966E-2"/>
          <c:y val="6.9324976412844741E-2"/>
          <c:w val="0.85370543590925474"/>
          <c:h val="0.86425060648580687"/>
        </c:manualLayout>
      </c:layout>
      <c:lineChart>
        <c:grouping val="standard"/>
        <c:varyColors val="0"/>
        <c:ser>
          <c:idx val="1"/>
          <c:order val="0"/>
          <c:tx>
            <c:strRef>
              <c:f>[2]fdi!$O$32</c:f>
              <c:strCache>
                <c:ptCount val="1"/>
                <c:pt idx="0">
                  <c:v>Japan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[2]fdi!$P$26:$U$26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[2]fdi!$P$41:$U$41</c:f>
              <c:numCache>
                <c:formatCode>0</c:formatCode>
                <c:ptCount val="6"/>
                <c:pt idx="0">
                  <c:v>74</c:v>
                </c:pt>
                <c:pt idx="1">
                  <c:v>-85</c:v>
                </c:pt>
                <c:pt idx="2">
                  <c:v>54</c:v>
                </c:pt>
                <c:pt idx="3">
                  <c:v>11</c:v>
                </c:pt>
                <c:pt idx="4">
                  <c:v>19</c:v>
                </c:pt>
                <c:pt idx="5">
                  <c:v>-41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D0-45C3-887F-845416F8329F}"/>
            </c:ext>
          </c:extLst>
        </c:ser>
        <c:ser>
          <c:idx val="2"/>
          <c:order val="1"/>
          <c:tx>
            <c:v>China</c:v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[2]fdi!$P$26:$U$26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[2]fdi!$P$38:$U$38</c:f>
              <c:numCache>
                <c:formatCode>0</c:formatCode>
                <c:ptCount val="6"/>
                <c:pt idx="0">
                  <c:v>244</c:v>
                </c:pt>
                <c:pt idx="1">
                  <c:v>280</c:v>
                </c:pt>
                <c:pt idx="2">
                  <c:v>241</c:v>
                </c:pt>
                <c:pt idx="3">
                  <c:v>291</c:v>
                </c:pt>
                <c:pt idx="4">
                  <c:v>268</c:v>
                </c:pt>
                <c:pt idx="5">
                  <c:v>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D0-45C3-887F-845416F8329F}"/>
            </c:ext>
          </c:extLst>
        </c:ser>
        <c:ser>
          <c:idx val="4"/>
          <c:order val="2"/>
          <c:tx>
            <c:strRef>
              <c:f>[2]fdi!$O$27</c:f>
              <c:strCache>
                <c:ptCount val="1"/>
                <c:pt idx="0">
                  <c:v>ASEAN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[2]fdi!$P$26:$U$26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[2]fdi!$P$36:$U$36</c:f>
              <c:numCache>
                <c:formatCode>0</c:formatCode>
                <c:ptCount val="6"/>
                <c:pt idx="0">
                  <c:v>108</c:v>
                </c:pt>
                <c:pt idx="1">
                  <c:v>100</c:v>
                </c:pt>
                <c:pt idx="2">
                  <c:v>116</c:v>
                </c:pt>
                <c:pt idx="3">
                  <c:v>134</c:v>
                </c:pt>
                <c:pt idx="4">
                  <c:v>130</c:v>
                </c:pt>
                <c:pt idx="5">
                  <c:v>130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D0-45C3-887F-845416F8329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5864032"/>
        <c:axId val="1"/>
      </c:lineChart>
      <c:catAx>
        <c:axId val="38586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38586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836533020437074"/>
          <c:y val="0.17349683748547828"/>
          <c:w val="0.11634669795629246"/>
          <c:h val="0.582423016795031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058870570866141E-2"/>
          <c:y val="5.1323156973799328E-2"/>
          <c:w val="0.95610779609580054"/>
          <c:h val="0.8150444352350693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982608"/>
        <c:axId val="131984176"/>
      </c:barChart>
      <c:catAx>
        <c:axId val="131982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t-IT" sz="1100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1984176"/>
        <c:crosses val="autoZero"/>
        <c:auto val="1"/>
        <c:lblAlgn val="ctr"/>
        <c:lblOffset val="100"/>
        <c:noMultiLvlLbl val="0"/>
      </c:catAx>
      <c:valAx>
        <c:axId val="13198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19826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00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058870570866141E-2"/>
          <c:y val="5.1323156973799328E-2"/>
          <c:w val="0.95610779609580054"/>
          <c:h val="0.8150444352350693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982608"/>
        <c:axId val="131984176"/>
      </c:barChart>
      <c:catAx>
        <c:axId val="131982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t-IT" sz="1100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1984176"/>
        <c:crosses val="autoZero"/>
        <c:auto val="1"/>
        <c:lblAlgn val="ctr"/>
        <c:lblOffset val="100"/>
        <c:noMultiLvlLbl val="0"/>
      </c:catAx>
      <c:valAx>
        <c:axId val="13198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19826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00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058870570866141E-2"/>
          <c:y val="5.1323156973799328E-2"/>
          <c:w val="0.95610779609580054"/>
          <c:h val="0.8150444352350693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982608"/>
        <c:axId val="131984176"/>
      </c:barChart>
      <c:catAx>
        <c:axId val="131982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t-IT" sz="1100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1984176"/>
        <c:crosses val="autoZero"/>
        <c:auto val="1"/>
        <c:lblAlgn val="ctr"/>
        <c:lblOffset val="100"/>
        <c:noMultiLvlLbl val="0"/>
      </c:catAx>
      <c:valAx>
        <c:axId val="13198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19826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00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692038495188109E-2"/>
          <c:y val="3.0662550159953405E-2"/>
          <c:w val="0.9141955380577429"/>
          <c:h val="0.77755258714188713"/>
        </c:manualLayout>
      </c:layout>
      <c:lineChart>
        <c:grouping val="standard"/>
        <c:varyColors val="0"/>
        <c:ser>
          <c:idx val="0"/>
          <c:order val="0"/>
          <c:tx>
            <c:strRef>
              <c:f>Foglio2!$A$3</c:f>
              <c:strCache>
                <c:ptCount val="1"/>
                <c:pt idx="0">
                  <c:v>Urban population growth (annual 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Foglio2!$B$3:$J$3</c:f>
              <c:numCache>
                <c:formatCode>General</c:formatCode>
                <c:ptCount val="8"/>
                <c:pt idx="0">
                  <c:v>5.3215170830262304</c:v>
                </c:pt>
                <c:pt idx="1">
                  <c:v>3.0159499147579001</c:v>
                </c:pt>
                <c:pt idx="2">
                  <c:v>1.7718328792640099</c:v>
                </c:pt>
                <c:pt idx="3">
                  <c:v>2.0849024560600702</c:v>
                </c:pt>
                <c:pt idx="4">
                  <c:v>2.4533903303101798</c:v>
                </c:pt>
                <c:pt idx="5">
                  <c:v>1.61930809858875</c:v>
                </c:pt>
                <c:pt idx="6">
                  <c:v>1.2984401779922601</c:v>
                </c:pt>
                <c:pt idx="7">
                  <c:v>1.18637693749822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78-4BFD-A0FF-5CD187D41FE2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Urban population growth (rispetto anno 2007 %)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Foglio2!$B$5:$J$5</c:f>
              <c:numCache>
                <c:formatCode>General</c:formatCode>
                <c:ptCount val="8"/>
                <c:pt idx="0">
                  <c:v>5.4656552032548493</c:v>
                </c:pt>
                <c:pt idx="1">
                  <c:v>8.6948979416157322</c:v>
                </c:pt>
                <c:pt idx="2">
                  <c:v>10.637952891503485</c:v>
                </c:pt>
                <c:pt idx="3">
                  <c:v>12.968860429948226</c:v>
                </c:pt>
                <c:pt idx="4">
                  <c:v>15.774705961449234</c:v>
                </c:pt>
                <c:pt idx="5">
                  <c:v>17.664716398186027</c:v>
                </c:pt>
                <c:pt idx="6">
                  <c:v>19.202484244101523</c:v>
                </c:pt>
                <c:pt idx="7">
                  <c:v>20.625097115699148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78-4BFD-A0FF-5CD187D41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5441032"/>
        <c:axId val="515443328"/>
      </c:lineChart>
      <c:catAx>
        <c:axId val="51544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5443328"/>
        <c:crosses val="autoZero"/>
        <c:auto val="1"/>
        <c:lblAlgn val="ctr"/>
        <c:lblOffset val="100"/>
        <c:noMultiLvlLbl val="0"/>
      </c:catAx>
      <c:valAx>
        <c:axId val="51544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544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83177266597131E-2"/>
          <c:y val="2.7777777777777776E-2"/>
          <c:w val="0.88088635208808508"/>
          <c:h val="0.73625328083989505"/>
        </c:manualLayout>
      </c:layout>
      <c:lineChart>
        <c:grouping val="standard"/>
        <c:varyColors val="0"/>
        <c:ser>
          <c:idx val="0"/>
          <c:order val="0"/>
          <c:tx>
            <c:strRef>
              <c:f>Foglio2!$A$7</c:f>
              <c:strCache>
                <c:ptCount val="1"/>
                <c:pt idx="0">
                  <c:v>Imports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Foglio2!$B$7:$J$7</c:f>
              <c:numCache>
                <c:formatCode>0</c:formatCode>
                <c:ptCount val="9"/>
                <c:pt idx="0">
                  <c:v>331</c:v>
                </c:pt>
                <c:pt idx="1">
                  <c:v>403</c:v>
                </c:pt>
                <c:pt idx="2">
                  <c:v>324</c:v>
                </c:pt>
                <c:pt idx="3">
                  <c:v>409</c:v>
                </c:pt>
                <c:pt idx="4">
                  <c:v>478</c:v>
                </c:pt>
                <c:pt idx="5">
                  <c:v>497</c:v>
                </c:pt>
                <c:pt idx="6">
                  <c:v>508</c:v>
                </c:pt>
                <c:pt idx="7">
                  <c:v>514</c:v>
                </c:pt>
                <c:pt idx="8">
                  <c:v>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27-4973-B2DE-739D8E3EAFDF}"/>
            </c:ext>
          </c:extLst>
        </c:ser>
        <c:ser>
          <c:idx val="1"/>
          <c:order val="1"/>
          <c:tx>
            <c:strRef>
              <c:f>Foglio2!$A$8</c:f>
              <c:strCache>
                <c:ptCount val="1"/>
                <c:pt idx="0">
                  <c:v>Exports of goods and services (current US$)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Foglio2!$B$8:$J$8</c:f>
              <c:numCache>
                <c:formatCode>0</c:formatCode>
                <c:ptCount val="9"/>
                <c:pt idx="0">
                  <c:v>387</c:v>
                </c:pt>
                <c:pt idx="1">
                  <c:v>443</c:v>
                </c:pt>
                <c:pt idx="2">
                  <c:v>369</c:v>
                </c:pt>
                <c:pt idx="3">
                  <c:v>471</c:v>
                </c:pt>
                <c:pt idx="4">
                  <c:v>553</c:v>
                </c:pt>
                <c:pt idx="5">
                  <c:v>565</c:v>
                </c:pt>
                <c:pt idx="6">
                  <c:v>578</c:v>
                </c:pt>
                <c:pt idx="7">
                  <c:v>589</c:v>
                </c:pt>
                <c:pt idx="8">
                  <c:v>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27-4973-B2DE-739D8E3EA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4672320"/>
        <c:axId val="484672648"/>
      </c:lineChart>
      <c:catAx>
        <c:axId val="4846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648"/>
        <c:crosses val="autoZero"/>
        <c:auto val="1"/>
        <c:lblAlgn val="ctr"/>
        <c:lblOffset val="100"/>
        <c:noMultiLvlLbl val="0"/>
      </c:catAx>
      <c:valAx>
        <c:axId val="484672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dirty="0" err="1">
                    <a:solidFill>
                      <a:schemeClr val="tx2"/>
                    </a:solidFill>
                  </a:rPr>
                  <a:t>Billion</a:t>
                </a:r>
                <a:r>
                  <a:rPr lang="it-IT" sz="1200" baseline="0" dirty="0">
                    <a:solidFill>
                      <a:schemeClr val="tx2"/>
                    </a:solidFill>
                  </a:rPr>
                  <a:t> US$</a:t>
                </a:r>
                <a:endParaRPr lang="it-IT" sz="120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84888884710421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4672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Singapore:composizione</a:t>
            </a:r>
            <a:r>
              <a:rPr lang="en-US" baseline="0"/>
              <a:t> PIL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33557967116754928"/>
          <c:y val="0.23609463813330051"/>
          <c:w val="0.3936311864030832"/>
          <c:h val="0.66608102102769373"/>
        </c:manualLayout>
      </c:layout>
      <c:pieChart>
        <c:varyColors val="1"/>
        <c:ser>
          <c:idx val="0"/>
          <c:order val="0"/>
          <c:tx>
            <c:strRef>
              <c:f>'[composizione gdp.xlsx]Data'!$M$9</c:f>
              <c:strCache>
                <c:ptCount val="1"/>
                <c:pt idx="0">
                  <c:v>Singapore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E53-4B62-95B4-D4394472999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E53-4B62-95B4-D4394472999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E53-4B62-95B4-D4394472999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8BCB025-4A01-4074-895F-C373FA7A0016}" type="PERCENTAGE">
                      <a:rPr lang="en-US"/>
                      <a:pPr/>
                      <a:t>[PERCENTUALE]</a:t>
                    </a:fld>
                    <a:endParaRPr lang="it-IT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E53-4B62-95B4-D4394472999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33C297F-7380-4791-A80D-1F597AC92E28}" type="PERCENTAGE">
                      <a:rPr lang="en-US"/>
                      <a:pPr/>
                      <a:t>[PERCENTUALE]</a:t>
                    </a:fld>
                    <a:endParaRPr lang="it-IT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E53-4B62-95B4-D4394472999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6611B9F-29C1-45AD-A243-60CA6A0873BF}" type="PERCENTAGE">
                      <a:rPr lang="en-US"/>
                      <a:pPr/>
                      <a:t>[PERCENTUALE]</a:t>
                    </a:fld>
                    <a:endParaRPr lang="it-IT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E53-4B62-95B4-D439447299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'[composizione gdp.xlsx]Data'!$N$1:$P$1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SERVICES</c:v>
                </c:pt>
              </c:strCache>
            </c:strRef>
          </c:cat>
          <c:val>
            <c:numRef>
              <c:f>'[composizione gdp.xlsx]Data'!$N$9:$P$9</c:f>
              <c:numCache>
                <c:formatCode>General</c:formatCode>
                <c:ptCount val="3"/>
                <c:pt idx="0">
                  <c:v>3.7525931211268349E-2</c:v>
                </c:pt>
                <c:pt idx="1">
                  <c:v>26.401078209854521</c:v>
                </c:pt>
                <c:pt idx="2">
                  <c:v>73.561395858934205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53-4B62-95B4-D4394472999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414583968724875"/>
          <c:y val="0.8922113008464525"/>
          <c:w val="0.35170809881609227"/>
          <c:h val="0.10778869915354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Distribuzione della popolazione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20D-4D39-8162-26B704E81B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0D-4D39-8162-26B704E81B1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Foglio1!$A$24:$A$25</c:f>
              <c:strCache>
                <c:ptCount val="2"/>
                <c:pt idx="0">
                  <c:v>Urban population</c:v>
                </c:pt>
                <c:pt idx="1">
                  <c:v>Rural population</c:v>
                </c:pt>
              </c:strCache>
            </c:strRef>
          </c:cat>
          <c:val>
            <c:numRef>
              <c:f>Foglio1!$B$24:$B$25</c:f>
              <c:numCache>
                <c:formatCode>General</c:formatCode>
                <c:ptCount val="2"/>
                <c:pt idx="0">
                  <c:v>18377852</c:v>
                </c:pt>
                <c:pt idx="1">
                  <c:v>35519302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0D-4D39-8162-26B704E81B1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933749424667099"/>
          <c:y val="0.41117119465358548"/>
          <c:w val="0.45562338311616168"/>
          <c:h val="0.1548196923988502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20">
  <a:schemeClr val="dk1"/>
  <cs:variation>
    <a:tint val="92000"/>
  </cs:variation>
  <cs:variation>
    <a:tint val="85000"/>
  </cs:variation>
  <cs:variation>
    <a:tint val="77000"/>
  </cs:variation>
  <cs:variation>
    <a:tint val="69000"/>
  </cs:variation>
  <cs:variation>
    <a:tint val="62000"/>
  </cs:variation>
  <cs:variation>
    <a:tint val="54000"/>
  </cs:variation>
  <cs:variation>
    <a:tint val="46000"/>
  </cs:variation>
  <cs:variation>
    <a:tint val="38000"/>
  </cs:variation>
  <cs:variation>
    <a:tint val="31000"/>
  </cs:variation>
  <cs:variation>
    <a:tint val="23000"/>
  </cs:variation>
  <cs:variation>
    <a:tint val="15000"/>
  </cs:variation>
  <cs:variation>
    <a:tint val="8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20">
  <a:schemeClr val="dk1"/>
  <cs:variation>
    <a:tint val="92000"/>
  </cs:variation>
  <cs:variation>
    <a:tint val="85000"/>
  </cs:variation>
  <cs:variation>
    <a:tint val="77000"/>
  </cs:variation>
  <cs:variation>
    <a:tint val="69000"/>
  </cs:variation>
  <cs:variation>
    <a:tint val="62000"/>
  </cs:variation>
  <cs:variation>
    <a:tint val="54000"/>
  </cs:variation>
  <cs:variation>
    <a:tint val="46000"/>
  </cs:variation>
  <cs:variation>
    <a:tint val="38000"/>
  </cs:variation>
  <cs:variation>
    <a:tint val="31000"/>
  </cs:variation>
  <cs:variation>
    <a:tint val="23000"/>
  </cs:variation>
  <cs:variation>
    <a:tint val="15000"/>
  </cs:variation>
  <cs:variation>
    <a:tint val="8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20">
  <a:schemeClr val="dk1"/>
  <cs:variation>
    <a:tint val="92000"/>
  </cs:variation>
  <cs:variation>
    <a:tint val="85000"/>
  </cs:variation>
  <cs:variation>
    <a:tint val="77000"/>
  </cs:variation>
  <cs:variation>
    <a:tint val="69000"/>
  </cs:variation>
  <cs:variation>
    <a:tint val="62000"/>
  </cs:variation>
  <cs:variation>
    <a:tint val="54000"/>
  </cs:variation>
  <cs:variation>
    <a:tint val="46000"/>
  </cs:variation>
  <cs:variation>
    <a:tint val="38000"/>
  </cs:variation>
  <cs:variation>
    <a:tint val="31000"/>
  </cs:variation>
  <cs:variation>
    <a:tint val="23000"/>
  </cs:variation>
  <cs:variation>
    <a:tint val="15000"/>
  </cs:variation>
  <cs:variation>
    <a:tint val="8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6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defRPr sz="1100"/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00" kern="1200"/>
  </cs:legend>
  <cs:plo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</cs:spPr>
  </cs:plotArea>
  <cs:plotArea3D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</cs:spPr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728" b="0" kern="16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defRPr sz="1100"/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00" kern="1200"/>
  </cs:legend>
  <cs:plo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</cs:spPr>
  </cs:plotArea>
  <cs:plotArea3D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</cs:spPr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728" b="0" kern="16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defRPr sz="1100"/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00" kern="1200"/>
  </cs:legend>
  <cs:plo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</cs:spPr>
  </cs:plotArea>
  <cs:plotArea3D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</cs:spPr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728" b="0" kern="16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it-IT"/>
              <a:t>20/04/2017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it-IT"/>
              <a:t>20/04/2017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843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409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097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012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01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492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599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8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009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al 2015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19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308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 study commissioned by the World Bank to facilitate the integration of the</a:t>
            </a:r>
            <a:br>
              <a:rPr lang="en-US" dirty="0"/>
            </a:br>
            <a:r>
              <a:rPr lang="en-US" sz="1200" b="0" i="0" kern="1200" dirty="0"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ASEAN travel and tourism industry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852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38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it-IT"/>
              <a:t>20/04/2017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it-IT"/>
              <a:pPr/>
              <a:t>20/04/2017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7.xml"/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asean.org/system/files/downloads/Investing-in-ASEAN-2013-14.pdf" TargetMode="External"/><Relationship Id="rId2" Type="http://schemas.openxmlformats.org/officeDocument/2006/relationships/hyperlink" Target="http://www.jpmorgan.com/country/US/EN/cib/investment-banking/trade-asean-futu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ean.org/storage/2017/01/Investing-in-ASEAN-2017-.pdf" TargetMode="External"/><Relationship Id="rId5" Type="http://schemas.openxmlformats.org/officeDocument/2006/relationships/hyperlink" Target="http://ec.europa.eu/eurostat/statistics-explained/index.php/EU_trade_and_investment_statistics_with_the_Association_of_South_East_Asian_Nations_(ASEAN)" TargetMode="External"/><Relationship Id="rId4" Type="http://schemas.openxmlformats.org/officeDocument/2006/relationships/hyperlink" Target="http://eeas.europa.eu/archives/docs/asean/docs/key_facts_figures_eu_asean_en.pdf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kinsey.com/industries/public-sector/our-insights/understanding-asean-seven-things-you-need-to-know" TargetMode="External"/><Relationship Id="rId2" Type="http://schemas.openxmlformats.org/officeDocument/2006/relationships/hyperlink" Target="https://orizzontinternazionali.org/2016/05/04/il-ruolo-economico-e-politico-dellasean-nel-2016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sean.org/resource/statistics/" TargetMode="External"/><Relationship Id="rId4" Type="http://schemas.openxmlformats.org/officeDocument/2006/relationships/hyperlink" Target="http://www.asiarisk.com/library2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it-IT" dirty="0" err="1">
                <a:solidFill>
                  <a:srgbClr val="545454">
                    <a:lumMod val="50000"/>
                  </a:srgbClr>
                </a:solidFill>
                <a:latin typeface="Century Gothic"/>
              </a:rPr>
              <a:t>OpportunitÀ</a:t>
            </a:r>
            <a:r>
              <a:rPr lang="it-IT" dirty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 di sviluppo nei paesi del sud-est asiatico</a:t>
            </a:r>
            <a:endParaRPr lang="it-IT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 report by The Economist Intelligence Unit</a:t>
            </a:r>
            <a:endParaRPr lang="it-IT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Singapore(2/2)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35AA57A5-E80C-4B5F-ACD4-818F8B2E66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456102"/>
              </p:ext>
            </p:extLst>
          </p:nvPr>
        </p:nvGraphicFramePr>
        <p:xfrm>
          <a:off x="5014292" y="1828800"/>
          <a:ext cx="5688632" cy="36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33ED2D0D-F637-4704-95D1-AFD7CEED43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049592"/>
              </p:ext>
            </p:extLst>
          </p:nvPr>
        </p:nvGraphicFramePr>
        <p:xfrm>
          <a:off x="721941" y="1988840"/>
          <a:ext cx="450837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51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Thailandia(1/2)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977634"/>
              </p:ext>
            </p:extLst>
          </p:nvPr>
        </p:nvGraphicFramePr>
        <p:xfrm>
          <a:off x="1413892" y="2276872"/>
          <a:ext cx="5809953" cy="12892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1129409485"/>
                    </a:ext>
                  </a:extLst>
                </a:gridCol>
                <a:gridCol w="2281561">
                  <a:extLst>
                    <a:ext uri="{9D8B030D-6E8A-4147-A177-3AD203B41FA5}">
                      <a16:colId xmlns:a16="http://schemas.microsoft.com/office/drawing/2014/main" val="1783602154"/>
                    </a:ext>
                  </a:extLst>
                </a:gridCol>
              </a:tblGrid>
              <a:tr h="42976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US$-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billion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395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0916538"/>
                  </a:ext>
                </a:extLst>
              </a:tr>
              <a:tr h="42976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growth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annual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%)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2,8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7867634"/>
                  </a:ext>
                </a:extLst>
              </a:tr>
              <a:tr h="42976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per capita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5814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3587399"/>
                  </a:ext>
                </a:extLst>
              </a:tr>
            </a:tbl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AFB221C5-D6B4-4FB0-8DED-2241FA7474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313774"/>
              </p:ext>
            </p:extLst>
          </p:nvPr>
        </p:nvGraphicFramePr>
        <p:xfrm>
          <a:off x="621804" y="3933056"/>
          <a:ext cx="50405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tangolo 8"/>
          <p:cNvSpPr/>
          <p:nvPr/>
        </p:nvSpPr>
        <p:spPr>
          <a:xfrm>
            <a:off x="2043334" y="6372036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POPOLAZIONE TOTALE: 67 959 359</a:t>
            </a:r>
            <a:r>
              <a:rPr lang="it-IT" dirty="0"/>
              <a:t> </a:t>
            </a:r>
          </a:p>
        </p:txBody>
      </p:sp>
      <p:graphicFrame>
        <p:nvGraphicFramePr>
          <p:cNvPr id="11" name="Segnaposto contenuto 3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249999"/>
              </p:ext>
            </p:extLst>
          </p:nvPr>
        </p:nvGraphicFramePr>
        <p:xfrm>
          <a:off x="5878388" y="3827508"/>
          <a:ext cx="5785490" cy="31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4EEBA54C-232D-407C-B14B-AF1EC25D1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262153"/>
              </p:ext>
            </p:extLst>
          </p:nvPr>
        </p:nvGraphicFramePr>
        <p:xfrm>
          <a:off x="6814492" y="7675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3797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Thailandia(2/2)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13892" y="1916832"/>
            <a:ext cx="5166517" cy="3258350"/>
          </a:xfrm>
          <a:prstGeom prst="rect">
            <a:avLst/>
          </a:prstGeom>
        </p:spPr>
      </p:pic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E9B1EB67-584A-47B4-8237-E520FE809F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26750"/>
              </p:ext>
            </p:extLst>
          </p:nvPr>
        </p:nvGraphicFramePr>
        <p:xfrm>
          <a:off x="6598071" y="1916832"/>
          <a:ext cx="4770587" cy="300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ttangolo 2"/>
          <p:cNvSpPr/>
          <p:nvPr/>
        </p:nvSpPr>
        <p:spPr>
          <a:xfrm>
            <a:off x="950737" y="5877272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761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Brunei(1/2)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14947"/>
              </p:ext>
            </p:extLst>
          </p:nvPr>
        </p:nvGraphicFramePr>
        <p:xfrm>
          <a:off x="791739" y="2132856"/>
          <a:ext cx="6120680" cy="10801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10318176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69620775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US$-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billion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13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33157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growth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annual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%)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-0,57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171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per capita (current US$)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30555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8012933"/>
                  </a:ext>
                </a:extLst>
              </a:tr>
            </a:tbl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3CCA91A2-D78E-41D1-906B-E75F86B11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747810"/>
              </p:ext>
            </p:extLst>
          </p:nvPr>
        </p:nvGraphicFramePr>
        <p:xfrm>
          <a:off x="791739" y="3649854"/>
          <a:ext cx="4942633" cy="301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tangolo 5"/>
          <p:cNvSpPr/>
          <p:nvPr/>
        </p:nvSpPr>
        <p:spPr>
          <a:xfrm>
            <a:off x="2998068" y="6156012"/>
            <a:ext cx="2627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Population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total</a:t>
            </a:r>
            <a:r>
              <a:rPr lang="it-IT" dirty="0"/>
              <a:t>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423 188</a:t>
            </a:r>
            <a:r>
              <a:rPr lang="it-IT" dirty="0"/>
              <a:t> </a:t>
            </a:r>
          </a:p>
        </p:txBody>
      </p:sp>
      <p:graphicFrame>
        <p:nvGraphicFramePr>
          <p:cNvPr id="7" name="Segnaposto contenuto 4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60852"/>
              </p:ext>
            </p:extLst>
          </p:nvPr>
        </p:nvGraphicFramePr>
        <p:xfrm>
          <a:off x="5950396" y="3356992"/>
          <a:ext cx="6238429" cy="331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4EEBA54C-232D-407C-B14B-AF1EC25D1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245785"/>
              </p:ext>
            </p:extLst>
          </p:nvPr>
        </p:nvGraphicFramePr>
        <p:xfrm>
          <a:off x="6912419" y="6083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534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Brunei(2/2)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9B1EB67-584A-47B4-8237-E520FE809F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936484"/>
              </p:ext>
            </p:extLst>
          </p:nvPr>
        </p:nvGraphicFramePr>
        <p:xfrm>
          <a:off x="6094414" y="2060848"/>
          <a:ext cx="530884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B0B168F-AFB3-4350-8187-1BDC6CCCA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22940"/>
              </p:ext>
            </p:extLst>
          </p:nvPr>
        </p:nvGraphicFramePr>
        <p:xfrm>
          <a:off x="909836" y="2060848"/>
          <a:ext cx="48965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878588" y="6021288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19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Cambogia(1/2)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CCA91A2-D78E-41D1-906B-E75F86B11B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508379"/>
              </p:ext>
            </p:extLst>
          </p:nvPr>
        </p:nvGraphicFramePr>
        <p:xfrm>
          <a:off x="621804" y="3572972"/>
          <a:ext cx="6172943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/>
          <p:cNvSpPr/>
          <p:nvPr/>
        </p:nvSpPr>
        <p:spPr>
          <a:xfrm>
            <a:off x="1388200" y="5971346"/>
            <a:ext cx="2907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Population,total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: 15 577 899</a:t>
            </a:r>
            <a:r>
              <a:rPr lang="it-IT" dirty="0"/>
              <a:t> 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20909"/>
              </p:ext>
            </p:extLst>
          </p:nvPr>
        </p:nvGraphicFramePr>
        <p:xfrm>
          <a:off x="1489226" y="2032204"/>
          <a:ext cx="6261369" cy="110876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774590">
                  <a:extLst>
                    <a:ext uri="{9D8B030D-6E8A-4147-A177-3AD203B41FA5}">
                      <a16:colId xmlns:a16="http://schemas.microsoft.com/office/drawing/2014/main" val="2800717629"/>
                    </a:ext>
                  </a:extLst>
                </a:gridCol>
                <a:gridCol w="1486779">
                  <a:extLst>
                    <a:ext uri="{9D8B030D-6E8A-4147-A177-3AD203B41FA5}">
                      <a16:colId xmlns:a16="http://schemas.microsoft.com/office/drawing/2014/main" val="4095917065"/>
                    </a:ext>
                  </a:extLst>
                </a:gridCol>
              </a:tblGrid>
              <a:tr h="36958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US$-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billion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18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4781929"/>
                  </a:ext>
                </a:extLst>
              </a:tr>
              <a:tr h="36958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growth (annual %)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2565160"/>
                  </a:ext>
                </a:extLst>
              </a:tr>
              <a:tr h="36958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per capita (current US$)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1159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9711657"/>
                  </a:ext>
                </a:extLst>
              </a:tr>
            </a:tbl>
          </a:graphicData>
        </a:graphic>
      </p:graphicFrame>
      <p:graphicFrame>
        <p:nvGraphicFramePr>
          <p:cNvPr id="7" name="Segnaposto contenuto 4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661520"/>
              </p:ext>
            </p:extLst>
          </p:nvPr>
        </p:nvGraphicFramePr>
        <p:xfrm>
          <a:off x="6803597" y="3201111"/>
          <a:ext cx="5524871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4EEBA54C-232D-407C-B14B-AF1EC25D1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720642"/>
              </p:ext>
            </p:extLst>
          </p:nvPr>
        </p:nvGraphicFramePr>
        <p:xfrm>
          <a:off x="7102524" y="4579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907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Cambogia(2/2)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B0B168F-AFB3-4350-8187-1BDC6CCCA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113714"/>
              </p:ext>
            </p:extLst>
          </p:nvPr>
        </p:nvGraphicFramePr>
        <p:xfrm>
          <a:off x="5662364" y="1918324"/>
          <a:ext cx="5956919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E9B1EB67-584A-47B4-8237-E520FE809F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523389"/>
              </p:ext>
            </p:extLst>
          </p:nvPr>
        </p:nvGraphicFramePr>
        <p:xfrm>
          <a:off x="549796" y="2060848"/>
          <a:ext cx="5112568" cy="345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405780" y="5841679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725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Laos(1/2)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205644"/>
              </p:ext>
            </p:extLst>
          </p:nvPr>
        </p:nvGraphicFramePr>
        <p:xfrm>
          <a:off x="1485900" y="2132857"/>
          <a:ext cx="5760640" cy="122413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502579">
                  <a:extLst>
                    <a:ext uri="{9D8B030D-6E8A-4147-A177-3AD203B41FA5}">
                      <a16:colId xmlns:a16="http://schemas.microsoft.com/office/drawing/2014/main" val="3660412026"/>
                    </a:ext>
                  </a:extLst>
                </a:gridCol>
                <a:gridCol w="1258061">
                  <a:extLst>
                    <a:ext uri="{9D8B030D-6E8A-4147-A177-3AD203B41FA5}">
                      <a16:colId xmlns:a16="http://schemas.microsoft.com/office/drawing/2014/main" val="1757438380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US$-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billion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12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431678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growth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annual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%)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615002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per capita (current US$)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1818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997495"/>
                  </a:ext>
                </a:extLst>
              </a:tr>
            </a:tbl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3CCA91A2-D78E-41D1-906B-E75F86B11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804230"/>
              </p:ext>
            </p:extLst>
          </p:nvPr>
        </p:nvGraphicFramePr>
        <p:xfrm>
          <a:off x="261764" y="3544064"/>
          <a:ext cx="600884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tangolo 5"/>
          <p:cNvSpPr/>
          <p:nvPr/>
        </p:nvSpPr>
        <p:spPr>
          <a:xfrm>
            <a:off x="1485900" y="5949280"/>
            <a:ext cx="3238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Population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total</a:t>
            </a:r>
            <a:r>
              <a:rPr lang="it-IT" dirty="0"/>
              <a:t>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15 577 899</a:t>
            </a:r>
            <a:r>
              <a:rPr lang="it-IT" dirty="0"/>
              <a:t> 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35AA57A5-E80C-4B5F-ACD4-818F8B2E66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507489"/>
              </p:ext>
            </p:extLst>
          </p:nvPr>
        </p:nvGraphicFramePr>
        <p:xfrm>
          <a:off x="6166420" y="3356992"/>
          <a:ext cx="5544616" cy="3326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4EEBA54C-232D-407C-B14B-AF1EC25D1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44178"/>
              </p:ext>
            </p:extLst>
          </p:nvPr>
        </p:nvGraphicFramePr>
        <p:xfrm>
          <a:off x="7139036" y="4949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4EEBA54C-232D-407C-B14B-AF1EC25D1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046075"/>
              </p:ext>
            </p:extLst>
          </p:nvPr>
        </p:nvGraphicFramePr>
        <p:xfrm>
          <a:off x="6526460" y="4488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727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Laos(2/2)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9B1EB67-584A-47B4-8237-E520FE809F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018495"/>
              </p:ext>
            </p:extLst>
          </p:nvPr>
        </p:nvGraphicFramePr>
        <p:xfrm>
          <a:off x="1217613" y="1828800"/>
          <a:ext cx="5020815" cy="36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B0B168F-AFB3-4350-8187-1BDC6CCCA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483386"/>
              </p:ext>
            </p:extLst>
          </p:nvPr>
        </p:nvGraphicFramePr>
        <p:xfrm>
          <a:off x="6526460" y="1828800"/>
          <a:ext cx="5256584" cy="32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681607" y="5692722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141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MALESIA(1/2)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5AA57A5-E80C-4B5F-ACD4-818F8B2E66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878741"/>
              </p:ext>
            </p:extLst>
          </p:nvPr>
        </p:nvGraphicFramePr>
        <p:xfrm>
          <a:off x="5590356" y="2996952"/>
          <a:ext cx="6100936" cy="36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3CCA91A2-D78E-41D1-906B-E75F86B11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384131"/>
              </p:ext>
            </p:extLst>
          </p:nvPr>
        </p:nvGraphicFramePr>
        <p:xfrm>
          <a:off x="765820" y="3212976"/>
          <a:ext cx="4994216" cy="296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21326"/>
              </p:ext>
            </p:extLst>
          </p:nvPr>
        </p:nvGraphicFramePr>
        <p:xfrm>
          <a:off x="1341884" y="1939336"/>
          <a:ext cx="6552728" cy="105761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996765">
                  <a:extLst>
                    <a:ext uri="{9D8B030D-6E8A-4147-A177-3AD203B41FA5}">
                      <a16:colId xmlns:a16="http://schemas.microsoft.com/office/drawing/2014/main" val="4237502649"/>
                    </a:ext>
                  </a:extLst>
                </a:gridCol>
                <a:gridCol w="1555963">
                  <a:extLst>
                    <a:ext uri="{9D8B030D-6E8A-4147-A177-3AD203B41FA5}">
                      <a16:colId xmlns:a16="http://schemas.microsoft.com/office/drawing/2014/main" val="1322430039"/>
                    </a:ext>
                  </a:extLst>
                </a:gridCol>
              </a:tblGrid>
              <a:tr h="35253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US$-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billion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296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8702108"/>
                  </a:ext>
                </a:extLst>
              </a:tr>
              <a:tr h="35253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growth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annual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%)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4,9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2640293"/>
                  </a:ext>
                </a:extLst>
              </a:tr>
              <a:tr h="35253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per capita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9768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790089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765820" y="5589240"/>
            <a:ext cx="2914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Population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total</a:t>
            </a:r>
            <a:r>
              <a:rPr lang="it-IT" dirty="0"/>
              <a:t>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30 331 007</a:t>
            </a:r>
            <a:r>
              <a:rPr lang="it-IT" dirty="0"/>
              <a:t> 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4EEBA54C-232D-407C-B14B-AF1EC25D1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261237"/>
              </p:ext>
            </p:extLst>
          </p:nvPr>
        </p:nvGraphicFramePr>
        <p:xfrm>
          <a:off x="7390556" y="2746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ico 8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419118"/>
              </p:ext>
            </p:extLst>
          </p:nvPr>
        </p:nvGraphicFramePr>
        <p:xfrm>
          <a:off x="6886500" y="3930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8235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Obiettivi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ricerca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Che </a:t>
            </a:r>
            <a:r>
              <a:rPr lang="en-US" b="1" dirty="0" err="1"/>
              <a:t>cos’è</a:t>
            </a:r>
            <a:r>
              <a:rPr lang="en-US" b="1" dirty="0"/>
              <a:t> </a:t>
            </a:r>
            <a:r>
              <a:rPr lang="en-US" b="1" dirty="0" err="1"/>
              <a:t>l’ASEAN</a:t>
            </a:r>
            <a:r>
              <a:rPr lang="en-US" b="1" dirty="0"/>
              <a:t> e </a:t>
            </a:r>
            <a:r>
              <a:rPr lang="en-US" b="1" dirty="0" err="1"/>
              <a:t>quali</a:t>
            </a:r>
            <a:r>
              <a:rPr lang="en-US" b="1" dirty="0"/>
              <a:t> </a:t>
            </a:r>
            <a:r>
              <a:rPr lang="en-US" b="1" dirty="0" err="1"/>
              <a:t>obiettivi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pone?</a:t>
            </a:r>
          </a:p>
          <a:p>
            <a:r>
              <a:rPr lang="en-US" b="1" dirty="0" err="1"/>
              <a:t>Quali</a:t>
            </a:r>
            <a:r>
              <a:rPr lang="en-US" b="1" dirty="0"/>
              <a:t> </a:t>
            </a:r>
            <a:r>
              <a:rPr lang="en-US" b="1" dirty="0" err="1"/>
              <a:t>sono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punti</a:t>
            </a:r>
            <a:r>
              <a:rPr lang="en-US" b="1" dirty="0"/>
              <a:t> </a:t>
            </a:r>
            <a:r>
              <a:rPr lang="en-US" b="1" dirty="0" err="1"/>
              <a:t>critici</a:t>
            </a:r>
            <a:r>
              <a:rPr lang="en-US" b="1" dirty="0"/>
              <a:t> per lo </a:t>
            </a:r>
            <a:r>
              <a:rPr lang="en-US" b="1" dirty="0" err="1"/>
              <a:t>sviluppo</a:t>
            </a:r>
            <a:r>
              <a:rPr lang="en-US" b="1" dirty="0"/>
              <a:t> </a:t>
            </a:r>
            <a:r>
              <a:rPr lang="en-US" b="1" dirty="0" err="1"/>
              <a:t>dei</a:t>
            </a:r>
            <a:r>
              <a:rPr lang="en-US" b="1" dirty="0"/>
              <a:t> </a:t>
            </a:r>
            <a:r>
              <a:rPr lang="en-US" b="1" dirty="0" err="1"/>
              <a:t>vari</a:t>
            </a:r>
            <a:r>
              <a:rPr lang="en-US" b="1" dirty="0"/>
              <a:t> </a:t>
            </a:r>
            <a:r>
              <a:rPr lang="en-US" b="1" dirty="0" err="1"/>
              <a:t>paesi</a:t>
            </a:r>
            <a:r>
              <a:rPr lang="en-US" b="1" dirty="0"/>
              <a:t>?</a:t>
            </a:r>
          </a:p>
          <a:p>
            <a:r>
              <a:rPr lang="en-US" b="1" dirty="0" err="1"/>
              <a:t>Quali</a:t>
            </a:r>
            <a:r>
              <a:rPr lang="en-US" b="1" dirty="0"/>
              <a:t> </a:t>
            </a:r>
            <a:r>
              <a:rPr lang="en-US" b="1" dirty="0" err="1"/>
              <a:t>opportunità</a:t>
            </a:r>
            <a:r>
              <a:rPr lang="en-US" b="1" dirty="0"/>
              <a:t> in termini di </a:t>
            </a:r>
            <a:r>
              <a:rPr lang="en-US" b="1" dirty="0" err="1"/>
              <a:t>investimenti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possono</a:t>
            </a:r>
            <a:r>
              <a:rPr lang="en-US" b="1" dirty="0"/>
              <a:t> </a:t>
            </a:r>
            <a:r>
              <a:rPr lang="en-US" b="1" dirty="0" err="1"/>
              <a:t>cogliere</a:t>
            </a:r>
            <a:r>
              <a:rPr lang="en-US" b="1" dirty="0"/>
              <a:t>?</a:t>
            </a:r>
          </a:p>
          <a:p>
            <a:r>
              <a:rPr lang="en-US" b="1" dirty="0"/>
              <a:t>Quale </a:t>
            </a:r>
            <a:r>
              <a:rPr lang="en-US" b="1" dirty="0" err="1"/>
              <a:t>Paese</a:t>
            </a:r>
            <a:r>
              <a:rPr lang="en-US" b="1" dirty="0"/>
              <a:t> è </a:t>
            </a:r>
            <a:r>
              <a:rPr lang="en-US" b="1" dirty="0" err="1"/>
              <a:t>più</a:t>
            </a:r>
            <a:r>
              <a:rPr lang="en-US" b="1" dirty="0"/>
              <a:t> </a:t>
            </a:r>
            <a:r>
              <a:rPr lang="en-US" b="1" dirty="0" err="1"/>
              <a:t>progredito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MALESIA(2/2)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B0B168F-AFB3-4350-8187-1BDC6CCCA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730689"/>
              </p:ext>
            </p:extLst>
          </p:nvPr>
        </p:nvGraphicFramePr>
        <p:xfrm>
          <a:off x="5446340" y="1916832"/>
          <a:ext cx="6172945" cy="31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E9B1EB67-584A-47B4-8237-E520FE809F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795602"/>
              </p:ext>
            </p:extLst>
          </p:nvPr>
        </p:nvGraphicFramePr>
        <p:xfrm>
          <a:off x="621804" y="2049388"/>
          <a:ext cx="4824536" cy="325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765820" y="5750396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58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Myanmar(1/2)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CCA91A2-D78E-41D1-906B-E75F86B11B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809171"/>
              </p:ext>
            </p:extLst>
          </p:nvPr>
        </p:nvGraphicFramePr>
        <p:xfrm>
          <a:off x="1217614" y="3645024"/>
          <a:ext cx="3724671" cy="29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/>
          <p:cNvSpPr/>
          <p:nvPr/>
        </p:nvSpPr>
        <p:spPr>
          <a:xfrm>
            <a:off x="693812" y="5877272"/>
            <a:ext cx="2914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Population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total</a:t>
            </a:r>
            <a:r>
              <a:rPr lang="it-IT" dirty="0"/>
              <a:t>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53 897 154</a:t>
            </a:r>
            <a:r>
              <a:rPr lang="it-IT" dirty="0"/>
              <a:t> 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155190"/>
              </p:ext>
            </p:extLst>
          </p:nvPr>
        </p:nvGraphicFramePr>
        <p:xfrm>
          <a:off x="1217614" y="1957400"/>
          <a:ext cx="6316958" cy="11115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816979">
                  <a:extLst>
                    <a:ext uri="{9D8B030D-6E8A-4147-A177-3AD203B41FA5}">
                      <a16:colId xmlns:a16="http://schemas.microsoft.com/office/drawing/2014/main" val="539845504"/>
                    </a:ext>
                  </a:extLst>
                </a:gridCol>
                <a:gridCol w="1499979">
                  <a:extLst>
                    <a:ext uri="{9D8B030D-6E8A-4147-A177-3AD203B41FA5}">
                      <a16:colId xmlns:a16="http://schemas.microsoft.com/office/drawing/2014/main" val="1534437784"/>
                    </a:ext>
                  </a:extLst>
                </a:gridCol>
              </a:tblGrid>
              <a:tr h="37052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(current US$-billion)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62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1424424"/>
                  </a:ext>
                </a:extLst>
              </a:tr>
              <a:tr h="37052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growth (annual %)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7,2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5448265"/>
                  </a:ext>
                </a:extLst>
              </a:tr>
              <a:tr h="37052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per capita (current US$)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1161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840532"/>
                  </a:ext>
                </a:extLst>
              </a:tr>
            </a:tbl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35AA57A5-E80C-4B5F-ACD4-818F8B2E66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386318"/>
              </p:ext>
            </p:extLst>
          </p:nvPr>
        </p:nvGraphicFramePr>
        <p:xfrm>
          <a:off x="4923247" y="3068960"/>
          <a:ext cx="6624735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4EEBA54C-232D-407C-B14B-AF1EC25D1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739761"/>
              </p:ext>
            </p:extLst>
          </p:nvPr>
        </p:nvGraphicFramePr>
        <p:xfrm>
          <a:off x="6564004" y="5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0065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Myanmar(2/2)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B0B168F-AFB3-4350-8187-1BDC6CCCA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532319"/>
              </p:ext>
            </p:extLst>
          </p:nvPr>
        </p:nvGraphicFramePr>
        <p:xfrm>
          <a:off x="6094414" y="1916832"/>
          <a:ext cx="5020815" cy="32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E9B1EB67-584A-47B4-8237-E520FE809F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390453"/>
              </p:ext>
            </p:extLst>
          </p:nvPr>
        </p:nvGraphicFramePr>
        <p:xfrm>
          <a:off x="1413892" y="2173424"/>
          <a:ext cx="4896544" cy="31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815751" y="5891661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0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philippines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(1/2)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849056"/>
              </p:ext>
            </p:extLst>
          </p:nvPr>
        </p:nvGraphicFramePr>
        <p:xfrm>
          <a:off x="909836" y="2132856"/>
          <a:ext cx="6264696" cy="122413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27156079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890539767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(current US$-billion)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292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612832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growth (annual %)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5,9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342141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per capita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2904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380385"/>
                  </a:ext>
                </a:extLst>
              </a:tr>
            </a:tbl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3CCA91A2-D78E-41D1-906B-E75F86B11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567579"/>
              </p:ext>
            </p:extLst>
          </p:nvPr>
        </p:nvGraphicFramePr>
        <p:xfrm>
          <a:off x="909351" y="3501008"/>
          <a:ext cx="4572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tangolo 5"/>
          <p:cNvSpPr/>
          <p:nvPr/>
        </p:nvSpPr>
        <p:spPr>
          <a:xfrm>
            <a:off x="2517676" y="6215938"/>
            <a:ext cx="60928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>
                <a:solidFill>
                  <a:srgbClr val="000000"/>
                </a:solidFill>
                <a:latin typeface="Calibri" panose="020F0502020204030204" pitchFamily="34" charset="0"/>
              </a:rPr>
              <a:t>Population,total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: 100 699 395</a:t>
            </a:r>
            <a:r>
              <a:rPr lang="fr-FR" dirty="0"/>
              <a:t> </a:t>
            </a:r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35AA57A5-E80C-4B5F-ACD4-818F8B2E66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339340"/>
              </p:ext>
            </p:extLst>
          </p:nvPr>
        </p:nvGraphicFramePr>
        <p:xfrm>
          <a:off x="5564089" y="3378696"/>
          <a:ext cx="6624736" cy="33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4EEBA54C-232D-407C-B14B-AF1EC25D1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431055"/>
              </p:ext>
            </p:extLst>
          </p:nvPr>
        </p:nvGraphicFramePr>
        <p:xfrm>
          <a:off x="6324501" y="5316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134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philippines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(2/2)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B0B168F-AFB3-4350-8187-1BDC6CCCA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063113"/>
              </p:ext>
            </p:extLst>
          </p:nvPr>
        </p:nvGraphicFramePr>
        <p:xfrm>
          <a:off x="5878388" y="1772816"/>
          <a:ext cx="5668887" cy="34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E9B1EB67-584A-47B4-8237-E520FE809F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760684"/>
              </p:ext>
            </p:extLst>
          </p:nvPr>
        </p:nvGraphicFramePr>
        <p:xfrm>
          <a:off x="909836" y="1916832"/>
          <a:ext cx="4968552" cy="32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909836" y="5805264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090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Vietnam(1/2)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07076"/>
              </p:ext>
            </p:extLst>
          </p:nvPr>
        </p:nvGraphicFramePr>
        <p:xfrm>
          <a:off x="1341884" y="2060848"/>
          <a:ext cx="5880100" cy="76009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483854">
                  <a:extLst>
                    <a:ext uri="{9D8B030D-6E8A-4147-A177-3AD203B41FA5}">
                      <a16:colId xmlns:a16="http://schemas.microsoft.com/office/drawing/2014/main" val="881910930"/>
                    </a:ext>
                  </a:extLst>
                </a:gridCol>
                <a:gridCol w="1396246">
                  <a:extLst>
                    <a:ext uri="{9D8B030D-6E8A-4147-A177-3AD203B41FA5}">
                      <a16:colId xmlns:a16="http://schemas.microsoft.com/office/drawing/2014/main" val="66590929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(current US$-billion)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194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844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growth (annual %)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67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1776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</a:rPr>
                        <a:t>GDP per capita (current US$)</a:t>
                      </a:r>
                      <a:endParaRPr lang="it-IT" sz="16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2111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5862674"/>
                  </a:ext>
                </a:extLst>
              </a:tr>
            </a:tbl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3CCA91A2-D78E-41D1-906B-E75F86B11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582850"/>
              </p:ext>
            </p:extLst>
          </p:nvPr>
        </p:nvGraphicFramePr>
        <p:xfrm>
          <a:off x="1195424" y="3501008"/>
          <a:ext cx="5115011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tangolo 5"/>
          <p:cNvSpPr/>
          <p:nvPr/>
        </p:nvSpPr>
        <p:spPr>
          <a:xfrm>
            <a:off x="3358108" y="6093296"/>
            <a:ext cx="3661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Population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total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: 91 703 800</a:t>
            </a:r>
            <a:r>
              <a:rPr lang="it-IT" dirty="0"/>
              <a:t>  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35AA57A5-E80C-4B5F-ACD4-818F8B2E66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788102"/>
              </p:ext>
            </p:extLst>
          </p:nvPr>
        </p:nvGraphicFramePr>
        <p:xfrm>
          <a:off x="6310435" y="3501008"/>
          <a:ext cx="5616625" cy="2961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4EEBA54C-232D-407C-B14B-AF1EC25D1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486173"/>
              </p:ext>
            </p:extLst>
          </p:nvPr>
        </p:nvGraphicFramePr>
        <p:xfrm>
          <a:off x="6598468" y="22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797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Vietnam(2/2)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9B1EB67-584A-47B4-8237-E520FE809F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114535"/>
              </p:ext>
            </p:extLst>
          </p:nvPr>
        </p:nvGraphicFramePr>
        <p:xfrm>
          <a:off x="1217613" y="1828800"/>
          <a:ext cx="4876799" cy="32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B0B168F-AFB3-4350-8187-1BDC6CCCA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771304"/>
              </p:ext>
            </p:extLst>
          </p:nvPr>
        </p:nvGraphicFramePr>
        <p:xfrm>
          <a:off x="6399214" y="1799064"/>
          <a:ext cx="5383830" cy="3286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1053852" y="5589240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772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3852" y="476672"/>
            <a:ext cx="9776502" cy="763488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ANALYS: SINGAPORE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28451"/>
              </p:ext>
            </p:extLst>
          </p:nvPr>
        </p:nvGraphicFramePr>
        <p:xfrm>
          <a:off x="1077008" y="1240160"/>
          <a:ext cx="9753602" cy="558814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876801">
                  <a:extLst>
                    <a:ext uri="{9D8B030D-6E8A-4147-A177-3AD203B41FA5}">
                      <a16:colId xmlns:a16="http://schemas.microsoft.com/office/drawing/2014/main" val="1499541299"/>
                    </a:ext>
                  </a:extLst>
                </a:gridCol>
                <a:gridCol w="4876801">
                  <a:extLst>
                    <a:ext uri="{9D8B030D-6E8A-4147-A177-3AD203B41FA5}">
                      <a16:colId xmlns:a16="http://schemas.microsoft.com/office/drawing/2014/main" val="1958757519"/>
                    </a:ext>
                  </a:extLst>
                </a:gridCol>
              </a:tblGrid>
              <a:tr h="376064">
                <a:tc>
                  <a:txBody>
                    <a:bodyPr/>
                    <a:lstStyle/>
                    <a:p>
                      <a:r>
                        <a:rPr lang="it-IT" b="1" dirty="0"/>
                        <a:t>STRENGHTS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WEAKNESS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27904"/>
                  </a:ext>
                </a:extLst>
              </a:tr>
              <a:tr h="850100">
                <a:tc>
                  <a:txBody>
                    <a:bodyPr/>
                    <a:lstStyle/>
                    <a:p>
                      <a:r>
                        <a:rPr lang="it-IT" dirty="0"/>
                        <a:t>-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Economia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aperta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2°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mercato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lavoro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più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attrattivo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mondo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macroeconomico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favorevole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mercato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servizi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finanziario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Bassa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criminalità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assenza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terrorismo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Esportazioni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settore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manifatturiero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Rapporti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Malesia,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paesi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anglofoni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Europa(FTA)</a:t>
                      </a:r>
                      <a:endParaRPr lang="it-IT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-crescita del turismo in entrata(10,2 mln al 2007)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-Bassa partecipazione delle donne al mercato del lavoro</a:t>
                      </a:r>
                    </a:p>
                    <a:p>
                      <a:r>
                        <a:rPr lang="it-IT" dirty="0"/>
                        <a:t>-Superficie disponibile ridotta(limitata disponibilità a fare investimenti)</a:t>
                      </a:r>
                    </a:p>
                    <a:p>
                      <a:r>
                        <a:rPr lang="it-IT" dirty="0"/>
                        <a:t>-intervento attivo del governo nel regolare l’economia(ostacola gli investimenti)</a:t>
                      </a:r>
                    </a:p>
                    <a:p>
                      <a:r>
                        <a:rPr lang="it-IT" dirty="0"/>
                        <a:t>-scarsa  agricoltura</a:t>
                      </a:r>
                    </a:p>
                    <a:p>
                      <a:r>
                        <a:rPr lang="it-IT" dirty="0"/>
                        <a:t>-basandosi sulle esportazioni si espone ai cambiamenti di mercato.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551401"/>
                  </a:ext>
                </a:extLst>
              </a:tr>
              <a:tr h="333712">
                <a:tc>
                  <a:txBody>
                    <a:bodyPr/>
                    <a:lstStyle/>
                    <a:p>
                      <a:r>
                        <a:rPr lang="it-IT" b="1" dirty="0"/>
                        <a:t>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THREATS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104505"/>
                  </a:ext>
                </a:extLst>
              </a:tr>
              <a:tr h="850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Consumatori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elevate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disponibilità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spesa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it-IT" dirty="0"/>
                        <a:t>-accordi con </a:t>
                      </a:r>
                      <a:r>
                        <a:rPr lang="it-IT" dirty="0" err="1"/>
                        <a:t>indonesia</a:t>
                      </a:r>
                      <a:r>
                        <a:rPr lang="it-IT" dirty="0"/>
                        <a:t> e </a:t>
                      </a:r>
                      <a:r>
                        <a:rPr lang="it-IT" dirty="0" err="1"/>
                        <a:t>malesia</a:t>
                      </a:r>
                      <a:r>
                        <a:rPr lang="it-IT" dirty="0"/>
                        <a:t> per accrescere il territorio.</a:t>
                      </a:r>
                    </a:p>
                    <a:p>
                      <a:r>
                        <a:rPr lang="it-IT" dirty="0"/>
                        <a:t>-opportunità di investimento nel food.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-necessita di materie prime per sostenere il manifatturiero</a:t>
                      </a:r>
                    </a:p>
                    <a:p>
                      <a:r>
                        <a:rPr lang="it-IT" dirty="0"/>
                        <a:t>-Rischi politici sull’immigrazione</a:t>
                      </a:r>
                    </a:p>
                    <a:p>
                      <a:r>
                        <a:rPr lang="it-IT" dirty="0"/>
                        <a:t>-possibili tensioni sociali e culturali</a:t>
                      </a:r>
                    </a:p>
                    <a:p>
                      <a:r>
                        <a:rPr lang="it-IT" dirty="0"/>
                        <a:t>-invecchiamento della popolazione</a:t>
                      </a:r>
                    </a:p>
                    <a:p>
                      <a:r>
                        <a:rPr lang="it-IT" dirty="0"/>
                        <a:t>-rischi catastrofi ambientali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864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2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bRUNEI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658999"/>
              </p:ext>
            </p:extLst>
          </p:nvPr>
        </p:nvGraphicFramePr>
        <p:xfrm>
          <a:off x="1217613" y="1828800"/>
          <a:ext cx="9753600" cy="42062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05359640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52439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-economia aperta(favorisce gli </a:t>
                      </a:r>
                      <a:r>
                        <a:rPr lang="it-IT" dirty="0" err="1"/>
                        <a:t>Fdi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inflows</a:t>
                      </a:r>
                      <a:r>
                        <a:rPr lang="it-IT" dirty="0"/>
                        <a:t> e non c’è necessità di trovare un partner commerciale per entrare nel mercato)</a:t>
                      </a:r>
                    </a:p>
                    <a:p>
                      <a:r>
                        <a:rPr lang="it-IT" dirty="0"/>
                        <a:t>-produttore di gas e petrolio</a:t>
                      </a:r>
                    </a:p>
                    <a:p>
                      <a:r>
                        <a:rPr lang="it-IT" dirty="0"/>
                        <a:t>-situazione politica stabile</a:t>
                      </a:r>
                    </a:p>
                    <a:p>
                      <a:r>
                        <a:rPr lang="it-IT" dirty="0"/>
                        <a:t>-bassa criminalità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-mercato locale piccolo e poco considerato</a:t>
                      </a:r>
                    </a:p>
                    <a:p>
                      <a:r>
                        <a:rPr lang="it-IT" dirty="0"/>
                        <a:t>-mancanza di trasporto pubblico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-forte dipendenza da combustibili fossili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-investimenti al di fuori di gas e petrolio</a:t>
                      </a:r>
                    </a:p>
                    <a:p>
                      <a:r>
                        <a:rPr lang="it-IT" dirty="0"/>
                        <a:t>-settori attrattivi(food, costruzioni)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-dipendenza da combustibili fossili in continua crescita</a:t>
                      </a:r>
                    </a:p>
                    <a:p>
                      <a:r>
                        <a:rPr lang="it-IT" dirty="0"/>
                        <a:t>-infrastrutture poco sviluppate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42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thailandia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253666"/>
              </p:ext>
            </p:extLst>
          </p:nvPr>
        </p:nvGraphicFramePr>
        <p:xfrm>
          <a:off x="1217613" y="1828800"/>
          <a:ext cx="9753600" cy="42062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05359640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52439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-stabilità economica</a:t>
                      </a:r>
                    </a:p>
                    <a:p>
                      <a:r>
                        <a:rPr lang="it-IT" dirty="0"/>
                        <a:t>-forza lavoro preparata e numerosa</a:t>
                      </a:r>
                    </a:p>
                    <a:p>
                      <a:r>
                        <a:rPr lang="it-IT" dirty="0"/>
                        <a:t>-Infrastrutture sviluppate</a:t>
                      </a:r>
                    </a:p>
                    <a:p>
                      <a:r>
                        <a:rPr lang="it-IT" dirty="0"/>
                        <a:t>-posizione geografica centrale rispetto ai paesi dell’ASEAN</a:t>
                      </a:r>
                    </a:p>
                    <a:p>
                      <a:r>
                        <a:rPr lang="it-IT" dirty="0"/>
                        <a:t>-Economia attrattiva ben diversificata e competitiva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-profondi squilibri tra la popolazione anche in termini di reddito</a:t>
                      </a:r>
                    </a:p>
                    <a:p>
                      <a:r>
                        <a:rPr lang="it-IT" dirty="0"/>
                        <a:t>-instabilità politica</a:t>
                      </a:r>
                    </a:p>
                    <a:p>
                      <a:r>
                        <a:rPr lang="it-IT" dirty="0"/>
                        <a:t>-elevato costo dell’energia e telecomunicazioni poco sviluppate</a:t>
                      </a:r>
                    </a:p>
                    <a:p>
                      <a:r>
                        <a:rPr lang="it-IT" dirty="0"/>
                        <a:t>-inglese poco parlato</a:t>
                      </a:r>
                    </a:p>
                    <a:p>
                      <a:r>
                        <a:rPr lang="it-IT" dirty="0"/>
                        <a:t>-burocrazia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-La crescita dei salari in Cina può favorire un spostamento degli investimenti in Thailandia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-crescita terrorismo</a:t>
                      </a:r>
                    </a:p>
                    <a:p>
                      <a:r>
                        <a:rPr lang="it-IT" dirty="0"/>
                        <a:t>-rischi politici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30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1159024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COS’È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</a:t>
            </a:r>
            <a:r>
              <a:rPr lang="it-IT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Asean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8" name="Segnaposto immagine 7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" r="-217"/>
          <a:stretch/>
        </p:blipFill>
        <p:spPr>
          <a:xfrm>
            <a:off x="5014292" y="685801"/>
            <a:ext cx="6768751" cy="5119464"/>
          </a:xfrm>
        </p:spPr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684213" y="2276872"/>
            <a:ext cx="3886200" cy="389532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 err="1"/>
              <a:t>Association</a:t>
            </a:r>
            <a:r>
              <a:rPr lang="it-IT" i="1" dirty="0"/>
              <a:t> of South-East Asian Nations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Nata nel 1967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Organizzazione politica, economica e culturale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indonesia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603562"/>
              </p:ext>
            </p:extLst>
          </p:nvPr>
        </p:nvGraphicFramePr>
        <p:xfrm>
          <a:off x="1217613" y="1828800"/>
          <a:ext cx="9753600" cy="5577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05359640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52439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-stabilità politica</a:t>
                      </a:r>
                    </a:p>
                    <a:p>
                      <a:r>
                        <a:rPr lang="it-IT" dirty="0"/>
                        <a:t>-crescita economica reale sostenibile grazie a una domanda interna elevata</a:t>
                      </a:r>
                    </a:p>
                    <a:p>
                      <a:r>
                        <a:rPr lang="it-IT" dirty="0"/>
                        <a:t>-ricchezze naturali e capacità di lavorazione</a:t>
                      </a:r>
                    </a:p>
                    <a:p>
                      <a:r>
                        <a:rPr lang="it-IT" dirty="0"/>
                        <a:t>-basse tensioni sociali e culturali</a:t>
                      </a:r>
                    </a:p>
                    <a:p>
                      <a:r>
                        <a:rPr lang="it-IT" dirty="0"/>
                        <a:t>-rapporti economici con USA, Australia, Giappone e EU.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-profondi squilibri tra la popolazione anche in termini di reddito</a:t>
                      </a:r>
                    </a:p>
                    <a:p>
                      <a:r>
                        <a:rPr lang="it-IT" dirty="0"/>
                        <a:t>-instabilità economica, inflazione elevata</a:t>
                      </a:r>
                    </a:p>
                    <a:p>
                      <a:r>
                        <a:rPr lang="it-IT" dirty="0"/>
                        <a:t>-mancanza di una infrastruttura di base solida</a:t>
                      </a:r>
                    </a:p>
                    <a:p>
                      <a:r>
                        <a:rPr lang="it-IT" dirty="0"/>
                        <a:t>-sistema scolastico debole</a:t>
                      </a:r>
                    </a:p>
                    <a:p>
                      <a:r>
                        <a:rPr lang="it-IT" dirty="0"/>
                        <a:t>-lingua inglese parlata solo nelle aree turistiche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-Difficoltà di fare business(corruzione, eccesso di burocrazia…)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-Sviluppo di energia alternativa (Geotermica)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rischio catastrofi naturali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rischio sistematico elevato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-rischio terrorismo e scontri interni elevati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04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malaysia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745450"/>
              </p:ext>
            </p:extLst>
          </p:nvPr>
        </p:nvGraphicFramePr>
        <p:xfrm>
          <a:off x="1217613" y="1828800"/>
          <a:ext cx="9753600" cy="47548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05359640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52439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-stabilità economica e inflazione stabile</a:t>
                      </a:r>
                    </a:p>
                    <a:p>
                      <a:r>
                        <a:rPr lang="it-IT" dirty="0"/>
                        <a:t>-Infrastrutture di base  sviluppate</a:t>
                      </a:r>
                    </a:p>
                    <a:p>
                      <a:r>
                        <a:rPr lang="it-IT" dirty="0"/>
                        <a:t>-forza lavoro preparata e ben istruita</a:t>
                      </a:r>
                    </a:p>
                    <a:p>
                      <a:r>
                        <a:rPr lang="it-IT" dirty="0"/>
                        <a:t>-inglese fluente</a:t>
                      </a:r>
                    </a:p>
                    <a:p>
                      <a:r>
                        <a:rPr lang="it-IT" dirty="0"/>
                        <a:t>-rischio catastrofi naturali basso</a:t>
                      </a:r>
                    </a:p>
                    <a:p>
                      <a:r>
                        <a:rPr lang="it-IT" dirty="0"/>
                        <a:t>-facilità di fare business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-rischio sistematico contenuto</a:t>
                      </a:r>
                    </a:p>
                    <a:p>
                      <a:r>
                        <a:rPr lang="it-IT" dirty="0"/>
                        <a:t>-risorse naturali importanti</a:t>
                      </a:r>
                    </a:p>
                    <a:p>
                      <a:r>
                        <a:rPr lang="it-IT" dirty="0"/>
                        <a:t>-strutture educative ben sviluppate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-profondi squilibri tra la popolazione anche in termini di reddito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-Sviluppo di settore high-tech e dei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-instabilità politica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-tensioni culturali e sociali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00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the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philippines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342796"/>
              </p:ext>
            </p:extLst>
          </p:nvPr>
        </p:nvGraphicFramePr>
        <p:xfrm>
          <a:off x="1217613" y="1828800"/>
          <a:ext cx="9753600" cy="42062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05359640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52439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-forza lavoro preparata e a basso costo</a:t>
                      </a:r>
                    </a:p>
                    <a:p>
                      <a:r>
                        <a:rPr lang="it-IT" dirty="0"/>
                        <a:t>-inglese fluente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-stabilità politica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-meno esposta a rischi economici( esporta di meno)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-mancanza di una infrastruttura di base solida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-difficoltà di fare business</a:t>
                      </a:r>
                    </a:p>
                    <a:p>
                      <a:r>
                        <a:rPr lang="it-IT" dirty="0"/>
                        <a:t>-elevata corruzione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dirty="0"/>
                        <a:t>-sistema educativo poco sviluppato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dirty="0"/>
                        <a:t>- alti livelli di povertà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-crescita del settore dei servizi</a:t>
                      </a:r>
                    </a:p>
                    <a:p>
                      <a:r>
                        <a:rPr lang="it-IT" dirty="0"/>
                        <a:t>-domanda interna in crescita e stabile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-rischio catastrofi naturali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-tensioni sociali, culturali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-rischio sistematico elevato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55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vietnam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80782"/>
              </p:ext>
            </p:extLst>
          </p:nvPr>
        </p:nvGraphicFramePr>
        <p:xfrm>
          <a:off x="1217613" y="1828800"/>
          <a:ext cx="9753600" cy="5029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05359640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52439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-Inglese 2°lingua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-stabilità politica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-basso rischio di tensioni sociali, culturali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-basso costo del lavoro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-elevate risorse naturali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-instabilità economica</a:t>
                      </a:r>
                    </a:p>
                    <a:p>
                      <a:r>
                        <a:rPr lang="it-IT" dirty="0"/>
                        <a:t>-infrastruttura di base poco solida</a:t>
                      </a:r>
                    </a:p>
                    <a:p>
                      <a:r>
                        <a:rPr lang="it-IT" dirty="0"/>
                        <a:t>-forza lavoro poco istruita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-difficoltà di fare business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-presenza eccessiva dello stato nell’economica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-forbice tra popolazione urbana e rurale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44944"/>
                  </a:ext>
                </a:extLst>
              </a:tr>
              <a:tr h="240496">
                <a:tc>
                  <a:txBody>
                    <a:bodyPr/>
                    <a:lstStyle/>
                    <a:p>
                      <a:r>
                        <a:rPr lang="it-IT" dirty="0"/>
                        <a:t>-Paese sta aumentando le esportazioni</a:t>
                      </a:r>
                    </a:p>
                    <a:p>
                      <a:r>
                        <a:rPr lang="it-IT" dirty="0"/>
                        <a:t>-progetti di sviluppo dell’infrastruttura</a:t>
                      </a:r>
                    </a:p>
                    <a:p>
                      <a:r>
                        <a:rPr lang="it-IT" dirty="0"/>
                        <a:t>-crescita del potere d’acquisto dei consumatori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-rischio catastrofi naturali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-rischio sistematico elevato</a:t>
                      </a:r>
                    </a:p>
                    <a:p>
                      <a:r>
                        <a:rPr lang="it-IT" dirty="0"/>
                        <a:t>-necessità che lo Stato  implementi le procedure di finanziamento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5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Laos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188205"/>
              </p:ext>
            </p:extLst>
          </p:nvPr>
        </p:nvGraphicFramePr>
        <p:xfrm>
          <a:off x="1217613" y="1828800"/>
          <a:ext cx="9753600" cy="36576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05359640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52439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-basso costo del lavoro</a:t>
                      </a:r>
                    </a:p>
                    <a:p>
                      <a:r>
                        <a:rPr lang="it-IT" dirty="0"/>
                        <a:t>-stabilità politica</a:t>
                      </a:r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-piccolo mercato domestico</a:t>
                      </a:r>
                    </a:p>
                    <a:p>
                      <a:r>
                        <a:rPr lang="it-IT" dirty="0"/>
                        <a:t>-livelli di istruzione bassi</a:t>
                      </a:r>
                    </a:p>
                    <a:p>
                      <a:r>
                        <a:rPr lang="it-IT" dirty="0"/>
                        <a:t>-infrastrutture di base poco sviluppate</a:t>
                      </a:r>
                    </a:p>
                    <a:p>
                      <a:r>
                        <a:rPr lang="it-IT" dirty="0"/>
                        <a:t>-ineguaglianze socio-economiche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-Risorse naturali non pienamente sfruttate</a:t>
                      </a:r>
                    </a:p>
                    <a:p>
                      <a:r>
                        <a:rPr lang="it-IT" dirty="0"/>
                        <a:t>-industria agricola fortemente sviluppata</a:t>
                      </a:r>
                    </a:p>
                    <a:p>
                      <a:r>
                        <a:rPr lang="it-IT" dirty="0"/>
                        <a:t>-scarsa competizione poiché economia chiusa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-elevata burocratizzazione </a:t>
                      </a:r>
                    </a:p>
                    <a:p>
                      <a:r>
                        <a:rPr lang="it-IT" dirty="0"/>
                        <a:t>-alta corruzione</a:t>
                      </a:r>
                    </a:p>
                    <a:p>
                      <a:r>
                        <a:rPr lang="it-IT" dirty="0"/>
                        <a:t>-assenza di sbocco sul mare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14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myanmar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727362"/>
              </p:ext>
            </p:extLst>
          </p:nvPr>
        </p:nvGraphicFramePr>
        <p:xfrm>
          <a:off x="1217613" y="1828800"/>
          <a:ext cx="9753600" cy="39319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05359640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52439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-risorse naturali</a:t>
                      </a:r>
                    </a:p>
                    <a:p>
                      <a:r>
                        <a:rPr lang="it-IT" dirty="0"/>
                        <a:t>-grande superficie territoriale</a:t>
                      </a:r>
                    </a:p>
                    <a:p>
                      <a:r>
                        <a:rPr lang="it-IT" dirty="0"/>
                        <a:t>-settore agricolo fortemente sviluppato </a:t>
                      </a:r>
                    </a:p>
                    <a:p>
                      <a:r>
                        <a:rPr lang="it-IT" dirty="0"/>
                        <a:t>-economia aperta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-costi produzione elevati</a:t>
                      </a:r>
                    </a:p>
                    <a:p>
                      <a:r>
                        <a:rPr lang="it-IT" dirty="0"/>
                        <a:t>-prezzi della produzione elevati</a:t>
                      </a:r>
                    </a:p>
                    <a:p>
                      <a:r>
                        <a:rPr lang="it-IT" dirty="0"/>
                        <a:t>-infrastrutture di base inadeguate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-principale paese nella esportazione di riso</a:t>
                      </a:r>
                    </a:p>
                    <a:p>
                      <a:r>
                        <a:rPr lang="it-IT" dirty="0"/>
                        <a:t>-investimenti nelle infrastrutture e nell’elettricità per abbassare i costi di produzione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-rischio di perdita di produttività se non sviluppa l’infrastruttura</a:t>
                      </a:r>
                    </a:p>
                    <a:p>
                      <a:r>
                        <a:rPr lang="it-IT" dirty="0"/>
                        <a:t>-esposta a variazioni climatiche </a:t>
                      </a:r>
                    </a:p>
                    <a:p>
                      <a:r>
                        <a:rPr lang="it-IT" dirty="0"/>
                        <a:t>-forte dipendenza dalle risorse naturali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09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cambogia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998913"/>
              </p:ext>
            </p:extLst>
          </p:nvPr>
        </p:nvGraphicFramePr>
        <p:xfrm>
          <a:off x="1217613" y="1828800"/>
          <a:ext cx="9753600" cy="5029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05359640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524391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-enormi risorse naturali</a:t>
                      </a:r>
                    </a:p>
                    <a:p>
                      <a:r>
                        <a:rPr lang="it-IT" dirty="0"/>
                        <a:t>-economia fortemente agricola con settore molto sviluppato</a:t>
                      </a:r>
                    </a:p>
                    <a:p>
                      <a:r>
                        <a:rPr lang="it-IT" dirty="0"/>
                        <a:t>-basso costo del lavoro</a:t>
                      </a:r>
                    </a:p>
                    <a:p>
                      <a:r>
                        <a:rPr lang="it-IT" dirty="0"/>
                        <a:t>-produzione più competitiva rispetto ai paesi del sud-</a:t>
                      </a:r>
                      <a:r>
                        <a:rPr lang="it-IT" dirty="0" err="1"/>
                        <a:t>america</a:t>
                      </a:r>
                      <a:endParaRPr lang="it-IT" dirty="0"/>
                    </a:p>
                    <a:p>
                      <a:r>
                        <a:rPr lang="it-IT" dirty="0"/>
                        <a:t>-settore manifatturiero in forte crescita </a:t>
                      </a:r>
                    </a:p>
                    <a:p>
                      <a:r>
                        <a:rPr lang="it-IT" dirty="0"/>
                        <a:t>-stabilità economica</a:t>
                      </a:r>
                    </a:p>
                    <a:p>
                      <a:r>
                        <a:rPr lang="it-IT" dirty="0"/>
                        <a:t>-tassazione molto bassa anche per investitori esteri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-mancanza di una infrastruttura di base solida</a:t>
                      </a:r>
                    </a:p>
                    <a:p>
                      <a:r>
                        <a:rPr lang="it-IT" dirty="0"/>
                        <a:t>-scarsa formazione scolastica</a:t>
                      </a:r>
                    </a:p>
                    <a:p>
                      <a:r>
                        <a:rPr lang="it-IT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-settore turistico in crescita</a:t>
                      </a:r>
                    </a:p>
                    <a:p>
                      <a:r>
                        <a:rPr lang="it-IT" dirty="0"/>
                        <a:t>-crescita dei redditi dei consumatori interni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-tensioni sociali e differenze economiche  tra la popolazione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11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4" y="0"/>
            <a:ext cx="9753600" cy="1325562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ANALYSIS: ASEAN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712354"/>
              </p:ext>
            </p:extLst>
          </p:nvPr>
        </p:nvGraphicFramePr>
        <p:xfrm>
          <a:off x="1217614" y="1325562"/>
          <a:ext cx="10192518" cy="5852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5096259">
                  <a:extLst>
                    <a:ext uri="{9D8B030D-6E8A-4147-A177-3AD203B41FA5}">
                      <a16:colId xmlns:a16="http://schemas.microsoft.com/office/drawing/2014/main" val="2991322043"/>
                    </a:ext>
                  </a:extLst>
                </a:gridCol>
                <a:gridCol w="5096259">
                  <a:extLst>
                    <a:ext uri="{9D8B030D-6E8A-4147-A177-3AD203B41FA5}">
                      <a16:colId xmlns:a16="http://schemas.microsoft.com/office/drawing/2014/main" val="2131730692"/>
                    </a:ext>
                  </a:extLst>
                </a:gridCol>
              </a:tblGrid>
              <a:tr h="873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STRENGHTS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WEAKNESS</a:t>
                      </a:r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509484"/>
                  </a:ext>
                </a:extLst>
              </a:tr>
              <a:tr h="2968572">
                <a:tc>
                  <a:txBody>
                    <a:bodyPr/>
                    <a:lstStyle/>
                    <a:p>
                      <a:r>
                        <a:rPr lang="it-IT" dirty="0"/>
                        <a:t>-posizione geografica strategica</a:t>
                      </a:r>
                    </a:p>
                    <a:p>
                      <a:r>
                        <a:rPr lang="it-IT" dirty="0"/>
                        <a:t>-crescita economica robusta</a:t>
                      </a:r>
                    </a:p>
                    <a:p>
                      <a:r>
                        <a:rPr lang="it-IT" dirty="0"/>
                        <a:t>-mercato di 600 mln di persone</a:t>
                      </a:r>
                    </a:p>
                    <a:p>
                      <a:r>
                        <a:rPr lang="it-IT" dirty="0"/>
                        <a:t>-elevate disponibilità di materie prime</a:t>
                      </a:r>
                    </a:p>
                    <a:p>
                      <a:r>
                        <a:rPr lang="it-IT" dirty="0"/>
                        <a:t>-costituita da stati specializzati nell’agricoltura, industria e servizi</a:t>
                      </a:r>
                    </a:p>
                    <a:p>
                      <a:r>
                        <a:rPr lang="it-IT" dirty="0"/>
                        <a:t>-popolazione giovane, crescita della middle-class</a:t>
                      </a:r>
                    </a:p>
                    <a:p>
                      <a:r>
                        <a:rPr lang="it-IT" dirty="0"/>
                        <a:t>-economia aperta che favorisce i FDI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-squilibri economici tra i vari stati membri</a:t>
                      </a:r>
                    </a:p>
                    <a:p>
                      <a:r>
                        <a:rPr lang="it-IT" dirty="0"/>
                        <a:t>-differenze politiche </a:t>
                      </a:r>
                    </a:p>
                    <a:p>
                      <a:r>
                        <a:rPr lang="it-IT" dirty="0"/>
                        <a:t>-differenze su età media della popolazione, tassi di crescita della popolazione che portano a uno squilibrio del mercato del lavoro</a:t>
                      </a:r>
                    </a:p>
                    <a:p>
                      <a:r>
                        <a:rPr lang="it-IT" dirty="0"/>
                        <a:t>-manca una cooperazione tra i vari paesi sulle idee di sviluppo sugli investimenti e assenza di una visione strategica.</a:t>
                      </a:r>
                    </a:p>
                    <a:p>
                      <a:r>
                        <a:rPr lang="it-IT" dirty="0"/>
                        <a:t>-assenza di una cooperazione politica per favorire la mobilità dei lavoratori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562080"/>
                  </a:ext>
                </a:extLst>
              </a:tr>
              <a:tr h="611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OPPORTUNITIES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THREATS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908851"/>
                  </a:ext>
                </a:extLst>
              </a:tr>
              <a:tr h="1135042">
                <a:tc>
                  <a:txBody>
                    <a:bodyPr/>
                    <a:lstStyle/>
                    <a:p>
                      <a:r>
                        <a:rPr lang="it-IT" dirty="0"/>
                        <a:t>-posizione strategica per scambi commerciali con India e Cina</a:t>
                      </a:r>
                    </a:p>
                    <a:p>
                      <a:r>
                        <a:rPr lang="it-IT" dirty="0"/>
                        <a:t>-rapida crescita della middle-class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-conflitti politici tra gli stati membri</a:t>
                      </a:r>
                    </a:p>
                    <a:p>
                      <a:r>
                        <a:rPr lang="it-IT" dirty="0"/>
                        <a:t>-esposizione agli shock economici globali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70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71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Sviluppo dell’infrastruttura di base (trasporti, servizi di comunicazione, infrastrutture energetiche)</a:t>
            </a:r>
          </a:p>
          <a:p>
            <a:r>
              <a:rPr lang="it-IT" dirty="0"/>
              <a:t>Crescente urbanizzazione non accompagnata da un adeguata fornitura di servizi pubblici</a:t>
            </a:r>
          </a:p>
          <a:p>
            <a:r>
              <a:rPr lang="it-IT" dirty="0"/>
              <a:t>Differenze economiche, politiche e culturali tra i vari paesi aderenti che fungono da ostacolo all’integrazione</a:t>
            </a:r>
          </a:p>
          <a:p>
            <a:pPr marL="4572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Castrol's</a:t>
            </a:r>
            <a:r>
              <a:rPr lang="it-IT" dirty="0"/>
              <a:t> </a:t>
            </a:r>
            <a:r>
              <a:rPr lang="it-IT" dirty="0" err="1"/>
              <a:t>Magnatec</a:t>
            </a:r>
            <a:r>
              <a:rPr lang="it-IT" dirty="0"/>
              <a:t> Stop-Start (dati al 2015)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77344"/>
              </p:ext>
            </p:extLst>
          </p:nvPr>
        </p:nvGraphicFramePr>
        <p:xfrm>
          <a:off x="1546077" y="2564904"/>
          <a:ext cx="4548337" cy="261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Worksheet" r:id="rId4" imgW="3048164" imgH="1752631" progId="Excel.Sheet.12">
                  <p:embed/>
                </p:oleObj>
              </mc:Choice>
              <mc:Fallback>
                <p:oleObj name="Worksheet" r:id="rId4" imgW="3048164" imgH="17526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6077" y="2564904"/>
                        <a:ext cx="4548337" cy="2615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>
          <a:xfrm>
            <a:off x="6238428" y="2564904"/>
            <a:ext cx="59503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stops and starts </a:t>
            </a:r>
            <a:r>
              <a:rPr lang="en-US" dirty="0"/>
              <a:t>per </a:t>
            </a:r>
            <a:r>
              <a:rPr lang="en-US" dirty="0" err="1"/>
              <a:t>kilometro</a:t>
            </a:r>
            <a:r>
              <a:rPr lang="en-US" dirty="0"/>
              <a:t>, </a:t>
            </a:r>
            <a:r>
              <a:rPr lang="en-US" dirty="0" err="1"/>
              <a:t>moltiplicato</a:t>
            </a:r>
            <a:r>
              <a:rPr lang="en-US" dirty="0"/>
              <a:t> per la </a:t>
            </a:r>
            <a:r>
              <a:rPr lang="en-US" dirty="0" err="1"/>
              <a:t>distanza</a:t>
            </a:r>
            <a:r>
              <a:rPr lang="en-US" dirty="0"/>
              <a:t> media </a:t>
            </a:r>
            <a:r>
              <a:rPr lang="en-US" dirty="0" err="1"/>
              <a:t>percorsa</a:t>
            </a:r>
            <a:r>
              <a:rPr lang="en-US" dirty="0"/>
              <a:t> </a:t>
            </a:r>
            <a:r>
              <a:rPr lang="en-US" dirty="0" err="1"/>
              <a:t>ogni</a:t>
            </a:r>
            <a:r>
              <a:rPr lang="en-US" dirty="0"/>
              <a:t> anno.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211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</a:t>
            </a:r>
            <a:r>
              <a:rPr lang="it-IT" dirty="0" err="1"/>
              <a:t>dell’asean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Promuovere la cooperazione e l'assistenza fra gli stati membri, in aree di comune interesse, per accelerare il progresso economico e aumentare la stabilità della regione</a:t>
            </a:r>
          </a:p>
          <a:p>
            <a:r>
              <a:rPr lang="it-IT" dirty="0"/>
              <a:t>Promuovere la pace e l’armonia tra gli stati membri e il rispetto di un insieme di leggi sottoscritte.</a:t>
            </a:r>
          </a:p>
          <a:p>
            <a:r>
              <a:rPr lang="it-IT" dirty="0"/>
              <a:t>Collaborazione per il miglioramento dei servizi di comunicazione e di trasporto tra i vari stati.</a:t>
            </a:r>
          </a:p>
          <a:p>
            <a:r>
              <a:rPr lang="it-IT" dirty="0"/>
              <a:t>Aumentare gli standard qualitativi della popolazione riducendo gli squilibri economici </a:t>
            </a:r>
          </a:p>
        </p:txBody>
      </p:sp>
    </p:spTree>
    <p:extLst>
      <p:ext uri="{BB962C8B-B14F-4D97-AF65-F5344CB8AC3E}">
        <p14:creationId xmlns:p14="http://schemas.microsoft.com/office/powerpoint/2010/main" val="11025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99076" y="332656"/>
            <a:ext cx="9753600" cy="1325562"/>
          </a:xfrm>
        </p:spPr>
        <p:txBody>
          <a:bodyPr>
            <a:normAutofit/>
          </a:bodyPr>
          <a:lstStyle/>
          <a:p>
            <a:r>
              <a:rPr lang="it-IT" sz="3200" dirty="0"/>
              <a:t>Tassi di urbanizzazione e accesso </a:t>
            </a:r>
            <a:r>
              <a:rPr lang="it-IT" sz="3200" dirty="0" err="1"/>
              <a:t>all’elettricitÀ</a:t>
            </a:r>
            <a:endParaRPr lang="it-IT" sz="3200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7BEB343D-2C34-4027-8608-54BAE04FA32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6285048"/>
              </p:ext>
            </p:extLst>
          </p:nvPr>
        </p:nvGraphicFramePr>
        <p:xfrm>
          <a:off x="1233488" y="1828800"/>
          <a:ext cx="4932932" cy="44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319B1BDD-9295-410E-8D25-A63E094BA7D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9217008"/>
              </p:ext>
            </p:extLst>
          </p:nvPr>
        </p:nvGraphicFramePr>
        <p:xfrm>
          <a:off x="6262688" y="1828800"/>
          <a:ext cx="4872284" cy="44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tangolo 1"/>
          <p:cNvSpPr/>
          <p:nvPr/>
        </p:nvSpPr>
        <p:spPr>
          <a:xfrm>
            <a:off x="1053853" y="6214831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Dati al 2012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35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opportunitÀ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gli investitori e per gli stati membri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Importanza degli investimenti privati nel favorire una più profonda integrazione tra i paesi appartenenti.</a:t>
            </a:r>
          </a:p>
          <a:p>
            <a:r>
              <a:rPr lang="it-IT" dirty="0"/>
              <a:t>I paesi dell’ASEAN possiedono enormi </a:t>
            </a:r>
            <a:r>
              <a:rPr lang="it-IT" b="1" dirty="0"/>
              <a:t>risorse naturali</a:t>
            </a:r>
            <a:r>
              <a:rPr lang="it-IT" dirty="0"/>
              <a:t>, </a:t>
            </a:r>
            <a:r>
              <a:rPr lang="it-IT" b="1" dirty="0"/>
              <a:t>posizione geografica strategica </a:t>
            </a:r>
            <a:r>
              <a:rPr lang="it-IT" dirty="0"/>
              <a:t>ed </a:t>
            </a:r>
            <a:r>
              <a:rPr lang="it-IT" b="1" dirty="0"/>
              <a:t>elevate risorse umane</a:t>
            </a:r>
            <a:r>
              <a:rPr lang="it-IT" dirty="0"/>
              <a:t>.</a:t>
            </a:r>
          </a:p>
          <a:p>
            <a:r>
              <a:rPr lang="it-IT" dirty="0"/>
              <a:t>Cina e India stanno decelerando e cresce presenza degli Stati Uniti.</a:t>
            </a:r>
          </a:p>
          <a:p>
            <a:pPr marL="4572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982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opportunitÀ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gli investitori e per gli stati membri</a:t>
            </a: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0097251F-4878-481C-9779-7129692D51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133449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1217613" y="6189429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Fonte: ASEAN Foreign Direct Investment Statistics Database as of 05 October 2016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987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CONTRASTANTI…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6228D728-4122-471B-8F89-FCBB652C8CE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0713735"/>
              </p:ext>
            </p:extLst>
          </p:nvPr>
        </p:nvGraphicFramePr>
        <p:xfrm>
          <a:off x="6524453" y="1988840"/>
          <a:ext cx="5664372" cy="44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6F71B987-EAF1-42D3-B94F-F46B08C1355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4871817"/>
              </p:ext>
            </p:extLst>
          </p:nvPr>
        </p:nvGraphicFramePr>
        <p:xfrm>
          <a:off x="333772" y="1988840"/>
          <a:ext cx="6048672" cy="4445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ttangolo 2"/>
          <p:cNvSpPr/>
          <p:nvPr/>
        </p:nvSpPr>
        <p:spPr>
          <a:xfrm>
            <a:off x="621804" y="6211669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Dati al 2012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7908" y="274638"/>
            <a:ext cx="9413306" cy="1138138"/>
          </a:xfrm>
        </p:spPr>
        <p:txBody>
          <a:bodyPr>
            <a:normAutofit fontScale="90000"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Previsione andamento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fdi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inflows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204" y="1412776"/>
            <a:ext cx="7632848" cy="521180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00593" y="1556792"/>
            <a:ext cx="35895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PREVISIONI AL 2020 SECONDO L’AEC: </a:t>
            </a:r>
            <a:r>
              <a:rPr lang="it-IT" b="1" dirty="0"/>
              <a:t>2,5 </a:t>
            </a:r>
            <a:r>
              <a:rPr lang="it-IT" b="1" dirty="0" err="1"/>
              <a:t>trillion</a:t>
            </a:r>
            <a:r>
              <a:rPr lang="it-IT" b="1" dirty="0"/>
              <a:t>$</a:t>
            </a:r>
          </a:p>
          <a:p>
            <a:endParaRPr lang="it-IT" dirty="0"/>
          </a:p>
          <a:p>
            <a:r>
              <a:rPr lang="it-IT" dirty="0"/>
              <a:t>PREVISIONI AL 2030: </a:t>
            </a:r>
            <a:r>
              <a:rPr lang="it-IT" b="1" dirty="0"/>
              <a:t>5,2 </a:t>
            </a:r>
            <a:r>
              <a:rPr lang="it-IT" b="1" dirty="0" err="1"/>
              <a:t>trillion</a:t>
            </a:r>
            <a:r>
              <a:rPr lang="it-IT" b="1" dirty="0"/>
              <a:t> $</a:t>
            </a:r>
          </a:p>
        </p:txBody>
      </p:sp>
    </p:spTree>
    <p:extLst>
      <p:ext uri="{BB962C8B-B14F-4D97-AF65-F5344CB8AC3E}">
        <p14:creationId xmlns:p14="http://schemas.microsoft.com/office/powerpoint/2010/main" val="155333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Quale paese è più progredito?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Parametri utilizzati: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/>
              <a:t>Tasso di mortalità sotto i 5 anni(ogni 1000 abitanti)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/>
              <a:t>Tasso di alfabetizzazione (%popolazione)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/>
              <a:t>Cellulari ogni 100 ab.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/>
              <a:t>Internet ogni 100 ab.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/>
              <a:t>Spesa  pubblica in sanità (%GDP)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/>
              <a:t>PM 2.5 (%popolazione esposta a livelli eccessivi di inquinamento dell’aria)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/>
              <a:t>GDP pro </a:t>
            </a:r>
            <a:r>
              <a:rPr lang="it-IT" dirty="0" err="1"/>
              <a:t>capite,PPP</a:t>
            </a:r>
            <a:r>
              <a:rPr lang="it-IT" dirty="0"/>
              <a:t>(valori correnti $)</a:t>
            </a:r>
          </a:p>
        </p:txBody>
      </p:sp>
    </p:spTree>
    <p:extLst>
      <p:ext uri="{BB962C8B-B14F-4D97-AF65-F5344CB8AC3E}">
        <p14:creationId xmlns:p14="http://schemas.microsoft.com/office/powerpoint/2010/main" val="25203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metodologia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Questionario per la raccolta di interviste </a:t>
            </a:r>
          </a:p>
          <a:p>
            <a:r>
              <a:rPr lang="it-IT" dirty="0"/>
              <a:t>Elaborazione dei dati  per la costruzione di un sistema di pesi basato sull’importanza che ognuno attribuiva a ciascun parametro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957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Sistema di pesi</a:t>
            </a:r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975135"/>
              </p:ext>
            </p:extLst>
          </p:nvPr>
        </p:nvGraphicFramePr>
        <p:xfrm>
          <a:off x="1989956" y="1844824"/>
          <a:ext cx="5976664" cy="377357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val="3502697098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val="2474154722"/>
                    </a:ext>
                  </a:extLst>
                </a:gridCol>
              </a:tblGrid>
              <a:tr h="335074">
                <a:tc>
                  <a:txBody>
                    <a:bodyPr/>
                    <a:lstStyle/>
                    <a:p>
                      <a:pPr algn="r" fontAlgn="t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Total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12002488"/>
                  </a:ext>
                </a:extLst>
              </a:tr>
              <a:tr h="445648"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Tasso di mortalità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15,02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19100688"/>
                  </a:ext>
                </a:extLst>
              </a:tr>
              <a:tr h="445648"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 dirty="0">
                          <a:effectLst/>
                        </a:rPr>
                        <a:t>Tasso di alfabetismo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 dirty="0">
                          <a:effectLst/>
                        </a:rPr>
                        <a:t>29,20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28347371"/>
                  </a:ext>
                </a:extLst>
              </a:tr>
              <a:tr h="335074"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Cellulari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8,79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29643055"/>
                  </a:ext>
                </a:extLst>
              </a:tr>
              <a:tr h="335074"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Internet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3,82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99342573"/>
                  </a:ext>
                </a:extLst>
              </a:tr>
              <a:tr h="660094"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 dirty="0">
                          <a:effectLst/>
                        </a:rPr>
                        <a:t>Spesa pubblica sanitaria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14,21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71648974"/>
                  </a:ext>
                </a:extLst>
              </a:tr>
              <a:tr h="335074"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PM 2.5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 dirty="0">
                          <a:effectLst/>
                        </a:rPr>
                        <a:t>5,49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61678563"/>
                  </a:ext>
                </a:extLst>
              </a:tr>
              <a:tr h="445648"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Pil pro capite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u="none" strike="noStrike">
                          <a:effectLst/>
                        </a:rPr>
                        <a:t>23,49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32824203"/>
                  </a:ext>
                </a:extLst>
              </a:tr>
              <a:tr h="335074">
                <a:tc>
                  <a:txBody>
                    <a:bodyPr/>
                    <a:lstStyle/>
                    <a:p>
                      <a:pPr algn="l" fontAlgn="b"/>
                      <a:endParaRPr lang="it-I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>
                          <a:effectLst/>
                        </a:rPr>
                        <a:t>100,00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9013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27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Vincitore CON PESI UNITARI</a:t>
            </a:r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/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367457"/>
              </p:ext>
            </p:extLst>
          </p:nvPr>
        </p:nvGraphicFramePr>
        <p:xfrm>
          <a:off x="1989956" y="2420888"/>
          <a:ext cx="6480720" cy="337628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23626">
                  <a:extLst>
                    <a:ext uri="{9D8B030D-6E8A-4147-A177-3AD203B41FA5}">
                      <a16:colId xmlns:a16="http://schemas.microsoft.com/office/drawing/2014/main" val="3212700194"/>
                    </a:ext>
                  </a:extLst>
                </a:gridCol>
                <a:gridCol w="4357094">
                  <a:extLst>
                    <a:ext uri="{9D8B030D-6E8A-4147-A177-3AD203B41FA5}">
                      <a16:colId xmlns:a16="http://schemas.microsoft.com/office/drawing/2014/main" val="3392469991"/>
                    </a:ext>
                  </a:extLst>
                </a:gridCol>
              </a:tblGrid>
              <a:tr h="45370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effectLst/>
                        </a:rPr>
                        <a:t>PAESI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INDICATORE</a:t>
                      </a:r>
                      <a:r>
                        <a:rPr lang="it-IT" sz="1800" u="none" strike="noStrike" dirty="0">
                          <a:effectLst/>
                        </a:rPr>
                        <a:t> </a:t>
                      </a:r>
                      <a:r>
                        <a:rPr lang="it-IT" sz="1800" b="1" u="none" strike="noStrike" dirty="0">
                          <a:effectLst/>
                        </a:rPr>
                        <a:t>SINTETICO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323212"/>
                  </a:ext>
                </a:extLst>
              </a:tr>
              <a:tr h="25778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effectLst/>
                        </a:rPr>
                        <a:t>Brunei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2,724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3730729"/>
                  </a:ext>
                </a:extLst>
              </a:tr>
              <a:tr h="25778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Singapore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2,255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8780165"/>
                  </a:ext>
                </a:extLst>
              </a:tr>
              <a:tr h="25778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Thailand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1,637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3684864"/>
                  </a:ext>
                </a:extLst>
              </a:tr>
              <a:tr h="25778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Malaysia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1,506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0892016"/>
                  </a:ext>
                </a:extLst>
              </a:tr>
              <a:tr h="25778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Vietnam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1,060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7641560"/>
                  </a:ext>
                </a:extLst>
              </a:tr>
              <a:tr h="25778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Indonesia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0,639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2492706"/>
                  </a:ext>
                </a:extLst>
              </a:tr>
              <a:tr h="25778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Philippines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0,489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6340799"/>
                  </a:ext>
                </a:extLst>
              </a:tr>
              <a:tr h="45370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Cambodia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-0,462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7320395"/>
                  </a:ext>
                </a:extLst>
              </a:tr>
              <a:tr h="25778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Myanmar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-0,643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9484985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Laos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-1,887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562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42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…e con pesi ricavati dalle interviste</a:t>
            </a:r>
            <a:b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385727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894955"/>
              </p:ext>
            </p:extLst>
          </p:nvPr>
        </p:nvGraphicFramePr>
        <p:xfrm>
          <a:off x="1217613" y="1855799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76948"/>
              </p:ext>
            </p:extLst>
          </p:nvPr>
        </p:nvGraphicFramePr>
        <p:xfrm>
          <a:off x="1557908" y="2060848"/>
          <a:ext cx="6480721" cy="338437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81659">
                  <a:extLst>
                    <a:ext uri="{9D8B030D-6E8A-4147-A177-3AD203B41FA5}">
                      <a16:colId xmlns:a16="http://schemas.microsoft.com/office/drawing/2014/main" val="2725744849"/>
                    </a:ext>
                  </a:extLst>
                </a:gridCol>
                <a:gridCol w="2014940">
                  <a:extLst>
                    <a:ext uri="{9D8B030D-6E8A-4147-A177-3AD203B41FA5}">
                      <a16:colId xmlns:a16="http://schemas.microsoft.com/office/drawing/2014/main" val="860374132"/>
                    </a:ext>
                  </a:extLst>
                </a:gridCol>
                <a:gridCol w="2384122">
                  <a:extLst>
                    <a:ext uri="{9D8B030D-6E8A-4147-A177-3AD203B41FA5}">
                      <a16:colId xmlns:a16="http://schemas.microsoft.com/office/drawing/2014/main" val="2500144173"/>
                    </a:ext>
                  </a:extLst>
                </a:gridCol>
              </a:tblGrid>
              <a:tr h="320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PAESI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>
                          <a:effectLst/>
                        </a:rPr>
                        <a:t>INDICATORE PESATO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u="none" strike="noStrike" dirty="0">
                          <a:effectLst/>
                        </a:rPr>
                        <a:t>VARIAZIONE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3361892"/>
                  </a:ext>
                </a:extLst>
              </a:tr>
              <a:tr h="304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Singapore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u="none" strike="noStrike" dirty="0">
                          <a:effectLst/>
                        </a:rPr>
                        <a:t>63,4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u="none" strike="noStrike" dirty="0">
                          <a:effectLst/>
                        </a:rPr>
                        <a:t> +1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5438692"/>
                  </a:ext>
                </a:extLst>
              </a:tr>
              <a:tr h="304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Brunei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62,0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 -1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7030921"/>
                  </a:ext>
                </a:extLst>
              </a:tr>
              <a:tr h="304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Thailand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43,1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 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106121"/>
                  </a:ext>
                </a:extLst>
              </a:tr>
              <a:tr h="304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Malaysia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42,7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 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989595"/>
                  </a:ext>
                </a:extLst>
              </a:tr>
              <a:tr h="304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Vietnam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34,5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 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0712464"/>
                  </a:ext>
                </a:extLst>
              </a:tr>
              <a:tr h="304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Philippines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28,2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 +1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66623317"/>
                  </a:ext>
                </a:extLst>
              </a:tr>
              <a:tr h="304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Indonesia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26,8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 -1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2650026"/>
                  </a:ext>
                </a:extLst>
              </a:tr>
              <a:tr h="304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Myanmar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10,0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 +1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6927388"/>
                  </a:ext>
                </a:extLst>
              </a:tr>
              <a:tr h="304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Cambodia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-2,8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 -1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5345940"/>
                  </a:ext>
                </a:extLst>
              </a:tr>
              <a:tr h="320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Laos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-17,4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 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0133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17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economici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00340" y="1844824"/>
            <a:ext cx="9753600" cy="4343400"/>
          </a:xfrm>
        </p:spPr>
        <p:txBody>
          <a:bodyPr/>
          <a:lstStyle/>
          <a:p>
            <a:r>
              <a:rPr lang="it-IT" dirty="0"/>
              <a:t>Forte dinamismo economico dell’area</a:t>
            </a: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908" y="2348880"/>
            <a:ext cx="5976663" cy="3749006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41884" y="6232610"/>
            <a:ext cx="3536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Fonte:  Statistiche ASEAN 2015</a:t>
            </a:r>
          </a:p>
        </p:txBody>
      </p:sp>
    </p:spTree>
    <p:extLst>
      <p:ext uri="{BB962C8B-B14F-4D97-AF65-F5344CB8AC3E}">
        <p14:creationId xmlns:p14="http://schemas.microsoft.com/office/powerpoint/2010/main" val="4570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Enormi potenzialità di crescita economica e sociale tra i Paesi </a:t>
            </a:r>
            <a:r>
              <a:rPr lang="it-IT" dirty="0" err="1"/>
              <a:t>Asean</a:t>
            </a:r>
            <a:endParaRPr lang="it-IT" dirty="0"/>
          </a:p>
          <a:p>
            <a:r>
              <a:rPr lang="it-IT" dirty="0"/>
              <a:t>Crescenti investimenti da parte dei paesi esteri che vogliono sfruttare le enormi risorse naturali, insieme a una crescente domanda interna e alla necessità di uno sviluppo delle infrastrutture </a:t>
            </a:r>
            <a:r>
              <a:rPr lang="it-IT"/>
              <a:t>di base.</a:t>
            </a:r>
            <a:endParaRPr lang="it-IT" dirty="0"/>
          </a:p>
          <a:p>
            <a:r>
              <a:rPr lang="it-IT" dirty="0"/>
              <a:t>Occorre accelerare il processo di integrazione per diventare più competitivi</a:t>
            </a:r>
          </a:p>
          <a:p>
            <a:r>
              <a:rPr lang="it-IT" dirty="0"/>
              <a:t>Per le imprese che non conoscono bene il mercato, meglio investire prima con Singapore per acquistare conoscenze ed entrare negli altri mercati. Anche la Malesia offre notevoli opportunità. 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824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3203" y="260648"/>
            <a:ext cx="9753600" cy="1325562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hlinkClick r:id="rId2"/>
              </a:rPr>
              <a:t>www.jpmorgan.com/country/US/EN/cib/investment-banking/trade-asean-future</a:t>
            </a:r>
            <a:endParaRPr lang="it-IT" dirty="0"/>
          </a:p>
          <a:p>
            <a:r>
              <a:rPr lang="it-IT" dirty="0">
                <a:hlinkClick r:id="rId3"/>
              </a:rPr>
              <a:t>https://www.usasean.org/system/files/downloads/Investing-in-ASEAN-2013-14.pdf</a:t>
            </a:r>
            <a:endParaRPr lang="it-IT" dirty="0"/>
          </a:p>
          <a:p>
            <a:r>
              <a:rPr lang="it-IT" dirty="0">
                <a:hlinkClick r:id="rId4"/>
              </a:rPr>
              <a:t>http://eeas.europa.eu/archives/docs/asean/docs/key_facts_figures_eu_asean_en.pdf</a:t>
            </a:r>
            <a:endParaRPr lang="it-IT" dirty="0"/>
          </a:p>
          <a:p>
            <a:r>
              <a:rPr lang="it-IT" dirty="0">
                <a:hlinkClick r:id="rId5"/>
              </a:rPr>
              <a:t>http://ec.europa.eu/</a:t>
            </a:r>
            <a:r>
              <a:rPr lang="it-IT" dirty="0" err="1">
                <a:hlinkClick r:id="rId5"/>
              </a:rPr>
              <a:t>eurostat</a:t>
            </a:r>
            <a:r>
              <a:rPr lang="it-IT" dirty="0">
                <a:hlinkClick r:id="rId5"/>
              </a:rPr>
              <a:t>/</a:t>
            </a:r>
            <a:r>
              <a:rPr lang="it-IT" dirty="0" err="1">
                <a:hlinkClick r:id="rId5"/>
              </a:rPr>
              <a:t>statistics-explained</a:t>
            </a:r>
            <a:r>
              <a:rPr lang="it-IT" dirty="0">
                <a:hlinkClick r:id="rId5"/>
              </a:rPr>
              <a:t>/</a:t>
            </a:r>
            <a:r>
              <a:rPr lang="it-IT" dirty="0" err="1">
                <a:hlinkClick r:id="rId5"/>
              </a:rPr>
              <a:t>index.php</a:t>
            </a:r>
            <a:r>
              <a:rPr lang="it-IT" dirty="0">
                <a:hlinkClick r:id="rId5"/>
              </a:rPr>
              <a:t>/EU_trade_and_investment_statistics_with_the_Association_of_South_East_Asian_Nations_(ASEAN)</a:t>
            </a:r>
            <a:endParaRPr lang="it-IT" dirty="0"/>
          </a:p>
          <a:p>
            <a:r>
              <a:rPr lang="it-IT" dirty="0">
                <a:solidFill>
                  <a:srgbClr val="92D050"/>
                </a:solidFill>
                <a:hlinkClick r:id="rId6"/>
              </a:rPr>
              <a:t>http://asean.org/storage/2017/01/Investing-in-ASEAN-2017-.pdf</a:t>
            </a:r>
            <a:endParaRPr lang="it-IT" dirty="0">
              <a:solidFill>
                <a:srgbClr val="92D05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221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Asean</a:t>
            </a:r>
            <a:r>
              <a:rPr lang="en-US" dirty="0"/>
              <a:t> cities, stirring the melting pot” by The Economist Intelligence Unit</a:t>
            </a:r>
          </a:p>
          <a:p>
            <a:r>
              <a:rPr lang="it-IT" dirty="0">
                <a:hlinkClick r:id="rId2"/>
              </a:rPr>
              <a:t>https://orizzontinternazionali.org/2016/05/04/il-ruolo-economico-e-politico-dellasean-nel-2016/</a:t>
            </a:r>
            <a:endParaRPr lang="it-IT" dirty="0"/>
          </a:p>
          <a:p>
            <a:r>
              <a:rPr lang="it-IT" dirty="0">
                <a:hlinkClick r:id="rId3"/>
              </a:rPr>
              <a:t>http://www.mckinsey.com/industries/public-sector/our-insights/understanding-asean-seven-things-you-need-to-know</a:t>
            </a:r>
            <a:endParaRPr lang="it-IT" dirty="0"/>
          </a:p>
          <a:p>
            <a:r>
              <a:rPr lang="it-IT" dirty="0">
                <a:hlinkClick r:id="rId4"/>
              </a:rPr>
              <a:t>http://www.asiarisk.com/library2.pdf</a:t>
            </a:r>
            <a:endParaRPr lang="it-IT" dirty="0"/>
          </a:p>
          <a:p>
            <a:r>
              <a:rPr lang="it-IT" dirty="0">
                <a:hlinkClick r:id="rId5"/>
              </a:rPr>
              <a:t>http://asean.org/resource/statistics/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201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116632"/>
            <a:ext cx="5338191" cy="864096"/>
          </a:xfrm>
        </p:spPr>
        <p:txBody>
          <a:bodyPr/>
          <a:lstStyle/>
          <a:p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 macroeconomici</a:t>
            </a: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-68897" y="980728"/>
            <a:ext cx="5770242" cy="1610066"/>
          </a:xfrm>
        </p:spPr>
        <p:txBody>
          <a:bodyPr/>
          <a:lstStyle/>
          <a:p>
            <a:r>
              <a:rPr lang="it-IT" dirty="0"/>
              <a:t>6° economia al mondo</a:t>
            </a:r>
          </a:p>
          <a:p>
            <a:r>
              <a:rPr lang="it-IT" dirty="0"/>
              <a:t>3° mercato più grande al mondo</a:t>
            </a:r>
          </a:p>
          <a:p>
            <a:endParaRPr lang="it-IT" dirty="0"/>
          </a:p>
          <a:p>
            <a:pPr marL="45720" indent="0">
              <a:buNone/>
            </a:pPr>
            <a:endParaRPr lang="it-IT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98F167D3-8EF7-4532-9D79-0C0AF6C869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041047"/>
              </p:ext>
            </p:extLst>
          </p:nvPr>
        </p:nvGraphicFramePr>
        <p:xfrm>
          <a:off x="189756" y="2780928"/>
          <a:ext cx="5014585" cy="29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FA98342A-1FDC-40FA-8EBC-2F24A307CC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787414"/>
              </p:ext>
            </p:extLst>
          </p:nvPr>
        </p:nvGraphicFramePr>
        <p:xfrm>
          <a:off x="5765681" y="3496810"/>
          <a:ext cx="5584611" cy="275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15F56DF5-63DD-414C-BECD-95C3F51AD8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865151"/>
              </p:ext>
            </p:extLst>
          </p:nvPr>
        </p:nvGraphicFramePr>
        <p:xfrm>
          <a:off x="5766383" y="548680"/>
          <a:ext cx="5584611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189756" y="5933624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5" grpId="0">
        <p:bldAsOne/>
      </p:bldGraphic>
      <p:bldGraphic spid="1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Mancanza di sviluppo omogeneo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Profondi squilibri economici tra gli stati membri nonostante iniziative di sviluppo comuni.</a:t>
            </a:r>
          </a:p>
          <a:p>
            <a:r>
              <a:rPr lang="it-IT" dirty="0"/>
              <a:t>Differenze in termini di sviluppo e capacità economica tra gli stati originali </a:t>
            </a:r>
            <a:r>
              <a:rPr lang="it-IT" dirty="0" err="1"/>
              <a:t>dell’Asean</a:t>
            </a:r>
            <a:r>
              <a:rPr lang="it-IT" dirty="0"/>
              <a:t> ( </a:t>
            </a:r>
            <a:r>
              <a:rPr lang="it-IT" i="1" dirty="0"/>
              <a:t>Brunei, Indonesia, Malesia, Filippine, Singapore e Thailandia</a:t>
            </a:r>
            <a:r>
              <a:rPr lang="it-IT" dirty="0"/>
              <a:t>) e i nuovi entranti (</a:t>
            </a:r>
            <a:r>
              <a:rPr lang="it-IT" i="1" dirty="0"/>
              <a:t>Cambogia, Laos, Myanmar e Vietnam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98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profondi</a:t>
            </a:r>
            <a:r>
              <a:rPr lang="en-US" sz="3200" dirty="0"/>
              <a:t> </a:t>
            </a:r>
            <a:r>
              <a:rPr lang="en-US" sz="3200" dirty="0" err="1"/>
              <a:t>squilibri</a:t>
            </a:r>
            <a:r>
              <a:rPr lang="en-US" sz="3200" dirty="0"/>
              <a:t> </a:t>
            </a:r>
            <a:r>
              <a:rPr lang="en-US" sz="3200" dirty="0" err="1"/>
              <a:t>economici</a:t>
            </a:r>
            <a:r>
              <a:rPr lang="en-US" sz="3200" dirty="0"/>
              <a:t> TRA I VARI PAESI </a:t>
            </a:r>
            <a:r>
              <a:rPr lang="en-US" sz="3200" dirty="0" err="1"/>
              <a:t>DELL’asean</a:t>
            </a:r>
            <a:endParaRPr lang="en-US" sz="3200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3"/>
          </p:nvPr>
        </p:nvSpPr>
        <p:spPr>
          <a:xfrm>
            <a:off x="1217612" y="1725463"/>
            <a:ext cx="8981255" cy="47940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Economie</a:t>
            </a:r>
            <a:r>
              <a:rPr lang="en-US" dirty="0"/>
              <a:t> a </a:t>
            </a:r>
            <a:r>
              <a:rPr lang="en-US" dirty="0" err="1"/>
              <a:t>differenti</a:t>
            </a:r>
            <a:r>
              <a:rPr lang="en-US" dirty="0"/>
              <a:t> </a:t>
            </a:r>
            <a:r>
              <a:rPr lang="en-US" dirty="0" err="1"/>
              <a:t>fasi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sviluppo</a:t>
            </a:r>
            <a:endParaRPr lang="en-US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566C2F78-B780-46EC-A649-F1A58BBF415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9656284"/>
              </p:ext>
            </p:extLst>
          </p:nvPr>
        </p:nvGraphicFramePr>
        <p:xfrm>
          <a:off x="1217613" y="2743200"/>
          <a:ext cx="4876799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Segnaposto contenuto 16">
            <a:extLst>
              <a:ext uri="{FF2B5EF4-FFF2-40B4-BE49-F238E27FC236}">
                <a16:creationId xmlns:a16="http://schemas.microsoft.com/office/drawing/2014/main" id="{7BB94944-F4DC-4A90-A9E1-BC2F96E0817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24157506"/>
              </p:ext>
            </p:extLst>
          </p:nvPr>
        </p:nvGraphicFramePr>
        <p:xfrm>
          <a:off x="6262688" y="2743200"/>
          <a:ext cx="5016300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tangolo 1"/>
          <p:cNvSpPr/>
          <p:nvPr/>
        </p:nvSpPr>
        <p:spPr>
          <a:xfrm>
            <a:off x="1587" y="6211669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Graphic spid="7" grpId="0">
        <p:bldAsOne/>
      </p:bldGraphic>
      <p:bldGraphic spid="1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Singapore(1/2)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507323"/>
              </p:ext>
            </p:extLst>
          </p:nvPr>
        </p:nvGraphicFramePr>
        <p:xfrm>
          <a:off x="1087647" y="2034743"/>
          <a:ext cx="4142669" cy="166558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702509">
                  <a:extLst>
                    <a:ext uri="{9D8B030D-6E8A-4147-A177-3AD203B41FA5}">
                      <a16:colId xmlns:a16="http://schemas.microsoft.com/office/drawing/2014/main" val="72328601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74250442"/>
                    </a:ext>
                  </a:extLst>
                </a:gridCol>
              </a:tblGrid>
              <a:tr h="75258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 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bl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293 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392474"/>
                  </a:ext>
                </a:extLst>
              </a:tr>
              <a:tr h="415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growth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annual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%)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2933011"/>
                  </a:ext>
                </a:extLst>
              </a:tr>
              <a:tr h="415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GDP per capita (</a:t>
                      </a:r>
                      <a:r>
                        <a:rPr lang="it-IT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current</a:t>
                      </a:r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US$)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52 889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6064703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103331"/>
              </p:ext>
            </p:extLst>
          </p:nvPr>
        </p:nvGraphicFramePr>
        <p:xfrm>
          <a:off x="1087647" y="4120290"/>
          <a:ext cx="3998653" cy="90291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18347">
                  <a:extLst>
                    <a:ext uri="{9D8B030D-6E8A-4147-A177-3AD203B41FA5}">
                      <a16:colId xmlns:a16="http://schemas.microsoft.com/office/drawing/2014/main" val="3461844384"/>
                    </a:ext>
                  </a:extLst>
                </a:gridCol>
                <a:gridCol w="1680306">
                  <a:extLst>
                    <a:ext uri="{9D8B030D-6E8A-4147-A177-3AD203B41FA5}">
                      <a16:colId xmlns:a16="http://schemas.microsoft.com/office/drawing/2014/main" val="1862870856"/>
                    </a:ext>
                  </a:extLst>
                </a:gridCol>
              </a:tblGrid>
              <a:tr h="30097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Urban </a:t>
                      </a:r>
                      <a:r>
                        <a:rPr lang="it-IT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population</a:t>
                      </a:r>
                      <a:endParaRPr lang="it-IT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5 535 002</a:t>
                      </a:r>
                      <a:endParaRPr lang="it-IT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8627417"/>
                  </a:ext>
                </a:extLst>
              </a:tr>
              <a:tr h="30097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Rural </a:t>
                      </a:r>
                      <a:r>
                        <a:rPr lang="it-IT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population</a:t>
                      </a:r>
                      <a:endParaRPr lang="it-IT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6802762"/>
                  </a:ext>
                </a:extLst>
              </a:tr>
              <a:tr h="30097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Population</a:t>
                      </a:r>
                      <a:r>
                        <a:rPr lang="it-IT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total</a:t>
                      </a:r>
                      <a:endParaRPr lang="it-IT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5 535 002</a:t>
                      </a:r>
                      <a:endParaRPr lang="it-IT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4027123"/>
                  </a:ext>
                </a:extLst>
              </a:tr>
            </a:tbl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562C6927-60B0-4AC6-BE6F-BB993EEB3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633300"/>
              </p:ext>
            </p:extLst>
          </p:nvPr>
        </p:nvGraphicFramePr>
        <p:xfrm>
          <a:off x="5518348" y="1772816"/>
          <a:ext cx="5781675" cy="36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477788" y="5949280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Dati al 2015 </a:t>
            </a:r>
          </a:p>
          <a:p>
            <a:r>
              <a:rPr lang="it-IT" dirty="0"/>
              <a:t>Fonte: elaborazione dati World </a:t>
            </a:r>
            <a:r>
              <a:rPr lang="it-IT" dirty="0" err="1"/>
              <a:t>Bank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013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Asi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9C8696-0FC9-4CE5-B92E-6DB3A3C9E6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Serie Mappe del mondo, presentazione Asia (widescreen)</Template>
  <TotalTime>0</TotalTime>
  <Words>2541</Words>
  <Application>Microsoft Office PowerPoint</Application>
  <PresentationFormat>Personalizzato</PresentationFormat>
  <Paragraphs>557</Paragraphs>
  <Slides>52</Slides>
  <Notes>14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7" baseType="lpstr">
      <vt:lpstr>Arial</vt:lpstr>
      <vt:lpstr>Calibri</vt:lpstr>
      <vt:lpstr>Century Gothic</vt:lpstr>
      <vt:lpstr>Continental_Asia_16x9</vt:lpstr>
      <vt:lpstr>Worksheet</vt:lpstr>
      <vt:lpstr>OpportunitÀ di sviluppo nei paesi del sud-est asiatico</vt:lpstr>
      <vt:lpstr>Obiettivi della ricerca</vt:lpstr>
      <vt:lpstr>CHE COS’È L’Asean?</vt:lpstr>
      <vt:lpstr>Obiettivi dell’asean</vt:lpstr>
      <vt:lpstr>Risultati economici</vt:lpstr>
      <vt:lpstr>Dati macroeconomici</vt:lpstr>
      <vt:lpstr>Mancanza di sviluppo omogeneo</vt:lpstr>
      <vt:lpstr>profondi squilibri economici TRA I VARI PAESI DELL’asean</vt:lpstr>
      <vt:lpstr>Singapore(1/2)</vt:lpstr>
      <vt:lpstr>Singapore(2/2)</vt:lpstr>
      <vt:lpstr>Thailandia(1/2)</vt:lpstr>
      <vt:lpstr>Thailandia(2/2)</vt:lpstr>
      <vt:lpstr>Brunei(1/2)</vt:lpstr>
      <vt:lpstr>Brunei(2/2)</vt:lpstr>
      <vt:lpstr>Cambogia(1/2)</vt:lpstr>
      <vt:lpstr>Cambogia(2/2)</vt:lpstr>
      <vt:lpstr>Laos(1/2)</vt:lpstr>
      <vt:lpstr>Laos(2/2)</vt:lpstr>
      <vt:lpstr>MALESIA(1/2)</vt:lpstr>
      <vt:lpstr>MALESIA(2/2)</vt:lpstr>
      <vt:lpstr>Myanmar(1/2)</vt:lpstr>
      <vt:lpstr>Myanmar(2/2)</vt:lpstr>
      <vt:lpstr>The philippines(1/2)</vt:lpstr>
      <vt:lpstr>The philippines(2/2)</vt:lpstr>
      <vt:lpstr>Vietnam(1/2)</vt:lpstr>
      <vt:lpstr>Vietnam(2/2)</vt:lpstr>
      <vt:lpstr>SWOT ANALYS: SINGAPORE</vt:lpstr>
      <vt:lpstr>SWOT ANALYSIS: bRUNEI</vt:lpstr>
      <vt:lpstr>SWOT ANALYSIS: thailandia</vt:lpstr>
      <vt:lpstr>SWOT ANALYSIS: indonesia</vt:lpstr>
      <vt:lpstr>SWOT ANALYSIS: malaysia</vt:lpstr>
      <vt:lpstr>SWOT ANALYSIS: the philippines</vt:lpstr>
      <vt:lpstr>SWOT ANALYSIS: vietnam</vt:lpstr>
      <vt:lpstr>SWOT ANALYSIS: Laos</vt:lpstr>
      <vt:lpstr>SWOT ANALYSIS: myanmar</vt:lpstr>
      <vt:lpstr>SWOT ANALYSIS: cambogia</vt:lpstr>
      <vt:lpstr>SWOT ANALYSIS: ASEAN</vt:lpstr>
      <vt:lpstr>Punti critici</vt:lpstr>
      <vt:lpstr>Esempi:</vt:lpstr>
      <vt:lpstr>Tassi di urbanizzazione e accesso all’elettricitÀ</vt:lpstr>
      <vt:lpstr>opportunitÀ per gli investitori e per gli stati membri</vt:lpstr>
      <vt:lpstr>opportunitÀ per gli investitori e per gli stati membri</vt:lpstr>
      <vt:lpstr>RISULTATI CONTRASTANTI…</vt:lpstr>
      <vt:lpstr>Previsione andamento fdi inflows</vt:lpstr>
      <vt:lpstr>Quale paese è più progredito?</vt:lpstr>
      <vt:lpstr>metodologia</vt:lpstr>
      <vt:lpstr>Sistema di pesi</vt:lpstr>
      <vt:lpstr>Vincitore CON PESI UNITARI</vt:lpstr>
      <vt:lpstr>…e con pesi ricavati dalle interviste </vt:lpstr>
      <vt:lpstr>Conclusioni</vt:lpstr>
      <vt:lpstr>BIBLIOGRAFIA</vt:lpstr>
      <vt:lpstr>BIBLIOGRAFIA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2017-03-11T08:49:38Z</dcterms:created>
  <dcterms:modified xsi:type="dcterms:W3CDTF">2017-04-20T22:46:52Z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