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82" r:id="rId14"/>
    <p:sldId id="269" r:id="rId15"/>
    <p:sldId id="283" r:id="rId16"/>
    <p:sldId id="284" r:id="rId17"/>
    <p:sldId id="271" r:id="rId18"/>
    <p:sldId id="285" r:id="rId19"/>
    <p:sldId id="272" r:id="rId20"/>
    <p:sldId id="286" r:id="rId21"/>
    <p:sldId id="274" r:id="rId22"/>
    <p:sldId id="275" r:id="rId23"/>
    <p:sldId id="276" r:id="rId24"/>
    <p:sldId id="287" r:id="rId25"/>
    <p:sldId id="288" r:id="rId26"/>
    <p:sldId id="277" r:id="rId27"/>
    <p:sldId id="278" r:id="rId28"/>
    <p:sldId id="279" r:id="rId29"/>
    <p:sldId id="280" r:id="rId30"/>
    <p:sldId id="289" r:id="rId31"/>
    <p:sldId id="281"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yla" initials="L" lastIdx="4" clrIdx="0">
    <p:extLst>
      <p:ext uri="{19B8F6BF-5375-455C-9EA6-DF929625EA0E}">
        <p15:presenceInfo xmlns:p15="http://schemas.microsoft.com/office/powerpoint/2012/main" userId="Ley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7" autoAdjust="0"/>
    <p:restoredTop sz="94660"/>
  </p:normalViewPr>
  <p:slideViewPr>
    <p:cSldViewPr snapToGrid="0">
      <p:cViewPr varScale="1">
        <p:scale>
          <a:sx n="107" d="100"/>
          <a:sy n="107" d="100"/>
        </p:scale>
        <p:origin x="138"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yla\Desktop\Leyla%20Universit&#224;\magistrale\Economia%20dei%20mercati%20e%20delle%20imprese\occupazione%20e%20produzione.xm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yla\Desktop\Leyla%20Universit&#224;\magistrale\Economia%20dei%20mercati%20e%20delle%20imprese\occupazione%20e%20produzione.xm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yla\Desktop\Leyla%20Universit&#224;\magistrale\Economia%20dei%20mercati%20e%20delle%20imprese\occupazione%20e%20produzione.xm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Net employment outlook by job family, 2015–2020</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tx>
            <c:strRef>
              <c:f>Foglio1!$B$1</c:f>
              <c:strCache>
                <c:ptCount val="1"/>
                <c:pt idx="0">
                  <c:v>Employees (thousands, all focus countries)</c:v>
                </c:pt>
              </c:strCache>
            </c:strRef>
          </c:tx>
          <c:spPr>
            <a:solidFill>
              <a:srgbClr val="C00000"/>
            </a:solidFill>
            <a:ln>
              <a:noFill/>
            </a:ln>
            <a:effectLst>
              <a:innerShdw blurRad="63500" dist="25400" dir="13500000">
                <a:srgbClr val="000000">
                  <a:alpha val="75000"/>
                </a:srgb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Foglio1!$A$2:$A$7</c:f>
              <c:strCache>
                <c:ptCount val="6"/>
                <c:pt idx="0">
                  <c:v>Office and Administrative</c:v>
                </c:pt>
                <c:pt idx="1">
                  <c:v>Manufacturing and Production</c:v>
                </c:pt>
                <c:pt idx="2">
                  <c:v>Construction and Extraction</c:v>
                </c:pt>
                <c:pt idx="3">
                  <c:v>Arts, Design, Entertainment, Sports and Media</c:v>
                </c:pt>
                <c:pt idx="4">
                  <c:v>Legal</c:v>
                </c:pt>
                <c:pt idx="5">
                  <c:v>Installation and Maintenance</c:v>
                </c:pt>
              </c:strCache>
            </c:strRef>
          </c:cat>
          <c:val>
            <c:numRef>
              <c:f>Foglio1!$B$2:$B$7</c:f>
              <c:numCache>
                <c:formatCode>General</c:formatCode>
                <c:ptCount val="6"/>
                <c:pt idx="0">
                  <c:v>-4759</c:v>
                </c:pt>
                <c:pt idx="1">
                  <c:v>-1609</c:v>
                </c:pt>
                <c:pt idx="2">
                  <c:v>-497</c:v>
                </c:pt>
                <c:pt idx="3">
                  <c:v>-151</c:v>
                </c:pt>
                <c:pt idx="4">
                  <c:v>-109</c:v>
                </c:pt>
                <c:pt idx="5">
                  <c:v>-40</c:v>
                </c:pt>
              </c:numCache>
            </c:numRef>
          </c:val>
          <c:extLst>
            <c:ext xmlns:c16="http://schemas.microsoft.com/office/drawing/2014/chart" uri="{C3380CC4-5D6E-409C-BE32-E72D297353CC}">
              <c16:uniqueId val="{00000000-EE2E-4F13-9D79-9D3358590EA6}"/>
            </c:ext>
          </c:extLst>
        </c:ser>
        <c:dLbls>
          <c:dLblPos val="outEnd"/>
          <c:showLegendKey val="0"/>
          <c:showVal val="1"/>
          <c:showCatName val="0"/>
          <c:showSerName val="0"/>
          <c:showPercent val="0"/>
          <c:showBubbleSize val="0"/>
        </c:dLbls>
        <c:gapWidth val="115"/>
        <c:overlap val="-20"/>
        <c:axId val="325591712"/>
        <c:axId val="325592104"/>
      </c:barChart>
      <c:catAx>
        <c:axId val="325591712"/>
        <c:scaling>
          <c:orientation val="minMax"/>
        </c:scaling>
        <c:delete val="0"/>
        <c:axPos val="l"/>
        <c:numFmt formatCode="General" sourceLinked="1"/>
        <c:majorTickMark val="none"/>
        <c:minorTickMark val="none"/>
        <c:tickLblPos val="high"/>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5592104"/>
        <c:crosses val="autoZero"/>
        <c:auto val="0"/>
        <c:lblAlgn val="ctr"/>
        <c:lblOffset val="100"/>
        <c:noMultiLvlLbl val="0"/>
      </c:catAx>
      <c:valAx>
        <c:axId val="32559210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55917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it-IT"/>
              <a:t>Net </a:t>
            </a:r>
            <a:r>
              <a:rPr lang="en-US"/>
              <a:t>employment outlook by job family, 2015–2020</a:t>
            </a:r>
            <a:r>
              <a:rPr lang="it-IT"/>
              <a:t>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it-IT"/>
        </a:p>
      </c:txPr>
    </c:title>
    <c:autoTitleDeleted val="0"/>
    <c:plotArea>
      <c:layout/>
      <c:barChart>
        <c:barDir val="bar"/>
        <c:grouping val="clustered"/>
        <c:varyColors val="0"/>
        <c:ser>
          <c:idx val="0"/>
          <c:order val="0"/>
          <c:tx>
            <c:strRef>
              <c:f>Foglio1!$B$1</c:f>
              <c:strCache>
                <c:ptCount val="1"/>
                <c:pt idx="0">
                  <c:v>Employees (thousands, all focus countries)</c:v>
                </c:pt>
              </c:strCache>
            </c:strRef>
          </c:tx>
          <c:spPr>
            <a:solidFill>
              <a:schemeClr val="accent2">
                <a:lumMod val="50000"/>
              </a:schemeClr>
            </a:solidFill>
            <a:ln>
              <a:noFill/>
            </a:ln>
            <a:effectLst>
              <a:innerShdw blurRad="63500" dist="25400" dir="13500000">
                <a:srgbClr val="000000">
                  <a:alpha val="75000"/>
                </a:srgbClr>
              </a:inn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Foglio1!$A$2:$A$7</c:f>
              <c:strCache>
                <c:ptCount val="6"/>
                <c:pt idx="0">
                  <c:v>Business and Financial Operations</c:v>
                </c:pt>
                <c:pt idx="1">
                  <c:v>Management</c:v>
                </c:pt>
                <c:pt idx="2">
                  <c:v>Computer and Mathematical</c:v>
                </c:pt>
                <c:pt idx="3">
                  <c:v>Architecture and Engineering</c:v>
                </c:pt>
                <c:pt idx="4">
                  <c:v>Sales and Related</c:v>
                </c:pt>
                <c:pt idx="5">
                  <c:v>Education and Training</c:v>
                </c:pt>
              </c:strCache>
            </c:strRef>
          </c:cat>
          <c:val>
            <c:numRef>
              <c:f>Foglio1!$B$2:$B$7</c:f>
              <c:numCache>
                <c:formatCode>General</c:formatCode>
                <c:ptCount val="6"/>
                <c:pt idx="0">
                  <c:v>492</c:v>
                </c:pt>
                <c:pt idx="1">
                  <c:v>416</c:v>
                </c:pt>
                <c:pt idx="2">
                  <c:v>405</c:v>
                </c:pt>
                <c:pt idx="3">
                  <c:v>339</c:v>
                </c:pt>
                <c:pt idx="4">
                  <c:v>303</c:v>
                </c:pt>
                <c:pt idx="5">
                  <c:v>66</c:v>
                </c:pt>
              </c:numCache>
            </c:numRef>
          </c:val>
          <c:extLst>
            <c:ext xmlns:c16="http://schemas.microsoft.com/office/drawing/2014/chart" uri="{C3380CC4-5D6E-409C-BE32-E72D297353CC}">
              <c16:uniqueId val="{00000000-9E70-4F08-94BB-A5FF0AC02E05}"/>
            </c:ext>
          </c:extLst>
        </c:ser>
        <c:dLbls>
          <c:dLblPos val="outEnd"/>
          <c:showLegendKey val="0"/>
          <c:showVal val="1"/>
          <c:showCatName val="0"/>
          <c:showSerName val="0"/>
          <c:showPercent val="0"/>
          <c:showBubbleSize val="0"/>
        </c:dLbls>
        <c:gapWidth val="115"/>
        <c:overlap val="-20"/>
        <c:axId val="325588576"/>
        <c:axId val="326218784"/>
      </c:barChart>
      <c:catAx>
        <c:axId val="325588576"/>
        <c:scaling>
          <c:orientation val="minMax"/>
        </c:scaling>
        <c:delete val="0"/>
        <c:axPos val="l"/>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6218784"/>
        <c:crosses val="autoZero"/>
        <c:auto val="1"/>
        <c:lblAlgn val="ctr"/>
        <c:lblOffset val="100"/>
        <c:noMultiLvlLbl val="0"/>
      </c:catAx>
      <c:valAx>
        <c:axId val="32621878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55885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31287110928046"/>
          <c:y val="0.14990811674483906"/>
          <c:w val="0.86216350885826776"/>
          <c:h val="0.76893579177314275"/>
        </c:manualLayout>
      </c:layout>
      <c:lineChart>
        <c:grouping val="standard"/>
        <c:varyColors val="0"/>
        <c:ser>
          <c:idx val="0"/>
          <c:order val="0"/>
          <c:tx>
            <c:strRef>
              <c:f>Foglio1!$B$1</c:f>
              <c:strCache>
                <c:ptCount val="1"/>
                <c:pt idx="0">
                  <c:v>Italia</c:v>
                </c:pt>
              </c:strCache>
            </c:strRef>
          </c:tx>
          <c:spPr>
            <a:ln w="28575" cap="rnd">
              <a:solidFill>
                <a:schemeClr val="accent1"/>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Foglio1!$B$2:$B$12</c:f>
              <c:numCache>
                <c:formatCode>#,##0.00</c:formatCode>
                <c:ptCount val="11"/>
                <c:pt idx="0">
                  <c:v>17479.5</c:v>
                </c:pt>
                <c:pt idx="1">
                  <c:v>17999</c:v>
                </c:pt>
                <c:pt idx="2">
                  <c:v>20172.400000000001</c:v>
                </c:pt>
                <c:pt idx="3">
                  <c:v>22297.200000000001</c:v>
                </c:pt>
                <c:pt idx="4">
                  <c:v>24076.1</c:v>
                </c:pt>
                <c:pt idx="5">
                  <c:v>24640.9</c:v>
                </c:pt>
                <c:pt idx="6">
                  <c:v>25168.9</c:v>
                </c:pt>
                <c:pt idx="7">
                  <c:v>25769.3</c:v>
                </c:pt>
                <c:pt idx="8">
                  <c:v>27164.400000000001</c:v>
                </c:pt>
                <c:pt idx="9">
                  <c:v>28128.1</c:v>
                </c:pt>
                <c:pt idx="10">
                  <c:v>27744.400000000001</c:v>
                </c:pt>
              </c:numCache>
            </c:numRef>
          </c:val>
          <c:smooth val="0"/>
          <c:extLst>
            <c:ext xmlns:c16="http://schemas.microsoft.com/office/drawing/2014/chart" uri="{C3380CC4-5D6E-409C-BE32-E72D297353CC}">
              <c16:uniqueId val="{00000000-9E1B-4A57-85C1-558F5199DAE1}"/>
            </c:ext>
          </c:extLst>
        </c:ser>
        <c:ser>
          <c:idx val="1"/>
          <c:order val="1"/>
          <c:tx>
            <c:strRef>
              <c:f>Foglio1!$C$1</c:f>
              <c:strCache>
                <c:ptCount val="1"/>
                <c:pt idx="0">
                  <c:v>Francia</c:v>
                </c:pt>
              </c:strCache>
            </c:strRef>
          </c:tx>
          <c:spPr>
            <a:ln w="28575" cap="rnd">
              <a:solidFill>
                <a:schemeClr val="accent2"/>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Foglio1!$C$2:$C$12</c:f>
              <c:numCache>
                <c:formatCode>#,##0.00</c:formatCode>
                <c:ptCount val="11"/>
                <c:pt idx="0">
                  <c:v>37978.9</c:v>
                </c:pt>
                <c:pt idx="1">
                  <c:v>39235.699999999997</c:v>
                </c:pt>
                <c:pt idx="2">
                  <c:v>41940.699999999997</c:v>
                </c:pt>
                <c:pt idx="3">
                  <c:v>43976.3</c:v>
                </c:pt>
                <c:pt idx="4">
                  <c:v>46547.8</c:v>
                </c:pt>
                <c:pt idx="5">
                  <c:v>49741.1</c:v>
                </c:pt>
                <c:pt idx="6">
                  <c:v>50765</c:v>
                </c:pt>
                <c:pt idx="7">
                  <c:v>53428.4</c:v>
                </c:pt>
                <c:pt idx="8">
                  <c:v>54829.9</c:v>
                </c:pt>
                <c:pt idx="9">
                  <c:v>57986.8</c:v>
                </c:pt>
                <c:pt idx="10">
                  <c:v>58750.3</c:v>
                </c:pt>
              </c:numCache>
            </c:numRef>
          </c:val>
          <c:smooth val="0"/>
          <c:extLst>
            <c:ext xmlns:c16="http://schemas.microsoft.com/office/drawing/2014/chart" uri="{C3380CC4-5D6E-409C-BE32-E72D297353CC}">
              <c16:uniqueId val="{00000001-9E1B-4A57-85C1-558F5199DAE1}"/>
            </c:ext>
          </c:extLst>
        </c:ser>
        <c:ser>
          <c:idx val="2"/>
          <c:order val="2"/>
          <c:tx>
            <c:strRef>
              <c:f>Foglio1!$D$1</c:f>
              <c:strCache>
                <c:ptCount val="1"/>
                <c:pt idx="0">
                  <c:v>Germania</c:v>
                </c:pt>
              </c:strCache>
            </c:strRef>
          </c:tx>
          <c:spPr>
            <a:ln w="28575" cap="rnd">
              <a:solidFill>
                <a:schemeClr val="accent3"/>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Foglio1!$D$2:$D$12</c:f>
              <c:numCache>
                <c:formatCode>#,##0.00</c:formatCode>
                <c:ptCount val="11"/>
                <c:pt idx="0">
                  <c:v>61318.9</c:v>
                </c:pt>
                <c:pt idx="1">
                  <c:v>64298.8</c:v>
                </c:pt>
                <c:pt idx="2">
                  <c:v>70108.100000000006</c:v>
                </c:pt>
                <c:pt idx="3">
                  <c:v>73956.600000000006</c:v>
                </c:pt>
                <c:pt idx="4">
                  <c:v>81970.7</c:v>
                </c:pt>
                <c:pt idx="5">
                  <c:v>82873.8</c:v>
                </c:pt>
                <c:pt idx="6">
                  <c:v>87966.1</c:v>
                </c:pt>
                <c:pt idx="7">
                  <c:v>96369.600000000006</c:v>
                </c:pt>
                <c:pt idx="8">
                  <c:v>100697.1</c:v>
                </c:pt>
                <c:pt idx="9">
                  <c:v>102573</c:v>
                </c:pt>
                <c:pt idx="10">
                  <c:v>108827.2</c:v>
                </c:pt>
              </c:numCache>
            </c:numRef>
          </c:val>
          <c:smooth val="0"/>
          <c:extLst>
            <c:ext xmlns:c16="http://schemas.microsoft.com/office/drawing/2014/chart" uri="{C3380CC4-5D6E-409C-BE32-E72D297353CC}">
              <c16:uniqueId val="{00000002-9E1B-4A57-85C1-558F5199DAE1}"/>
            </c:ext>
          </c:extLst>
        </c:ser>
        <c:ser>
          <c:idx val="3"/>
          <c:order val="3"/>
          <c:tx>
            <c:strRef>
              <c:f>Foglio1!$E$1</c:f>
              <c:strCache>
                <c:ptCount val="1"/>
                <c:pt idx="0">
                  <c:v>Regno Unito</c:v>
                </c:pt>
              </c:strCache>
            </c:strRef>
          </c:tx>
          <c:spPr>
            <a:ln w="28575" cap="rnd">
              <a:solidFill>
                <a:schemeClr val="accent4"/>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Foglio1!$E$2:$E$12</c:f>
              <c:numCache>
                <c:formatCode>#,##0.00</c:formatCode>
                <c:ptCount val="11"/>
                <c:pt idx="0">
                  <c:v>32018.1</c:v>
                </c:pt>
                <c:pt idx="1">
                  <c:v>34080.699999999997</c:v>
                </c:pt>
                <c:pt idx="2">
                  <c:v>36982</c:v>
                </c:pt>
                <c:pt idx="3">
                  <c:v>38700.199999999997</c:v>
                </c:pt>
                <c:pt idx="4">
                  <c:v>39396.9</c:v>
                </c:pt>
                <c:pt idx="5">
                  <c:v>39420.199999999997</c:v>
                </c:pt>
                <c:pt idx="6">
                  <c:v>38165.599999999999</c:v>
                </c:pt>
                <c:pt idx="7">
                  <c:v>39132.6</c:v>
                </c:pt>
                <c:pt idx="8">
                  <c:v>38811.9</c:v>
                </c:pt>
                <c:pt idx="9">
                  <c:v>41743.4</c:v>
                </c:pt>
                <c:pt idx="10">
                  <c:v>44174.1</c:v>
                </c:pt>
              </c:numCache>
            </c:numRef>
          </c:val>
          <c:smooth val="0"/>
          <c:extLst>
            <c:ext xmlns:c16="http://schemas.microsoft.com/office/drawing/2014/chart" uri="{C3380CC4-5D6E-409C-BE32-E72D297353CC}">
              <c16:uniqueId val="{00000003-9E1B-4A57-85C1-558F5199DAE1}"/>
            </c:ext>
          </c:extLst>
        </c:ser>
        <c:ser>
          <c:idx val="4"/>
          <c:order val="4"/>
          <c:tx>
            <c:strRef>
              <c:f>Foglio1!$F$1</c:f>
              <c:strCache>
                <c:ptCount val="1"/>
                <c:pt idx="0">
                  <c:v>Stati Uniti </c:v>
                </c:pt>
              </c:strCache>
            </c:strRef>
          </c:tx>
          <c:spPr>
            <a:ln w="28575" cap="rnd">
              <a:solidFill>
                <a:schemeClr val="accent5"/>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Foglio1!$F$2:$F$12</c:f>
              <c:numCache>
                <c:formatCode>#,##0.00</c:formatCode>
                <c:ptCount val="11"/>
                <c:pt idx="0">
                  <c:v>300293</c:v>
                </c:pt>
                <c:pt idx="1">
                  <c:v>325936</c:v>
                </c:pt>
                <c:pt idx="2">
                  <c:v>353328</c:v>
                </c:pt>
                <c:pt idx="3">
                  <c:v>380316</c:v>
                </c:pt>
                <c:pt idx="4">
                  <c:v>407238</c:v>
                </c:pt>
                <c:pt idx="5">
                  <c:v>406405</c:v>
                </c:pt>
                <c:pt idx="6">
                  <c:v>410093</c:v>
                </c:pt>
                <c:pt idx="7">
                  <c:v>428745</c:v>
                </c:pt>
                <c:pt idx="8">
                  <c:v>436078</c:v>
                </c:pt>
                <c:pt idx="9">
                  <c:v>456977</c:v>
                </c:pt>
              </c:numCache>
            </c:numRef>
          </c:val>
          <c:smooth val="0"/>
          <c:extLst>
            <c:ext xmlns:c16="http://schemas.microsoft.com/office/drawing/2014/chart" uri="{C3380CC4-5D6E-409C-BE32-E72D297353CC}">
              <c16:uniqueId val="{00000004-9E1B-4A57-85C1-558F5199DAE1}"/>
            </c:ext>
          </c:extLst>
        </c:ser>
        <c:ser>
          <c:idx val="5"/>
          <c:order val="5"/>
          <c:tx>
            <c:strRef>
              <c:f>Foglio1!$G$1</c:f>
              <c:strCache>
                <c:ptCount val="1"/>
                <c:pt idx="0">
                  <c:v>Cina</c:v>
                </c:pt>
              </c:strCache>
            </c:strRef>
          </c:tx>
          <c:spPr>
            <a:ln w="28575" cap="rnd">
              <a:solidFill>
                <a:schemeClr val="accent6"/>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Foglio1!$G$2:$G$12</c:f>
              <c:numCache>
                <c:formatCode>#,##0.00</c:formatCode>
                <c:ptCount val="11"/>
                <c:pt idx="0">
                  <c:v>57332.800000000003</c:v>
                </c:pt>
                <c:pt idx="1">
                  <c:v>71054.899999999994</c:v>
                </c:pt>
                <c:pt idx="2">
                  <c:v>86619.5</c:v>
                </c:pt>
                <c:pt idx="3">
                  <c:v>123028.6</c:v>
                </c:pt>
                <c:pt idx="4">
                  <c:v>144684.9</c:v>
                </c:pt>
                <c:pt idx="5">
                  <c:v>185266.7</c:v>
                </c:pt>
                <c:pt idx="6">
                  <c:v>213460.1</c:v>
                </c:pt>
                <c:pt idx="7">
                  <c:v>247808.3</c:v>
                </c:pt>
                <c:pt idx="8">
                  <c:v>292062.90000000002</c:v>
                </c:pt>
                <c:pt idx="9">
                  <c:v>333521.59999999998</c:v>
                </c:pt>
                <c:pt idx="10">
                  <c:v>368731.6</c:v>
                </c:pt>
              </c:numCache>
            </c:numRef>
          </c:val>
          <c:smooth val="0"/>
          <c:extLst>
            <c:ext xmlns:c16="http://schemas.microsoft.com/office/drawing/2014/chart" uri="{C3380CC4-5D6E-409C-BE32-E72D297353CC}">
              <c16:uniqueId val="{00000005-9E1B-4A57-85C1-558F5199DAE1}"/>
            </c:ext>
          </c:extLst>
        </c:ser>
        <c:ser>
          <c:idx val="6"/>
          <c:order val="6"/>
          <c:tx>
            <c:strRef>
              <c:f>Foglio1!$H$1</c:f>
              <c:strCache>
                <c:ptCount val="1"/>
                <c:pt idx="0">
                  <c:v>Giappone</c:v>
                </c:pt>
              </c:strCache>
            </c:strRef>
          </c:tx>
          <c:spPr>
            <a:ln w="28575" cap="rnd">
              <a:solidFill>
                <a:schemeClr val="accent1">
                  <a:lumMod val="60000"/>
                </a:schemeClr>
              </a:solidFill>
              <a:round/>
            </a:ln>
            <a:effectLst/>
          </c:spPr>
          <c:marker>
            <c:symbol val="none"/>
          </c:marker>
          <c:cat>
            <c:numRef>
              <c:f>Foglio1!$A$2:$A$12</c:f>
              <c:numCache>
                <c:formatCode>General</c:formatCode>
                <c:ptCount val="11"/>
                <c:pt idx="0">
                  <c:v>2004</c:v>
                </c:pt>
                <c:pt idx="1">
                  <c:v>2005</c:v>
                </c:pt>
                <c:pt idx="2">
                  <c:v>2006</c:v>
                </c:pt>
                <c:pt idx="3">
                  <c:v>2007</c:v>
                </c:pt>
                <c:pt idx="4">
                  <c:v>2008</c:v>
                </c:pt>
                <c:pt idx="5">
                  <c:v>2009</c:v>
                </c:pt>
                <c:pt idx="6">
                  <c:v>2010</c:v>
                </c:pt>
                <c:pt idx="7">
                  <c:v>2011</c:v>
                </c:pt>
                <c:pt idx="8">
                  <c:v>2012</c:v>
                </c:pt>
                <c:pt idx="9">
                  <c:v>2013</c:v>
                </c:pt>
                <c:pt idx="10">
                  <c:v>2014</c:v>
                </c:pt>
              </c:numCache>
            </c:numRef>
          </c:cat>
          <c:val>
            <c:numRef>
              <c:f>Foglio1!$H$2:$H$12</c:f>
              <c:numCache>
                <c:formatCode>#,##0.00</c:formatCode>
                <c:ptCount val="11"/>
                <c:pt idx="0">
                  <c:v>117453</c:v>
                </c:pt>
                <c:pt idx="1">
                  <c:v>128694.6</c:v>
                </c:pt>
                <c:pt idx="2">
                  <c:v>138338.5</c:v>
                </c:pt>
                <c:pt idx="3">
                  <c:v>147604.1</c:v>
                </c:pt>
                <c:pt idx="4">
                  <c:v>148719.20000000001</c:v>
                </c:pt>
                <c:pt idx="5">
                  <c:v>136954</c:v>
                </c:pt>
                <c:pt idx="6">
                  <c:v>140607.4</c:v>
                </c:pt>
                <c:pt idx="7">
                  <c:v>148389.20000000001</c:v>
                </c:pt>
                <c:pt idx="8">
                  <c:v>152325.6</c:v>
                </c:pt>
                <c:pt idx="9">
                  <c:v>162347.20000000001</c:v>
                </c:pt>
                <c:pt idx="10">
                  <c:v>166861.29999999999</c:v>
                </c:pt>
              </c:numCache>
            </c:numRef>
          </c:val>
          <c:smooth val="0"/>
          <c:extLst>
            <c:ext xmlns:c16="http://schemas.microsoft.com/office/drawing/2014/chart" uri="{C3380CC4-5D6E-409C-BE32-E72D297353CC}">
              <c16:uniqueId val="{00000006-9E1B-4A57-85C1-558F5199DAE1}"/>
            </c:ext>
          </c:extLst>
        </c:ser>
        <c:dLbls>
          <c:showLegendKey val="0"/>
          <c:showVal val="0"/>
          <c:showCatName val="0"/>
          <c:showSerName val="0"/>
          <c:showPercent val="0"/>
          <c:showBubbleSize val="0"/>
        </c:dLbls>
        <c:smooth val="0"/>
        <c:axId val="325588968"/>
        <c:axId val="325590144"/>
      </c:lineChart>
      <c:catAx>
        <c:axId val="325588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5590144"/>
        <c:crosses val="autoZero"/>
        <c:auto val="1"/>
        <c:lblAlgn val="ctr"/>
        <c:lblOffset val="100"/>
        <c:noMultiLvlLbl val="0"/>
      </c:catAx>
      <c:valAx>
        <c:axId val="3255901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crossAx val="325588968"/>
        <c:crosses val="autoZero"/>
        <c:crossBetween val="between"/>
      </c:valAx>
      <c:spPr>
        <a:noFill/>
        <a:ln>
          <a:noFill/>
        </a:ln>
        <a:effectLst/>
      </c:spPr>
    </c:plotArea>
    <c:legend>
      <c:legendPos val="b"/>
      <c:layout>
        <c:manualLayout>
          <c:xMode val="edge"/>
          <c:yMode val="edge"/>
          <c:x val="0.17345530108553631"/>
          <c:y val="4.5799099263260922E-4"/>
          <c:w val="0.82654469891446369"/>
          <c:h val="5.394770709945161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t>  </a:t>
            </a:r>
            <a:r>
              <a:rPr lang="en-US" dirty="0" err="1"/>
              <a:t>Andamento</a:t>
            </a:r>
            <a:r>
              <a:rPr lang="en-US" baseline="0" dirty="0"/>
              <a:t> </a:t>
            </a:r>
            <a:r>
              <a:rPr lang="en-US" baseline="0" dirty="0" err="1"/>
              <a:t>dell'occupazione</a:t>
            </a:r>
            <a:r>
              <a:rPr lang="en-US" baseline="0" dirty="0"/>
              <a:t> </a:t>
            </a:r>
            <a:r>
              <a:rPr lang="en-US" baseline="0" dirty="0" err="1"/>
              <a:t>manifatturiera</a:t>
            </a:r>
            <a:r>
              <a:rPr lang="en-US" baseline="0" dirty="0"/>
              <a:t> </a:t>
            </a:r>
            <a:r>
              <a:rPr lang="en-US" baseline="0" dirty="0" err="1"/>
              <a:t>depurata</a:t>
            </a:r>
            <a:r>
              <a:rPr lang="en-US" baseline="0" dirty="0"/>
              <a:t> </a:t>
            </a:r>
            <a:r>
              <a:rPr lang="en-US" baseline="0" dirty="0" err="1"/>
              <a:t>dagli</a:t>
            </a:r>
            <a:r>
              <a:rPr lang="en-US" baseline="0" dirty="0"/>
              <a:t> </a:t>
            </a:r>
            <a:r>
              <a:rPr lang="en-US" baseline="0" dirty="0" err="1"/>
              <a:t>effetti</a:t>
            </a:r>
            <a:r>
              <a:rPr lang="en-US" baseline="0" dirty="0"/>
              <a:t> </a:t>
            </a:r>
            <a:r>
              <a:rPr lang="en-US" baseline="0" dirty="0" smtClean="0"/>
              <a:t>di </a:t>
            </a:r>
            <a:r>
              <a:rPr lang="en-US" baseline="0" dirty="0" err="1" smtClean="0"/>
              <a:t>produzione</a:t>
            </a:r>
            <a:r>
              <a:rPr lang="en-US" baseline="0" dirty="0" smtClean="0"/>
              <a:t> </a:t>
            </a:r>
            <a:r>
              <a:rPr lang="en-US" baseline="0" dirty="0"/>
              <a:t>dal 1995 al 2015 (anno base = 1995)</a:t>
            </a:r>
            <a:endParaRPr lang="en-US"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Foglio4!$A$2</c:f>
              <c:strCache>
                <c:ptCount val="1"/>
                <c:pt idx="0">
                  <c:v>  industria manifatturiera</c:v>
                </c:pt>
              </c:strCache>
            </c:strRef>
          </c:tx>
          <c:spPr>
            <a:ln w="28575" cap="rnd">
              <a:solidFill>
                <a:srgbClr val="FFFF00"/>
              </a:solidFill>
              <a:round/>
            </a:ln>
            <a:effectLst/>
          </c:spPr>
          <c:marker>
            <c:symbol val="none"/>
          </c:marker>
          <c:cat>
            <c:numRef>
              <c:f>Foglio4!$B$1:$U$1</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Foglio4!$B$2:$U$2</c:f>
              <c:numCache>
                <c:formatCode>0.00</c:formatCode>
                <c:ptCount val="20"/>
                <c:pt idx="0">
                  <c:v>100</c:v>
                </c:pt>
                <c:pt idx="1">
                  <c:v>97.668837642862883</c:v>
                </c:pt>
                <c:pt idx="2">
                  <c:v>92.010212852473643</c:v>
                </c:pt>
                <c:pt idx="3">
                  <c:v>90.034823196048592</c:v>
                </c:pt>
                <c:pt idx="4">
                  <c:v>87.012035962283278</c:v>
                </c:pt>
                <c:pt idx="5">
                  <c:v>78.926740466170429</c:v>
                </c:pt>
                <c:pt idx="6">
                  <c:v>77.253080197531304</c:v>
                </c:pt>
                <c:pt idx="7">
                  <c:v>76.855595277845964</c:v>
                </c:pt>
                <c:pt idx="8">
                  <c:v>76.968606339891792</c:v>
                </c:pt>
                <c:pt idx="9">
                  <c:v>72.970764521923186</c:v>
                </c:pt>
                <c:pt idx="10">
                  <c:v>69.559274659914536</c:v>
                </c:pt>
                <c:pt idx="11">
                  <c:v>65.115405927158136</c:v>
                </c:pt>
                <c:pt idx="12">
                  <c:v>60.809353858277682</c:v>
                </c:pt>
                <c:pt idx="13">
                  <c:v>60.169904028860834</c:v>
                </c:pt>
                <c:pt idx="14">
                  <c:v>72.970700569139211</c:v>
                </c:pt>
                <c:pt idx="15">
                  <c:v>62.826270112298999</c:v>
                </c:pt>
                <c:pt idx="16">
                  <c:v>58.858186484365447</c:v>
                </c:pt>
                <c:pt idx="17">
                  <c:v>60.118252378773406</c:v>
                </c:pt>
                <c:pt idx="18">
                  <c:v>59.760047410443818</c:v>
                </c:pt>
                <c:pt idx="19">
                  <c:v>58.331822871320618</c:v>
                </c:pt>
              </c:numCache>
            </c:numRef>
          </c:val>
          <c:smooth val="0"/>
          <c:extLst>
            <c:ext xmlns:c16="http://schemas.microsoft.com/office/drawing/2014/chart" uri="{C3380CC4-5D6E-409C-BE32-E72D297353CC}">
              <c16:uniqueId val="{00000000-3AFC-41D1-A785-6292A85DE6E7}"/>
            </c:ext>
          </c:extLst>
        </c:ser>
        <c:dLbls>
          <c:showLegendKey val="0"/>
          <c:showVal val="0"/>
          <c:showCatName val="0"/>
          <c:showSerName val="0"/>
          <c:showPercent val="0"/>
          <c:showBubbleSize val="0"/>
        </c:dLbls>
        <c:smooth val="0"/>
        <c:axId val="280285592"/>
        <c:axId val="280285984"/>
      </c:lineChart>
      <c:catAx>
        <c:axId val="280285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85984"/>
        <c:crosses val="autoZero"/>
        <c:auto val="1"/>
        <c:lblAlgn val="ctr"/>
        <c:lblOffset val="100"/>
        <c:noMultiLvlLbl val="0"/>
      </c:catAx>
      <c:valAx>
        <c:axId val="2802859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85592"/>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Ocupazione</a:t>
            </a:r>
            <a:r>
              <a:rPr lang="en-US" baseline="0"/>
              <a:t>/Produzione in alcuni settori manifatturieri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Foglio4!$A$4</c:f>
              <c:strCache>
                <c:ptCount val="1"/>
                <c:pt idx="0">
                  <c:v>    industrie alimentari, delle bevande e del tabacco</c:v>
                </c:pt>
              </c:strCache>
            </c:strRef>
          </c:tx>
          <c:spPr>
            <a:ln w="28575" cap="rnd">
              <a:solidFill>
                <a:schemeClr val="accent1"/>
              </a:solidFill>
              <a:round/>
            </a:ln>
            <a:effectLst/>
          </c:spPr>
          <c:marker>
            <c:symbol val="none"/>
          </c:marker>
          <c:cat>
            <c:numRef>
              <c:f>Foglio4!$B$3:$U$3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Foglio4!$B$4:$U$4</c:f>
              <c:numCache>
                <c:formatCode>0.00</c:formatCode>
                <c:ptCount val="20"/>
                <c:pt idx="0">
                  <c:v>100</c:v>
                </c:pt>
                <c:pt idx="1">
                  <c:v>93.989153752872795</c:v>
                </c:pt>
                <c:pt idx="2">
                  <c:v>91.856271174943942</c:v>
                </c:pt>
                <c:pt idx="3">
                  <c:v>93.344600250561811</c:v>
                </c:pt>
                <c:pt idx="4">
                  <c:v>91.188886426298836</c:v>
                </c:pt>
                <c:pt idx="5">
                  <c:v>84.017307290731836</c:v>
                </c:pt>
                <c:pt idx="6">
                  <c:v>79.574886428139436</c:v>
                </c:pt>
                <c:pt idx="7">
                  <c:v>78.709550664121679</c:v>
                </c:pt>
                <c:pt idx="8">
                  <c:v>77.426306797463653</c:v>
                </c:pt>
                <c:pt idx="9">
                  <c:v>78.640637538811049</c:v>
                </c:pt>
                <c:pt idx="10">
                  <c:v>76.068429369609177</c:v>
                </c:pt>
                <c:pt idx="11">
                  <c:v>77.573406095228464</c:v>
                </c:pt>
                <c:pt idx="12">
                  <c:v>73.207426288411369</c:v>
                </c:pt>
                <c:pt idx="13">
                  <c:v>70.923261711279423</c:v>
                </c:pt>
                <c:pt idx="14">
                  <c:v>74.17285815884415</c:v>
                </c:pt>
                <c:pt idx="15">
                  <c:v>71.433407017209291</c:v>
                </c:pt>
                <c:pt idx="16">
                  <c:v>71.086994453382985</c:v>
                </c:pt>
                <c:pt idx="17">
                  <c:v>70.267920973957004</c:v>
                </c:pt>
                <c:pt idx="18">
                  <c:v>69.326123225900886</c:v>
                </c:pt>
                <c:pt idx="19">
                  <c:v>68.962201092422816</c:v>
                </c:pt>
              </c:numCache>
            </c:numRef>
          </c:val>
          <c:smooth val="0"/>
          <c:extLst>
            <c:ext xmlns:c16="http://schemas.microsoft.com/office/drawing/2014/chart" uri="{C3380CC4-5D6E-409C-BE32-E72D297353CC}">
              <c16:uniqueId val="{00000000-C19F-4FD8-82B2-647EEB430899}"/>
            </c:ext>
          </c:extLst>
        </c:ser>
        <c:ser>
          <c:idx val="1"/>
          <c:order val="1"/>
          <c:tx>
            <c:strRef>
              <c:f>Foglio4!$A$5</c:f>
              <c:strCache>
                <c:ptCount val="1"/>
                <c:pt idx="0">
                  <c:v>    industrie tessili, confezione di articoli di abbigliamento e di articoli in pelle e simili</c:v>
                </c:pt>
              </c:strCache>
            </c:strRef>
          </c:tx>
          <c:spPr>
            <a:ln w="28575" cap="rnd">
              <a:solidFill>
                <a:schemeClr val="accent2"/>
              </a:solidFill>
              <a:round/>
            </a:ln>
            <a:effectLst/>
          </c:spPr>
          <c:marker>
            <c:symbol val="none"/>
          </c:marker>
          <c:cat>
            <c:numRef>
              <c:f>Foglio4!$B$3:$U$3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Foglio4!$B$5:$U$5</c:f>
              <c:numCache>
                <c:formatCode>0.00</c:formatCode>
                <c:ptCount val="20"/>
                <c:pt idx="0">
                  <c:v>100</c:v>
                </c:pt>
                <c:pt idx="1">
                  <c:v>97.167941550605093</c:v>
                </c:pt>
                <c:pt idx="2">
                  <c:v>91.468717113240587</c:v>
                </c:pt>
                <c:pt idx="3">
                  <c:v>88.271299061057277</c:v>
                </c:pt>
                <c:pt idx="4">
                  <c:v>84.442846672007548</c:v>
                </c:pt>
                <c:pt idx="5">
                  <c:v>76.205157245844802</c:v>
                </c:pt>
                <c:pt idx="6">
                  <c:v>71.686492932005692</c:v>
                </c:pt>
                <c:pt idx="7">
                  <c:v>72.261495644585906</c:v>
                </c:pt>
                <c:pt idx="8">
                  <c:v>74.51722575263318</c:v>
                </c:pt>
                <c:pt idx="9">
                  <c:v>74.188158211177253</c:v>
                </c:pt>
                <c:pt idx="10">
                  <c:v>70.767241271821504</c:v>
                </c:pt>
                <c:pt idx="11">
                  <c:v>66.077959663942877</c:v>
                </c:pt>
                <c:pt idx="12">
                  <c:v>63.683892999138656</c:v>
                </c:pt>
                <c:pt idx="13">
                  <c:v>65.106004136231945</c:v>
                </c:pt>
                <c:pt idx="14">
                  <c:v>71.493713770135514</c:v>
                </c:pt>
                <c:pt idx="15">
                  <c:v>61.589877062110311</c:v>
                </c:pt>
                <c:pt idx="16">
                  <c:v>57.031689790451658</c:v>
                </c:pt>
                <c:pt idx="17">
                  <c:v>58.29133024367367</c:v>
                </c:pt>
                <c:pt idx="18">
                  <c:v>56.157004427413867</c:v>
                </c:pt>
                <c:pt idx="19">
                  <c:v>54.632441587579642</c:v>
                </c:pt>
              </c:numCache>
            </c:numRef>
          </c:val>
          <c:smooth val="0"/>
          <c:extLst>
            <c:ext xmlns:c16="http://schemas.microsoft.com/office/drawing/2014/chart" uri="{C3380CC4-5D6E-409C-BE32-E72D297353CC}">
              <c16:uniqueId val="{00000001-C19F-4FD8-82B2-647EEB430899}"/>
            </c:ext>
          </c:extLst>
        </c:ser>
        <c:ser>
          <c:idx val="2"/>
          <c:order val="2"/>
          <c:tx>
            <c:strRef>
              <c:f>Foglio4!$A$6</c:f>
              <c:strCache>
                <c:ptCount val="1"/>
                <c:pt idx="0">
                  <c:v>    industria del legno, della carta, editoria</c:v>
                </c:pt>
              </c:strCache>
            </c:strRef>
          </c:tx>
          <c:spPr>
            <a:ln w="28575" cap="rnd">
              <a:solidFill>
                <a:schemeClr val="accent3"/>
              </a:solidFill>
              <a:round/>
            </a:ln>
            <a:effectLst/>
          </c:spPr>
          <c:marker>
            <c:symbol val="none"/>
          </c:marker>
          <c:cat>
            <c:numRef>
              <c:f>Foglio4!$B$3:$U$3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Foglio4!$B$6:$U$6</c:f>
              <c:numCache>
                <c:formatCode>0.00</c:formatCode>
                <c:ptCount val="20"/>
                <c:pt idx="0">
                  <c:v>100</c:v>
                </c:pt>
                <c:pt idx="1">
                  <c:v>100.26560394860731</c:v>
                </c:pt>
                <c:pt idx="2">
                  <c:v>95.138664993656349</c:v>
                </c:pt>
                <c:pt idx="3">
                  <c:v>90.641805482568699</c:v>
                </c:pt>
                <c:pt idx="4">
                  <c:v>86.454595327513857</c:v>
                </c:pt>
                <c:pt idx="5">
                  <c:v>78.35131172895953</c:v>
                </c:pt>
                <c:pt idx="6">
                  <c:v>76.209462000081558</c:v>
                </c:pt>
                <c:pt idx="7">
                  <c:v>78.495953791657541</c:v>
                </c:pt>
                <c:pt idx="8">
                  <c:v>77.197354267948143</c:v>
                </c:pt>
                <c:pt idx="9">
                  <c:v>74.053648143069623</c:v>
                </c:pt>
                <c:pt idx="10">
                  <c:v>72.952973117615059</c:v>
                </c:pt>
                <c:pt idx="11">
                  <c:v>69.935122674197942</c:v>
                </c:pt>
                <c:pt idx="12">
                  <c:v>65.594968176540533</c:v>
                </c:pt>
                <c:pt idx="13">
                  <c:v>68.422815714069301</c:v>
                </c:pt>
                <c:pt idx="14">
                  <c:v>75.779195222365956</c:v>
                </c:pt>
                <c:pt idx="15">
                  <c:v>68.281548540475711</c:v>
                </c:pt>
                <c:pt idx="16">
                  <c:v>65.588172491183698</c:v>
                </c:pt>
                <c:pt idx="17">
                  <c:v>67.634547596899452</c:v>
                </c:pt>
                <c:pt idx="18">
                  <c:v>67.225399259282909</c:v>
                </c:pt>
                <c:pt idx="19">
                  <c:v>65.633740589456664</c:v>
                </c:pt>
              </c:numCache>
            </c:numRef>
          </c:val>
          <c:smooth val="0"/>
          <c:extLst>
            <c:ext xmlns:c16="http://schemas.microsoft.com/office/drawing/2014/chart" uri="{C3380CC4-5D6E-409C-BE32-E72D297353CC}">
              <c16:uniqueId val="{00000002-C19F-4FD8-82B2-647EEB430899}"/>
            </c:ext>
          </c:extLst>
        </c:ser>
        <c:ser>
          <c:idx val="3"/>
          <c:order val="3"/>
          <c:tx>
            <c:strRef>
              <c:f>Foglio4!$A$7</c:f>
              <c:strCache>
                <c:ptCount val="1"/>
                <c:pt idx="0">
                  <c:v>    fabbricazione di coke e prodotti derivanti dalla raffinazione del petrolio</c:v>
                </c:pt>
              </c:strCache>
            </c:strRef>
          </c:tx>
          <c:spPr>
            <a:ln w="28575" cap="rnd">
              <a:solidFill>
                <a:schemeClr val="accent4"/>
              </a:solidFill>
              <a:round/>
            </a:ln>
            <a:effectLst/>
          </c:spPr>
          <c:marker>
            <c:symbol val="none"/>
          </c:marker>
          <c:cat>
            <c:numRef>
              <c:f>Foglio4!$B$3:$U$3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Foglio4!$B$7:$U$7</c:f>
              <c:numCache>
                <c:formatCode>0.00</c:formatCode>
                <c:ptCount val="20"/>
                <c:pt idx="0">
                  <c:v>100</c:v>
                </c:pt>
                <c:pt idx="1">
                  <c:v>92.901562053183426</c:v>
                </c:pt>
                <c:pt idx="2">
                  <c:v>83.729557663806446</c:v>
                </c:pt>
                <c:pt idx="3">
                  <c:v>102.24952546400961</c:v>
                </c:pt>
                <c:pt idx="4">
                  <c:v>97.630408207123807</c:v>
                </c:pt>
                <c:pt idx="5">
                  <c:v>62.458281532283799</c:v>
                </c:pt>
                <c:pt idx="6">
                  <c:v>67.011648711173649</c:v>
                </c:pt>
                <c:pt idx="7">
                  <c:v>67.454778380163177</c:v>
                </c:pt>
                <c:pt idx="8">
                  <c:v>65.468710176596247</c:v>
                </c:pt>
                <c:pt idx="9">
                  <c:v>57.233998607813852</c:v>
                </c:pt>
                <c:pt idx="10">
                  <c:v>43.235329541813897</c:v>
                </c:pt>
                <c:pt idx="11">
                  <c:v>38.752587375878512</c:v>
                </c:pt>
                <c:pt idx="12">
                  <c:v>38.451418391064102</c:v>
                </c:pt>
                <c:pt idx="13">
                  <c:v>32.16086968258832</c:v>
                </c:pt>
                <c:pt idx="14">
                  <c:v>51.898158524955093</c:v>
                </c:pt>
                <c:pt idx="15">
                  <c:v>37.734479087805525</c:v>
                </c:pt>
                <c:pt idx="16">
                  <c:v>30.717461465935109</c:v>
                </c:pt>
                <c:pt idx="17">
                  <c:v>28.012500771404454</c:v>
                </c:pt>
                <c:pt idx="18">
                  <c:v>30.269073424228022</c:v>
                </c:pt>
                <c:pt idx="19">
                  <c:v>27.930590992418747</c:v>
                </c:pt>
              </c:numCache>
            </c:numRef>
          </c:val>
          <c:smooth val="0"/>
          <c:extLst>
            <c:ext xmlns:c16="http://schemas.microsoft.com/office/drawing/2014/chart" uri="{C3380CC4-5D6E-409C-BE32-E72D297353CC}">
              <c16:uniqueId val="{00000003-C19F-4FD8-82B2-647EEB430899}"/>
            </c:ext>
          </c:extLst>
        </c:ser>
        <c:ser>
          <c:idx val="4"/>
          <c:order val="4"/>
          <c:tx>
            <c:strRef>
              <c:f>Foglio4!$A$8</c:f>
              <c:strCache>
                <c:ptCount val="1"/>
                <c:pt idx="0">
                  <c:v>    fabbricazione di prodotti chimici</c:v>
                </c:pt>
              </c:strCache>
            </c:strRef>
          </c:tx>
          <c:spPr>
            <a:ln w="28575" cap="rnd">
              <a:solidFill>
                <a:schemeClr val="accent5"/>
              </a:solidFill>
              <a:round/>
            </a:ln>
            <a:effectLst/>
          </c:spPr>
          <c:marker>
            <c:symbol val="none"/>
          </c:marker>
          <c:cat>
            <c:numRef>
              <c:f>Foglio4!$B$3:$U$3</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Foglio4!$B$8:$U$8</c:f>
              <c:numCache>
                <c:formatCode>0.00</c:formatCode>
                <c:ptCount val="20"/>
                <c:pt idx="0">
                  <c:v>100</c:v>
                </c:pt>
                <c:pt idx="1">
                  <c:v>98.025620234966723</c:v>
                </c:pt>
                <c:pt idx="2">
                  <c:v>92.306845984528479</c:v>
                </c:pt>
                <c:pt idx="3">
                  <c:v>92.914376753017351</c:v>
                </c:pt>
                <c:pt idx="4">
                  <c:v>86.977377837700359</c:v>
                </c:pt>
                <c:pt idx="5">
                  <c:v>80.49025002199555</c:v>
                </c:pt>
                <c:pt idx="6">
                  <c:v>82.416850903022322</c:v>
                </c:pt>
                <c:pt idx="7">
                  <c:v>81.08533573047896</c:v>
                </c:pt>
                <c:pt idx="8">
                  <c:v>80.515984574351108</c:v>
                </c:pt>
                <c:pt idx="9">
                  <c:v>76.392718464488425</c:v>
                </c:pt>
                <c:pt idx="10">
                  <c:v>73.609128985344171</c:v>
                </c:pt>
                <c:pt idx="11">
                  <c:v>67.481546667613273</c:v>
                </c:pt>
                <c:pt idx="12">
                  <c:v>61.858281982285433</c:v>
                </c:pt>
                <c:pt idx="13">
                  <c:v>61.442365424952982</c:v>
                </c:pt>
                <c:pt idx="14">
                  <c:v>79.394695408224152</c:v>
                </c:pt>
                <c:pt idx="15">
                  <c:v>64.559660862150352</c:v>
                </c:pt>
                <c:pt idx="16">
                  <c:v>60.712583476399558</c:v>
                </c:pt>
                <c:pt idx="17">
                  <c:v>63.416489777972039</c:v>
                </c:pt>
                <c:pt idx="18">
                  <c:v>63.345655377126</c:v>
                </c:pt>
                <c:pt idx="19">
                  <c:v>63.499132257969663</c:v>
                </c:pt>
              </c:numCache>
            </c:numRef>
          </c:val>
          <c:smooth val="0"/>
          <c:extLst>
            <c:ext xmlns:c16="http://schemas.microsoft.com/office/drawing/2014/chart" uri="{C3380CC4-5D6E-409C-BE32-E72D297353CC}">
              <c16:uniqueId val="{00000004-C19F-4FD8-82B2-647EEB430899}"/>
            </c:ext>
          </c:extLst>
        </c:ser>
        <c:dLbls>
          <c:showLegendKey val="0"/>
          <c:showVal val="0"/>
          <c:showCatName val="0"/>
          <c:showSerName val="0"/>
          <c:showPercent val="0"/>
          <c:showBubbleSize val="0"/>
        </c:dLbls>
        <c:smooth val="0"/>
        <c:axId val="280289120"/>
        <c:axId val="280292648"/>
      </c:lineChart>
      <c:catAx>
        <c:axId val="2802891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92648"/>
        <c:crosses val="autoZero"/>
        <c:auto val="1"/>
        <c:lblAlgn val="ctr"/>
        <c:lblOffset val="100"/>
        <c:noMultiLvlLbl val="0"/>
      </c:catAx>
      <c:valAx>
        <c:axId val="2802926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891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dirty="0" smtClean="0"/>
              <a:t>Occupazione/Produzione</a:t>
            </a:r>
            <a:r>
              <a:rPr lang="it-IT" baseline="0" dirty="0" smtClean="0"/>
              <a:t> in alcuni settori manifatturieri</a:t>
            </a:r>
            <a:endParaRPr lang="it-IT"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Foglio4!$A$10</c:f>
              <c:strCache>
                <c:ptCount val="1"/>
                <c:pt idx="0">
                  <c:v>    fabbricazione di prodotti farmaceutici di base e di preparati farmaceutici</c:v>
                </c:pt>
              </c:strCache>
            </c:strRef>
          </c:tx>
          <c:spPr>
            <a:ln w="28575" cap="rnd">
              <a:solidFill>
                <a:schemeClr val="accent1"/>
              </a:solidFill>
              <a:round/>
            </a:ln>
            <a:effectLst/>
          </c:spPr>
          <c:marker>
            <c:symbol val="none"/>
          </c:marker>
          <c:cat>
            <c:numRef>
              <c:f>Foglio4!$B$9:$U$9</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Foglio4!$B$10:$U$10</c:f>
              <c:numCache>
                <c:formatCode>0.00</c:formatCode>
                <c:ptCount val="20"/>
                <c:pt idx="0">
                  <c:v>100</c:v>
                </c:pt>
                <c:pt idx="1">
                  <c:v>90.9383196102102</c:v>
                </c:pt>
                <c:pt idx="2">
                  <c:v>84.647966983800117</c:v>
                </c:pt>
                <c:pt idx="3">
                  <c:v>81.118387521714524</c:v>
                </c:pt>
                <c:pt idx="4">
                  <c:v>76.502388792981066</c:v>
                </c:pt>
                <c:pt idx="5">
                  <c:v>73.414675456111823</c:v>
                </c:pt>
                <c:pt idx="6">
                  <c:v>66.706315325531932</c:v>
                </c:pt>
                <c:pt idx="7">
                  <c:v>63.219813318650253</c:v>
                </c:pt>
                <c:pt idx="8">
                  <c:v>65.564826940435481</c:v>
                </c:pt>
                <c:pt idx="9">
                  <c:v>61.432900697814631</c:v>
                </c:pt>
                <c:pt idx="10">
                  <c:v>58.241885062569821</c:v>
                </c:pt>
                <c:pt idx="11">
                  <c:v>51.771977392839034</c:v>
                </c:pt>
                <c:pt idx="12">
                  <c:v>49.296060439785272</c:v>
                </c:pt>
                <c:pt idx="13">
                  <c:v>46.22881926670312</c:v>
                </c:pt>
                <c:pt idx="14">
                  <c:v>48.598552556078218</c:v>
                </c:pt>
                <c:pt idx="15">
                  <c:v>43.935778564145508</c:v>
                </c:pt>
                <c:pt idx="16">
                  <c:v>42.276769526494313</c:v>
                </c:pt>
                <c:pt idx="17">
                  <c:v>40.466566442736521</c:v>
                </c:pt>
                <c:pt idx="18">
                  <c:v>38.277633316609467</c:v>
                </c:pt>
                <c:pt idx="19">
                  <c:v>38.647323922047676</c:v>
                </c:pt>
              </c:numCache>
            </c:numRef>
          </c:val>
          <c:smooth val="0"/>
          <c:extLst>
            <c:ext xmlns:c16="http://schemas.microsoft.com/office/drawing/2014/chart" uri="{C3380CC4-5D6E-409C-BE32-E72D297353CC}">
              <c16:uniqueId val="{00000000-71E8-4E71-B2BA-40343F125DB8}"/>
            </c:ext>
          </c:extLst>
        </c:ser>
        <c:ser>
          <c:idx val="1"/>
          <c:order val="1"/>
          <c:tx>
            <c:strRef>
              <c:f>Foglio4!$A$11</c:f>
              <c:strCache>
                <c:ptCount val="1"/>
                <c:pt idx="0">
                  <c:v>    fabbricazione di articoli in gomma e materie plastiche e altri prodotti della lavorazione di minerali non metalliferi</c:v>
                </c:pt>
              </c:strCache>
            </c:strRef>
          </c:tx>
          <c:spPr>
            <a:ln w="28575" cap="rnd">
              <a:solidFill>
                <a:schemeClr val="accent2"/>
              </a:solidFill>
              <a:round/>
            </a:ln>
            <a:effectLst/>
          </c:spPr>
          <c:marker>
            <c:symbol val="none"/>
          </c:marker>
          <c:cat>
            <c:numRef>
              <c:f>Foglio4!$B$9:$U$9</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Foglio4!$B$11:$U$11</c:f>
              <c:numCache>
                <c:formatCode>0.00</c:formatCode>
                <c:ptCount val="20"/>
                <c:pt idx="0">
                  <c:v>100</c:v>
                </c:pt>
                <c:pt idx="1">
                  <c:v>99.298762104665954</c:v>
                </c:pt>
                <c:pt idx="2">
                  <c:v>95.017351815224188</c:v>
                </c:pt>
                <c:pt idx="3">
                  <c:v>90.34641567623737</c:v>
                </c:pt>
                <c:pt idx="4">
                  <c:v>87.19572248328474</c:v>
                </c:pt>
                <c:pt idx="5">
                  <c:v>82.239533715184848</c:v>
                </c:pt>
                <c:pt idx="6">
                  <c:v>80.371050107426896</c:v>
                </c:pt>
                <c:pt idx="7">
                  <c:v>75.387921373584746</c:v>
                </c:pt>
                <c:pt idx="8">
                  <c:v>74.944208663925892</c:v>
                </c:pt>
                <c:pt idx="9">
                  <c:v>70.80982992003338</c:v>
                </c:pt>
                <c:pt idx="10">
                  <c:v>69.661003458338882</c:v>
                </c:pt>
                <c:pt idx="11">
                  <c:v>65.781062591263733</c:v>
                </c:pt>
                <c:pt idx="12">
                  <c:v>64.153636373708494</c:v>
                </c:pt>
                <c:pt idx="13">
                  <c:v>64.184614244348793</c:v>
                </c:pt>
                <c:pt idx="14">
                  <c:v>76.278524257417033</c:v>
                </c:pt>
                <c:pt idx="15">
                  <c:v>66.617476295486128</c:v>
                </c:pt>
                <c:pt idx="16">
                  <c:v>63.205139832006829</c:v>
                </c:pt>
                <c:pt idx="17">
                  <c:v>66.604225774184172</c:v>
                </c:pt>
                <c:pt idx="18">
                  <c:v>64.453123127454489</c:v>
                </c:pt>
                <c:pt idx="19">
                  <c:v>62.321328299158992</c:v>
                </c:pt>
              </c:numCache>
            </c:numRef>
          </c:val>
          <c:smooth val="0"/>
          <c:extLst>
            <c:ext xmlns:c16="http://schemas.microsoft.com/office/drawing/2014/chart" uri="{C3380CC4-5D6E-409C-BE32-E72D297353CC}">
              <c16:uniqueId val="{00000001-71E8-4E71-B2BA-40343F125DB8}"/>
            </c:ext>
          </c:extLst>
        </c:ser>
        <c:ser>
          <c:idx val="2"/>
          <c:order val="2"/>
          <c:tx>
            <c:strRef>
              <c:f>Foglio4!$A$12</c:f>
              <c:strCache>
                <c:ptCount val="1"/>
                <c:pt idx="0">
                  <c:v>      fabbricazione di altri prodotti della lavorazione di minerali non metalliferi</c:v>
                </c:pt>
              </c:strCache>
            </c:strRef>
          </c:tx>
          <c:spPr>
            <a:ln w="28575" cap="rnd">
              <a:solidFill>
                <a:schemeClr val="accent3"/>
              </a:solidFill>
              <a:round/>
            </a:ln>
            <a:effectLst/>
          </c:spPr>
          <c:marker>
            <c:symbol val="none"/>
          </c:marker>
          <c:cat>
            <c:numRef>
              <c:f>Foglio4!$B$9:$U$9</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Foglio4!$B$12:$U$12</c:f>
              <c:numCache>
                <c:formatCode>0.00</c:formatCode>
                <c:ptCount val="20"/>
                <c:pt idx="0">
                  <c:v>100</c:v>
                </c:pt>
                <c:pt idx="1">
                  <c:v>97.935554499693296</c:v>
                </c:pt>
                <c:pt idx="2">
                  <c:v>93.106120975889894</c:v>
                </c:pt>
                <c:pt idx="3">
                  <c:v>87.891911654470817</c:v>
                </c:pt>
                <c:pt idx="4">
                  <c:v>83.275556686542046</c:v>
                </c:pt>
                <c:pt idx="5">
                  <c:v>77.178311329347437</c:v>
                </c:pt>
                <c:pt idx="6">
                  <c:v>74.322238165197064</c:v>
                </c:pt>
                <c:pt idx="7">
                  <c:v>69.883489417449113</c:v>
                </c:pt>
                <c:pt idx="8">
                  <c:v>69.393648175194585</c:v>
                </c:pt>
                <c:pt idx="9">
                  <c:v>65.925919723455237</c:v>
                </c:pt>
                <c:pt idx="10">
                  <c:v>64.952416578489093</c:v>
                </c:pt>
                <c:pt idx="11">
                  <c:v>61.957912704582185</c:v>
                </c:pt>
                <c:pt idx="12">
                  <c:v>61.044650979573255</c:v>
                </c:pt>
                <c:pt idx="13">
                  <c:v>60.802225689640899</c:v>
                </c:pt>
                <c:pt idx="14">
                  <c:v>70.923448331351906</c:v>
                </c:pt>
                <c:pt idx="15">
                  <c:v>66.343535255116535</c:v>
                </c:pt>
                <c:pt idx="16">
                  <c:v>65.096364766260479</c:v>
                </c:pt>
                <c:pt idx="17">
                  <c:v>68.283161478420382</c:v>
                </c:pt>
                <c:pt idx="18">
                  <c:v>67.555572627965461</c:v>
                </c:pt>
                <c:pt idx="19">
                  <c:v>66.679881177668264</c:v>
                </c:pt>
              </c:numCache>
            </c:numRef>
          </c:val>
          <c:smooth val="0"/>
          <c:extLst>
            <c:ext xmlns:c16="http://schemas.microsoft.com/office/drawing/2014/chart" uri="{C3380CC4-5D6E-409C-BE32-E72D297353CC}">
              <c16:uniqueId val="{00000002-71E8-4E71-B2BA-40343F125DB8}"/>
            </c:ext>
          </c:extLst>
        </c:ser>
        <c:ser>
          <c:idx val="3"/>
          <c:order val="3"/>
          <c:tx>
            <c:strRef>
              <c:f>Foglio4!$A$13</c:f>
              <c:strCache>
                <c:ptCount val="1"/>
                <c:pt idx="0">
                  <c:v>      attività metallurgiche</c:v>
                </c:pt>
              </c:strCache>
            </c:strRef>
          </c:tx>
          <c:spPr>
            <a:ln w="28575" cap="rnd">
              <a:solidFill>
                <a:schemeClr val="accent4"/>
              </a:solidFill>
              <a:round/>
            </a:ln>
            <a:effectLst/>
          </c:spPr>
          <c:marker>
            <c:symbol val="none"/>
          </c:marker>
          <c:cat>
            <c:numRef>
              <c:f>Foglio4!$B$9:$U$9</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Foglio4!$B$13:$U$13</c:f>
              <c:numCache>
                <c:formatCode>0.00</c:formatCode>
                <c:ptCount val="20"/>
                <c:pt idx="0">
                  <c:v>100</c:v>
                </c:pt>
                <c:pt idx="1">
                  <c:v>113.1517332511951</c:v>
                </c:pt>
                <c:pt idx="2">
                  <c:v>103.88637530949735</c:v>
                </c:pt>
                <c:pt idx="3">
                  <c:v>104.67350187824582</c:v>
                </c:pt>
                <c:pt idx="4">
                  <c:v>111.23193473551396</c:v>
                </c:pt>
                <c:pt idx="5">
                  <c:v>98.300150819701102</c:v>
                </c:pt>
                <c:pt idx="6">
                  <c:v>99.608395318176704</c:v>
                </c:pt>
                <c:pt idx="7">
                  <c:v>100.67509802538324</c:v>
                </c:pt>
                <c:pt idx="8">
                  <c:v>96.34325863143907</c:v>
                </c:pt>
                <c:pt idx="9">
                  <c:v>84.72686511075625</c:v>
                </c:pt>
                <c:pt idx="10">
                  <c:v>75.281636641009115</c:v>
                </c:pt>
                <c:pt idx="11">
                  <c:v>63.45836224737662</c:v>
                </c:pt>
                <c:pt idx="12">
                  <c:v>55.114745222275339</c:v>
                </c:pt>
                <c:pt idx="13">
                  <c:v>54.042112101601269</c:v>
                </c:pt>
                <c:pt idx="14">
                  <c:v>90.816741023488589</c:v>
                </c:pt>
                <c:pt idx="15">
                  <c:v>64.47250098626175</c:v>
                </c:pt>
                <c:pt idx="16">
                  <c:v>53.214391208713749</c:v>
                </c:pt>
                <c:pt idx="17">
                  <c:v>59.848834944568438</c:v>
                </c:pt>
                <c:pt idx="18">
                  <c:v>60.747718118157032</c:v>
                </c:pt>
                <c:pt idx="19">
                  <c:v>60.78201068606883</c:v>
                </c:pt>
              </c:numCache>
            </c:numRef>
          </c:val>
          <c:smooth val="0"/>
          <c:extLst>
            <c:ext xmlns:c16="http://schemas.microsoft.com/office/drawing/2014/chart" uri="{C3380CC4-5D6E-409C-BE32-E72D297353CC}">
              <c16:uniqueId val="{00000003-71E8-4E71-B2BA-40343F125DB8}"/>
            </c:ext>
          </c:extLst>
        </c:ser>
        <c:ser>
          <c:idx val="4"/>
          <c:order val="4"/>
          <c:tx>
            <c:strRef>
              <c:f>Foglio4!$A$14</c:f>
              <c:strCache>
                <c:ptCount val="1"/>
                <c:pt idx="0">
                  <c:v>      fabbricazione di prodotti in metallo, esclusi macchinari e attrezzature</c:v>
                </c:pt>
              </c:strCache>
            </c:strRef>
          </c:tx>
          <c:spPr>
            <a:ln w="28575" cap="rnd">
              <a:solidFill>
                <a:schemeClr val="accent5"/>
              </a:solidFill>
              <a:round/>
            </a:ln>
            <a:effectLst/>
          </c:spPr>
          <c:marker>
            <c:symbol val="none"/>
          </c:marker>
          <c:cat>
            <c:numRef>
              <c:f>Foglio4!$B$9:$U$9</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Foglio4!$B$14:$U$14</c:f>
              <c:numCache>
                <c:formatCode>0.00</c:formatCode>
                <c:ptCount val="20"/>
                <c:pt idx="0">
                  <c:v>100</c:v>
                </c:pt>
                <c:pt idx="1">
                  <c:v>97.85559720836504</c:v>
                </c:pt>
                <c:pt idx="2">
                  <c:v>92.600579075894942</c:v>
                </c:pt>
                <c:pt idx="3">
                  <c:v>89.458635192303689</c:v>
                </c:pt>
                <c:pt idx="4">
                  <c:v>88.888355743367498</c:v>
                </c:pt>
                <c:pt idx="5">
                  <c:v>83.216649176878647</c:v>
                </c:pt>
                <c:pt idx="6">
                  <c:v>80.797328547225931</c:v>
                </c:pt>
                <c:pt idx="7">
                  <c:v>78.677741897407245</c:v>
                </c:pt>
                <c:pt idx="8">
                  <c:v>78.636221364140553</c:v>
                </c:pt>
                <c:pt idx="9">
                  <c:v>72.322989988648317</c:v>
                </c:pt>
                <c:pt idx="10">
                  <c:v>69.972909813766677</c:v>
                </c:pt>
                <c:pt idx="11">
                  <c:v>66.368558397292958</c:v>
                </c:pt>
                <c:pt idx="12">
                  <c:v>62.07323630646826</c:v>
                </c:pt>
                <c:pt idx="13">
                  <c:v>62.855201971130271</c:v>
                </c:pt>
                <c:pt idx="14">
                  <c:v>80.220943149178098</c:v>
                </c:pt>
                <c:pt idx="15">
                  <c:v>67.592523646210296</c:v>
                </c:pt>
                <c:pt idx="16">
                  <c:v>64.936246637852463</c:v>
                </c:pt>
                <c:pt idx="17">
                  <c:v>66.831615625901236</c:v>
                </c:pt>
                <c:pt idx="18">
                  <c:v>66.380958251823884</c:v>
                </c:pt>
                <c:pt idx="19">
                  <c:v>65.800458425524596</c:v>
                </c:pt>
              </c:numCache>
            </c:numRef>
          </c:val>
          <c:smooth val="0"/>
          <c:extLst>
            <c:ext xmlns:c16="http://schemas.microsoft.com/office/drawing/2014/chart" uri="{C3380CC4-5D6E-409C-BE32-E72D297353CC}">
              <c16:uniqueId val="{00000004-71E8-4E71-B2BA-40343F125DB8}"/>
            </c:ext>
          </c:extLst>
        </c:ser>
        <c:dLbls>
          <c:showLegendKey val="0"/>
          <c:showVal val="0"/>
          <c:showCatName val="0"/>
          <c:showSerName val="0"/>
          <c:showPercent val="0"/>
          <c:showBubbleSize val="0"/>
        </c:dLbls>
        <c:smooth val="0"/>
        <c:axId val="280293040"/>
        <c:axId val="280287944"/>
      </c:lineChart>
      <c:catAx>
        <c:axId val="280293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87944"/>
        <c:crosses val="autoZero"/>
        <c:auto val="1"/>
        <c:lblAlgn val="ctr"/>
        <c:lblOffset val="100"/>
        <c:noMultiLvlLbl val="0"/>
      </c:catAx>
      <c:valAx>
        <c:axId val="2802879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2802930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Occupazione/Produzione</a:t>
            </a:r>
            <a:r>
              <a:rPr lang="en-US" baseline="0"/>
              <a:t> in alcuni settori manifatturieri</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lineChart>
        <c:grouping val="standard"/>
        <c:varyColors val="0"/>
        <c:ser>
          <c:idx val="0"/>
          <c:order val="0"/>
          <c:tx>
            <c:strRef>
              <c:f>Foglio4!$A$16</c:f>
              <c:strCache>
                <c:ptCount val="1"/>
                <c:pt idx="0">
                  <c:v>    fabbricazione di computer e prodotti di elettronica e ottica</c:v>
                </c:pt>
              </c:strCache>
            </c:strRef>
          </c:tx>
          <c:spPr>
            <a:ln w="28575" cap="rnd">
              <a:solidFill>
                <a:schemeClr val="accent1"/>
              </a:solidFill>
              <a:round/>
            </a:ln>
            <a:effectLst/>
          </c:spPr>
          <c:marker>
            <c:symbol val="none"/>
          </c:marker>
          <c:cat>
            <c:numRef>
              <c:f>Foglio4!$B$15:$U$15</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Foglio4!$B$16:$U$16</c:f>
              <c:numCache>
                <c:formatCode>0.00</c:formatCode>
                <c:ptCount val="20"/>
                <c:pt idx="0">
                  <c:v>100</c:v>
                </c:pt>
                <c:pt idx="1">
                  <c:v>97.85559720836504</c:v>
                </c:pt>
                <c:pt idx="2">
                  <c:v>86.963378953066368</c:v>
                </c:pt>
                <c:pt idx="3">
                  <c:v>85.335407859664571</c:v>
                </c:pt>
                <c:pt idx="4">
                  <c:v>83.732002087534951</c:v>
                </c:pt>
                <c:pt idx="5">
                  <c:v>75.88992195478869</c:v>
                </c:pt>
                <c:pt idx="6">
                  <c:v>71.597235581512251</c:v>
                </c:pt>
                <c:pt idx="7">
                  <c:v>76.341986913893351</c:v>
                </c:pt>
                <c:pt idx="8">
                  <c:v>80.124980636928385</c:v>
                </c:pt>
                <c:pt idx="9">
                  <c:v>76.793239281732014</c:v>
                </c:pt>
                <c:pt idx="10">
                  <c:v>77.224086640093631</c:v>
                </c:pt>
                <c:pt idx="11">
                  <c:v>74.111741275929418</c:v>
                </c:pt>
                <c:pt idx="12">
                  <c:v>70.075986546276695</c:v>
                </c:pt>
                <c:pt idx="13">
                  <c:v>72.055563548012586</c:v>
                </c:pt>
                <c:pt idx="14">
                  <c:v>80.477934311400858</c:v>
                </c:pt>
                <c:pt idx="15">
                  <c:v>70.77187873552549</c:v>
                </c:pt>
                <c:pt idx="16">
                  <c:v>68.790860187478557</c:v>
                </c:pt>
                <c:pt idx="17">
                  <c:v>72.137982162248591</c:v>
                </c:pt>
                <c:pt idx="18">
                  <c:v>72.86391431887121</c:v>
                </c:pt>
                <c:pt idx="19">
                  <c:v>71.363365428842556</c:v>
                </c:pt>
              </c:numCache>
            </c:numRef>
          </c:val>
          <c:smooth val="0"/>
          <c:extLst>
            <c:ext xmlns:c16="http://schemas.microsoft.com/office/drawing/2014/chart" uri="{C3380CC4-5D6E-409C-BE32-E72D297353CC}">
              <c16:uniqueId val="{00000000-EB70-4DF7-8AA4-57285941108A}"/>
            </c:ext>
          </c:extLst>
        </c:ser>
        <c:ser>
          <c:idx val="1"/>
          <c:order val="1"/>
          <c:tx>
            <c:strRef>
              <c:f>Foglio4!$A$17</c:f>
              <c:strCache>
                <c:ptCount val="1"/>
                <c:pt idx="0">
                  <c:v>    fabbricazione di apparecchiature elettriche</c:v>
                </c:pt>
              </c:strCache>
            </c:strRef>
          </c:tx>
          <c:spPr>
            <a:ln w="28575" cap="rnd">
              <a:solidFill>
                <a:schemeClr val="accent2"/>
              </a:solidFill>
              <a:round/>
            </a:ln>
            <a:effectLst/>
          </c:spPr>
          <c:marker>
            <c:symbol val="none"/>
          </c:marker>
          <c:cat>
            <c:numRef>
              <c:f>Foglio4!$B$15:$U$15</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Foglio4!$B$17:$U$17</c:f>
              <c:numCache>
                <c:formatCode>0.00</c:formatCode>
                <c:ptCount val="20"/>
                <c:pt idx="0">
                  <c:v>100</c:v>
                </c:pt>
                <c:pt idx="1">
                  <c:v>96.457170039181207</c:v>
                </c:pt>
                <c:pt idx="2">
                  <c:v>92.155275683644959</c:v>
                </c:pt>
                <c:pt idx="3">
                  <c:v>90.25460534402049</c:v>
                </c:pt>
                <c:pt idx="4">
                  <c:v>87.68109120791523</c:v>
                </c:pt>
                <c:pt idx="5">
                  <c:v>80.565534288428836</c:v>
                </c:pt>
                <c:pt idx="6">
                  <c:v>78.245837491079371</c:v>
                </c:pt>
                <c:pt idx="7">
                  <c:v>76.664783688517431</c:v>
                </c:pt>
                <c:pt idx="8">
                  <c:v>76.759213837860756</c:v>
                </c:pt>
                <c:pt idx="9">
                  <c:v>71.970085095735669</c:v>
                </c:pt>
                <c:pt idx="10">
                  <c:v>71.587860415292226</c:v>
                </c:pt>
                <c:pt idx="11">
                  <c:v>68.551333505437185</c:v>
                </c:pt>
                <c:pt idx="12">
                  <c:v>64.088937634305296</c:v>
                </c:pt>
                <c:pt idx="13">
                  <c:v>65.530495107968505</c:v>
                </c:pt>
                <c:pt idx="14">
                  <c:v>76.966086853202825</c:v>
                </c:pt>
                <c:pt idx="15">
                  <c:v>62.663152767833964</c:v>
                </c:pt>
                <c:pt idx="16">
                  <c:v>61.579110995963504</c:v>
                </c:pt>
                <c:pt idx="17">
                  <c:v>66.103302343689222</c:v>
                </c:pt>
                <c:pt idx="18">
                  <c:v>65.418588969773268</c:v>
                </c:pt>
                <c:pt idx="19">
                  <c:v>63.613074789414568</c:v>
                </c:pt>
              </c:numCache>
            </c:numRef>
          </c:val>
          <c:smooth val="0"/>
          <c:extLst>
            <c:ext xmlns:c16="http://schemas.microsoft.com/office/drawing/2014/chart" uri="{C3380CC4-5D6E-409C-BE32-E72D297353CC}">
              <c16:uniqueId val="{00000001-EB70-4DF7-8AA4-57285941108A}"/>
            </c:ext>
          </c:extLst>
        </c:ser>
        <c:ser>
          <c:idx val="2"/>
          <c:order val="2"/>
          <c:tx>
            <c:strRef>
              <c:f>Foglio4!$A$18</c:f>
              <c:strCache>
                <c:ptCount val="1"/>
                <c:pt idx="0">
                  <c:v>    fabbricazione di macchinari e apparecchiature n.c.a.</c:v>
                </c:pt>
              </c:strCache>
            </c:strRef>
          </c:tx>
          <c:spPr>
            <a:ln w="28575" cap="rnd">
              <a:solidFill>
                <a:schemeClr val="accent3"/>
              </a:solidFill>
              <a:round/>
            </a:ln>
            <a:effectLst/>
          </c:spPr>
          <c:marker>
            <c:symbol val="none"/>
          </c:marker>
          <c:cat>
            <c:numRef>
              <c:f>Foglio4!$B$15:$U$15</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Foglio4!$B$18:$U$18</c:f>
              <c:numCache>
                <c:formatCode>0.00</c:formatCode>
                <c:ptCount val="20"/>
                <c:pt idx="0">
                  <c:v>100</c:v>
                </c:pt>
                <c:pt idx="1">
                  <c:v>96.604324741639417</c:v>
                </c:pt>
                <c:pt idx="2">
                  <c:v>92.509909243020815</c:v>
                </c:pt>
                <c:pt idx="3">
                  <c:v>89.931566885837256</c:v>
                </c:pt>
                <c:pt idx="4">
                  <c:v>87.931215753698339</c:v>
                </c:pt>
                <c:pt idx="5">
                  <c:v>81.466751083793341</c:v>
                </c:pt>
                <c:pt idx="6">
                  <c:v>79.564593116786668</c:v>
                </c:pt>
                <c:pt idx="7">
                  <c:v>81.25847905479128</c:v>
                </c:pt>
                <c:pt idx="8">
                  <c:v>82.104980306002233</c:v>
                </c:pt>
                <c:pt idx="9">
                  <c:v>77.597279322008703</c:v>
                </c:pt>
                <c:pt idx="10">
                  <c:v>76.203443594406451</c:v>
                </c:pt>
                <c:pt idx="11">
                  <c:v>72.274602565572138</c:v>
                </c:pt>
                <c:pt idx="12">
                  <c:v>66.181644221962429</c:v>
                </c:pt>
                <c:pt idx="13">
                  <c:v>65.496178830754914</c:v>
                </c:pt>
                <c:pt idx="14">
                  <c:v>84.729749175873209</c:v>
                </c:pt>
                <c:pt idx="15">
                  <c:v>74.684744773688678</c:v>
                </c:pt>
                <c:pt idx="16">
                  <c:v>69.019193340915422</c:v>
                </c:pt>
                <c:pt idx="17">
                  <c:v>68.053905292808906</c:v>
                </c:pt>
                <c:pt idx="18">
                  <c:v>67.995198803510931</c:v>
                </c:pt>
                <c:pt idx="19">
                  <c:v>66.672558180569666</c:v>
                </c:pt>
              </c:numCache>
            </c:numRef>
          </c:val>
          <c:smooth val="0"/>
          <c:extLst>
            <c:ext xmlns:c16="http://schemas.microsoft.com/office/drawing/2014/chart" uri="{C3380CC4-5D6E-409C-BE32-E72D297353CC}">
              <c16:uniqueId val="{00000002-EB70-4DF7-8AA4-57285941108A}"/>
            </c:ext>
          </c:extLst>
        </c:ser>
        <c:ser>
          <c:idx val="3"/>
          <c:order val="3"/>
          <c:tx>
            <c:strRef>
              <c:f>Foglio4!$A$19</c:f>
              <c:strCache>
                <c:ptCount val="1"/>
                <c:pt idx="0">
                  <c:v>    fabbricazione di mezzi di trasporto</c:v>
                </c:pt>
              </c:strCache>
            </c:strRef>
          </c:tx>
          <c:spPr>
            <a:ln w="28575" cap="rnd">
              <a:solidFill>
                <a:schemeClr val="accent4"/>
              </a:solidFill>
              <a:round/>
            </a:ln>
            <a:effectLst/>
          </c:spPr>
          <c:marker>
            <c:symbol val="none"/>
          </c:marker>
          <c:cat>
            <c:numRef>
              <c:f>Foglio4!$B$15:$U$15</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Foglio4!$B$19:$U$19</c:f>
              <c:numCache>
                <c:formatCode>0.00</c:formatCode>
                <c:ptCount val="20"/>
                <c:pt idx="0">
                  <c:v>100</c:v>
                </c:pt>
                <c:pt idx="1">
                  <c:v>96.201391996501712</c:v>
                </c:pt>
                <c:pt idx="2">
                  <c:v>87.160802906777278</c:v>
                </c:pt>
                <c:pt idx="3">
                  <c:v>82.082617711685558</c:v>
                </c:pt>
                <c:pt idx="4">
                  <c:v>75.904280899974381</c:v>
                </c:pt>
                <c:pt idx="5">
                  <c:v>68.856745481775761</c:v>
                </c:pt>
                <c:pt idx="6">
                  <c:v>68.156867190610342</c:v>
                </c:pt>
                <c:pt idx="7">
                  <c:v>66.723718072995212</c:v>
                </c:pt>
                <c:pt idx="8">
                  <c:v>66.364392279874366</c:v>
                </c:pt>
                <c:pt idx="9">
                  <c:v>63.500335213021373</c:v>
                </c:pt>
                <c:pt idx="10">
                  <c:v>61.907055307480604</c:v>
                </c:pt>
                <c:pt idx="11">
                  <c:v>54.636361820202737</c:v>
                </c:pt>
                <c:pt idx="12">
                  <c:v>49.400811027154354</c:v>
                </c:pt>
                <c:pt idx="13">
                  <c:v>50.48318191170975</c:v>
                </c:pt>
                <c:pt idx="14">
                  <c:v>62.522464352231935</c:v>
                </c:pt>
                <c:pt idx="15">
                  <c:v>56.782679819245871</c:v>
                </c:pt>
                <c:pt idx="16">
                  <c:v>54.832890848395344</c:v>
                </c:pt>
                <c:pt idx="17">
                  <c:v>57.719114678701622</c:v>
                </c:pt>
                <c:pt idx="18">
                  <c:v>56.009017779200235</c:v>
                </c:pt>
                <c:pt idx="19">
                  <c:v>50.163509575109146</c:v>
                </c:pt>
              </c:numCache>
            </c:numRef>
          </c:val>
          <c:smooth val="0"/>
          <c:extLst>
            <c:ext xmlns:c16="http://schemas.microsoft.com/office/drawing/2014/chart" uri="{C3380CC4-5D6E-409C-BE32-E72D297353CC}">
              <c16:uniqueId val="{00000003-EB70-4DF7-8AA4-57285941108A}"/>
            </c:ext>
          </c:extLst>
        </c:ser>
        <c:ser>
          <c:idx val="4"/>
          <c:order val="4"/>
          <c:tx>
            <c:strRef>
              <c:f>Foglio4!$A$20</c:f>
              <c:strCache>
                <c:ptCount val="1"/>
                <c:pt idx="0">
                  <c:v>    fabbricazione di mobili, altre industrie manifatturiere, riparazione e installazione di macchine e apparecchiature</c:v>
                </c:pt>
              </c:strCache>
            </c:strRef>
          </c:tx>
          <c:spPr>
            <a:ln w="28575" cap="rnd">
              <a:solidFill>
                <a:schemeClr val="accent5"/>
              </a:solidFill>
              <a:round/>
            </a:ln>
            <a:effectLst/>
          </c:spPr>
          <c:marker>
            <c:symbol val="none"/>
          </c:marker>
          <c:cat>
            <c:numRef>
              <c:f>Foglio4!$B$15:$U$15</c:f>
              <c:numCache>
                <c:formatCode>General</c:formatCode>
                <c:ptCount val="20"/>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pt idx="14">
                  <c:v>2009</c:v>
                </c:pt>
                <c:pt idx="15">
                  <c:v>2010</c:v>
                </c:pt>
                <c:pt idx="16">
                  <c:v>2011</c:v>
                </c:pt>
                <c:pt idx="17">
                  <c:v>2012</c:v>
                </c:pt>
                <c:pt idx="18">
                  <c:v>2013</c:v>
                </c:pt>
                <c:pt idx="19">
                  <c:v>2014</c:v>
                </c:pt>
              </c:numCache>
            </c:numRef>
          </c:cat>
          <c:val>
            <c:numRef>
              <c:f>Foglio4!$B$20:$U$20</c:f>
              <c:numCache>
                <c:formatCode>0.00</c:formatCode>
                <c:ptCount val="20"/>
                <c:pt idx="0">
                  <c:v>100</c:v>
                </c:pt>
                <c:pt idx="1">
                  <c:v>95.333445362492469</c:v>
                </c:pt>
                <c:pt idx="2">
                  <c:v>89.626376274960137</c:v>
                </c:pt>
                <c:pt idx="3">
                  <c:v>86.614752474961961</c:v>
                </c:pt>
                <c:pt idx="4">
                  <c:v>82.708156402116202</c:v>
                </c:pt>
                <c:pt idx="5">
                  <c:v>76.653117796999354</c:v>
                </c:pt>
                <c:pt idx="6">
                  <c:v>75.873412958831466</c:v>
                </c:pt>
                <c:pt idx="7">
                  <c:v>74.569748861045881</c:v>
                </c:pt>
                <c:pt idx="8">
                  <c:v>76.755658228180152</c:v>
                </c:pt>
                <c:pt idx="9">
                  <c:v>73.656262479664846</c:v>
                </c:pt>
                <c:pt idx="10">
                  <c:v>72.066094161793387</c:v>
                </c:pt>
                <c:pt idx="11">
                  <c:v>68.212705671802368</c:v>
                </c:pt>
                <c:pt idx="12">
                  <c:v>64.646505788676862</c:v>
                </c:pt>
                <c:pt idx="13">
                  <c:v>64.937265127515147</c:v>
                </c:pt>
                <c:pt idx="14">
                  <c:v>72.913854666498864</c:v>
                </c:pt>
                <c:pt idx="15">
                  <c:v>67.384398085139679</c:v>
                </c:pt>
                <c:pt idx="16">
                  <c:v>64.986915081528522</c:v>
                </c:pt>
                <c:pt idx="17">
                  <c:v>66.582534319660439</c:v>
                </c:pt>
                <c:pt idx="18">
                  <c:v>67.546521790072319</c:v>
                </c:pt>
                <c:pt idx="19">
                  <c:v>64.485334184919097</c:v>
                </c:pt>
              </c:numCache>
            </c:numRef>
          </c:val>
          <c:smooth val="0"/>
          <c:extLst>
            <c:ext xmlns:c16="http://schemas.microsoft.com/office/drawing/2014/chart" uri="{C3380CC4-5D6E-409C-BE32-E72D297353CC}">
              <c16:uniqueId val="{00000004-EB70-4DF7-8AA4-57285941108A}"/>
            </c:ext>
          </c:extLst>
        </c:ser>
        <c:dLbls>
          <c:showLegendKey val="0"/>
          <c:showVal val="0"/>
          <c:showCatName val="0"/>
          <c:showSerName val="0"/>
          <c:showPercent val="0"/>
          <c:showBubbleSize val="0"/>
        </c:dLbls>
        <c:smooth val="0"/>
        <c:axId val="323976560"/>
        <c:axId val="323980480"/>
      </c:lineChart>
      <c:catAx>
        <c:axId val="323976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323980480"/>
        <c:crosses val="autoZero"/>
        <c:auto val="1"/>
        <c:lblAlgn val="ctr"/>
        <c:lblOffset val="100"/>
        <c:noMultiLvlLbl val="0"/>
      </c:catAx>
      <c:valAx>
        <c:axId val="323980480"/>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323976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341">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ize="5"/>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 Id="rId4"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31962C-F669-48BD-978D-BEF37C34D69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it-IT"/>
        </a:p>
      </dgm:t>
    </dgm:pt>
    <dgm:pt modelId="{E6078C83-EA51-4136-9EC6-8BA7BF3D4C19}">
      <dgm:prSet phldrT="[Testo]"/>
      <dgm:spPr>
        <a:solidFill>
          <a:schemeClr val="accent1">
            <a:lumMod val="75000"/>
          </a:schemeClr>
        </a:solidFill>
      </dgm:spPr>
      <dgm:t>
        <a:bodyPr/>
        <a:lstStyle/>
        <a:p>
          <a:r>
            <a:rPr lang="it-IT" dirty="0" smtClean="0"/>
            <a:t>Processo che porterà alla </a:t>
          </a:r>
          <a:r>
            <a:rPr lang="it-IT" b="1" i="1" dirty="0" smtClean="0">
              <a:effectLst>
                <a:outerShdw blurRad="38100" dist="38100" dir="2700000" algn="tl">
                  <a:srgbClr val="000000">
                    <a:alpha val="43137"/>
                  </a:srgbClr>
                </a:outerShdw>
              </a:effectLst>
            </a:rPr>
            <a:t>produzione</a:t>
          </a:r>
          <a:r>
            <a:rPr lang="it-IT" dirty="0" smtClean="0"/>
            <a:t> industriale del tutto </a:t>
          </a:r>
          <a:r>
            <a:rPr lang="it-IT" b="1" i="1" dirty="0" smtClean="0">
              <a:effectLst>
                <a:outerShdw blurRad="38100" dist="38100" dir="2700000" algn="tl">
                  <a:srgbClr val="000000">
                    <a:alpha val="43137"/>
                  </a:srgbClr>
                </a:outerShdw>
              </a:effectLst>
            </a:rPr>
            <a:t>automatizzata</a:t>
          </a:r>
          <a:r>
            <a:rPr lang="it-IT" dirty="0" smtClean="0"/>
            <a:t> ed </a:t>
          </a:r>
          <a:r>
            <a:rPr lang="it-IT" b="1" i="1" dirty="0" smtClean="0">
              <a:effectLst>
                <a:outerShdw blurRad="38100" dist="38100" dir="2700000" algn="tl">
                  <a:srgbClr val="000000">
                    <a:alpha val="43137"/>
                  </a:srgbClr>
                </a:outerShdw>
              </a:effectLst>
            </a:rPr>
            <a:t>interconnessa</a:t>
          </a:r>
          <a:endParaRPr lang="it-IT" b="1" i="1" dirty="0">
            <a:effectLst>
              <a:outerShdw blurRad="38100" dist="38100" dir="2700000" algn="tl">
                <a:srgbClr val="000000">
                  <a:alpha val="43137"/>
                </a:srgbClr>
              </a:outerShdw>
            </a:effectLst>
          </a:endParaRPr>
        </a:p>
      </dgm:t>
    </dgm:pt>
    <dgm:pt modelId="{C6B215ED-2F27-4A95-8F90-9FD933D23457}" type="parTrans" cxnId="{1F095355-92B8-43E2-8131-157A1E6B2B85}">
      <dgm:prSet/>
      <dgm:spPr/>
      <dgm:t>
        <a:bodyPr/>
        <a:lstStyle/>
        <a:p>
          <a:endParaRPr lang="it-IT"/>
        </a:p>
      </dgm:t>
    </dgm:pt>
    <dgm:pt modelId="{8139072E-0311-44E2-928C-CCE46524ADB0}" type="sibTrans" cxnId="{1F095355-92B8-43E2-8131-157A1E6B2B85}">
      <dgm:prSet/>
      <dgm:spPr/>
      <dgm:t>
        <a:bodyPr/>
        <a:lstStyle/>
        <a:p>
          <a:endParaRPr lang="it-IT"/>
        </a:p>
      </dgm:t>
    </dgm:pt>
    <dgm:pt modelId="{335C4ACA-1251-4C2A-A2EA-0069A590C692}">
      <dgm:prSet phldrT="[Testo]"/>
      <dgm:spPr/>
      <dgm:t>
        <a:bodyPr/>
        <a:lstStyle/>
        <a:p>
          <a:r>
            <a:rPr lang="it-IT" dirty="0" smtClean="0"/>
            <a:t>Utilizzo dei </a:t>
          </a:r>
          <a:r>
            <a:rPr lang="it-IT" b="1" dirty="0" smtClean="0"/>
            <a:t>dati</a:t>
          </a:r>
          <a:r>
            <a:rPr lang="it-IT" dirty="0" smtClean="0"/>
            <a:t>, potenza di </a:t>
          </a:r>
          <a:r>
            <a:rPr lang="it-IT" b="1" dirty="0" smtClean="0"/>
            <a:t>calcolo</a:t>
          </a:r>
          <a:r>
            <a:rPr lang="it-IT" dirty="0" smtClean="0"/>
            <a:t> e </a:t>
          </a:r>
          <a:r>
            <a:rPr lang="it-IT" b="1" dirty="0" smtClean="0"/>
            <a:t>connettività</a:t>
          </a:r>
          <a:endParaRPr lang="it-IT" b="1" dirty="0"/>
        </a:p>
      </dgm:t>
    </dgm:pt>
    <dgm:pt modelId="{77BAEB8B-F103-445C-B3A3-0FDC424A1FEA}" type="parTrans" cxnId="{ED61EB49-A612-4B31-B562-96547D12E3F8}">
      <dgm:prSet/>
      <dgm:spPr/>
      <dgm:t>
        <a:bodyPr/>
        <a:lstStyle/>
        <a:p>
          <a:endParaRPr lang="it-IT"/>
        </a:p>
      </dgm:t>
    </dgm:pt>
    <dgm:pt modelId="{887A8989-2586-42A6-9B74-A844C092E738}" type="sibTrans" cxnId="{ED61EB49-A612-4B31-B562-96547D12E3F8}">
      <dgm:prSet/>
      <dgm:spPr/>
      <dgm:t>
        <a:bodyPr/>
        <a:lstStyle/>
        <a:p>
          <a:endParaRPr lang="it-IT"/>
        </a:p>
      </dgm:t>
    </dgm:pt>
    <dgm:pt modelId="{CA6BF89C-B8A5-4AEE-8919-5252A251B376}">
      <dgm:prSet phldrT="[Testo]"/>
      <dgm:spPr/>
      <dgm:t>
        <a:bodyPr/>
        <a:lstStyle/>
        <a:p>
          <a:r>
            <a:rPr lang="it-IT" b="1" dirty="0" smtClean="0"/>
            <a:t>Analytics</a:t>
          </a:r>
          <a:r>
            <a:rPr lang="it-IT" dirty="0" smtClean="0"/>
            <a:t> e soluzioni di business intelligence</a:t>
          </a:r>
          <a:endParaRPr lang="it-IT" dirty="0"/>
        </a:p>
      </dgm:t>
    </dgm:pt>
    <dgm:pt modelId="{FB4A47B5-D62A-4421-84A4-ADD203575597}" type="parTrans" cxnId="{9CED9438-5898-4861-9D82-A9C593F0790E}">
      <dgm:prSet/>
      <dgm:spPr/>
      <dgm:t>
        <a:bodyPr/>
        <a:lstStyle/>
        <a:p>
          <a:endParaRPr lang="it-IT"/>
        </a:p>
      </dgm:t>
    </dgm:pt>
    <dgm:pt modelId="{EAAB52FF-E18B-4312-BA58-8B0C0243ECE0}" type="sibTrans" cxnId="{9CED9438-5898-4861-9D82-A9C593F0790E}">
      <dgm:prSet/>
      <dgm:spPr/>
      <dgm:t>
        <a:bodyPr/>
        <a:lstStyle/>
        <a:p>
          <a:endParaRPr lang="it-IT"/>
        </a:p>
      </dgm:t>
    </dgm:pt>
    <dgm:pt modelId="{82772ABE-9A47-49F1-B428-4CBE5649096F}">
      <dgm:prSet phldrT="[Testo]"/>
      <dgm:spPr/>
      <dgm:t>
        <a:bodyPr/>
        <a:lstStyle/>
        <a:p>
          <a:r>
            <a:rPr lang="it-IT" dirty="0" smtClean="0"/>
            <a:t>Interazione tra </a:t>
          </a:r>
          <a:r>
            <a:rPr lang="it-IT" b="1" dirty="0" smtClean="0"/>
            <a:t>uomo </a:t>
          </a:r>
          <a:r>
            <a:rPr lang="it-IT" dirty="0" smtClean="0"/>
            <a:t>e </a:t>
          </a:r>
          <a:r>
            <a:rPr lang="it-IT" b="1" dirty="0" smtClean="0"/>
            <a:t>macchina</a:t>
          </a:r>
          <a:r>
            <a:rPr lang="it-IT" dirty="0" smtClean="0"/>
            <a:t> </a:t>
          </a:r>
          <a:endParaRPr lang="it-IT" dirty="0"/>
        </a:p>
      </dgm:t>
    </dgm:pt>
    <dgm:pt modelId="{CABE26F2-0123-484D-849C-ECE53D1D4456}" type="parTrans" cxnId="{2B517D82-8496-4089-B4E6-1322C7BBAC27}">
      <dgm:prSet/>
      <dgm:spPr/>
      <dgm:t>
        <a:bodyPr/>
        <a:lstStyle/>
        <a:p>
          <a:endParaRPr lang="it-IT"/>
        </a:p>
      </dgm:t>
    </dgm:pt>
    <dgm:pt modelId="{52BEF8A3-60DB-4802-B59E-4EF5126DF06E}" type="sibTrans" cxnId="{2B517D82-8496-4089-B4E6-1322C7BBAC27}">
      <dgm:prSet/>
      <dgm:spPr/>
      <dgm:t>
        <a:bodyPr/>
        <a:lstStyle/>
        <a:p>
          <a:endParaRPr lang="it-IT"/>
        </a:p>
      </dgm:t>
    </dgm:pt>
    <dgm:pt modelId="{9CD961E2-25ED-4171-B7A1-0FBF06C2380E}" type="pres">
      <dgm:prSet presAssocID="{5931962C-F669-48BD-978D-BEF37C34D69A}" presName="hierChild1" presStyleCnt="0">
        <dgm:presLayoutVars>
          <dgm:orgChart val="1"/>
          <dgm:chPref val="1"/>
          <dgm:dir/>
          <dgm:animOne val="branch"/>
          <dgm:animLvl val="lvl"/>
          <dgm:resizeHandles/>
        </dgm:presLayoutVars>
      </dgm:prSet>
      <dgm:spPr/>
      <dgm:t>
        <a:bodyPr/>
        <a:lstStyle/>
        <a:p>
          <a:endParaRPr lang="it-IT"/>
        </a:p>
      </dgm:t>
    </dgm:pt>
    <dgm:pt modelId="{492204CE-1EAD-476A-AA19-54CACE19CB11}" type="pres">
      <dgm:prSet presAssocID="{E6078C83-EA51-4136-9EC6-8BA7BF3D4C19}" presName="hierRoot1" presStyleCnt="0">
        <dgm:presLayoutVars>
          <dgm:hierBranch val="init"/>
        </dgm:presLayoutVars>
      </dgm:prSet>
      <dgm:spPr/>
    </dgm:pt>
    <dgm:pt modelId="{2E1CCCE9-EB2C-43D9-8E79-770ED8462356}" type="pres">
      <dgm:prSet presAssocID="{E6078C83-EA51-4136-9EC6-8BA7BF3D4C19}" presName="rootComposite1" presStyleCnt="0"/>
      <dgm:spPr/>
    </dgm:pt>
    <dgm:pt modelId="{7A76A966-2067-4821-9779-46AC0E9729FE}" type="pres">
      <dgm:prSet presAssocID="{E6078C83-EA51-4136-9EC6-8BA7BF3D4C19}" presName="rootText1" presStyleLbl="node0" presStyleIdx="0" presStyleCnt="1">
        <dgm:presLayoutVars>
          <dgm:chPref val="3"/>
        </dgm:presLayoutVars>
      </dgm:prSet>
      <dgm:spPr>
        <a:prstGeom prst="roundRect">
          <a:avLst/>
        </a:prstGeom>
      </dgm:spPr>
      <dgm:t>
        <a:bodyPr/>
        <a:lstStyle/>
        <a:p>
          <a:endParaRPr lang="it-IT"/>
        </a:p>
      </dgm:t>
    </dgm:pt>
    <dgm:pt modelId="{FF48016A-0513-423A-AFB5-EA4E1C7BC4E0}" type="pres">
      <dgm:prSet presAssocID="{E6078C83-EA51-4136-9EC6-8BA7BF3D4C19}" presName="rootConnector1" presStyleLbl="node1" presStyleIdx="0" presStyleCnt="0"/>
      <dgm:spPr/>
      <dgm:t>
        <a:bodyPr/>
        <a:lstStyle/>
        <a:p>
          <a:endParaRPr lang="it-IT"/>
        </a:p>
      </dgm:t>
    </dgm:pt>
    <dgm:pt modelId="{86C189CC-F1AD-45F1-9992-9FEFE43A3A19}" type="pres">
      <dgm:prSet presAssocID="{E6078C83-EA51-4136-9EC6-8BA7BF3D4C19}" presName="hierChild2" presStyleCnt="0"/>
      <dgm:spPr/>
    </dgm:pt>
    <dgm:pt modelId="{6B1691F9-FA1A-4B24-82F2-BDC7B0B6248C}" type="pres">
      <dgm:prSet presAssocID="{77BAEB8B-F103-445C-B3A3-0FDC424A1FEA}" presName="Name37" presStyleLbl="parChTrans1D2" presStyleIdx="0" presStyleCnt="3"/>
      <dgm:spPr/>
      <dgm:t>
        <a:bodyPr/>
        <a:lstStyle/>
        <a:p>
          <a:endParaRPr lang="it-IT"/>
        </a:p>
      </dgm:t>
    </dgm:pt>
    <dgm:pt modelId="{5F9566F9-2381-4C17-966C-EA2EEF46809C}" type="pres">
      <dgm:prSet presAssocID="{335C4ACA-1251-4C2A-A2EA-0069A590C692}" presName="hierRoot2" presStyleCnt="0">
        <dgm:presLayoutVars>
          <dgm:hierBranch val="init"/>
        </dgm:presLayoutVars>
      </dgm:prSet>
      <dgm:spPr/>
    </dgm:pt>
    <dgm:pt modelId="{3080F127-28FB-478C-BEF8-E70BB6BB1696}" type="pres">
      <dgm:prSet presAssocID="{335C4ACA-1251-4C2A-A2EA-0069A590C692}" presName="rootComposite" presStyleCnt="0"/>
      <dgm:spPr/>
    </dgm:pt>
    <dgm:pt modelId="{BD0F6C81-05E0-4892-B1A6-2AAFA613D088}" type="pres">
      <dgm:prSet presAssocID="{335C4ACA-1251-4C2A-A2EA-0069A590C692}" presName="rootText" presStyleLbl="node2" presStyleIdx="0" presStyleCnt="3">
        <dgm:presLayoutVars>
          <dgm:chPref val="3"/>
        </dgm:presLayoutVars>
      </dgm:prSet>
      <dgm:spPr>
        <a:prstGeom prst="ellipse">
          <a:avLst/>
        </a:prstGeom>
      </dgm:spPr>
      <dgm:t>
        <a:bodyPr/>
        <a:lstStyle/>
        <a:p>
          <a:endParaRPr lang="it-IT"/>
        </a:p>
      </dgm:t>
    </dgm:pt>
    <dgm:pt modelId="{0FC09A53-CCC7-4888-8432-DBA36CE99A62}" type="pres">
      <dgm:prSet presAssocID="{335C4ACA-1251-4C2A-A2EA-0069A590C692}" presName="rootConnector" presStyleLbl="node2" presStyleIdx="0" presStyleCnt="3"/>
      <dgm:spPr/>
      <dgm:t>
        <a:bodyPr/>
        <a:lstStyle/>
        <a:p>
          <a:endParaRPr lang="it-IT"/>
        </a:p>
      </dgm:t>
    </dgm:pt>
    <dgm:pt modelId="{AE9361FB-E353-445B-8B5A-4533E1C5A49F}" type="pres">
      <dgm:prSet presAssocID="{335C4ACA-1251-4C2A-A2EA-0069A590C692}" presName="hierChild4" presStyleCnt="0"/>
      <dgm:spPr/>
    </dgm:pt>
    <dgm:pt modelId="{A5F8F7B2-3BB8-488E-A30B-045CB54F2BE6}" type="pres">
      <dgm:prSet presAssocID="{335C4ACA-1251-4C2A-A2EA-0069A590C692}" presName="hierChild5" presStyleCnt="0"/>
      <dgm:spPr/>
    </dgm:pt>
    <dgm:pt modelId="{C0053234-0B02-4238-AB67-3FE242720C9A}" type="pres">
      <dgm:prSet presAssocID="{FB4A47B5-D62A-4421-84A4-ADD203575597}" presName="Name37" presStyleLbl="parChTrans1D2" presStyleIdx="1" presStyleCnt="3"/>
      <dgm:spPr/>
      <dgm:t>
        <a:bodyPr/>
        <a:lstStyle/>
        <a:p>
          <a:endParaRPr lang="it-IT"/>
        </a:p>
      </dgm:t>
    </dgm:pt>
    <dgm:pt modelId="{8AC43F0D-CF38-49B1-B60B-A864CE2B114F}" type="pres">
      <dgm:prSet presAssocID="{CA6BF89C-B8A5-4AEE-8919-5252A251B376}" presName="hierRoot2" presStyleCnt="0">
        <dgm:presLayoutVars>
          <dgm:hierBranch val="init"/>
        </dgm:presLayoutVars>
      </dgm:prSet>
      <dgm:spPr/>
    </dgm:pt>
    <dgm:pt modelId="{B0074364-8DF2-42EB-9B90-16B95ABE98F3}" type="pres">
      <dgm:prSet presAssocID="{CA6BF89C-B8A5-4AEE-8919-5252A251B376}" presName="rootComposite" presStyleCnt="0"/>
      <dgm:spPr/>
    </dgm:pt>
    <dgm:pt modelId="{46AE39D5-C684-4A5B-87F9-CE024CE177F0}" type="pres">
      <dgm:prSet presAssocID="{CA6BF89C-B8A5-4AEE-8919-5252A251B376}" presName="rootText" presStyleLbl="node2" presStyleIdx="1" presStyleCnt="3">
        <dgm:presLayoutVars>
          <dgm:chPref val="3"/>
        </dgm:presLayoutVars>
      </dgm:prSet>
      <dgm:spPr>
        <a:prstGeom prst="ellipse">
          <a:avLst/>
        </a:prstGeom>
      </dgm:spPr>
      <dgm:t>
        <a:bodyPr/>
        <a:lstStyle/>
        <a:p>
          <a:endParaRPr lang="it-IT"/>
        </a:p>
      </dgm:t>
    </dgm:pt>
    <dgm:pt modelId="{C69FF1BE-F91E-4134-9AAC-FEADBDEF1628}" type="pres">
      <dgm:prSet presAssocID="{CA6BF89C-B8A5-4AEE-8919-5252A251B376}" presName="rootConnector" presStyleLbl="node2" presStyleIdx="1" presStyleCnt="3"/>
      <dgm:spPr/>
      <dgm:t>
        <a:bodyPr/>
        <a:lstStyle/>
        <a:p>
          <a:endParaRPr lang="it-IT"/>
        </a:p>
      </dgm:t>
    </dgm:pt>
    <dgm:pt modelId="{70A86B57-1023-4FB4-A88C-2F1FDB6285E8}" type="pres">
      <dgm:prSet presAssocID="{CA6BF89C-B8A5-4AEE-8919-5252A251B376}" presName="hierChild4" presStyleCnt="0"/>
      <dgm:spPr/>
    </dgm:pt>
    <dgm:pt modelId="{DAE3697F-600D-4468-BC06-4D8096288935}" type="pres">
      <dgm:prSet presAssocID="{CA6BF89C-B8A5-4AEE-8919-5252A251B376}" presName="hierChild5" presStyleCnt="0"/>
      <dgm:spPr/>
    </dgm:pt>
    <dgm:pt modelId="{4F4B9563-9253-47D3-9F44-9807202E4EED}" type="pres">
      <dgm:prSet presAssocID="{CABE26F2-0123-484D-849C-ECE53D1D4456}" presName="Name37" presStyleLbl="parChTrans1D2" presStyleIdx="2" presStyleCnt="3"/>
      <dgm:spPr/>
      <dgm:t>
        <a:bodyPr/>
        <a:lstStyle/>
        <a:p>
          <a:endParaRPr lang="it-IT"/>
        </a:p>
      </dgm:t>
    </dgm:pt>
    <dgm:pt modelId="{E6F005EA-74E0-4AB7-A419-737D9543432E}" type="pres">
      <dgm:prSet presAssocID="{82772ABE-9A47-49F1-B428-4CBE5649096F}" presName="hierRoot2" presStyleCnt="0">
        <dgm:presLayoutVars>
          <dgm:hierBranch val="init"/>
        </dgm:presLayoutVars>
      </dgm:prSet>
      <dgm:spPr/>
    </dgm:pt>
    <dgm:pt modelId="{5E66816C-B041-4BA8-965E-571343ABF069}" type="pres">
      <dgm:prSet presAssocID="{82772ABE-9A47-49F1-B428-4CBE5649096F}" presName="rootComposite" presStyleCnt="0"/>
      <dgm:spPr/>
    </dgm:pt>
    <dgm:pt modelId="{F7E839D6-460D-42C1-BDBA-23B7FFE76D7A}" type="pres">
      <dgm:prSet presAssocID="{82772ABE-9A47-49F1-B428-4CBE5649096F}" presName="rootText" presStyleLbl="node2" presStyleIdx="2" presStyleCnt="3" custLinFactNeighborX="-150" custLinFactNeighborY="-1035">
        <dgm:presLayoutVars>
          <dgm:chPref val="3"/>
        </dgm:presLayoutVars>
      </dgm:prSet>
      <dgm:spPr>
        <a:prstGeom prst="ellipse">
          <a:avLst/>
        </a:prstGeom>
      </dgm:spPr>
      <dgm:t>
        <a:bodyPr/>
        <a:lstStyle/>
        <a:p>
          <a:endParaRPr lang="it-IT"/>
        </a:p>
      </dgm:t>
    </dgm:pt>
    <dgm:pt modelId="{95F34FEE-5E0C-40FD-8215-0FCEA8B9D741}" type="pres">
      <dgm:prSet presAssocID="{82772ABE-9A47-49F1-B428-4CBE5649096F}" presName="rootConnector" presStyleLbl="node2" presStyleIdx="2" presStyleCnt="3"/>
      <dgm:spPr/>
      <dgm:t>
        <a:bodyPr/>
        <a:lstStyle/>
        <a:p>
          <a:endParaRPr lang="it-IT"/>
        </a:p>
      </dgm:t>
    </dgm:pt>
    <dgm:pt modelId="{EBC97D2D-1301-4F0D-A0C6-6EA95D9D2201}" type="pres">
      <dgm:prSet presAssocID="{82772ABE-9A47-49F1-B428-4CBE5649096F}" presName="hierChild4" presStyleCnt="0"/>
      <dgm:spPr/>
    </dgm:pt>
    <dgm:pt modelId="{F7F454C4-A5ED-436E-A752-1AB4E8216506}" type="pres">
      <dgm:prSet presAssocID="{82772ABE-9A47-49F1-B428-4CBE5649096F}" presName="hierChild5" presStyleCnt="0"/>
      <dgm:spPr/>
    </dgm:pt>
    <dgm:pt modelId="{554185F7-0DFB-459E-AAD6-841A6351615B}" type="pres">
      <dgm:prSet presAssocID="{E6078C83-EA51-4136-9EC6-8BA7BF3D4C19}" presName="hierChild3" presStyleCnt="0"/>
      <dgm:spPr/>
    </dgm:pt>
  </dgm:ptLst>
  <dgm:cxnLst>
    <dgm:cxn modelId="{F54D61CC-3EE4-437B-B2D3-84AF436A437E}" type="presOf" srcId="{82772ABE-9A47-49F1-B428-4CBE5649096F}" destId="{95F34FEE-5E0C-40FD-8215-0FCEA8B9D741}" srcOrd="1" destOrd="0" presId="urn:microsoft.com/office/officeart/2005/8/layout/orgChart1"/>
    <dgm:cxn modelId="{ED61EB49-A612-4B31-B562-96547D12E3F8}" srcId="{E6078C83-EA51-4136-9EC6-8BA7BF3D4C19}" destId="{335C4ACA-1251-4C2A-A2EA-0069A590C692}" srcOrd="0" destOrd="0" parTransId="{77BAEB8B-F103-445C-B3A3-0FDC424A1FEA}" sibTransId="{887A8989-2586-42A6-9B74-A844C092E738}"/>
    <dgm:cxn modelId="{3BD5CF24-A55F-4A62-988F-B0101DDE2B47}" type="presOf" srcId="{335C4ACA-1251-4C2A-A2EA-0069A590C692}" destId="{0FC09A53-CCC7-4888-8432-DBA36CE99A62}" srcOrd="1" destOrd="0" presId="urn:microsoft.com/office/officeart/2005/8/layout/orgChart1"/>
    <dgm:cxn modelId="{2B517D82-8496-4089-B4E6-1322C7BBAC27}" srcId="{E6078C83-EA51-4136-9EC6-8BA7BF3D4C19}" destId="{82772ABE-9A47-49F1-B428-4CBE5649096F}" srcOrd="2" destOrd="0" parTransId="{CABE26F2-0123-484D-849C-ECE53D1D4456}" sibTransId="{52BEF8A3-60DB-4802-B59E-4EF5126DF06E}"/>
    <dgm:cxn modelId="{1F095355-92B8-43E2-8131-157A1E6B2B85}" srcId="{5931962C-F669-48BD-978D-BEF37C34D69A}" destId="{E6078C83-EA51-4136-9EC6-8BA7BF3D4C19}" srcOrd="0" destOrd="0" parTransId="{C6B215ED-2F27-4A95-8F90-9FD933D23457}" sibTransId="{8139072E-0311-44E2-928C-CCE46524ADB0}"/>
    <dgm:cxn modelId="{D7DAB4F7-E356-49B9-A5CF-0E08ADF8E182}" type="presOf" srcId="{CA6BF89C-B8A5-4AEE-8919-5252A251B376}" destId="{46AE39D5-C684-4A5B-87F9-CE024CE177F0}" srcOrd="0" destOrd="0" presId="urn:microsoft.com/office/officeart/2005/8/layout/orgChart1"/>
    <dgm:cxn modelId="{C9815012-996E-4F28-8692-0E3EDBDCC326}" type="presOf" srcId="{CA6BF89C-B8A5-4AEE-8919-5252A251B376}" destId="{C69FF1BE-F91E-4134-9AAC-FEADBDEF1628}" srcOrd="1" destOrd="0" presId="urn:microsoft.com/office/officeart/2005/8/layout/orgChart1"/>
    <dgm:cxn modelId="{454A676B-AE49-479F-B689-6A8268909B58}" type="presOf" srcId="{E6078C83-EA51-4136-9EC6-8BA7BF3D4C19}" destId="{FF48016A-0513-423A-AFB5-EA4E1C7BC4E0}" srcOrd="1" destOrd="0" presId="urn:microsoft.com/office/officeart/2005/8/layout/orgChart1"/>
    <dgm:cxn modelId="{82D0B80E-C2CE-460E-A1C1-0579C3E13371}" type="presOf" srcId="{E6078C83-EA51-4136-9EC6-8BA7BF3D4C19}" destId="{7A76A966-2067-4821-9779-46AC0E9729FE}" srcOrd="0" destOrd="0" presId="urn:microsoft.com/office/officeart/2005/8/layout/orgChart1"/>
    <dgm:cxn modelId="{5E4D932E-6F38-4C81-B0A4-F68D5ADEF3CA}" type="presOf" srcId="{335C4ACA-1251-4C2A-A2EA-0069A590C692}" destId="{BD0F6C81-05E0-4892-B1A6-2AAFA613D088}" srcOrd="0" destOrd="0" presId="urn:microsoft.com/office/officeart/2005/8/layout/orgChart1"/>
    <dgm:cxn modelId="{C382688B-2633-4411-881A-319883759B78}" type="presOf" srcId="{5931962C-F669-48BD-978D-BEF37C34D69A}" destId="{9CD961E2-25ED-4171-B7A1-0FBF06C2380E}" srcOrd="0" destOrd="0" presId="urn:microsoft.com/office/officeart/2005/8/layout/orgChart1"/>
    <dgm:cxn modelId="{3B6C8C0E-C645-4E15-B02F-ADF52F1B7AD6}" type="presOf" srcId="{FB4A47B5-D62A-4421-84A4-ADD203575597}" destId="{C0053234-0B02-4238-AB67-3FE242720C9A}" srcOrd="0" destOrd="0" presId="urn:microsoft.com/office/officeart/2005/8/layout/orgChart1"/>
    <dgm:cxn modelId="{A2F9A46F-1C84-4967-B972-E97B5A74E7BD}" type="presOf" srcId="{CABE26F2-0123-484D-849C-ECE53D1D4456}" destId="{4F4B9563-9253-47D3-9F44-9807202E4EED}" srcOrd="0" destOrd="0" presId="urn:microsoft.com/office/officeart/2005/8/layout/orgChart1"/>
    <dgm:cxn modelId="{01535BEE-79C4-4FA3-860A-1FFF5C050D4A}" type="presOf" srcId="{82772ABE-9A47-49F1-B428-4CBE5649096F}" destId="{F7E839D6-460D-42C1-BDBA-23B7FFE76D7A}" srcOrd="0" destOrd="0" presId="urn:microsoft.com/office/officeart/2005/8/layout/orgChart1"/>
    <dgm:cxn modelId="{0EF0604D-A17B-4DDA-A9E4-4D4886BEA08F}" type="presOf" srcId="{77BAEB8B-F103-445C-B3A3-0FDC424A1FEA}" destId="{6B1691F9-FA1A-4B24-82F2-BDC7B0B6248C}" srcOrd="0" destOrd="0" presId="urn:microsoft.com/office/officeart/2005/8/layout/orgChart1"/>
    <dgm:cxn modelId="{9CED9438-5898-4861-9D82-A9C593F0790E}" srcId="{E6078C83-EA51-4136-9EC6-8BA7BF3D4C19}" destId="{CA6BF89C-B8A5-4AEE-8919-5252A251B376}" srcOrd="1" destOrd="0" parTransId="{FB4A47B5-D62A-4421-84A4-ADD203575597}" sibTransId="{EAAB52FF-E18B-4312-BA58-8B0C0243ECE0}"/>
    <dgm:cxn modelId="{71A5E99A-4423-453A-9CFF-C2332F1FCA00}" type="presParOf" srcId="{9CD961E2-25ED-4171-B7A1-0FBF06C2380E}" destId="{492204CE-1EAD-476A-AA19-54CACE19CB11}" srcOrd="0" destOrd="0" presId="urn:microsoft.com/office/officeart/2005/8/layout/orgChart1"/>
    <dgm:cxn modelId="{2903E4EF-7BC2-4942-8D90-665EA093FC48}" type="presParOf" srcId="{492204CE-1EAD-476A-AA19-54CACE19CB11}" destId="{2E1CCCE9-EB2C-43D9-8E79-770ED8462356}" srcOrd="0" destOrd="0" presId="urn:microsoft.com/office/officeart/2005/8/layout/orgChart1"/>
    <dgm:cxn modelId="{F1986CC6-8B13-4A84-9FAE-E4D64288EF75}" type="presParOf" srcId="{2E1CCCE9-EB2C-43D9-8E79-770ED8462356}" destId="{7A76A966-2067-4821-9779-46AC0E9729FE}" srcOrd="0" destOrd="0" presId="urn:microsoft.com/office/officeart/2005/8/layout/orgChart1"/>
    <dgm:cxn modelId="{B30D900A-C2F5-4C47-95B1-41987D7B96F4}" type="presParOf" srcId="{2E1CCCE9-EB2C-43D9-8E79-770ED8462356}" destId="{FF48016A-0513-423A-AFB5-EA4E1C7BC4E0}" srcOrd="1" destOrd="0" presId="urn:microsoft.com/office/officeart/2005/8/layout/orgChart1"/>
    <dgm:cxn modelId="{8EACCF32-8042-44CF-8171-68A1884C6C66}" type="presParOf" srcId="{492204CE-1EAD-476A-AA19-54CACE19CB11}" destId="{86C189CC-F1AD-45F1-9992-9FEFE43A3A19}" srcOrd="1" destOrd="0" presId="urn:microsoft.com/office/officeart/2005/8/layout/orgChart1"/>
    <dgm:cxn modelId="{208DDE20-6978-4AE9-A1D8-CBBE57E96EE2}" type="presParOf" srcId="{86C189CC-F1AD-45F1-9992-9FEFE43A3A19}" destId="{6B1691F9-FA1A-4B24-82F2-BDC7B0B6248C}" srcOrd="0" destOrd="0" presId="urn:microsoft.com/office/officeart/2005/8/layout/orgChart1"/>
    <dgm:cxn modelId="{C3FC81CC-EA33-420A-9899-23BFD5F08525}" type="presParOf" srcId="{86C189CC-F1AD-45F1-9992-9FEFE43A3A19}" destId="{5F9566F9-2381-4C17-966C-EA2EEF46809C}" srcOrd="1" destOrd="0" presId="urn:microsoft.com/office/officeart/2005/8/layout/orgChart1"/>
    <dgm:cxn modelId="{0230F1B2-FAA3-4CB7-A57F-ED5C6C883F15}" type="presParOf" srcId="{5F9566F9-2381-4C17-966C-EA2EEF46809C}" destId="{3080F127-28FB-478C-BEF8-E70BB6BB1696}" srcOrd="0" destOrd="0" presId="urn:microsoft.com/office/officeart/2005/8/layout/orgChart1"/>
    <dgm:cxn modelId="{ED9CCC91-9158-43DE-99DA-B2B8BEA3308E}" type="presParOf" srcId="{3080F127-28FB-478C-BEF8-E70BB6BB1696}" destId="{BD0F6C81-05E0-4892-B1A6-2AAFA613D088}" srcOrd="0" destOrd="0" presId="urn:microsoft.com/office/officeart/2005/8/layout/orgChart1"/>
    <dgm:cxn modelId="{711EB081-B407-4CD3-BF24-7AE29616EB2B}" type="presParOf" srcId="{3080F127-28FB-478C-BEF8-E70BB6BB1696}" destId="{0FC09A53-CCC7-4888-8432-DBA36CE99A62}" srcOrd="1" destOrd="0" presId="urn:microsoft.com/office/officeart/2005/8/layout/orgChart1"/>
    <dgm:cxn modelId="{4E1E5A37-4EB3-4B72-83D6-F9CFD7F5A37E}" type="presParOf" srcId="{5F9566F9-2381-4C17-966C-EA2EEF46809C}" destId="{AE9361FB-E353-445B-8B5A-4533E1C5A49F}" srcOrd="1" destOrd="0" presId="urn:microsoft.com/office/officeart/2005/8/layout/orgChart1"/>
    <dgm:cxn modelId="{D4408F80-D8A0-4045-8252-73E0B7532AAD}" type="presParOf" srcId="{5F9566F9-2381-4C17-966C-EA2EEF46809C}" destId="{A5F8F7B2-3BB8-488E-A30B-045CB54F2BE6}" srcOrd="2" destOrd="0" presId="urn:microsoft.com/office/officeart/2005/8/layout/orgChart1"/>
    <dgm:cxn modelId="{7EFEE62D-DC2D-4E1F-97D9-5DAB3EEEF804}" type="presParOf" srcId="{86C189CC-F1AD-45F1-9992-9FEFE43A3A19}" destId="{C0053234-0B02-4238-AB67-3FE242720C9A}" srcOrd="2" destOrd="0" presId="urn:microsoft.com/office/officeart/2005/8/layout/orgChart1"/>
    <dgm:cxn modelId="{0E362CCD-B9A0-4B57-8C39-B8633E5EC57D}" type="presParOf" srcId="{86C189CC-F1AD-45F1-9992-9FEFE43A3A19}" destId="{8AC43F0D-CF38-49B1-B60B-A864CE2B114F}" srcOrd="3" destOrd="0" presId="urn:microsoft.com/office/officeart/2005/8/layout/orgChart1"/>
    <dgm:cxn modelId="{5AFFE483-231B-4293-96C7-843EFFF2FAD9}" type="presParOf" srcId="{8AC43F0D-CF38-49B1-B60B-A864CE2B114F}" destId="{B0074364-8DF2-42EB-9B90-16B95ABE98F3}" srcOrd="0" destOrd="0" presId="urn:microsoft.com/office/officeart/2005/8/layout/orgChart1"/>
    <dgm:cxn modelId="{DC0CC6F4-E5E8-474B-B80E-5A0279EC3A4F}" type="presParOf" srcId="{B0074364-8DF2-42EB-9B90-16B95ABE98F3}" destId="{46AE39D5-C684-4A5B-87F9-CE024CE177F0}" srcOrd="0" destOrd="0" presId="urn:microsoft.com/office/officeart/2005/8/layout/orgChart1"/>
    <dgm:cxn modelId="{BC620362-D1A4-4D9E-8801-B661963AB07D}" type="presParOf" srcId="{B0074364-8DF2-42EB-9B90-16B95ABE98F3}" destId="{C69FF1BE-F91E-4134-9AAC-FEADBDEF1628}" srcOrd="1" destOrd="0" presId="urn:microsoft.com/office/officeart/2005/8/layout/orgChart1"/>
    <dgm:cxn modelId="{395E46FD-338F-4969-9005-C2FD7AC17548}" type="presParOf" srcId="{8AC43F0D-CF38-49B1-B60B-A864CE2B114F}" destId="{70A86B57-1023-4FB4-A88C-2F1FDB6285E8}" srcOrd="1" destOrd="0" presId="urn:microsoft.com/office/officeart/2005/8/layout/orgChart1"/>
    <dgm:cxn modelId="{37582D24-1784-4E9F-8266-A4EC8380B837}" type="presParOf" srcId="{8AC43F0D-CF38-49B1-B60B-A864CE2B114F}" destId="{DAE3697F-600D-4468-BC06-4D8096288935}" srcOrd="2" destOrd="0" presId="urn:microsoft.com/office/officeart/2005/8/layout/orgChart1"/>
    <dgm:cxn modelId="{87E29E18-2096-411F-BFFD-6272ECF57322}" type="presParOf" srcId="{86C189CC-F1AD-45F1-9992-9FEFE43A3A19}" destId="{4F4B9563-9253-47D3-9F44-9807202E4EED}" srcOrd="4" destOrd="0" presId="urn:microsoft.com/office/officeart/2005/8/layout/orgChart1"/>
    <dgm:cxn modelId="{17C12F49-9B19-4712-A382-9B0CF35B8767}" type="presParOf" srcId="{86C189CC-F1AD-45F1-9992-9FEFE43A3A19}" destId="{E6F005EA-74E0-4AB7-A419-737D9543432E}" srcOrd="5" destOrd="0" presId="urn:microsoft.com/office/officeart/2005/8/layout/orgChart1"/>
    <dgm:cxn modelId="{5DB64004-3509-4468-9BF1-BC4F773932FF}" type="presParOf" srcId="{E6F005EA-74E0-4AB7-A419-737D9543432E}" destId="{5E66816C-B041-4BA8-965E-571343ABF069}" srcOrd="0" destOrd="0" presId="urn:microsoft.com/office/officeart/2005/8/layout/orgChart1"/>
    <dgm:cxn modelId="{6D35C1B2-699C-4828-A4E2-BB88B57708C8}" type="presParOf" srcId="{5E66816C-B041-4BA8-965E-571343ABF069}" destId="{F7E839D6-460D-42C1-BDBA-23B7FFE76D7A}" srcOrd="0" destOrd="0" presId="urn:microsoft.com/office/officeart/2005/8/layout/orgChart1"/>
    <dgm:cxn modelId="{44DC81F4-5FD1-464F-B54A-8E286BA1E9B1}" type="presParOf" srcId="{5E66816C-B041-4BA8-965E-571343ABF069}" destId="{95F34FEE-5E0C-40FD-8215-0FCEA8B9D741}" srcOrd="1" destOrd="0" presId="urn:microsoft.com/office/officeart/2005/8/layout/orgChart1"/>
    <dgm:cxn modelId="{B32B39F2-3770-4AF0-BBA3-E0E7F4A032C3}" type="presParOf" srcId="{E6F005EA-74E0-4AB7-A419-737D9543432E}" destId="{EBC97D2D-1301-4F0D-A0C6-6EA95D9D2201}" srcOrd="1" destOrd="0" presId="urn:microsoft.com/office/officeart/2005/8/layout/orgChart1"/>
    <dgm:cxn modelId="{A0FC9A55-4617-4359-92F9-DFB8892C8FB6}" type="presParOf" srcId="{E6F005EA-74E0-4AB7-A419-737D9543432E}" destId="{F7F454C4-A5ED-436E-A752-1AB4E8216506}" srcOrd="2" destOrd="0" presId="urn:microsoft.com/office/officeart/2005/8/layout/orgChart1"/>
    <dgm:cxn modelId="{2B261562-F659-4FAA-8560-993F96B55D6E}" type="presParOf" srcId="{492204CE-1EAD-476A-AA19-54CACE19CB11}" destId="{554185F7-0DFB-459E-AAD6-841A6351615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6F560A-7988-457B-96B6-42EF65E45E8B}" type="doc">
      <dgm:prSet loTypeId="urn:microsoft.com/office/officeart/2005/8/layout/chevron1" loCatId="process" qsTypeId="urn:microsoft.com/office/officeart/2005/8/quickstyle/simple1" qsCatId="simple" csTypeId="urn:microsoft.com/office/officeart/2005/8/colors/accent1_2" csCatId="accent1" phldr="1"/>
      <dgm:spPr/>
    </dgm:pt>
    <dgm:pt modelId="{D3B195F2-C2BB-4EE1-95EC-D38782F381C0}">
      <dgm:prSet phldrT="[Testo]"/>
      <dgm:spPr>
        <a:solidFill>
          <a:schemeClr val="accent1">
            <a:lumMod val="50000"/>
          </a:schemeClr>
        </a:solidFill>
      </dgm:spPr>
      <dgm:t>
        <a:bodyPr/>
        <a:lstStyle/>
        <a:p>
          <a:r>
            <a:rPr lang="it-IT" dirty="0" smtClean="0"/>
            <a:t>Physical</a:t>
          </a:r>
          <a:endParaRPr lang="it-IT" dirty="0"/>
        </a:p>
      </dgm:t>
    </dgm:pt>
    <dgm:pt modelId="{797D0A77-431E-47F6-A523-63E7A28C6830}" type="parTrans" cxnId="{94543A19-4934-48AE-BC85-8DDEA93F7C69}">
      <dgm:prSet/>
      <dgm:spPr/>
      <dgm:t>
        <a:bodyPr/>
        <a:lstStyle/>
        <a:p>
          <a:endParaRPr lang="it-IT"/>
        </a:p>
      </dgm:t>
    </dgm:pt>
    <dgm:pt modelId="{FE6ED944-BFDF-4FFD-965E-AD8261221B39}" type="sibTrans" cxnId="{94543A19-4934-48AE-BC85-8DDEA93F7C69}">
      <dgm:prSet/>
      <dgm:spPr/>
      <dgm:t>
        <a:bodyPr/>
        <a:lstStyle/>
        <a:p>
          <a:endParaRPr lang="it-IT"/>
        </a:p>
      </dgm:t>
    </dgm:pt>
    <dgm:pt modelId="{78250512-8D11-4B7C-8B95-37EA947EB317}">
      <dgm:prSet phldrT="[Testo]"/>
      <dgm:spPr/>
      <dgm:t>
        <a:bodyPr/>
        <a:lstStyle/>
        <a:p>
          <a:r>
            <a:rPr lang="it-IT" dirty="0" smtClean="0"/>
            <a:t>Digital</a:t>
          </a:r>
          <a:endParaRPr lang="it-IT" dirty="0"/>
        </a:p>
      </dgm:t>
    </dgm:pt>
    <dgm:pt modelId="{DEEE5F26-133F-4095-A8A6-464AD5DA335A}" type="parTrans" cxnId="{7277527F-5D01-4561-924A-B3A1424916A3}">
      <dgm:prSet/>
      <dgm:spPr/>
      <dgm:t>
        <a:bodyPr/>
        <a:lstStyle/>
        <a:p>
          <a:endParaRPr lang="it-IT"/>
        </a:p>
      </dgm:t>
    </dgm:pt>
    <dgm:pt modelId="{0A31FB30-C76C-4B76-A3E9-C022F35F5512}" type="sibTrans" cxnId="{7277527F-5D01-4561-924A-B3A1424916A3}">
      <dgm:prSet/>
      <dgm:spPr/>
      <dgm:t>
        <a:bodyPr/>
        <a:lstStyle/>
        <a:p>
          <a:endParaRPr lang="it-IT"/>
        </a:p>
      </dgm:t>
    </dgm:pt>
    <dgm:pt modelId="{AFBE00BE-6B8B-4E70-AE0D-C8648338E866}">
      <dgm:prSet phldrT="[Testo]"/>
      <dgm:spPr>
        <a:solidFill>
          <a:schemeClr val="accent1">
            <a:lumMod val="50000"/>
          </a:schemeClr>
        </a:solidFill>
      </dgm:spPr>
      <dgm:t>
        <a:bodyPr/>
        <a:lstStyle/>
        <a:p>
          <a:r>
            <a:rPr lang="it-IT" dirty="0" smtClean="0"/>
            <a:t>Physical</a:t>
          </a:r>
          <a:endParaRPr lang="it-IT" dirty="0"/>
        </a:p>
      </dgm:t>
    </dgm:pt>
    <dgm:pt modelId="{CDBC4251-D253-44B0-B734-F4680F361FD8}" type="parTrans" cxnId="{13C4F8E8-FC24-42A7-84C6-BFBFE0811275}">
      <dgm:prSet/>
      <dgm:spPr/>
      <dgm:t>
        <a:bodyPr/>
        <a:lstStyle/>
        <a:p>
          <a:endParaRPr lang="it-IT"/>
        </a:p>
      </dgm:t>
    </dgm:pt>
    <dgm:pt modelId="{A2A7F90E-1F30-4DD3-A687-2A23EF22F775}" type="sibTrans" cxnId="{13C4F8E8-FC24-42A7-84C6-BFBFE0811275}">
      <dgm:prSet/>
      <dgm:spPr/>
      <dgm:t>
        <a:bodyPr/>
        <a:lstStyle/>
        <a:p>
          <a:endParaRPr lang="it-IT"/>
        </a:p>
      </dgm:t>
    </dgm:pt>
    <dgm:pt modelId="{7E92988A-A60A-4879-8DF2-0A8EE3983046}" type="pres">
      <dgm:prSet presAssocID="{266F560A-7988-457B-96B6-42EF65E45E8B}" presName="Name0" presStyleCnt="0">
        <dgm:presLayoutVars>
          <dgm:dir/>
          <dgm:animLvl val="lvl"/>
          <dgm:resizeHandles val="exact"/>
        </dgm:presLayoutVars>
      </dgm:prSet>
      <dgm:spPr/>
    </dgm:pt>
    <dgm:pt modelId="{2A839B41-B8E0-4271-8F42-1569C2F25A8C}" type="pres">
      <dgm:prSet presAssocID="{D3B195F2-C2BB-4EE1-95EC-D38782F381C0}" presName="parTxOnly" presStyleLbl="node1" presStyleIdx="0" presStyleCnt="3">
        <dgm:presLayoutVars>
          <dgm:chMax val="0"/>
          <dgm:chPref val="0"/>
          <dgm:bulletEnabled val="1"/>
        </dgm:presLayoutVars>
      </dgm:prSet>
      <dgm:spPr/>
      <dgm:t>
        <a:bodyPr/>
        <a:lstStyle/>
        <a:p>
          <a:endParaRPr lang="it-IT"/>
        </a:p>
      </dgm:t>
    </dgm:pt>
    <dgm:pt modelId="{6DF7F251-2951-47BB-9F59-6D10ED9754B9}" type="pres">
      <dgm:prSet presAssocID="{FE6ED944-BFDF-4FFD-965E-AD8261221B39}" presName="parTxOnlySpace" presStyleCnt="0"/>
      <dgm:spPr/>
    </dgm:pt>
    <dgm:pt modelId="{C1E53FA5-B9D5-4CA0-8181-50BC30BD1059}" type="pres">
      <dgm:prSet presAssocID="{78250512-8D11-4B7C-8B95-37EA947EB317}" presName="parTxOnly" presStyleLbl="node1" presStyleIdx="1" presStyleCnt="3">
        <dgm:presLayoutVars>
          <dgm:chMax val="0"/>
          <dgm:chPref val="0"/>
          <dgm:bulletEnabled val="1"/>
        </dgm:presLayoutVars>
      </dgm:prSet>
      <dgm:spPr/>
      <dgm:t>
        <a:bodyPr/>
        <a:lstStyle/>
        <a:p>
          <a:endParaRPr lang="it-IT"/>
        </a:p>
      </dgm:t>
    </dgm:pt>
    <dgm:pt modelId="{C864BB0D-5943-415D-A27F-7611B20A121F}" type="pres">
      <dgm:prSet presAssocID="{0A31FB30-C76C-4B76-A3E9-C022F35F5512}" presName="parTxOnlySpace" presStyleCnt="0"/>
      <dgm:spPr/>
    </dgm:pt>
    <dgm:pt modelId="{6DB502F8-8D7D-4ABD-9D54-9093106DEF42}" type="pres">
      <dgm:prSet presAssocID="{AFBE00BE-6B8B-4E70-AE0D-C8648338E866}" presName="parTxOnly" presStyleLbl="node1" presStyleIdx="2" presStyleCnt="3">
        <dgm:presLayoutVars>
          <dgm:chMax val="0"/>
          <dgm:chPref val="0"/>
          <dgm:bulletEnabled val="1"/>
        </dgm:presLayoutVars>
      </dgm:prSet>
      <dgm:spPr/>
      <dgm:t>
        <a:bodyPr/>
        <a:lstStyle/>
        <a:p>
          <a:endParaRPr lang="it-IT"/>
        </a:p>
      </dgm:t>
    </dgm:pt>
  </dgm:ptLst>
  <dgm:cxnLst>
    <dgm:cxn modelId="{477A95C3-332B-4B11-9C6B-286396D7544B}" type="presOf" srcId="{D3B195F2-C2BB-4EE1-95EC-D38782F381C0}" destId="{2A839B41-B8E0-4271-8F42-1569C2F25A8C}" srcOrd="0" destOrd="0" presId="urn:microsoft.com/office/officeart/2005/8/layout/chevron1"/>
    <dgm:cxn modelId="{13C4F8E8-FC24-42A7-84C6-BFBFE0811275}" srcId="{266F560A-7988-457B-96B6-42EF65E45E8B}" destId="{AFBE00BE-6B8B-4E70-AE0D-C8648338E866}" srcOrd="2" destOrd="0" parTransId="{CDBC4251-D253-44B0-B734-F4680F361FD8}" sibTransId="{A2A7F90E-1F30-4DD3-A687-2A23EF22F775}"/>
    <dgm:cxn modelId="{D8F1F94A-A393-495B-8904-92F84397743F}" type="presOf" srcId="{266F560A-7988-457B-96B6-42EF65E45E8B}" destId="{7E92988A-A60A-4879-8DF2-0A8EE3983046}" srcOrd="0" destOrd="0" presId="urn:microsoft.com/office/officeart/2005/8/layout/chevron1"/>
    <dgm:cxn modelId="{94543A19-4934-48AE-BC85-8DDEA93F7C69}" srcId="{266F560A-7988-457B-96B6-42EF65E45E8B}" destId="{D3B195F2-C2BB-4EE1-95EC-D38782F381C0}" srcOrd="0" destOrd="0" parTransId="{797D0A77-431E-47F6-A523-63E7A28C6830}" sibTransId="{FE6ED944-BFDF-4FFD-965E-AD8261221B39}"/>
    <dgm:cxn modelId="{7277527F-5D01-4561-924A-B3A1424916A3}" srcId="{266F560A-7988-457B-96B6-42EF65E45E8B}" destId="{78250512-8D11-4B7C-8B95-37EA947EB317}" srcOrd="1" destOrd="0" parTransId="{DEEE5F26-133F-4095-A8A6-464AD5DA335A}" sibTransId="{0A31FB30-C76C-4B76-A3E9-C022F35F5512}"/>
    <dgm:cxn modelId="{8CEB1F57-3080-49C4-9F25-265F9A298C01}" type="presOf" srcId="{AFBE00BE-6B8B-4E70-AE0D-C8648338E866}" destId="{6DB502F8-8D7D-4ABD-9D54-9093106DEF42}" srcOrd="0" destOrd="0" presId="urn:microsoft.com/office/officeart/2005/8/layout/chevron1"/>
    <dgm:cxn modelId="{A2E9EE29-A391-45BB-9EEC-0B33F5AE1EBB}" type="presOf" srcId="{78250512-8D11-4B7C-8B95-37EA947EB317}" destId="{C1E53FA5-B9D5-4CA0-8181-50BC30BD1059}" srcOrd="0" destOrd="0" presId="urn:microsoft.com/office/officeart/2005/8/layout/chevron1"/>
    <dgm:cxn modelId="{608E3CF8-6202-4EF1-8FBC-BF24025C696B}" type="presParOf" srcId="{7E92988A-A60A-4879-8DF2-0A8EE3983046}" destId="{2A839B41-B8E0-4271-8F42-1569C2F25A8C}" srcOrd="0" destOrd="0" presId="urn:microsoft.com/office/officeart/2005/8/layout/chevron1"/>
    <dgm:cxn modelId="{F0F7B236-0BF4-4878-A37F-FC9A0DD9C78E}" type="presParOf" srcId="{7E92988A-A60A-4879-8DF2-0A8EE3983046}" destId="{6DF7F251-2951-47BB-9F59-6D10ED9754B9}" srcOrd="1" destOrd="0" presId="urn:microsoft.com/office/officeart/2005/8/layout/chevron1"/>
    <dgm:cxn modelId="{E5185EEF-A21B-4C99-8675-A083F997D12B}" type="presParOf" srcId="{7E92988A-A60A-4879-8DF2-0A8EE3983046}" destId="{C1E53FA5-B9D5-4CA0-8181-50BC30BD1059}" srcOrd="2" destOrd="0" presId="urn:microsoft.com/office/officeart/2005/8/layout/chevron1"/>
    <dgm:cxn modelId="{C209B223-BB01-4AA7-908A-22EBF08C616D}" type="presParOf" srcId="{7E92988A-A60A-4879-8DF2-0A8EE3983046}" destId="{C864BB0D-5943-415D-A27F-7611B20A121F}" srcOrd="3" destOrd="0" presId="urn:microsoft.com/office/officeart/2005/8/layout/chevron1"/>
    <dgm:cxn modelId="{818B49A8-3C50-4123-877E-830B47AC0D4E}" type="presParOf" srcId="{7E92988A-A60A-4879-8DF2-0A8EE3983046}" destId="{6DB502F8-8D7D-4ABD-9D54-9093106DEF42}" srcOrd="4"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D334F14-8427-4F30-9361-B829FF0DFC55}"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it-IT"/>
        </a:p>
      </dgm:t>
    </dgm:pt>
    <dgm:pt modelId="{FF1E2206-35F7-4269-A1A2-5ACB365D0412}">
      <dgm:prSet phldrT="[Testo]" custT="1"/>
      <dgm:spPr>
        <a:solidFill>
          <a:schemeClr val="accent1">
            <a:lumMod val="20000"/>
            <a:lumOff val="80000"/>
          </a:schemeClr>
        </a:solidFill>
      </dgm:spPr>
      <dgm:t>
        <a:bodyPr/>
        <a:lstStyle/>
        <a:p>
          <a:r>
            <a:rPr lang="it-IT" sz="1800" b="1" dirty="0" smtClean="0">
              <a:solidFill>
                <a:schemeClr val="bg1"/>
              </a:solidFill>
            </a:rPr>
            <a:t>Tecnologie abilitanti</a:t>
          </a:r>
        </a:p>
        <a:p>
          <a:r>
            <a:rPr lang="it-IT" sz="1800" b="1" dirty="0" smtClean="0">
              <a:solidFill>
                <a:schemeClr val="bg1"/>
              </a:solidFill>
            </a:rPr>
            <a:t>4.0</a:t>
          </a:r>
          <a:endParaRPr lang="it-IT" sz="1800" b="1" dirty="0">
            <a:solidFill>
              <a:schemeClr val="bg1"/>
            </a:solidFill>
          </a:endParaRPr>
        </a:p>
      </dgm:t>
    </dgm:pt>
    <dgm:pt modelId="{F76A6D5B-26EC-4493-99F8-236470BBDC87}" type="parTrans" cxnId="{06E4BA1A-4057-48AB-9B58-0CD545CC0270}">
      <dgm:prSet/>
      <dgm:spPr/>
      <dgm:t>
        <a:bodyPr/>
        <a:lstStyle/>
        <a:p>
          <a:endParaRPr lang="it-IT"/>
        </a:p>
      </dgm:t>
    </dgm:pt>
    <dgm:pt modelId="{71B528A9-0618-4839-8CBD-DF98C6E02F61}" type="sibTrans" cxnId="{06E4BA1A-4057-48AB-9B58-0CD545CC0270}">
      <dgm:prSet/>
      <dgm:spPr/>
      <dgm:t>
        <a:bodyPr/>
        <a:lstStyle/>
        <a:p>
          <a:endParaRPr lang="it-IT"/>
        </a:p>
      </dgm:t>
    </dgm:pt>
    <dgm:pt modelId="{19B941FB-1907-483F-85A0-ACD8C1591462}">
      <dgm:prSet phldrT="[Testo]"/>
      <dgm:spPr>
        <a:blipFill rotWithShape="0">
          <a:blip xmlns:r="http://schemas.openxmlformats.org/officeDocument/2006/relationships" r:embed="rId1"/>
          <a:stretch>
            <a:fillRect/>
          </a:stretch>
        </a:blipFill>
      </dgm:spPr>
      <dgm:t>
        <a:bodyPr/>
        <a:lstStyle/>
        <a:p>
          <a:endParaRPr lang="it-IT" dirty="0"/>
        </a:p>
      </dgm:t>
    </dgm:pt>
    <dgm:pt modelId="{3869217F-1341-4C6F-BFF1-3BD319ABEFAF}" type="parTrans" cxnId="{89B91E7E-5925-4B32-8B2F-24DF2448555D}">
      <dgm:prSet/>
      <dgm:spPr/>
      <dgm:t>
        <a:bodyPr/>
        <a:lstStyle/>
        <a:p>
          <a:endParaRPr lang="it-IT"/>
        </a:p>
      </dgm:t>
    </dgm:pt>
    <dgm:pt modelId="{EC8CE8D8-D2E7-429B-9A22-6F003D81D1AB}" type="sibTrans" cxnId="{89B91E7E-5925-4B32-8B2F-24DF2448555D}">
      <dgm:prSet/>
      <dgm:spPr/>
      <dgm:t>
        <a:bodyPr/>
        <a:lstStyle/>
        <a:p>
          <a:endParaRPr lang="it-IT"/>
        </a:p>
      </dgm:t>
    </dgm:pt>
    <dgm:pt modelId="{35816C8D-2B5F-402B-A7BD-C51357CE5C9C}">
      <dgm:prSet phldrT="[Testo]" phldr="1"/>
      <dgm:spPr>
        <a:blipFill rotWithShape="0">
          <a:blip xmlns:r="http://schemas.openxmlformats.org/officeDocument/2006/relationships" r:embed="rId2"/>
          <a:stretch>
            <a:fillRect/>
          </a:stretch>
        </a:blipFill>
      </dgm:spPr>
      <dgm:t>
        <a:bodyPr/>
        <a:lstStyle/>
        <a:p>
          <a:endParaRPr lang="it-IT" b="1" dirty="0"/>
        </a:p>
      </dgm:t>
    </dgm:pt>
    <dgm:pt modelId="{10D6E4C0-5195-4B7D-9C6A-4FAC2AA744F7}" type="parTrans" cxnId="{4F42AFB3-2997-43D3-BFA4-9F3D26C012A7}">
      <dgm:prSet/>
      <dgm:spPr/>
      <dgm:t>
        <a:bodyPr/>
        <a:lstStyle/>
        <a:p>
          <a:endParaRPr lang="it-IT"/>
        </a:p>
      </dgm:t>
    </dgm:pt>
    <dgm:pt modelId="{271873E3-6391-4F45-BEFE-ADB18143B5D5}" type="sibTrans" cxnId="{4F42AFB3-2997-43D3-BFA4-9F3D26C012A7}">
      <dgm:prSet/>
      <dgm:spPr/>
      <dgm:t>
        <a:bodyPr/>
        <a:lstStyle/>
        <a:p>
          <a:endParaRPr lang="it-IT"/>
        </a:p>
      </dgm:t>
    </dgm:pt>
    <dgm:pt modelId="{D579E8C1-7E14-48D7-AF55-1CE76633BCFD}">
      <dgm:prSet phldrT="[Testo]" phldr="1"/>
      <dgm:spPr>
        <a:blipFill rotWithShape="0">
          <a:blip xmlns:r="http://schemas.openxmlformats.org/officeDocument/2006/relationships" r:embed="rId3"/>
          <a:stretch>
            <a:fillRect/>
          </a:stretch>
        </a:blipFill>
      </dgm:spPr>
      <dgm:t>
        <a:bodyPr/>
        <a:lstStyle/>
        <a:p>
          <a:endParaRPr lang="it-IT"/>
        </a:p>
      </dgm:t>
    </dgm:pt>
    <dgm:pt modelId="{3E2B49E3-1E7B-4E99-A09D-26E7E5C3D156}" type="parTrans" cxnId="{87EB21F3-BEB8-4226-A836-9E19A3CA56C9}">
      <dgm:prSet/>
      <dgm:spPr/>
      <dgm:t>
        <a:bodyPr/>
        <a:lstStyle/>
        <a:p>
          <a:endParaRPr lang="it-IT"/>
        </a:p>
      </dgm:t>
    </dgm:pt>
    <dgm:pt modelId="{BC1A16BF-304C-404E-A03B-DC22C7DA8A1F}" type="sibTrans" cxnId="{87EB21F3-BEB8-4226-A836-9E19A3CA56C9}">
      <dgm:prSet/>
      <dgm:spPr/>
      <dgm:t>
        <a:bodyPr/>
        <a:lstStyle/>
        <a:p>
          <a:endParaRPr lang="it-IT"/>
        </a:p>
      </dgm:t>
    </dgm:pt>
    <dgm:pt modelId="{0CECE7C6-43D6-43D0-9774-E2C9F9D8EDB2}">
      <dgm:prSet phldrT="[Testo]" phldr="1"/>
      <dgm:spPr>
        <a:blipFill rotWithShape="0">
          <a:blip xmlns:r="http://schemas.openxmlformats.org/officeDocument/2006/relationships" r:embed="rId4"/>
          <a:stretch>
            <a:fillRect/>
          </a:stretch>
        </a:blipFill>
      </dgm:spPr>
      <dgm:t>
        <a:bodyPr/>
        <a:lstStyle/>
        <a:p>
          <a:endParaRPr lang="it-IT" dirty="0"/>
        </a:p>
      </dgm:t>
    </dgm:pt>
    <dgm:pt modelId="{B99FA044-B00E-4CF6-88B1-30CDF163820A}" type="parTrans" cxnId="{79BA0A70-D419-4551-A808-C558C2BED102}">
      <dgm:prSet/>
      <dgm:spPr/>
      <dgm:t>
        <a:bodyPr/>
        <a:lstStyle/>
        <a:p>
          <a:endParaRPr lang="it-IT"/>
        </a:p>
      </dgm:t>
    </dgm:pt>
    <dgm:pt modelId="{D725D830-E429-49D1-9046-F80598C79463}" type="sibTrans" cxnId="{79BA0A70-D419-4551-A808-C558C2BED102}">
      <dgm:prSet/>
      <dgm:spPr/>
      <dgm:t>
        <a:bodyPr/>
        <a:lstStyle/>
        <a:p>
          <a:endParaRPr lang="it-IT"/>
        </a:p>
      </dgm:t>
    </dgm:pt>
    <dgm:pt modelId="{550AD8C3-C612-4B76-BDC6-749D441A869B}" type="pres">
      <dgm:prSet presAssocID="{3D334F14-8427-4F30-9361-B829FF0DFC55}" presName="cycle" presStyleCnt="0">
        <dgm:presLayoutVars>
          <dgm:chMax val="1"/>
          <dgm:dir/>
          <dgm:animLvl val="ctr"/>
          <dgm:resizeHandles val="exact"/>
        </dgm:presLayoutVars>
      </dgm:prSet>
      <dgm:spPr/>
      <dgm:t>
        <a:bodyPr/>
        <a:lstStyle/>
        <a:p>
          <a:endParaRPr lang="it-IT"/>
        </a:p>
      </dgm:t>
    </dgm:pt>
    <dgm:pt modelId="{BD658C92-BEF6-4F55-BCEC-F1A6FC0B0CB2}" type="pres">
      <dgm:prSet presAssocID="{FF1E2206-35F7-4269-A1A2-5ACB365D0412}" presName="centerShape" presStyleLbl="node0" presStyleIdx="0" presStyleCnt="1" custScaleX="193744" custScaleY="160785" custLinFactNeighborX="-494" custLinFactNeighborY="15303"/>
      <dgm:spPr/>
      <dgm:t>
        <a:bodyPr/>
        <a:lstStyle/>
        <a:p>
          <a:endParaRPr lang="it-IT"/>
        </a:p>
      </dgm:t>
    </dgm:pt>
    <dgm:pt modelId="{BDA25368-69A9-4958-B07F-D7663E59E57B}" type="pres">
      <dgm:prSet presAssocID="{3869217F-1341-4C6F-BFF1-3BD319ABEFAF}" presName="Name9" presStyleLbl="parChTrans1D2" presStyleIdx="0" presStyleCnt="4"/>
      <dgm:spPr/>
      <dgm:t>
        <a:bodyPr/>
        <a:lstStyle/>
        <a:p>
          <a:endParaRPr lang="it-IT"/>
        </a:p>
      </dgm:t>
    </dgm:pt>
    <dgm:pt modelId="{541849B3-A34E-4A46-AC77-5B75EB747016}" type="pres">
      <dgm:prSet presAssocID="{3869217F-1341-4C6F-BFF1-3BD319ABEFAF}" presName="connTx" presStyleLbl="parChTrans1D2" presStyleIdx="0" presStyleCnt="4"/>
      <dgm:spPr/>
      <dgm:t>
        <a:bodyPr/>
        <a:lstStyle/>
        <a:p>
          <a:endParaRPr lang="it-IT"/>
        </a:p>
      </dgm:t>
    </dgm:pt>
    <dgm:pt modelId="{4AA2FE76-D2EE-45D2-AE62-07ED0E7C45DE}" type="pres">
      <dgm:prSet presAssocID="{19B941FB-1907-483F-85A0-ACD8C1591462}" presName="node" presStyleLbl="node1" presStyleIdx="0" presStyleCnt="4" custScaleX="168406" custScaleY="164812" custRadScaleRad="177981" custRadScaleInc="-146827">
        <dgm:presLayoutVars>
          <dgm:bulletEnabled val="1"/>
        </dgm:presLayoutVars>
      </dgm:prSet>
      <dgm:spPr/>
      <dgm:t>
        <a:bodyPr/>
        <a:lstStyle/>
        <a:p>
          <a:endParaRPr lang="it-IT"/>
        </a:p>
      </dgm:t>
    </dgm:pt>
    <dgm:pt modelId="{6C5C19C1-F86E-456D-B739-E49A3D1F5EAD}" type="pres">
      <dgm:prSet presAssocID="{10D6E4C0-5195-4B7D-9C6A-4FAC2AA744F7}" presName="Name9" presStyleLbl="parChTrans1D2" presStyleIdx="1" presStyleCnt="4"/>
      <dgm:spPr/>
      <dgm:t>
        <a:bodyPr/>
        <a:lstStyle/>
        <a:p>
          <a:endParaRPr lang="it-IT"/>
        </a:p>
      </dgm:t>
    </dgm:pt>
    <dgm:pt modelId="{6495D2A0-BE9F-42F8-AFCF-D17996508F6A}" type="pres">
      <dgm:prSet presAssocID="{10D6E4C0-5195-4B7D-9C6A-4FAC2AA744F7}" presName="connTx" presStyleLbl="parChTrans1D2" presStyleIdx="1" presStyleCnt="4"/>
      <dgm:spPr/>
      <dgm:t>
        <a:bodyPr/>
        <a:lstStyle/>
        <a:p>
          <a:endParaRPr lang="it-IT"/>
        </a:p>
      </dgm:t>
    </dgm:pt>
    <dgm:pt modelId="{9AF88641-2062-4D16-A44B-1B89F565D400}" type="pres">
      <dgm:prSet presAssocID="{35816C8D-2B5F-402B-A7BD-C51357CE5C9C}" presName="node" presStyleLbl="node1" presStyleIdx="1" presStyleCnt="4" custScaleX="159802" custScaleY="158479" custRadScaleRad="181574" custRadScaleInc="-53743">
        <dgm:presLayoutVars>
          <dgm:bulletEnabled val="1"/>
        </dgm:presLayoutVars>
      </dgm:prSet>
      <dgm:spPr/>
      <dgm:t>
        <a:bodyPr/>
        <a:lstStyle/>
        <a:p>
          <a:endParaRPr lang="it-IT"/>
        </a:p>
      </dgm:t>
    </dgm:pt>
    <dgm:pt modelId="{B09F8E15-1E1E-489F-B367-ACAA1A2E3C80}" type="pres">
      <dgm:prSet presAssocID="{3E2B49E3-1E7B-4E99-A09D-26E7E5C3D156}" presName="Name9" presStyleLbl="parChTrans1D2" presStyleIdx="2" presStyleCnt="4"/>
      <dgm:spPr/>
      <dgm:t>
        <a:bodyPr/>
        <a:lstStyle/>
        <a:p>
          <a:endParaRPr lang="it-IT"/>
        </a:p>
      </dgm:t>
    </dgm:pt>
    <dgm:pt modelId="{96757384-23AC-4547-95A2-F383C80A1BCA}" type="pres">
      <dgm:prSet presAssocID="{3E2B49E3-1E7B-4E99-A09D-26E7E5C3D156}" presName="connTx" presStyleLbl="parChTrans1D2" presStyleIdx="2" presStyleCnt="4"/>
      <dgm:spPr/>
      <dgm:t>
        <a:bodyPr/>
        <a:lstStyle/>
        <a:p>
          <a:endParaRPr lang="it-IT"/>
        </a:p>
      </dgm:t>
    </dgm:pt>
    <dgm:pt modelId="{1DE03004-81CE-4B0C-BFE7-102BBA745715}" type="pres">
      <dgm:prSet presAssocID="{D579E8C1-7E14-48D7-AF55-1CE76633BCFD}" presName="node" presStyleLbl="node1" presStyleIdx="2" presStyleCnt="4" custScaleX="164639" custScaleY="164815" custRadScaleRad="265163" custRadScaleInc="-167529">
        <dgm:presLayoutVars>
          <dgm:bulletEnabled val="1"/>
        </dgm:presLayoutVars>
      </dgm:prSet>
      <dgm:spPr/>
      <dgm:t>
        <a:bodyPr/>
        <a:lstStyle/>
        <a:p>
          <a:endParaRPr lang="it-IT"/>
        </a:p>
      </dgm:t>
    </dgm:pt>
    <dgm:pt modelId="{14976216-2458-44D7-A66C-F6E8FE99DEA6}" type="pres">
      <dgm:prSet presAssocID="{B99FA044-B00E-4CF6-88B1-30CDF163820A}" presName="Name9" presStyleLbl="parChTrans1D2" presStyleIdx="3" presStyleCnt="4"/>
      <dgm:spPr/>
      <dgm:t>
        <a:bodyPr/>
        <a:lstStyle/>
        <a:p>
          <a:endParaRPr lang="it-IT"/>
        </a:p>
      </dgm:t>
    </dgm:pt>
    <dgm:pt modelId="{137F1CB3-F694-436F-B95C-A9C144841074}" type="pres">
      <dgm:prSet presAssocID="{B99FA044-B00E-4CF6-88B1-30CDF163820A}" presName="connTx" presStyleLbl="parChTrans1D2" presStyleIdx="3" presStyleCnt="4"/>
      <dgm:spPr/>
      <dgm:t>
        <a:bodyPr/>
        <a:lstStyle/>
        <a:p>
          <a:endParaRPr lang="it-IT"/>
        </a:p>
      </dgm:t>
    </dgm:pt>
    <dgm:pt modelId="{9739D4DB-C26C-4E25-A1BD-ADD409EF4CB5}" type="pres">
      <dgm:prSet presAssocID="{0CECE7C6-43D6-43D0-9774-E2C9F9D8EDB2}" presName="node" presStyleLbl="node1" presStyleIdx="3" presStyleCnt="4" custScaleX="166353" custScaleY="164250" custRadScaleRad="262590" custRadScaleInc="-32855">
        <dgm:presLayoutVars>
          <dgm:bulletEnabled val="1"/>
        </dgm:presLayoutVars>
      </dgm:prSet>
      <dgm:spPr/>
      <dgm:t>
        <a:bodyPr/>
        <a:lstStyle/>
        <a:p>
          <a:endParaRPr lang="it-IT"/>
        </a:p>
      </dgm:t>
    </dgm:pt>
  </dgm:ptLst>
  <dgm:cxnLst>
    <dgm:cxn modelId="{06E4BA1A-4057-48AB-9B58-0CD545CC0270}" srcId="{3D334F14-8427-4F30-9361-B829FF0DFC55}" destId="{FF1E2206-35F7-4269-A1A2-5ACB365D0412}" srcOrd="0" destOrd="0" parTransId="{F76A6D5B-26EC-4493-99F8-236470BBDC87}" sibTransId="{71B528A9-0618-4839-8CBD-DF98C6E02F61}"/>
    <dgm:cxn modelId="{7C0B384C-46D2-4164-A312-30539D564468}" type="presOf" srcId="{0CECE7C6-43D6-43D0-9774-E2C9F9D8EDB2}" destId="{9739D4DB-C26C-4E25-A1BD-ADD409EF4CB5}" srcOrd="0" destOrd="0" presId="urn:microsoft.com/office/officeart/2005/8/layout/radial1"/>
    <dgm:cxn modelId="{95845A23-14E4-44FA-B6DE-F028737ECEA8}" type="presOf" srcId="{B99FA044-B00E-4CF6-88B1-30CDF163820A}" destId="{137F1CB3-F694-436F-B95C-A9C144841074}" srcOrd="1" destOrd="0" presId="urn:microsoft.com/office/officeart/2005/8/layout/radial1"/>
    <dgm:cxn modelId="{990A75DF-A18B-43EF-A441-73C20A808B92}" type="presOf" srcId="{3869217F-1341-4C6F-BFF1-3BD319ABEFAF}" destId="{BDA25368-69A9-4958-B07F-D7663E59E57B}" srcOrd="0" destOrd="0" presId="urn:microsoft.com/office/officeart/2005/8/layout/radial1"/>
    <dgm:cxn modelId="{89B91E7E-5925-4B32-8B2F-24DF2448555D}" srcId="{FF1E2206-35F7-4269-A1A2-5ACB365D0412}" destId="{19B941FB-1907-483F-85A0-ACD8C1591462}" srcOrd="0" destOrd="0" parTransId="{3869217F-1341-4C6F-BFF1-3BD319ABEFAF}" sibTransId="{EC8CE8D8-D2E7-429B-9A22-6F003D81D1AB}"/>
    <dgm:cxn modelId="{6ED0C0E4-B4F8-424F-B8F5-029595046673}" type="presOf" srcId="{19B941FB-1907-483F-85A0-ACD8C1591462}" destId="{4AA2FE76-D2EE-45D2-AE62-07ED0E7C45DE}" srcOrd="0" destOrd="0" presId="urn:microsoft.com/office/officeart/2005/8/layout/radial1"/>
    <dgm:cxn modelId="{1A0B3212-1700-4DDA-9F0D-B69D44FC4A1C}" type="presOf" srcId="{D579E8C1-7E14-48D7-AF55-1CE76633BCFD}" destId="{1DE03004-81CE-4B0C-BFE7-102BBA745715}" srcOrd="0" destOrd="0" presId="urn:microsoft.com/office/officeart/2005/8/layout/radial1"/>
    <dgm:cxn modelId="{5A181855-1F2B-45AE-8EB9-9EE6A27068C3}" type="presOf" srcId="{3E2B49E3-1E7B-4E99-A09D-26E7E5C3D156}" destId="{96757384-23AC-4547-95A2-F383C80A1BCA}" srcOrd="1" destOrd="0" presId="urn:microsoft.com/office/officeart/2005/8/layout/radial1"/>
    <dgm:cxn modelId="{F1661115-0623-4530-A769-465B63D403C0}" type="presOf" srcId="{10D6E4C0-5195-4B7D-9C6A-4FAC2AA744F7}" destId="{6495D2A0-BE9F-42F8-AFCF-D17996508F6A}" srcOrd="1" destOrd="0" presId="urn:microsoft.com/office/officeart/2005/8/layout/radial1"/>
    <dgm:cxn modelId="{AC380F7D-2519-4611-8CAB-1E7605D15018}" type="presOf" srcId="{FF1E2206-35F7-4269-A1A2-5ACB365D0412}" destId="{BD658C92-BEF6-4F55-BCEC-F1A6FC0B0CB2}" srcOrd="0" destOrd="0" presId="urn:microsoft.com/office/officeart/2005/8/layout/radial1"/>
    <dgm:cxn modelId="{4F42AFB3-2997-43D3-BFA4-9F3D26C012A7}" srcId="{FF1E2206-35F7-4269-A1A2-5ACB365D0412}" destId="{35816C8D-2B5F-402B-A7BD-C51357CE5C9C}" srcOrd="1" destOrd="0" parTransId="{10D6E4C0-5195-4B7D-9C6A-4FAC2AA744F7}" sibTransId="{271873E3-6391-4F45-BEFE-ADB18143B5D5}"/>
    <dgm:cxn modelId="{C2C6C109-DF10-477C-A919-DB62594185DD}" type="presOf" srcId="{10D6E4C0-5195-4B7D-9C6A-4FAC2AA744F7}" destId="{6C5C19C1-F86E-456D-B739-E49A3D1F5EAD}" srcOrd="0" destOrd="0" presId="urn:microsoft.com/office/officeart/2005/8/layout/radial1"/>
    <dgm:cxn modelId="{A592D7CA-1900-480E-9A2A-C317B038E6BF}" type="presOf" srcId="{3E2B49E3-1E7B-4E99-A09D-26E7E5C3D156}" destId="{B09F8E15-1E1E-489F-B367-ACAA1A2E3C80}" srcOrd="0" destOrd="0" presId="urn:microsoft.com/office/officeart/2005/8/layout/radial1"/>
    <dgm:cxn modelId="{03EC7A7D-BA6E-460C-AFC0-03B848B2FCE5}" type="presOf" srcId="{3869217F-1341-4C6F-BFF1-3BD319ABEFAF}" destId="{541849B3-A34E-4A46-AC77-5B75EB747016}" srcOrd="1" destOrd="0" presId="urn:microsoft.com/office/officeart/2005/8/layout/radial1"/>
    <dgm:cxn modelId="{9ED0AF58-FE9E-492A-912C-E7B0E250F784}" type="presOf" srcId="{3D334F14-8427-4F30-9361-B829FF0DFC55}" destId="{550AD8C3-C612-4B76-BDC6-749D441A869B}" srcOrd="0" destOrd="0" presId="urn:microsoft.com/office/officeart/2005/8/layout/radial1"/>
    <dgm:cxn modelId="{B8F9A820-0121-4D03-8781-CC714974D5FA}" type="presOf" srcId="{B99FA044-B00E-4CF6-88B1-30CDF163820A}" destId="{14976216-2458-44D7-A66C-F6E8FE99DEA6}" srcOrd="0" destOrd="0" presId="urn:microsoft.com/office/officeart/2005/8/layout/radial1"/>
    <dgm:cxn modelId="{87EB21F3-BEB8-4226-A836-9E19A3CA56C9}" srcId="{FF1E2206-35F7-4269-A1A2-5ACB365D0412}" destId="{D579E8C1-7E14-48D7-AF55-1CE76633BCFD}" srcOrd="2" destOrd="0" parTransId="{3E2B49E3-1E7B-4E99-A09D-26E7E5C3D156}" sibTransId="{BC1A16BF-304C-404E-A03B-DC22C7DA8A1F}"/>
    <dgm:cxn modelId="{79BA0A70-D419-4551-A808-C558C2BED102}" srcId="{FF1E2206-35F7-4269-A1A2-5ACB365D0412}" destId="{0CECE7C6-43D6-43D0-9774-E2C9F9D8EDB2}" srcOrd="3" destOrd="0" parTransId="{B99FA044-B00E-4CF6-88B1-30CDF163820A}" sibTransId="{D725D830-E429-49D1-9046-F80598C79463}"/>
    <dgm:cxn modelId="{47BC68ED-B9E4-4092-BD19-0C7C54A73875}" type="presOf" srcId="{35816C8D-2B5F-402B-A7BD-C51357CE5C9C}" destId="{9AF88641-2062-4D16-A44B-1B89F565D400}" srcOrd="0" destOrd="0" presId="urn:microsoft.com/office/officeart/2005/8/layout/radial1"/>
    <dgm:cxn modelId="{8766E16B-55FF-43B4-A6B6-29D6C3D4514C}" type="presParOf" srcId="{550AD8C3-C612-4B76-BDC6-749D441A869B}" destId="{BD658C92-BEF6-4F55-BCEC-F1A6FC0B0CB2}" srcOrd="0" destOrd="0" presId="urn:microsoft.com/office/officeart/2005/8/layout/radial1"/>
    <dgm:cxn modelId="{C8F6E523-AE66-4A60-9736-00F160F80B76}" type="presParOf" srcId="{550AD8C3-C612-4B76-BDC6-749D441A869B}" destId="{BDA25368-69A9-4958-B07F-D7663E59E57B}" srcOrd="1" destOrd="0" presId="urn:microsoft.com/office/officeart/2005/8/layout/radial1"/>
    <dgm:cxn modelId="{16A012DA-49EB-4BDD-80FD-04083B68D04B}" type="presParOf" srcId="{BDA25368-69A9-4958-B07F-D7663E59E57B}" destId="{541849B3-A34E-4A46-AC77-5B75EB747016}" srcOrd="0" destOrd="0" presId="urn:microsoft.com/office/officeart/2005/8/layout/radial1"/>
    <dgm:cxn modelId="{088E0C0D-0DBA-4838-ACCB-31126AB14AF6}" type="presParOf" srcId="{550AD8C3-C612-4B76-BDC6-749D441A869B}" destId="{4AA2FE76-D2EE-45D2-AE62-07ED0E7C45DE}" srcOrd="2" destOrd="0" presId="urn:microsoft.com/office/officeart/2005/8/layout/radial1"/>
    <dgm:cxn modelId="{07E489C4-D257-459D-8C55-865056548F36}" type="presParOf" srcId="{550AD8C3-C612-4B76-BDC6-749D441A869B}" destId="{6C5C19C1-F86E-456D-B739-E49A3D1F5EAD}" srcOrd="3" destOrd="0" presId="urn:microsoft.com/office/officeart/2005/8/layout/radial1"/>
    <dgm:cxn modelId="{C599E121-E866-4C71-BDDB-60805F1D6AC5}" type="presParOf" srcId="{6C5C19C1-F86E-456D-B739-E49A3D1F5EAD}" destId="{6495D2A0-BE9F-42F8-AFCF-D17996508F6A}" srcOrd="0" destOrd="0" presId="urn:microsoft.com/office/officeart/2005/8/layout/radial1"/>
    <dgm:cxn modelId="{F8C1C39B-FE14-45F1-829D-C406184880A8}" type="presParOf" srcId="{550AD8C3-C612-4B76-BDC6-749D441A869B}" destId="{9AF88641-2062-4D16-A44B-1B89F565D400}" srcOrd="4" destOrd="0" presId="urn:microsoft.com/office/officeart/2005/8/layout/radial1"/>
    <dgm:cxn modelId="{F901F388-AB40-4F02-9F11-4A9BF9666926}" type="presParOf" srcId="{550AD8C3-C612-4B76-BDC6-749D441A869B}" destId="{B09F8E15-1E1E-489F-B367-ACAA1A2E3C80}" srcOrd="5" destOrd="0" presId="urn:microsoft.com/office/officeart/2005/8/layout/radial1"/>
    <dgm:cxn modelId="{2E702982-80F9-4278-BF10-4236A43C5551}" type="presParOf" srcId="{B09F8E15-1E1E-489F-B367-ACAA1A2E3C80}" destId="{96757384-23AC-4547-95A2-F383C80A1BCA}" srcOrd="0" destOrd="0" presId="urn:microsoft.com/office/officeart/2005/8/layout/radial1"/>
    <dgm:cxn modelId="{F1533DAC-815E-4FEA-9F1F-9A569DE9D310}" type="presParOf" srcId="{550AD8C3-C612-4B76-BDC6-749D441A869B}" destId="{1DE03004-81CE-4B0C-BFE7-102BBA745715}" srcOrd="6" destOrd="0" presId="urn:microsoft.com/office/officeart/2005/8/layout/radial1"/>
    <dgm:cxn modelId="{F62C7DF2-C4C4-4A69-AEF8-1ACCF672482B}" type="presParOf" srcId="{550AD8C3-C612-4B76-BDC6-749D441A869B}" destId="{14976216-2458-44D7-A66C-F6E8FE99DEA6}" srcOrd="7" destOrd="0" presId="urn:microsoft.com/office/officeart/2005/8/layout/radial1"/>
    <dgm:cxn modelId="{EE0A8F6A-63E7-45E2-ABCA-1405C5BFE1EB}" type="presParOf" srcId="{14976216-2458-44D7-A66C-F6E8FE99DEA6}" destId="{137F1CB3-F694-436F-B95C-A9C144841074}" srcOrd="0" destOrd="0" presId="urn:microsoft.com/office/officeart/2005/8/layout/radial1"/>
    <dgm:cxn modelId="{0A07CE33-C884-4808-9119-D8AEE7C971DA}" type="presParOf" srcId="{550AD8C3-C612-4B76-BDC6-749D441A869B}" destId="{9739D4DB-C26C-4E25-A1BD-ADD409EF4CB5}" srcOrd="8"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287300-393F-4136-8EE9-F293E22D06CE}"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it-IT"/>
        </a:p>
      </dgm:t>
    </dgm:pt>
    <dgm:pt modelId="{3D4E17CA-835D-4D1C-A1EB-0ACAC494D753}">
      <dgm:prSet phldrT="[Testo]" custT="1"/>
      <dgm:spPr/>
      <dgm:t>
        <a:bodyPr/>
        <a:lstStyle/>
        <a:p>
          <a:r>
            <a:rPr lang="it-IT" sz="2000" dirty="0" smtClean="0"/>
            <a:t>Flessibilità</a:t>
          </a:r>
          <a:endParaRPr lang="it-IT" sz="2000" dirty="0"/>
        </a:p>
      </dgm:t>
    </dgm:pt>
    <dgm:pt modelId="{65860232-E9BF-456B-910C-02FA2A02DA2F}" type="parTrans" cxnId="{7A0110ED-033D-42A1-BA8F-A7750D2E8334}">
      <dgm:prSet/>
      <dgm:spPr/>
      <dgm:t>
        <a:bodyPr/>
        <a:lstStyle/>
        <a:p>
          <a:endParaRPr lang="it-IT"/>
        </a:p>
      </dgm:t>
    </dgm:pt>
    <dgm:pt modelId="{8B6A4BB4-9CE7-4533-9EBD-15DE2D3A0B77}" type="sibTrans" cxnId="{7A0110ED-033D-42A1-BA8F-A7750D2E8334}">
      <dgm:prSet/>
      <dgm:spPr/>
      <dgm:t>
        <a:bodyPr/>
        <a:lstStyle/>
        <a:p>
          <a:endParaRPr lang="it-IT"/>
        </a:p>
      </dgm:t>
    </dgm:pt>
    <dgm:pt modelId="{1FD79931-57C3-4405-8E0E-567563D6F263}">
      <dgm:prSet phldrT="[Testo]" custT="1"/>
      <dgm:spPr/>
      <dgm:t>
        <a:bodyPr/>
        <a:lstStyle/>
        <a:p>
          <a:r>
            <a:rPr lang="it-IT" sz="2000" dirty="0" smtClean="0"/>
            <a:t>Formazione</a:t>
          </a:r>
          <a:endParaRPr lang="it-IT" sz="2000" dirty="0"/>
        </a:p>
      </dgm:t>
    </dgm:pt>
    <dgm:pt modelId="{163F2B18-D1A5-4F6E-8B8E-D7DD4946037E}" type="parTrans" cxnId="{03CA0194-6E7A-419D-9563-975BA655CDA1}">
      <dgm:prSet/>
      <dgm:spPr/>
      <dgm:t>
        <a:bodyPr/>
        <a:lstStyle/>
        <a:p>
          <a:endParaRPr lang="it-IT"/>
        </a:p>
      </dgm:t>
    </dgm:pt>
    <dgm:pt modelId="{B8D0FC55-ED89-4CE0-9000-17DDDA05B475}" type="sibTrans" cxnId="{03CA0194-6E7A-419D-9563-975BA655CDA1}">
      <dgm:prSet/>
      <dgm:spPr/>
      <dgm:t>
        <a:bodyPr/>
        <a:lstStyle/>
        <a:p>
          <a:endParaRPr lang="it-IT"/>
        </a:p>
      </dgm:t>
    </dgm:pt>
    <dgm:pt modelId="{B4DC5914-6B4B-4859-8F89-E4019BE592B2}">
      <dgm:prSet phldrT="[Testo]" custT="1"/>
      <dgm:spPr/>
      <dgm:t>
        <a:bodyPr/>
        <a:lstStyle/>
        <a:p>
          <a:r>
            <a:rPr lang="it-IT" sz="2000" dirty="0" smtClean="0"/>
            <a:t>Integrazione</a:t>
          </a:r>
          <a:endParaRPr lang="it-IT" sz="2000" dirty="0"/>
        </a:p>
      </dgm:t>
    </dgm:pt>
    <dgm:pt modelId="{30607734-A8CB-4F57-B3F0-92A05DE473C6}" type="parTrans" cxnId="{E443AC2C-4E55-48F9-8C26-CB898DBE5DD4}">
      <dgm:prSet/>
      <dgm:spPr/>
      <dgm:t>
        <a:bodyPr/>
        <a:lstStyle/>
        <a:p>
          <a:endParaRPr lang="it-IT"/>
        </a:p>
      </dgm:t>
    </dgm:pt>
    <dgm:pt modelId="{4160169D-A384-4252-8F8C-571B104E084A}" type="sibTrans" cxnId="{E443AC2C-4E55-48F9-8C26-CB898DBE5DD4}">
      <dgm:prSet/>
      <dgm:spPr/>
      <dgm:t>
        <a:bodyPr/>
        <a:lstStyle/>
        <a:p>
          <a:endParaRPr lang="it-IT"/>
        </a:p>
      </dgm:t>
    </dgm:pt>
    <dgm:pt modelId="{8302131D-74A7-459B-9168-EFF44F336D34}">
      <dgm:prSet phldrT="[Testo]" custT="1"/>
      <dgm:spPr/>
      <dgm:t>
        <a:bodyPr/>
        <a:lstStyle/>
        <a:p>
          <a:r>
            <a:rPr lang="it-IT" sz="2000" dirty="0" smtClean="0"/>
            <a:t>Comunicazione</a:t>
          </a:r>
          <a:endParaRPr lang="it-IT" sz="2000" dirty="0"/>
        </a:p>
      </dgm:t>
    </dgm:pt>
    <dgm:pt modelId="{8DBA1494-AA23-4254-87E7-BAA6E987408B}" type="parTrans" cxnId="{9EA56B0F-F2AF-47C7-B821-83C217A3CE74}">
      <dgm:prSet/>
      <dgm:spPr/>
      <dgm:t>
        <a:bodyPr/>
        <a:lstStyle/>
        <a:p>
          <a:endParaRPr lang="it-IT"/>
        </a:p>
      </dgm:t>
    </dgm:pt>
    <dgm:pt modelId="{F3AA46F9-6DD6-4526-88E1-29C81330741D}" type="sibTrans" cxnId="{9EA56B0F-F2AF-47C7-B821-83C217A3CE74}">
      <dgm:prSet/>
      <dgm:spPr/>
      <dgm:t>
        <a:bodyPr/>
        <a:lstStyle/>
        <a:p>
          <a:endParaRPr lang="it-IT"/>
        </a:p>
      </dgm:t>
    </dgm:pt>
    <dgm:pt modelId="{94529530-DAA1-4063-8E63-152478A02094}">
      <dgm:prSet phldrT="[Testo]" custT="1"/>
      <dgm:spPr/>
      <dgm:t>
        <a:bodyPr/>
        <a:lstStyle/>
        <a:p>
          <a:r>
            <a:rPr lang="it-IT" sz="2000" dirty="0" smtClean="0"/>
            <a:t>Specializzazione</a:t>
          </a:r>
          <a:endParaRPr lang="it-IT" sz="2000" dirty="0"/>
        </a:p>
      </dgm:t>
    </dgm:pt>
    <dgm:pt modelId="{85A42AF3-4A14-4A81-AB5B-7A431CE3A3AD}" type="parTrans" cxnId="{7FBCE78F-CCD7-4DB4-AC03-6059A3958985}">
      <dgm:prSet/>
      <dgm:spPr/>
      <dgm:t>
        <a:bodyPr/>
        <a:lstStyle/>
        <a:p>
          <a:endParaRPr lang="it-IT"/>
        </a:p>
      </dgm:t>
    </dgm:pt>
    <dgm:pt modelId="{069F1BD2-0512-4DCD-BBD3-2FC35206A852}" type="sibTrans" cxnId="{7FBCE78F-CCD7-4DB4-AC03-6059A3958985}">
      <dgm:prSet/>
      <dgm:spPr/>
      <dgm:t>
        <a:bodyPr/>
        <a:lstStyle/>
        <a:p>
          <a:endParaRPr lang="it-IT"/>
        </a:p>
      </dgm:t>
    </dgm:pt>
    <dgm:pt modelId="{C07F18B9-2966-499D-A079-28D76AD69476}" type="pres">
      <dgm:prSet presAssocID="{21287300-393F-4136-8EE9-F293E22D06CE}" presName="cycle" presStyleCnt="0">
        <dgm:presLayoutVars>
          <dgm:dir/>
          <dgm:resizeHandles val="exact"/>
        </dgm:presLayoutVars>
      </dgm:prSet>
      <dgm:spPr/>
      <dgm:t>
        <a:bodyPr/>
        <a:lstStyle/>
        <a:p>
          <a:endParaRPr lang="it-IT"/>
        </a:p>
      </dgm:t>
    </dgm:pt>
    <dgm:pt modelId="{08695F41-B62A-47EC-A27F-7182033AAA9E}" type="pres">
      <dgm:prSet presAssocID="{3D4E17CA-835D-4D1C-A1EB-0ACAC494D753}" presName="node" presStyleLbl="node1" presStyleIdx="0" presStyleCnt="5" custScaleX="119600" custScaleY="121482">
        <dgm:presLayoutVars>
          <dgm:bulletEnabled val="1"/>
        </dgm:presLayoutVars>
      </dgm:prSet>
      <dgm:spPr/>
      <dgm:t>
        <a:bodyPr/>
        <a:lstStyle/>
        <a:p>
          <a:endParaRPr lang="it-IT"/>
        </a:p>
      </dgm:t>
    </dgm:pt>
    <dgm:pt modelId="{268692F1-2549-4B3C-A518-F35A9BFCE9A3}" type="pres">
      <dgm:prSet presAssocID="{3D4E17CA-835D-4D1C-A1EB-0ACAC494D753}" presName="spNode" presStyleCnt="0"/>
      <dgm:spPr/>
    </dgm:pt>
    <dgm:pt modelId="{992D19CF-A603-4439-BB39-02A6CA736F78}" type="pres">
      <dgm:prSet presAssocID="{8B6A4BB4-9CE7-4533-9EBD-15DE2D3A0B77}" presName="sibTrans" presStyleLbl="sibTrans1D1" presStyleIdx="0" presStyleCnt="5"/>
      <dgm:spPr/>
      <dgm:t>
        <a:bodyPr/>
        <a:lstStyle/>
        <a:p>
          <a:endParaRPr lang="it-IT"/>
        </a:p>
      </dgm:t>
    </dgm:pt>
    <dgm:pt modelId="{B9A39D42-38AF-4057-9EDA-DD8E8F9EEC52}" type="pres">
      <dgm:prSet presAssocID="{1FD79931-57C3-4405-8E0E-567563D6F263}" presName="node" presStyleLbl="node1" presStyleIdx="1" presStyleCnt="5" custScaleX="131933" custScaleY="129384">
        <dgm:presLayoutVars>
          <dgm:bulletEnabled val="1"/>
        </dgm:presLayoutVars>
      </dgm:prSet>
      <dgm:spPr/>
      <dgm:t>
        <a:bodyPr/>
        <a:lstStyle/>
        <a:p>
          <a:endParaRPr lang="it-IT"/>
        </a:p>
      </dgm:t>
    </dgm:pt>
    <dgm:pt modelId="{68FD9009-2F34-41F7-8DB0-378895B4DB2D}" type="pres">
      <dgm:prSet presAssocID="{1FD79931-57C3-4405-8E0E-567563D6F263}" presName="spNode" presStyleCnt="0"/>
      <dgm:spPr/>
    </dgm:pt>
    <dgm:pt modelId="{8F01DD00-7D5D-47F5-8CD1-BD7CFF6078C4}" type="pres">
      <dgm:prSet presAssocID="{B8D0FC55-ED89-4CE0-9000-17DDDA05B475}" presName="sibTrans" presStyleLbl="sibTrans1D1" presStyleIdx="1" presStyleCnt="5"/>
      <dgm:spPr/>
      <dgm:t>
        <a:bodyPr/>
        <a:lstStyle/>
        <a:p>
          <a:endParaRPr lang="it-IT"/>
        </a:p>
      </dgm:t>
    </dgm:pt>
    <dgm:pt modelId="{5A4824C1-BAB3-4FDB-B4BA-AF4624BBA464}" type="pres">
      <dgm:prSet presAssocID="{B4DC5914-6B4B-4859-8F89-E4019BE592B2}" presName="node" presStyleLbl="node1" presStyleIdx="2" presStyleCnt="5" custScaleX="137885" custScaleY="111208">
        <dgm:presLayoutVars>
          <dgm:bulletEnabled val="1"/>
        </dgm:presLayoutVars>
      </dgm:prSet>
      <dgm:spPr/>
      <dgm:t>
        <a:bodyPr/>
        <a:lstStyle/>
        <a:p>
          <a:endParaRPr lang="it-IT"/>
        </a:p>
      </dgm:t>
    </dgm:pt>
    <dgm:pt modelId="{6A0FCDF4-CF3E-4BD5-9837-97C990012FAF}" type="pres">
      <dgm:prSet presAssocID="{B4DC5914-6B4B-4859-8F89-E4019BE592B2}" presName="spNode" presStyleCnt="0"/>
      <dgm:spPr/>
    </dgm:pt>
    <dgm:pt modelId="{C4871482-E1C0-4188-A625-0BEF96EAF4F9}" type="pres">
      <dgm:prSet presAssocID="{4160169D-A384-4252-8F8C-571B104E084A}" presName="sibTrans" presStyleLbl="sibTrans1D1" presStyleIdx="2" presStyleCnt="5"/>
      <dgm:spPr/>
      <dgm:t>
        <a:bodyPr/>
        <a:lstStyle/>
        <a:p>
          <a:endParaRPr lang="it-IT"/>
        </a:p>
      </dgm:t>
    </dgm:pt>
    <dgm:pt modelId="{6168B90A-19D8-44BC-89C0-69B973086660}" type="pres">
      <dgm:prSet presAssocID="{8302131D-74A7-459B-9168-EFF44F336D34}" presName="node" presStyleLbl="node1" presStyleIdx="3" presStyleCnt="5" custScaleX="129452" custScaleY="116311">
        <dgm:presLayoutVars>
          <dgm:bulletEnabled val="1"/>
        </dgm:presLayoutVars>
      </dgm:prSet>
      <dgm:spPr/>
      <dgm:t>
        <a:bodyPr/>
        <a:lstStyle/>
        <a:p>
          <a:endParaRPr lang="it-IT"/>
        </a:p>
      </dgm:t>
    </dgm:pt>
    <dgm:pt modelId="{AB94FDCB-CE02-4096-8863-069B33B67650}" type="pres">
      <dgm:prSet presAssocID="{8302131D-74A7-459B-9168-EFF44F336D34}" presName="spNode" presStyleCnt="0"/>
      <dgm:spPr/>
    </dgm:pt>
    <dgm:pt modelId="{B304276C-0FB7-420D-8FB4-AFA8A1D5293F}" type="pres">
      <dgm:prSet presAssocID="{F3AA46F9-6DD6-4526-88E1-29C81330741D}" presName="sibTrans" presStyleLbl="sibTrans1D1" presStyleIdx="3" presStyleCnt="5"/>
      <dgm:spPr/>
      <dgm:t>
        <a:bodyPr/>
        <a:lstStyle/>
        <a:p>
          <a:endParaRPr lang="it-IT"/>
        </a:p>
      </dgm:t>
    </dgm:pt>
    <dgm:pt modelId="{8982681F-8A3A-4104-8917-98CEC5DD22AC}" type="pres">
      <dgm:prSet presAssocID="{94529530-DAA1-4063-8E63-152478A02094}" presName="node" presStyleLbl="node1" presStyleIdx="4" presStyleCnt="5" custScaleX="133231" custScaleY="119343">
        <dgm:presLayoutVars>
          <dgm:bulletEnabled val="1"/>
        </dgm:presLayoutVars>
      </dgm:prSet>
      <dgm:spPr/>
      <dgm:t>
        <a:bodyPr/>
        <a:lstStyle/>
        <a:p>
          <a:endParaRPr lang="it-IT"/>
        </a:p>
      </dgm:t>
    </dgm:pt>
    <dgm:pt modelId="{A8B4500A-A7CB-4517-AC11-EF7866B0E55E}" type="pres">
      <dgm:prSet presAssocID="{94529530-DAA1-4063-8E63-152478A02094}" presName="spNode" presStyleCnt="0"/>
      <dgm:spPr/>
    </dgm:pt>
    <dgm:pt modelId="{11B20466-5852-424C-A0BC-B1072D47AAB5}" type="pres">
      <dgm:prSet presAssocID="{069F1BD2-0512-4DCD-BBD3-2FC35206A852}" presName="sibTrans" presStyleLbl="sibTrans1D1" presStyleIdx="4" presStyleCnt="5"/>
      <dgm:spPr/>
      <dgm:t>
        <a:bodyPr/>
        <a:lstStyle/>
        <a:p>
          <a:endParaRPr lang="it-IT"/>
        </a:p>
      </dgm:t>
    </dgm:pt>
  </dgm:ptLst>
  <dgm:cxnLst>
    <dgm:cxn modelId="{70CABEFD-B38E-4D8C-BA1F-504AF3B58B80}" type="presOf" srcId="{1FD79931-57C3-4405-8E0E-567563D6F263}" destId="{B9A39D42-38AF-4057-9EDA-DD8E8F9EEC52}" srcOrd="0" destOrd="0" presId="urn:microsoft.com/office/officeart/2005/8/layout/cycle6"/>
    <dgm:cxn modelId="{563BBF93-6763-47EA-8DFA-EE3AC25345DD}" type="presOf" srcId="{8B6A4BB4-9CE7-4533-9EBD-15DE2D3A0B77}" destId="{992D19CF-A603-4439-BB39-02A6CA736F78}" srcOrd="0" destOrd="0" presId="urn:microsoft.com/office/officeart/2005/8/layout/cycle6"/>
    <dgm:cxn modelId="{7A0110ED-033D-42A1-BA8F-A7750D2E8334}" srcId="{21287300-393F-4136-8EE9-F293E22D06CE}" destId="{3D4E17CA-835D-4D1C-A1EB-0ACAC494D753}" srcOrd="0" destOrd="0" parTransId="{65860232-E9BF-456B-910C-02FA2A02DA2F}" sibTransId="{8B6A4BB4-9CE7-4533-9EBD-15DE2D3A0B77}"/>
    <dgm:cxn modelId="{206C0CF2-690D-48A0-81B9-B1DF61D8BCDA}" type="presOf" srcId="{94529530-DAA1-4063-8E63-152478A02094}" destId="{8982681F-8A3A-4104-8917-98CEC5DD22AC}" srcOrd="0" destOrd="0" presId="urn:microsoft.com/office/officeart/2005/8/layout/cycle6"/>
    <dgm:cxn modelId="{E30EA2F7-C62B-4AFE-BE98-84B5760D6F82}" type="presOf" srcId="{3D4E17CA-835D-4D1C-A1EB-0ACAC494D753}" destId="{08695F41-B62A-47EC-A27F-7182033AAA9E}" srcOrd="0" destOrd="0" presId="urn:microsoft.com/office/officeart/2005/8/layout/cycle6"/>
    <dgm:cxn modelId="{9EA56B0F-F2AF-47C7-B821-83C217A3CE74}" srcId="{21287300-393F-4136-8EE9-F293E22D06CE}" destId="{8302131D-74A7-459B-9168-EFF44F336D34}" srcOrd="3" destOrd="0" parTransId="{8DBA1494-AA23-4254-87E7-BAA6E987408B}" sibTransId="{F3AA46F9-6DD6-4526-88E1-29C81330741D}"/>
    <dgm:cxn modelId="{885B61C9-3EE3-4F76-83F2-A7AF9001542B}" type="presOf" srcId="{069F1BD2-0512-4DCD-BBD3-2FC35206A852}" destId="{11B20466-5852-424C-A0BC-B1072D47AAB5}" srcOrd="0" destOrd="0" presId="urn:microsoft.com/office/officeart/2005/8/layout/cycle6"/>
    <dgm:cxn modelId="{ADE6CF21-09C2-4235-AE9F-30F5C011E559}" type="presOf" srcId="{B4DC5914-6B4B-4859-8F89-E4019BE592B2}" destId="{5A4824C1-BAB3-4FDB-B4BA-AF4624BBA464}" srcOrd="0" destOrd="0" presId="urn:microsoft.com/office/officeart/2005/8/layout/cycle6"/>
    <dgm:cxn modelId="{7FBCE78F-CCD7-4DB4-AC03-6059A3958985}" srcId="{21287300-393F-4136-8EE9-F293E22D06CE}" destId="{94529530-DAA1-4063-8E63-152478A02094}" srcOrd="4" destOrd="0" parTransId="{85A42AF3-4A14-4A81-AB5B-7A431CE3A3AD}" sibTransId="{069F1BD2-0512-4DCD-BBD3-2FC35206A852}"/>
    <dgm:cxn modelId="{BFA51448-DC5F-4EB2-8645-72163229038E}" type="presOf" srcId="{4160169D-A384-4252-8F8C-571B104E084A}" destId="{C4871482-E1C0-4188-A625-0BEF96EAF4F9}" srcOrd="0" destOrd="0" presId="urn:microsoft.com/office/officeart/2005/8/layout/cycle6"/>
    <dgm:cxn modelId="{03CA0194-6E7A-419D-9563-975BA655CDA1}" srcId="{21287300-393F-4136-8EE9-F293E22D06CE}" destId="{1FD79931-57C3-4405-8E0E-567563D6F263}" srcOrd="1" destOrd="0" parTransId="{163F2B18-D1A5-4F6E-8B8E-D7DD4946037E}" sibTransId="{B8D0FC55-ED89-4CE0-9000-17DDDA05B475}"/>
    <dgm:cxn modelId="{4CF591F7-C9CA-4C3E-A9EA-75E101DDF844}" type="presOf" srcId="{8302131D-74A7-459B-9168-EFF44F336D34}" destId="{6168B90A-19D8-44BC-89C0-69B973086660}" srcOrd="0" destOrd="0" presId="urn:microsoft.com/office/officeart/2005/8/layout/cycle6"/>
    <dgm:cxn modelId="{1678513D-7154-448A-A77A-E16703B7B278}" type="presOf" srcId="{21287300-393F-4136-8EE9-F293E22D06CE}" destId="{C07F18B9-2966-499D-A079-28D76AD69476}" srcOrd="0" destOrd="0" presId="urn:microsoft.com/office/officeart/2005/8/layout/cycle6"/>
    <dgm:cxn modelId="{E443AC2C-4E55-48F9-8C26-CB898DBE5DD4}" srcId="{21287300-393F-4136-8EE9-F293E22D06CE}" destId="{B4DC5914-6B4B-4859-8F89-E4019BE592B2}" srcOrd="2" destOrd="0" parTransId="{30607734-A8CB-4F57-B3F0-92A05DE473C6}" sibTransId="{4160169D-A384-4252-8F8C-571B104E084A}"/>
    <dgm:cxn modelId="{880E6ACE-7CE2-497B-B103-96B1BDC06E06}" type="presOf" srcId="{B8D0FC55-ED89-4CE0-9000-17DDDA05B475}" destId="{8F01DD00-7D5D-47F5-8CD1-BD7CFF6078C4}" srcOrd="0" destOrd="0" presId="urn:microsoft.com/office/officeart/2005/8/layout/cycle6"/>
    <dgm:cxn modelId="{74A3BBD9-2C9B-46B5-A98F-C82BE3582D5C}" type="presOf" srcId="{F3AA46F9-6DD6-4526-88E1-29C81330741D}" destId="{B304276C-0FB7-420D-8FB4-AFA8A1D5293F}" srcOrd="0" destOrd="0" presId="urn:microsoft.com/office/officeart/2005/8/layout/cycle6"/>
    <dgm:cxn modelId="{4332F3E8-68B5-416C-ACFC-8B3FD86ADF87}" type="presParOf" srcId="{C07F18B9-2966-499D-A079-28D76AD69476}" destId="{08695F41-B62A-47EC-A27F-7182033AAA9E}" srcOrd="0" destOrd="0" presId="urn:microsoft.com/office/officeart/2005/8/layout/cycle6"/>
    <dgm:cxn modelId="{B98969CA-68F0-4E34-8C57-E87807802601}" type="presParOf" srcId="{C07F18B9-2966-499D-A079-28D76AD69476}" destId="{268692F1-2549-4B3C-A518-F35A9BFCE9A3}" srcOrd="1" destOrd="0" presId="urn:microsoft.com/office/officeart/2005/8/layout/cycle6"/>
    <dgm:cxn modelId="{8626264C-54F5-4760-BAA2-041D93D08556}" type="presParOf" srcId="{C07F18B9-2966-499D-A079-28D76AD69476}" destId="{992D19CF-A603-4439-BB39-02A6CA736F78}" srcOrd="2" destOrd="0" presId="urn:microsoft.com/office/officeart/2005/8/layout/cycle6"/>
    <dgm:cxn modelId="{C713169B-D796-446E-B41A-E18EA280F7DE}" type="presParOf" srcId="{C07F18B9-2966-499D-A079-28D76AD69476}" destId="{B9A39D42-38AF-4057-9EDA-DD8E8F9EEC52}" srcOrd="3" destOrd="0" presId="urn:microsoft.com/office/officeart/2005/8/layout/cycle6"/>
    <dgm:cxn modelId="{9A797A8F-19FD-43F6-AB73-6CFDDBC30D00}" type="presParOf" srcId="{C07F18B9-2966-499D-A079-28D76AD69476}" destId="{68FD9009-2F34-41F7-8DB0-378895B4DB2D}" srcOrd="4" destOrd="0" presId="urn:microsoft.com/office/officeart/2005/8/layout/cycle6"/>
    <dgm:cxn modelId="{A67460A7-C3CC-41A6-871A-1802BE99AE3E}" type="presParOf" srcId="{C07F18B9-2966-499D-A079-28D76AD69476}" destId="{8F01DD00-7D5D-47F5-8CD1-BD7CFF6078C4}" srcOrd="5" destOrd="0" presId="urn:microsoft.com/office/officeart/2005/8/layout/cycle6"/>
    <dgm:cxn modelId="{E6AC3F30-0E68-4865-A567-ACE85319255C}" type="presParOf" srcId="{C07F18B9-2966-499D-A079-28D76AD69476}" destId="{5A4824C1-BAB3-4FDB-B4BA-AF4624BBA464}" srcOrd="6" destOrd="0" presId="urn:microsoft.com/office/officeart/2005/8/layout/cycle6"/>
    <dgm:cxn modelId="{FD8EA1FD-7D62-4677-A842-841264405880}" type="presParOf" srcId="{C07F18B9-2966-499D-A079-28D76AD69476}" destId="{6A0FCDF4-CF3E-4BD5-9837-97C990012FAF}" srcOrd="7" destOrd="0" presId="urn:microsoft.com/office/officeart/2005/8/layout/cycle6"/>
    <dgm:cxn modelId="{569850BA-92DA-404D-8297-0DD0BC7E826C}" type="presParOf" srcId="{C07F18B9-2966-499D-A079-28D76AD69476}" destId="{C4871482-E1C0-4188-A625-0BEF96EAF4F9}" srcOrd="8" destOrd="0" presId="urn:microsoft.com/office/officeart/2005/8/layout/cycle6"/>
    <dgm:cxn modelId="{4E404211-6B34-4526-9D1D-A0518D270E15}" type="presParOf" srcId="{C07F18B9-2966-499D-A079-28D76AD69476}" destId="{6168B90A-19D8-44BC-89C0-69B973086660}" srcOrd="9" destOrd="0" presId="urn:microsoft.com/office/officeart/2005/8/layout/cycle6"/>
    <dgm:cxn modelId="{79DCBB78-5A57-454A-9FB4-4C4FB64D463B}" type="presParOf" srcId="{C07F18B9-2966-499D-A079-28D76AD69476}" destId="{AB94FDCB-CE02-4096-8863-069B33B67650}" srcOrd="10" destOrd="0" presId="urn:microsoft.com/office/officeart/2005/8/layout/cycle6"/>
    <dgm:cxn modelId="{C9D3F757-A8A4-4B0B-89C1-2E5E58FB0868}" type="presParOf" srcId="{C07F18B9-2966-499D-A079-28D76AD69476}" destId="{B304276C-0FB7-420D-8FB4-AFA8A1D5293F}" srcOrd="11" destOrd="0" presId="urn:microsoft.com/office/officeart/2005/8/layout/cycle6"/>
    <dgm:cxn modelId="{AF694E3D-0460-4C9E-8D88-02A42586AC13}" type="presParOf" srcId="{C07F18B9-2966-499D-A079-28D76AD69476}" destId="{8982681F-8A3A-4104-8917-98CEC5DD22AC}" srcOrd="12" destOrd="0" presId="urn:microsoft.com/office/officeart/2005/8/layout/cycle6"/>
    <dgm:cxn modelId="{4E4AD7F0-C9CC-4B9F-B747-9DDB7A4359CD}" type="presParOf" srcId="{C07F18B9-2966-499D-A079-28D76AD69476}" destId="{A8B4500A-A7CB-4517-AC11-EF7866B0E55E}" srcOrd="13" destOrd="0" presId="urn:microsoft.com/office/officeart/2005/8/layout/cycle6"/>
    <dgm:cxn modelId="{E78BB046-B9A2-45EE-88E3-0C4048D03656}" type="presParOf" srcId="{C07F18B9-2966-499D-A079-28D76AD69476}" destId="{11B20466-5852-424C-A0BC-B1072D47AAB5}"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4B9563-9253-47D3-9F44-9807202E4EED}">
      <dsp:nvSpPr>
        <dsp:cNvPr id="0" name=""/>
        <dsp:cNvSpPr/>
      </dsp:nvSpPr>
      <dsp:spPr>
        <a:xfrm>
          <a:off x="5276850" y="1502962"/>
          <a:ext cx="3631475" cy="615487"/>
        </a:xfrm>
        <a:custGeom>
          <a:avLst/>
          <a:gdLst/>
          <a:ahLst/>
          <a:cxnLst/>
          <a:rect l="0" t="0" r="0" b="0"/>
          <a:pathLst>
            <a:path>
              <a:moveTo>
                <a:pt x="0" y="0"/>
              </a:moveTo>
              <a:lnTo>
                <a:pt x="0" y="299968"/>
              </a:lnTo>
              <a:lnTo>
                <a:pt x="3631475" y="299968"/>
              </a:lnTo>
              <a:lnTo>
                <a:pt x="3631475" y="61548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053234-0B02-4238-AB67-3FE242720C9A}">
      <dsp:nvSpPr>
        <dsp:cNvPr id="0" name=""/>
        <dsp:cNvSpPr/>
      </dsp:nvSpPr>
      <dsp:spPr>
        <a:xfrm>
          <a:off x="5231130" y="1502962"/>
          <a:ext cx="91440" cy="631038"/>
        </a:xfrm>
        <a:custGeom>
          <a:avLst/>
          <a:gdLst/>
          <a:ahLst/>
          <a:cxnLst/>
          <a:rect l="0" t="0" r="0" b="0"/>
          <a:pathLst>
            <a:path>
              <a:moveTo>
                <a:pt x="45720" y="0"/>
              </a:moveTo>
              <a:lnTo>
                <a:pt x="45720" y="63103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1691F9-FA1A-4B24-82F2-BDC7B0B6248C}">
      <dsp:nvSpPr>
        <dsp:cNvPr id="0" name=""/>
        <dsp:cNvSpPr/>
      </dsp:nvSpPr>
      <dsp:spPr>
        <a:xfrm>
          <a:off x="1640867" y="1502962"/>
          <a:ext cx="3635982" cy="631038"/>
        </a:xfrm>
        <a:custGeom>
          <a:avLst/>
          <a:gdLst/>
          <a:ahLst/>
          <a:cxnLst/>
          <a:rect l="0" t="0" r="0" b="0"/>
          <a:pathLst>
            <a:path>
              <a:moveTo>
                <a:pt x="3635982" y="0"/>
              </a:moveTo>
              <a:lnTo>
                <a:pt x="3635982" y="315519"/>
              </a:lnTo>
              <a:lnTo>
                <a:pt x="0" y="315519"/>
              </a:lnTo>
              <a:lnTo>
                <a:pt x="0" y="63103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A76A966-2067-4821-9779-46AC0E9729FE}">
      <dsp:nvSpPr>
        <dsp:cNvPr id="0" name=""/>
        <dsp:cNvSpPr/>
      </dsp:nvSpPr>
      <dsp:spPr>
        <a:xfrm>
          <a:off x="3774377" y="490"/>
          <a:ext cx="3004944" cy="1502472"/>
        </a:xfrm>
        <a:prstGeom prst="roundRect">
          <a:avLst/>
        </a:prstGeom>
        <a:solidFill>
          <a:schemeClr val="accent1">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smtClean="0"/>
            <a:t>Processo che porterà alla </a:t>
          </a:r>
          <a:r>
            <a:rPr lang="it-IT" sz="1800" b="1" i="1" kern="1200" dirty="0" smtClean="0">
              <a:effectLst>
                <a:outerShdw blurRad="38100" dist="38100" dir="2700000" algn="tl">
                  <a:srgbClr val="000000">
                    <a:alpha val="43137"/>
                  </a:srgbClr>
                </a:outerShdw>
              </a:effectLst>
            </a:rPr>
            <a:t>produzione</a:t>
          </a:r>
          <a:r>
            <a:rPr lang="it-IT" sz="1800" kern="1200" dirty="0" smtClean="0"/>
            <a:t> industriale del tutto </a:t>
          </a:r>
          <a:r>
            <a:rPr lang="it-IT" sz="1800" b="1" i="1" kern="1200" dirty="0" smtClean="0">
              <a:effectLst>
                <a:outerShdw blurRad="38100" dist="38100" dir="2700000" algn="tl">
                  <a:srgbClr val="000000">
                    <a:alpha val="43137"/>
                  </a:srgbClr>
                </a:outerShdw>
              </a:effectLst>
            </a:rPr>
            <a:t>automatizzata</a:t>
          </a:r>
          <a:r>
            <a:rPr lang="it-IT" sz="1800" kern="1200" dirty="0" smtClean="0"/>
            <a:t> ed </a:t>
          </a:r>
          <a:r>
            <a:rPr lang="it-IT" sz="1800" b="1" i="1" kern="1200" dirty="0" smtClean="0">
              <a:effectLst>
                <a:outerShdw blurRad="38100" dist="38100" dir="2700000" algn="tl">
                  <a:srgbClr val="000000">
                    <a:alpha val="43137"/>
                  </a:srgbClr>
                </a:outerShdw>
              </a:effectLst>
            </a:rPr>
            <a:t>interconnessa</a:t>
          </a:r>
          <a:endParaRPr lang="it-IT" sz="1800" b="1" i="1" kern="1200" dirty="0">
            <a:effectLst>
              <a:outerShdw blurRad="38100" dist="38100" dir="2700000" algn="tl">
                <a:srgbClr val="000000">
                  <a:alpha val="43137"/>
                </a:srgbClr>
              </a:outerShdw>
            </a:effectLst>
          </a:endParaRPr>
        </a:p>
      </dsp:txBody>
      <dsp:txXfrm>
        <a:off x="3847722" y="73835"/>
        <a:ext cx="2858254" cy="1355782"/>
      </dsp:txXfrm>
    </dsp:sp>
    <dsp:sp modelId="{BD0F6C81-05E0-4892-B1A6-2AAFA613D088}">
      <dsp:nvSpPr>
        <dsp:cNvPr id="0" name=""/>
        <dsp:cNvSpPr/>
      </dsp:nvSpPr>
      <dsp:spPr>
        <a:xfrm>
          <a:off x="138394" y="2134000"/>
          <a:ext cx="3004944" cy="150247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smtClean="0"/>
            <a:t>Utilizzo dei </a:t>
          </a:r>
          <a:r>
            <a:rPr lang="it-IT" sz="1800" b="1" kern="1200" dirty="0" smtClean="0"/>
            <a:t>dati</a:t>
          </a:r>
          <a:r>
            <a:rPr lang="it-IT" sz="1800" kern="1200" dirty="0" smtClean="0"/>
            <a:t>, potenza di </a:t>
          </a:r>
          <a:r>
            <a:rPr lang="it-IT" sz="1800" b="1" kern="1200" dirty="0" smtClean="0"/>
            <a:t>calcolo</a:t>
          </a:r>
          <a:r>
            <a:rPr lang="it-IT" sz="1800" kern="1200" dirty="0" smtClean="0"/>
            <a:t> e </a:t>
          </a:r>
          <a:r>
            <a:rPr lang="it-IT" sz="1800" b="1" kern="1200" dirty="0" smtClean="0"/>
            <a:t>connettività</a:t>
          </a:r>
          <a:endParaRPr lang="it-IT" sz="1800" b="1" kern="1200" dirty="0"/>
        </a:p>
      </dsp:txBody>
      <dsp:txXfrm>
        <a:off x="578458" y="2354032"/>
        <a:ext cx="2124816" cy="1062408"/>
      </dsp:txXfrm>
    </dsp:sp>
    <dsp:sp modelId="{46AE39D5-C684-4A5B-87F9-CE024CE177F0}">
      <dsp:nvSpPr>
        <dsp:cNvPr id="0" name=""/>
        <dsp:cNvSpPr/>
      </dsp:nvSpPr>
      <dsp:spPr>
        <a:xfrm>
          <a:off x="3774377" y="2134000"/>
          <a:ext cx="3004944" cy="150247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t>Analytics</a:t>
          </a:r>
          <a:r>
            <a:rPr lang="it-IT" sz="1800" kern="1200" dirty="0" smtClean="0"/>
            <a:t> e soluzioni di business intelligence</a:t>
          </a:r>
          <a:endParaRPr lang="it-IT" sz="1800" kern="1200" dirty="0"/>
        </a:p>
      </dsp:txBody>
      <dsp:txXfrm>
        <a:off x="4214441" y="2354032"/>
        <a:ext cx="2124816" cy="1062408"/>
      </dsp:txXfrm>
    </dsp:sp>
    <dsp:sp modelId="{F7E839D6-460D-42C1-BDBA-23B7FFE76D7A}">
      <dsp:nvSpPr>
        <dsp:cNvPr id="0" name=""/>
        <dsp:cNvSpPr/>
      </dsp:nvSpPr>
      <dsp:spPr>
        <a:xfrm>
          <a:off x="7405853" y="2118450"/>
          <a:ext cx="3004944" cy="1502472"/>
        </a:xfrm>
        <a:prstGeom prst="ellips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kern="1200" dirty="0" smtClean="0"/>
            <a:t>Interazione tra </a:t>
          </a:r>
          <a:r>
            <a:rPr lang="it-IT" sz="1800" b="1" kern="1200" dirty="0" smtClean="0"/>
            <a:t>uomo </a:t>
          </a:r>
          <a:r>
            <a:rPr lang="it-IT" sz="1800" kern="1200" dirty="0" smtClean="0"/>
            <a:t>e </a:t>
          </a:r>
          <a:r>
            <a:rPr lang="it-IT" sz="1800" b="1" kern="1200" dirty="0" smtClean="0"/>
            <a:t>macchina</a:t>
          </a:r>
          <a:r>
            <a:rPr lang="it-IT" sz="1800" kern="1200" dirty="0" smtClean="0"/>
            <a:t> </a:t>
          </a:r>
          <a:endParaRPr lang="it-IT" sz="1800" kern="1200" dirty="0"/>
        </a:p>
      </dsp:txBody>
      <dsp:txXfrm>
        <a:off x="7845917" y="2338482"/>
        <a:ext cx="2124816" cy="1062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39B41-B8E0-4271-8F42-1569C2F25A8C}">
      <dsp:nvSpPr>
        <dsp:cNvPr id="0" name=""/>
        <dsp:cNvSpPr/>
      </dsp:nvSpPr>
      <dsp:spPr>
        <a:xfrm>
          <a:off x="1860" y="1246886"/>
          <a:ext cx="2266528" cy="906611"/>
        </a:xfrm>
        <a:prstGeom prst="chevron">
          <a:avLst/>
        </a:prstGeom>
        <a:solidFill>
          <a:schemeClr val="accent1">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it-IT" sz="2500" kern="1200" dirty="0" smtClean="0"/>
            <a:t>Physical</a:t>
          </a:r>
          <a:endParaRPr lang="it-IT" sz="2500" kern="1200" dirty="0"/>
        </a:p>
      </dsp:txBody>
      <dsp:txXfrm>
        <a:off x="455166" y="1246886"/>
        <a:ext cx="1359917" cy="906611"/>
      </dsp:txXfrm>
    </dsp:sp>
    <dsp:sp modelId="{C1E53FA5-B9D5-4CA0-8181-50BC30BD1059}">
      <dsp:nvSpPr>
        <dsp:cNvPr id="0" name=""/>
        <dsp:cNvSpPr/>
      </dsp:nvSpPr>
      <dsp:spPr>
        <a:xfrm>
          <a:off x="2041735" y="1246886"/>
          <a:ext cx="2266528" cy="906611"/>
        </a:xfrm>
        <a:prstGeom prst="chevron">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it-IT" sz="2500" kern="1200" dirty="0" smtClean="0"/>
            <a:t>Digital</a:t>
          </a:r>
          <a:endParaRPr lang="it-IT" sz="2500" kern="1200" dirty="0"/>
        </a:p>
      </dsp:txBody>
      <dsp:txXfrm>
        <a:off x="2495041" y="1246886"/>
        <a:ext cx="1359917" cy="906611"/>
      </dsp:txXfrm>
    </dsp:sp>
    <dsp:sp modelId="{6DB502F8-8D7D-4ABD-9D54-9093106DEF42}">
      <dsp:nvSpPr>
        <dsp:cNvPr id="0" name=""/>
        <dsp:cNvSpPr/>
      </dsp:nvSpPr>
      <dsp:spPr>
        <a:xfrm>
          <a:off x="4081611" y="1246886"/>
          <a:ext cx="2266528" cy="906611"/>
        </a:xfrm>
        <a:prstGeom prst="chevron">
          <a:avLst/>
        </a:prstGeom>
        <a:solidFill>
          <a:schemeClr val="accent1">
            <a:lumMod val="5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0013" tIns="33338" rIns="33338" bIns="33338" numCol="1" spcCol="1270" anchor="ctr" anchorCtr="0">
          <a:noAutofit/>
        </a:bodyPr>
        <a:lstStyle/>
        <a:p>
          <a:pPr lvl="0" algn="ctr" defTabSz="1111250">
            <a:lnSpc>
              <a:spcPct val="90000"/>
            </a:lnSpc>
            <a:spcBef>
              <a:spcPct val="0"/>
            </a:spcBef>
            <a:spcAft>
              <a:spcPct val="35000"/>
            </a:spcAft>
          </a:pPr>
          <a:r>
            <a:rPr lang="it-IT" sz="2500" kern="1200" dirty="0" smtClean="0"/>
            <a:t>Physical</a:t>
          </a:r>
          <a:endParaRPr lang="it-IT" sz="2500" kern="1200" dirty="0"/>
        </a:p>
      </dsp:txBody>
      <dsp:txXfrm>
        <a:off x="4534917" y="1246886"/>
        <a:ext cx="1359917" cy="9066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58C92-BEF6-4F55-BCEC-F1A6FC0B0CB2}">
      <dsp:nvSpPr>
        <dsp:cNvPr id="0" name=""/>
        <dsp:cNvSpPr/>
      </dsp:nvSpPr>
      <dsp:spPr>
        <a:xfrm>
          <a:off x="4423118" y="1739991"/>
          <a:ext cx="2392832" cy="1985772"/>
        </a:xfrm>
        <a:prstGeom prst="ellipse">
          <a:avLst/>
        </a:prstGeom>
        <a:solidFill>
          <a:schemeClr val="accent1">
            <a:lumMod val="20000"/>
            <a:lumOff val="80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it-IT" sz="1800" b="1" kern="1200" dirty="0" smtClean="0">
              <a:solidFill>
                <a:schemeClr val="bg1"/>
              </a:solidFill>
            </a:rPr>
            <a:t>Tecnologie abilitanti</a:t>
          </a:r>
        </a:p>
        <a:p>
          <a:pPr lvl="0" algn="ctr" defTabSz="800100">
            <a:lnSpc>
              <a:spcPct val="90000"/>
            </a:lnSpc>
            <a:spcBef>
              <a:spcPct val="0"/>
            </a:spcBef>
            <a:spcAft>
              <a:spcPct val="35000"/>
            </a:spcAft>
          </a:pPr>
          <a:r>
            <a:rPr lang="it-IT" sz="1800" b="1" kern="1200" dirty="0" smtClean="0">
              <a:solidFill>
                <a:schemeClr val="bg1"/>
              </a:solidFill>
            </a:rPr>
            <a:t>4.0</a:t>
          </a:r>
          <a:endParaRPr lang="it-IT" sz="1800" b="1" kern="1200" dirty="0">
            <a:solidFill>
              <a:schemeClr val="bg1"/>
            </a:solidFill>
          </a:endParaRPr>
        </a:p>
      </dsp:txBody>
      <dsp:txXfrm>
        <a:off x="4773540" y="2030801"/>
        <a:ext cx="1691988" cy="1404152"/>
      </dsp:txXfrm>
    </dsp:sp>
    <dsp:sp modelId="{BDA25368-69A9-4958-B07F-D7663E59E57B}">
      <dsp:nvSpPr>
        <dsp:cNvPr id="0" name=""/>
        <dsp:cNvSpPr/>
      </dsp:nvSpPr>
      <dsp:spPr>
        <a:xfrm rot="12746677">
          <a:off x="3820638" y="1872144"/>
          <a:ext cx="920997" cy="19795"/>
        </a:xfrm>
        <a:custGeom>
          <a:avLst/>
          <a:gdLst/>
          <a:ahLst/>
          <a:cxnLst/>
          <a:rect l="0" t="0" r="0" b="0"/>
          <a:pathLst>
            <a:path>
              <a:moveTo>
                <a:pt x="0" y="9897"/>
              </a:moveTo>
              <a:lnTo>
                <a:pt x="920997" y="98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rot="10800000">
        <a:off x="4258112" y="1859017"/>
        <a:ext cx="46049" cy="46049"/>
      </dsp:txXfrm>
    </dsp:sp>
    <dsp:sp modelId="{4AA2FE76-D2EE-45D2-AE62-07ED0E7C45DE}">
      <dsp:nvSpPr>
        <dsp:cNvPr id="0" name=""/>
        <dsp:cNvSpPr/>
      </dsp:nvSpPr>
      <dsp:spPr>
        <a:xfrm>
          <a:off x="1980462" y="62828"/>
          <a:ext cx="2079895" cy="2035508"/>
        </a:xfrm>
        <a:prstGeom prst="ellipse">
          <a:avLst/>
        </a:prstGeom>
        <a:blipFill rotWithShape="0">
          <a:blip xmlns:r="http://schemas.openxmlformats.org/officeDocument/2006/relationships" r:embed="rId1"/>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lvl="0" algn="ctr" defTabSz="2844800">
            <a:lnSpc>
              <a:spcPct val="90000"/>
            </a:lnSpc>
            <a:spcBef>
              <a:spcPct val="0"/>
            </a:spcBef>
            <a:spcAft>
              <a:spcPct val="35000"/>
            </a:spcAft>
          </a:pPr>
          <a:endParaRPr lang="it-IT" sz="6400" kern="1200" dirty="0"/>
        </a:p>
      </dsp:txBody>
      <dsp:txXfrm>
        <a:off x="2285056" y="360921"/>
        <a:ext cx="1470707" cy="1439322"/>
      </dsp:txXfrm>
    </dsp:sp>
    <dsp:sp modelId="{6C5C19C1-F86E-456D-B739-E49A3D1F5EAD}">
      <dsp:nvSpPr>
        <dsp:cNvPr id="0" name=""/>
        <dsp:cNvSpPr/>
      </dsp:nvSpPr>
      <dsp:spPr>
        <a:xfrm rot="19667079">
          <a:off x="6491203" y="1841360"/>
          <a:ext cx="1054974" cy="19795"/>
        </a:xfrm>
        <a:custGeom>
          <a:avLst/>
          <a:gdLst/>
          <a:ahLst/>
          <a:cxnLst/>
          <a:rect l="0" t="0" r="0" b="0"/>
          <a:pathLst>
            <a:path>
              <a:moveTo>
                <a:pt x="0" y="9897"/>
              </a:moveTo>
              <a:lnTo>
                <a:pt x="1054974" y="98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t-IT" sz="500" kern="1200"/>
        </a:p>
      </dsp:txBody>
      <dsp:txXfrm>
        <a:off x="6992316" y="1824883"/>
        <a:ext cx="52748" cy="52748"/>
      </dsp:txXfrm>
    </dsp:sp>
    <dsp:sp modelId="{9AF88641-2062-4D16-A44B-1B89F565D400}">
      <dsp:nvSpPr>
        <dsp:cNvPr id="0" name=""/>
        <dsp:cNvSpPr/>
      </dsp:nvSpPr>
      <dsp:spPr>
        <a:xfrm>
          <a:off x="7311069" y="66581"/>
          <a:ext cx="1973632" cy="1957292"/>
        </a:xfrm>
        <a:prstGeom prst="ellipse">
          <a:avLst/>
        </a:prstGeom>
        <a:blipFill rotWithShape="0">
          <a:blip xmlns:r="http://schemas.openxmlformats.org/officeDocument/2006/relationships" r:embed="rId2"/>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endParaRPr lang="it-IT" sz="3300" b="1" kern="1200" dirty="0"/>
        </a:p>
      </dsp:txBody>
      <dsp:txXfrm>
        <a:off x="7600101" y="353220"/>
        <a:ext cx="1395568" cy="1384014"/>
      </dsp:txXfrm>
    </dsp:sp>
    <dsp:sp modelId="{B09F8E15-1E1E-489F-B367-ACAA1A2E3C80}">
      <dsp:nvSpPr>
        <dsp:cNvPr id="0" name=""/>
        <dsp:cNvSpPr/>
      </dsp:nvSpPr>
      <dsp:spPr>
        <a:xfrm rot="481141">
          <a:off x="6789428" y="3026789"/>
          <a:ext cx="1973260" cy="19795"/>
        </a:xfrm>
        <a:custGeom>
          <a:avLst/>
          <a:gdLst/>
          <a:ahLst/>
          <a:cxnLst/>
          <a:rect l="0" t="0" r="0" b="0"/>
          <a:pathLst>
            <a:path>
              <a:moveTo>
                <a:pt x="0" y="9897"/>
              </a:moveTo>
              <a:lnTo>
                <a:pt x="1973260" y="98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it-IT" sz="700" kern="1200"/>
        </a:p>
      </dsp:txBody>
      <dsp:txXfrm>
        <a:off x="7726727" y="2987355"/>
        <a:ext cx="98663" cy="98663"/>
      </dsp:txXfrm>
    </dsp:sp>
    <dsp:sp modelId="{1DE03004-81CE-4B0C-BFE7-102BBA745715}">
      <dsp:nvSpPr>
        <dsp:cNvPr id="0" name=""/>
        <dsp:cNvSpPr/>
      </dsp:nvSpPr>
      <dsp:spPr>
        <a:xfrm>
          <a:off x="8743121" y="2298384"/>
          <a:ext cx="2033371" cy="2035545"/>
        </a:xfrm>
        <a:prstGeom prst="ellipse">
          <a:avLst/>
        </a:prstGeom>
        <a:blipFill rotWithShape="0">
          <a:blip xmlns:r="http://schemas.openxmlformats.org/officeDocument/2006/relationships" r:embed="rId3"/>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it-IT" sz="3400" kern="1200"/>
        </a:p>
      </dsp:txBody>
      <dsp:txXfrm>
        <a:off x="9040901" y="2596483"/>
        <a:ext cx="1437811" cy="1439347"/>
      </dsp:txXfrm>
    </dsp:sp>
    <dsp:sp modelId="{14976216-2458-44D7-A66C-F6E8FE99DEA6}">
      <dsp:nvSpPr>
        <dsp:cNvPr id="0" name=""/>
        <dsp:cNvSpPr/>
      </dsp:nvSpPr>
      <dsp:spPr>
        <a:xfrm rot="10308542">
          <a:off x="2561164" y="3027239"/>
          <a:ext cx="1889190" cy="19795"/>
        </a:xfrm>
        <a:custGeom>
          <a:avLst/>
          <a:gdLst/>
          <a:ahLst/>
          <a:cxnLst/>
          <a:rect l="0" t="0" r="0" b="0"/>
          <a:pathLst>
            <a:path>
              <a:moveTo>
                <a:pt x="0" y="9897"/>
              </a:moveTo>
              <a:lnTo>
                <a:pt x="1889190" y="989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t-IT" sz="600" kern="1200"/>
        </a:p>
      </dsp:txBody>
      <dsp:txXfrm rot="10800000">
        <a:off x="3458530" y="2989907"/>
        <a:ext cx="94459" cy="94459"/>
      </dsp:txXfrm>
    </dsp:sp>
    <dsp:sp modelId="{9739D4DB-C26C-4E25-A1BD-ADD409EF4CB5}">
      <dsp:nvSpPr>
        <dsp:cNvPr id="0" name=""/>
        <dsp:cNvSpPr/>
      </dsp:nvSpPr>
      <dsp:spPr>
        <a:xfrm>
          <a:off x="527005" y="2303752"/>
          <a:ext cx="2054540" cy="2028567"/>
        </a:xfrm>
        <a:prstGeom prst="ellipse">
          <a:avLst/>
        </a:prstGeom>
        <a:blipFill rotWithShape="0">
          <a:blip xmlns:r="http://schemas.openxmlformats.org/officeDocument/2006/relationships" r:embed="rId4"/>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endParaRPr lang="it-IT" sz="3400" kern="1200" dirty="0"/>
        </a:p>
      </dsp:txBody>
      <dsp:txXfrm>
        <a:off x="827885" y="2600829"/>
        <a:ext cx="1452780" cy="143441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695F41-B62A-47EC-A27F-7182033AAA9E}">
      <dsp:nvSpPr>
        <dsp:cNvPr id="0" name=""/>
        <dsp:cNvSpPr/>
      </dsp:nvSpPr>
      <dsp:spPr>
        <a:xfrm>
          <a:off x="3005345" y="-68005"/>
          <a:ext cx="2128861" cy="1405534"/>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Flessibilità</a:t>
          </a:r>
          <a:endParaRPr lang="it-IT" sz="2000" kern="1200" dirty="0"/>
        </a:p>
      </dsp:txBody>
      <dsp:txXfrm>
        <a:off x="3073958" y="608"/>
        <a:ext cx="1991635" cy="1268308"/>
      </dsp:txXfrm>
    </dsp:sp>
    <dsp:sp modelId="{992D19CF-A603-4439-BB39-02A6CA736F78}">
      <dsp:nvSpPr>
        <dsp:cNvPr id="0" name=""/>
        <dsp:cNvSpPr/>
      </dsp:nvSpPr>
      <dsp:spPr>
        <a:xfrm>
          <a:off x="1759650" y="634761"/>
          <a:ext cx="4620252" cy="4620252"/>
        </a:xfrm>
        <a:custGeom>
          <a:avLst/>
          <a:gdLst/>
          <a:ahLst/>
          <a:cxnLst/>
          <a:rect l="0" t="0" r="0" b="0"/>
          <a:pathLst>
            <a:path>
              <a:moveTo>
                <a:pt x="3382825" y="264154"/>
              </a:moveTo>
              <a:arcTo wR="2310126" hR="2310126" stAng="17860076" swAng="1369664"/>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9A39D42-38AF-4057-9EDA-DD8E8F9EEC52}">
      <dsp:nvSpPr>
        <dsp:cNvPr id="0" name=""/>
        <dsp:cNvSpPr/>
      </dsp:nvSpPr>
      <dsp:spPr>
        <a:xfrm>
          <a:off x="5092643" y="1482539"/>
          <a:ext cx="2348386" cy="1496959"/>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Formazione</a:t>
          </a:r>
          <a:endParaRPr lang="it-IT" sz="2000" kern="1200" dirty="0"/>
        </a:p>
      </dsp:txBody>
      <dsp:txXfrm>
        <a:off x="5165719" y="1555615"/>
        <a:ext cx="2202234" cy="1350807"/>
      </dsp:txXfrm>
    </dsp:sp>
    <dsp:sp modelId="{8F01DD00-7D5D-47F5-8CD1-BD7CFF6078C4}">
      <dsp:nvSpPr>
        <dsp:cNvPr id="0" name=""/>
        <dsp:cNvSpPr/>
      </dsp:nvSpPr>
      <dsp:spPr>
        <a:xfrm>
          <a:off x="1759650" y="634761"/>
          <a:ext cx="4620252" cy="4620252"/>
        </a:xfrm>
        <a:custGeom>
          <a:avLst/>
          <a:gdLst/>
          <a:ahLst/>
          <a:cxnLst/>
          <a:rect l="0" t="0" r="0" b="0"/>
          <a:pathLst>
            <a:path>
              <a:moveTo>
                <a:pt x="4619773" y="2357153"/>
              </a:moveTo>
              <a:arcTo wR="2310126" hR="2310126" stAng="69988" swAng="1834022"/>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A4824C1-BAB3-4FDB-B4BA-AF4624BBA464}">
      <dsp:nvSpPr>
        <dsp:cNvPr id="0" name=""/>
        <dsp:cNvSpPr/>
      </dsp:nvSpPr>
      <dsp:spPr>
        <a:xfrm>
          <a:off x="4200468" y="4170486"/>
          <a:ext cx="2454331" cy="1286665"/>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Integrazione</a:t>
          </a:r>
          <a:endParaRPr lang="it-IT" sz="2000" kern="1200" dirty="0"/>
        </a:p>
      </dsp:txBody>
      <dsp:txXfrm>
        <a:off x="4263278" y="4233296"/>
        <a:ext cx="2328711" cy="1161045"/>
      </dsp:txXfrm>
    </dsp:sp>
    <dsp:sp modelId="{C4871482-E1C0-4188-A625-0BEF96EAF4F9}">
      <dsp:nvSpPr>
        <dsp:cNvPr id="0" name=""/>
        <dsp:cNvSpPr/>
      </dsp:nvSpPr>
      <dsp:spPr>
        <a:xfrm>
          <a:off x="1759650" y="634761"/>
          <a:ext cx="4620252" cy="4620252"/>
        </a:xfrm>
        <a:custGeom>
          <a:avLst/>
          <a:gdLst/>
          <a:ahLst/>
          <a:cxnLst/>
          <a:rect l="0" t="0" r="0" b="0"/>
          <a:pathLst>
            <a:path>
              <a:moveTo>
                <a:pt x="2437458" y="4616740"/>
              </a:moveTo>
              <a:arcTo wR="2310126" hR="2310126" stAng="5210417" swAng="491155"/>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168B90A-19D8-44BC-89C0-69B973086660}">
      <dsp:nvSpPr>
        <dsp:cNvPr id="0" name=""/>
        <dsp:cNvSpPr/>
      </dsp:nvSpPr>
      <dsp:spPr>
        <a:xfrm>
          <a:off x="1559805" y="4140965"/>
          <a:ext cx="2304225" cy="134570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Comunicazione</a:t>
          </a:r>
          <a:endParaRPr lang="it-IT" sz="2000" kern="1200" dirty="0"/>
        </a:p>
      </dsp:txBody>
      <dsp:txXfrm>
        <a:off x="1625497" y="4206657"/>
        <a:ext cx="2172841" cy="1214322"/>
      </dsp:txXfrm>
    </dsp:sp>
    <dsp:sp modelId="{B304276C-0FB7-420D-8FB4-AFA8A1D5293F}">
      <dsp:nvSpPr>
        <dsp:cNvPr id="0" name=""/>
        <dsp:cNvSpPr/>
      </dsp:nvSpPr>
      <dsp:spPr>
        <a:xfrm>
          <a:off x="1759650" y="634761"/>
          <a:ext cx="4620252" cy="4620252"/>
        </a:xfrm>
        <a:custGeom>
          <a:avLst/>
          <a:gdLst/>
          <a:ahLst/>
          <a:cxnLst/>
          <a:rect l="0" t="0" r="0" b="0"/>
          <a:pathLst>
            <a:path>
              <a:moveTo>
                <a:pt x="327228" y="3495369"/>
              </a:moveTo>
              <a:arcTo wR="2310126" hR="2310126" stAng="8947911" swAng="1868208"/>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982681F-8A3A-4104-8917-98CEC5DD22AC}">
      <dsp:nvSpPr>
        <dsp:cNvPr id="0" name=""/>
        <dsp:cNvSpPr/>
      </dsp:nvSpPr>
      <dsp:spPr>
        <a:xfrm>
          <a:off x="686970" y="1540626"/>
          <a:ext cx="2371490" cy="1380786"/>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it-IT" sz="2000" kern="1200" dirty="0" smtClean="0"/>
            <a:t>Specializzazione</a:t>
          </a:r>
          <a:endParaRPr lang="it-IT" sz="2000" kern="1200" dirty="0"/>
        </a:p>
      </dsp:txBody>
      <dsp:txXfrm>
        <a:off x="754374" y="1608030"/>
        <a:ext cx="2236682" cy="1245978"/>
      </dsp:txXfrm>
    </dsp:sp>
    <dsp:sp modelId="{11B20466-5852-424C-A0BC-B1072D47AAB5}">
      <dsp:nvSpPr>
        <dsp:cNvPr id="0" name=""/>
        <dsp:cNvSpPr/>
      </dsp:nvSpPr>
      <dsp:spPr>
        <a:xfrm>
          <a:off x="1759650" y="634761"/>
          <a:ext cx="4620252" cy="4620252"/>
        </a:xfrm>
        <a:custGeom>
          <a:avLst/>
          <a:gdLst/>
          <a:ahLst/>
          <a:cxnLst/>
          <a:rect l="0" t="0" r="0" b="0"/>
          <a:pathLst>
            <a:path>
              <a:moveTo>
                <a:pt x="481932" y="897897"/>
              </a:moveTo>
              <a:arcTo wR="2310126" hR="2310126" stAng="13061104" swAng="1477741"/>
            </a:path>
          </a:pathLst>
        </a:custGeom>
        <a:noFill/>
        <a:ln w="9525"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BCA9BF-32AB-475E-95F2-91A6132371B2}" type="datetimeFigureOut">
              <a:rPr lang="it-IT" smtClean="0"/>
              <a:t>12/03/2018</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AAB6B3-8286-4D12-9867-EB91966A0A74}" type="slidenum">
              <a:rPr lang="it-IT" smtClean="0"/>
              <a:t>‹#›</a:t>
            </a:fld>
            <a:endParaRPr lang="it-IT"/>
          </a:p>
        </p:txBody>
      </p:sp>
    </p:spTree>
    <p:extLst>
      <p:ext uri="{BB962C8B-B14F-4D97-AF65-F5344CB8AC3E}">
        <p14:creationId xmlns:p14="http://schemas.microsoft.com/office/powerpoint/2010/main" val="3812350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F3AAB6B3-8286-4D12-9867-EB91966A0A74}" type="slidenum">
              <a:rPr lang="it-IT" smtClean="0"/>
              <a:t>6</a:t>
            </a:fld>
            <a:endParaRPr lang="it-IT"/>
          </a:p>
        </p:txBody>
      </p:sp>
    </p:spTree>
    <p:extLst>
      <p:ext uri="{BB962C8B-B14F-4D97-AF65-F5344CB8AC3E}">
        <p14:creationId xmlns:p14="http://schemas.microsoft.com/office/powerpoint/2010/main" val="867339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3359133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it-IT" smtClean="0"/>
              <a:t>Fare clic per modificare lo stile del titolo</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E91F6C6-485B-4235-9C6E-C499F978C45E}" type="datetimeFigureOut">
              <a:rPr lang="it-IT" smtClean="0"/>
              <a:t>12/03/2018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3759368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12174894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it-IT" smtClean="0"/>
              <a:t>Fare clic per modificare lo stile del titolo</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it-IT" smtClean="0"/>
              <a:t>Fare clic per modificare stili del testo dello schema</a:t>
            </a:r>
          </a:p>
        </p:txBody>
      </p:sp>
      <p:sp>
        <p:nvSpPr>
          <p:cNvPr id="2" name="Date Placeholder 1"/>
          <p:cNvSpPr>
            <a:spLocks noGrp="1"/>
          </p:cNvSpPr>
          <p:nvPr>
            <p:ph type="dt" sz="half" idx="10"/>
          </p:nvPr>
        </p:nvSpPr>
        <p:spPr/>
        <p:txBody>
          <a:bodyPr/>
          <a:lstStyle/>
          <a:p>
            <a:fld id="{BE91F6C6-485B-4235-9C6E-C499F978C45E}" type="datetimeFigureOut">
              <a:rPr lang="it-IT" smtClean="0"/>
              <a:t>12/03/2018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2293137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602916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143511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362312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E91F6C6-485B-4235-9C6E-C499F978C45E}" type="datetimeFigureOut">
              <a:rPr lang="it-IT" smtClean="0"/>
              <a:t>12/03/2018</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2967449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E91F6C6-485B-4235-9C6E-C499F978C45E}" type="datetimeFigureOut">
              <a:rPr lang="it-IT" smtClean="0"/>
              <a:t>12/03/2018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1064841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E91F6C6-485B-4235-9C6E-C499F978C45E}" type="datetimeFigureOut">
              <a:rPr lang="it-IT" smtClean="0"/>
              <a:t>12/03/2018</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3618312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E91F6C6-485B-4235-9C6E-C499F978C45E}" type="datetimeFigureOut">
              <a:rPr lang="it-IT" smtClean="0"/>
              <a:t>12/03/2018</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1459024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91F6C6-485B-4235-9C6E-C499F978C45E}" type="datetimeFigureOut">
              <a:rPr lang="it-IT" smtClean="0"/>
              <a:t>12/03/2018</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71016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it-IT" smtClean="0"/>
              <a:t>Fare clic per modificare lo stile del titolo</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E91F6C6-485B-4235-9C6E-C499F978C45E}" type="datetimeFigureOut">
              <a:rPr lang="it-IT" smtClean="0"/>
              <a:t>12/03/2018</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34714981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it-IT" smtClean="0"/>
              <a:t>Fare clic per modificare lo stile del titolo</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3885810" y="6041362"/>
            <a:ext cx="976879" cy="365125"/>
          </a:xfrm>
        </p:spPr>
        <p:txBody>
          <a:bodyPr/>
          <a:lstStyle/>
          <a:p>
            <a:fld id="{BE91F6C6-485B-4235-9C6E-C499F978C45E}" type="datetimeFigureOut">
              <a:rPr lang="it-IT" smtClean="0"/>
              <a:t>12/03/2018</a:t>
            </a:fld>
            <a:endParaRPr lang="it-IT"/>
          </a:p>
        </p:txBody>
      </p:sp>
      <p:sp>
        <p:nvSpPr>
          <p:cNvPr id="6" name="Footer Placeholder 5"/>
          <p:cNvSpPr>
            <a:spLocks noGrp="1"/>
          </p:cNvSpPr>
          <p:nvPr>
            <p:ph type="ftr" sz="quarter" idx="11"/>
          </p:nvPr>
        </p:nvSpPr>
        <p:spPr>
          <a:xfrm>
            <a:off x="590396" y="6041362"/>
            <a:ext cx="3295413" cy="365125"/>
          </a:xfrm>
        </p:spPr>
        <p:txBody>
          <a:bodyPr/>
          <a:lstStyle/>
          <a:p>
            <a:endParaRPr lang="it-IT"/>
          </a:p>
        </p:txBody>
      </p:sp>
      <p:sp>
        <p:nvSpPr>
          <p:cNvPr id="7" name="Slide Number Placeholder 6"/>
          <p:cNvSpPr>
            <a:spLocks noGrp="1"/>
          </p:cNvSpPr>
          <p:nvPr>
            <p:ph type="sldNum" sz="quarter" idx="12"/>
          </p:nvPr>
        </p:nvSpPr>
        <p:spPr>
          <a:xfrm>
            <a:off x="4862689" y="5915888"/>
            <a:ext cx="1062155" cy="490599"/>
          </a:xfrm>
        </p:spPr>
        <p:txBody>
          <a:bodyPr/>
          <a:lstStyle/>
          <a:p>
            <a:fld id="{32E0D708-06E4-4281-93E8-8530CF911803}" type="slidenum">
              <a:rPr lang="it-IT" smtClean="0"/>
              <a:t>‹#›</a:t>
            </a:fld>
            <a:endParaRPr lang="it-IT"/>
          </a:p>
        </p:txBody>
      </p:sp>
    </p:spTree>
    <p:extLst>
      <p:ext uri="{BB962C8B-B14F-4D97-AF65-F5344CB8AC3E}">
        <p14:creationId xmlns:p14="http://schemas.microsoft.com/office/powerpoint/2010/main" val="1566473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it-IT"/>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BE91F6C6-485B-4235-9C6E-C499F978C45E}" type="datetimeFigureOut">
              <a:rPr lang="it-IT" smtClean="0"/>
              <a:t>12/03/2018</a:t>
            </a:fld>
            <a:endParaRPr lang="it-IT"/>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32E0D708-06E4-4281-93E8-8530CF911803}" type="slidenum">
              <a:rPr lang="it-IT" smtClean="0"/>
              <a:t>‹#›</a:t>
            </a:fld>
            <a:endParaRPr lang="it-IT"/>
          </a:p>
        </p:txBody>
      </p:sp>
    </p:spTree>
    <p:extLst>
      <p:ext uri="{BB962C8B-B14F-4D97-AF65-F5344CB8AC3E}">
        <p14:creationId xmlns:p14="http://schemas.microsoft.com/office/powerpoint/2010/main" val="3032240633"/>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host.uniroma3.it/associazioni/astril/db/904d9cf2-ecbe-4784-8576-8e97b3dee5f5.pdf" TargetMode="External"/><Relationship Id="rId3" Type="http://schemas.openxmlformats.org/officeDocument/2006/relationships/hyperlink" Target="https://dupress.deloitte.com/dup-us-en/focus/industry-4-0/manufacturing-ecosystems-exploring-world-connected-enterprises.html" TargetMode="External"/><Relationship Id="rId7" Type="http://schemas.openxmlformats.org/officeDocument/2006/relationships/hyperlink" Target="https://scienzepolitiche.uniroma3.it/pnaticchioni/wp-content/uploads/sites/98/2013/11/Intraligi_Naticchioni-Cambiamento-Tecnologico-e-Mercato-del-Lavoro_una-Survey.pdf" TargetMode="External"/><Relationship Id="rId2" Type="http://schemas.openxmlformats.org/officeDocument/2006/relationships/hyperlink" Target="http://www3.weforum.org/docs/WEF_Future_of_Jobs.pdf" TargetMode="External"/><Relationship Id="rId1" Type="http://schemas.openxmlformats.org/officeDocument/2006/relationships/slideLayout" Target="../slideLayouts/slideLayout2.xml"/><Relationship Id="rId6" Type="http://schemas.openxmlformats.org/officeDocument/2006/relationships/hyperlink" Target="https://www.istat.it/it/" TargetMode="External"/><Relationship Id="rId5" Type="http://schemas.openxmlformats.org/officeDocument/2006/relationships/hyperlink" Target="http://www.lavoce.info/archives/44826/industria-4-0-la-chiave-e-investire-sulle-competenze/" TargetMode="External"/><Relationship Id="rId4" Type="http://schemas.openxmlformats.org/officeDocument/2006/relationships/hyperlink" Target="http://www.internet4things.it/industry-4-0/industria-40-la-nuova-era-del-manifatturiero/" TargetMode="Externa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116078" y="1967853"/>
            <a:ext cx="10572000" cy="2939128"/>
          </a:xfrm>
        </p:spPr>
        <p:txBody>
          <a:bodyPr/>
          <a:lstStyle/>
          <a:p>
            <a:pPr algn="ctr"/>
            <a:r>
              <a:rPr lang="it-IT" dirty="0" smtClean="0"/>
              <a:t>L’Industria 4.0 </a:t>
            </a:r>
            <a:br>
              <a:rPr lang="it-IT" dirty="0" smtClean="0"/>
            </a:br>
            <a:r>
              <a:rPr lang="it-IT" dirty="0" smtClean="0"/>
              <a:t>e la scommessa </a:t>
            </a:r>
            <a:br>
              <a:rPr lang="it-IT" dirty="0" smtClean="0"/>
            </a:br>
            <a:r>
              <a:rPr lang="it-IT" dirty="0" smtClean="0"/>
              <a:t>sul lavoro</a:t>
            </a:r>
            <a:br>
              <a:rPr lang="it-IT" dirty="0" smtClean="0"/>
            </a:br>
            <a:endParaRPr lang="it-IT" dirty="0"/>
          </a:p>
        </p:txBody>
      </p:sp>
      <p:sp>
        <p:nvSpPr>
          <p:cNvPr id="3" name="Sottotitolo 2"/>
          <p:cNvSpPr>
            <a:spLocks noGrp="1"/>
          </p:cNvSpPr>
          <p:nvPr>
            <p:ph type="subTitle" idx="1"/>
          </p:nvPr>
        </p:nvSpPr>
        <p:spPr>
          <a:xfrm>
            <a:off x="810001" y="5911912"/>
            <a:ext cx="10572000" cy="434974"/>
          </a:xfrm>
        </p:spPr>
        <p:txBody>
          <a:bodyPr/>
          <a:lstStyle/>
          <a:p>
            <a:r>
              <a:rPr lang="it-IT" b="1" i="1" dirty="0" smtClean="0"/>
              <a:t>Economia dei mercati e </a:t>
            </a:r>
            <a:r>
              <a:rPr lang="it-IT" b="1" i="1" dirty="0" smtClean="0"/>
              <a:t>delle</a:t>
            </a:r>
            <a:endParaRPr lang="it-IT" b="1" i="1"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0548" y="1448972"/>
            <a:ext cx="5718448" cy="2859224"/>
          </a:xfrm>
          <a:prstGeom prst="snip2DiagRect">
            <a:avLst/>
          </a:prstGeom>
          <a:solidFill>
            <a:srgbClr val="FFFFFF">
              <a:shade val="85000"/>
              <a:alpha val="27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417869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41188" y="742610"/>
            <a:ext cx="10571998" cy="970450"/>
          </a:xfrm>
        </p:spPr>
        <p:txBody>
          <a:bodyPr/>
          <a:lstStyle/>
          <a:p>
            <a:r>
              <a:rPr lang="it-IT" sz="3200" dirty="0"/>
              <a:t>Dispersione dei paesi europei in base al peso della manifattura e al peso degli </a:t>
            </a:r>
            <a:r>
              <a:rPr lang="it-IT" sz="3200" dirty="0" err="1"/>
              <a:t>Hrst</a:t>
            </a:r>
            <a:r>
              <a:rPr lang="it-IT" sz="3200" dirty="0"/>
              <a:t> </a:t>
            </a:r>
            <a:r>
              <a:rPr lang="it-IT" sz="3200" dirty="0" smtClean="0"/>
              <a:t>(Human Resources in Science and Technology) nel 2015 </a:t>
            </a:r>
            <a:endParaRPr lang="it-IT" sz="3200"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81533" y="1972247"/>
            <a:ext cx="6543822" cy="4759143"/>
          </a:xfrm>
          <a:prstGeom prst="rect">
            <a:avLst/>
          </a:prstGeom>
        </p:spPr>
      </p:pic>
      <p:sp>
        <p:nvSpPr>
          <p:cNvPr id="4" name="CasellaDiTesto 3"/>
          <p:cNvSpPr txBox="1"/>
          <p:nvPr/>
        </p:nvSpPr>
        <p:spPr>
          <a:xfrm>
            <a:off x="231819" y="6362058"/>
            <a:ext cx="2459865" cy="369332"/>
          </a:xfrm>
          <a:prstGeom prst="rect">
            <a:avLst/>
          </a:prstGeom>
          <a:noFill/>
        </p:spPr>
        <p:txBody>
          <a:bodyPr wrap="square" rtlCol="0">
            <a:spAutoFit/>
          </a:bodyPr>
          <a:lstStyle/>
          <a:p>
            <a:r>
              <a:rPr lang="it-IT" dirty="0" smtClean="0"/>
              <a:t>Fonte: </a:t>
            </a:r>
            <a:r>
              <a:rPr lang="it-IT" dirty="0" err="1" smtClean="0"/>
              <a:t>Eurostat</a:t>
            </a:r>
            <a:endParaRPr lang="it-IT" dirty="0"/>
          </a:p>
        </p:txBody>
      </p:sp>
    </p:spTree>
    <p:extLst>
      <p:ext uri="{BB962C8B-B14F-4D97-AF65-F5344CB8AC3E}">
        <p14:creationId xmlns:p14="http://schemas.microsoft.com/office/powerpoint/2010/main" val="102532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Innovazione e occupazione</a:t>
            </a:r>
            <a:endParaRPr lang="it-IT" dirty="0"/>
          </a:p>
        </p:txBody>
      </p:sp>
      <p:sp>
        <p:nvSpPr>
          <p:cNvPr id="3" name="Segnaposto contenuto 2"/>
          <p:cNvSpPr>
            <a:spLocks noGrp="1"/>
          </p:cNvSpPr>
          <p:nvPr>
            <p:ph idx="1"/>
          </p:nvPr>
        </p:nvSpPr>
        <p:spPr>
          <a:xfrm>
            <a:off x="818712" y="1759737"/>
            <a:ext cx="10554574" cy="3636511"/>
          </a:xfrm>
        </p:spPr>
        <p:txBody>
          <a:bodyPr/>
          <a:lstStyle/>
          <a:p>
            <a:pPr marL="0" indent="0">
              <a:buNone/>
            </a:pPr>
            <a:r>
              <a:rPr lang="it-IT" dirty="0" smtClean="0"/>
              <a:t>«L’introduzione di nuovi impianti e macchinari e di nuovi processi produttivi ha quale prima conseguenza la riduzione nel numero di lavoratori necessari per ottenere uno stesso ammontare di prodotto».</a:t>
            </a:r>
          </a:p>
          <a:p>
            <a:pPr marL="0" indent="0">
              <a:buNone/>
            </a:pPr>
            <a:endParaRPr lang="it-IT" dirty="0" smtClean="0"/>
          </a:p>
        </p:txBody>
      </p:sp>
      <p:sp>
        <p:nvSpPr>
          <p:cNvPr id="4" name="Rettangolo arrotondato 3"/>
          <p:cNvSpPr/>
          <p:nvPr/>
        </p:nvSpPr>
        <p:spPr>
          <a:xfrm>
            <a:off x="3776728" y="4082602"/>
            <a:ext cx="4638542" cy="18674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p:cNvSpPr txBox="1"/>
          <p:nvPr/>
        </p:nvSpPr>
        <p:spPr>
          <a:xfrm>
            <a:off x="4069724" y="4404575"/>
            <a:ext cx="4043966" cy="1077218"/>
          </a:xfrm>
          <a:prstGeom prst="rect">
            <a:avLst/>
          </a:prstGeom>
          <a:noFill/>
        </p:spPr>
        <p:txBody>
          <a:bodyPr wrap="square" rtlCol="0">
            <a:spAutoFit/>
          </a:bodyPr>
          <a:lstStyle/>
          <a:p>
            <a:pPr algn="ctr"/>
            <a:r>
              <a:rPr lang="it-IT" sz="3200" dirty="0" smtClean="0"/>
              <a:t>DISOCCUPAZIONE </a:t>
            </a:r>
          </a:p>
          <a:p>
            <a:pPr algn="ctr"/>
            <a:r>
              <a:rPr lang="it-IT" sz="3200" dirty="0" smtClean="0"/>
              <a:t>TECNOLOGICA</a:t>
            </a:r>
            <a:endParaRPr lang="it-IT" sz="3200" dirty="0"/>
          </a:p>
        </p:txBody>
      </p:sp>
    </p:spTree>
    <p:extLst>
      <p:ext uri="{BB962C8B-B14F-4D97-AF65-F5344CB8AC3E}">
        <p14:creationId xmlns:p14="http://schemas.microsoft.com/office/powerpoint/2010/main" val="34456604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letteratura teorica</a:t>
            </a:r>
            <a:endParaRPr lang="it-IT" dirty="0"/>
          </a:p>
        </p:txBody>
      </p:sp>
      <p:sp>
        <p:nvSpPr>
          <p:cNvPr id="3" name="Segnaposto contenuto 2"/>
          <p:cNvSpPr>
            <a:spLocks noGrp="1"/>
          </p:cNvSpPr>
          <p:nvPr>
            <p:ph idx="1"/>
          </p:nvPr>
        </p:nvSpPr>
        <p:spPr>
          <a:xfrm>
            <a:off x="403537" y="2228046"/>
            <a:ext cx="11384924" cy="4520484"/>
          </a:xfrm>
        </p:spPr>
        <p:txBody>
          <a:bodyPr>
            <a:normAutofit fontScale="92500" lnSpcReduction="10000"/>
          </a:bodyPr>
          <a:lstStyle/>
          <a:p>
            <a:pPr marL="0" indent="0">
              <a:buNone/>
            </a:pPr>
            <a:r>
              <a:rPr lang="it-IT" dirty="0" smtClean="0"/>
              <a:t>Il rapporto occupazione – innovazione è oggetto di studio da parte degli economisti classici, il cui contributo è principalmente volto ad individuare quali meccanismi permettono un recupero dello spiazzamento del lavoro causato dall’introduzione di nuove macchine in fabbrica. La presenza di forze </a:t>
            </a:r>
            <a:r>
              <a:rPr lang="it-IT" b="1" i="1" dirty="0" smtClean="0"/>
              <a:t>«compensative» </a:t>
            </a:r>
            <a:r>
              <a:rPr lang="it-IT" dirty="0" smtClean="0"/>
              <a:t>testimonia, nell’opinione dei primi economisti, la natura temporanea della disoccupazione tecnologica. </a:t>
            </a:r>
          </a:p>
          <a:p>
            <a:pPr marL="0" indent="0">
              <a:buNone/>
            </a:pPr>
            <a:endParaRPr lang="it-IT" b="1" i="1" dirty="0"/>
          </a:p>
          <a:p>
            <a:pPr marL="0" indent="0">
              <a:buNone/>
            </a:pPr>
            <a:r>
              <a:rPr lang="it-IT" dirty="0" smtClean="0"/>
              <a:t>Quali sono i meccanismi che permettono tale riassorbimento occupazionale?</a:t>
            </a:r>
          </a:p>
          <a:p>
            <a:pPr>
              <a:buFont typeface="Wingdings" panose="05000000000000000000" pitchFamily="2" charset="2"/>
              <a:buChar char="v"/>
            </a:pPr>
            <a:r>
              <a:rPr lang="it-IT" dirty="0" smtClean="0"/>
              <a:t>Nuove </a:t>
            </a:r>
            <a:r>
              <a:rPr lang="it-IT" b="1" dirty="0" smtClean="0"/>
              <a:t>macchine</a:t>
            </a:r>
            <a:r>
              <a:rPr lang="it-IT" dirty="0" smtClean="0"/>
              <a:t>;                           </a:t>
            </a:r>
          </a:p>
          <a:p>
            <a:pPr>
              <a:buFont typeface="Wingdings" panose="05000000000000000000" pitchFamily="2" charset="2"/>
              <a:buChar char="v"/>
            </a:pPr>
            <a:r>
              <a:rPr lang="it-IT" dirty="0" smtClean="0"/>
              <a:t>Riduzione dei </a:t>
            </a:r>
            <a:r>
              <a:rPr lang="it-IT" b="1" dirty="0" smtClean="0"/>
              <a:t>prezzi</a:t>
            </a:r>
            <a:r>
              <a:rPr lang="it-IT" dirty="0" smtClean="0"/>
              <a:t>;</a:t>
            </a:r>
          </a:p>
          <a:p>
            <a:pPr>
              <a:buFont typeface="Wingdings" panose="05000000000000000000" pitchFamily="2" charset="2"/>
              <a:buChar char="v"/>
            </a:pPr>
            <a:r>
              <a:rPr lang="it-IT" dirty="0" smtClean="0"/>
              <a:t>Nuovi </a:t>
            </a:r>
            <a:r>
              <a:rPr lang="it-IT" b="1" dirty="0" smtClean="0"/>
              <a:t>investimenti</a:t>
            </a:r>
            <a:r>
              <a:rPr lang="it-IT" dirty="0" smtClean="0"/>
              <a:t>;</a:t>
            </a:r>
            <a:endParaRPr lang="it-IT" dirty="0"/>
          </a:p>
          <a:p>
            <a:pPr>
              <a:buFont typeface="Wingdings" panose="05000000000000000000" pitchFamily="2" charset="2"/>
              <a:buChar char="v"/>
            </a:pPr>
            <a:r>
              <a:rPr lang="it-IT" dirty="0" smtClean="0"/>
              <a:t>Riduzione dei </a:t>
            </a:r>
            <a:r>
              <a:rPr lang="it-IT" b="1" dirty="0" smtClean="0"/>
              <a:t>salari</a:t>
            </a:r>
            <a:r>
              <a:rPr lang="it-IT" dirty="0" smtClean="0"/>
              <a:t>;</a:t>
            </a:r>
          </a:p>
          <a:p>
            <a:pPr>
              <a:buFont typeface="Wingdings" panose="05000000000000000000" pitchFamily="2" charset="2"/>
              <a:buChar char="v"/>
            </a:pPr>
            <a:r>
              <a:rPr lang="it-IT" dirty="0" smtClean="0"/>
              <a:t>Aumento dei </a:t>
            </a:r>
            <a:r>
              <a:rPr lang="it-IT" b="1" dirty="0" smtClean="0"/>
              <a:t>redditi</a:t>
            </a:r>
            <a:r>
              <a:rPr lang="it-IT" dirty="0" smtClean="0"/>
              <a:t>;</a:t>
            </a:r>
          </a:p>
          <a:p>
            <a:pPr>
              <a:buFont typeface="Wingdings" panose="05000000000000000000" pitchFamily="2" charset="2"/>
              <a:buChar char="v"/>
            </a:pPr>
            <a:r>
              <a:rPr lang="it-IT" b="1" dirty="0" smtClean="0"/>
              <a:t>Innovazioni di prodotto</a:t>
            </a:r>
            <a:r>
              <a:rPr lang="it-IT" dirty="0" smtClean="0"/>
              <a:t>.</a:t>
            </a:r>
          </a:p>
          <a:p>
            <a:pPr marL="0" indent="0">
              <a:buNone/>
            </a:pPr>
            <a:endParaRPr lang="it-IT" dirty="0" smtClean="0"/>
          </a:p>
        </p:txBody>
      </p:sp>
      <p:sp>
        <p:nvSpPr>
          <p:cNvPr id="5" name="CasellaDiTesto 4"/>
          <p:cNvSpPr txBox="1"/>
          <p:nvPr/>
        </p:nvSpPr>
        <p:spPr>
          <a:xfrm>
            <a:off x="6332561" y="5145206"/>
            <a:ext cx="6073254" cy="400110"/>
          </a:xfrm>
          <a:prstGeom prst="rect">
            <a:avLst/>
          </a:prstGeom>
          <a:noFill/>
        </p:spPr>
        <p:txBody>
          <a:bodyPr wrap="square" rtlCol="0">
            <a:spAutoFit/>
          </a:bodyPr>
          <a:lstStyle/>
          <a:p>
            <a:r>
              <a:rPr lang="it-IT" sz="2000" b="1" dirty="0" smtClean="0"/>
              <a:t>Allargamento del mercato? </a:t>
            </a:r>
            <a:endParaRPr lang="it-IT" sz="2000" b="1" dirty="0"/>
          </a:p>
        </p:txBody>
      </p:sp>
      <p:sp>
        <p:nvSpPr>
          <p:cNvPr id="6" name="Freccia a destra 5"/>
          <p:cNvSpPr/>
          <p:nvPr/>
        </p:nvSpPr>
        <p:spPr>
          <a:xfrm>
            <a:off x="3616657" y="5192973"/>
            <a:ext cx="2098550" cy="3045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40242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0000" y="638256"/>
            <a:ext cx="10571998" cy="970450"/>
          </a:xfrm>
        </p:spPr>
        <p:txBody>
          <a:bodyPr/>
          <a:lstStyle/>
          <a:p>
            <a:pPr algn="ctr"/>
            <a:r>
              <a:rPr lang="it-IT" dirty="0" smtClean="0"/>
              <a:t>Analisi dei dati occupazionali mediante il modello ARIMA</a:t>
            </a:r>
            <a:endParaRPr lang="it-IT" dirty="0"/>
          </a:p>
        </p:txBody>
      </p:sp>
      <p:sp>
        <p:nvSpPr>
          <p:cNvPr id="7" name="Segnaposto contenuto 6"/>
          <p:cNvSpPr>
            <a:spLocks noGrp="1"/>
          </p:cNvSpPr>
          <p:nvPr>
            <p:ph idx="1"/>
          </p:nvPr>
        </p:nvSpPr>
        <p:spPr/>
        <p:txBody>
          <a:bodyPr/>
          <a:lstStyle/>
          <a:p>
            <a:r>
              <a:rPr lang="it-IT" dirty="0" smtClean="0"/>
              <a:t>Attraverso il software </a:t>
            </a:r>
            <a:r>
              <a:rPr lang="it-IT" dirty="0" err="1" smtClean="0"/>
              <a:t>Gretl</a:t>
            </a:r>
            <a:r>
              <a:rPr lang="it-IT" dirty="0" smtClean="0"/>
              <a:t> proviamo ad analizzare i dati relativi </a:t>
            </a:r>
            <a:r>
              <a:rPr lang="it-IT" b="1" dirty="0" smtClean="0"/>
              <a:t>all’occupazione manifatturiera</a:t>
            </a:r>
            <a:r>
              <a:rPr lang="it-IT" dirty="0" smtClean="0"/>
              <a:t> a livello aggregato, cercando di prevederne l’andamento negli anni successivi all’ultimo dato disponibile (2016, 2017 e 2018).</a:t>
            </a:r>
          </a:p>
          <a:p>
            <a:pPr marL="0" indent="0">
              <a:buNone/>
            </a:pPr>
            <a:endParaRPr lang="it-IT" dirty="0" smtClean="0"/>
          </a:p>
          <a:p>
            <a:r>
              <a:rPr lang="it-IT" dirty="0" smtClean="0"/>
              <a:t>I risultati che otterremo rispecchieranno le previsioni fatte, per esempio, dall’Istat?</a:t>
            </a:r>
          </a:p>
          <a:p>
            <a:pPr marL="0" indent="0">
              <a:buNone/>
            </a:pPr>
            <a:endParaRPr lang="it-IT" dirty="0" smtClean="0"/>
          </a:p>
          <a:p>
            <a:r>
              <a:rPr lang="it-IT" dirty="0" smtClean="0"/>
              <a:t>Successivamente cercheremo di migliorare le previsioni aggiungendo al modello un’ulteriore variabile esplicativa                                 </a:t>
            </a:r>
            <a:r>
              <a:rPr lang="it-IT" b="1" dirty="0" smtClean="0"/>
              <a:t>produzione manifatturiera</a:t>
            </a:r>
            <a:endParaRPr lang="it-IT" b="1" dirty="0"/>
          </a:p>
        </p:txBody>
      </p:sp>
      <p:sp>
        <p:nvSpPr>
          <p:cNvPr id="8" name="Freccia a destra 7"/>
          <p:cNvSpPr/>
          <p:nvPr/>
        </p:nvSpPr>
        <p:spPr>
          <a:xfrm>
            <a:off x="4995080" y="5172502"/>
            <a:ext cx="1665027" cy="1910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297106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23647" y="313899"/>
            <a:ext cx="10571998" cy="970450"/>
          </a:xfrm>
        </p:spPr>
        <p:txBody>
          <a:bodyPr/>
          <a:lstStyle/>
          <a:p>
            <a:r>
              <a:rPr lang="it-IT" dirty="0" smtClean="0"/>
              <a:t>Fase 1) </a:t>
            </a:r>
            <a:r>
              <a:rPr lang="it-IT" i="1" dirty="0" smtClean="0"/>
              <a:t>Analisi grafica </a:t>
            </a:r>
            <a:r>
              <a:rPr lang="it-IT" dirty="0" smtClean="0"/>
              <a:t>della serie storica</a:t>
            </a:r>
            <a:endParaRPr lang="it-IT" dirty="0"/>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71907" y="2113646"/>
            <a:ext cx="7574349" cy="4455499"/>
          </a:xfrm>
        </p:spPr>
      </p:pic>
      <p:sp>
        <p:nvSpPr>
          <p:cNvPr id="7" name="CasellaDiTesto 6"/>
          <p:cNvSpPr txBox="1"/>
          <p:nvPr/>
        </p:nvSpPr>
        <p:spPr>
          <a:xfrm>
            <a:off x="354842" y="2415653"/>
            <a:ext cx="3643952" cy="4247317"/>
          </a:xfrm>
          <a:prstGeom prst="rect">
            <a:avLst/>
          </a:prstGeom>
          <a:noFill/>
        </p:spPr>
        <p:txBody>
          <a:bodyPr wrap="square" rtlCol="0">
            <a:spAutoFit/>
          </a:bodyPr>
          <a:lstStyle/>
          <a:p>
            <a:r>
              <a:rPr lang="it-IT" dirty="0" smtClean="0"/>
              <a:t>Il </a:t>
            </a:r>
            <a:r>
              <a:rPr lang="it-IT" dirty="0" err="1" smtClean="0"/>
              <a:t>dataset</a:t>
            </a:r>
            <a:r>
              <a:rPr lang="it-IT" dirty="0" smtClean="0"/>
              <a:t> contiene i dati annuali relativi all’occupazione manifatturiera dal 1995 al 2015.</a:t>
            </a:r>
          </a:p>
          <a:p>
            <a:endParaRPr lang="it-IT" dirty="0"/>
          </a:p>
          <a:p>
            <a:r>
              <a:rPr lang="it-IT" dirty="0" smtClean="0"/>
              <a:t>La serie storica presenta un </a:t>
            </a:r>
            <a:r>
              <a:rPr lang="it-IT" b="1" dirty="0" smtClean="0"/>
              <a:t>trend</a:t>
            </a:r>
            <a:r>
              <a:rPr lang="it-IT" dirty="0" smtClean="0"/>
              <a:t> prevalentemente </a:t>
            </a:r>
            <a:r>
              <a:rPr lang="it-IT" b="1" dirty="0" smtClean="0"/>
              <a:t>decrescente. </a:t>
            </a:r>
          </a:p>
          <a:p>
            <a:endParaRPr lang="it-IT" b="1" dirty="0"/>
          </a:p>
          <a:p>
            <a:r>
              <a:rPr lang="it-IT" dirty="0" smtClean="0"/>
              <a:t>Attraverso il </a:t>
            </a:r>
            <a:r>
              <a:rPr lang="it-IT" b="1" dirty="0" smtClean="0"/>
              <a:t>test di </a:t>
            </a:r>
            <a:r>
              <a:rPr lang="it-IT" b="1" dirty="0" err="1" smtClean="0"/>
              <a:t>Dickey-Fuller</a:t>
            </a:r>
            <a:r>
              <a:rPr lang="it-IT" b="1" dirty="0" smtClean="0"/>
              <a:t> </a:t>
            </a:r>
            <a:r>
              <a:rPr lang="it-IT" dirty="0" smtClean="0"/>
              <a:t>aumentato verifichiamo la possibile esistenza di una </a:t>
            </a:r>
            <a:r>
              <a:rPr lang="it-IT" b="1" dirty="0" smtClean="0"/>
              <a:t>radice unitaria</a:t>
            </a:r>
            <a:r>
              <a:rPr lang="it-IT" dirty="0" smtClean="0"/>
              <a:t>, responsabile della </a:t>
            </a:r>
            <a:r>
              <a:rPr lang="it-IT" b="1" dirty="0" smtClean="0"/>
              <a:t>non stazionarietà </a:t>
            </a:r>
            <a:r>
              <a:rPr lang="it-IT" dirty="0" smtClean="0"/>
              <a:t>della serie. </a:t>
            </a:r>
            <a:endParaRPr lang="it-IT" dirty="0"/>
          </a:p>
        </p:txBody>
      </p:sp>
    </p:spTree>
    <p:extLst>
      <p:ext uri="{BB962C8B-B14F-4D97-AF65-F5344CB8AC3E}">
        <p14:creationId xmlns:p14="http://schemas.microsoft.com/office/powerpoint/2010/main" val="9210429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p:txBody>
          <a:bodyPr/>
          <a:lstStyle/>
          <a:p>
            <a:r>
              <a:rPr lang="it-IT" dirty="0" smtClean="0"/>
              <a:t>Fase 2</a:t>
            </a:r>
            <a:r>
              <a:rPr lang="it-IT" dirty="0"/>
              <a:t>) Test </a:t>
            </a:r>
            <a:r>
              <a:rPr lang="it-IT" dirty="0" err="1"/>
              <a:t>Augmented</a:t>
            </a:r>
            <a:r>
              <a:rPr lang="it-IT" dirty="0"/>
              <a:t> </a:t>
            </a:r>
            <a:r>
              <a:rPr lang="it-IT" dirty="0" err="1"/>
              <a:t>Dickey-Fuller</a:t>
            </a:r>
            <a:r>
              <a:rPr lang="it-IT" dirty="0"/>
              <a:t> </a:t>
            </a:r>
          </a:p>
        </p:txBody>
      </p:sp>
      <p:sp>
        <p:nvSpPr>
          <p:cNvPr id="4" name="Segnaposto contenuto 3"/>
          <p:cNvSpPr>
            <a:spLocks noGrp="1"/>
          </p:cNvSpPr>
          <p:nvPr>
            <p:ph idx="4294967295"/>
          </p:nvPr>
        </p:nvSpPr>
        <p:spPr>
          <a:xfrm>
            <a:off x="0" y="2344738"/>
            <a:ext cx="10553700" cy="3636962"/>
          </a:xfrm>
        </p:spPr>
        <p:txBody>
          <a:bodyPr/>
          <a:lstStyle/>
          <a:p>
            <a:pPr marL="0" lvl="0" indent="0" defTabSz="914400">
              <a:spcBef>
                <a:spcPts val="0"/>
              </a:spcBef>
              <a:spcAft>
                <a:spcPts val="0"/>
              </a:spcAft>
              <a:buClrTx/>
              <a:buNone/>
            </a:pPr>
            <a:endParaRPr lang="it-IT" dirty="0" smtClean="0"/>
          </a:p>
          <a:p>
            <a:pPr marL="0" lvl="0" indent="0" defTabSz="914400">
              <a:spcBef>
                <a:spcPts val="0"/>
              </a:spcBef>
              <a:spcAft>
                <a:spcPts val="0"/>
              </a:spcAft>
              <a:buClrTx/>
              <a:buNone/>
            </a:pPr>
            <a:endParaRPr lang="it-IT" dirty="0" smtClean="0"/>
          </a:p>
          <a:p>
            <a:endParaRPr lang="it-IT" dirty="0"/>
          </a:p>
        </p:txBody>
      </p:sp>
      <p:pic>
        <p:nvPicPr>
          <p:cNvPr id="5" name="Segnaposto contenuto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5931" y="2222287"/>
            <a:ext cx="7287747" cy="4286910"/>
          </a:xfrm>
          <a:prstGeom prst="rect">
            <a:avLst/>
          </a:prstGeom>
          <a:effectLst>
            <a:outerShdw blurRad="50800" dir="14400000">
              <a:srgbClr val="000000">
                <a:alpha val="40000"/>
              </a:srgbClr>
            </a:outerShdw>
          </a:effectLst>
        </p:spPr>
      </p:pic>
      <p:sp>
        <p:nvSpPr>
          <p:cNvPr id="6" name="CasellaDiTesto 5"/>
          <p:cNvSpPr txBox="1"/>
          <p:nvPr/>
        </p:nvSpPr>
        <p:spPr>
          <a:xfrm>
            <a:off x="122830" y="2344739"/>
            <a:ext cx="4244454" cy="4247317"/>
          </a:xfrm>
          <a:prstGeom prst="rect">
            <a:avLst/>
          </a:prstGeom>
          <a:noFill/>
        </p:spPr>
        <p:txBody>
          <a:bodyPr wrap="square" rtlCol="0">
            <a:spAutoFit/>
          </a:bodyPr>
          <a:lstStyle/>
          <a:p>
            <a:r>
              <a:rPr lang="it-IT" dirty="0"/>
              <a:t>Test </a:t>
            </a:r>
            <a:r>
              <a:rPr lang="it-IT" dirty="0" err="1"/>
              <a:t>Dickey-Fuller</a:t>
            </a:r>
            <a:r>
              <a:rPr lang="it-IT" dirty="0"/>
              <a:t> aumentato per </a:t>
            </a:r>
            <a:r>
              <a:rPr lang="it-IT" dirty="0" err="1"/>
              <a:t>occupazionemanifattura</a:t>
            </a:r>
            <a:endParaRPr lang="it-IT" dirty="0"/>
          </a:p>
          <a:p>
            <a:r>
              <a:rPr lang="it-IT" dirty="0" smtClean="0"/>
              <a:t>Ipotesi </a:t>
            </a:r>
            <a:r>
              <a:rPr lang="it-IT" dirty="0"/>
              <a:t>nulla di radice unitaria: a = </a:t>
            </a:r>
            <a:r>
              <a:rPr lang="it-IT" dirty="0" smtClean="0"/>
              <a:t>1</a:t>
            </a:r>
          </a:p>
          <a:p>
            <a:endParaRPr lang="it-IT" dirty="0"/>
          </a:p>
          <a:p>
            <a:r>
              <a:rPr lang="it-IT" u="sng" dirty="0" smtClean="0"/>
              <a:t>Con costante e trend:</a:t>
            </a:r>
          </a:p>
          <a:p>
            <a:r>
              <a:rPr lang="it-IT" dirty="0"/>
              <a:t>Valore stimato di (a - 1): -0,0895631</a:t>
            </a:r>
          </a:p>
          <a:p>
            <a:r>
              <a:rPr lang="it-IT" dirty="0"/>
              <a:t>  Statistica test: </a:t>
            </a:r>
            <a:r>
              <a:rPr lang="it-IT" dirty="0" err="1"/>
              <a:t>tau_ct</a:t>
            </a:r>
            <a:r>
              <a:rPr lang="it-IT" dirty="0"/>
              <a:t>(1) = -0,752297</a:t>
            </a:r>
          </a:p>
          <a:p>
            <a:r>
              <a:rPr lang="it-IT" dirty="0"/>
              <a:t>  p-</a:t>
            </a:r>
            <a:r>
              <a:rPr lang="it-IT" dirty="0" err="1"/>
              <a:t>value</a:t>
            </a:r>
            <a:r>
              <a:rPr lang="it-IT" dirty="0"/>
              <a:t> asintotico </a:t>
            </a:r>
            <a:r>
              <a:rPr lang="it-IT" b="1" i="1" u="sng" dirty="0" smtClean="0"/>
              <a:t>0,9684</a:t>
            </a:r>
          </a:p>
          <a:p>
            <a:endParaRPr lang="it-IT" dirty="0"/>
          </a:p>
          <a:p>
            <a:r>
              <a:rPr lang="it-IT" dirty="0" smtClean="0"/>
              <a:t>Siccome il p-</a:t>
            </a:r>
            <a:r>
              <a:rPr lang="it-IT" dirty="0" err="1" smtClean="0"/>
              <a:t>value</a:t>
            </a:r>
            <a:r>
              <a:rPr lang="it-IT" dirty="0" smtClean="0"/>
              <a:t> presenta un valore non prossimo allo zero non possiamo rifiutare l’ipotesi nulla.</a:t>
            </a:r>
          </a:p>
          <a:p>
            <a:endParaRPr lang="it-IT" dirty="0"/>
          </a:p>
          <a:p>
            <a:r>
              <a:rPr lang="it-IT" dirty="0" smtClean="0">
                <a:sym typeface="Wingdings" panose="05000000000000000000" pitchFamily="2" charset="2"/>
              </a:rPr>
              <a:t> È necessario passare alle </a:t>
            </a:r>
            <a:r>
              <a:rPr lang="it-IT" b="1" dirty="0" smtClean="0">
                <a:sym typeface="Wingdings" panose="05000000000000000000" pitchFamily="2" charset="2"/>
              </a:rPr>
              <a:t>differenze prime </a:t>
            </a:r>
            <a:r>
              <a:rPr lang="it-IT" dirty="0" smtClean="0">
                <a:sym typeface="Wingdings" panose="05000000000000000000" pitchFamily="2" charset="2"/>
              </a:rPr>
              <a:t>e ripetere il test.</a:t>
            </a:r>
            <a:endParaRPr lang="it-IT" dirty="0"/>
          </a:p>
        </p:txBody>
      </p:sp>
    </p:spTree>
    <p:extLst>
      <p:ext uri="{BB962C8B-B14F-4D97-AF65-F5344CB8AC3E}">
        <p14:creationId xmlns:p14="http://schemas.microsoft.com/office/powerpoint/2010/main" val="4055000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Fase 3) Passiamo alle </a:t>
            </a:r>
            <a:r>
              <a:rPr lang="it-IT" i="1" dirty="0" smtClean="0"/>
              <a:t>differenze prime </a:t>
            </a:r>
            <a:endParaRPr lang="it-IT" i="1" dirty="0"/>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6964" y="2238232"/>
            <a:ext cx="6840486" cy="4023815"/>
          </a:xfrm>
          <a:prstGeom prst="rect">
            <a:avLst/>
          </a:prstGeom>
        </p:spPr>
      </p:pic>
      <p:sp>
        <p:nvSpPr>
          <p:cNvPr id="4" name="CasellaDiTesto 3"/>
          <p:cNvSpPr txBox="1"/>
          <p:nvPr/>
        </p:nvSpPr>
        <p:spPr>
          <a:xfrm>
            <a:off x="382138" y="2524792"/>
            <a:ext cx="4162567" cy="4247317"/>
          </a:xfrm>
          <a:prstGeom prst="rect">
            <a:avLst/>
          </a:prstGeom>
          <a:noFill/>
        </p:spPr>
        <p:txBody>
          <a:bodyPr wrap="square" rtlCol="0">
            <a:spAutoFit/>
          </a:bodyPr>
          <a:lstStyle/>
          <a:p>
            <a:r>
              <a:rPr lang="it-IT" b="1" dirty="0" smtClean="0"/>
              <a:t>DIFFERENZA PRIMA </a:t>
            </a:r>
            <a:r>
              <a:rPr lang="it-IT" dirty="0" smtClean="0"/>
              <a:t>(Test ADF)</a:t>
            </a:r>
          </a:p>
          <a:p>
            <a:endParaRPr lang="it-IT" dirty="0" smtClean="0"/>
          </a:p>
          <a:p>
            <a:r>
              <a:rPr lang="it-IT" dirty="0"/>
              <a:t>Ipotesi nulla di radice unitaria: a = </a:t>
            </a:r>
            <a:r>
              <a:rPr lang="it-IT" dirty="0" smtClean="0"/>
              <a:t>1</a:t>
            </a:r>
          </a:p>
          <a:p>
            <a:endParaRPr lang="it-IT" dirty="0"/>
          </a:p>
          <a:p>
            <a:r>
              <a:rPr lang="it-IT" dirty="0" smtClean="0"/>
              <a:t>Valore </a:t>
            </a:r>
            <a:r>
              <a:rPr lang="it-IT" dirty="0"/>
              <a:t>stimato di (a - 1): -1,2003</a:t>
            </a:r>
          </a:p>
          <a:p>
            <a:r>
              <a:rPr lang="it-IT" dirty="0"/>
              <a:t>  Statistica test: </a:t>
            </a:r>
            <a:r>
              <a:rPr lang="it-IT" dirty="0" err="1"/>
              <a:t>tau_ct</a:t>
            </a:r>
            <a:r>
              <a:rPr lang="it-IT" dirty="0"/>
              <a:t>(1) = -4,34398</a:t>
            </a:r>
          </a:p>
          <a:p>
            <a:r>
              <a:rPr lang="it-IT" dirty="0"/>
              <a:t>  p-</a:t>
            </a:r>
            <a:r>
              <a:rPr lang="it-IT" dirty="0" err="1"/>
              <a:t>value</a:t>
            </a:r>
            <a:r>
              <a:rPr lang="it-IT" dirty="0"/>
              <a:t> asintotico </a:t>
            </a:r>
            <a:r>
              <a:rPr lang="it-IT" b="1" i="1" u="sng" dirty="0" smtClean="0"/>
              <a:t>0,002625</a:t>
            </a:r>
          </a:p>
          <a:p>
            <a:endParaRPr lang="it-IT" dirty="0"/>
          </a:p>
          <a:p>
            <a:pPr marL="285750" indent="-285750">
              <a:buFont typeface="Wingdings" panose="05000000000000000000" pitchFamily="2" charset="2"/>
              <a:buChar char="à"/>
            </a:pPr>
            <a:r>
              <a:rPr lang="it-IT" dirty="0" smtClean="0">
                <a:sym typeface="Wingdings" panose="05000000000000000000" pitchFamily="2" charset="2"/>
              </a:rPr>
              <a:t>Siccome il p-</a:t>
            </a:r>
            <a:r>
              <a:rPr lang="it-IT" dirty="0" err="1" smtClean="0">
                <a:sym typeface="Wingdings" panose="05000000000000000000" pitchFamily="2" charset="2"/>
              </a:rPr>
              <a:t>value</a:t>
            </a:r>
            <a:r>
              <a:rPr lang="it-IT" dirty="0" smtClean="0">
                <a:sym typeface="Wingdings" panose="05000000000000000000" pitchFamily="2" charset="2"/>
              </a:rPr>
              <a:t> è prossimo allo zero possiamo rifiutare l’ipotesi nulla. </a:t>
            </a:r>
          </a:p>
          <a:p>
            <a:pPr marL="285750" indent="-285750">
              <a:buFont typeface="Wingdings" panose="05000000000000000000" pitchFamily="2" charset="2"/>
              <a:buChar char="à"/>
            </a:pPr>
            <a:r>
              <a:rPr lang="it-IT" dirty="0" smtClean="0">
                <a:sym typeface="Wingdings" panose="05000000000000000000" pitchFamily="2" charset="2"/>
              </a:rPr>
              <a:t>Definiamo quindi un </a:t>
            </a:r>
            <a:r>
              <a:rPr lang="it-IT" b="1" u="sng" dirty="0" smtClean="0">
                <a:sym typeface="Wingdings" panose="05000000000000000000" pitchFamily="2" charset="2"/>
              </a:rPr>
              <a:t>modello</a:t>
            </a:r>
            <a:r>
              <a:rPr lang="it-IT" u="sng" dirty="0" smtClean="0">
                <a:sym typeface="Wingdings" panose="05000000000000000000" pitchFamily="2" charset="2"/>
              </a:rPr>
              <a:t> </a:t>
            </a:r>
            <a:r>
              <a:rPr lang="it-IT" b="1" u="sng" dirty="0" smtClean="0">
                <a:sym typeface="Wingdings" panose="05000000000000000000" pitchFamily="2" charset="2"/>
              </a:rPr>
              <a:t>integrato di ordine 1</a:t>
            </a:r>
            <a:r>
              <a:rPr lang="it-IT" dirty="0" smtClean="0">
                <a:sym typeface="Wingdings" panose="05000000000000000000" pitchFamily="2" charset="2"/>
              </a:rPr>
              <a:t>. </a:t>
            </a:r>
            <a:endParaRPr lang="it-IT" dirty="0" smtClean="0"/>
          </a:p>
          <a:p>
            <a:endParaRPr lang="it-IT" dirty="0"/>
          </a:p>
          <a:p>
            <a:endParaRPr lang="it-IT" dirty="0"/>
          </a:p>
        </p:txBody>
      </p:sp>
    </p:spTree>
    <p:extLst>
      <p:ext uri="{BB962C8B-B14F-4D97-AF65-F5344CB8AC3E}">
        <p14:creationId xmlns:p14="http://schemas.microsoft.com/office/powerpoint/2010/main" val="1450881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Fase 4) Stima del modello ARIMA individuando gli ordini «p» e «q»</a:t>
            </a:r>
            <a:endParaRPr lang="it-IT"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022375" y="1557088"/>
            <a:ext cx="6773729" cy="5080297"/>
          </a:xfrm>
        </p:spPr>
      </p:pic>
      <p:sp>
        <p:nvSpPr>
          <p:cNvPr id="5" name="CasellaDiTesto 4"/>
          <p:cNvSpPr txBox="1"/>
          <p:nvPr/>
        </p:nvSpPr>
        <p:spPr>
          <a:xfrm>
            <a:off x="327546" y="2538484"/>
            <a:ext cx="4285397" cy="3416320"/>
          </a:xfrm>
          <a:prstGeom prst="rect">
            <a:avLst/>
          </a:prstGeom>
          <a:noFill/>
        </p:spPr>
        <p:txBody>
          <a:bodyPr wrap="square" rtlCol="0">
            <a:spAutoFit/>
          </a:bodyPr>
          <a:lstStyle/>
          <a:p>
            <a:r>
              <a:rPr lang="it-IT" dirty="0" smtClean="0"/>
              <a:t>Per poter cogliere dei suggerimenti per la scelta degli ordini più adatti del modello ARIMA andiamo a vedere il </a:t>
            </a:r>
            <a:r>
              <a:rPr lang="it-IT" b="1" dirty="0" smtClean="0"/>
              <a:t>correlogramma</a:t>
            </a:r>
            <a:r>
              <a:rPr lang="it-IT" dirty="0" smtClean="0"/>
              <a:t> (</a:t>
            </a:r>
            <a:r>
              <a:rPr lang="it-IT" b="1" i="1" dirty="0" smtClean="0"/>
              <a:t>ACF</a:t>
            </a:r>
            <a:r>
              <a:rPr lang="it-IT" dirty="0" smtClean="0"/>
              <a:t>) e il </a:t>
            </a:r>
            <a:r>
              <a:rPr lang="it-IT" b="1" dirty="0" smtClean="0"/>
              <a:t>correlogramma parziale </a:t>
            </a:r>
            <a:r>
              <a:rPr lang="it-IT" dirty="0" smtClean="0"/>
              <a:t>(</a:t>
            </a:r>
            <a:r>
              <a:rPr lang="it-IT" b="1" i="1" dirty="0" smtClean="0"/>
              <a:t>PACF</a:t>
            </a:r>
            <a:r>
              <a:rPr lang="it-IT" dirty="0" smtClean="0"/>
              <a:t>) della serie differenziata.</a:t>
            </a:r>
          </a:p>
          <a:p>
            <a:endParaRPr lang="it-IT" dirty="0" smtClean="0"/>
          </a:p>
          <a:p>
            <a:r>
              <a:rPr lang="it-IT" dirty="0" smtClean="0"/>
              <a:t>In questo caso entrambi i correlogrammi non forniscono informazioni utili rispetto agli ordini «p» e «q» del modello. </a:t>
            </a:r>
            <a:endParaRPr lang="it-IT" dirty="0"/>
          </a:p>
          <a:p>
            <a:endParaRPr lang="it-IT" dirty="0"/>
          </a:p>
        </p:txBody>
      </p:sp>
    </p:spTree>
    <p:extLst>
      <p:ext uri="{BB962C8B-B14F-4D97-AF65-F5344CB8AC3E}">
        <p14:creationId xmlns:p14="http://schemas.microsoft.com/office/powerpoint/2010/main" val="31780514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Fase 5) Scelta del modello ARIMA (</a:t>
            </a:r>
            <a:r>
              <a:rPr lang="it-IT" dirty="0" err="1" smtClean="0"/>
              <a:t>p,d,q</a:t>
            </a:r>
            <a:r>
              <a:rPr lang="it-IT" dirty="0" smtClean="0"/>
              <a:t>)</a:t>
            </a:r>
            <a:endParaRPr lang="it-IT" dirty="0"/>
          </a:p>
        </p:txBody>
      </p:sp>
      <p:graphicFrame>
        <p:nvGraphicFramePr>
          <p:cNvPr id="3" name="Tabella 2"/>
          <p:cNvGraphicFramePr>
            <a:graphicFrameLocks noGrp="1"/>
          </p:cNvGraphicFramePr>
          <p:nvPr>
            <p:extLst>
              <p:ext uri="{D42A27DB-BD31-4B8C-83A1-F6EECF244321}">
                <p14:modId xmlns:p14="http://schemas.microsoft.com/office/powerpoint/2010/main" val="3936934592"/>
              </p:ext>
            </p:extLst>
          </p:nvPr>
        </p:nvGraphicFramePr>
        <p:xfrm>
          <a:off x="607445" y="3698756"/>
          <a:ext cx="5766060" cy="1541985"/>
        </p:xfrm>
        <a:graphic>
          <a:graphicData uri="http://schemas.openxmlformats.org/drawingml/2006/table">
            <a:tbl>
              <a:tblPr>
                <a:tableStyleId>{5C22544A-7EE6-4342-B048-85BDC9FD1C3A}</a:tableStyleId>
              </a:tblPr>
              <a:tblGrid>
                <a:gridCol w="1385864">
                  <a:extLst>
                    <a:ext uri="{9D8B030D-6E8A-4147-A177-3AD203B41FA5}">
                      <a16:colId xmlns:a16="http://schemas.microsoft.com/office/drawing/2014/main" val="20000"/>
                    </a:ext>
                  </a:extLst>
                </a:gridCol>
                <a:gridCol w="1005291">
                  <a:extLst>
                    <a:ext uri="{9D8B030D-6E8A-4147-A177-3AD203B41FA5}">
                      <a16:colId xmlns:a16="http://schemas.microsoft.com/office/drawing/2014/main" val="20001"/>
                    </a:ext>
                  </a:extLst>
                </a:gridCol>
                <a:gridCol w="1005291">
                  <a:extLst>
                    <a:ext uri="{9D8B030D-6E8A-4147-A177-3AD203B41FA5}">
                      <a16:colId xmlns:a16="http://schemas.microsoft.com/office/drawing/2014/main" val="20002"/>
                    </a:ext>
                  </a:extLst>
                </a:gridCol>
                <a:gridCol w="1005291">
                  <a:extLst>
                    <a:ext uri="{9D8B030D-6E8A-4147-A177-3AD203B41FA5}">
                      <a16:colId xmlns:a16="http://schemas.microsoft.com/office/drawing/2014/main" val="20003"/>
                    </a:ext>
                  </a:extLst>
                </a:gridCol>
                <a:gridCol w="1005291">
                  <a:extLst>
                    <a:ext uri="{9D8B030D-6E8A-4147-A177-3AD203B41FA5}">
                      <a16:colId xmlns:a16="http://schemas.microsoft.com/office/drawing/2014/main" val="20004"/>
                    </a:ext>
                  </a:extLst>
                </a:gridCol>
                <a:gridCol w="359032">
                  <a:extLst>
                    <a:ext uri="{9D8B030D-6E8A-4147-A177-3AD203B41FA5}">
                      <a16:colId xmlns:a16="http://schemas.microsoft.com/office/drawing/2014/main" val="20005"/>
                    </a:ext>
                  </a:extLst>
                </a:gridCol>
              </a:tblGrid>
              <a:tr h="626619">
                <a:tc>
                  <a:txBody>
                    <a:bodyPr/>
                    <a:lstStyle/>
                    <a:p>
                      <a:pPr algn="ctr">
                        <a:lnSpc>
                          <a:spcPct val="107000"/>
                        </a:lnSpc>
                        <a:spcAft>
                          <a:spcPts val="0"/>
                        </a:spcAft>
                      </a:pPr>
                      <a:r>
                        <a:rPr lang="it-IT" sz="1200" dirty="0">
                          <a:effectLst/>
                        </a:rPr>
                        <a:t> </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Coefficiente</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Errore Std.</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dirty="0">
                          <a:effectLst/>
                        </a:rPr>
                        <a:t>z</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p-value</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 </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r h="305122">
                <a:tc>
                  <a:txBody>
                    <a:bodyPr/>
                    <a:lstStyle/>
                    <a:p>
                      <a:pPr>
                        <a:lnSpc>
                          <a:spcPct val="107000"/>
                        </a:lnSpc>
                        <a:spcAft>
                          <a:spcPts val="0"/>
                        </a:spcAft>
                      </a:pPr>
                      <a:r>
                        <a:rPr lang="it-IT" sz="1200">
                          <a:effectLst/>
                        </a:rPr>
                        <a:t>const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−39,8514</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16,9194</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−2,3554</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0,0185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1"/>
                  </a:ext>
                </a:extLst>
              </a:tr>
              <a:tr h="305122">
                <a:tc>
                  <a:txBody>
                    <a:bodyPr/>
                    <a:lstStyle/>
                    <a:p>
                      <a:pPr>
                        <a:lnSpc>
                          <a:spcPct val="107000"/>
                        </a:lnSpc>
                        <a:spcAft>
                          <a:spcPts val="0"/>
                        </a:spcAft>
                      </a:pPr>
                      <a:r>
                        <a:rPr lang="it-IT" sz="1200">
                          <a:effectLst/>
                        </a:rPr>
                        <a:t>phi_1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dirty="0">
                          <a:effectLst/>
                        </a:rPr>
                        <a:t>0,588179</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0,20548</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2,8625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0,0042</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2"/>
                  </a:ext>
                </a:extLst>
              </a:tr>
              <a:tr h="305122">
                <a:tc>
                  <a:txBody>
                    <a:bodyPr/>
                    <a:lstStyle/>
                    <a:p>
                      <a:pPr>
                        <a:lnSpc>
                          <a:spcPct val="107000"/>
                        </a:lnSpc>
                        <a:spcAft>
                          <a:spcPts val="0"/>
                        </a:spcAft>
                      </a:pPr>
                      <a:r>
                        <a:rPr lang="it-IT" sz="1200">
                          <a:effectLst/>
                        </a:rPr>
                        <a:t>phi_2</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−0,344055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0,199512</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−1,7245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0,0846</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dirty="0">
                          <a:effectLst/>
                        </a:rPr>
                        <a:t>*</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3"/>
                  </a:ext>
                </a:extLst>
              </a:tr>
            </a:tbl>
          </a:graphicData>
        </a:graphic>
      </p:graphicFrame>
      <p:sp>
        <p:nvSpPr>
          <p:cNvPr id="4" name="Rectangle 1"/>
          <p:cNvSpPr>
            <a:spLocks noChangeArrowheads="1"/>
          </p:cNvSpPr>
          <p:nvPr/>
        </p:nvSpPr>
        <p:spPr bwMode="auto">
          <a:xfrm>
            <a:off x="607445" y="2486349"/>
            <a:ext cx="5456302"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Modello 5: ARIMA, usando le osservazioni 1996-2015 (T = 20)</a:t>
            </a:r>
            <a:endParaRPr kumimoji="0" lang="it-IT" altLang="it-IT"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Variabile dipendente: (1-L) </a:t>
            </a:r>
            <a:r>
              <a:rPr kumimoji="0" lang="it-IT" altLang="it-IT"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occupazionemanifattura</a:t>
            </a:r>
            <a:endParaRPr kumimoji="0" lang="it-IT" altLang="it-IT" sz="1600" b="0" i="0" u="none" strike="noStrike" cap="none" normalizeH="0" baseline="0" dirty="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Errori standard basati sull'Hessiana</a:t>
            </a:r>
            <a:endParaRPr kumimoji="0" lang="it-IT" alt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sp>
        <p:nvSpPr>
          <p:cNvPr id="5" name="CasellaDiTesto 4"/>
          <p:cNvSpPr txBox="1"/>
          <p:nvPr/>
        </p:nvSpPr>
        <p:spPr>
          <a:xfrm>
            <a:off x="6982900" y="2486349"/>
            <a:ext cx="4831307" cy="3693319"/>
          </a:xfrm>
          <a:prstGeom prst="rect">
            <a:avLst/>
          </a:prstGeom>
          <a:noFill/>
        </p:spPr>
        <p:txBody>
          <a:bodyPr wrap="square" rtlCol="0">
            <a:spAutoFit/>
          </a:bodyPr>
          <a:lstStyle/>
          <a:p>
            <a:pPr marL="285750" indent="-285750">
              <a:buFont typeface="Courier New" panose="02070309020205020404" pitchFamily="49" charset="0"/>
              <a:buChar char="o"/>
            </a:pPr>
            <a:r>
              <a:rPr lang="it-IT" dirty="0" smtClean="0"/>
              <a:t>La scelta del modello si effettua valutando contemporaneamente la significatività dei coefficienti dei regressori </a:t>
            </a:r>
            <a:r>
              <a:rPr lang="it-IT" b="1" dirty="0" smtClean="0"/>
              <a:t>AR</a:t>
            </a:r>
            <a:r>
              <a:rPr lang="it-IT" dirty="0" smtClean="0"/>
              <a:t> ed </a:t>
            </a:r>
            <a:r>
              <a:rPr lang="it-IT" b="1" dirty="0" smtClean="0"/>
              <a:t>MA</a:t>
            </a:r>
            <a:r>
              <a:rPr lang="it-IT" dirty="0" smtClean="0"/>
              <a:t> e i criteri informativi di </a:t>
            </a:r>
            <a:r>
              <a:rPr lang="it-IT" b="1" dirty="0" err="1" smtClean="0"/>
              <a:t>Akaike</a:t>
            </a:r>
            <a:r>
              <a:rPr lang="it-IT" dirty="0" smtClean="0"/>
              <a:t> e di </a:t>
            </a:r>
            <a:r>
              <a:rPr lang="it-IT" b="1" dirty="0" err="1" smtClean="0"/>
              <a:t>Schvarz</a:t>
            </a:r>
            <a:r>
              <a:rPr lang="it-IT" dirty="0"/>
              <a:t> </a:t>
            </a:r>
            <a:r>
              <a:rPr lang="it-IT" dirty="0" smtClean="0"/>
              <a:t>(scegliendo fra quest’ultimi quelli che presentano i valori più piccoli).</a:t>
            </a:r>
          </a:p>
          <a:p>
            <a:pPr marL="285750" indent="-285750">
              <a:buFont typeface="Courier New" panose="02070309020205020404" pitchFamily="49" charset="0"/>
              <a:buChar char="o"/>
            </a:pPr>
            <a:endParaRPr lang="it-IT" dirty="0"/>
          </a:p>
          <a:p>
            <a:pPr marL="285750" indent="-285750">
              <a:buFont typeface="Courier New" panose="02070309020205020404" pitchFamily="49" charset="0"/>
              <a:buChar char="o"/>
            </a:pPr>
            <a:r>
              <a:rPr lang="it-IT" dirty="0" smtClean="0"/>
              <a:t>Dopo aver provato diverse combinazioni del modello ARIMA quello che presenta un miglior adattamento su entrambi i livelli di valutazione è il </a:t>
            </a:r>
            <a:r>
              <a:rPr lang="it-IT" b="1" u="sng" dirty="0" smtClean="0"/>
              <a:t>modello ARIMA (2,1,0).</a:t>
            </a:r>
            <a:endParaRPr lang="it-IT" b="1" u="sng" dirty="0"/>
          </a:p>
        </p:txBody>
      </p:sp>
      <p:graphicFrame>
        <p:nvGraphicFramePr>
          <p:cNvPr id="6" name="Tabella 5"/>
          <p:cNvGraphicFramePr>
            <a:graphicFrameLocks noGrp="1"/>
          </p:cNvGraphicFramePr>
          <p:nvPr>
            <p:extLst>
              <p:ext uri="{D42A27DB-BD31-4B8C-83A1-F6EECF244321}">
                <p14:modId xmlns:p14="http://schemas.microsoft.com/office/powerpoint/2010/main" val="2189783658"/>
              </p:ext>
            </p:extLst>
          </p:nvPr>
        </p:nvGraphicFramePr>
        <p:xfrm>
          <a:off x="449537" y="6305265"/>
          <a:ext cx="2385060" cy="195707"/>
        </p:xfrm>
        <a:graphic>
          <a:graphicData uri="http://schemas.openxmlformats.org/drawingml/2006/table">
            <a:tbl>
              <a:tblPr>
                <a:tableStyleId>{5C22544A-7EE6-4342-B048-85BDC9FD1C3A}</a:tableStyleId>
              </a:tblPr>
              <a:tblGrid>
                <a:gridCol w="155956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tblGrid>
              <a:tr h="111022">
                <a:tc>
                  <a:txBody>
                    <a:bodyPr/>
                    <a:lstStyle/>
                    <a:p>
                      <a:pPr>
                        <a:lnSpc>
                          <a:spcPct val="107000"/>
                        </a:lnSpc>
                        <a:spcAft>
                          <a:spcPts val="0"/>
                        </a:spcAft>
                      </a:pPr>
                      <a:r>
                        <a:rPr lang="it-IT" sz="1200">
                          <a:effectLst/>
                        </a:rPr>
                        <a:t>Criterio di Akaike</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r">
                        <a:lnSpc>
                          <a:spcPct val="107000"/>
                        </a:lnSpc>
                        <a:spcAft>
                          <a:spcPts val="0"/>
                        </a:spcAft>
                      </a:pPr>
                      <a:r>
                        <a:rPr lang="it-IT" sz="1200" dirty="0">
                          <a:effectLst/>
                        </a:rPr>
                        <a:t> 226,8102</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bl>
          </a:graphicData>
        </a:graphic>
      </p:graphicFrame>
      <p:graphicFrame>
        <p:nvGraphicFramePr>
          <p:cNvPr id="7" name="Tabella 6"/>
          <p:cNvGraphicFramePr>
            <a:graphicFrameLocks noGrp="1"/>
          </p:cNvGraphicFramePr>
          <p:nvPr>
            <p:extLst>
              <p:ext uri="{D42A27DB-BD31-4B8C-83A1-F6EECF244321}">
                <p14:modId xmlns:p14="http://schemas.microsoft.com/office/powerpoint/2010/main" val="3325586263"/>
              </p:ext>
            </p:extLst>
          </p:nvPr>
        </p:nvGraphicFramePr>
        <p:xfrm>
          <a:off x="4218551" y="6305266"/>
          <a:ext cx="2432050" cy="195707"/>
        </p:xfrm>
        <a:graphic>
          <a:graphicData uri="http://schemas.openxmlformats.org/drawingml/2006/table">
            <a:tbl>
              <a:tblPr>
                <a:tableStyleId>{5C22544A-7EE6-4342-B048-85BDC9FD1C3A}</a:tableStyleId>
              </a:tblPr>
              <a:tblGrid>
                <a:gridCol w="160655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tblGrid>
              <a:tr h="131146">
                <a:tc>
                  <a:txBody>
                    <a:bodyPr/>
                    <a:lstStyle/>
                    <a:p>
                      <a:pPr>
                        <a:lnSpc>
                          <a:spcPct val="107000"/>
                        </a:lnSpc>
                        <a:spcAft>
                          <a:spcPts val="0"/>
                        </a:spcAft>
                      </a:pPr>
                      <a:r>
                        <a:rPr lang="it-IT" sz="1200" dirty="0">
                          <a:effectLst/>
                        </a:rPr>
                        <a:t>Criterio di </a:t>
                      </a:r>
                      <a:r>
                        <a:rPr lang="it-IT" sz="1200" dirty="0" err="1">
                          <a:effectLst/>
                        </a:rPr>
                        <a:t>Schwarz</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r">
                        <a:lnSpc>
                          <a:spcPct val="107000"/>
                        </a:lnSpc>
                        <a:spcAft>
                          <a:spcPts val="0"/>
                        </a:spcAft>
                      </a:pPr>
                      <a:r>
                        <a:rPr lang="it-IT" sz="1200" dirty="0">
                          <a:effectLst/>
                        </a:rPr>
                        <a:t> 230,7931</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bl>
          </a:graphicData>
        </a:graphic>
      </p:graphicFrame>
      <p:sp>
        <p:nvSpPr>
          <p:cNvPr id="8" name="CasellaDiTesto 7"/>
          <p:cNvSpPr txBox="1"/>
          <p:nvPr/>
        </p:nvSpPr>
        <p:spPr>
          <a:xfrm>
            <a:off x="1255594" y="5418162"/>
            <a:ext cx="2320120" cy="369332"/>
          </a:xfrm>
          <a:prstGeom prst="rect">
            <a:avLst/>
          </a:prstGeom>
          <a:noFill/>
        </p:spPr>
        <p:txBody>
          <a:bodyPr wrap="square" rtlCol="0">
            <a:spAutoFit/>
          </a:bodyPr>
          <a:lstStyle/>
          <a:p>
            <a:r>
              <a:rPr lang="it-IT" dirty="0" smtClean="0"/>
              <a:t>AIC</a:t>
            </a:r>
            <a:endParaRPr lang="it-IT" dirty="0"/>
          </a:p>
        </p:txBody>
      </p:sp>
      <p:sp>
        <p:nvSpPr>
          <p:cNvPr id="9" name="CasellaDiTesto 8"/>
          <p:cNvSpPr txBox="1"/>
          <p:nvPr/>
        </p:nvSpPr>
        <p:spPr>
          <a:xfrm>
            <a:off x="5040164" y="5418162"/>
            <a:ext cx="2047165" cy="369332"/>
          </a:xfrm>
          <a:prstGeom prst="rect">
            <a:avLst/>
          </a:prstGeom>
          <a:noFill/>
        </p:spPr>
        <p:txBody>
          <a:bodyPr wrap="square" rtlCol="0">
            <a:spAutoFit/>
          </a:bodyPr>
          <a:lstStyle/>
          <a:p>
            <a:r>
              <a:rPr lang="it-IT" dirty="0" smtClean="0"/>
              <a:t>BIC</a:t>
            </a:r>
            <a:endParaRPr lang="it-IT" dirty="0"/>
          </a:p>
        </p:txBody>
      </p:sp>
      <p:sp>
        <p:nvSpPr>
          <p:cNvPr id="13" name="Freccia in giù 12"/>
          <p:cNvSpPr/>
          <p:nvPr/>
        </p:nvSpPr>
        <p:spPr>
          <a:xfrm>
            <a:off x="1460310" y="5787494"/>
            <a:ext cx="204717" cy="3812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in giù 13"/>
          <p:cNvSpPr/>
          <p:nvPr/>
        </p:nvSpPr>
        <p:spPr>
          <a:xfrm>
            <a:off x="5167748" y="5787494"/>
            <a:ext cx="223118" cy="3812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904562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9662" y="151766"/>
            <a:ext cx="10571998" cy="970450"/>
          </a:xfrm>
        </p:spPr>
        <p:txBody>
          <a:bodyPr/>
          <a:lstStyle/>
          <a:p>
            <a:r>
              <a:rPr lang="it-IT" dirty="0" smtClean="0"/>
              <a:t>Fase 6) Previsione «out of sample»</a:t>
            </a:r>
            <a:endParaRPr lang="it-IT"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964005" y="1417638"/>
            <a:ext cx="6816973" cy="5112730"/>
          </a:xfrm>
        </p:spPr>
      </p:pic>
      <p:sp>
        <p:nvSpPr>
          <p:cNvPr id="5" name="CasellaDiTesto 4"/>
          <p:cNvSpPr txBox="1"/>
          <p:nvPr/>
        </p:nvSpPr>
        <p:spPr>
          <a:xfrm>
            <a:off x="211016" y="2546253"/>
            <a:ext cx="4459459" cy="3693319"/>
          </a:xfrm>
          <a:prstGeom prst="rect">
            <a:avLst/>
          </a:prstGeom>
          <a:noFill/>
        </p:spPr>
        <p:txBody>
          <a:bodyPr wrap="square" rtlCol="0">
            <a:spAutoFit/>
          </a:bodyPr>
          <a:lstStyle/>
          <a:p>
            <a:pPr marL="285750" indent="-285750">
              <a:buFont typeface="Arial" panose="020B0604020202020204" pitchFamily="34" charset="0"/>
              <a:buChar char="•"/>
            </a:pPr>
            <a:r>
              <a:rPr lang="it-IT" dirty="0" smtClean="0"/>
              <a:t>Definito il modello ARIMA effettuiamo una previsione fuori dal campione di stima, per gli anni </a:t>
            </a:r>
            <a:r>
              <a:rPr lang="it-IT" b="1" dirty="0" smtClean="0"/>
              <a:t>2016</a:t>
            </a:r>
            <a:r>
              <a:rPr lang="it-IT" dirty="0" smtClean="0"/>
              <a:t>, </a:t>
            </a:r>
            <a:r>
              <a:rPr lang="it-IT" b="1" dirty="0" smtClean="0"/>
              <a:t>2017</a:t>
            </a:r>
            <a:r>
              <a:rPr lang="it-IT" dirty="0" smtClean="0"/>
              <a:t> e </a:t>
            </a:r>
            <a:r>
              <a:rPr lang="it-IT" b="1" dirty="0" smtClean="0"/>
              <a:t>2018</a:t>
            </a:r>
            <a:r>
              <a:rPr lang="it-IT" dirty="0" smtClean="0"/>
              <a:t>. Per fare ciò aggiungiamo 3 osservazioni al campione di stima.</a:t>
            </a:r>
          </a:p>
          <a:p>
            <a:pPr marL="285750" indent="-285750">
              <a:buFont typeface="Arial" panose="020B0604020202020204" pitchFamily="34" charset="0"/>
              <a:buChar char="•"/>
            </a:pPr>
            <a:endParaRPr lang="it-IT" dirty="0" smtClean="0"/>
          </a:p>
          <a:p>
            <a:pPr marL="285750" indent="-285750">
              <a:buFont typeface="Arial" panose="020B0604020202020204" pitchFamily="34" charset="0"/>
              <a:buChar char="•"/>
            </a:pPr>
            <a:r>
              <a:rPr lang="it-IT" dirty="0"/>
              <a:t>L</a:t>
            </a:r>
            <a:r>
              <a:rPr lang="it-IT" dirty="0" smtClean="0"/>
              <a:t>’occupazione manifatturiera sembra assumere un </a:t>
            </a:r>
            <a:r>
              <a:rPr lang="it-IT" b="1" dirty="0" smtClean="0"/>
              <a:t>andamento negativo.</a:t>
            </a:r>
            <a:r>
              <a:rPr lang="it-IT" dirty="0" smtClean="0"/>
              <a:t> Tuttavia l’ampiezza degli intervalli di confidenza non esclude un possibile andamento costante o positivo della serie.    </a:t>
            </a:r>
            <a:endParaRPr lang="it-IT" dirty="0"/>
          </a:p>
        </p:txBody>
      </p:sp>
    </p:spTree>
    <p:extLst>
      <p:ext uri="{BB962C8B-B14F-4D97-AF65-F5344CB8AC3E}">
        <p14:creationId xmlns:p14="http://schemas.microsoft.com/office/powerpoint/2010/main" val="34338781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Industria 4.0: cos’è e dove ci porterà</a:t>
            </a:r>
            <a:endParaRPr lang="it-IT" dirty="0"/>
          </a:p>
        </p:txBody>
      </p:sp>
      <p:sp>
        <p:nvSpPr>
          <p:cNvPr id="3" name="Segnaposto contenuto 2"/>
          <p:cNvSpPr>
            <a:spLocks noGrp="1"/>
          </p:cNvSpPr>
          <p:nvPr>
            <p:ph idx="1"/>
          </p:nvPr>
        </p:nvSpPr>
        <p:spPr>
          <a:xfrm>
            <a:off x="818712" y="2771335"/>
            <a:ext cx="10688660" cy="3087463"/>
          </a:xfrm>
        </p:spPr>
        <p:txBody>
          <a:bodyPr>
            <a:normAutofit/>
          </a:bodyPr>
          <a:lstStyle/>
          <a:p>
            <a:pPr marL="0" indent="0">
              <a:buNone/>
            </a:pPr>
            <a:r>
              <a:rPr lang="it-IT" sz="2000" dirty="0" smtClean="0"/>
              <a:t>Stiamo entrando nella cosiddetta </a:t>
            </a:r>
            <a:r>
              <a:rPr lang="it-IT" sz="2000" b="1" i="1" dirty="0" smtClean="0">
                <a:effectLst>
                  <a:outerShdw blurRad="38100" dist="38100" dir="2700000" algn="tl">
                    <a:srgbClr val="000000">
                      <a:alpha val="43137"/>
                    </a:srgbClr>
                  </a:outerShdw>
                </a:effectLst>
              </a:rPr>
              <a:t>quarta rivoluzione industriale</a:t>
            </a:r>
            <a:r>
              <a:rPr lang="it-IT" sz="2000" dirty="0" smtClean="0"/>
              <a:t>. Per prevedere gli scenari futuri, in particolar modo rispetto al </a:t>
            </a:r>
            <a:r>
              <a:rPr lang="it-IT" sz="2000" b="1" i="1" dirty="0" smtClean="0">
                <a:effectLst>
                  <a:outerShdw blurRad="38100" dist="38100" dir="2700000" algn="tl">
                    <a:srgbClr val="000000">
                      <a:alpha val="43137"/>
                    </a:srgbClr>
                  </a:outerShdw>
                </a:effectLst>
              </a:rPr>
              <a:t>mondo del lavoro</a:t>
            </a:r>
            <a:r>
              <a:rPr lang="it-IT" sz="2000" dirty="0" smtClean="0"/>
              <a:t>, cerchiamo di rispondere a qualche domanda rilevante:</a:t>
            </a:r>
          </a:p>
          <a:p>
            <a:r>
              <a:rPr lang="it-IT" sz="2000" dirty="0" smtClean="0"/>
              <a:t>Perché </a:t>
            </a:r>
            <a:r>
              <a:rPr lang="it-IT" sz="2000" b="1" i="1" u="sng" dirty="0" smtClean="0">
                <a:effectLst>
                  <a:outerShdw blurRad="38100" dist="38100" dir="2700000" algn="tl">
                    <a:srgbClr val="000000">
                      <a:alpha val="43137"/>
                    </a:srgbClr>
                  </a:outerShdw>
                </a:effectLst>
              </a:rPr>
              <a:t>industria 4.0</a:t>
            </a:r>
            <a:r>
              <a:rPr lang="it-IT" sz="2000" dirty="0" smtClean="0"/>
              <a:t>?</a:t>
            </a:r>
          </a:p>
          <a:p>
            <a:r>
              <a:rPr lang="it-IT" sz="2000" dirty="0" smtClean="0"/>
              <a:t>Quali sono le </a:t>
            </a:r>
            <a:r>
              <a:rPr lang="it-IT" sz="2000" b="1" i="1" u="sng" dirty="0" smtClean="0">
                <a:effectLst>
                  <a:outerShdw blurRad="38100" dist="38100" dir="2700000" algn="tl">
                    <a:srgbClr val="000000">
                      <a:alpha val="43137"/>
                    </a:srgbClr>
                  </a:outerShdw>
                </a:effectLst>
              </a:rPr>
              <a:t>tecnologie</a:t>
            </a:r>
            <a:r>
              <a:rPr lang="it-IT" sz="2000" dirty="0" smtClean="0"/>
              <a:t> che definiscono l’industria 4.0?</a:t>
            </a:r>
          </a:p>
          <a:p>
            <a:r>
              <a:rPr lang="it-IT" sz="2000" dirty="0"/>
              <a:t>C</a:t>
            </a:r>
            <a:r>
              <a:rPr lang="it-IT" sz="2000" dirty="0" smtClean="0"/>
              <a:t>he impatto avrà l’industria 4.0 sul </a:t>
            </a:r>
            <a:r>
              <a:rPr lang="it-IT" sz="2000" b="1" i="1" u="sng" dirty="0" smtClean="0">
                <a:effectLst>
                  <a:outerShdw blurRad="38100" dist="38100" dir="2700000" algn="tl">
                    <a:srgbClr val="000000">
                      <a:alpha val="43137"/>
                    </a:srgbClr>
                  </a:outerShdw>
                </a:effectLst>
              </a:rPr>
              <a:t>lavoro</a:t>
            </a:r>
            <a:r>
              <a:rPr lang="it-IT" sz="2000" dirty="0" smtClean="0"/>
              <a:t>?</a:t>
            </a:r>
          </a:p>
          <a:p>
            <a:r>
              <a:rPr lang="it-IT" sz="2000" dirty="0" smtClean="0"/>
              <a:t>In che modo </a:t>
            </a:r>
            <a:r>
              <a:rPr lang="it-IT" sz="2000" b="1" i="1" u="sng" dirty="0" smtClean="0">
                <a:effectLst>
                  <a:outerShdw blurRad="38100" dist="38100" dir="2700000" algn="tl">
                    <a:srgbClr val="000000">
                      <a:alpha val="43137"/>
                    </a:srgbClr>
                  </a:outerShdw>
                </a:effectLst>
              </a:rPr>
              <a:t>occupazione manifatturiera</a:t>
            </a:r>
            <a:r>
              <a:rPr lang="it-IT" sz="2000" dirty="0" smtClean="0"/>
              <a:t> e </a:t>
            </a:r>
            <a:r>
              <a:rPr lang="it-IT" sz="2000" b="1" i="1" u="sng" dirty="0" smtClean="0">
                <a:effectLst>
                  <a:outerShdw blurRad="38100" dist="38100" dir="2700000" algn="tl">
                    <a:srgbClr val="000000">
                      <a:alpha val="43137"/>
                    </a:srgbClr>
                  </a:outerShdw>
                </a:effectLst>
              </a:rPr>
              <a:t>produzione manifatturiera</a:t>
            </a:r>
            <a:r>
              <a:rPr lang="it-IT" sz="2000" dirty="0" smtClean="0"/>
              <a:t> entrano in relazione?</a:t>
            </a:r>
            <a:endParaRPr lang="it-IT" sz="2000" dirty="0"/>
          </a:p>
        </p:txBody>
      </p:sp>
    </p:spTree>
    <p:extLst>
      <p:ext uri="{BB962C8B-B14F-4D97-AF65-F5344CB8AC3E}">
        <p14:creationId xmlns:p14="http://schemas.microsoft.com/office/powerpoint/2010/main" val="7624374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 modello ARIMA al modello ARIMAX</a:t>
            </a:r>
            <a:endParaRPr lang="it-IT" dirty="0"/>
          </a:p>
        </p:txBody>
      </p:sp>
      <p:sp>
        <p:nvSpPr>
          <p:cNvPr id="3" name="Segnaposto contenuto 2"/>
          <p:cNvSpPr>
            <a:spLocks noGrp="1"/>
          </p:cNvSpPr>
          <p:nvPr>
            <p:ph idx="1"/>
          </p:nvPr>
        </p:nvSpPr>
        <p:spPr/>
        <p:txBody>
          <a:bodyPr/>
          <a:lstStyle/>
          <a:p>
            <a:r>
              <a:rPr lang="it-IT" dirty="0" smtClean="0"/>
              <a:t>La previsione effettuata, la quale mostra un andamento decrescente dell’occupazione manifatturiera negli anni 2016, 2017 e 2018, </a:t>
            </a:r>
            <a:r>
              <a:rPr lang="it-IT" smtClean="0"/>
              <a:t>sembra concordare </a:t>
            </a:r>
            <a:r>
              <a:rPr lang="it-IT" dirty="0" smtClean="0"/>
              <a:t>con le previsioni effettuate da diversi istituti economici sui dati elaborati e resi disponibili dall’Istat. </a:t>
            </a:r>
          </a:p>
          <a:p>
            <a:r>
              <a:rPr lang="it-IT" dirty="0" smtClean="0"/>
              <a:t>Tuttavia, i dati «reali» dell’Istat mostrano una lieve variazione positiva dal 2015 al 2016:</a:t>
            </a:r>
          </a:p>
          <a:p>
            <a:pPr marL="0" indent="0">
              <a:buNone/>
            </a:pPr>
            <a:endParaRPr lang="it-IT" dirty="0"/>
          </a:p>
        </p:txBody>
      </p:sp>
      <p:graphicFrame>
        <p:nvGraphicFramePr>
          <p:cNvPr id="4" name="Tabella 3"/>
          <p:cNvGraphicFramePr>
            <a:graphicFrameLocks noGrp="1"/>
          </p:cNvGraphicFramePr>
          <p:nvPr>
            <p:extLst>
              <p:ext uri="{D42A27DB-BD31-4B8C-83A1-F6EECF244321}">
                <p14:modId xmlns:p14="http://schemas.microsoft.com/office/powerpoint/2010/main" val="123958940"/>
              </p:ext>
            </p:extLst>
          </p:nvPr>
        </p:nvGraphicFramePr>
        <p:xfrm>
          <a:off x="5829367" y="5018095"/>
          <a:ext cx="5131327" cy="758076"/>
        </p:xfrm>
        <a:graphic>
          <a:graphicData uri="http://schemas.openxmlformats.org/drawingml/2006/table">
            <a:tbl>
              <a:tblPr/>
              <a:tblGrid>
                <a:gridCol w="739069">
                  <a:extLst>
                    <a:ext uri="{9D8B030D-6E8A-4147-A177-3AD203B41FA5}">
                      <a16:colId xmlns:a16="http://schemas.microsoft.com/office/drawing/2014/main" val="20000"/>
                    </a:ext>
                  </a:extLst>
                </a:gridCol>
                <a:gridCol w="739069">
                  <a:extLst>
                    <a:ext uri="{9D8B030D-6E8A-4147-A177-3AD203B41FA5}">
                      <a16:colId xmlns:a16="http://schemas.microsoft.com/office/drawing/2014/main" val="20001"/>
                    </a:ext>
                  </a:extLst>
                </a:gridCol>
                <a:gridCol w="739069">
                  <a:extLst>
                    <a:ext uri="{9D8B030D-6E8A-4147-A177-3AD203B41FA5}">
                      <a16:colId xmlns:a16="http://schemas.microsoft.com/office/drawing/2014/main" val="20002"/>
                    </a:ext>
                  </a:extLst>
                </a:gridCol>
                <a:gridCol w="739069">
                  <a:extLst>
                    <a:ext uri="{9D8B030D-6E8A-4147-A177-3AD203B41FA5}">
                      <a16:colId xmlns:a16="http://schemas.microsoft.com/office/drawing/2014/main" val="20003"/>
                    </a:ext>
                  </a:extLst>
                </a:gridCol>
                <a:gridCol w="739069">
                  <a:extLst>
                    <a:ext uri="{9D8B030D-6E8A-4147-A177-3AD203B41FA5}">
                      <a16:colId xmlns:a16="http://schemas.microsoft.com/office/drawing/2014/main" val="20004"/>
                    </a:ext>
                  </a:extLst>
                </a:gridCol>
                <a:gridCol w="696913">
                  <a:extLst>
                    <a:ext uri="{9D8B030D-6E8A-4147-A177-3AD203B41FA5}">
                      <a16:colId xmlns:a16="http://schemas.microsoft.com/office/drawing/2014/main" val="20005"/>
                    </a:ext>
                  </a:extLst>
                </a:gridCol>
                <a:gridCol w="739069">
                  <a:extLst>
                    <a:ext uri="{9D8B030D-6E8A-4147-A177-3AD203B41FA5}">
                      <a16:colId xmlns:a16="http://schemas.microsoft.com/office/drawing/2014/main" val="20006"/>
                    </a:ext>
                  </a:extLst>
                </a:gridCol>
              </a:tblGrid>
              <a:tr h="379038">
                <a:tc>
                  <a:txBody>
                    <a:bodyPr/>
                    <a:lstStyle/>
                    <a:p>
                      <a:pPr algn="ctr" fontAlgn="t"/>
                      <a:r>
                        <a:rPr lang="it-IT" sz="1600" b="0" i="0" u="none" strike="noStrike" dirty="0">
                          <a:solidFill>
                            <a:srgbClr val="FFFFFF"/>
                          </a:solidFill>
                          <a:effectLst/>
                          <a:latin typeface="Verdana" panose="020B0604030504040204" pitchFamily="34" charset="0"/>
                        </a:rPr>
                        <a:t>2010</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2011</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2012</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2013</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2014</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2015</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tc>
                  <a:txBody>
                    <a:bodyPr/>
                    <a:lstStyle/>
                    <a:p>
                      <a:pPr algn="ctr" fontAlgn="t"/>
                      <a:r>
                        <a:rPr lang="it-IT" sz="1600" b="0" i="0" u="none" strike="noStrike" dirty="0">
                          <a:solidFill>
                            <a:srgbClr val="FFFFFF"/>
                          </a:solidFill>
                          <a:effectLst/>
                          <a:latin typeface="Verdana" panose="020B0604030504040204" pitchFamily="34" charset="0"/>
                        </a:rPr>
                        <a:t>2016</a:t>
                      </a:r>
                    </a:p>
                  </a:txBody>
                  <a:tcPr marL="9525" marR="9525" marT="9525" marB="0">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00A1E3"/>
                    </a:solidFill>
                  </a:tcPr>
                </a:tc>
                <a:extLst>
                  <a:ext uri="{0D108BD9-81ED-4DB2-BD59-A6C34878D82A}">
                    <a16:rowId xmlns:a16="http://schemas.microsoft.com/office/drawing/2014/main" val="10000"/>
                  </a:ext>
                </a:extLst>
              </a:tr>
              <a:tr h="379038">
                <a:tc>
                  <a:txBody>
                    <a:bodyPr/>
                    <a:lstStyle/>
                    <a:p>
                      <a:pPr algn="ctr" fontAlgn="b"/>
                      <a:r>
                        <a:rPr lang="it-IT" sz="1600" b="0" i="0" u="none" strike="noStrike" dirty="0">
                          <a:effectLst/>
                          <a:latin typeface="Arial" panose="020B0604020202020204" pitchFamily="34" charset="0"/>
                        </a:rPr>
                        <a:t>4166,2</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dirty="0">
                          <a:effectLst/>
                          <a:latin typeface="Arial" panose="020B0604020202020204" pitchFamily="34" charset="0"/>
                        </a:rPr>
                        <a:t>4135,3</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a:effectLst/>
                          <a:latin typeface="Arial" panose="020B0604020202020204" pitchFamily="34" charset="0"/>
                        </a:rPr>
                        <a:t>4057,2</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dirty="0" smtClean="0">
                          <a:effectLst/>
                          <a:latin typeface="Arial" panose="020B0604020202020204" pitchFamily="34" charset="0"/>
                        </a:rPr>
                        <a:t>341</a:t>
                      </a:r>
                      <a:endParaRPr lang="it-IT" sz="1600" b="0" i="0" u="none" strike="noStrike" dirty="0">
                        <a:effectLst/>
                        <a:latin typeface="Arial" panose="020B0604020202020204" pitchFamily="34" charset="0"/>
                      </a:endParaRP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dirty="0">
                          <a:effectLst/>
                          <a:latin typeface="Arial" panose="020B0604020202020204" pitchFamily="34" charset="0"/>
                        </a:rPr>
                        <a:t>3868,1</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dirty="0">
                          <a:solidFill>
                            <a:schemeClr val="tx1"/>
                          </a:solidFill>
                          <a:effectLst/>
                          <a:latin typeface="Arial" panose="020B0604020202020204" pitchFamily="34" charset="0"/>
                        </a:rPr>
                        <a:t>3838,1</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tc>
                  <a:txBody>
                    <a:bodyPr/>
                    <a:lstStyle/>
                    <a:p>
                      <a:pPr algn="ctr" fontAlgn="b"/>
                      <a:r>
                        <a:rPr lang="it-IT" sz="1600" b="0" i="0" u="none" strike="noStrike" dirty="0">
                          <a:solidFill>
                            <a:schemeClr val="tx1"/>
                          </a:solidFill>
                          <a:effectLst/>
                          <a:latin typeface="Arial" panose="020B0604020202020204" pitchFamily="34" charset="0"/>
                        </a:rPr>
                        <a:t>3867,9</a:t>
                      </a:r>
                    </a:p>
                  </a:txBody>
                  <a:tcPr marL="9525" marR="9525" marT="9525" marB="0" anchor="b">
                    <a:lnL w="6350" cap="flat" cmpd="sng" algn="ctr">
                      <a:solidFill>
                        <a:srgbClr val="C0C0C0"/>
                      </a:solidFill>
                      <a:prstDash val="solid"/>
                      <a:round/>
                      <a:headEnd type="none" w="med" len="med"/>
                      <a:tailEnd type="none" w="med" len="med"/>
                    </a:lnL>
                    <a:lnR w="6350" cap="flat" cmpd="sng" algn="ctr">
                      <a:solidFill>
                        <a:srgbClr val="C0C0C0"/>
                      </a:solidFill>
                      <a:prstDash val="solid"/>
                      <a:round/>
                      <a:headEnd type="none" w="med" len="med"/>
                      <a:tailEnd type="none" w="med" len="med"/>
                    </a:lnR>
                    <a:lnT w="6350" cap="flat" cmpd="sng" algn="ctr">
                      <a:solidFill>
                        <a:srgbClr val="C0C0C0"/>
                      </a:solidFill>
                      <a:prstDash val="solid"/>
                      <a:round/>
                      <a:headEnd type="none" w="med" len="med"/>
                      <a:tailEnd type="none" w="med" len="med"/>
                    </a:lnT>
                    <a:lnB w="6350" cap="flat" cmpd="sng" algn="ctr">
                      <a:solidFill>
                        <a:srgbClr val="C0C0C0"/>
                      </a:solidFill>
                      <a:prstDash val="solid"/>
                      <a:round/>
                      <a:headEnd type="none" w="med" len="med"/>
                      <a:tailEnd type="none" w="med" len="med"/>
                    </a:lnB>
                    <a:solidFill>
                      <a:srgbClr val="A9D08E"/>
                    </a:solidFill>
                  </a:tcPr>
                </a:tc>
                <a:extLst>
                  <a:ext uri="{0D108BD9-81ED-4DB2-BD59-A6C34878D82A}">
                    <a16:rowId xmlns:a16="http://schemas.microsoft.com/office/drawing/2014/main" val="10001"/>
                  </a:ext>
                </a:extLst>
              </a:tr>
            </a:tbl>
          </a:graphicData>
        </a:graphic>
      </p:graphicFrame>
      <p:sp>
        <p:nvSpPr>
          <p:cNvPr id="5" name="CasellaDiTesto 4"/>
          <p:cNvSpPr txBox="1"/>
          <p:nvPr/>
        </p:nvSpPr>
        <p:spPr>
          <a:xfrm>
            <a:off x="927100" y="4935468"/>
            <a:ext cx="3124200" cy="923330"/>
          </a:xfrm>
          <a:prstGeom prst="rect">
            <a:avLst/>
          </a:prstGeom>
          <a:noFill/>
        </p:spPr>
        <p:txBody>
          <a:bodyPr wrap="square" rtlCol="0">
            <a:spAutoFit/>
          </a:bodyPr>
          <a:lstStyle/>
          <a:p>
            <a:pPr algn="ctr"/>
            <a:r>
              <a:rPr lang="it-IT" dirty="0" smtClean="0"/>
              <a:t>Occupazione industria manifatturiera </a:t>
            </a:r>
          </a:p>
          <a:p>
            <a:pPr algn="ctr"/>
            <a:r>
              <a:rPr lang="it-IT" dirty="0" smtClean="0"/>
              <a:t>(n° di occupati) </a:t>
            </a:r>
            <a:endParaRPr lang="it-IT" dirty="0"/>
          </a:p>
        </p:txBody>
      </p:sp>
      <p:sp>
        <p:nvSpPr>
          <p:cNvPr id="6" name="Freccia a destra 5"/>
          <p:cNvSpPr/>
          <p:nvPr/>
        </p:nvSpPr>
        <p:spPr>
          <a:xfrm>
            <a:off x="4051300" y="5276666"/>
            <a:ext cx="1295400" cy="2409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9463791" y="5397132"/>
            <a:ext cx="1551211" cy="567570"/>
          </a:xfrm>
          <a:prstGeom prst="ellipse">
            <a:avLst/>
          </a:prstGeom>
          <a:solidFill>
            <a:srgbClr val="FF0000">
              <a:alpha val="5000"/>
            </a:srgbClr>
          </a:solidFill>
          <a:ln w="476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0167891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Dal modello ARIMA al modello ARIMAX</a:t>
            </a:r>
            <a:endParaRPr lang="it-IT" dirty="0"/>
          </a:p>
        </p:txBody>
      </p:sp>
      <p:sp>
        <p:nvSpPr>
          <p:cNvPr id="3" name="Segnaposto contenuto 2"/>
          <p:cNvSpPr>
            <a:spLocks noGrp="1"/>
          </p:cNvSpPr>
          <p:nvPr>
            <p:ph idx="1"/>
          </p:nvPr>
        </p:nvSpPr>
        <p:spPr/>
        <p:txBody>
          <a:bodyPr>
            <a:normAutofit fontScale="92500" lnSpcReduction="10000"/>
          </a:bodyPr>
          <a:lstStyle/>
          <a:p>
            <a:endParaRPr lang="it-IT" dirty="0" smtClean="0"/>
          </a:p>
          <a:p>
            <a:r>
              <a:rPr lang="it-IT" dirty="0" smtClean="0"/>
              <a:t>Per migliorare le stime di previsione effettuate attraverso il modello ARIMA possiamo aggiungere una variabile esplicativa</a:t>
            </a:r>
          </a:p>
          <a:p>
            <a:pPr marL="0" indent="0">
              <a:buNone/>
            </a:pPr>
            <a:r>
              <a:rPr lang="it-IT" dirty="0" smtClean="0"/>
              <a:t>                                            </a:t>
            </a:r>
          </a:p>
          <a:p>
            <a:pPr marL="0" indent="0">
              <a:buNone/>
            </a:pPr>
            <a:r>
              <a:rPr lang="it-IT" dirty="0"/>
              <a:t> </a:t>
            </a:r>
            <a:r>
              <a:rPr lang="it-IT" dirty="0" smtClean="0"/>
              <a:t>                        </a:t>
            </a:r>
            <a:r>
              <a:rPr lang="it-IT" sz="2400" b="1" u="sng" dirty="0" smtClean="0"/>
              <a:t>ARIMAX</a:t>
            </a:r>
            <a:r>
              <a:rPr lang="it-IT" sz="2400" dirty="0" smtClean="0"/>
              <a:t>: </a:t>
            </a:r>
            <a:r>
              <a:rPr lang="it-IT" b="1" i="1" dirty="0" err="1" smtClean="0"/>
              <a:t>Autoregressive</a:t>
            </a:r>
            <a:r>
              <a:rPr lang="it-IT" b="1" i="1" dirty="0" smtClean="0"/>
              <a:t> </a:t>
            </a:r>
            <a:r>
              <a:rPr lang="it-IT" b="1" i="1" dirty="0" err="1" smtClean="0"/>
              <a:t>integrated</a:t>
            </a:r>
            <a:r>
              <a:rPr lang="it-IT" b="1" i="1" dirty="0" smtClean="0"/>
              <a:t> </a:t>
            </a:r>
            <a:r>
              <a:rPr lang="it-IT" b="1" i="1" dirty="0" err="1" smtClean="0"/>
              <a:t>Moving-Average</a:t>
            </a:r>
            <a:r>
              <a:rPr lang="it-IT" b="1" i="1" dirty="0" smtClean="0"/>
              <a:t> with </a:t>
            </a:r>
            <a:r>
              <a:rPr lang="it-IT" b="1" i="1" dirty="0" err="1" smtClean="0"/>
              <a:t>eXogenous</a:t>
            </a:r>
            <a:r>
              <a:rPr lang="it-IT" b="1" i="1" dirty="0" smtClean="0"/>
              <a:t> </a:t>
            </a:r>
            <a:r>
              <a:rPr lang="it-IT" b="1" i="1" dirty="0" err="1" smtClean="0"/>
              <a:t>variables</a:t>
            </a:r>
            <a:r>
              <a:rPr lang="it-IT" i="1" dirty="0" smtClean="0"/>
              <a:t>              </a:t>
            </a:r>
            <a:endParaRPr lang="it-IT" dirty="0" smtClean="0"/>
          </a:p>
          <a:p>
            <a:pPr marL="0" indent="0">
              <a:buNone/>
            </a:pPr>
            <a:r>
              <a:rPr lang="it-IT" i="1" dirty="0" smtClean="0"/>
              <a:t>                                                       </a:t>
            </a:r>
          </a:p>
          <a:p>
            <a:pPr marL="0" indent="0" algn="ctr">
              <a:buNone/>
            </a:pPr>
            <a:r>
              <a:rPr lang="it-IT" i="1" dirty="0" smtClean="0"/>
              <a:t> </a:t>
            </a:r>
            <a:r>
              <a:rPr lang="el-GR" b="1" i="1" dirty="0" smtClean="0"/>
              <a:t>ϕ(</a:t>
            </a:r>
            <a:r>
              <a:rPr lang="it-IT" b="1" i="1" dirty="0"/>
              <a:t>L)(1−L) </a:t>
            </a:r>
            <a:r>
              <a:rPr lang="it-IT" b="1" i="1" dirty="0" err="1"/>
              <a:t>dYt</a:t>
            </a:r>
            <a:r>
              <a:rPr lang="it-IT" b="1" i="1" dirty="0"/>
              <a:t> = </a:t>
            </a:r>
            <a:r>
              <a:rPr lang="el-GR" b="1" i="1" dirty="0"/>
              <a:t>Θ(</a:t>
            </a:r>
            <a:r>
              <a:rPr lang="it-IT" b="1" i="1" dirty="0"/>
              <a:t>L)</a:t>
            </a:r>
            <a:r>
              <a:rPr lang="it-IT" b="1" i="1" dirty="0" err="1"/>
              <a:t>Xt</a:t>
            </a:r>
            <a:r>
              <a:rPr lang="it-IT" b="1" i="1" dirty="0"/>
              <a:t> +</a:t>
            </a:r>
            <a:r>
              <a:rPr lang="el-GR" b="1" i="1" dirty="0"/>
              <a:t>θ(</a:t>
            </a:r>
            <a:r>
              <a:rPr lang="it-IT" b="1" i="1" dirty="0"/>
              <a:t>L)</a:t>
            </a:r>
            <a:r>
              <a:rPr lang="el-GR" b="1" i="1" dirty="0"/>
              <a:t>ε</a:t>
            </a:r>
            <a:r>
              <a:rPr lang="it-IT" b="1" i="1" dirty="0"/>
              <a:t>t</a:t>
            </a:r>
          </a:p>
          <a:p>
            <a:pPr marL="0" indent="0">
              <a:buNone/>
            </a:pPr>
            <a:endParaRPr lang="it-IT" dirty="0" smtClean="0"/>
          </a:p>
          <a:p>
            <a:r>
              <a:rPr lang="it-IT" dirty="0" smtClean="0"/>
              <a:t>La serie storica della </a:t>
            </a:r>
            <a:r>
              <a:rPr lang="it-IT" b="1" dirty="0" smtClean="0">
                <a:effectLst>
                  <a:outerShdw blurRad="38100" dist="38100" dir="2700000" algn="tl">
                    <a:srgbClr val="000000">
                      <a:alpha val="43137"/>
                    </a:srgbClr>
                  </a:outerShdw>
                </a:effectLst>
              </a:rPr>
              <a:t>produzione manifatturiera, </a:t>
            </a:r>
            <a:r>
              <a:rPr lang="it-IT" dirty="0" smtClean="0"/>
              <a:t>dal 1995 al 2015 è la nuova variabile esogena aggiuntiva (nuova variabile indipendente)</a:t>
            </a:r>
          </a:p>
          <a:p>
            <a:endParaRPr lang="it-IT" dirty="0"/>
          </a:p>
        </p:txBody>
      </p:sp>
      <p:sp>
        <p:nvSpPr>
          <p:cNvPr id="4" name="Freccia a destra con strisce 3"/>
          <p:cNvSpPr/>
          <p:nvPr/>
        </p:nvSpPr>
        <p:spPr>
          <a:xfrm>
            <a:off x="373901" y="3559126"/>
            <a:ext cx="1659988" cy="267286"/>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Ovale 4"/>
          <p:cNvSpPr/>
          <p:nvPr/>
        </p:nvSpPr>
        <p:spPr>
          <a:xfrm>
            <a:off x="3319976" y="4923691"/>
            <a:ext cx="2926079" cy="506437"/>
          </a:xfrm>
          <a:prstGeom prst="ellipse">
            <a:avLst/>
          </a:prstGeom>
          <a:solidFill>
            <a:schemeClr val="accent1">
              <a:alpha val="10000"/>
            </a:schemeClr>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4210345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Assunzioni del modello ARIMAX</a:t>
            </a:r>
            <a:endParaRPr lang="it-IT" dirty="0"/>
          </a:p>
        </p:txBody>
      </p:sp>
      <p:grpSp>
        <p:nvGrpSpPr>
          <p:cNvPr id="5" name="Gruppo 4"/>
          <p:cNvGrpSpPr/>
          <p:nvPr/>
        </p:nvGrpSpPr>
        <p:grpSpPr>
          <a:xfrm>
            <a:off x="491603" y="2519935"/>
            <a:ext cx="10632852" cy="3636963"/>
            <a:chOff x="518899" y="2126965"/>
            <a:chExt cx="10632852" cy="3636963"/>
          </a:xfrm>
        </p:grpSpPr>
        <p:sp>
          <p:nvSpPr>
            <p:cNvPr id="6" name="Connettore 1 5"/>
            <p:cNvSpPr/>
            <p:nvPr/>
          </p:nvSpPr>
          <p:spPr>
            <a:xfrm>
              <a:off x="518899" y="2126965"/>
              <a:ext cx="10553700" cy="0"/>
            </a:xfrm>
            <a:prstGeom prst="line">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Figura a mano libera 6"/>
            <p:cNvSpPr/>
            <p:nvPr/>
          </p:nvSpPr>
          <p:spPr>
            <a:xfrm>
              <a:off x="518899" y="2126965"/>
              <a:ext cx="2110740" cy="3636963"/>
            </a:xfrm>
            <a:custGeom>
              <a:avLst/>
              <a:gdLst>
                <a:gd name="connsiteX0" fmla="*/ 0 w 2110740"/>
                <a:gd name="connsiteY0" fmla="*/ 0 h 3636963"/>
                <a:gd name="connsiteX1" fmla="*/ 2110740 w 2110740"/>
                <a:gd name="connsiteY1" fmla="*/ 0 h 3636963"/>
                <a:gd name="connsiteX2" fmla="*/ 2110740 w 2110740"/>
                <a:gd name="connsiteY2" fmla="*/ 3636963 h 3636963"/>
                <a:gd name="connsiteX3" fmla="*/ 0 w 2110740"/>
                <a:gd name="connsiteY3" fmla="*/ 3636963 h 3636963"/>
                <a:gd name="connsiteX4" fmla="*/ 0 w 2110740"/>
                <a:gd name="connsiteY4" fmla="*/ 0 h 3636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10740" h="3636963">
                  <a:moveTo>
                    <a:pt x="0" y="0"/>
                  </a:moveTo>
                  <a:lnTo>
                    <a:pt x="2110740" y="0"/>
                  </a:lnTo>
                  <a:lnTo>
                    <a:pt x="2110740" y="3636963"/>
                  </a:lnTo>
                  <a:lnTo>
                    <a:pt x="0" y="3636963"/>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it-IT" sz="2800" kern="1200" dirty="0" smtClean="0"/>
                <a:t>Assunzioni:</a:t>
              </a:r>
              <a:endParaRPr lang="it-IT" sz="2800" kern="1200" dirty="0"/>
            </a:p>
          </p:txBody>
        </p:sp>
        <p:sp>
          <p:nvSpPr>
            <p:cNvPr id="8" name="Figura a mano libera 7"/>
            <p:cNvSpPr/>
            <p:nvPr/>
          </p:nvSpPr>
          <p:spPr>
            <a:xfrm>
              <a:off x="2708791" y="2211671"/>
              <a:ext cx="8284654" cy="1136550"/>
            </a:xfrm>
            <a:custGeom>
              <a:avLst/>
              <a:gdLst>
                <a:gd name="connsiteX0" fmla="*/ 0 w 8284654"/>
                <a:gd name="connsiteY0" fmla="*/ 0 h 1136550"/>
                <a:gd name="connsiteX1" fmla="*/ 8284654 w 8284654"/>
                <a:gd name="connsiteY1" fmla="*/ 0 h 1136550"/>
                <a:gd name="connsiteX2" fmla="*/ 8284654 w 8284654"/>
                <a:gd name="connsiteY2" fmla="*/ 1136550 h 1136550"/>
                <a:gd name="connsiteX3" fmla="*/ 0 w 8284654"/>
                <a:gd name="connsiteY3" fmla="*/ 1136550 h 1136550"/>
                <a:gd name="connsiteX4" fmla="*/ 0 w 8284654"/>
                <a:gd name="connsiteY4" fmla="*/ 0 h 113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4654" h="1136550">
                  <a:moveTo>
                    <a:pt x="0" y="0"/>
                  </a:moveTo>
                  <a:lnTo>
                    <a:pt x="8284654" y="0"/>
                  </a:lnTo>
                  <a:lnTo>
                    <a:pt x="8284654" y="1136550"/>
                  </a:lnTo>
                  <a:lnTo>
                    <a:pt x="0" y="11365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it-IT" b="1" kern="1200" dirty="0" smtClean="0"/>
                <a:t>Stazionarietà</a:t>
              </a:r>
              <a:r>
                <a:rPr lang="it-IT" kern="1200" dirty="0" smtClean="0"/>
                <a:t> della serie relativa alla variabile dipendente ma anche alla variabile indipendente aggiuntiva (verifica mediante il </a:t>
              </a:r>
              <a:r>
                <a:rPr lang="it-IT" b="1" kern="1200" dirty="0" smtClean="0"/>
                <a:t>test </a:t>
              </a:r>
              <a:r>
                <a:rPr lang="it-IT" b="1" kern="1200" dirty="0" err="1" smtClean="0"/>
                <a:t>Dickey-Fuller</a:t>
              </a:r>
              <a:r>
                <a:rPr lang="it-IT" b="1" kern="1200" dirty="0" smtClean="0"/>
                <a:t> </a:t>
              </a:r>
              <a:r>
                <a:rPr lang="it-IT" kern="1200" dirty="0" smtClean="0"/>
                <a:t>aumentato);</a:t>
              </a:r>
              <a:endParaRPr lang="it-IT" kern="1200" dirty="0"/>
            </a:p>
          </p:txBody>
        </p:sp>
        <p:sp>
          <p:nvSpPr>
            <p:cNvPr id="9" name="Connettore 1 8"/>
            <p:cNvSpPr/>
            <p:nvPr/>
          </p:nvSpPr>
          <p:spPr>
            <a:xfrm>
              <a:off x="2708791" y="3101979"/>
              <a:ext cx="844296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0" name="Figura a mano libera 9"/>
            <p:cNvSpPr/>
            <p:nvPr/>
          </p:nvSpPr>
          <p:spPr>
            <a:xfrm>
              <a:off x="2708791" y="3216801"/>
              <a:ext cx="8284654" cy="1136550"/>
            </a:xfrm>
            <a:custGeom>
              <a:avLst/>
              <a:gdLst>
                <a:gd name="connsiteX0" fmla="*/ 0 w 8284654"/>
                <a:gd name="connsiteY0" fmla="*/ 0 h 1136550"/>
                <a:gd name="connsiteX1" fmla="*/ 8284654 w 8284654"/>
                <a:gd name="connsiteY1" fmla="*/ 0 h 1136550"/>
                <a:gd name="connsiteX2" fmla="*/ 8284654 w 8284654"/>
                <a:gd name="connsiteY2" fmla="*/ 1136550 h 1136550"/>
                <a:gd name="connsiteX3" fmla="*/ 0 w 8284654"/>
                <a:gd name="connsiteY3" fmla="*/ 1136550 h 1136550"/>
                <a:gd name="connsiteX4" fmla="*/ 0 w 8284654"/>
                <a:gd name="connsiteY4" fmla="*/ 0 h 113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4654" h="1136550">
                  <a:moveTo>
                    <a:pt x="0" y="0"/>
                  </a:moveTo>
                  <a:lnTo>
                    <a:pt x="8284654" y="0"/>
                  </a:lnTo>
                  <a:lnTo>
                    <a:pt x="8284654" y="1136550"/>
                  </a:lnTo>
                  <a:lnTo>
                    <a:pt x="0" y="11365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it-IT" kern="1200" dirty="0" smtClean="0"/>
                <a:t>La serie dei residui non deve presentare una significativa correlazione (verifica attraverso il test di </a:t>
              </a:r>
              <a:r>
                <a:rPr lang="it-IT" b="1" kern="1200" dirty="0" err="1" smtClean="0"/>
                <a:t>Ljung</a:t>
              </a:r>
              <a:r>
                <a:rPr lang="it-IT" b="1" kern="1200" dirty="0" smtClean="0"/>
                <a:t>-Box</a:t>
              </a:r>
              <a:r>
                <a:rPr lang="it-IT" kern="1200" dirty="0" smtClean="0"/>
                <a:t>);</a:t>
              </a:r>
            </a:p>
            <a:p>
              <a:pPr lvl="0" algn="l" defTabSz="889000">
                <a:lnSpc>
                  <a:spcPct val="90000"/>
                </a:lnSpc>
                <a:spcBef>
                  <a:spcPct val="0"/>
                </a:spcBef>
                <a:spcAft>
                  <a:spcPct val="35000"/>
                </a:spcAft>
              </a:pPr>
              <a:endParaRPr lang="it-IT" sz="2000" kern="1200" dirty="0"/>
            </a:p>
          </p:txBody>
        </p:sp>
        <p:sp>
          <p:nvSpPr>
            <p:cNvPr id="11" name="Connettore 1 10"/>
            <p:cNvSpPr/>
            <p:nvPr/>
          </p:nvSpPr>
          <p:spPr>
            <a:xfrm>
              <a:off x="2708791" y="3945446"/>
              <a:ext cx="844296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2" name="Figura a mano libera 11"/>
            <p:cNvSpPr/>
            <p:nvPr/>
          </p:nvSpPr>
          <p:spPr>
            <a:xfrm>
              <a:off x="2708791" y="4008155"/>
              <a:ext cx="8284654" cy="1136550"/>
            </a:xfrm>
            <a:custGeom>
              <a:avLst/>
              <a:gdLst>
                <a:gd name="connsiteX0" fmla="*/ 0 w 8284654"/>
                <a:gd name="connsiteY0" fmla="*/ 0 h 1136550"/>
                <a:gd name="connsiteX1" fmla="*/ 8284654 w 8284654"/>
                <a:gd name="connsiteY1" fmla="*/ 0 h 1136550"/>
                <a:gd name="connsiteX2" fmla="*/ 8284654 w 8284654"/>
                <a:gd name="connsiteY2" fmla="*/ 1136550 h 1136550"/>
                <a:gd name="connsiteX3" fmla="*/ 0 w 8284654"/>
                <a:gd name="connsiteY3" fmla="*/ 1136550 h 1136550"/>
                <a:gd name="connsiteX4" fmla="*/ 0 w 8284654"/>
                <a:gd name="connsiteY4" fmla="*/ 0 h 1136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284654" h="1136550">
                  <a:moveTo>
                    <a:pt x="0" y="0"/>
                  </a:moveTo>
                  <a:lnTo>
                    <a:pt x="8284654" y="0"/>
                  </a:lnTo>
                  <a:lnTo>
                    <a:pt x="8284654" y="1136550"/>
                  </a:lnTo>
                  <a:lnTo>
                    <a:pt x="0" y="1136550"/>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it-IT" kern="1200" dirty="0" smtClean="0"/>
                <a:t>Il coefficiente delle variabili esogene devono essere statisticamente significative;</a:t>
              </a:r>
            </a:p>
            <a:p>
              <a:pPr lvl="0" algn="l" defTabSz="889000">
                <a:lnSpc>
                  <a:spcPct val="90000"/>
                </a:lnSpc>
                <a:spcBef>
                  <a:spcPct val="0"/>
                </a:spcBef>
                <a:spcAft>
                  <a:spcPct val="35000"/>
                </a:spcAft>
              </a:pPr>
              <a:endParaRPr lang="it-IT" sz="2000" kern="1200" dirty="0"/>
            </a:p>
          </p:txBody>
        </p:sp>
        <p:sp>
          <p:nvSpPr>
            <p:cNvPr id="13" name="Connettore 1 12"/>
            <p:cNvSpPr/>
            <p:nvPr/>
          </p:nvSpPr>
          <p:spPr>
            <a:xfrm>
              <a:off x="2708791" y="4724461"/>
              <a:ext cx="844296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grpSp>
      <p:sp>
        <p:nvSpPr>
          <p:cNvPr id="14" name="Connettore 1 13"/>
          <p:cNvSpPr/>
          <p:nvPr/>
        </p:nvSpPr>
        <p:spPr>
          <a:xfrm>
            <a:off x="2681495" y="5654043"/>
            <a:ext cx="844296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5" name="CasellaDiTesto 14"/>
          <p:cNvSpPr txBox="1"/>
          <p:nvPr/>
        </p:nvSpPr>
        <p:spPr>
          <a:xfrm>
            <a:off x="2681495" y="5249931"/>
            <a:ext cx="8284654" cy="369332"/>
          </a:xfrm>
          <a:prstGeom prst="rect">
            <a:avLst/>
          </a:prstGeom>
          <a:noFill/>
        </p:spPr>
        <p:txBody>
          <a:bodyPr wrap="square" rtlCol="0">
            <a:spAutoFit/>
          </a:bodyPr>
          <a:lstStyle/>
          <a:p>
            <a:r>
              <a:rPr lang="it-IT" dirty="0" smtClean="0"/>
              <a:t>Assenza di </a:t>
            </a:r>
            <a:r>
              <a:rPr lang="it-IT" b="1" dirty="0" smtClean="0"/>
              <a:t>simultanea causalità </a:t>
            </a:r>
            <a:r>
              <a:rPr lang="it-IT" dirty="0" smtClean="0"/>
              <a:t>(</a:t>
            </a:r>
            <a:r>
              <a:rPr lang="it-IT" dirty="0" err="1" smtClean="0"/>
              <a:t>causality</a:t>
            </a:r>
            <a:r>
              <a:rPr lang="it-IT" dirty="0" smtClean="0"/>
              <a:t> </a:t>
            </a:r>
            <a:r>
              <a:rPr lang="it-IT" dirty="0" err="1" smtClean="0"/>
              <a:t>Granger</a:t>
            </a:r>
            <a:r>
              <a:rPr lang="it-IT" dirty="0" smtClean="0"/>
              <a:t>)</a:t>
            </a:r>
            <a:endParaRPr lang="it-IT" dirty="0"/>
          </a:p>
        </p:txBody>
      </p:sp>
      <p:sp>
        <p:nvSpPr>
          <p:cNvPr id="16" name="Connettore 1 15"/>
          <p:cNvSpPr/>
          <p:nvPr/>
        </p:nvSpPr>
        <p:spPr>
          <a:xfrm>
            <a:off x="2681495" y="6307024"/>
            <a:ext cx="8442960" cy="0"/>
          </a:xfrm>
          <a:prstGeom prst="line">
            <a:avLst/>
          </a:prstGeom>
        </p:spPr>
        <p:style>
          <a:lnRef idx="2">
            <a:schemeClr val="accent1">
              <a:tint val="50000"/>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tx1">
              <a:hueOff val="0"/>
              <a:satOff val="0"/>
              <a:lumOff val="0"/>
              <a:alphaOff val="0"/>
            </a:schemeClr>
          </a:fontRef>
        </p:style>
      </p:sp>
      <p:sp>
        <p:nvSpPr>
          <p:cNvPr id="17" name="CasellaDiTesto 16"/>
          <p:cNvSpPr txBox="1"/>
          <p:nvPr/>
        </p:nvSpPr>
        <p:spPr>
          <a:xfrm>
            <a:off x="2681495" y="5770412"/>
            <a:ext cx="7693537" cy="369332"/>
          </a:xfrm>
          <a:prstGeom prst="rect">
            <a:avLst/>
          </a:prstGeom>
          <a:noFill/>
        </p:spPr>
        <p:txBody>
          <a:bodyPr wrap="square" rtlCol="0">
            <a:spAutoFit/>
          </a:bodyPr>
          <a:lstStyle/>
          <a:p>
            <a:r>
              <a:rPr lang="it-IT" dirty="0" smtClean="0"/>
              <a:t>Assenza di </a:t>
            </a:r>
            <a:r>
              <a:rPr lang="it-IT" b="1" dirty="0" smtClean="0"/>
              <a:t>multicollinearità</a:t>
            </a:r>
            <a:r>
              <a:rPr lang="it-IT" dirty="0" smtClean="0"/>
              <a:t> </a:t>
            </a:r>
            <a:endParaRPr lang="it-IT" dirty="0"/>
          </a:p>
        </p:txBody>
      </p:sp>
    </p:spTree>
    <p:extLst>
      <p:ext uri="{BB962C8B-B14F-4D97-AF65-F5344CB8AC3E}">
        <p14:creationId xmlns:p14="http://schemas.microsoft.com/office/powerpoint/2010/main" val="408380591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Stima dell’ARIMAX</a:t>
            </a:r>
            <a:endParaRPr lang="it-IT" dirty="0"/>
          </a:p>
        </p:txBody>
      </p:sp>
      <p:sp>
        <p:nvSpPr>
          <p:cNvPr id="3" name="Segnaposto contenuto 2"/>
          <p:cNvSpPr>
            <a:spLocks noGrp="1"/>
          </p:cNvSpPr>
          <p:nvPr>
            <p:ph idx="1"/>
          </p:nvPr>
        </p:nvSpPr>
        <p:spPr>
          <a:xfrm>
            <a:off x="827424" y="2176566"/>
            <a:ext cx="10554574" cy="3636511"/>
          </a:xfrm>
        </p:spPr>
        <p:txBody>
          <a:bodyPr/>
          <a:lstStyle/>
          <a:p>
            <a:pPr marL="0" indent="0">
              <a:buNone/>
            </a:pPr>
            <a:r>
              <a:rPr lang="it-IT" dirty="0" smtClean="0"/>
              <a:t>il modello che presenta valori dei coefficienti maggiormente significativi e valori dei criteri informativi bassi è l’</a:t>
            </a:r>
            <a:r>
              <a:rPr lang="it-IT" b="1" dirty="0" smtClean="0"/>
              <a:t>ARIMAX (2,1,0).</a:t>
            </a:r>
          </a:p>
          <a:p>
            <a:pPr marL="0" indent="0">
              <a:buNone/>
            </a:pPr>
            <a:r>
              <a:rPr lang="it-IT" dirty="0" smtClean="0"/>
              <a:t>I valori della variabile esogena sono stati inseriti nel modello al periodo ritardato t-1.  </a:t>
            </a:r>
          </a:p>
          <a:p>
            <a:pPr marL="0" indent="0">
              <a:buNone/>
            </a:pPr>
            <a:endParaRPr lang="it-IT" dirty="0"/>
          </a:p>
          <a:p>
            <a:pPr marL="0" indent="0">
              <a:buNone/>
            </a:pPr>
            <a:endParaRPr lang="it-IT" dirty="0" smtClean="0"/>
          </a:p>
          <a:p>
            <a:pPr marL="0" indent="0">
              <a:buNone/>
            </a:pPr>
            <a:endParaRPr lang="it-IT" dirty="0"/>
          </a:p>
          <a:p>
            <a:pPr marL="0" indent="0">
              <a:buNone/>
            </a:pPr>
            <a:endParaRPr lang="it-IT" dirty="0" smtClean="0"/>
          </a:p>
          <a:p>
            <a:pPr marL="0" indent="0">
              <a:buNone/>
            </a:pPr>
            <a:endParaRPr lang="it-IT" dirty="0"/>
          </a:p>
          <a:p>
            <a:pPr marL="0" indent="0">
              <a:buNone/>
            </a:pPr>
            <a:endParaRPr lang="it-IT" dirty="0"/>
          </a:p>
        </p:txBody>
      </p:sp>
      <p:graphicFrame>
        <p:nvGraphicFramePr>
          <p:cNvPr id="6" name="Tabella 5"/>
          <p:cNvGraphicFramePr>
            <a:graphicFrameLocks noGrp="1"/>
          </p:cNvGraphicFramePr>
          <p:nvPr>
            <p:extLst>
              <p:ext uri="{D42A27DB-BD31-4B8C-83A1-F6EECF244321}">
                <p14:modId xmlns:p14="http://schemas.microsoft.com/office/powerpoint/2010/main" val="2871831990"/>
              </p:ext>
            </p:extLst>
          </p:nvPr>
        </p:nvGraphicFramePr>
        <p:xfrm>
          <a:off x="736465" y="4201120"/>
          <a:ext cx="5359533" cy="2082128"/>
        </p:xfrm>
        <a:graphic>
          <a:graphicData uri="http://schemas.openxmlformats.org/drawingml/2006/table">
            <a:tbl>
              <a:tblPr>
                <a:tableStyleId>{5C22544A-7EE6-4342-B048-85BDC9FD1C3A}</a:tableStyleId>
              </a:tblPr>
              <a:tblGrid>
                <a:gridCol w="1288157">
                  <a:extLst>
                    <a:ext uri="{9D8B030D-6E8A-4147-A177-3AD203B41FA5}">
                      <a16:colId xmlns:a16="http://schemas.microsoft.com/office/drawing/2014/main" val="20000"/>
                    </a:ext>
                  </a:extLst>
                </a:gridCol>
                <a:gridCol w="934414">
                  <a:extLst>
                    <a:ext uri="{9D8B030D-6E8A-4147-A177-3AD203B41FA5}">
                      <a16:colId xmlns:a16="http://schemas.microsoft.com/office/drawing/2014/main" val="20001"/>
                    </a:ext>
                  </a:extLst>
                </a:gridCol>
                <a:gridCol w="934414">
                  <a:extLst>
                    <a:ext uri="{9D8B030D-6E8A-4147-A177-3AD203B41FA5}">
                      <a16:colId xmlns:a16="http://schemas.microsoft.com/office/drawing/2014/main" val="20002"/>
                    </a:ext>
                  </a:extLst>
                </a:gridCol>
                <a:gridCol w="618787">
                  <a:extLst>
                    <a:ext uri="{9D8B030D-6E8A-4147-A177-3AD203B41FA5}">
                      <a16:colId xmlns:a16="http://schemas.microsoft.com/office/drawing/2014/main" val="20003"/>
                    </a:ext>
                  </a:extLst>
                </a:gridCol>
                <a:gridCol w="1250042">
                  <a:extLst>
                    <a:ext uri="{9D8B030D-6E8A-4147-A177-3AD203B41FA5}">
                      <a16:colId xmlns:a16="http://schemas.microsoft.com/office/drawing/2014/main" val="20004"/>
                    </a:ext>
                  </a:extLst>
                </a:gridCol>
                <a:gridCol w="333719">
                  <a:extLst>
                    <a:ext uri="{9D8B030D-6E8A-4147-A177-3AD203B41FA5}">
                      <a16:colId xmlns:a16="http://schemas.microsoft.com/office/drawing/2014/main" val="20005"/>
                    </a:ext>
                  </a:extLst>
                </a:gridCol>
              </a:tblGrid>
              <a:tr h="456073">
                <a:tc>
                  <a:txBody>
                    <a:bodyPr/>
                    <a:lstStyle/>
                    <a:p>
                      <a:pPr algn="ctr">
                        <a:lnSpc>
                          <a:spcPct val="107000"/>
                        </a:lnSpc>
                        <a:spcAft>
                          <a:spcPts val="0"/>
                        </a:spcAft>
                      </a:pPr>
                      <a:r>
                        <a:rPr lang="it-IT" sz="1200" dirty="0">
                          <a:effectLst/>
                        </a:rPr>
                        <a:t> </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Coefficiente</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Errore Std.</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z</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dirty="0">
                          <a:effectLst/>
                        </a:rPr>
                        <a:t>p-</a:t>
                      </a:r>
                      <a:r>
                        <a:rPr lang="it-IT" sz="1200" dirty="0" err="1">
                          <a:effectLst/>
                        </a:rPr>
                        <a:t>value</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 </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r h="233996">
                <a:tc>
                  <a:txBody>
                    <a:bodyPr/>
                    <a:lstStyle/>
                    <a:p>
                      <a:pPr>
                        <a:lnSpc>
                          <a:spcPct val="107000"/>
                        </a:lnSpc>
                        <a:spcAft>
                          <a:spcPts val="0"/>
                        </a:spcAft>
                      </a:pPr>
                      <a:r>
                        <a:rPr lang="it-IT" sz="1200">
                          <a:effectLst/>
                        </a:rPr>
                        <a:t>phi_1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0,66366</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0,167646</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3,9587</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&lt;0,0001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1"/>
                  </a:ext>
                </a:extLst>
              </a:tr>
              <a:tr h="467993">
                <a:tc>
                  <a:txBody>
                    <a:bodyPr/>
                    <a:lstStyle/>
                    <a:p>
                      <a:pPr>
                        <a:lnSpc>
                          <a:spcPct val="107000"/>
                        </a:lnSpc>
                        <a:spcAft>
                          <a:spcPts val="0"/>
                        </a:spcAft>
                      </a:pPr>
                      <a:r>
                        <a:rPr lang="it-IT" sz="1200">
                          <a:effectLst/>
                        </a:rPr>
                        <a:t>phi_2</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−0,343668</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0,168436</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−2,0404</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0,0413</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2"/>
                  </a:ext>
                </a:extLst>
              </a:tr>
              <a:tr h="456073">
                <a:tc>
                  <a:txBody>
                    <a:bodyPr/>
                    <a:lstStyle/>
                    <a:p>
                      <a:pPr>
                        <a:lnSpc>
                          <a:spcPct val="107000"/>
                        </a:lnSpc>
                        <a:spcAft>
                          <a:spcPts val="0"/>
                        </a:spcAft>
                      </a:pPr>
                      <a:r>
                        <a:rPr lang="it-IT" sz="1200">
                          <a:effectLst/>
                        </a:rPr>
                        <a:t>produzionemanifattura</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0,000630755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0,000163361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3,8611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0,0001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a:effectLst/>
                        </a:rPr>
                        <a:t>***</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3"/>
                  </a:ext>
                </a:extLst>
              </a:tr>
              <a:tr h="467993">
                <a:tc>
                  <a:txBody>
                    <a:bodyPr/>
                    <a:lstStyle/>
                    <a:p>
                      <a:pPr>
                        <a:lnSpc>
                          <a:spcPct val="107000"/>
                        </a:lnSpc>
                        <a:spcAft>
                          <a:spcPts val="0"/>
                        </a:spcAft>
                      </a:pPr>
                      <a:r>
                        <a:rPr lang="it-IT" sz="1200">
                          <a:effectLst/>
                        </a:rPr>
                        <a:t>produzionemanifattura_1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−0,000673335</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0,000164372</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−4,0964</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ctr">
                        <a:lnSpc>
                          <a:spcPct val="107000"/>
                        </a:lnSpc>
                        <a:spcAft>
                          <a:spcPts val="0"/>
                        </a:spcAft>
                      </a:pPr>
                      <a:r>
                        <a:rPr lang="it-IT" sz="1200">
                          <a:effectLst/>
                        </a:rPr>
                        <a:t>&lt;0,0001</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nSpc>
                          <a:spcPct val="107000"/>
                        </a:lnSpc>
                        <a:spcAft>
                          <a:spcPts val="0"/>
                        </a:spcAft>
                      </a:pPr>
                      <a:r>
                        <a:rPr lang="it-IT" sz="1200" dirty="0">
                          <a:effectLst/>
                        </a:rPr>
                        <a:t>***</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4"/>
                  </a:ext>
                </a:extLst>
              </a:tr>
            </a:tbl>
          </a:graphicData>
        </a:graphic>
      </p:graphicFrame>
      <p:sp>
        <p:nvSpPr>
          <p:cNvPr id="7" name="Rectangle 2"/>
          <p:cNvSpPr>
            <a:spLocks noChangeArrowheads="1"/>
          </p:cNvSpPr>
          <p:nvPr/>
        </p:nvSpPr>
        <p:spPr bwMode="auto">
          <a:xfrm>
            <a:off x="639043" y="3419556"/>
            <a:ext cx="5637441"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Modello 35: ARMAX, usando le osservazioni 1998-2015 (T = 18)</a:t>
            </a:r>
            <a:endParaRPr kumimoji="0" lang="it-IT" alt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600" b="0" i="0" u="none" strike="noStrike" cap="none" normalizeH="0" baseline="0" dirty="0"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Variabile dipendente: (1-L) </a:t>
            </a:r>
            <a:r>
              <a:rPr kumimoji="0" lang="it-IT" altLang="it-IT" sz="1600" b="0" i="0" u="none" strike="noStrike" cap="none" normalizeH="0" baseline="0" dirty="0" err="1" smtClean="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occupazionemanifattura</a:t>
            </a:r>
            <a:endParaRPr kumimoji="0" lang="it-IT" altLang="it-IT"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8" name="Tabella 7"/>
          <p:cNvGraphicFramePr>
            <a:graphicFrameLocks noGrp="1"/>
          </p:cNvGraphicFramePr>
          <p:nvPr>
            <p:extLst>
              <p:ext uri="{D42A27DB-BD31-4B8C-83A1-F6EECF244321}">
                <p14:modId xmlns:p14="http://schemas.microsoft.com/office/powerpoint/2010/main" val="1938957831"/>
              </p:ext>
            </p:extLst>
          </p:nvPr>
        </p:nvGraphicFramePr>
        <p:xfrm>
          <a:off x="8718801" y="4682383"/>
          <a:ext cx="2413000" cy="195707"/>
        </p:xfrm>
        <a:graphic>
          <a:graphicData uri="http://schemas.openxmlformats.org/drawingml/2006/table">
            <a:tbl>
              <a:tblPr>
                <a:tableStyleId>{5C22544A-7EE6-4342-B048-85BDC9FD1C3A}</a:tableStyleId>
              </a:tblPr>
              <a:tblGrid>
                <a:gridCol w="158750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tblGrid>
              <a:tr h="166370">
                <a:tc>
                  <a:txBody>
                    <a:bodyPr/>
                    <a:lstStyle/>
                    <a:p>
                      <a:pPr>
                        <a:lnSpc>
                          <a:spcPct val="107000"/>
                        </a:lnSpc>
                        <a:spcAft>
                          <a:spcPts val="0"/>
                        </a:spcAft>
                      </a:pPr>
                      <a:r>
                        <a:rPr lang="it-IT" sz="1200" dirty="0">
                          <a:effectLst/>
                        </a:rPr>
                        <a:t>Criterio di </a:t>
                      </a:r>
                      <a:r>
                        <a:rPr lang="it-IT" sz="1200" dirty="0" err="1">
                          <a:effectLst/>
                        </a:rPr>
                        <a:t>Akaike</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r">
                        <a:lnSpc>
                          <a:spcPct val="107000"/>
                        </a:lnSpc>
                        <a:spcAft>
                          <a:spcPts val="0"/>
                        </a:spcAft>
                      </a:pPr>
                      <a:r>
                        <a:rPr lang="it-IT" sz="1200" dirty="0">
                          <a:effectLst/>
                        </a:rPr>
                        <a:t> 191,8089</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bl>
          </a:graphicData>
        </a:graphic>
      </p:graphicFrame>
      <p:graphicFrame>
        <p:nvGraphicFramePr>
          <p:cNvPr id="9" name="Tabella 8"/>
          <p:cNvGraphicFramePr>
            <a:graphicFrameLocks noGrp="1"/>
          </p:cNvGraphicFramePr>
          <p:nvPr>
            <p:extLst>
              <p:ext uri="{D42A27DB-BD31-4B8C-83A1-F6EECF244321}">
                <p14:modId xmlns:p14="http://schemas.microsoft.com/office/powerpoint/2010/main" val="3383591142"/>
              </p:ext>
            </p:extLst>
          </p:nvPr>
        </p:nvGraphicFramePr>
        <p:xfrm>
          <a:off x="8709275" y="5524320"/>
          <a:ext cx="2432050" cy="195707"/>
        </p:xfrm>
        <a:graphic>
          <a:graphicData uri="http://schemas.openxmlformats.org/drawingml/2006/table">
            <a:tbl>
              <a:tblPr>
                <a:tableStyleId>{5C22544A-7EE6-4342-B048-85BDC9FD1C3A}</a:tableStyleId>
              </a:tblPr>
              <a:tblGrid>
                <a:gridCol w="160655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tblGrid>
              <a:tr h="166370">
                <a:tc>
                  <a:txBody>
                    <a:bodyPr/>
                    <a:lstStyle/>
                    <a:p>
                      <a:pPr>
                        <a:lnSpc>
                          <a:spcPct val="107000"/>
                        </a:lnSpc>
                        <a:spcAft>
                          <a:spcPts val="0"/>
                        </a:spcAft>
                      </a:pPr>
                      <a:r>
                        <a:rPr lang="it-IT" sz="1200">
                          <a:effectLst/>
                        </a:rPr>
                        <a:t>Criterio di Schwarz</a:t>
                      </a:r>
                      <a:endParaRPr lang="it-IT"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tc>
                  <a:txBody>
                    <a:bodyPr/>
                    <a:lstStyle/>
                    <a:p>
                      <a:pPr algn="r">
                        <a:lnSpc>
                          <a:spcPct val="107000"/>
                        </a:lnSpc>
                        <a:spcAft>
                          <a:spcPts val="0"/>
                        </a:spcAft>
                      </a:pPr>
                      <a:r>
                        <a:rPr lang="it-IT" sz="1200" dirty="0">
                          <a:effectLst/>
                        </a:rPr>
                        <a:t> 195,3704</a:t>
                      </a:r>
                      <a:endParaRPr lang="it-IT"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19050" marR="19050" marT="0" marB="0"/>
                </a:tc>
                <a:extLst>
                  <a:ext uri="{0D108BD9-81ED-4DB2-BD59-A6C34878D82A}">
                    <a16:rowId xmlns:a16="http://schemas.microsoft.com/office/drawing/2014/main" val="10000"/>
                  </a:ext>
                </a:extLst>
              </a:tr>
            </a:tbl>
          </a:graphicData>
        </a:graphic>
      </p:graphicFrame>
      <p:sp>
        <p:nvSpPr>
          <p:cNvPr id="11" name="CasellaDiTesto 10"/>
          <p:cNvSpPr txBox="1"/>
          <p:nvPr/>
        </p:nvSpPr>
        <p:spPr>
          <a:xfrm>
            <a:off x="6737684" y="4588042"/>
            <a:ext cx="1620252" cy="369332"/>
          </a:xfrm>
          <a:prstGeom prst="rect">
            <a:avLst/>
          </a:prstGeom>
          <a:noFill/>
        </p:spPr>
        <p:txBody>
          <a:bodyPr wrap="square" rtlCol="0">
            <a:spAutoFit/>
          </a:bodyPr>
          <a:lstStyle/>
          <a:p>
            <a:r>
              <a:rPr lang="it-IT" dirty="0" smtClean="0"/>
              <a:t>AIC</a:t>
            </a:r>
            <a:endParaRPr lang="it-IT" dirty="0"/>
          </a:p>
        </p:txBody>
      </p:sp>
      <p:sp>
        <p:nvSpPr>
          <p:cNvPr id="12" name="CasellaDiTesto 11"/>
          <p:cNvSpPr txBox="1"/>
          <p:nvPr/>
        </p:nvSpPr>
        <p:spPr>
          <a:xfrm>
            <a:off x="6737684" y="5443745"/>
            <a:ext cx="1074821" cy="369332"/>
          </a:xfrm>
          <a:prstGeom prst="rect">
            <a:avLst/>
          </a:prstGeom>
          <a:noFill/>
        </p:spPr>
        <p:txBody>
          <a:bodyPr wrap="square" rtlCol="0">
            <a:spAutoFit/>
          </a:bodyPr>
          <a:lstStyle/>
          <a:p>
            <a:r>
              <a:rPr lang="it-IT" dirty="0" smtClean="0"/>
              <a:t>BIC</a:t>
            </a:r>
            <a:endParaRPr lang="it-IT" dirty="0"/>
          </a:p>
        </p:txBody>
      </p:sp>
      <p:sp>
        <p:nvSpPr>
          <p:cNvPr id="13" name="Freccia a destra 12"/>
          <p:cNvSpPr/>
          <p:nvPr/>
        </p:nvSpPr>
        <p:spPr>
          <a:xfrm>
            <a:off x="7539789" y="4644189"/>
            <a:ext cx="818147" cy="2570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4" name="Freccia a destra 13"/>
          <p:cNvSpPr/>
          <p:nvPr/>
        </p:nvSpPr>
        <p:spPr>
          <a:xfrm>
            <a:off x="7547810" y="5492132"/>
            <a:ext cx="810126" cy="2725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7907536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Considerazioni</a:t>
            </a:r>
            <a:endParaRPr lang="it-IT" dirty="0"/>
          </a:p>
        </p:txBody>
      </p:sp>
      <p:sp>
        <p:nvSpPr>
          <p:cNvPr id="3" name="Segnaposto contenuto 2"/>
          <p:cNvSpPr>
            <a:spLocks noGrp="1"/>
          </p:cNvSpPr>
          <p:nvPr>
            <p:ph idx="1"/>
          </p:nvPr>
        </p:nvSpPr>
        <p:spPr/>
        <p:txBody>
          <a:bodyPr>
            <a:normAutofit/>
          </a:bodyPr>
          <a:lstStyle/>
          <a:p>
            <a:r>
              <a:rPr lang="it-IT" dirty="0" smtClean="0"/>
              <a:t>La correlazione tra la serie dell’occupazione manifatturiera e la produzione manifatturiera </a:t>
            </a:r>
            <a:r>
              <a:rPr lang="it-IT" dirty="0"/>
              <a:t>è pari </a:t>
            </a:r>
            <a:r>
              <a:rPr lang="it-IT" dirty="0" smtClean="0"/>
              <a:t>a </a:t>
            </a:r>
            <a:r>
              <a:rPr lang="it-IT" b="1" dirty="0"/>
              <a:t>-</a:t>
            </a:r>
            <a:r>
              <a:rPr lang="it-IT" b="1" dirty="0" smtClean="0"/>
              <a:t>0,41361948</a:t>
            </a:r>
            <a:r>
              <a:rPr lang="it-IT" dirty="0" smtClean="0"/>
              <a:t>. Questo valore ci suggerisce una </a:t>
            </a:r>
            <a:r>
              <a:rPr lang="it-IT" b="1" dirty="0" smtClean="0"/>
              <a:t>relazione negativa </a:t>
            </a:r>
            <a:r>
              <a:rPr lang="it-IT" dirty="0" smtClean="0"/>
              <a:t>fra le due variabili e, non essendo prossimo a 1, possiamo </a:t>
            </a:r>
            <a:r>
              <a:rPr lang="it-IT" b="1" dirty="0" smtClean="0"/>
              <a:t>escludere</a:t>
            </a:r>
            <a:r>
              <a:rPr lang="it-IT" dirty="0" smtClean="0"/>
              <a:t> la presenza di </a:t>
            </a:r>
            <a:r>
              <a:rPr lang="it-IT" b="1" dirty="0" smtClean="0"/>
              <a:t>multicollinearità</a:t>
            </a:r>
            <a:r>
              <a:rPr lang="it-IT" dirty="0" smtClean="0"/>
              <a:t>.</a:t>
            </a:r>
          </a:p>
          <a:p>
            <a:r>
              <a:rPr lang="it-IT" dirty="0" smtClean="0"/>
              <a:t>Per verificare che i residui del modello sono </a:t>
            </a:r>
            <a:r>
              <a:rPr lang="it-IT" i="1" dirty="0" smtClean="0"/>
              <a:t>White </a:t>
            </a:r>
            <a:r>
              <a:rPr lang="it-IT" i="1" dirty="0" err="1" smtClean="0"/>
              <a:t>Noise</a:t>
            </a:r>
            <a:r>
              <a:rPr lang="it-IT" i="1" dirty="0" smtClean="0"/>
              <a:t>, </a:t>
            </a:r>
            <a:r>
              <a:rPr lang="it-IT" dirty="0" smtClean="0"/>
              <a:t>ovvero che non dipendono dai loro valori passati effettuiamo il test di autocorrelazione di </a:t>
            </a:r>
            <a:r>
              <a:rPr lang="it-IT" b="1" dirty="0" err="1" smtClean="0"/>
              <a:t>Ljung</a:t>
            </a:r>
            <a:r>
              <a:rPr lang="it-IT" b="1" dirty="0" smtClean="0"/>
              <a:t>-Box</a:t>
            </a:r>
            <a:r>
              <a:rPr lang="it-IT" dirty="0" smtClean="0"/>
              <a:t>:</a:t>
            </a:r>
          </a:p>
          <a:p>
            <a:pPr marL="0" indent="0">
              <a:buNone/>
            </a:pPr>
            <a:endParaRPr lang="it-IT" i="1" dirty="0" smtClean="0"/>
          </a:p>
          <a:p>
            <a:pPr marL="0" indent="0">
              <a:buNone/>
            </a:pPr>
            <a:endParaRPr lang="it-IT" dirty="0" smtClean="0"/>
          </a:p>
          <a:p>
            <a:endParaRPr lang="it-IT" dirty="0"/>
          </a:p>
        </p:txBody>
      </p:sp>
      <p:sp>
        <p:nvSpPr>
          <p:cNvPr id="4" name="Rettangolo con un angolo ritagliato e uno arrotondato 3"/>
          <p:cNvSpPr/>
          <p:nvPr/>
        </p:nvSpPr>
        <p:spPr>
          <a:xfrm>
            <a:off x="354841" y="4353636"/>
            <a:ext cx="6400800" cy="2118743"/>
          </a:xfrm>
          <a:prstGeom prst="snip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Test per l'autocorrelazione fino all'ordine 12</a:t>
            </a:r>
          </a:p>
          <a:p>
            <a:pPr algn="ctr"/>
            <a:endParaRPr lang="it-IT" dirty="0"/>
          </a:p>
          <a:p>
            <a:pPr algn="ctr"/>
            <a:r>
              <a:rPr lang="it-IT" dirty="0" err="1"/>
              <a:t>Ljung</a:t>
            </a:r>
            <a:r>
              <a:rPr lang="it-IT" dirty="0"/>
              <a:t>-Box Q' = 10,5941,</a:t>
            </a:r>
          </a:p>
          <a:p>
            <a:pPr algn="ctr"/>
            <a:r>
              <a:rPr lang="it-IT" dirty="0"/>
              <a:t>con p-</a:t>
            </a:r>
            <a:r>
              <a:rPr lang="it-IT" dirty="0" err="1"/>
              <a:t>value</a:t>
            </a:r>
            <a:r>
              <a:rPr lang="it-IT" dirty="0"/>
              <a:t> = P(Chi-quadro(10) &gt; 10,5941) = </a:t>
            </a:r>
            <a:r>
              <a:rPr lang="it-IT" b="1" dirty="0"/>
              <a:t>0,3900</a:t>
            </a:r>
          </a:p>
        </p:txBody>
      </p:sp>
      <p:sp>
        <p:nvSpPr>
          <p:cNvPr id="7" name="CasellaDiTesto 6"/>
          <p:cNvSpPr txBox="1"/>
          <p:nvPr/>
        </p:nvSpPr>
        <p:spPr>
          <a:xfrm>
            <a:off x="7670042" y="4817659"/>
            <a:ext cx="3343702" cy="1477328"/>
          </a:xfrm>
          <a:prstGeom prst="rect">
            <a:avLst/>
          </a:prstGeom>
          <a:noFill/>
        </p:spPr>
        <p:txBody>
          <a:bodyPr wrap="square" rtlCol="0">
            <a:spAutoFit/>
          </a:bodyPr>
          <a:lstStyle/>
          <a:p>
            <a:r>
              <a:rPr lang="it-IT" dirty="0" smtClean="0"/>
              <a:t>Il risultati del test ci permettono di non rifiutare l’ipotesi di nulla e quindi di considerare i residui del modello </a:t>
            </a:r>
            <a:r>
              <a:rPr lang="it-IT" i="1" dirty="0" smtClean="0"/>
              <a:t>White </a:t>
            </a:r>
            <a:r>
              <a:rPr lang="it-IT" i="1" dirty="0" err="1" smtClean="0"/>
              <a:t>Noise</a:t>
            </a:r>
            <a:r>
              <a:rPr lang="it-IT" dirty="0" smtClean="0"/>
              <a:t>. </a:t>
            </a:r>
            <a:endParaRPr lang="it-IT" dirty="0"/>
          </a:p>
        </p:txBody>
      </p:sp>
    </p:spTree>
    <p:extLst>
      <p:ext uri="{BB962C8B-B14F-4D97-AF65-F5344CB8AC3E}">
        <p14:creationId xmlns:p14="http://schemas.microsoft.com/office/powerpoint/2010/main" val="5085582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10000" y="201528"/>
            <a:ext cx="10571998" cy="970450"/>
          </a:xfrm>
        </p:spPr>
        <p:txBody>
          <a:bodyPr/>
          <a:lstStyle/>
          <a:p>
            <a:r>
              <a:rPr lang="it-IT" dirty="0" smtClean="0"/>
              <a:t>Previsione 2016, 2017 e 2018</a:t>
            </a:r>
            <a:endParaRPr lang="it-IT" dirty="0"/>
          </a:p>
        </p:txBody>
      </p:sp>
      <p:sp>
        <p:nvSpPr>
          <p:cNvPr id="3" name="Segnaposto contenuto 2"/>
          <p:cNvSpPr>
            <a:spLocks noGrp="1"/>
          </p:cNvSpPr>
          <p:nvPr>
            <p:ph idx="1"/>
          </p:nvPr>
        </p:nvSpPr>
        <p:spPr>
          <a:xfrm>
            <a:off x="810000" y="3068448"/>
            <a:ext cx="4108130" cy="4338874"/>
          </a:xfrm>
        </p:spPr>
        <p:txBody>
          <a:bodyPr/>
          <a:lstStyle/>
          <a:p>
            <a:pPr marL="0" indent="0">
              <a:buNone/>
            </a:pPr>
            <a:r>
              <a:rPr lang="it-IT" dirty="0" smtClean="0"/>
              <a:t>Per poter effettuare le previsioni nei tre anni considerati aggiungiamo alla serie della variabile esogena aggiuntiva i dati previsionali 2016, 2017 e 2018. Non essendo disponibili dati relativi alla produzione manifatturiera futura, ma solo i tassi di crescita attesi ho applicato un tasso di crescita dell’1% all’ultimo dato disponibile del 2015 e successivamente al dato ottenuto per il 2016 e per il 2017. </a:t>
            </a:r>
          </a:p>
          <a:p>
            <a:endParaRPr lang="it-IT" dirty="0"/>
          </a:p>
          <a:p>
            <a:endParaRPr lang="it-IT" dirty="0" smtClean="0"/>
          </a:p>
          <a:p>
            <a:endParaRPr lang="it-IT" dirty="0"/>
          </a:p>
          <a:p>
            <a:endParaRPr lang="it-IT" dirty="0" smtClean="0"/>
          </a:p>
          <a:p>
            <a:endParaRPr lang="it-IT" dirty="0"/>
          </a:p>
        </p:txBody>
      </p:sp>
      <p:pic>
        <p:nvPicPr>
          <p:cNvPr id="4" name="Immagine 3"/>
          <p:cNvPicPr>
            <a:picLocks noChangeAspect="1"/>
          </p:cNvPicPr>
          <p:nvPr/>
        </p:nvPicPr>
        <p:blipFill>
          <a:blip r:embed="rId2"/>
          <a:stretch>
            <a:fillRect/>
          </a:stretch>
        </p:blipFill>
        <p:spPr>
          <a:xfrm>
            <a:off x="5068256" y="1417638"/>
            <a:ext cx="6887183" cy="5165387"/>
          </a:xfrm>
          <a:prstGeom prst="rect">
            <a:avLst/>
          </a:prstGeom>
        </p:spPr>
      </p:pic>
    </p:spTree>
    <p:extLst>
      <p:ext uri="{BB962C8B-B14F-4D97-AF65-F5344CB8AC3E}">
        <p14:creationId xmlns:p14="http://schemas.microsoft.com/office/powerpoint/2010/main" val="2816185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p14="http://schemas.microsoft.com/office/powerpoint/2010/main" val="3567317917"/>
              </p:ext>
            </p:extLst>
          </p:nvPr>
        </p:nvGraphicFramePr>
        <p:xfrm>
          <a:off x="373487" y="360609"/>
          <a:ext cx="7366715" cy="5782614"/>
        </p:xfrm>
        <a:graphic>
          <a:graphicData uri="http://schemas.openxmlformats.org/drawingml/2006/chart">
            <c:chart xmlns:c="http://schemas.openxmlformats.org/drawingml/2006/chart" xmlns:r="http://schemas.openxmlformats.org/officeDocument/2006/relationships" r:id="rId2"/>
          </a:graphicData>
        </a:graphic>
      </p:graphicFrame>
      <p:sp>
        <p:nvSpPr>
          <p:cNvPr id="3" name="CasellaDiTesto 2"/>
          <p:cNvSpPr txBox="1"/>
          <p:nvPr/>
        </p:nvSpPr>
        <p:spPr>
          <a:xfrm>
            <a:off x="8036416" y="734095"/>
            <a:ext cx="3837905" cy="5909310"/>
          </a:xfrm>
          <a:prstGeom prst="rect">
            <a:avLst/>
          </a:prstGeom>
          <a:noFill/>
        </p:spPr>
        <p:txBody>
          <a:bodyPr wrap="square" rtlCol="0">
            <a:spAutoFit/>
          </a:bodyPr>
          <a:lstStyle/>
          <a:p>
            <a:r>
              <a:rPr lang="it-IT" dirty="0" smtClean="0"/>
              <a:t>L’andamento dell’occupazione manifatturiera intesa come rapporto fra il numero di occupati e la produzione </a:t>
            </a:r>
            <a:r>
              <a:rPr lang="it-IT" dirty="0"/>
              <a:t>d</a:t>
            </a:r>
            <a:r>
              <a:rPr lang="it-IT" dirty="0" smtClean="0"/>
              <a:t>el settore considerato è </a:t>
            </a:r>
            <a:r>
              <a:rPr lang="it-IT" b="1" dirty="0" smtClean="0"/>
              <a:t>decrescente</a:t>
            </a:r>
            <a:r>
              <a:rPr lang="it-IT" dirty="0" smtClean="0"/>
              <a:t>. </a:t>
            </a:r>
            <a:endParaRPr lang="it-IT" dirty="0"/>
          </a:p>
          <a:p>
            <a:r>
              <a:rPr lang="it-IT" dirty="0" smtClean="0"/>
              <a:t>L’occupazione manifatturiera, quindi, non aumenta proporzionalmente in relazione all’andamento positivo della produzione. </a:t>
            </a:r>
            <a:endParaRPr lang="it-IT" dirty="0"/>
          </a:p>
          <a:p>
            <a:r>
              <a:rPr lang="it-IT" dirty="0" smtClean="0"/>
              <a:t>Fra il 2008 e il 2009 entrambi gli aggregati subiscono un brusco calo, ma il rapporto aumenta. Ciò può essere spiegato pensando all’intervento </a:t>
            </a:r>
            <a:r>
              <a:rPr lang="it-IT" dirty="0"/>
              <a:t>statale volto </a:t>
            </a:r>
            <a:r>
              <a:rPr lang="it-IT" dirty="0" smtClean="0"/>
              <a:t>a difendere l’occupazione </a:t>
            </a:r>
            <a:r>
              <a:rPr lang="it-IT" dirty="0"/>
              <a:t>in questo settore per esempio mediante gli </a:t>
            </a:r>
            <a:r>
              <a:rPr lang="it-IT" b="1" dirty="0"/>
              <a:t>ammortizzatori sociali</a:t>
            </a:r>
            <a:r>
              <a:rPr lang="it-IT" dirty="0"/>
              <a:t>.</a:t>
            </a:r>
          </a:p>
          <a:p>
            <a:endParaRPr lang="it-IT" dirty="0"/>
          </a:p>
        </p:txBody>
      </p:sp>
    </p:spTree>
    <p:extLst>
      <p:ext uri="{BB962C8B-B14F-4D97-AF65-F5344CB8AC3E}">
        <p14:creationId xmlns:p14="http://schemas.microsoft.com/office/powerpoint/2010/main" val="3126374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p14="http://schemas.microsoft.com/office/powerpoint/2010/main" val="4195518576"/>
              </p:ext>
            </p:extLst>
          </p:nvPr>
        </p:nvGraphicFramePr>
        <p:xfrm>
          <a:off x="1287887" y="553791"/>
          <a:ext cx="9298547" cy="58212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186359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afico 1"/>
          <p:cNvGraphicFramePr>
            <a:graphicFrameLocks/>
          </p:cNvGraphicFramePr>
          <p:nvPr>
            <p:extLst>
              <p:ext uri="{D42A27DB-BD31-4B8C-83A1-F6EECF244321}">
                <p14:modId xmlns:p14="http://schemas.microsoft.com/office/powerpoint/2010/main" val="2639320114"/>
              </p:ext>
            </p:extLst>
          </p:nvPr>
        </p:nvGraphicFramePr>
        <p:xfrm>
          <a:off x="987710" y="420247"/>
          <a:ext cx="10167969" cy="61212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921371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afico 2"/>
          <p:cNvGraphicFramePr>
            <a:graphicFrameLocks/>
          </p:cNvGraphicFramePr>
          <p:nvPr>
            <p:extLst>
              <p:ext uri="{D42A27DB-BD31-4B8C-83A1-F6EECF244321}">
                <p14:modId xmlns:p14="http://schemas.microsoft.com/office/powerpoint/2010/main" val="351920183"/>
              </p:ext>
            </p:extLst>
          </p:nvPr>
        </p:nvGraphicFramePr>
        <p:xfrm>
          <a:off x="749945" y="666455"/>
          <a:ext cx="10550401" cy="578893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09520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Alcune definizioni</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136509347"/>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9598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Conclusioni</a:t>
            </a:r>
            <a:endParaRPr lang="it-IT" dirty="0"/>
          </a:p>
        </p:txBody>
      </p:sp>
      <p:sp>
        <p:nvSpPr>
          <p:cNvPr id="3" name="Segnaposto contenuto 2"/>
          <p:cNvSpPr>
            <a:spLocks noGrp="1"/>
          </p:cNvSpPr>
          <p:nvPr>
            <p:ph idx="1"/>
          </p:nvPr>
        </p:nvSpPr>
        <p:spPr>
          <a:xfrm>
            <a:off x="810000" y="2544259"/>
            <a:ext cx="10554574" cy="3636511"/>
          </a:xfrm>
        </p:spPr>
        <p:txBody>
          <a:bodyPr>
            <a:normAutofit fontScale="85000" lnSpcReduction="10000"/>
          </a:bodyPr>
          <a:lstStyle/>
          <a:p>
            <a:pPr>
              <a:buFont typeface="Courier New" panose="02070309020205020404" pitchFamily="49" charset="0"/>
              <a:buChar char="o"/>
            </a:pPr>
            <a:r>
              <a:rPr lang="it-IT" dirty="0" smtClean="0"/>
              <a:t>L’</a:t>
            </a:r>
            <a:r>
              <a:rPr lang="it-IT" b="1" dirty="0" smtClean="0"/>
              <a:t>industria 4.0 </a:t>
            </a:r>
            <a:r>
              <a:rPr lang="it-IT" dirty="0" smtClean="0"/>
              <a:t>è argomento di discussione nel dibattito economico odierno e vede la stesura di molteplici piani d’intervento dei vari Paesi per affrontare tale cambiamento, specie nel </a:t>
            </a:r>
            <a:r>
              <a:rPr lang="it-IT" b="1" dirty="0" smtClean="0"/>
              <a:t>settore manifatturiero</a:t>
            </a:r>
            <a:r>
              <a:rPr lang="it-IT" dirty="0" smtClean="0"/>
              <a:t>. </a:t>
            </a:r>
          </a:p>
          <a:p>
            <a:pPr>
              <a:buFont typeface="Courier New" panose="02070309020205020404" pitchFamily="49" charset="0"/>
              <a:buChar char="o"/>
            </a:pPr>
            <a:r>
              <a:rPr lang="it-IT" dirty="0" smtClean="0"/>
              <a:t>Le tecnologie che definiscono la «rivoluzione» 4.0 riguardano la </a:t>
            </a:r>
            <a:r>
              <a:rPr lang="it-IT" b="1" dirty="0" smtClean="0"/>
              <a:t>digitalizzazione dei processi produttivi</a:t>
            </a:r>
            <a:r>
              <a:rPr lang="it-IT" dirty="0" smtClean="0"/>
              <a:t> (Big Data, Internet of </a:t>
            </a:r>
            <a:r>
              <a:rPr lang="it-IT" dirty="0" err="1" smtClean="0"/>
              <a:t>things</a:t>
            </a:r>
            <a:r>
              <a:rPr lang="it-IT" dirty="0" smtClean="0"/>
              <a:t>. Additive </a:t>
            </a:r>
            <a:r>
              <a:rPr lang="it-IT" dirty="0" err="1" smtClean="0"/>
              <a:t>manifacturing</a:t>
            </a:r>
            <a:r>
              <a:rPr lang="it-IT" dirty="0" smtClean="0"/>
              <a:t>, Realtà aumentata…)</a:t>
            </a:r>
          </a:p>
          <a:p>
            <a:pPr>
              <a:buFont typeface="Courier New" panose="02070309020205020404" pitchFamily="49" charset="0"/>
              <a:buChar char="o"/>
            </a:pPr>
            <a:r>
              <a:rPr lang="it-IT" dirty="0" smtClean="0"/>
              <a:t>Le principali conseguenze sul lavoro sono: </a:t>
            </a:r>
          </a:p>
          <a:p>
            <a:pPr>
              <a:buFont typeface="Wingdings" panose="05000000000000000000" pitchFamily="2" charset="2"/>
              <a:buChar char="Ø"/>
            </a:pPr>
            <a:r>
              <a:rPr lang="it-IT" b="1" dirty="0" smtClean="0"/>
              <a:t>Polarizzazione</a:t>
            </a:r>
            <a:r>
              <a:rPr lang="it-IT" dirty="0" smtClean="0"/>
              <a:t> del mercato del lavoro;</a:t>
            </a:r>
          </a:p>
          <a:p>
            <a:pPr>
              <a:buFont typeface="Wingdings" panose="05000000000000000000" pitchFamily="2" charset="2"/>
              <a:buChar char="Ø"/>
            </a:pPr>
            <a:r>
              <a:rPr lang="it-IT" dirty="0" smtClean="0"/>
              <a:t>Riduzione dei </a:t>
            </a:r>
            <a:r>
              <a:rPr lang="it-IT" dirty="0"/>
              <a:t>posti di lavoro nelle fasce di competenza </a:t>
            </a:r>
            <a:r>
              <a:rPr lang="it-IT" dirty="0" smtClean="0"/>
              <a:t>medio-basse;</a:t>
            </a:r>
          </a:p>
          <a:p>
            <a:pPr>
              <a:buFont typeface="Wingdings" panose="05000000000000000000" pitchFamily="2" charset="2"/>
              <a:buChar char="Ø"/>
            </a:pPr>
            <a:r>
              <a:rPr lang="it-IT" dirty="0" smtClean="0"/>
              <a:t>Creazione di nuove figure professionali;</a:t>
            </a:r>
            <a:endParaRPr lang="it-IT" i="1" dirty="0"/>
          </a:p>
          <a:p>
            <a:pPr>
              <a:buFont typeface="Wingdings" panose="05000000000000000000" pitchFamily="2" charset="2"/>
              <a:buChar char="Ø"/>
            </a:pPr>
            <a:r>
              <a:rPr lang="it-IT" dirty="0" smtClean="0"/>
              <a:t>Cambiamento rapporto </a:t>
            </a:r>
            <a:r>
              <a:rPr lang="it-IT" b="1" dirty="0" smtClean="0"/>
              <a:t>scuola</a:t>
            </a:r>
            <a:r>
              <a:rPr lang="it-IT" dirty="0" smtClean="0"/>
              <a:t> – </a:t>
            </a:r>
            <a:r>
              <a:rPr lang="it-IT" b="1" dirty="0" smtClean="0"/>
              <a:t>impresa</a:t>
            </a:r>
            <a:r>
              <a:rPr lang="it-IT" dirty="0" smtClean="0"/>
              <a:t> – </a:t>
            </a:r>
            <a:r>
              <a:rPr lang="it-IT" b="1" dirty="0" smtClean="0"/>
              <a:t>formazione</a:t>
            </a:r>
            <a:r>
              <a:rPr lang="it-IT" dirty="0" smtClean="0"/>
              <a:t> (formazione </a:t>
            </a:r>
            <a:r>
              <a:rPr lang="it-IT" i="1" dirty="0" smtClean="0"/>
              <a:t>on the Job</a:t>
            </a:r>
            <a:r>
              <a:rPr lang="it-IT" dirty="0" smtClean="0"/>
              <a:t>).</a:t>
            </a:r>
          </a:p>
          <a:p>
            <a:pPr>
              <a:buFont typeface="Courier New" panose="02070309020205020404" pitchFamily="49" charset="0"/>
              <a:buChar char="o"/>
            </a:pPr>
            <a:r>
              <a:rPr lang="it-IT" dirty="0" smtClean="0"/>
              <a:t>L’occupazione manifatturiera e la relativa misura di produzione si muovono, nel tempo, nella stessa direzione ma con un’intensità differente. All’aumentare della produzione, l’occupazione registra un aumento meno che proporzionale. </a:t>
            </a:r>
          </a:p>
        </p:txBody>
      </p:sp>
    </p:spTree>
    <p:extLst>
      <p:ext uri="{BB962C8B-B14F-4D97-AF65-F5344CB8AC3E}">
        <p14:creationId xmlns:p14="http://schemas.microsoft.com/office/powerpoint/2010/main" val="29759767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Sitografia</a:t>
            </a:r>
            <a:endParaRPr lang="it-IT" dirty="0"/>
          </a:p>
        </p:txBody>
      </p:sp>
      <p:sp>
        <p:nvSpPr>
          <p:cNvPr id="3" name="Segnaposto contenuto 2"/>
          <p:cNvSpPr>
            <a:spLocks noGrp="1"/>
          </p:cNvSpPr>
          <p:nvPr>
            <p:ph idx="1"/>
          </p:nvPr>
        </p:nvSpPr>
        <p:spPr>
          <a:xfrm>
            <a:off x="818712" y="2544259"/>
            <a:ext cx="10554574" cy="3636511"/>
          </a:xfrm>
        </p:spPr>
        <p:txBody>
          <a:bodyPr>
            <a:normAutofit fontScale="85000" lnSpcReduction="10000"/>
          </a:bodyPr>
          <a:lstStyle/>
          <a:p>
            <a:r>
              <a:rPr lang="it-IT" b="1" dirty="0" smtClean="0"/>
              <a:t>World </a:t>
            </a:r>
            <a:r>
              <a:rPr lang="it-IT" b="1" dirty="0" err="1" smtClean="0"/>
              <a:t>Economic</a:t>
            </a:r>
            <a:r>
              <a:rPr lang="it-IT" b="1" dirty="0"/>
              <a:t> Forum </a:t>
            </a:r>
            <a:r>
              <a:rPr lang="it-IT" dirty="0"/>
              <a:t>(</a:t>
            </a:r>
            <a:r>
              <a:rPr lang="it-IT" dirty="0">
                <a:hlinkClick r:id="rId2"/>
              </a:rPr>
              <a:t>http://</a:t>
            </a:r>
            <a:r>
              <a:rPr lang="it-IT" dirty="0" smtClean="0">
                <a:hlinkClick r:id="rId2"/>
              </a:rPr>
              <a:t>www3.weforum.org/</a:t>
            </a:r>
            <a:r>
              <a:rPr lang="it-IT" dirty="0" err="1" smtClean="0">
                <a:hlinkClick r:id="rId2"/>
              </a:rPr>
              <a:t>docs</a:t>
            </a:r>
            <a:r>
              <a:rPr lang="it-IT" dirty="0" smtClean="0">
                <a:hlinkClick r:id="rId2"/>
              </a:rPr>
              <a:t>/WEF_Future_of_Jobs.pdf</a:t>
            </a:r>
            <a:r>
              <a:rPr lang="it-IT" dirty="0" smtClean="0"/>
              <a:t>)</a:t>
            </a:r>
          </a:p>
          <a:p>
            <a:r>
              <a:rPr lang="en-US" b="1" dirty="0"/>
              <a:t>Industry 4.0 and manufacturing </a:t>
            </a:r>
            <a:r>
              <a:rPr lang="en-US" b="1" dirty="0" smtClean="0"/>
              <a:t>ecosystems – Deloitte University Press </a:t>
            </a:r>
            <a:r>
              <a:rPr lang="en-US" dirty="0"/>
              <a:t>(</a:t>
            </a:r>
            <a:r>
              <a:rPr lang="en-US" dirty="0">
                <a:hlinkClick r:id="rId3"/>
              </a:rPr>
              <a:t>https://</a:t>
            </a:r>
            <a:r>
              <a:rPr lang="en-US" dirty="0" smtClean="0">
                <a:hlinkClick r:id="rId3"/>
              </a:rPr>
              <a:t>dupress.deloitte.com/dup-us-en/focus/industry-4-0/manufacturing-ecosystems-exploring-world-connected-enterprises.html</a:t>
            </a:r>
            <a:r>
              <a:rPr lang="en-US" dirty="0" smtClean="0"/>
              <a:t>) </a:t>
            </a:r>
          </a:p>
          <a:p>
            <a:r>
              <a:rPr lang="it-IT" b="1" dirty="0"/>
              <a:t>Internet4things</a:t>
            </a:r>
            <a:r>
              <a:rPr lang="it-IT" dirty="0"/>
              <a:t> (</a:t>
            </a:r>
            <a:r>
              <a:rPr lang="it-IT" dirty="0">
                <a:hlinkClick r:id="rId4"/>
              </a:rPr>
              <a:t>http://www.internet4things.it/industry-4-0/industria-40-la-nuova-era-del-manifatturiero</a:t>
            </a:r>
            <a:r>
              <a:rPr lang="it-IT" dirty="0" smtClean="0">
                <a:hlinkClick r:id="rId4"/>
              </a:rPr>
              <a:t>/</a:t>
            </a:r>
            <a:r>
              <a:rPr lang="it-IT" dirty="0" smtClean="0"/>
              <a:t>)</a:t>
            </a:r>
          </a:p>
          <a:p>
            <a:r>
              <a:rPr lang="it-IT" b="1" dirty="0"/>
              <a:t>La voce.info </a:t>
            </a:r>
            <a:r>
              <a:rPr lang="it-IT" dirty="0"/>
              <a:t>(</a:t>
            </a:r>
            <a:r>
              <a:rPr lang="it-IT" dirty="0">
                <a:hlinkClick r:id="rId5"/>
              </a:rPr>
              <a:t>http://www.lavoce.info/</a:t>
            </a:r>
            <a:r>
              <a:rPr lang="it-IT" dirty="0" err="1">
                <a:hlinkClick r:id="rId5"/>
              </a:rPr>
              <a:t>archives</a:t>
            </a:r>
            <a:r>
              <a:rPr lang="it-IT" dirty="0">
                <a:hlinkClick r:id="rId5"/>
              </a:rPr>
              <a:t>/44826/industria-4-0-la-chiave-e-investire-sulle-competenze</a:t>
            </a:r>
            <a:r>
              <a:rPr lang="it-IT" dirty="0" smtClean="0">
                <a:hlinkClick r:id="rId5"/>
              </a:rPr>
              <a:t>/</a:t>
            </a:r>
            <a:r>
              <a:rPr lang="it-IT" dirty="0" smtClean="0"/>
              <a:t>)</a:t>
            </a:r>
          </a:p>
          <a:p>
            <a:r>
              <a:rPr lang="it-IT" b="1" dirty="0" smtClean="0"/>
              <a:t>Istat</a:t>
            </a:r>
            <a:r>
              <a:rPr lang="it-IT" dirty="0" smtClean="0"/>
              <a:t> (</a:t>
            </a:r>
            <a:r>
              <a:rPr lang="en-US" dirty="0">
                <a:hlinkClick r:id="rId6"/>
              </a:rPr>
              <a:t>(https://www.istat.it/it</a:t>
            </a:r>
            <a:r>
              <a:rPr lang="en-US" dirty="0" smtClean="0">
                <a:hlinkClick r:id="rId6"/>
              </a:rPr>
              <a:t>/</a:t>
            </a:r>
            <a:r>
              <a:rPr lang="en-US" dirty="0" smtClean="0"/>
              <a:t>)</a:t>
            </a:r>
          </a:p>
          <a:p>
            <a:r>
              <a:rPr lang="en-US" b="1" i="1" dirty="0" smtClean="0"/>
              <a:t>“</a:t>
            </a:r>
            <a:r>
              <a:rPr lang="en-US" b="1" i="1" dirty="0" err="1" smtClean="0"/>
              <a:t>Cambiamento</a:t>
            </a:r>
            <a:r>
              <a:rPr lang="en-US" b="1" i="1" dirty="0" smtClean="0"/>
              <a:t> </a:t>
            </a:r>
            <a:r>
              <a:rPr lang="en-US" b="1" i="1" dirty="0" err="1" smtClean="0"/>
              <a:t>tecnologico</a:t>
            </a:r>
            <a:r>
              <a:rPr lang="en-US" b="1" i="1" dirty="0" smtClean="0"/>
              <a:t> e </a:t>
            </a:r>
            <a:r>
              <a:rPr lang="en-US" b="1" i="1" dirty="0" err="1" smtClean="0"/>
              <a:t>mercato</a:t>
            </a:r>
            <a:r>
              <a:rPr lang="en-US" b="1" i="1" dirty="0" smtClean="0"/>
              <a:t> del </a:t>
            </a:r>
            <a:r>
              <a:rPr lang="en-US" b="1" i="1" dirty="0" err="1" smtClean="0"/>
              <a:t>lavoro</a:t>
            </a:r>
            <a:r>
              <a:rPr lang="en-US" b="1" i="1" dirty="0" smtClean="0"/>
              <a:t>: </a:t>
            </a:r>
            <a:r>
              <a:rPr lang="en-US" b="1" i="1" dirty="0" err="1" smtClean="0"/>
              <a:t>una</a:t>
            </a:r>
            <a:r>
              <a:rPr lang="en-US" b="1" i="1" dirty="0"/>
              <a:t> </a:t>
            </a:r>
            <a:r>
              <a:rPr lang="en-US" b="1" i="1" dirty="0" smtClean="0"/>
              <a:t>survey” - </a:t>
            </a:r>
            <a:r>
              <a:rPr lang="it-IT" dirty="0"/>
              <a:t>Valerio </a:t>
            </a:r>
            <a:r>
              <a:rPr lang="it-IT" dirty="0" err="1"/>
              <a:t>Intraligi</a:t>
            </a:r>
            <a:r>
              <a:rPr lang="it-IT" dirty="0"/>
              <a:t> e Paolo </a:t>
            </a:r>
            <a:r>
              <a:rPr lang="it-IT" dirty="0" err="1"/>
              <a:t>Naticchioni</a:t>
            </a:r>
            <a:r>
              <a:rPr lang="it-IT" dirty="0"/>
              <a:t> </a:t>
            </a:r>
            <a:r>
              <a:rPr lang="en-US" dirty="0" smtClean="0"/>
              <a:t>(</a:t>
            </a:r>
            <a:r>
              <a:rPr lang="en-US" dirty="0" smtClean="0">
                <a:hlinkClick r:id="rId7"/>
              </a:rPr>
              <a:t>https</a:t>
            </a:r>
            <a:r>
              <a:rPr lang="en-US" dirty="0">
                <a:hlinkClick r:id="rId7"/>
              </a:rPr>
              <a:t>://</a:t>
            </a:r>
            <a:r>
              <a:rPr lang="en-US" dirty="0" smtClean="0">
                <a:hlinkClick r:id="rId7"/>
              </a:rPr>
              <a:t>scienzepolitiche.uniroma3.it/pnaticchioni/wp-content/uploads/sites/98/2013/11/Intraligi_Naticchioni-Cambiamento-Tecnologico-e-Mercato-del-Lavoro_una-Survey.pdf</a:t>
            </a:r>
            <a:r>
              <a:rPr lang="en-US" dirty="0" smtClean="0"/>
              <a:t>)</a:t>
            </a:r>
          </a:p>
          <a:p>
            <a:r>
              <a:rPr lang="it-IT" b="1" i="1" dirty="0"/>
              <a:t>“Produttività o occupazione? Un falso dilemma</a:t>
            </a:r>
            <a:r>
              <a:rPr lang="it-IT" b="1" i="1" dirty="0" smtClean="0"/>
              <a:t>?” – </a:t>
            </a:r>
            <a:r>
              <a:rPr lang="it-IT" dirty="0" smtClean="0"/>
              <a:t>Pierluigi Ciocca</a:t>
            </a:r>
            <a:r>
              <a:rPr lang="it-IT" i="1" dirty="0" smtClean="0"/>
              <a:t> </a:t>
            </a:r>
            <a:r>
              <a:rPr lang="it-IT" dirty="0"/>
              <a:t>(</a:t>
            </a:r>
            <a:r>
              <a:rPr lang="it-IT" dirty="0">
                <a:hlinkClick r:id="rId8"/>
              </a:rPr>
              <a:t>http://</a:t>
            </a:r>
            <a:r>
              <a:rPr lang="it-IT" dirty="0" smtClean="0">
                <a:hlinkClick r:id="rId8"/>
              </a:rPr>
              <a:t>host.uniroma3.it/associazioni/</a:t>
            </a:r>
            <a:r>
              <a:rPr lang="it-IT" dirty="0" err="1" smtClean="0">
                <a:hlinkClick r:id="rId8"/>
              </a:rPr>
              <a:t>astril</a:t>
            </a:r>
            <a:r>
              <a:rPr lang="it-IT" dirty="0" smtClean="0">
                <a:hlinkClick r:id="rId8"/>
              </a:rPr>
              <a:t>/</a:t>
            </a:r>
            <a:r>
              <a:rPr lang="it-IT" dirty="0" err="1" smtClean="0">
                <a:hlinkClick r:id="rId8"/>
              </a:rPr>
              <a:t>db</a:t>
            </a:r>
            <a:r>
              <a:rPr lang="it-IT" dirty="0" smtClean="0">
                <a:hlinkClick r:id="rId8"/>
              </a:rPr>
              <a:t>/904d9cf2-ecbe-4784-8576-8e97b3dee5f5.pdf</a:t>
            </a:r>
            <a:r>
              <a:rPr lang="it-IT" dirty="0" smtClean="0"/>
              <a:t>)</a:t>
            </a:r>
          </a:p>
        </p:txBody>
      </p:sp>
    </p:spTree>
    <p:extLst>
      <p:ext uri="{BB962C8B-B14F-4D97-AF65-F5344CB8AC3E}">
        <p14:creationId xmlns:p14="http://schemas.microsoft.com/office/powerpoint/2010/main" val="1226228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01288" y="923438"/>
            <a:ext cx="10571998" cy="970450"/>
          </a:xfrm>
        </p:spPr>
        <p:txBody>
          <a:bodyPr/>
          <a:lstStyle/>
          <a:p>
            <a:r>
              <a:rPr lang="it-IT" dirty="0" smtClean="0"/>
              <a:t>La fusione tra il mondo reale </a:t>
            </a:r>
            <a:br>
              <a:rPr lang="it-IT" dirty="0" smtClean="0"/>
            </a:br>
            <a:r>
              <a:rPr lang="it-IT" dirty="0" smtClean="0"/>
              <a:t>degli impianti e il modo virtuale dell’informazione </a:t>
            </a:r>
            <a:endParaRPr lang="it-IT" dirty="0"/>
          </a:p>
        </p:txBody>
      </p:sp>
      <p:sp>
        <p:nvSpPr>
          <p:cNvPr id="3" name="Segnaposto contenuto 2"/>
          <p:cNvSpPr>
            <a:spLocks noGrp="1"/>
          </p:cNvSpPr>
          <p:nvPr>
            <p:ph idx="1"/>
          </p:nvPr>
        </p:nvSpPr>
        <p:spPr/>
        <p:txBody>
          <a:bodyPr/>
          <a:lstStyle/>
          <a:p>
            <a:pPr marL="0" indent="0">
              <a:buNone/>
            </a:pPr>
            <a:r>
              <a:rPr lang="it-IT" dirty="0" smtClean="0"/>
              <a:t>«</a:t>
            </a:r>
            <a:r>
              <a:rPr lang="it-IT" i="1" dirty="0"/>
              <a:t> </a:t>
            </a:r>
            <a:r>
              <a:rPr lang="it-IT" i="1" dirty="0" smtClean="0"/>
              <a:t>Un cambiamento di paradigma reso possibile dai progressi tecnologici che costituiscono un’inversione della logica del processo di produzione convenzionale. In poche parole, questo significa che gli impianti della produzione industriale non si limiteranno a produrre il prodotto, bensì sarà quest’ultimo a comunicare con i macchinari per dire esattamente che cosa fare ».</a:t>
            </a:r>
          </a:p>
          <a:p>
            <a:pPr marL="0" indent="0">
              <a:buNone/>
            </a:pPr>
            <a:r>
              <a:rPr lang="it-IT" b="1" dirty="0" smtClean="0"/>
              <a:t>Definizione introdotta nel 2011 dal Germany </a:t>
            </a:r>
            <a:r>
              <a:rPr lang="it-IT" b="1" dirty="0" err="1" smtClean="0"/>
              <a:t>Trade</a:t>
            </a:r>
            <a:r>
              <a:rPr lang="it-IT" b="1" dirty="0" smtClean="0"/>
              <a:t> and </a:t>
            </a:r>
            <a:r>
              <a:rPr lang="it-IT" b="1" dirty="0" err="1" smtClean="0"/>
              <a:t>Invest</a:t>
            </a:r>
            <a:r>
              <a:rPr lang="it-IT" b="1" dirty="0" smtClean="0"/>
              <a:t> (GTAI)</a:t>
            </a:r>
            <a:endParaRPr lang="it-IT" b="1" dirty="0"/>
          </a:p>
        </p:txBody>
      </p:sp>
      <p:graphicFrame>
        <p:nvGraphicFramePr>
          <p:cNvPr id="4" name="Diagramma 3"/>
          <p:cNvGraphicFramePr/>
          <p:nvPr>
            <p:extLst>
              <p:ext uri="{D42A27DB-BD31-4B8C-83A1-F6EECF244321}">
                <p14:modId xmlns:p14="http://schemas.microsoft.com/office/powerpoint/2010/main" val="2486206010"/>
              </p:ext>
            </p:extLst>
          </p:nvPr>
        </p:nvGraphicFramePr>
        <p:xfrm>
          <a:off x="2461492" y="4158605"/>
          <a:ext cx="6350000" cy="34003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96595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principali tecnologie dell’industria 4.0</a:t>
            </a:r>
            <a:endParaRPr lang="it-IT" dirty="0"/>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92080102"/>
              </p:ext>
            </p:extLst>
          </p:nvPr>
        </p:nvGraphicFramePr>
        <p:xfrm>
          <a:off x="296214" y="2047742"/>
          <a:ext cx="11230378" cy="448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asellaDiTesto 5"/>
          <p:cNvSpPr txBox="1"/>
          <p:nvPr/>
        </p:nvSpPr>
        <p:spPr>
          <a:xfrm>
            <a:off x="984171" y="2847251"/>
            <a:ext cx="1246909" cy="646331"/>
          </a:xfrm>
          <a:prstGeom prst="rect">
            <a:avLst/>
          </a:prstGeom>
          <a:noFill/>
        </p:spPr>
        <p:txBody>
          <a:bodyPr wrap="square" rtlCol="0">
            <a:spAutoFit/>
          </a:bodyPr>
          <a:lstStyle/>
          <a:p>
            <a:r>
              <a:rPr lang="it-IT" dirty="0" smtClean="0"/>
              <a:t>Internet of Things</a:t>
            </a:r>
            <a:endParaRPr lang="it-IT" dirty="0"/>
          </a:p>
        </p:txBody>
      </p:sp>
      <p:sp>
        <p:nvSpPr>
          <p:cNvPr id="7" name="CasellaDiTesto 6"/>
          <p:cNvSpPr txBox="1"/>
          <p:nvPr/>
        </p:nvSpPr>
        <p:spPr>
          <a:xfrm>
            <a:off x="2771570" y="5888733"/>
            <a:ext cx="1094509" cy="646331"/>
          </a:xfrm>
          <a:prstGeom prst="rect">
            <a:avLst/>
          </a:prstGeom>
          <a:noFill/>
        </p:spPr>
        <p:txBody>
          <a:bodyPr wrap="square" rtlCol="0">
            <a:spAutoFit/>
          </a:bodyPr>
          <a:lstStyle/>
          <a:p>
            <a:r>
              <a:rPr lang="it-IT" dirty="0" smtClean="0"/>
              <a:t>Big Data</a:t>
            </a:r>
            <a:endParaRPr lang="it-IT" dirty="0"/>
          </a:p>
        </p:txBody>
      </p:sp>
      <p:sp>
        <p:nvSpPr>
          <p:cNvPr id="8" name="CasellaDiTesto 7"/>
          <p:cNvSpPr txBox="1"/>
          <p:nvPr/>
        </p:nvSpPr>
        <p:spPr>
          <a:xfrm>
            <a:off x="9735651" y="2847250"/>
            <a:ext cx="1801091" cy="646331"/>
          </a:xfrm>
          <a:prstGeom prst="rect">
            <a:avLst/>
          </a:prstGeom>
          <a:noFill/>
        </p:spPr>
        <p:txBody>
          <a:bodyPr wrap="square" rtlCol="0">
            <a:spAutoFit/>
          </a:bodyPr>
          <a:lstStyle/>
          <a:p>
            <a:r>
              <a:rPr lang="it-IT" dirty="0" smtClean="0"/>
              <a:t>Additive Manifacturing</a:t>
            </a:r>
            <a:endParaRPr lang="it-IT" dirty="0"/>
          </a:p>
        </p:txBody>
      </p:sp>
      <p:sp>
        <p:nvSpPr>
          <p:cNvPr id="9" name="CasellaDiTesto 8"/>
          <p:cNvSpPr txBox="1"/>
          <p:nvPr/>
        </p:nvSpPr>
        <p:spPr>
          <a:xfrm>
            <a:off x="7835075" y="5888733"/>
            <a:ext cx="1496291" cy="646331"/>
          </a:xfrm>
          <a:prstGeom prst="rect">
            <a:avLst/>
          </a:prstGeom>
          <a:noFill/>
        </p:spPr>
        <p:txBody>
          <a:bodyPr wrap="square" rtlCol="0">
            <a:spAutoFit/>
          </a:bodyPr>
          <a:lstStyle/>
          <a:p>
            <a:r>
              <a:rPr lang="it-IT" dirty="0" smtClean="0"/>
              <a:t>Realtà aumentata</a:t>
            </a:r>
            <a:endParaRPr lang="it-IT" dirty="0"/>
          </a:p>
        </p:txBody>
      </p:sp>
    </p:spTree>
    <p:extLst>
      <p:ext uri="{BB962C8B-B14F-4D97-AF65-F5344CB8AC3E}">
        <p14:creationId xmlns:p14="http://schemas.microsoft.com/office/powerpoint/2010/main" val="2197521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i="1" dirty="0" smtClean="0"/>
              <a:t>The Future of Jobs </a:t>
            </a:r>
            <a:r>
              <a:rPr lang="it-IT" dirty="0"/>
              <a:t/>
            </a:r>
            <a:br>
              <a:rPr lang="it-IT" dirty="0"/>
            </a:br>
            <a:r>
              <a:rPr lang="it-IT" dirty="0" smtClean="0"/>
              <a:t>La polarizzazione del mercato del lavoro</a:t>
            </a:r>
            <a:endParaRPr lang="it-IT" i="1" dirty="0"/>
          </a:p>
        </p:txBody>
      </p:sp>
      <p:graphicFrame>
        <p:nvGraphicFramePr>
          <p:cNvPr id="34" name="Segnaposto contenuto 33"/>
          <p:cNvGraphicFramePr>
            <a:graphicFrameLocks noGrp="1"/>
          </p:cNvGraphicFramePr>
          <p:nvPr>
            <p:ph sz="half" idx="1"/>
            <p:extLst>
              <p:ext uri="{D42A27DB-BD31-4B8C-83A1-F6EECF244321}">
                <p14:modId xmlns:p14="http://schemas.microsoft.com/office/powerpoint/2010/main" val="2590463126"/>
              </p:ext>
            </p:extLst>
          </p:nvPr>
        </p:nvGraphicFramePr>
        <p:xfrm>
          <a:off x="819150" y="2222500"/>
          <a:ext cx="5184775" cy="36385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Segnaposto contenuto 38"/>
          <p:cNvGraphicFramePr>
            <a:graphicFrameLocks noGrp="1"/>
          </p:cNvGraphicFramePr>
          <p:nvPr>
            <p:ph sz="half" idx="2"/>
            <p:extLst>
              <p:ext uri="{D42A27DB-BD31-4B8C-83A1-F6EECF244321}">
                <p14:modId xmlns:p14="http://schemas.microsoft.com/office/powerpoint/2010/main" val="3951064253"/>
              </p:ext>
            </p:extLst>
          </p:nvPr>
        </p:nvGraphicFramePr>
        <p:xfrm>
          <a:off x="6188075" y="2222500"/>
          <a:ext cx="5194300" cy="3638550"/>
        </p:xfrm>
        <a:graphic>
          <a:graphicData uri="http://schemas.openxmlformats.org/drawingml/2006/chart">
            <c:chart xmlns:c="http://schemas.openxmlformats.org/drawingml/2006/chart" xmlns:r="http://schemas.openxmlformats.org/officeDocument/2006/relationships" r:id="rId4"/>
          </a:graphicData>
        </a:graphic>
      </p:graphicFrame>
      <p:sp>
        <p:nvSpPr>
          <p:cNvPr id="3" name="CasellaDiTesto 2"/>
          <p:cNvSpPr txBox="1"/>
          <p:nvPr/>
        </p:nvSpPr>
        <p:spPr>
          <a:xfrm>
            <a:off x="491836" y="6248399"/>
            <a:ext cx="11208326" cy="307777"/>
          </a:xfrm>
          <a:prstGeom prst="rect">
            <a:avLst/>
          </a:prstGeom>
          <a:noFill/>
        </p:spPr>
        <p:txBody>
          <a:bodyPr wrap="square" rtlCol="0">
            <a:spAutoFit/>
          </a:bodyPr>
          <a:lstStyle/>
          <a:p>
            <a:r>
              <a:rPr lang="it-IT" sz="1400" dirty="0" smtClean="0"/>
              <a:t>I dati sono stati estrapolati dal Report presentato dal World </a:t>
            </a:r>
            <a:r>
              <a:rPr lang="it-IT" sz="1400" dirty="0" err="1" smtClean="0"/>
              <a:t>Economic</a:t>
            </a:r>
            <a:r>
              <a:rPr lang="it-IT" sz="1400" dirty="0" smtClean="0"/>
              <a:t> Forum – </a:t>
            </a:r>
            <a:r>
              <a:rPr lang="it-IT" sz="1400" i="1" dirty="0" smtClean="0"/>
              <a:t>The Future of Jobs (Gennaio 2016)</a:t>
            </a:r>
            <a:endParaRPr lang="it-IT" sz="1400" dirty="0"/>
          </a:p>
        </p:txBody>
      </p:sp>
    </p:spTree>
    <p:extLst>
      <p:ext uri="{BB962C8B-B14F-4D97-AF65-F5344CB8AC3E}">
        <p14:creationId xmlns:p14="http://schemas.microsoft.com/office/powerpoint/2010/main" val="7194010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lavoro nella </a:t>
            </a:r>
            <a:r>
              <a:rPr lang="it-IT" i="1" dirty="0" smtClean="0"/>
              <a:t>Smart Manifacturing</a:t>
            </a:r>
            <a:endParaRPr lang="it-IT" dirty="0"/>
          </a:p>
        </p:txBody>
      </p:sp>
      <p:sp>
        <p:nvSpPr>
          <p:cNvPr id="3" name="Segnaposto contenuto 2"/>
          <p:cNvSpPr>
            <a:spLocks noGrp="1"/>
          </p:cNvSpPr>
          <p:nvPr>
            <p:ph idx="1"/>
          </p:nvPr>
        </p:nvSpPr>
        <p:spPr/>
        <p:txBody>
          <a:bodyPr/>
          <a:lstStyle/>
          <a:p>
            <a:r>
              <a:rPr lang="it-IT" sz="2000" dirty="0" smtClean="0"/>
              <a:t>Fattori tecnologici e demografici influenzeranno profondamente l’evoluzione del lavoro (cloud computing e flessibilità del lavoro) nei prossimi 2-3 anni. L’effetto sarà la creazione di 2 milioni di posti di lavoro, ma contemporaneamente ne spariranno 7, con un </a:t>
            </a:r>
            <a:r>
              <a:rPr lang="it-IT" sz="2000" b="1" dirty="0" smtClean="0">
                <a:effectLst>
                  <a:outerShdw blurRad="38100" dist="38100" dir="2700000" algn="tl">
                    <a:srgbClr val="000000">
                      <a:alpha val="43137"/>
                    </a:srgbClr>
                  </a:outerShdw>
                </a:effectLst>
              </a:rPr>
              <a:t>saldo netto negativo di oltre 5 milioni di posti di lavoro.</a:t>
            </a:r>
            <a:endParaRPr lang="it-IT" sz="2000" dirty="0" smtClean="0">
              <a:effectLst>
                <a:outerShdw blurRad="38100" dist="38100" dir="2700000" algn="tl">
                  <a:srgbClr val="000000">
                    <a:alpha val="43137"/>
                  </a:srgbClr>
                </a:outerShdw>
              </a:effectLst>
            </a:endParaRPr>
          </a:p>
          <a:p>
            <a:r>
              <a:rPr lang="it-IT" sz="2000" dirty="0" smtClean="0"/>
              <a:t>A livello di gruppi professionali le perdite si concentreranno nelle aree amministrative e della produzione, le quali verranno parzialmente compensate nell’</a:t>
            </a:r>
            <a:r>
              <a:rPr lang="it-IT" sz="2000" b="1" dirty="0" smtClean="0">
                <a:effectLst>
                  <a:outerShdw blurRad="38100" dist="38100" dir="2700000" algn="tl">
                    <a:srgbClr val="000000">
                      <a:alpha val="43137"/>
                    </a:srgbClr>
                  </a:outerShdw>
                </a:effectLst>
              </a:rPr>
              <a:t>area finanziaria</a:t>
            </a:r>
            <a:r>
              <a:rPr lang="it-IT" sz="2000" dirty="0" smtClean="0"/>
              <a:t>, </a:t>
            </a:r>
            <a:r>
              <a:rPr lang="it-IT" sz="2000" b="1" dirty="0" smtClean="0">
                <a:effectLst>
                  <a:outerShdw blurRad="38100" dist="38100" dir="2700000" algn="tl">
                    <a:srgbClr val="000000">
                      <a:alpha val="43137"/>
                    </a:srgbClr>
                  </a:outerShdw>
                </a:effectLst>
              </a:rPr>
              <a:t>manageriale</a:t>
            </a:r>
            <a:r>
              <a:rPr lang="it-IT" sz="2000" dirty="0" smtClean="0"/>
              <a:t>, </a:t>
            </a:r>
            <a:r>
              <a:rPr lang="it-IT" sz="2000" b="1" dirty="0" smtClean="0">
                <a:effectLst>
                  <a:outerShdw blurRad="38100" dist="38100" dir="2700000" algn="tl">
                    <a:srgbClr val="000000">
                      <a:alpha val="43137"/>
                    </a:srgbClr>
                  </a:outerShdw>
                </a:effectLst>
              </a:rPr>
              <a:t>informatica</a:t>
            </a:r>
            <a:r>
              <a:rPr lang="it-IT" sz="2000" dirty="0" smtClean="0"/>
              <a:t> e </a:t>
            </a:r>
            <a:r>
              <a:rPr lang="it-IT" sz="2000" b="1" dirty="0" smtClean="0">
                <a:effectLst>
                  <a:outerShdw blurRad="38100" dist="38100" dir="2700000" algn="tl">
                    <a:srgbClr val="000000">
                      <a:alpha val="43137"/>
                    </a:srgbClr>
                  </a:outerShdw>
                </a:effectLst>
              </a:rPr>
              <a:t>ingegneristica</a:t>
            </a:r>
            <a:r>
              <a:rPr lang="it-IT" sz="2000" dirty="0" smtClean="0"/>
              <a:t>. </a:t>
            </a:r>
          </a:p>
          <a:p>
            <a:endParaRPr lang="it-IT" dirty="0"/>
          </a:p>
        </p:txBody>
      </p:sp>
    </p:spTree>
    <p:extLst>
      <p:ext uri="{BB962C8B-B14F-4D97-AF65-F5344CB8AC3E}">
        <p14:creationId xmlns:p14="http://schemas.microsoft.com/office/powerpoint/2010/main" val="952228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ma 1"/>
          <p:cNvGraphicFramePr/>
          <p:nvPr>
            <p:extLst>
              <p:ext uri="{D42A27DB-BD31-4B8C-83A1-F6EECF244321}">
                <p14:modId xmlns:p14="http://schemas.microsoft.com/office/powerpoint/2010/main" val="3000997766"/>
              </p:ext>
            </p:extLst>
          </p:nvPr>
        </p:nvGraphicFramePr>
        <p:xfrm>
          <a:off x="3635717" y="66339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asellaDiTesto 3"/>
          <p:cNvSpPr txBox="1"/>
          <p:nvPr/>
        </p:nvSpPr>
        <p:spPr>
          <a:xfrm>
            <a:off x="6564069" y="3257950"/>
            <a:ext cx="2299855" cy="1015663"/>
          </a:xfrm>
          <a:prstGeom prst="rect">
            <a:avLst/>
          </a:prstGeom>
          <a:noFill/>
        </p:spPr>
        <p:txBody>
          <a:bodyPr wrap="square" rtlCol="0">
            <a:spAutoFit/>
          </a:bodyPr>
          <a:lstStyle/>
          <a:p>
            <a:pPr algn="ctr"/>
            <a:r>
              <a:rPr lang="it-IT" sz="2000" b="1" dirty="0" smtClean="0"/>
              <a:t>IL LAVORO NELL’INDUSTRIA </a:t>
            </a:r>
          </a:p>
          <a:p>
            <a:pPr algn="ctr"/>
            <a:r>
              <a:rPr lang="it-IT" sz="2000" b="1" dirty="0" smtClean="0"/>
              <a:t>4.0</a:t>
            </a:r>
            <a:endParaRPr lang="it-IT" sz="2000" b="1" dirty="0"/>
          </a:p>
        </p:txBody>
      </p:sp>
      <p:sp>
        <p:nvSpPr>
          <p:cNvPr id="5" name="CasellaDiTesto 4"/>
          <p:cNvSpPr txBox="1"/>
          <p:nvPr/>
        </p:nvSpPr>
        <p:spPr>
          <a:xfrm>
            <a:off x="934270" y="676812"/>
            <a:ext cx="2307773" cy="5755422"/>
          </a:xfrm>
          <a:prstGeom prst="rect">
            <a:avLst/>
          </a:prstGeom>
          <a:noFill/>
        </p:spPr>
        <p:txBody>
          <a:bodyPr wrap="square" rtlCol="0">
            <a:spAutoFit/>
          </a:bodyPr>
          <a:lstStyle/>
          <a:p>
            <a:r>
              <a:rPr lang="it-IT" sz="1600" i="1" dirty="0" smtClean="0">
                <a:cs typeface="Calibri" panose="020F0502020204030204" pitchFamily="34" charset="0"/>
              </a:rPr>
              <a:t>Uno dei rischi dell’industria 4.0 è la </a:t>
            </a:r>
            <a:r>
              <a:rPr lang="it-IT" sz="1600" b="1" i="1" dirty="0" smtClean="0">
                <a:cs typeface="Calibri" panose="020F0502020204030204" pitchFamily="34" charset="0"/>
              </a:rPr>
              <a:t>marginalizzazione </a:t>
            </a:r>
            <a:r>
              <a:rPr lang="it-IT" sz="1600" b="1" i="1" dirty="0">
                <a:cs typeface="Calibri" panose="020F0502020204030204" pitchFamily="34" charset="0"/>
              </a:rPr>
              <a:t>dei lavoratori meno professionalizzati</a:t>
            </a:r>
            <a:r>
              <a:rPr lang="it-IT" sz="1600" i="1" dirty="0">
                <a:cs typeface="Calibri" panose="020F0502020204030204" pitchFamily="34" charset="0"/>
              </a:rPr>
              <a:t>, che porta con sé l’assottigliamento del ceto medio. La società digitale comporterà, infatti, una diversa organizzazione del lavoro, l’</a:t>
            </a:r>
            <a:r>
              <a:rPr lang="it-IT" sz="1600" b="1" i="1" dirty="0">
                <a:cs typeface="Calibri" panose="020F0502020204030204" pitchFamily="34" charset="0"/>
              </a:rPr>
              <a:t>apprendimento permanente</a:t>
            </a:r>
            <a:r>
              <a:rPr lang="it-IT" sz="1600" i="1" dirty="0">
                <a:cs typeface="Calibri" panose="020F0502020204030204" pitchFamily="34" charset="0"/>
              </a:rPr>
              <a:t>, la ridefinizione dei percorsi di carriera e conoscenza e una diversa consapevolezza dell’importanza del lavoro nel processo di innovazione.</a:t>
            </a:r>
          </a:p>
        </p:txBody>
      </p:sp>
    </p:spTree>
    <p:extLst>
      <p:ext uri="{BB962C8B-B14F-4D97-AF65-F5344CB8AC3E}">
        <p14:creationId xmlns:p14="http://schemas.microsoft.com/office/powerpoint/2010/main" val="1289477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Spesa per R&amp;S in alcuni dei principali paesi industrializzati </a:t>
            </a:r>
            <a:endParaRPr lang="it-IT" dirty="0"/>
          </a:p>
        </p:txBody>
      </p:sp>
      <p:graphicFrame>
        <p:nvGraphicFramePr>
          <p:cNvPr id="6" name="Grafico 5"/>
          <p:cNvGraphicFramePr/>
          <p:nvPr>
            <p:extLst>
              <p:ext uri="{D42A27DB-BD31-4B8C-83A1-F6EECF244321}">
                <p14:modId xmlns:p14="http://schemas.microsoft.com/office/powerpoint/2010/main" val="2976198415"/>
              </p:ext>
            </p:extLst>
          </p:nvPr>
        </p:nvGraphicFramePr>
        <p:xfrm>
          <a:off x="2463233" y="1984536"/>
          <a:ext cx="9040969" cy="4735901"/>
        </p:xfrm>
        <a:graphic>
          <a:graphicData uri="http://schemas.openxmlformats.org/drawingml/2006/chart">
            <c:chart xmlns:c="http://schemas.openxmlformats.org/drawingml/2006/chart" xmlns:r="http://schemas.openxmlformats.org/officeDocument/2006/relationships" r:id="rId2"/>
          </a:graphicData>
        </a:graphic>
      </p:graphicFrame>
      <p:sp>
        <p:nvSpPr>
          <p:cNvPr id="4" name="CasellaDiTesto 3"/>
          <p:cNvSpPr txBox="1"/>
          <p:nvPr/>
        </p:nvSpPr>
        <p:spPr>
          <a:xfrm>
            <a:off x="136912" y="2533374"/>
            <a:ext cx="2433711" cy="1077218"/>
          </a:xfrm>
          <a:prstGeom prst="rect">
            <a:avLst/>
          </a:prstGeom>
          <a:noFill/>
        </p:spPr>
        <p:txBody>
          <a:bodyPr wrap="square" rtlCol="0">
            <a:spAutoFit/>
          </a:bodyPr>
          <a:lstStyle/>
          <a:p>
            <a:pPr marL="285750" indent="-285750">
              <a:buFont typeface="Arial" panose="020B0604020202020204" pitchFamily="34" charset="0"/>
              <a:buChar char="•"/>
            </a:pPr>
            <a:r>
              <a:rPr lang="it-IT" sz="1600" dirty="0" smtClean="0"/>
              <a:t>milioni </a:t>
            </a:r>
            <a:r>
              <a:rPr lang="it-IT" sz="1600" dirty="0"/>
              <a:t>di dollari, a prezzi correnti ed a parità di potere </a:t>
            </a:r>
            <a:r>
              <a:rPr lang="it-IT" sz="1600" dirty="0" smtClean="0"/>
              <a:t>d'acquisto</a:t>
            </a:r>
            <a:endParaRPr lang="it-IT" sz="1600" dirty="0"/>
          </a:p>
        </p:txBody>
      </p:sp>
    </p:spTree>
    <p:extLst>
      <p:ext uri="{BB962C8B-B14F-4D97-AF65-F5344CB8AC3E}">
        <p14:creationId xmlns:p14="http://schemas.microsoft.com/office/powerpoint/2010/main" val="39818698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tazione">
  <a:themeElements>
    <a:clrScheme name="Citazion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itazion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itazion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3208</TotalTime>
  <Words>1985</Words>
  <Application>Microsoft Office PowerPoint</Application>
  <PresentationFormat>Widescreen</PresentationFormat>
  <Paragraphs>260</Paragraphs>
  <Slides>31</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31</vt:i4>
      </vt:variant>
    </vt:vector>
  </HeadingPairs>
  <TitlesOfParts>
    <vt:vector size="40" baseType="lpstr">
      <vt:lpstr>Arial</vt:lpstr>
      <vt:lpstr>Calibri</vt:lpstr>
      <vt:lpstr>Century Gothic</vt:lpstr>
      <vt:lpstr>Courier New</vt:lpstr>
      <vt:lpstr>Times New Roman</vt:lpstr>
      <vt:lpstr>Verdana</vt:lpstr>
      <vt:lpstr>Wingdings</vt:lpstr>
      <vt:lpstr>Wingdings 2</vt:lpstr>
      <vt:lpstr>Citazione</vt:lpstr>
      <vt:lpstr>L’Industria 4.0  e la scommessa  sul lavoro </vt:lpstr>
      <vt:lpstr>Industria 4.0: cos’è e dove ci porterà</vt:lpstr>
      <vt:lpstr>Alcune definizioni</vt:lpstr>
      <vt:lpstr>La fusione tra il mondo reale  degli impianti e il modo virtuale dell’informazione </vt:lpstr>
      <vt:lpstr>Le principali tecnologie dell’industria 4.0</vt:lpstr>
      <vt:lpstr>The Future of Jobs  La polarizzazione del mercato del lavoro</vt:lpstr>
      <vt:lpstr>Il lavoro nella Smart Manifacturing</vt:lpstr>
      <vt:lpstr>PowerPoint Presentation</vt:lpstr>
      <vt:lpstr>Spesa per R&amp;S in alcuni dei principali paesi industrializzati </vt:lpstr>
      <vt:lpstr>Dispersione dei paesi europei in base al peso della manifattura e al peso degli Hrst (Human Resources in Science and Technology) nel 2015 </vt:lpstr>
      <vt:lpstr>Innovazione e occupazione</vt:lpstr>
      <vt:lpstr>La letteratura teorica</vt:lpstr>
      <vt:lpstr>Analisi dei dati occupazionali mediante il modello ARIMA</vt:lpstr>
      <vt:lpstr>Fase 1) Analisi grafica della serie storica</vt:lpstr>
      <vt:lpstr>Fase 2) Test Augmented Dickey-Fuller </vt:lpstr>
      <vt:lpstr>Fase 3) Passiamo alle differenze prime </vt:lpstr>
      <vt:lpstr>Fase 4) Stima del modello ARIMA individuando gli ordini «p» e «q»</vt:lpstr>
      <vt:lpstr>Fase 5) Scelta del modello ARIMA (p,d,q)</vt:lpstr>
      <vt:lpstr>Fase 6) Previsione «out of sample»</vt:lpstr>
      <vt:lpstr>Dal modello ARIMA al modello ARIMAX</vt:lpstr>
      <vt:lpstr>Dal modello ARIMA al modello ARIMAX</vt:lpstr>
      <vt:lpstr>Assunzioni del modello ARIMAX</vt:lpstr>
      <vt:lpstr>Stima dell’ARIMAX</vt:lpstr>
      <vt:lpstr>Considerazioni</vt:lpstr>
      <vt:lpstr>Previsione 2016, 2017 e 2018</vt:lpstr>
      <vt:lpstr>PowerPoint Presentation</vt:lpstr>
      <vt:lpstr>PowerPoint Presentation</vt:lpstr>
      <vt:lpstr>PowerPoint Presentation</vt:lpstr>
      <vt:lpstr>PowerPoint Presentation</vt:lpstr>
      <vt:lpstr>Conclusioni</vt:lpstr>
      <vt:lpstr>Sitografia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 4.0 e la scommessa sul lavoro</dc:title>
  <dc:creator>Leyla</dc:creator>
  <cp:lastModifiedBy>DANIELIS ROMEO</cp:lastModifiedBy>
  <cp:revision>121</cp:revision>
  <dcterms:created xsi:type="dcterms:W3CDTF">2017-03-10T13:29:20Z</dcterms:created>
  <dcterms:modified xsi:type="dcterms:W3CDTF">2018-03-12T08:20:12Z</dcterms:modified>
</cp:coreProperties>
</file>