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94" r:id="rId4"/>
    <p:sldId id="258" r:id="rId5"/>
    <p:sldId id="259" r:id="rId6"/>
    <p:sldId id="260" r:id="rId7"/>
    <p:sldId id="261" r:id="rId8"/>
    <p:sldId id="262" r:id="rId9"/>
    <p:sldId id="266" r:id="rId10"/>
    <p:sldId id="276" r:id="rId11"/>
    <p:sldId id="265" r:id="rId12"/>
    <p:sldId id="263" r:id="rId13"/>
    <p:sldId id="264" r:id="rId14"/>
    <p:sldId id="267" r:id="rId15"/>
    <p:sldId id="270" r:id="rId16"/>
    <p:sldId id="274" r:id="rId17"/>
    <p:sldId id="269" r:id="rId18"/>
    <p:sldId id="271" r:id="rId19"/>
    <p:sldId id="272" r:id="rId20"/>
    <p:sldId id="273"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1"/>
    <a:srgbClr val="003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it-IT" sz="1500" noProof="0" dirty="0"/>
              <a:t>Entrate tributarie </a:t>
            </a:r>
            <a:r>
              <a:rPr lang="en-US" sz="1500" dirty="0"/>
              <a:t>(%GDP)</a:t>
            </a:r>
          </a:p>
        </c:rich>
      </c:tx>
      <c:layout>
        <c:manualLayout>
          <c:xMode val="edge"/>
          <c:yMode val="edge"/>
          <c:x val="0.1869462444302929"/>
          <c:y val="0"/>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Foglio1!$D$78</c:f>
              <c:strCache>
                <c:ptCount val="1"/>
                <c:pt idx="0">
                  <c:v>Entrate tributarie (%GDP)</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Foglio1!$E$77:$P$77</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Foglio1!$E$78:$P$78</c:f>
              <c:numCache>
                <c:formatCode>General</c:formatCode>
                <c:ptCount val="12"/>
                <c:pt idx="0">
                  <c:v>25.69</c:v>
                </c:pt>
                <c:pt idx="1">
                  <c:v>23.02</c:v>
                </c:pt>
                <c:pt idx="2">
                  <c:v>23.49</c:v>
                </c:pt>
                <c:pt idx="3">
                  <c:v>23.9</c:v>
                </c:pt>
                <c:pt idx="4">
                  <c:v>24.07</c:v>
                </c:pt>
                <c:pt idx="5">
                  <c:v>25.65</c:v>
                </c:pt>
                <c:pt idx="6">
                  <c:v>25.98</c:v>
                </c:pt>
                <c:pt idx="7">
                  <c:v>26.23</c:v>
                </c:pt>
                <c:pt idx="8">
                  <c:v>25.89</c:v>
                </c:pt>
                <c:pt idx="9">
                  <c:v>27.14</c:v>
                </c:pt>
                <c:pt idx="10">
                  <c:v>27.06</c:v>
                </c:pt>
                <c:pt idx="11">
                  <c:v>27.26</c:v>
                </c:pt>
              </c:numCache>
            </c:numRef>
          </c:val>
          <c:extLst>
            <c:ext xmlns:c16="http://schemas.microsoft.com/office/drawing/2014/chart" uri="{C3380CC4-5D6E-409C-BE32-E72D297353CC}">
              <c16:uniqueId val="{00000000-ECE3-495A-9F79-102361BB6871}"/>
            </c:ext>
          </c:extLst>
        </c:ser>
        <c:dLbls>
          <c:dLblPos val="outEnd"/>
          <c:showLegendKey val="0"/>
          <c:showVal val="1"/>
          <c:showCatName val="0"/>
          <c:showSerName val="0"/>
          <c:showPercent val="0"/>
          <c:showBubbleSize val="0"/>
        </c:dLbls>
        <c:gapWidth val="444"/>
        <c:overlap val="-90"/>
        <c:axId val="430957696"/>
        <c:axId val="430954088"/>
      </c:barChart>
      <c:catAx>
        <c:axId val="430957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it-IT"/>
          </a:p>
        </c:txPr>
        <c:crossAx val="430954088"/>
        <c:crosses val="autoZero"/>
        <c:auto val="1"/>
        <c:lblAlgn val="ctr"/>
        <c:lblOffset val="100"/>
        <c:noMultiLvlLbl val="0"/>
      </c:catAx>
      <c:valAx>
        <c:axId val="430954088"/>
        <c:scaling>
          <c:orientation val="minMax"/>
        </c:scaling>
        <c:delete val="1"/>
        <c:axPos val="l"/>
        <c:numFmt formatCode="General" sourceLinked="1"/>
        <c:majorTickMark val="none"/>
        <c:minorTickMark val="none"/>
        <c:tickLblPos val="nextTo"/>
        <c:crossAx val="43095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it-IT" b="1" dirty="0">
                <a:solidFill>
                  <a:schemeClr val="tx1">
                    <a:lumMod val="50000"/>
                    <a:lumOff val="50000"/>
                  </a:schemeClr>
                </a:solidFill>
              </a:rPr>
              <a:t>Spesa pubblica (mln$)</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it-IT"/>
        </a:p>
      </c:txPr>
    </c:title>
    <c:autoTitleDeleted val="0"/>
    <c:plotArea>
      <c:layout>
        <c:manualLayout>
          <c:layoutTarget val="inner"/>
          <c:xMode val="edge"/>
          <c:yMode val="edge"/>
          <c:x val="6.9377930322812212E-2"/>
          <c:y val="4.3697478991596636E-2"/>
          <c:w val="0.91352805258317071"/>
          <c:h val="0.88555759941771983"/>
        </c:manualLayout>
      </c:layout>
      <c:barChart>
        <c:barDir val="col"/>
        <c:grouping val="clustered"/>
        <c:varyColors val="0"/>
        <c:ser>
          <c:idx val="0"/>
          <c:order val="0"/>
          <c:tx>
            <c:strRef>
              <c:f>Foglio1!$D$48</c:f>
              <c:strCache>
                <c:ptCount val="1"/>
                <c:pt idx="0">
                  <c:v>Spesa pubblica</c:v>
                </c:pt>
              </c:strCache>
            </c:strRef>
          </c:tx>
          <c:spPr>
            <a:solidFill>
              <a:schemeClr val="accent1">
                <a:alpha val="70000"/>
              </a:schemeClr>
            </a:solidFill>
            <a:ln>
              <a:noFill/>
            </a:ln>
            <a:effectLst/>
          </c:spPr>
          <c:invertIfNegative val="0"/>
          <c:cat>
            <c:numRef>
              <c:f>Foglio1!$C$49:$C$66</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Foglio1!$D$49:$D$66</c:f>
              <c:numCache>
                <c:formatCode>General</c:formatCode>
                <c:ptCount val="18"/>
                <c:pt idx="0">
                  <c:v>3418987.6575000002</c:v>
                </c:pt>
                <c:pt idx="1">
                  <c:v>3626198.7264999999</c:v>
                </c:pt>
                <c:pt idx="2">
                  <c:v>3844242.8749999995</c:v>
                </c:pt>
                <c:pt idx="3">
                  <c:v>4076330.71875</c:v>
                </c:pt>
                <c:pt idx="4">
                  <c:v>4378089.7737499997</c:v>
                </c:pt>
                <c:pt idx="5">
                  <c:v>4608412.4139999999</c:v>
                </c:pt>
                <c:pt idx="6">
                  <c:v>4950200.7437500004</c:v>
                </c:pt>
                <c:pt idx="7">
                  <c:v>5438890.0177499996</c:v>
                </c:pt>
                <c:pt idx="8">
                  <c:v>5940675.5137499999</c:v>
                </c:pt>
                <c:pt idx="9">
                  <c:v>5942698.6995000001</c:v>
                </c:pt>
                <c:pt idx="10">
                  <c:v>6004261.8059999999</c:v>
                </c:pt>
                <c:pt idx="11">
                  <c:v>5987563.4735000003</c:v>
                </c:pt>
                <c:pt idx="12">
                  <c:v>5963144.7777500004</c:v>
                </c:pt>
                <c:pt idx="13">
                  <c:v>6125954.2350000003</c:v>
                </c:pt>
                <c:pt idx="14">
                  <c:v>6310072.3619999997</c:v>
                </c:pt>
                <c:pt idx="15">
                  <c:v>6546941.2855000002</c:v>
                </c:pt>
                <c:pt idx="16">
                  <c:v>6777996.3899999997</c:v>
                </c:pt>
                <c:pt idx="17">
                  <c:v>7198125.1814999999</c:v>
                </c:pt>
              </c:numCache>
            </c:numRef>
          </c:val>
          <c:extLst>
            <c:ext xmlns:c16="http://schemas.microsoft.com/office/drawing/2014/chart" uri="{C3380CC4-5D6E-409C-BE32-E72D297353CC}">
              <c16:uniqueId val="{00000000-6456-4971-8DFB-4DBC39FFECB8}"/>
            </c:ext>
          </c:extLst>
        </c:ser>
        <c:dLbls>
          <c:showLegendKey val="0"/>
          <c:showVal val="0"/>
          <c:showCatName val="0"/>
          <c:showSerName val="0"/>
          <c:showPercent val="0"/>
          <c:showBubbleSize val="0"/>
        </c:dLbls>
        <c:gapWidth val="80"/>
        <c:overlap val="25"/>
        <c:axId val="441081120"/>
        <c:axId val="441079152"/>
      </c:barChart>
      <c:catAx>
        <c:axId val="44108112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t-IT"/>
          </a:p>
        </c:txPr>
        <c:crossAx val="441079152"/>
        <c:crosses val="autoZero"/>
        <c:auto val="1"/>
        <c:lblAlgn val="ctr"/>
        <c:lblOffset val="100"/>
        <c:noMultiLvlLbl val="0"/>
      </c:catAx>
      <c:valAx>
        <c:axId val="4410791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t-IT"/>
          </a:p>
        </c:txPr>
        <c:crossAx val="44108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it-IT"/>
              <a:t>Spesa militare (%GDP)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CIDR!$B$64</c:f>
              <c:strCache>
                <c:ptCount val="1"/>
                <c:pt idx="0">
                  <c:v>Spesa militare/GDP</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CIDR!$C$63:$L$63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CIDR!$C$64:$L$64</c:f>
              <c:numCache>
                <c:formatCode>General</c:formatCode>
                <c:ptCount val="10"/>
                <c:pt idx="0">
                  <c:v>11.15</c:v>
                </c:pt>
                <c:pt idx="1">
                  <c:v>11.66</c:v>
                </c:pt>
                <c:pt idx="2">
                  <c:v>11.76</c:v>
                </c:pt>
                <c:pt idx="3">
                  <c:v>11.37</c:v>
                </c:pt>
                <c:pt idx="4">
                  <c:v>10.63</c:v>
                </c:pt>
                <c:pt idx="5">
                  <c:v>9.85</c:v>
                </c:pt>
                <c:pt idx="6">
                  <c:v>9.36</c:v>
                </c:pt>
                <c:pt idx="7">
                  <c:v>9.0399999999999991</c:v>
                </c:pt>
                <c:pt idx="8">
                  <c:v>8.81</c:v>
                </c:pt>
                <c:pt idx="9">
                  <c:v>10.91</c:v>
                </c:pt>
              </c:numCache>
            </c:numRef>
          </c:val>
          <c:smooth val="0"/>
          <c:extLst>
            <c:ext xmlns:c16="http://schemas.microsoft.com/office/drawing/2014/chart" uri="{C3380CC4-5D6E-409C-BE32-E72D297353CC}">
              <c16:uniqueId val="{00000000-098B-442D-9A97-F75E7EFED5DC}"/>
            </c:ext>
          </c:extLst>
        </c:ser>
        <c:dLbls>
          <c:dLblPos val="t"/>
          <c:showLegendKey val="0"/>
          <c:showVal val="1"/>
          <c:showCatName val="0"/>
          <c:showSerName val="0"/>
          <c:showPercent val="0"/>
          <c:showBubbleSize val="0"/>
        </c:dLbls>
        <c:marker val="1"/>
        <c:smooth val="0"/>
        <c:axId val="473281864"/>
        <c:axId val="473280224"/>
      </c:lineChart>
      <c:catAx>
        <c:axId val="473281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473280224"/>
        <c:crosses val="autoZero"/>
        <c:auto val="1"/>
        <c:lblAlgn val="ctr"/>
        <c:lblOffset val="100"/>
        <c:noMultiLvlLbl val="0"/>
      </c:catAx>
      <c:valAx>
        <c:axId val="47328022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73281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Spesa sociale (%GDP)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CIDR!$B$69</c:f>
              <c:strCache>
                <c:ptCount val="1"/>
                <c:pt idx="0">
                  <c:v>Spesa sociale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CIDR!$C$68:$L$68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CIDR!$C$69:$L$69</c:f>
              <c:numCache>
                <c:formatCode>#,##0.00</c:formatCode>
                <c:ptCount val="10"/>
                <c:pt idx="0">
                  <c:v>18.594999999999999</c:v>
                </c:pt>
                <c:pt idx="1">
                  <c:v>19.367999999999999</c:v>
                </c:pt>
                <c:pt idx="2">
                  <c:v>19.082999999999998</c:v>
                </c:pt>
                <c:pt idx="3">
                  <c:v>18.829999999999998</c:v>
                </c:pt>
                <c:pt idx="4">
                  <c:v>18.803999999999998</c:v>
                </c:pt>
                <c:pt idx="5">
                  <c:v>18.783000000000001</c:v>
                </c:pt>
                <c:pt idx="6">
                  <c:v>18.847999999999999</c:v>
                </c:pt>
                <c:pt idx="7">
                  <c:v>18.91</c:v>
                </c:pt>
                <c:pt idx="8">
                  <c:v>18.885999999999999</c:v>
                </c:pt>
                <c:pt idx="9">
                  <c:v>18.716999999999999</c:v>
                </c:pt>
              </c:numCache>
            </c:numRef>
          </c:val>
          <c:extLst>
            <c:ext xmlns:c16="http://schemas.microsoft.com/office/drawing/2014/chart" uri="{C3380CC4-5D6E-409C-BE32-E72D297353CC}">
              <c16:uniqueId val="{00000000-441C-4FB4-9E5A-B8E8E6F5869F}"/>
            </c:ext>
          </c:extLst>
        </c:ser>
        <c:dLbls>
          <c:dLblPos val="outEnd"/>
          <c:showLegendKey val="0"/>
          <c:showVal val="1"/>
          <c:showCatName val="0"/>
          <c:showSerName val="0"/>
          <c:showPercent val="0"/>
          <c:showBubbleSize val="0"/>
        </c:dLbls>
        <c:gapWidth val="219"/>
        <c:overlap val="-27"/>
        <c:axId val="431885824"/>
        <c:axId val="431884840"/>
      </c:barChart>
      <c:catAx>
        <c:axId val="43188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31884840"/>
        <c:crosses val="autoZero"/>
        <c:auto val="1"/>
        <c:lblAlgn val="ctr"/>
        <c:lblOffset val="100"/>
        <c:noMultiLvlLbl val="0"/>
      </c:catAx>
      <c:valAx>
        <c:axId val="431884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3188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Tassi d'interesse a breve termine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Foglio1!$I$86</c:f>
              <c:strCache>
                <c:ptCount val="1"/>
                <c:pt idx="0">
                  <c:v>Tassi d'interesse a breve termine</c:v>
                </c:pt>
              </c:strCache>
            </c:strRef>
          </c:tx>
          <c:spPr>
            <a:ln w="28575" cap="rnd">
              <a:solidFill>
                <a:schemeClr val="accent1"/>
              </a:solidFill>
              <a:round/>
            </a:ln>
            <a:effectLst/>
          </c:spPr>
          <c:marker>
            <c:symbol val="none"/>
          </c:marker>
          <c:cat>
            <c:numRef>
              <c:f>Foglio1!$J$85:$U$85</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Foglio1!$J$86:$U$86</c:f>
              <c:numCache>
                <c:formatCode>General</c:formatCode>
                <c:ptCount val="12"/>
                <c:pt idx="0">
                  <c:v>2.96</c:v>
                </c:pt>
                <c:pt idx="1">
                  <c:v>0.56000000000000005</c:v>
                </c:pt>
                <c:pt idx="2">
                  <c:v>0.31</c:v>
                </c:pt>
                <c:pt idx="3">
                  <c:v>0.3</c:v>
                </c:pt>
                <c:pt idx="4">
                  <c:v>0.28000000000000003</c:v>
                </c:pt>
                <c:pt idx="5">
                  <c:v>0.17</c:v>
                </c:pt>
                <c:pt idx="6">
                  <c:v>0.12</c:v>
                </c:pt>
                <c:pt idx="7">
                  <c:v>0.23</c:v>
                </c:pt>
                <c:pt idx="8">
                  <c:v>0.64</c:v>
                </c:pt>
                <c:pt idx="9">
                  <c:v>1.1499999999999999</c:v>
                </c:pt>
                <c:pt idx="10">
                  <c:v>2.19</c:v>
                </c:pt>
                <c:pt idx="11">
                  <c:v>3.37</c:v>
                </c:pt>
              </c:numCache>
            </c:numRef>
          </c:val>
          <c:smooth val="0"/>
          <c:extLst>
            <c:ext xmlns:c16="http://schemas.microsoft.com/office/drawing/2014/chart" uri="{C3380CC4-5D6E-409C-BE32-E72D297353CC}">
              <c16:uniqueId val="{00000000-4F3C-4B84-9722-239A9B5B0CDD}"/>
            </c:ext>
          </c:extLst>
        </c:ser>
        <c:dLbls>
          <c:showLegendKey val="0"/>
          <c:showVal val="0"/>
          <c:showCatName val="0"/>
          <c:showSerName val="0"/>
          <c:showPercent val="0"/>
          <c:showBubbleSize val="0"/>
        </c:dLbls>
        <c:smooth val="0"/>
        <c:axId val="443060032"/>
        <c:axId val="443061016"/>
      </c:lineChart>
      <c:catAx>
        <c:axId val="44306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43061016"/>
        <c:crosses val="autoZero"/>
        <c:auto val="1"/>
        <c:lblAlgn val="ctr"/>
        <c:lblOffset val="100"/>
        <c:noMultiLvlLbl val="0"/>
      </c:catAx>
      <c:valAx>
        <c:axId val="443061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43060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Foglio1!$I$89</c:f>
              <c:strCache>
                <c:ptCount val="1"/>
                <c:pt idx="0">
                  <c:v>Inflazione</c:v>
                </c:pt>
              </c:strCache>
            </c:strRef>
          </c:tx>
          <c:spPr>
            <a:ln w="28575" cap="rnd">
              <a:solidFill>
                <a:schemeClr val="accent1"/>
              </a:solidFill>
              <a:round/>
            </a:ln>
            <a:effectLst/>
          </c:spPr>
          <c:marker>
            <c:symbol val="none"/>
          </c:marker>
          <c:cat>
            <c:numRef>
              <c:f>Foglio1!$J$88:$U$88</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Foglio1!$J$89:$U$89</c:f>
              <c:numCache>
                <c:formatCode>General</c:formatCode>
                <c:ptCount val="12"/>
                <c:pt idx="0">
                  <c:v>3.84</c:v>
                </c:pt>
                <c:pt idx="1">
                  <c:v>-0.36</c:v>
                </c:pt>
                <c:pt idx="2">
                  <c:v>1.64</c:v>
                </c:pt>
                <c:pt idx="3">
                  <c:v>3.16</c:v>
                </c:pt>
                <c:pt idx="4">
                  <c:v>2.0699999999999998</c:v>
                </c:pt>
                <c:pt idx="5">
                  <c:v>1.46</c:v>
                </c:pt>
                <c:pt idx="6">
                  <c:v>1.62</c:v>
                </c:pt>
                <c:pt idx="7">
                  <c:v>0.12</c:v>
                </c:pt>
                <c:pt idx="8">
                  <c:v>1.26</c:v>
                </c:pt>
                <c:pt idx="9">
                  <c:v>2.13</c:v>
                </c:pt>
                <c:pt idx="10">
                  <c:v>2.44</c:v>
                </c:pt>
                <c:pt idx="11">
                  <c:v>2.27</c:v>
                </c:pt>
              </c:numCache>
            </c:numRef>
          </c:val>
          <c:smooth val="0"/>
          <c:extLst>
            <c:ext xmlns:c16="http://schemas.microsoft.com/office/drawing/2014/chart" uri="{C3380CC4-5D6E-409C-BE32-E72D297353CC}">
              <c16:uniqueId val="{00000000-00F0-4BA5-B51B-B32C18926B1F}"/>
            </c:ext>
          </c:extLst>
        </c:ser>
        <c:dLbls>
          <c:showLegendKey val="0"/>
          <c:showVal val="0"/>
          <c:showCatName val="0"/>
          <c:showSerName val="0"/>
          <c:showPercent val="0"/>
          <c:showBubbleSize val="0"/>
        </c:dLbls>
        <c:smooth val="0"/>
        <c:axId val="443041008"/>
        <c:axId val="443034776"/>
      </c:lineChart>
      <c:catAx>
        <c:axId val="44304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43034776"/>
        <c:crosses val="autoZero"/>
        <c:auto val="1"/>
        <c:lblAlgn val="ctr"/>
        <c:lblOffset val="100"/>
        <c:noMultiLvlLbl val="0"/>
      </c:catAx>
      <c:valAx>
        <c:axId val="443034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43041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Foglio1!$F$22</c:f>
              <c:strCache>
                <c:ptCount val="1"/>
                <c:pt idx="0">
                  <c:v>Debt/GDP</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Foglio1!$E$23:$E$40</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Foglio1!$F$23:$F$40</c:f>
              <c:numCache>
                <c:formatCode>General</c:formatCode>
                <c:ptCount val="18"/>
                <c:pt idx="0">
                  <c:v>53.146000000000001</c:v>
                </c:pt>
                <c:pt idx="1">
                  <c:v>55.503999999999998</c:v>
                </c:pt>
                <c:pt idx="2">
                  <c:v>58.585999999999999</c:v>
                </c:pt>
                <c:pt idx="3">
                  <c:v>66.093999999999994</c:v>
                </c:pt>
                <c:pt idx="4">
                  <c:v>65.454999999999998</c:v>
                </c:pt>
                <c:pt idx="5">
                  <c:v>64.186000000000007</c:v>
                </c:pt>
                <c:pt idx="6">
                  <c:v>64.655000000000001</c:v>
                </c:pt>
                <c:pt idx="7">
                  <c:v>73.683999999999997</c:v>
                </c:pt>
                <c:pt idx="8">
                  <c:v>86.704999999999998</c:v>
                </c:pt>
                <c:pt idx="9">
                  <c:v>95.408000000000001</c:v>
                </c:pt>
                <c:pt idx="10">
                  <c:v>99.745000000000005</c:v>
                </c:pt>
                <c:pt idx="11">
                  <c:v>103.223</c:v>
                </c:pt>
                <c:pt idx="12">
                  <c:v>104.75700000000001</c:v>
                </c:pt>
                <c:pt idx="13">
                  <c:v>104.44799999999999</c:v>
                </c:pt>
                <c:pt idx="14">
                  <c:v>104.687</c:v>
                </c:pt>
                <c:pt idx="15">
                  <c:v>106.872</c:v>
                </c:pt>
                <c:pt idx="16">
                  <c:v>106.226</c:v>
                </c:pt>
                <c:pt idx="17">
                  <c:v>105.773</c:v>
                </c:pt>
              </c:numCache>
            </c:numRef>
          </c:val>
          <c:smooth val="0"/>
          <c:extLst>
            <c:ext xmlns:c16="http://schemas.microsoft.com/office/drawing/2014/chart" uri="{C3380CC4-5D6E-409C-BE32-E72D297353CC}">
              <c16:uniqueId val="{00000000-8235-45F2-851D-96CE55A6BE3D}"/>
            </c:ext>
          </c:extLst>
        </c:ser>
        <c:dLbls>
          <c:showLegendKey val="0"/>
          <c:showVal val="0"/>
          <c:showCatName val="0"/>
          <c:showSerName val="0"/>
          <c:showPercent val="0"/>
          <c:showBubbleSize val="0"/>
        </c:dLbls>
        <c:marker val="1"/>
        <c:smooth val="0"/>
        <c:axId val="442081376"/>
        <c:axId val="442084656"/>
      </c:lineChart>
      <c:catAx>
        <c:axId val="442081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442084656"/>
        <c:crosses val="autoZero"/>
        <c:auto val="1"/>
        <c:lblAlgn val="ctr"/>
        <c:lblOffset val="100"/>
        <c:noMultiLvlLbl val="0"/>
      </c:catAx>
      <c:valAx>
        <c:axId val="44208465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4208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Foglio1!$H$22</c:f>
              <c:strCache>
                <c:ptCount val="1"/>
                <c:pt idx="0">
                  <c:v>GDP (Cu. PR.)</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Foglio1!$G$23:$G$40</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Foglio1!$H$23:$H$40</c:f>
              <c:numCache>
                <c:formatCode>General</c:formatCode>
                <c:ptCount val="18"/>
                <c:pt idx="0">
                  <c:v>10581825</c:v>
                </c:pt>
                <c:pt idx="1">
                  <c:v>10936450</c:v>
                </c:pt>
                <c:pt idx="2">
                  <c:v>11458250</c:v>
                </c:pt>
                <c:pt idx="3">
                  <c:v>12213725</c:v>
                </c:pt>
                <c:pt idx="4">
                  <c:v>13036625</c:v>
                </c:pt>
                <c:pt idx="5">
                  <c:v>13814600</c:v>
                </c:pt>
                <c:pt idx="6">
                  <c:v>14451875</c:v>
                </c:pt>
                <c:pt idx="7">
                  <c:v>14712825</c:v>
                </c:pt>
                <c:pt idx="8">
                  <c:v>14448925</c:v>
                </c:pt>
                <c:pt idx="9">
                  <c:v>14992050</c:v>
                </c:pt>
                <c:pt idx="10">
                  <c:v>15542600</c:v>
                </c:pt>
                <c:pt idx="11">
                  <c:v>16197050</c:v>
                </c:pt>
                <c:pt idx="12">
                  <c:v>16784825</c:v>
                </c:pt>
                <c:pt idx="13">
                  <c:v>17521750</c:v>
                </c:pt>
                <c:pt idx="14">
                  <c:v>18219300</c:v>
                </c:pt>
                <c:pt idx="15">
                  <c:v>18707150</c:v>
                </c:pt>
                <c:pt idx="16">
                  <c:v>19485400</c:v>
                </c:pt>
                <c:pt idx="17">
                  <c:v>20494050</c:v>
                </c:pt>
              </c:numCache>
            </c:numRef>
          </c:val>
          <c:extLst>
            <c:ext xmlns:c16="http://schemas.microsoft.com/office/drawing/2014/chart" uri="{C3380CC4-5D6E-409C-BE32-E72D297353CC}">
              <c16:uniqueId val="{00000000-63AD-41B0-ADAD-E7B16CF67959}"/>
            </c:ext>
          </c:extLst>
        </c:ser>
        <c:dLbls>
          <c:dLblPos val="outEnd"/>
          <c:showLegendKey val="0"/>
          <c:showVal val="1"/>
          <c:showCatName val="0"/>
          <c:showSerName val="0"/>
          <c:showPercent val="0"/>
          <c:showBubbleSize val="0"/>
        </c:dLbls>
        <c:gapWidth val="444"/>
        <c:overlap val="-90"/>
        <c:axId val="329326440"/>
        <c:axId val="329330048"/>
      </c:barChart>
      <c:catAx>
        <c:axId val="329326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329330048"/>
        <c:crosses val="autoZero"/>
        <c:auto val="1"/>
        <c:lblAlgn val="ctr"/>
        <c:lblOffset val="100"/>
        <c:noMultiLvlLbl val="0"/>
      </c:catAx>
      <c:valAx>
        <c:axId val="329330048"/>
        <c:scaling>
          <c:orientation val="minMax"/>
        </c:scaling>
        <c:delete val="1"/>
        <c:axPos val="l"/>
        <c:numFmt formatCode="General" sourceLinked="1"/>
        <c:majorTickMark val="none"/>
        <c:minorTickMark val="none"/>
        <c:tickLblPos val="nextTo"/>
        <c:crossAx val="329326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it-IT" sz="1500" dirty="0"/>
              <a:t>Entrate tributarie (Mld$)</a:t>
            </a:r>
          </a:p>
        </c:rich>
      </c:tx>
      <c:layout>
        <c:manualLayout>
          <c:xMode val="edge"/>
          <c:yMode val="edge"/>
          <c:x val="0.19916151110906127"/>
          <c:y val="0"/>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Foglio1!$B$47</c:f>
              <c:strCache>
                <c:ptCount val="1"/>
                <c:pt idx="0">
                  <c:v>Entrate tributarie (mld)</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Foglio1!$C$46:$N$46</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Foglio1!$C$47:$N$47</c:f>
              <c:numCache>
                <c:formatCode>#,##0</c:formatCode>
                <c:ptCount val="12"/>
                <c:pt idx="0">
                  <c:v>4510530</c:v>
                </c:pt>
                <c:pt idx="1">
                  <c:v>4099298</c:v>
                </c:pt>
                <c:pt idx="2">
                  <c:v>4351269</c:v>
                </c:pt>
                <c:pt idx="3">
                  <c:v>4556223</c:v>
                </c:pt>
                <c:pt idx="4">
                  <c:v>4748554</c:v>
                </c:pt>
                <c:pt idx="5">
                  <c:v>5277278</c:v>
                </c:pt>
                <c:pt idx="6">
                  <c:v>5485739</c:v>
                </c:pt>
                <c:pt idx="7">
                  <c:v>5732961</c:v>
                </c:pt>
                <c:pt idx="8">
                  <c:v>5815341</c:v>
                </c:pt>
                <c:pt idx="9">
                  <c:v>6028571</c:v>
                </c:pt>
                <c:pt idx="10">
                  <c:v>6324945</c:v>
                </c:pt>
                <c:pt idx="11">
                  <c:v>6634241</c:v>
                </c:pt>
              </c:numCache>
            </c:numRef>
          </c:val>
          <c:extLst>
            <c:ext xmlns:c16="http://schemas.microsoft.com/office/drawing/2014/chart" uri="{C3380CC4-5D6E-409C-BE32-E72D297353CC}">
              <c16:uniqueId val="{00000000-7917-486A-A0CC-FEB686406F4D}"/>
            </c:ext>
          </c:extLst>
        </c:ser>
        <c:dLbls>
          <c:dLblPos val="outEnd"/>
          <c:showLegendKey val="0"/>
          <c:showVal val="1"/>
          <c:showCatName val="0"/>
          <c:showSerName val="0"/>
          <c:showPercent val="0"/>
          <c:showBubbleSize val="0"/>
        </c:dLbls>
        <c:gapWidth val="444"/>
        <c:overlap val="-90"/>
        <c:axId val="423893208"/>
        <c:axId val="423891896"/>
      </c:barChart>
      <c:catAx>
        <c:axId val="423893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it-IT"/>
          </a:p>
        </c:txPr>
        <c:crossAx val="423891896"/>
        <c:crosses val="autoZero"/>
        <c:auto val="1"/>
        <c:lblAlgn val="ctr"/>
        <c:lblOffset val="100"/>
        <c:noMultiLvlLbl val="0"/>
      </c:catAx>
      <c:valAx>
        <c:axId val="423891896"/>
        <c:scaling>
          <c:orientation val="minMax"/>
        </c:scaling>
        <c:delete val="1"/>
        <c:axPos val="l"/>
        <c:numFmt formatCode="#,##0" sourceLinked="1"/>
        <c:majorTickMark val="none"/>
        <c:minorTickMark val="none"/>
        <c:tickLblPos val="nextTo"/>
        <c:crossAx val="423893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500" dirty="0"/>
              <a:t>Tax on personal income (&amp;GDP)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Foglio1!$D$55</c:f>
              <c:strCache>
                <c:ptCount val="1"/>
                <c:pt idx="0">
                  <c:v>Tax on personal income (&amp;GDP)</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Foglio1!$C$56:$C$66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Foglio1!$D$56:$D$66</c:f>
              <c:numCache>
                <c:formatCode>General</c:formatCode>
                <c:ptCount val="11"/>
                <c:pt idx="0">
                  <c:v>10.19</c:v>
                </c:pt>
                <c:pt idx="1">
                  <c:v>7.9</c:v>
                </c:pt>
                <c:pt idx="2">
                  <c:v>8.18</c:v>
                </c:pt>
                <c:pt idx="3">
                  <c:v>9.27</c:v>
                </c:pt>
                <c:pt idx="4">
                  <c:v>9.27</c:v>
                </c:pt>
                <c:pt idx="5">
                  <c:v>9.9700000000000006</c:v>
                </c:pt>
                <c:pt idx="6">
                  <c:v>10.17</c:v>
                </c:pt>
                <c:pt idx="7">
                  <c:v>10.62</c:v>
                </c:pt>
                <c:pt idx="8">
                  <c:v>10.44</c:v>
                </c:pt>
                <c:pt idx="9">
                  <c:v>10.49</c:v>
                </c:pt>
                <c:pt idx="10" formatCode="0.00">
                  <c:v>10.337999999999999</c:v>
                </c:pt>
              </c:numCache>
            </c:numRef>
          </c:val>
          <c:extLst>
            <c:ext xmlns:c16="http://schemas.microsoft.com/office/drawing/2014/chart" uri="{C3380CC4-5D6E-409C-BE32-E72D297353CC}">
              <c16:uniqueId val="{00000000-3579-4597-81BC-E3B86B3FE55D}"/>
            </c:ext>
          </c:extLst>
        </c:ser>
        <c:dLbls>
          <c:dLblPos val="outEnd"/>
          <c:showLegendKey val="0"/>
          <c:showVal val="1"/>
          <c:showCatName val="0"/>
          <c:showSerName val="0"/>
          <c:showPercent val="0"/>
          <c:showBubbleSize val="0"/>
        </c:dLbls>
        <c:gapWidth val="444"/>
        <c:overlap val="-90"/>
        <c:axId val="435731384"/>
        <c:axId val="435730728"/>
      </c:barChart>
      <c:catAx>
        <c:axId val="435731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435730728"/>
        <c:crosses val="autoZero"/>
        <c:auto val="1"/>
        <c:lblAlgn val="ctr"/>
        <c:lblOffset val="100"/>
        <c:noMultiLvlLbl val="0"/>
      </c:catAx>
      <c:valAx>
        <c:axId val="435730728"/>
        <c:scaling>
          <c:orientation val="minMax"/>
        </c:scaling>
        <c:delete val="1"/>
        <c:axPos val="l"/>
        <c:numFmt formatCode="General" sourceLinked="1"/>
        <c:majorTickMark val="none"/>
        <c:minorTickMark val="none"/>
        <c:tickLblPos val="nextTo"/>
        <c:crossAx val="43573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500" dirty="0"/>
              <a:t>Tax on corporate profits (%GDP)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Foglio1!$F$55</c:f>
              <c:strCache>
                <c:ptCount val="1"/>
                <c:pt idx="0">
                  <c:v>Tax on corporate profits (%GDP)</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Foglio1!$E$56:$E$66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Foglio1!$F$56:$F$66</c:f>
              <c:numCache>
                <c:formatCode>General</c:formatCode>
                <c:ptCount val="11"/>
                <c:pt idx="0">
                  <c:v>1.69</c:v>
                </c:pt>
                <c:pt idx="1">
                  <c:v>1.38</c:v>
                </c:pt>
                <c:pt idx="2">
                  <c:v>1.78</c:v>
                </c:pt>
                <c:pt idx="3">
                  <c:v>1.77</c:v>
                </c:pt>
                <c:pt idx="4">
                  <c:v>2.02</c:v>
                </c:pt>
                <c:pt idx="5">
                  <c:v>2.12</c:v>
                </c:pt>
                <c:pt idx="6">
                  <c:v>2.2799999999999998</c:v>
                </c:pt>
                <c:pt idx="7">
                  <c:v>2.13</c:v>
                </c:pt>
                <c:pt idx="8">
                  <c:v>1.98</c:v>
                </c:pt>
                <c:pt idx="9">
                  <c:v>1.92</c:v>
                </c:pt>
                <c:pt idx="10">
                  <c:v>1.89</c:v>
                </c:pt>
              </c:numCache>
            </c:numRef>
          </c:val>
          <c:extLst>
            <c:ext xmlns:c16="http://schemas.microsoft.com/office/drawing/2014/chart" uri="{C3380CC4-5D6E-409C-BE32-E72D297353CC}">
              <c16:uniqueId val="{00000000-849E-40C9-9748-D60A46A0F549}"/>
            </c:ext>
          </c:extLst>
        </c:ser>
        <c:dLbls>
          <c:dLblPos val="outEnd"/>
          <c:showLegendKey val="0"/>
          <c:showVal val="1"/>
          <c:showCatName val="0"/>
          <c:showSerName val="0"/>
          <c:showPercent val="0"/>
          <c:showBubbleSize val="0"/>
        </c:dLbls>
        <c:gapWidth val="444"/>
        <c:overlap val="-90"/>
        <c:axId val="434854352"/>
        <c:axId val="434854680"/>
      </c:barChart>
      <c:catAx>
        <c:axId val="434854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434854680"/>
        <c:crosses val="autoZero"/>
        <c:auto val="1"/>
        <c:lblAlgn val="ctr"/>
        <c:lblOffset val="100"/>
        <c:noMultiLvlLbl val="0"/>
      </c:catAx>
      <c:valAx>
        <c:axId val="434854680"/>
        <c:scaling>
          <c:orientation val="minMax"/>
        </c:scaling>
        <c:delete val="1"/>
        <c:axPos val="l"/>
        <c:numFmt formatCode="General" sourceLinked="1"/>
        <c:majorTickMark val="none"/>
        <c:minorTickMark val="none"/>
        <c:tickLblPos val="nextTo"/>
        <c:crossAx val="434854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it-IT" sz="2000" dirty="0"/>
              <a:t>Occupati</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it-IT"/>
        </a:p>
      </c:txPr>
    </c:title>
    <c:autoTitleDeleted val="0"/>
    <c:plotArea>
      <c:layout/>
      <c:lineChart>
        <c:grouping val="standard"/>
        <c:varyColors val="0"/>
        <c:ser>
          <c:idx val="0"/>
          <c:order val="0"/>
          <c:tx>
            <c:strRef>
              <c:f>Foglio1!$A$27</c:f>
              <c:strCache>
                <c:ptCount val="1"/>
                <c:pt idx="0">
                  <c:v>Occupati</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Foglio1!$B$26:$M$26</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Foglio1!$B$27:$M$27</c:f>
              <c:numCache>
                <c:formatCode>#,##0</c:formatCode>
                <c:ptCount val="12"/>
                <c:pt idx="0">
                  <c:v>145373</c:v>
                </c:pt>
                <c:pt idx="1">
                  <c:v>139894</c:v>
                </c:pt>
                <c:pt idx="2">
                  <c:v>139077</c:v>
                </c:pt>
                <c:pt idx="3">
                  <c:v>139885</c:v>
                </c:pt>
                <c:pt idx="4">
                  <c:v>142475</c:v>
                </c:pt>
                <c:pt idx="5">
                  <c:v>143941</c:v>
                </c:pt>
                <c:pt idx="6">
                  <c:v>146319</c:v>
                </c:pt>
                <c:pt idx="7">
                  <c:v>148847</c:v>
                </c:pt>
                <c:pt idx="8">
                  <c:v>151443</c:v>
                </c:pt>
                <c:pt idx="9">
                  <c:v>153338</c:v>
                </c:pt>
                <c:pt idx="10">
                  <c:v>155764</c:v>
                </c:pt>
                <c:pt idx="11">
                  <c:v>157562</c:v>
                </c:pt>
              </c:numCache>
            </c:numRef>
          </c:val>
          <c:smooth val="0"/>
          <c:extLst>
            <c:ext xmlns:c16="http://schemas.microsoft.com/office/drawing/2014/chart" uri="{C3380CC4-5D6E-409C-BE32-E72D297353CC}">
              <c16:uniqueId val="{00000000-9D3A-4E6A-91CD-861BD7ABCE00}"/>
            </c:ext>
          </c:extLst>
        </c:ser>
        <c:dLbls>
          <c:dLblPos val="ctr"/>
          <c:showLegendKey val="0"/>
          <c:showVal val="1"/>
          <c:showCatName val="0"/>
          <c:showSerName val="0"/>
          <c:showPercent val="0"/>
          <c:showBubbleSize val="0"/>
        </c:dLbls>
        <c:smooth val="0"/>
        <c:axId val="425349064"/>
        <c:axId val="425348736"/>
      </c:lineChart>
      <c:catAx>
        <c:axId val="42534906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it-IT"/>
          </a:p>
        </c:txPr>
        <c:crossAx val="425348736"/>
        <c:crosses val="autoZero"/>
        <c:auto val="1"/>
        <c:lblAlgn val="ctr"/>
        <c:lblOffset val="100"/>
        <c:noMultiLvlLbl val="0"/>
      </c:catAx>
      <c:valAx>
        <c:axId val="42534873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it-IT"/>
          </a:p>
        </c:txPr>
        <c:crossAx val="425349064"/>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manualLayout>
          <c:layoutTarget val="inner"/>
          <c:xMode val="edge"/>
          <c:yMode val="edge"/>
          <c:x val="0.10021203394622688"/>
          <c:y val="8.5318597086111919E-2"/>
          <c:w val="0.89978791789027579"/>
          <c:h val="0.76748096708530567"/>
        </c:manualLayout>
      </c:layout>
      <c:lineChart>
        <c:grouping val="standard"/>
        <c:varyColors val="0"/>
        <c:ser>
          <c:idx val="0"/>
          <c:order val="0"/>
          <c:tx>
            <c:strRef>
              <c:f>Foglio1!$B$72</c:f>
              <c:strCache>
                <c:ptCount val="1"/>
                <c:pt idx="0">
                  <c:v>Tasso di disoccupazione</c:v>
                </c:pt>
              </c:strCache>
            </c:strRef>
          </c:tx>
          <c:spPr>
            <a:ln w="34925" cap="rnd">
              <a:solidFill>
                <a:schemeClr val="accent1"/>
              </a:solidFill>
              <a:round/>
            </a:ln>
            <a:effectLst>
              <a:outerShdw blurRad="50800" dist="38100" dir="5400000" rotWithShape="0">
                <a:srgbClr val="000000">
                  <a:alpha val="60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Foglio1!$C$70:$O$71</c:f>
              <c:multiLvlStrCache>
                <c:ptCount val="13"/>
                <c:lvl>
                  <c:pt idx="0">
                    <c:v>1t</c:v>
                  </c:pt>
                  <c:pt idx="1">
                    <c:v>2t</c:v>
                  </c:pt>
                  <c:pt idx="2">
                    <c:v>3t</c:v>
                  </c:pt>
                  <c:pt idx="3">
                    <c:v>4t</c:v>
                  </c:pt>
                  <c:pt idx="4">
                    <c:v>1t</c:v>
                  </c:pt>
                  <c:pt idx="5">
                    <c:v>2t</c:v>
                  </c:pt>
                  <c:pt idx="6">
                    <c:v>3t</c:v>
                  </c:pt>
                  <c:pt idx="7">
                    <c:v>4t</c:v>
                  </c:pt>
                  <c:pt idx="8">
                    <c:v>1t</c:v>
                  </c:pt>
                  <c:pt idx="9">
                    <c:v>2t</c:v>
                  </c:pt>
                  <c:pt idx="10">
                    <c:v>3t</c:v>
                  </c:pt>
                  <c:pt idx="11">
                    <c:v>4t</c:v>
                  </c:pt>
                  <c:pt idx="12">
                    <c:v>1t</c:v>
                  </c:pt>
                </c:lvl>
                <c:lvl>
                  <c:pt idx="0">
                    <c:v>2016</c:v>
                  </c:pt>
                  <c:pt idx="1">
                    <c:v>2016</c:v>
                  </c:pt>
                  <c:pt idx="2">
                    <c:v>2016</c:v>
                  </c:pt>
                  <c:pt idx="3">
                    <c:v>2016</c:v>
                  </c:pt>
                  <c:pt idx="4">
                    <c:v>2017</c:v>
                  </c:pt>
                  <c:pt idx="5">
                    <c:v>2017</c:v>
                  </c:pt>
                  <c:pt idx="6">
                    <c:v>2017</c:v>
                  </c:pt>
                  <c:pt idx="7">
                    <c:v>2017</c:v>
                  </c:pt>
                  <c:pt idx="8">
                    <c:v>2018</c:v>
                  </c:pt>
                  <c:pt idx="9">
                    <c:v>2018</c:v>
                  </c:pt>
                  <c:pt idx="10">
                    <c:v>2018</c:v>
                  </c:pt>
                  <c:pt idx="11">
                    <c:v>2018</c:v>
                  </c:pt>
                  <c:pt idx="12">
                    <c:v>2019</c:v>
                  </c:pt>
                </c:lvl>
              </c:multiLvlStrCache>
            </c:multiLvlStrRef>
          </c:cat>
          <c:val>
            <c:numRef>
              <c:f>Foglio1!$C$72:$O$72</c:f>
              <c:numCache>
                <c:formatCode>#,##0.00</c:formatCode>
                <c:ptCount val="13"/>
                <c:pt idx="0">
                  <c:v>4.9329999999999998</c:v>
                </c:pt>
                <c:pt idx="1">
                  <c:v>4.9000000000000004</c:v>
                </c:pt>
                <c:pt idx="2">
                  <c:v>4.9000000000000004</c:v>
                </c:pt>
                <c:pt idx="3">
                  <c:v>4.7670000000000003</c:v>
                </c:pt>
                <c:pt idx="4">
                  <c:v>4.5999999999999996</c:v>
                </c:pt>
                <c:pt idx="5">
                  <c:v>4.367</c:v>
                </c:pt>
                <c:pt idx="6">
                  <c:v>4.3</c:v>
                </c:pt>
                <c:pt idx="7">
                  <c:v>4.133</c:v>
                </c:pt>
                <c:pt idx="8">
                  <c:v>4.0670000000000002</c:v>
                </c:pt>
                <c:pt idx="9">
                  <c:v>3.9</c:v>
                </c:pt>
                <c:pt idx="10">
                  <c:v>3.8</c:v>
                </c:pt>
                <c:pt idx="11">
                  <c:v>3.8</c:v>
                </c:pt>
                <c:pt idx="12">
                  <c:v>3.867</c:v>
                </c:pt>
              </c:numCache>
            </c:numRef>
          </c:val>
          <c:smooth val="0"/>
          <c:extLst>
            <c:ext xmlns:c16="http://schemas.microsoft.com/office/drawing/2014/chart" uri="{C3380CC4-5D6E-409C-BE32-E72D297353CC}">
              <c16:uniqueId val="{00000000-208D-4DD3-B50D-CF09E8E226D4}"/>
            </c:ext>
          </c:extLst>
        </c:ser>
        <c:dLbls>
          <c:dLblPos val="ctr"/>
          <c:showLegendKey val="0"/>
          <c:showVal val="1"/>
          <c:showCatName val="0"/>
          <c:showSerName val="0"/>
          <c:showPercent val="0"/>
          <c:showBubbleSize val="0"/>
        </c:dLbls>
        <c:smooth val="0"/>
        <c:axId val="437559920"/>
        <c:axId val="437565168"/>
      </c:lineChart>
      <c:catAx>
        <c:axId val="4375599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437565168"/>
        <c:crosses val="autoZero"/>
        <c:auto val="1"/>
        <c:lblAlgn val="ctr"/>
        <c:lblOffset val="100"/>
        <c:noMultiLvlLbl val="0"/>
      </c:catAx>
      <c:valAx>
        <c:axId val="437565168"/>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43755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1.9575856443719411E-2"/>
          <c:y val="0.1562909093664728"/>
          <c:w val="0.95214790647090808"/>
          <c:h val="0.78756873089317481"/>
        </c:manualLayout>
      </c:layout>
      <c:lineChart>
        <c:grouping val="standard"/>
        <c:varyColors val="0"/>
        <c:ser>
          <c:idx val="0"/>
          <c:order val="0"/>
          <c:tx>
            <c:strRef>
              <c:f>Foglio1!$A$8</c:f>
              <c:strCache>
                <c:ptCount val="1"/>
                <c:pt idx="0">
                  <c:v>Bilancia commerciale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tx>
                <c:rich>
                  <a:bodyPr/>
                  <a:lstStyle/>
                  <a:p>
                    <a:fld id="{57DD7563-5CC8-405A-9EE8-826D2B8F1523}"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DC-4E17-8738-5C41DDBCFCB3}"/>
                </c:ext>
              </c:extLst>
            </c:dLbl>
            <c:dLbl>
              <c:idx val="1"/>
              <c:tx>
                <c:rich>
                  <a:bodyPr/>
                  <a:lstStyle/>
                  <a:p>
                    <a:fld id="{4621ECA8-03DD-4C13-B3F3-3C607C3F498E}"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DC-4E17-8738-5C41DDBCFCB3}"/>
                </c:ext>
              </c:extLst>
            </c:dLbl>
            <c:dLbl>
              <c:idx val="2"/>
              <c:tx>
                <c:rich>
                  <a:bodyPr/>
                  <a:lstStyle/>
                  <a:p>
                    <a:fld id="{5005054B-80A5-4432-9E89-3388BC3925FF}"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DC-4E17-8738-5C41DDBCFCB3}"/>
                </c:ext>
              </c:extLst>
            </c:dLbl>
            <c:dLbl>
              <c:idx val="3"/>
              <c:tx>
                <c:rich>
                  <a:bodyPr/>
                  <a:lstStyle/>
                  <a:p>
                    <a:fld id="{94506968-C790-4157-99FE-3B0716F66538}"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DC-4E17-8738-5C41DDBCFCB3}"/>
                </c:ext>
              </c:extLst>
            </c:dLbl>
            <c:dLbl>
              <c:idx val="4"/>
              <c:tx>
                <c:rich>
                  <a:bodyPr/>
                  <a:lstStyle/>
                  <a:p>
                    <a:fld id="{C1C9EF45-2B65-4058-97E1-D729A0255413}"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6DC-4E17-8738-5C41DDBCFCB3}"/>
                </c:ext>
              </c:extLst>
            </c:dLbl>
            <c:dLbl>
              <c:idx val="5"/>
              <c:tx>
                <c:rich>
                  <a:bodyPr/>
                  <a:lstStyle/>
                  <a:p>
                    <a:fld id="{9CAC2993-8B46-4128-9A6C-732EC052DF22}"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6DC-4E17-8738-5C41DDBCFCB3}"/>
                </c:ext>
              </c:extLst>
            </c:dLbl>
            <c:dLbl>
              <c:idx val="6"/>
              <c:tx>
                <c:rich>
                  <a:bodyPr/>
                  <a:lstStyle/>
                  <a:p>
                    <a:fld id="{8CF4507D-C5ED-4D40-B356-443C2A02E78C}"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6DC-4E17-8738-5C41DDBCFCB3}"/>
                </c:ext>
              </c:extLst>
            </c:dLbl>
            <c:dLbl>
              <c:idx val="7"/>
              <c:tx>
                <c:rich>
                  <a:bodyPr/>
                  <a:lstStyle/>
                  <a:p>
                    <a:fld id="{22A24C87-C978-4866-A25E-6DBACE1F13EC}"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6DC-4E17-8738-5C41DDBCFCB3}"/>
                </c:ext>
              </c:extLst>
            </c:dLbl>
            <c:dLbl>
              <c:idx val="8"/>
              <c:tx>
                <c:rich>
                  <a:bodyPr/>
                  <a:lstStyle/>
                  <a:p>
                    <a:fld id="{F412529B-1002-46EB-89EE-088A5AFE5EC0}"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6DC-4E17-8738-5C41DDBCFCB3}"/>
                </c:ext>
              </c:extLst>
            </c:dLbl>
            <c:dLbl>
              <c:idx val="9"/>
              <c:tx>
                <c:rich>
                  <a:bodyPr/>
                  <a:lstStyle/>
                  <a:p>
                    <a:fld id="{02D00095-85CE-45B8-A5A3-BAC32E331E8F}"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6DC-4E17-8738-5C41DDBCFCB3}"/>
                </c:ext>
              </c:extLst>
            </c:dLbl>
            <c:dLbl>
              <c:idx val="10"/>
              <c:tx>
                <c:rich>
                  <a:bodyPr/>
                  <a:lstStyle/>
                  <a:p>
                    <a:fld id="{F5171488-2ECD-494A-8A58-CB5E1DC06687}"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6DC-4E17-8738-5C41DDBCFCB3}"/>
                </c:ext>
              </c:extLst>
            </c:dLbl>
            <c:dLbl>
              <c:idx val="11"/>
              <c:tx>
                <c:rich>
                  <a:bodyPr/>
                  <a:lstStyle/>
                  <a:p>
                    <a:fld id="{1C9800C9-732D-4DB7-AF1D-32C80DDCF366}" type="VALUE">
                      <a:rPr lang="en-US">
                        <a:solidFill>
                          <a:sysClr val="windowText" lastClr="000000"/>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6DC-4E17-8738-5C41DDBCFC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Foglio1!$B$6:$M$7</c:f>
              <c:multiLvlStrCache>
                <c:ptCount val="12"/>
                <c:lvl>
                  <c:pt idx="0">
                    <c:v>1t</c:v>
                  </c:pt>
                  <c:pt idx="1">
                    <c:v>2t</c:v>
                  </c:pt>
                  <c:pt idx="2">
                    <c:v>3t</c:v>
                  </c:pt>
                  <c:pt idx="3">
                    <c:v>4t</c:v>
                  </c:pt>
                  <c:pt idx="4">
                    <c:v>1t</c:v>
                  </c:pt>
                  <c:pt idx="5">
                    <c:v>2t</c:v>
                  </c:pt>
                  <c:pt idx="6">
                    <c:v>3t</c:v>
                  </c:pt>
                  <c:pt idx="7">
                    <c:v>4t</c:v>
                  </c:pt>
                  <c:pt idx="8">
                    <c:v>1t</c:v>
                  </c:pt>
                  <c:pt idx="9">
                    <c:v>2t</c:v>
                  </c:pt>
                  <c:pt idx="10">
                    <c:v>3t</c:v>
                  </c:pt>
                  <c:pt idx="11">
                    <c:v>4t</c:v>
                  </c:pt>
                </c:lvl>
                <c:lvl>
                  <c:pt idx="0">
                    <c:v>2016</c:v>
                  </c:pt>
                  <c:pt idx="1">
                    <c:v>2016</c:v>
                  </c:pt>
                  <c:pt idx="2">
                    <c:v>2016</c:v>
                  </c:pt>
                  <c:pt idx="3">
                    <c:v>2016</c:v>
                  </c:pt>
                  <c:pt idx="4">
                    <c:v>2017</c:v>
                  </c:pt>
                  <c:pt idx="5">
                    <c:v>2017</c:v>
                  </c:pt>
                  <c:pt idx="6">
                    <c:v>2017</c:v>
                  </c:pt>
                  <c:pt idx="7">
                    <c:v>2017</c:v>
                  </c:pt>
                  <c:pt idx="8">
                    <c:v>2018</c:v>
                  </c:pt>
                  <c:pt idx="9">
                    <c:v>2018</c:v>
                  </c:pt>
                  <c:pt idx="10">
                    <c:v>2018</c:v>
                  </c:pt>
                  <c:pt idx="11">
                    <c:v>2018</c:v>
                  </c:pt>
                </c:lvl>
              </c:multiLvlStrCache>
            </c:multiLvlStrRef>
          </c:cat>
          <c:val>
            <c:numRef>
              <c:f>Foglio1!$B$8:$M$8</c:f>
              <c:numCache>
                <c:formatCode>General</c:formatCode>
                <c:ptCount val="12"/>
                <c:pt idx="0">
                  <c:v>-111901</c:v>
                </c:pt>
                <c:pt idx="1">
                  <c:v>-103057</c:v>
                </c:pt>
                <c:pt idx="2">
                  <c:v>-109327</c:v>
                </c:pt>
                <c:pt idx="3">
                  <c:v>-108589</c:v>
                </c:pt>
                <c:pt idx="4">
                  <c:v>-107709</c:v>
                </c:pt>
                <c:pt idx="5">
                  <c:v>-121837</c:v>
                </c:pt>
                <c:pt idx="6">
                  <c:v>-103447</c:v>
                </c:pt>
                <c:pt idx="7">
                  <c:v>-116148</c:v>
                </c:pt>
                <c:pt idx="8">
                  <c:v>-123923</c:v>
                </c:pt>
                <c:pt idx="9">
                  <c:v>-103568</c:v>
                </c:pt>
                <c:pt idx="10">
                  <c:v>-126604</c:v>
                </c:pt>
                <c:pt idx="11">
                  <c:v>-134377</c:v>
                </c:pt>
              </c:numCache>
            </c:numRef>
          </c:val>
          <c:smooth val="0"/>
          <c:extLst>
            <c:ext xmlns:c16="http://schemas.microsoft.com/office/drawing/2014/chart" uri="{C3380CC4-5D6E-409C-BE32-E72D297353CC}">
              <c16:uniqueId val="{0000000C-96DC-4E17-8738-5C41DDBCFCB3}"/>
            </c:ext>
          </c:extLst>
        </c:ser>
        <c:dLbls>
          <c:dLblPos val="ctr"/>
          <c:showLegendKey val="0"/>
          <c:showVal val="1"/>
          <c:showCatName val="0"/>
          <c:showSerName val="0"/>
          <c:showPercent val="0"/>
          <c:showBubbleSize val="0"/>
        </c:dLbls>
        <c:marker val="1"/>
        <c:smooth val="0"/>
        <c:axId val="423092048"/>
        <c:axId val="423091392"/>
      </c:lineChart>
      <c:catAx>
        <c:axId val="423092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423091392"/>
        <c:crosses val="autoZero"/>
        <c:auto val="1"/>
        <c:lblAlgn val="ctr"/>
        <c:lblOffset val="100"/>
        <c:noMultiLvlLbl val="0"/>
      </c:catAx>
      <c:valAx>
        <c:axId val="42309139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2309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it-IT"/>
              <a:t>Import e Export USA (mln)</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it-IT"/>
        </a:p>
      </c:txPr>
    </c:title>
    <c:autoTitleDeleted val="0"/>
    <c:plotArea>
      <c:layout>
        <c:manualLayout>
          <c:layoutTarget val="inner"/>
          <c:xMode val="edge"/>
          <c:yMode val="edge"/>
          <c:x val="7.2183769702135206E-2"/>
          <c:y val="0.15240374299400991"/>
          <c:w val="0.90869646994022391"/>
          <c:h val="0.63854938711719778"/>
        </c:manualLayout>
      </c:layout>
      <c:barChart>
        <c:barDir val="col"/>
        <c:grouping val="clustered"/>
        <c:varyColors val="0"/>
        <c:ser>
          <c:idx val="0"/>
          <c:order val="0"/>
          <c:tx>
            <c:strRef>
              <c:f>CIDR!$C$32</c:f>
              <c:strCache>
                <c:ptCount val="1"/>
                <c:pt idx="0">
                  <c:v>Import</c:v>
                </c:pt>
              </c:strCache>
            </c:strRef>
          </c:tx>
          <c:spPr>
            <a:pattFill prst="narHorz">
              <a:fgClr>
                <a:schemeClr val="accent1">
                  <a:shade val="76000"/>
                </a:schemeClr>
              </a:fgClr>
              <a:bgClr>
                <a:schemeClr val="accent1">
                  <a:shade val="76000"/>
                  <a:lumMod val="20000"/>
                  <a:lumOff val="80000"/>
                </a:schemeClr>
              </a:bgClr>
            </a:pattFill>
            <a:ln>
              <a:noFill/>
            </a:ln>
            <a:effectLst>
              <a:innerShdw blurRad="114300">
                <a:schemeClr val="accent1">
                  <a:shade val="76000"/>
                </a:schemeClr>
              </a:innerShdw>
            </a:effectLst>
          </c:spPr>
          <c:invertIfNegative val="0"/>
          <c:cat>
            <c:multiLvlStrRef>
              <c:f>CIDR!$A$33:$B$59</c:f>
              <c:multiLvlStrCache>
                <c:ptCount val="27"/>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lvl>
                <c:lvl>
                  <c:pt idx="0">
                    <c:v>17</c:v>
                  </c:pt>
                  <c:pt idx="1">
                    <c:v>17</c:v>
                  </c:pt>
                  <c:pt idx="2">
                    <c:v>17</c:v>
                  </c:pt>
                  <c:pt idx="3">
                    <c:v>17</c:v>
                  </c:pt>
                  <c:pt idx="4">
                    <c:v>17</c:v>
                  </c:pt>
                  <c:pt idx="5">
                    <c:v>17</c:v>
                  </c:pt>
                  <c:pt idx="6">
                    <c:v>17</c:v>
                  </c:pt>
                  <c:pt idx="7">
                    <c:v>17</c:v>
                  </c:pt>
                  <c:pt idx="8">
                    <c:v>17</c:v>
                  </c:pt>
                  <c:pt idx="9">
                    <c:v>17</c:v>
                  </c:pt>
                  <c:pt idx="10">
                    <c:v>17</c:v>
                  </c:pt>
                  <c:pt idx="11">
                    <c:v>17</c:v>
                  </c:pt>
                  <c:pt idx="12">
                    <c:v>18</c:v>
                  </c:pt>
                  <c:pt idx="13">
                    <c:v>18</c:v>
                  </c:pt>
                  <c:pt idx="14">
                    <c:v>18</c:v>
                  </c:pt>
                  <c:pt idx="15">
                    <c:v>18</c:v>
                  </c:pt>
                  <c:pt idx="16">
                    <c:v>18</c:v>
                  </c:pt>
                  <c:pt idx="17">
                    <c:v>18</c:v>
                  </c:pt>
                  <c:pt idx="18">
                    <c:v>18</c:v>
                  </c:pt>
                  <c:pt idx="19">
                    <c:v>18</c:v>
                  </c:pt>
                  <c:pt idx="20">
                    <c:v>18</c:v>
                  </c:pt>
                  <c:pt idx="21">
                    <c:v>18</c:v>
                  </c:pt>
                  <c:pt idx="22">
                    <c:v>18</c:v>
                  </c:pt>
                  <c:pt idx="23">
                    <c:v>18</c:v>
                  </c:pt>
                  <c:pt idx="24">
                    <c:v>19</c:v>
                  </c:pt>
                  <c:pt idx="25">
                    <c:v>19</c:v>
                  </c:pt>
                  <c:pt idx="26">
                    <c:v>19</c:v>
                  </c:pt>
                </c:lvl>
              </c:multiLvlStrCache>
            </c:multiLvlStrRef>
          </c:cat>
          <c:val>
            <c:numRef>
              <c:f>CIDR!$C$33:$C$59</c:f>
              <c:numCache>
                <c:formatCode>#,###,##0</c:formatCode>
                <c:ptCount val="27"/>
                <c:pt idx="0">
                  <c:v>187342</c:v>
                </c:pt>
                <c:pt idx="1">
                  <c:v>170973</c:v>
                </c:pt>
                <c:pt idx="2">
                  <c:v>196008</c:v>
                </c:pt>
                <c:pt idx="3">
                  <c:v>187679</c:v>
                </c:pt>
                <c:pt idx="4">
                  <c:v>202172</c:v>
                </c:pt>
                <c:pt idx="5">
                  <c:v>200010</c:v>
                </c:pt>
                <c:pt idx="6">
                  <c:v>193565</c:v>
                </c:pt>
                <c:pt idx="7">
                  <c:v>203452</c:v>
                </c:pt>
                <c:pt idx="8">
                  <c:v>196296</c:v>
                </c:pt>
                <c:pt idx="9">
                  <c:v>212242</c:v>
                </c:pt>
                <c:pt idx="10">
                  <c:v>209302</c:v>
                </c:pt>
                <c:pt idx="11">
                  <c:v>201837</c:v>
                </c:pt>
                <c:pt idx="12">
                  <c:v>205273</c:v>
                </c:pt>
                <c:pt idx="13">
                  <c:v>189037</c:v>
                </c:pt>
                <c:pt idx="14">
                  <c:v>209740</c:v>
                </c:pt>
                <c:pt idx="15">
                  <c:v>206964</c:v>
                </c:pt>
                <c:pt idx="16">
                  <c:v>218473</c:v>
                </c:pt>
                <c:pt idx="17">
                  <c:v>214391</c:v>
                </c:pt>
                <c:pt idx="18">
                  <c:v>218693</c:v>
                </c:pt>
                <c:pt idx="19">
                  <c:v>224451</c:v>
                </c:pt>
                <c:pt idx="20">
                  <c:v>213768</c:v>
                </c:pt>
                <c:pt idx="21">
                  <c:v>238218</c:v>
                </c:pt>
                <c:pt idx="22">
                  <c:v>215944</c:v>
                </c:pt>
                <c:pt idx="23">
                  <c:v>208700</c:v>
                </c:pt>
                <c:pt idx="24">
                  <c:v>206253</c:v>
                </c:pt>
                <c:pt idx="25">
                  <c:v>187582</c:v>
                </c:pt>
                <c:pt idx="26">
                  <c:v>209738</c:v>
                </c:pt>
              </c:numCache>
            </c:numRef>
          </c:val>
          <c:extLst>
            <c:ext xmlns:c16="http://schemas.microsoft.com/office/drawing/2014/chart" uri="{C3380CC4-5D6E-409C-BE32-E72D297353CC}">
              <c16:uniqueId val="{00000000-E5F9-4D82-9F9E-47D1F5FB1A57}"/>
            </c:ext>
          </c:extLst>
        </c:ser>
        <c:ser>
          <c:idx val="1"/>
          <c:order val="1"/>
          <c:tx>
            <c:strRef>
              <c:f>CIDR!$D$32</c:f>
              <c:strCache>
                <c:ptCount val="1"/>
                <c:pt idx="0">
                  <c:v>Export</c:v>
                </c:pt>
              </c:strCache>
            </c:strRef>
          </c:tx>
          <c:spPr>
            <a:pattFill prst="narHorz">
              <a:fgClr>
                <a:schemeClr val="accent1">
                  <a:tint val="77000"/>
                </a:schemeClr>
              </a:fgClr>
              <a:bgClr>
                <a:schemeClr val="accent1">
                  <a:tint val="77000"/>
                  <a:lumMod val="20000"/>
                  <a:lumOff val="80000"/>
                </a:schemeClr>
              </a:bgClr>
            </a:pattFill>
            <a:ln>
              <a:noFill/>
            </a:ln>
            <a:effectLst>
              <a:innerShdw blurRad="114300">
                <a:schemeClr val="accent1">
                  <a:tint val="77000"/>
                </a:schemeClr>
              </a:innerShdw>
            </a:effectLst>
          </c:spPr>
          <c:invertIfNegative val="0"/>
          <c:cat>
            <c:multiLvlStrRef>
              <c:f>CIDR!$A$33:$B$59</c:f>
              <c:multiLvlStrCache>
                <c:ptCount val="27"/>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lvl>
                <c:lvl>
                  <c:pt idx="0">
                    <c:v>17</c:v>
                  </c:pt>
                  <c:pt idx="1">
                    <c:v>17</c:v>
                  </c:pt>
                  <c:pt idx="2">
                    <c:v>17</c:v>
                  </c:pt>
                  <c:pt idx="3">
                    <c:v>17</c:v>
                  </c:pt>
                  <c:pt idx="4">
                    <c:v>17</c:v>
                  </c:pt>
                  <c:pt idx="5">
                    <c:v>17</c:v>
                  </c:pt>
                  <c:pt idx="6">
                    <c:v>17</c:v>
                  </c:pt>
                  <c:pt idx="7">
                    <c:v>17</c:v>
                  </c:pt>
                  <c:pt idx="8">
                    <c:v>17</c:v>
                  </c:pt>
                  <c:pt idx="9">
                    <c:v>17</c:v>
                  </c:pt>
                  <c:pt idx="10">
                    <c:v>17</c:v>
                  </c:pt>
                  <c:pt idx="11">
                    <c:v>17</c:v>
                  </c:pt>
                  <c:pt idx="12">
                    <c:v>18</c:v>
                  </c:pt>
                  <c:pt idx="13">
                    <c:v>18</c:v>
                  </c:pt>
                  <c:pt idx="14">
                    <c:v>18</c:v>
                  </c:pt>
                  <c:pt idx="15">
                    <c:v>18</c:v>
                  </c:pt>
                  <c:pt idx="16">
                    <c:v>18</c:v>
                  </c:pt>
                  <c:pt idx="17">
                    <c:v>18</c:v>
                  </c:pt>
                  <c:pt idx="18">
                    <c:v>18</c:v>
                  </c:pt>
                  <c:pt idx="19">
                    <c:v>18</c:v>
                  </c:pt>
                  <c:pt idx="20">
                    <c:v>18</c:v>
                  </c:pt>
                  <c:pt idx="21">
                    <c:v>18</c:v>
                  </c:pt>
                  <c:pt idx="22">
                    <c:v>18</c:v>
                  </c:pt>
                  <c:pt idx="23">
                    <c:v>18</c:v>
                  </c:pt>
                  <c:pt idx="24">
                    <c:v>19</c:v>
                  </c:pt>
                  <c:pt idx="25">
                    <c:v>19</c:v>
                  </c:pt>
                  <c:pt idx="26">
                    <c:v>19</c:v>
                  </c:pt>
                </c:lvl>
              </c:multiLvlStrCache>
            </c:multiLvlStrRef>
          </c:cat>
          <c:val>
            <c:numRef>
              <c:f>CIDR!$D$33:$D$59</c:f>
              <c:numCache>
                <c:formatCode>#,###,##0</c:formatCode>
                <c:ptCount val="27"/>
                <c:pt idx="0">
                  <c:v>117988</c:v>
                </c:pt>
                <c:pt idx="1">
                  <c:v>119792</c:v>
                </c:pt>
                <c:pt idx="2">
                  <c:v>136433</c:v>
                </c:pt>
                <c:pt idx="3">
                  <c:v>124352</c:v>
                </c:pt>
                <c:pt idx="4">
                  <c:v>128316</c:v>
                </c:pt>
                <c:pt idx="5">
                  <c:v>133296</c:v>
                </c:pt>
                <c:pt idx="6">
                  <c:v>122773</c:v>
                </c:pt>
                <c:pt idx="7">
                  <c:v>129810</c:v>
                </c:pt>
                <c:pt idx="8">
                  <c:v>130802</c:v>
                </c:pt>
                <c:pt idx="9">
                  <c:v>136836</c:v>
                </c:pt>
                <c:pt idx="10">
                  <c:v>136260</c:v>
                </c:pt>
                <c:pt idx="11">
                  <c:v>136724</c:v>
                </c:pt>
                <c:pt idx="12">
                  <c:v>125885</c:v>
                </c:pt>
                <c:pt idx="13">
                  <c:v>128684</c:v>
                </c:pt>
                <c:pt idx="14">
                  <c:v>149713</c:v>
                </c:pt>
                <c:pt idx="15">
                  <c:v>138328</c:v>
                </c:pt>
                <c:pt idx="16">
                  <c:v>145420</c:v>
                </c:pt>
                <c:pt idx="17">
                  <c:v>145819</c:v>
                </c:pt>
                <c:pt idx="18">
                  <c:v>134213</c:v>
                </c:pt>
                <c:pt idx="19">
                  <c:v>140485</c:v>
                </c:pt>
                <c:pt idx="20">
                  <c:v>139987</c:v>
                </c:pt>
                <c:pt idx="21">
                  <c:v>147751</c:v>
                </c:pt>
                <c:pt idx="22">
                  <c:v>141102</c:v>
                </c:pt>
                <c:pt idx="23">
                  <c:v>134945</c:v>
                </c:pt>
                <c:pt idx="24">
                  <c:v>130044</c:v>
                </c:pt>
                <c:pt idx="25">
                  <c:v>131206</c:v>
                </c:pt>
                <c:pt idx="26">
                  <c:v>148712</c:v>
                </c:pt>
              </c:numCache>
            </c:numRef>
          </c:val>
          <c:extLst>
            <c:ext xmlns:c16="http://schemas.microsoft.com/office/drawing/2014/chart" uri="{C3380CC4-5D6E-409C-BE32-E72D297353CC}">
              <c16:uniqueId val="{00000001-E5F9-4D82-9F9E-47D1F5FB1A57}"/>
            </c:ext>
          </c:extLst>
        </c:ser>
        <c:dLbls>
          <c:showLegendKey val="0"/>
          <c:showVal val="0"/>
          <c:showCatName val="0"/>
          <c:showSerName val="0"/>
          <c:showPercent val="0"/>
          <c:showBubbleSize val="0"/>
        </c:dLbls>
        <c:gapWidth val="164"/>
        <c:overlap val="-22"/>
        <c:axId val="436767456"/>
        <c:axId val="436767784"/>
      </c:barChart>
      <c:catAx>
        <c:axId val="4367674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767784"/>
        <c:crosses val="autoZero"/>
        <c:auto val="1"/>
        <c:lblAlgn val="ctr"/>
        <c:lblOffset val="100"/>
        <c:noMultiLvlLbl val="0"/>
      </c:catAx>
      <c:valAx>
        <c:axId val="4367677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767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it-IT"/>
              <a:t>Media</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it-IT"/>
        </a:p>
      </c:txPr>
    </c:title>
    <c:autoTitleDeleted val="0"/>
    <c:plotArea>
      <c:layout>
        <c:manualLayout>
          <c:layoutTarget val="inner"/>
          <c:xMode val="edge"/>
          <c:yMode val="edge"/>
          <c:x val="0.10561910423325797"/>
          <c:y val="0.13005968614739849"/>
          <c:w val="0.85160550011694081"/>
          <c:h val="0.79100474079538796"/>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cat>
            <c:multiLvlStrRef>
              <c:f>CIDR!$E$46:$H$47</c:f>
              <c:multiLvlStrCache>
                <c:ptCount val="4"/>
                <c:lvl>
                  <c:pt idx="0">
                    <c:v>No Dazi</c:v>
                  </c:pt>
                  <c:pt idx="1">
                    <c:v>Dazi</c:v>
                  </c:pt>
                  <c:pt idx="2">
                    <c:v>No Dazi</c:v>
                  </c:pt>
                  <c:pt idx="3">
                    <c:v>Dazi</c:v>
                  </c:pt>
                </c:lvl>
                <c:lvl>
                  <c:pt idx="0">
                    <c:v>Export</c:v>
                  </c:pt>
                  <c:pt idx="1">
                    <c:v>Export</c:v>
                  </c:pt>
                  <c:pt idx="2">
                    <c:v>Import</c:v>
                  </c:pt>
                  <c:pt idx="3">
                    <c:v>Import</c:v>
                  </c:pt>
                </c:lvl>
              </c:multiLvlStrCache>
            </c:multiLvlStrRef>
          </c:cat>
          <c:val>
            <c:numRef>
              <c:f>CIDR!$E$48:$H$48</c:f>
              <c:numCache>
                <c:formatCode>#,###,##0</c:formatCode>
                <c:ptCount val="4"/>
                <c:pt idx="0">
                  <c:v>129139.35714285714</c:v>
                </c:pt>
                <c:pt idx="1">
                  <c:v>140594.23076923078</c:v>
                </c:pt>
                <c:pt idx="2">
                  <c:v>196799.14285714287</c:v>
                </c:pt>
                <c:pt idx="3">
                  <c:v>213301.15384615384</c:v>
                </c:pt>
              </c:numCache>
            </c:numRef>
          </c:val>
          <c:extLst>
            <c:ext xmlns:c16="http://schemas.microsoft.com/office/drawing/2014/chart" uri="{C3380CC4-5D6E-409C-BE32-E72D297353CC}">
              <c16:uniqueId val="{00000000-5407-4984-8E4F-CCE8FCE179DB}"/>
            </c:ext>
          </c:extLst>
        </c:ser>
        <c:dLbls>
          <c:showLegendKey val="0"/>
          <c:showVal val="0"/>
          <c:showCatName val="0"/>
          <c:showSerName val="0"/>
          <c:showPercent val="0"/>
          <c:showBubbleSize val="0"/>
        </c:dLbls>
        <c:gapWidth val="227"/>
        <c:overlap val="-48"/>
        <c:axId val="458462720"/>
        <c:axId val="458466656"/>
      </c:barChart>
      <c:catAx>
        <c:axId val="45846272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58466656"/>
        <c:crosses val="autoZero"/>
        <c:auto val="1"/>
        <c:lblAlgn val="ctr"/>
        <c:lblOffset val="100"/>
        <c:noMultiLvlLbl val="0"/>
      </c:catAx>
      <c:valAx>
        <c:axId val="4584666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58462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9226D-7A1A-42EC-B97C-1C737525C8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AB215602-FE7E-4109-8EB4-8B1E01BECADB}">
      <dgm:prSet phldrT="[Testo]"/>
      <dgm:spPr/>
      <dgm:t>
        <a:bodyPr/>
        <a:lstStyle/>
        <a:p>
          <a:r>
            <a:rPr lang="it-IT" dirty="0"/>
            <a:t>Riforma fiscale</a:t>
          </a:r>
        </a:p>
      </dgm:t>
    </dgm:pt>
    <dgm:pt modelId="{002939F7-B6E8-4C81-A5E3-2CD2CC06034D}" type="parTrans" cxnId="{9FEAD886-3A9A-465E-91C8-770B24B0BBD6}">
      <dgm:prSet/>
      <dgm:spPr/>
      <dgm:t>
        <a:bodyPr/>
        <a:lstStyle/>
        <a:p>
          <a:endParaRPr lang="it-IT"/>
        </a:p>
      </dgm:t>
    </dgm:pt>
    <dgm:pt modelId="{E1AF27B6-AD23-476E-A67F-68F302938B21}" type="sibTrans" cxnId="{9FEAD886-3A9A-465E-91C8-770B24B0BBD6}">
      <dgm:prSet/>
      <dgm:spPr/>
      <dgm:t>
        <a:bodyPr/>
        <a:lstStyle/>
        <a:p>
          <a:endParaRPr lang="it-IT"/>
        </a:p>
      </dgm:t>
    </dgm:pt>
    <dgm:pt modelId="{24601DE9-B132-42AF-BBE1-78B655F1838A}">
      <dgm:prSet phldrT="[Testo]"/>
      <dgm:spPr/>
      <dgm:t>
        <a:bodyPr/>
        <a:lstStyle/>
        <a:p>
          <a:r>
            <a:rPr lang="it-IT" b="0" i="0" dirty="0"/>
            <a:t>Taglio permanente dell’aliquota di tassazione d’impresa (Corporate Tax) dal 35% al 21%</a:t>
          </a:r>
          <a:endParaRPr lang="it-IT" dirty="0"/>
        </a:p>
      </dgm:t>
    </dgm:pt>
    <dgm:pt modelId="{D55A1FC5-1616-4DAE-B532-EF6EF385FDF4}" type="parTrans" cxnId="{EC8A472E-CF67-464A-889E-02762ADFFBB0}">
      <dgm:prSet/>
      <dgm:spPr/>
      <dgm:t>
        <a:bodyPr/>
        <a:lstStyle/>
        <a:p>
          <a:endParaRPr lang="it-IT"/>
        </a:p>
      </dgm:t>
    </dgm:pt>
    <dgm:pt modelId="{6EC51579-3070-4AFF-AF02-009196B44C58}" type="sibTrans" cxnId="{EC8A472E-CF67-464A-889E-02762ADFFBB0}">
      <dgm:prSet/>
      <dgm:spPr/>
      <dgm:t>
        <a:bodyPr/>
        <a:lstStyle/>
        <a:p>
          <a:endParaRPr lang="it-IT"/>
        </a:p>
      </dgm:t>
    </dgm:pt>
    <dgm:pt modelId="{2AEBE503-ED17-4290-B4C1-A97FCE17BCE0}">
      <dgm:prSet phldrT="[Testo]"/>
      <dgm:spPr/>
      <dgm:t>
        <a:bodyPr/>
        <a:lstStyle/>
        <a:p>
          <a:r>
            <a:rPr lang="it-IT" dirty="0"/>
            <a:t>Variazione della spesa pubblica</a:t>
          </a:r>
        </a:p>
      </dgm:t>
    </dgm:pt>
    <dgm:pt modelId="{C2DCCBCF-6FF2-4A0A-A103-5C175D1076FD}" type="parTrans" cxnId="{5BC85545-1C0A-4EFE-B20B-F47DA8893A15}">
      <dgm:prSet/>
      <dgm:spPr/>
      <dgm:t>
        <a:bodyPr/>
        <a:lstStyle/>
        <a:p>
          <a:endParaRPr lang="it-IT"/>
        </a:p>
      </dgm:t>
    </dgm:pt>
    <dgm:pt modelId="{3F5DBF67-2C6B-4ED6-A9D4-374C721D4A90}" type="sibTrans" cxnId="{5BC85545-1C0A-4EFE-B20B-F47DA8893A15}">
      <dgm:prSet/>
      <dgm:spPr/>
      <dgm:t>
        <a:bodyPr/>
        <a:lstStyle/>
        <a:p>
          <a:endParaRPr lang="it-IT"/>
        </a:p>
      </dgm:t>
    </dgm:pt>
    <dgm:pt modelId="{62987481-29F9-4C26-9642-0FB30A5CC65E}">
      <dgm:prSet phldrT="[Testo]"/>
      <dgm:spPr/>
      <dgm:t>
        <a:bodyPr/>
        <a:lstStyle/>
        <a:p>
          <a:r>
            <a:rPr lang="it-IT" dirty="0"/>
            <a:t>Taglio al budget del Dipartimento dei trasporti (-11%) e del Dipartimento di difesa ambientale (EPA) con riduzione del 31% </a:t>
          </a:r>
        </a:p>
      </dgm:t>
    </dgm:pt>
    <dgm:pt modelId="{41B0C1F3-5D35-442F-8095-8A21918AD7CC}" type="parTrans" cxnId="{708B2B07-4CC7-49E9-BA72-66F37A28BB12}">
      <dgm:prSet/>
      <dgm:spPr/>
      <dgm:t>
        <a:bodyPr/>
        <a:lstStyle/>
        <a:p>
          <a:endParaRPr lang="it-IT"/>
        </a:p>
      </dgm:t>
    </dgm:pt>
    <dgm:pt modelId="{588E8D8C-E21C-42E1-AFE0-3DEF4C6114B4}" type="sibTrans" cxnId="{708B2B07-4CC7-49E9-BA72-66F37A28BB12}">
      <dgm:prSet/>
      <dgm:spPr/>
      <dgm:t>
        <a:bodyPr/>
        <a:lstStyle/>
        <a:p>
          <a:endParaRPr lang="it-IT"/>
        </a:p>
      </dgm:t>
    </dgm:pt>
    <dgm:pt modelId="{1CCD4F05-6B0F-433B-9DE3-01CD4692DA12}">
      <dgm:prSet phldrT="[Testo]"/>
      <dgm:spPr/>
      <dgm:t>
        <a:bodyPr/>
        <a:lstStyle/>
        <a:p>
          <a:r>
            <a:rPr lang="it-IT" dirty="0"/>
            <a:t>Taglio spese sociali, -7% su Housing Sociale e -11% su TANF (assistenza alimentare alle famiglie povere)</a:t>
          </a:r>
        </a:p>
      </dgm:t>
    </dgm:pt>
    <dgm:pt modelId="{DC9F7818-B138-479F-8D50-217A8F219FD9}" type="parTrans" cxnId="{030F91AD-6D82-47B6-8C19-924AEFC9F163}">
      <dgm:prSet/>
      <dgm:spPr/>
      <dgm:t>
        <a:bodyPr/>
        <a:lstStyle/>
        <a:p>
          <a:endParaRPr lang="it-IT"/>
        </a:p>
      </dgm:t>
    </dgm:pt>
    <dgm:pt modelId="{010434B1-70BB-4CCA-9880-519E5A5E46BF}" type="sibTrans" cxnId="{030F91AD-6D82-47B6-8C19-924AEFC9F163}">
      <dgm:prSet/>
      <dgm:spPr/>
      <dgm:t>
        <a:bodyPr/>
        <a:lstStyle/>
        <a:p>
          <a:endParaRPr lang="it-IT"/>
        </a:p>
      </dgm:t>
    </dgm:pt>
    <dgm:pt modelId="{541AA29B-4280-41EE-BC77-F82F8B877020}">
      <dgm:prSet phldrT="[Testo]"/>
      <dgm:spPr/>
      <dgm:t>
        <a:bodyPr/>
        <a:lstStyle/>
        <a:p>
          <a:r>
            <a:rPr lang="it-IT" dirty="0"/>
            <a:t>Dazi e guerre commerciali</a:t>
          </a:r>
        </a:p>
      </dgm:t>
    </dgm:pt>
    <dgm:pt modelId="{231CF35A-595F-49AB-9833-FF840F673A29}" type="parTrans" cxnId="{BE46C542-326B-433A-8876-B2197E18E7F3}">
      <dgm:prSet/>
      <dgm:spPr/>
      <dgm:t>
        <a:bodyPr/>
        <a:lstStyle/>
        <a:p>
          <a:endParaRPr lang="it-IT"/>
        </a:p>
      </dgm:t>
    </dgm:pt>
    <dgm:pt modelId="{C4FCD6AA-C6BC-47F0-B1D8-87499EA4EF66}" type="sibTrans" cxnId="{BE46C542-326B-433A-8876-B2197E18E7F3}">
      <dgm:prSet/>
      <dgm:spPr/>
      <dgm:t>
        <a:bodyPr/>
        <a:lstStyle/>
        <a:p>
          <a:endParaRPr lang="it-IT"/>
        </a:p>
      </dgm:t>
    </dgm:pt>
    <dgm:pt modelId="{1FAB0FB3-02B3-482D-82ED-DA87D92D5631}">
      <dgm:prSet phldrT="[Testo]"/>
      <dgm:spPr/>
      <dgm:t>
        <a:bodyPr/>
        <a:lstStyle/>
        <a:p>
          <a:r>
            <a:rPr lang="it-IT" dirty="0"/>
            <a:t>Guerra commerciale con la Cina, imposizioni di dazi del 10% su gran parte delle merci (300 mld di $) esportate verso USA</a:t>
          </a:r>
        </a:p>
      </dgm:t>
    </dgm:pt>
    <dgm:pt modelId="{03874EEA-1AFE-420A-A844-31F1A4D5FF60}" type="parTrans" cxnId="{8A53AC88-D6A9-444E-8483-F8BFADE3E10D}">
      <dgm:prSet/>
      <dgm:spPr/>
      <dgm:t>
        <a:bodyPr/>
        <a:lstStyle/>
        <a:p>
          <a:endParaRPr lang="it-IT"/>
        </a:p>
      </dgm:t>
    </dgm:pt>
    <dgm:pt modelId="{27CB4143-5F4D-498E-BA5C-DE6377545E4A}" type="sibTrans" cxnId="{8A53AC88-D6A9-444E-8483-F8BFADE3E10D}">
      <dgm:prSet/>
      <dgm:spPr/>
      <dgm:t>
        <a:bodyPr/>
        <a:lstStyle/>
        <a:p>
          <a:endParaRPr lang="it-IT"/>
        </a:p>
      </dgm:t>
    </dgm:pt>
    <dgm:pt modelId="{635F748A-69BF-48F6-A3F0-1EB402F7C14E}">
      <dgm:prSet phldrT="[Testo]"/>
      <dgm:spPr/>
      <dgm:t>
        <a:bodyPr/>
        <a:lstStyle/>
        <a:p>
          <a:r>
            <a:rPr lang="it-IT" dirty="0"/>
            <a:t>Dazi del 25% su acciaio e del 10% su alluminio proveniente da EU, Canada e Messico</a:t>
          </a:r>
        </a:p>
      </dgm:t>
    </dgm:pt>
    <dgm:pt modelId="{87AF8791-2D2B-4D70-AC6B-07531F0F766A}" type="parTrans" cxnId="{E2F48621-8A99-403B-8CF2-E308A4B3483C}">
      <dgm:prSet/>
      <dgm:spPr/>
      <dgm:t>
        <a:bodyPr/>
        <a:lstStyle/>
        <a:p>
          <a:endParaRPr lang="it-IT"/>
        </a:p>
      </dgm:t>
    </dgm:pt>
    <dgm:pt modelId="{3CB60295-F8C2-4A70-9A54-D4474D0C18D4}" type="sibTrans" cxnId="{E2F48621-8A99-403B-8CF2-E308A4B3483C}">
      <dgm:prSet/>
      <dgm:spPr/>
      <dgm:t>
        <a:bodyPr/>
        <a:lstStyle/>
        <a:p>
          <a:endParaRPr lang="it-IT"/>
        </a:p>
      </dgm:t>
    </dgm:pt>
    <dgm:pt modelId="{725E8AF1-9D75-4F3D-BF40-EEA4482D5611}">
      <dgm:prSet phldrT="[Testo]"/>
      <dgm:spPr/>
      <dgm:t>
        <a:bodyPr/>
        <a:lstStyle/>
        <a:p>
          <a:r>
            <a:rPr lang="it-IT" dirty="0"/>
            <a:t>Taglio delle aliquote per i privati</a:t>
          </a:r>
        </a:p>
      </dgm:t>
    </dgm:pt>
    <dgm:pt modelId="{A06C5010-B5D2-4D87-A31E-0FBE4ECA1864}" type="sibTrans" cxnId="{2C863848-413F-4503-878D-9B9000AE9A85}">
      <dgm:prSet/>
      <dgm:spPr/>
      <dgm:t>
        <a:bodyPr/>
        <a:lstStyle/>
        <a:p>
          <a:endParaRPr lang="it-IT"/>
        </a:p>
      </dgm:t>
    </dgm:pt>
    <dgm:pt modelId="{18A4B68D-BD93-4278-ACF6-0CFFBB676935}" type="parTrans" cxnId="{2C863848-413F-4503-878D-9B9000AE9A85}">
      <dgm:prSet/>
      <dgm:spPr/>
      <dgm:t>
        <a:bodyPr/>
        <a:lstStyle/>
        <a:p>
          <a:endParaRPr lang="it-IT"/>
        </a:p>
      </dgm:t>
    </dgm:pt>
    <dgm:pt modelId="{89B41E4C-0B59-488A-BBB9-23B0872680BB}">
      <dgm:prSet phldrT="[Testo]"/>
      <dgm:spPr/>
      <dgm:t>
        <a:bodyPr/>
        <a:lstStyle/>
        <a:p>
          <a:r>
            <a:rPr lang="it-IT" dirty="0"/>
            <a:t>Aumento del 10% al budget del Dipartimento della difesa (toccando quota 700 mld)</a:t>
          </a:r>
        </a:p>
      </dgm:t>
    </dgm:pt>
    <dgm:pt modelId="{EF17CD5C-84F2-425E-8B43-35D25F87D747}" type="parTrans" cxnId="{4703D7C9-3F3F-4A78-B047-DF5E38539210}">
      <dgm:prSet/>
      <dgm:spPr/>
      <dgm:t>
        <a:bodyPr/>
        <a:lstStyle/>
        <a:p>
          <a:endParaRPr lang="it-IT"/>
        </a:p>
      </dgm:t>
    </dgm:pt>
    <dgm:pt modelId="{C627175E-8826-48B6-BEDA-1A1D2830609A}" type="sibTrans" cxnId="{4703D7C9-3F3F-4A78-B047-DF5E38539210}">
      <dgm:prSet/>
      <dgm:spPr/>
      <dgm:t>
        <a:bodyPr/>
        <a:lstStyle/>
        <a:p>
          <a:endParaRPr lang="it-IT"/>
        </a:p>
      </dgm:t>
    </dgm:pt>
    <dgm:pt modelId="{3BE53D4A-90C0-45CE-898C-527DA03712A9}">
      <dgm:prSet phldrT="[Testo]"/>
      <dgm:spPr/>
      <dgm:t>
        <a:bodyPr/>
        <a:lstStyle/>
        <a:p>
          <a:r>
            <a:rPr lang="it-IT" dirty="0"/>
            <a:t>Minaccia di dazi su derivati del latte, olio e pescato proveniente da UE e minaccia di aumento al 25% per importazioni dalla Cina</a:t>
          </a:r>
        </a:p>
      </dgm:t>
    </dgm:pt>
    <dgm:pt modelId="{E5333176-52BA-4C9A-821B-182455081792}" type="parTrans" cxnId="{C95D45C9-E858-4D3E-ACF6-6D2F795B7209}">
      <dgm:prSet/>
      <dgm:spPr/>
      <dgm:t>
        <a:bodyPr/>
        <a:lstStyle/>
        <a:p>
          <a:endParaRPr lang="it-IT"/>
        </a:p>
      </dgm:t>
    </dgm:pt>
    <dgm:pt modelId="{15F16452-E8C3-4380-99B0-959330F5CFB6}" type="sibTrans" cxnId="{C95D45C9-E858-4D3E-ACF6-6D2F795B7209}">
      <dgm:prSet/>
      <dgm:spPr/>
      <dgm:t>
        <a:bodyPr/>
        <a:lstStyle/>
        <a:p>
          <a:endParaRPr lang="it-IT"/>
        </a:p>
      </dgm:t>
    </dgm:pt>
    <dgm:pt modelId="{BEE82E9F-F133-4CD9-AE9D-DB11B163C83E}">
      <dgm:prSet phldrT="[Testo]"/>
      <dgm:spPr/>
      <dgm:t>
        <a:bodyPr/>
        <a:lstStyle/>
        <a:p>
          <a:r>
            <a:rPr lang="it-IT" dirty="0"/>
            <a:t>Previsto aumento di 1500 mld in 10 anni del deficit USA in seguito a tale riforma</a:t>
          </a:r>
        </a:p>
      </dgm:t>
    </dgm:pt>
    <dgm:pt modelId="{DE5AD715-C433-4C15-98A6-149AF3E3D9F0}" type="parTrans" cxnId="{099807D6-5693-4B17-AB06-574335A33A08}">
      <dgm:prSet/>
      <dgm:spPr/>
      <dgm:t>
        <a:bodyPr/>
        <a:lstStyle/>
        <a:p>
          <a:endParaRPr lang="it-IT"/>
        </a:p>
      </dgm:t>
    </dgm:pt>
    <dgm:pt modelId="{8C736B50-4E6C-4FB3-B93E-F45EC8F69705}" type="sibTrans" cxnId="{099807D6-5693-4B17-AB06-574335A33A08}">
      <dgm:prSet/>
      <dgm:spPr/>
      <dgm:t>
        <a:bodyPr/>
        <a:lstStyle/>
        <a:p>
          <a:endParaRPr lang="it-IT"/>
        </a:p>
      </dgm:t>
    </dgm:pt>
    <dgm:pt modelId="{D54CE12F-F3C1-46D9-BA2D-20C9F6F360E6}">
      <dgm:prSet phldrT="[Testo]"/>
      <dgm:spPr/>
      <dgm:t>
        <a:bodyPr/>
        <a:lstStyle/>
        <a:p>
          <a:r>
            <a:rPr lang="it-IT" dirty="0"/>
            <a:t>Affossamento TPP</a:t>
          </a:r>
        </a:p>
      </dgm:t>
    </dgm:pt>
    <dgm:pt modelId="{EFBA8CAC-96A7-4DC8-B1D7-92B1D403DAD1}" type="parTrans" cxnId="{908E4A01-BA3D-424B-BB55-ADC01188C11E}">
      <dgm:prSet/>
      <dgm:spPr/>
      <dgm:t>
        <a:bodyPr/>
        <a:lstStyle/>
        <a:p>
          <a:endParaRPr lang="it-IT"/>
        </a:p>
      </dgm:t>
    </dgm:pt>
    <dgm:pt modelId="{BF6FC2B1-58F4-43D7-B907-3F38226EF931}" type="sibTrans" cxnId="{908E4A01-BA3D-424B-BB55-ADC01188C11E}">
      <dgm:prSet/>
      <dgm:spPr/>
      <dgm:t>
        <a:bodyPr/>
        <a:lstStyle/>
        <a:p>
          <a:endParaRPr lang="it-IT"/>
        </a:p>
      </dgm:t>
    </dgm:pt>
    <dgm:pt modelId="{1C492E11-7B23-42FC-9D6E-47BF3884C42E}">
      <dgm:prSet phldrT="[Testo]"/>
      <dgm:spPr/>
      <dgm:t>
        <a:bodyPr/>
        <a:lstStyle/>
        <a:p>
          <a:r>
            <a:rPr lang="it-IT" dirty="0"/>
            <a:t>Eliminazione crediti e detrazioni precedentemente previste dal sistema fiscale</a:t>
          </a:r>
        </a:p>
      </dgm:t>
    </dgm:pt>
    <dgm:pt modelId="{2A349836-BA32-4BFF-8505-B8A3A8758D98}" type="parTrans" cxnId="{F7BEA1E6-A25E-44EF-8137-A6F1026EA486}">
      <dgm:prSet/>
      <dgm:spPr/>
      <dgm:t>
        <a:bodyPr/>
        <a:lstStyle/>
        <a:p>
          <a:endParaRPr lang="it-IT"/>
        </a:p>
      </dgm:t>
    </dgm:pt>
    <dgm:pt modelId="{8AC95502-E7DD-41E4-BA6D-A65703B3E6D0}" type="sibTrans" cxnId="{F7BEA1E6-A25E-44EF-8137-A6F1026EA486}">
      <dgm:prSet/>
      <dgm:spPr/>
      <dgm:t>
        <a:bodyPr/>
        <a:lstStyle/>
        <a:p>
          <a:endParaRPr lang="it-IT"/>
        </a:p>
      </dgm:t>
    </dgm:pt>
    <dgm:pt modelId="{12E9ED44-B491-418E-9BB2-5346451F463A}" type="pres">
      <dgm:prSet presAssocID="{6479226D-7A1A-42EC-B97C-1C737525C887}" presName="Name0" presStyleCnt="0">
        <dgm:presLayoutVars>
          <dgm:dir/>
          <dgm:animLvl val="lvl"/>
          <dgm:resizeHandles val="exact"/>
        </dgm:presLayoutVars>
      </dgm:prSet>
      <dgm:spPr/>
    </dgm:pt>
    <dgm:pt modelId="{5324E654-0B6A-4936-AE04-2755B67BFD68}" type="pres">
      <dgm:prSet presAssocID="{AB215602-FE7E-4109-8EB4-8B1E01BECADB}" presName="composite" presStyleCnt="0"/>
      <dgm:spPr/>
    </dgm:pt>
    <dgm:pt modelId="{7150DBDD-E652-4D40-90C2-7493C2A4D712}" type="pres">
      <dgm:prSet presAssocID="{AB215602-FE7E-4109-8EB4-8B1E01BECADB}" presName="parTx" presStyleLbl="alignNode1" presStyleIdx="0" presStyleCnt="3">
        <dgm:presLayoutVars>
          <dgm:chMax val="0"/>
          <dgm:chPref val="0"/>
          <dgm:bulletEnabled val="1"/>
        </dgm:presLayoutVars>
      </dgm:prSet>
      <dgm:spPr/>
    </dgm:pt>
    <dgm:pt modelId="{84F05AE4-402B-4F10-BE7A-485EFC4D475D}" type="pres">
      <dgm:prSet presAssocID="{AB215602-FE7E-4109-8EB4-8B1E01BECADB}" presName="desTx" presStyleLbl="alignAccFollowNode1" presStyleIdx="0" presStyleCnt="3">
        <dgm:presLayoutVars>
          <dgm:bulletEnabled val="1"/>
        </dgm:presLayoutVars>
      </dgm:prSet>
      <dgm:spPr/>
    </dgm:pt>
    <dgm:pt modelId="{3BBFAA7D-DA89-47D1-BB3A-9A67F8BE9B66}" type="pres">
      <dgm:prSet presAssocID="{E1AF27B6-AD23-476E-A67F-68F302938B21}" presName="space" presStyleCnt="0"/>
      <dgm:spPr/>
    </dgm:pt>
    <dgm:pt modelId="{74F97425-27E3-4D90-A249-3CEF5CBC56BB}" type="pres">
      <dgm:prSet presAssocID="{2AEBE503-ED17-4290-B4C1-A97FCE17BCE0}" presName="composite" presStyleCnt="0"/>
      <dgm:spPr/>
    </dgm:pt>
    <dgm:pt modelId="{BF463389-8ACF-413B-B1A7-C00F45983B1F}" type="pres">
      <dgm:prSet presAssocID="{2AEBE503-ED17-4290-B4C1-A97FCE17BCE0}" presName="parTx" presStyleLbl="alignNode1" presStyleIdx="1" presStyleCnt="3" custLinFactX="13962" custLinFactNeighborX="100000" custLinFactNeighborY="2582">
        <dgm:presLayoutVars>
          <dgm:chMax val="0"/>
          <dgm:chPref val="0"/>
          <dgm:bulletEnabled val="1"/>
        </dgm:presLayoutVars>
      </dgm:prSet>
      <dgm:spPr/>
    </dgm:pt>
    <dgm:pt modelId="{D1BD57EA-BAFD-4D8F-B1C4-9E2FA7C0838A}" type="pres">
      <dgm:prSet presAssocID="{2AEBE503-ED17-4290-B4C1-A97FCE17BCE0}" presName="desTx" presStyleLbl="alignAccFollowNode1" presStyleIdx="1" presStyleCnt="3" custLinFactX="13962" custLinFactNeighborX="100000" custLinFactNeighborY="321">
        <dgm:presLayoutVars>
          <dgm:bulletEnabled val="1"/>
        </dgm:presLayoutVars>
      </dgm:prSet>
      <dgm:spPr/>
    </dgm:pt>
    <dgm:pt modelId="{C2B6DF32-0BA9-46BF-BEF2-F149C68B4DEE}" type="pres">
      <dgm:prSet presAssocID="{3F5DBF67-2C6B-4ED6-A9D4-374C721D4A90}" presName="space" presStyleCnt="0"/>
      <dgm:spPr/>
    </dgm:pt>
    <dgm:pt modelId="{8815E4A4-5891-4CC4-87F9-14A83EA5E448}" type="pres">
      <dgm:prSet presAssocID="{541AA29B-4280-41EE-BC77-F82F8B877020}" presName="composite" presStyleCnt="0"/>
      <dgm:spPr/>
    </dgm:pt>
    <dgm:pt modelId="{FC7BBD32-EC16-438C-B44D-AE30A45DD020}" type="pres">
      <dgm:prSet presAssocID="{541AA29B-4280-41EE-BC77-F82F8B877020}" presName="parTx" presStyleLbl="alignNode1" presStyleIdx="2" presStyleCnt="3" custLinFactX="-12273" custLinFactNeighborX="-100000" custLinFactNeighborY="360">
        <dgm:presLayoutVars>
          <dgm:chMax val="0"/>
          <dgm:chPref val="0"/>
          <dgm:bulletEnabled val="1"/>
        </dgm:presLayoutVars>
      </dgm:prSet>
      <dgm:spPr/>
    </dgm:pt>
    <dgm:pt modelId="{B2F41180-B350-487D-A39B-1A6450A7BE2E}" type="pres">
      <dgm:prSet presAssocID="{541AA29B-4280-41EE-BC77-F82F8B877020}" presName="desTx" presStyleLbl="alignAccFollowNode1" presStyleIdx="2" presStyleCnt="3" custLinFactX="-12506" custLinFactNeighborX="-100000" custLinFactNeighborY="230">
        <dgm:presLayoutVars>
          <dgm:bulletEnabled val="1"/>
        </dgm:presLayoutVars>
      </dgm:prSet>
      <dgm:spPr/>
    </dgm:pt>
  </dgm:ptLst>
  <dgm:cxnLst>
    <dgm:cxn modelId="{908E4A01-BA3D-424B-BB55-ADC01188C11E}" srcId="{541AA29B-4280-41EE-BC77-F82F8B877020}" destId="{D54CE12F-F3C1-46D9-BA2D-20C9F6F360E6}" srcOrd="3" destOrd="0" parTransId="{EFBA8CAC-96A7-4DC8-B1D7-92B1D403DAD1}" sibTransId="{BF6FC2B1-58F4-43D7-B907-3F38226EF931}"/>
    <dgm:cxn modelId="{708B2B07-4CC7-49E9-BA72-66F37A28BB12}" srcId="{2AEBE503-ED17-4290-B4C1-A97FCE17BCE0}" destId="{62987481-29F9-4C26-9642-0FB30A5CC65E}" srcOrd="0" destOrd="0" parTransId="{41B0C1F3-5D35-442F-8095-8A21918AD7CC}" sibTransId="{588E8D8C-E21C-42E1-AFE0-3DEF4C6114B4}"/>
    <dgm:cxn modelId="{1A31200D-A8E8-4166-B5EF-1FFF13674A30}" type="presOf" srcId="{1CCD4F05-6B0F-433B-9DE3-01CD4692DA12}" destId="{D1BD57EA-BAFD-4D8F-B1C4-9E2FA7C0838A}" srcOrd="0" destOrd="1" presId="urn:microsoft.com/office/officeart/2005/8/layout/hList1"/>
    <dgm:cxn modelId="{E82E8E15-96A7-4113-BCB4-031597C4750C}" type="presOf" srcId="{1C492E11-7B23-42FC-9D6E-47BF3884C42E}" destId="{84F05AE4-402B-4F10-BE7A-485EFC4D475D}" srcOrd="0" destOrd="3" presId="urn:microsoft.com/office/officeart/2005/8/layout/hList1"/>
    <dgm:cxn modelId="{2AEA641C-B039-4545-95F3-E9B033690DD0}" type="presOf" srcId="{635F748A-69BF-48F6-A3F0-1EB402F7C14E}" destId="{B2F41180-B350-487D-A39B-1A6450A7BE2E}" srcOrd="0" destOrd="1" presId="urn:microsoft.com/office/officeart/2005/8/layout/hList1"/>
    <dgm:cxn modelId="{E2F48621-8A99-403B-8CF2-E308A4B3483C}" srcId="{541AA29B-4280-41EE-BC77-F82F8B877020}" destId="{635F748A-69BF-48F6-A3F0-1EB402F7C14E}" srcOrd="1" destOrd="0" parTransId="{87AF8791-2D2B-4D70-AC6B-07531F0F766A}" sibTransId="{3CB60295-F8C2-4A70-9A54-D4474D0C18D4}"/>
    <dgm:cxn modelId="{C9621C2A-9B90-4E67-9E40-5B25D2842433}" type="presOf" srcId="{6479226D-7A1A-42EC-B97C-1C737525C887}" destId="{12E9ED44-B491-418E-9BB2-5346451F463A}" srcOrd="0" destOrd="0" presId="urn:microsoft.com/office/officeart/2005/8/layout/hList1"/>
    <dgm:cxn modelId="{C684F12C-1EDA-410B-88CA-DF01C17A3B28}" type="presOf" srcId="{BEE82E9F-F133-4CD9-AE9D-DB11B163C83E}" destId="{84F05AE4-402B-4F10-BE7A-485EFC4D475D}" srcOrd="0" destOrd="2" presId="urn:microsoft.com/office/officeart/2005/8/layout/hList1"/>
    <dgm:cxn modelId="{EC8A472E-CF67-464A-889E-02762ADFFBB0}" srcId="{AB215602-FE7E-4109-8EB4-8B1E01BECADB}" destId="{24601DE9-B132-42AF-BBE1-78B655F1838A}" srcOrd="0" destOrd="0" parTransId="{D55A1FC5-1616-4DAE-B532-EF6EF385FDF4}" sibTransId="{6EC51579-3070-4AFF-AF02-009196B44C58}"/>
    <dgm:cxn modelId="{2642AD3B-382F-40EB-A1CC-2294577D4100}" type="presOf" srcId="{3BE53D4A-90C0-45CE-898C-527DA03712A9}" destId="{B2F41180-B350-487D-A39B-1A6450A7BE2E}" srcOrd="0" destOrd="2" presId="urn:microsoft.com/office/officeart/2005/8/layout/hList1"/>
    <dgm:cxn modelId="{B3A34B40-9878-4654-A0D6-3A023B1C1C84}" type="presOf" srcId="{D54CE12F-F3C1-46D9-BA2D-20C9F6F360E6}" destId="{B2F41180-B350-487D-A39B-1A6450A7BE2E}" srcOrd="0" destOrd="3" presId="urn:microsoft.com/office/officeart/2005/8/layout/hList1"/>
    <dgm:cxn modelId="{BE46C542-326B-433A-8876-B2197E18E7F3}" srcId="{6479226D-7A1A-42EC-B97C-1C737525C887}" destId="{541AA29B-4280-41EE-BC77-F82F8B877020}" srcOrd="2" destOrd="0" parTransId="{231CF35A-595F-49AB-9833-FF840F673A29}" sibTransId="{C4FCD6AA-C6BC-47F0-B1D8-87499EA4EF66}"/>
    <dgm:cxn modelId="{5BC85545-1C0A-4EFE-B20B-F47DA8893A15}" srcId="{6479226D-7A1A-42EC-B97C-1C737525C887}" destId="{2AEBE503-ED17-4290-B4C1-A97FCE17BCE0}" srcOrd="1" destOrd="0" parTransId="{C2DCCBCF-6FF2-4A0A-A103-5C175D1076FD}" sibTransId="{3F5DBF67-2C6B-4ED6-A9D4-374C721D4A90}"/>
    <dgm:cxn modelId="{2C863848-413F-4503-878D-9B9000AE9A85}" srcId="{AB215602-FE7E-4109-8EB4-8B1E01BECADB}" destId="{725E8AF1-9D75-4F3D-BF40-EEA4482D5611}" srcOrd="1" destOrd="0" parTransId="{18A4B68D-BD93-4278-ACF6-0CFFBB676935}" sibTransId="{A06C5010-B5D2-4D87-A31E-0FBE4ECA1864}"/>
    <dgm:cxn modelId="{9FEAD886-3A9A-465E-91C8-770B24B0BBD6}" srcId="{6479226D-7A1A-42EC-B97C-1C737525C887}" destId="{AB215602-FE7E-4109-8EB4-8B1E01BECADB}" srcOrd="0" destOrd="0" parTransId="{002939F7-B6E8-4C81-A5E3-2CD2CC06034D}" sibTransId="{E1AF27B6-AD23-476E-A67F-68F302938B21}"/>
    <dgm:cxn modelId="{8A53AC88-D6A9-444E-8483-F8BFADE3E10D}" srcId="{541AA29B-4280-41EE-BC77-F82F8B877020}" destId="{1FAB0FB3-02B3-482D-82ED-DA87D92D5631}" srcOrd="0" destOrd="0" parTransId="{03874EEA-1AFE-420A-A844-31F1A4D5FF60}" sibTransId="{27CB4143-5F4D-498E-BA5C-DE6377545E4A}"/>
    <dgm:cxn modelId="{887A6DA2-A23E-45AB-9207-6F9187C65D82}" type="presOf" srcId="{2AEBE503-ED17-4290-B4C1-A97FCE17BCE0}" destId="{BF463389-8ACF-413B-B1A7-C00F45983B1F}" srcOrd="0" destOrd="0" presId="urn:microsoft.com/office/officeart/2005/8/layout/hList1"/>
    <dgm:cxn modelId="{030F91AD-6D82-47B6-8C19-924AEFC9F163}" srcId="{2AEBE503-ED17-4290-B4C1-A97FCE17BCE0}" destId="{1CCD4F05-6B0F-433B-9DE3-01CD4692DA12}" srcOrd="1" destOrd="0" parTransId="{DC9F7818-B138-479F-8D50-217A8F219FD9}" sibTransId="{010434B1-70BB-4CCA-9880-519E5A5E46BF}"/>
    <dgm:cxn modelId="{278E68B7-AD0C-4A1C-B76E-81BA3C540450}" type="presOf" srcId="{62987481-29F9-4C26-9642-0FB30A5CC65E}" destId="{D1BD57EA-BAFD-4D8F-B1C4-9E2FA7C0838A}" srcOrd="0" destOrd="0" presId="urn:microsoft.com/office/officeart/2005/8/layout/hList1"/>
    <dgm:cxn modelId="{7BF029B9-97E9-4135-8329-A64128ABE6FF}" type="presOf" srcId="{89B41E4C-0B59-488A-BBB9-23B0872680BB}" destId="{D1BD57EA-BAFD-4D8F-B1C4-9E2FA7C0838A}" srcOrd="0" destOrd="2" presId="urn:microsoft.com/office/officeart/2005/8/layout/hList1"/>
    <dgm:cxn modelId="{013960C0-EED7-4042-82A2-655C7602D0DE}" type="presOf" srcId="{24601DE9-B132-42AF-BBE1-78B655F1838A}" destId="{84F05AE4-402B-4F10-BE7A-485EFC4D475D}" srcOrd="0" destOrd="0" presId="urn:microsoft.com/office/officeart/2005/8/layout/hList1"/>
    <dgm:cxn modelId="{3680FDC2-9FF0-4617-8942-1E47A11E0CA4}" type="presOf" srcId="{1FAB0FB3-02B3-482D-82ED-DA87D92D5631}" destId="{B2F41180-B350-487D-A39B-1A6450A7BE2E}" srcOrd="0" destOrd="0" presId="urn:microsoft.com/office/officeart/2005/8/layout/hList1"/>
    <dgm:cxn modelId="{C95D45C9-E858-4D3E-ACF6-6D2F795B7209}" srcId="{541AA29B-4280-41EE-BC77-F82F8B877020}" destId="{3BE53D4A-90C0-45CE-898C-527DA03712A9}" srcOrd="2" destOrd="0" parTransId="{E5333176-52BA-4C9A-821B-182455081792}" sibTransId="{15F16452-E8C3-4380-99B0-959330F5CFB6}"/>
    <dgm:cxn modelId="{4703D7C9-3F3F-4A78-B047-DF5E38539210}" srcId="{2AEBE503-ED17-4290-B4C1-A97FCE17BCE0}" destId="{89B41E4C-0B59-488A-BBB9-23B0872680BB}" srcOrd="2" destOrd="0" parTransId="{EF17CD5C-84F2-425E-8B43-35D25F87D747}" sibTransId="{C627175E-8826-48B6-BEDA-1A1D2830609A}"/>
    <dgm:cxn modelId="{C41052D0-DA50-4200-B96B-8F16CEDE36F6}" type="presOf" srcId="{541AA29B-4280-41EE-BC77-F82F8B877020}" destId="{FC7BBD32-EC16-438C-B44D-AE30A45DD020}" srcOrd="0" destOrd="0" presId="urn:microsoft.com/office/officeart/2005/8/layout/hList1"/>
    <dgm:cxn modelId="{099807D6-5693-4B17-AB06-574335A33A08}" srcId="{AB215602-FE7E-4109-8EB4-8B1E01BECADB}" destId="{BEE82E9F-F133-4CD9-AE9D-DB11B163C83E}" srcOrd="2" destOrd="0" parTransId="{DE5AD715-C433-4C15-98A6-149AF3E3D9F0}" sibTransId="{8C736B50-4E6C-4FB3-B93E-F45EC8F69705}"/>
    <dgm:cxn modelId="{F7BEA1E6-A25E-44EF-8137-A6F1026EA486}" srcId="{AB215602-FE7E-4109-8EB4-8B1E01BECADB}" destId="{1C492E11-7B23-42FC-9D6E-47BF3884C42E}" srcOrd="3" destOrd="0" parTransId="{2A349836-BA32-4BFF-8505-B8A3A8758D98}" sibTransId="{8AC95502-E7DD-41E4-BA6D-A65703B3E6D0}"/>
    <dgm:cxn modelId="{9697B5E6-BF6C-4D6A-BEBE-AB5CD2DE69D3}" type="presOf" srcId="{725E8AF1-9D75-4F3D-BF40-EEA4482D5611}" destId="{84F05AE4-402B-4F10-BE7A-485EFC4D475D}" srcOrd="0" destOrd="1" presId="urn:microsoft.com/office/officeart/2005/8/layout/hList1"/>
    <dgm:cxn modelId="{373B0BEC-F364-492A-8EBC-4D77CBB3AE17}" type="presOf" srcId="{AB215602-FE7E-4109-8EB4-8B1E01BECADB}" destId="{7150DBDD-E652-4D40-90C2-7493C2A4D712}" srcOrd="0" destOrd="0" presId="urn:microsoft.com/office/officeart/2005/8/layout/hList1"/>
    <dgm:cxn modelId="{B0FEBA77-BA2F-4754-8F6A-EC064227CEA4}" type="presParOf" srcId="{12E9ED44-B491-418E-9BB2-5346451F463A}" destId="{5324E654-0B6A-4936-AE04-2755B67BFD68}" srcOrd="0" destOrd="0" presId="urn:microsoft.com/office/officeart/2005/8/layout/hList1"/>
    <dgm:cxn modelId="{D0BF4526-06E1-4353-871A-21755D5DCD2B}" type="presParOf" srcId="{5324E654-0B6A-4936-AE04-2755B67BFD68}" destId="{7150DBDD-E652-4D40-90C2-7493C2A4D712}" srcOrd="0" destOrd="0" presId="urn:microsoft.com/office/officeart/2005/8/layout/hList1"/>
    <dgm:cxn modelId="{D8EE4E07-8DAF-4EF3-82E7-E6FEF14D8D9C}" type="presParOf" srcId="{5324E654-0B6A-4936-AE04-2755B67BFD68}" destId="{84F05AE4-402B-4F10-BE7A-485EFC4D475D}" srcOrd="1" destOrd="0" presId="urn:microsoft.com/office/officeart/2005/8/layout/hList1"/>
    <dgm:cxn modelId="{7209D098-3C42-49FD-8A5F-D4404FB20F47}" type="presParOf" srcId="{12E9ED44-B491-418E-9BB2-5346451F463A}" destId="{3BBFAA7D-DA89-47D1-BB3A-9A67F8BE9B66}" srcOrd="1" destOrd="0" presId="urn:microsoft.com/office/officeart/2005/8/layout/hList1"/>
    <dgm:cxn modelId="{A3B0B7B4-A66D-44E2-AD2F-B9E4BF20F848}" type="presParOf" srcId="{12E9ED44-B491-418E-9BB2-5346451F463A}" destId="{74F97425-27E3-4D90-A249-3CEF5CBC56BB}" srcOrd="2" destOrd="0" presId="urn:microsoft.com/office/officeart/2005/8/layout/hList1"/>
    <dgm:cxn modelId="{0CCDB67D-26A0-49F5-91FE-BC2089BA3B47}" type="presParOf" srcId="{74F97425-27E3-4D90-A249-3CEF5CBC56BB}" destId="{BF463389-8ACF-413B-B1A7-C00F45983B1F}" srcOrd="0" destOrd="0" presId="urn:microsoft.com/office/officeart/2005/8/layout/hList1"/>
    <dgm:cxn modelId="{61061BE1-2859-4648-8423-1E947241764B}" type="presParOf" srcId="{74F97425-27E3-4D90-A249-3CEF5CBC56BB}" destId="{D1BD57EA-BAFD-4D8F-B1C4-9E2FA7C0838A}" srcOrd="1" destOrd="0" presId="urn:microsoft.com/office/officeart/2005/8/layout/hList1"/>
    <dgm:cxn modelId="{A96054E0-ACB4-4977-8911-FBAA3427E900}" type="presParOf" srcId="{12E9ED44-B491-418E-9BB2-5346451F463A}" destId="{C2B6DF32-0BA9-46BF-BEF2-F149C68B4DEE}" srcOrd="3" destOrd="0" presId="urn:microsoft.com/office/officeart/2005/8/layout/hList1"/>
    <dgm:cxn modelId="{A0E4D001-3353-42AD-A3AC-82974206B8EC}" type="presParOf" srcId="{12E9ED44-B491-418E-9BB2-5346451F463A}" destId="{8815E4A4-5891-4CC4-87F9-14A83EA5E448}" srcOrd="4" destOrd="0" presId="urn:microsoft.com/office/officeart/2005/8/layout/hList1"/>
    <dgm:cxn modelId="{697B44B2-7F05-4E12-A006-8CE84906D294}" type="presParOf" srcId="{8815E4A4-5891-4CC4-87F9-14A83EA5E448}" destId="{FC7BBD32-EC16-438C-B44D-AE30A45DD020}" srcOrd="0" destOrd="0" presId="urn:microsoft.com/office/officeart/2005/8/layout/hList1"/>
    <dgm:cxn modelId="{64C76B7E-27C1-408A-AA47-330AAFB14019}" type="presParOf" srcId="{8815E4A4-5891-4CC4-87F9-14A83EA5E448}" destId="{B2F41180-B350-487D-A39B-1A6450A7BE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0DBDD-E652-4D40-90C2-7493C2A4D712}">
      <dsp:nvSpPr>
        <dsp:cNvPr id="0" name=""/>
        <dsp:cNvSpPr/>
      </dsp:nvSpPr>
      <dsp:spPr>
        <a:xfrm>
          <a:off x="3129" y="90938"/>
          <a:ext cx="3051281" cy="57950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t-IT" sz="1600" kern="1200" dirty="0"/>
            <a:t>Riforma fiscale</a:t>
          </a:r>
        </a:p>
      </dsp:txBody>
      <dsp:txXfrm>
        <a:off x="3129" y="90938"/>
        <a:ext cx="3051281" cy="579505"/>
      </dsp:txXfrm>
    </dsp:sp>
    <dsp:sp modelId="{84F05AE4-402B-4F10-BE7A-485EFC4D475D}">
      <dsp:nvSpPr>
        <dsp:cNvPr id="0" name=""/>
        <dsp:cNvSpPr/>
      </dsp:nvSpPr>
      <dsp:spPr>
        <a:xfrm>
          <a:off x="3129" y="670444"/>
          <a:ext cx="3051281" cy="39528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b="0" i="0" kern="1200" dirty="0"/>
            <a:t>Taglio permanente dell’aliquota di tassazione d’impresa (Corporate Tax) dal 35% al 21%</a:t>
          </a:r>
          <a:endParaRPr lang="it-IT" sz="1600" kern="1200" dirty="0"/>
        </a:p>
        <a:p>
          <a:pPr marL="171450" lvl="1" indent="-171450" algn="l" defTabSz="711200">
            <a:lnSpc>
              <a:spcPct val="90000"/>
            </a:lnSpc>
            <a:spcBef>
              <a:spcPct val="0"/>
            </a:spcBef>
            <a:spcAft>
              <a:spcPct val="15000"/>
            </a:spcAft>
            <a:buChar char="•"/>
          </a:pPr>
          <a:r>
            <a:rPr lang="it-IT" sz="1600" kern="1200" dirty="0"/>
            <a:t>Taglio delle aliquote per i privati</a:t>
          </a:r>
        </a:p>
        <a:p>
          <a:pPr marL="171450" lvl="1" indent="-171450" algn="l" defTabSz="711200">
            <a:lnSpc>
              <a:spcPct val="90000"/>
            </a:lnSpc>
            <a:spcBef>
              <a:spcPct val="0"/>
            </a:spcBef>
            <a:spcAft>
              <a:spcPct val="15000"/>
            </a:spcAft>
            <a:buChar char="•"/>
          </a:pPr>
          <a:r>
            <a:rPr lang="it-IT" sz="1600" kern="1200" dirty="0"/>
            <a:t>Previsto aumento di 1500 mld in 10 anni del deficit USA in seguito a tale riforma</a:t>
          </a:r>
        </a:p>
        <a:p>
          <a:pPr marL="171450" lvl="1" indent="-171450" algn="l" defTabSz="711200">
            <a:lnSpc>
              <a:spcPct val="90000"/>
            </a:lnSpc>
            <a:spcBef>
              <a:spcPct val="0"/>
            </a:spcBef>
            <a:spcAft>
              <a:spcPct val="15000"/>
            </a:spcAft>
            <a:buChar char="•"/>
          </a:pPr>
          <a:r>
            <a:rPr lang="it-IT" sz="1600" kern="1200" dirty="0"/>
            <a:t>Eliminazione crediti e detrazioni precedentemente previste dal sistema fiscale</a:t>
          </a:r>
        </a:p>
      </dsp:txBody>
      <dsp:txXfrm>
        <a:off x="3129" y="670444"/>
        <a:ext cx="3051281" cy="3952800"/>
      </dsp:txXfrm>
    </dsp:sp>
    <dsp:sp modelId="{BF463389-8ACF-413B-B1A7-C00F45983B1F}">
      <dsp:nvSpPr>
        <dsp:cNvPr id="0" name=""/>
        <dsp:cNvSpPr/>
      </dsp:nvSpPr>
      <dsp:spPr>
        <a:xfrm>
          <a:off x="6958890" y="105901"/>
          <a:ext cx="3051281" cy="57950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t-IT" sz="1600" kern="1200" dirty="0"/>
            <a:t>Variazione della spesa pubblica</a:t>
          </a:r>
        </a:p>
      </dsp:txBody>
      <dsp:txXfrm>
        <a:off x="6958890" y="105901"/>
        <a:ext cx="3051281" cy="579505"/>
      </dsp:txXfrm>
    </dsp:sp>
    <dsp:sp modelId="{D1BD57EA-BAFD-4D8F-B1C4-9E2FA7C0838A}">
      <dsp:nvSpPr>
        <dsp:cNvPr id="0" name=""/>
        <dsp:cNvSpPr/>
      </dsp:nvSpPr>
      <dsp:spPr>
        <a:xfrm>
          <a:off x="6958890" y="683132"/>
          <a:ext cx="3051281" cy="39528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dirty="0"/>
            <a:t>Taglio al budget del Dipartimento dei trasporti (-11%) e del Dipartimento di difesa ambientale (EPA) con riduzione del 31% </a:t>
          </a:r>
        </a:p>
        <a:p>
          <a:pPr marL="171450" lvl="1" indent="-171450" algn="l" defTabSz="711200">
            <a:lnSpc>
              <a:spcPct val="90000"/>
            </a:lnSpc>
            <a:spcBef>
              <a:spcPct val="0"/>
            </a:spcBef>
            <a:spcAft>
              <a:spcPct val="15000"/>
            </a:spcAft>
            <a:buChar char="•"/>
          </a:pPr>
          <a:r>
            <a:rPr lang="it-IT" sz="1600" kern="1200" dirty="0"/>
            <a:t>Taglio spese sociali, -7% su Housing Sociale e -11% su TANF (assistenza alimentare alle famiglie povere)</a:t>
          </a:r>
        </a:p>
        <a:p>
          <a:pPr marL="171450" lvl="1" indent="-171450" algn="l" defTabSz="711200">
            <a:lnSpc>
              <a:spcPct val="90000"/>
            </a:lnSpc>
            <a:spcBef>
              <a:spcPct val="0"/>
            </a:spcBef>
            <a:spcAft>
              <a:spcPct val="15000"/>
            </a:spcAft>
            <a:buChar char="•"/>
          </a:pPr>
          <a:r>
            <a:rPr lang="it-IT" sz="1600" kern="1200" dirty="0"/>
            <a:t>Aumento del 10% al budget del Dipartimento della difesa (toccando quota 700 mld)</a:t>
          </a:r>
        </a:p>
      </dsp:txBody>
      <dsp:txXfrm>
        <a:off x="6958890" y="683132"/>
        <a:ext cx="3051281" cy="3952800"/>
      </dsp:txXfrm>
    </dsp:sp>
    <dsp:sp modelId="{FC7BBD32-EC16-438C-B44D-AE30A45DD020}">
      <dsp:nvSpPr>
        <dsp:cNvPr id="0" name=""/>
        <dsp:cNvSpPr/>
      </dsp:nvSpPr>
      <dsp:spPr>
        <a:xfrm>
          <a:off x="3534285" y="93025"/>
          <a:ext cx="3051281" cy="57950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t-IT" sz="1600" kern="1200" dirty="0"/>
            <a:t>Dazi e guerre commerciali</a:t>
          </a:r>
        </a:p>
      </dsp:txBody>
      <dsp:txXfrm>
        <a:off x="3534285" y="93025"/>
        <a:ext cx="3051281" cy="579505"/>
      </dsp:txXfrm>
    </dsp:sp>
    <dsp:sp modelId="{B2F41180-B350-487D-A39B-1A6450A7BE2E}">
      <dsp:nvSpPr>
        <dsp:cNvPr id="0" name=""/>
        <dsp:cNvSpPr/>
      </dsp:nvSpPr>
      <dsp:spPr>
        <a:xfrm>
          <a:off x="3527176" y="679535"/>
          <a:ext cx="3051281" cy="39528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dirty="0"/>
            <a:t>Guerra commerciale con la Cina, imposizioni di dazi del 10% su gran parte delle merci (300 mld di $) esportate verso USA</a:t>
          </a:r>
        </a:p>
        <a:p>
          <a:pPr marL="171450" lvl="1" indent="-171450" algn="l" defTabSz="711200">
            <a:lnSpc>
              <a:spcPct val="90000"/>
            </a:lnSpc>
            <a:spcBef>
              <a:spcPct val="0"/>
            </a:spcBef>
            <a:spcAft>
              <a:spcPct val="15000"/>
            </a:spcAft>
            <a:buChar char="•"/>
          </a:pPr>
          <a:r>
            <a:rPr lang="it-IT" sz="1600" kern="1200" dirty="0"/>
            <a:t>Dazi del 25% su acciaio e del 10% su alluminio proveniente da EU, Canada e Messico</a:t>
          </a:r>
        </a:p>
        <a:p>
          <a:pPr marL="171450" lvl="1" indent="-171450" algn="l" defTabSz="711200">
            <a:lnSpc>
              <a:spcPct val="90000"/>
            </a:lnSpc>
            <a:spcBef>
              <a:spcPct val="0"/>
            </a:spcBef>
            <a:spcAft>
              <a:spcPct val="15000"/>
            </a:spcAft>
            <a:buChar char="•"/>
          </a:pPr>
          <a:r>
            <a:rPr lang="it-IT" sz="1600" kern="1200" dirty="0"/>
            <a:t>Minaccia di dazi su derivati del latte, olio e pescato proveniente da UE e minaccia di aumento al 25% per importazioni dalla Cina</a:t>
          </a:r>
        </a:p>
        <a:p>
          <a:pPr marL="171450" lvl="1" indent="-171450" algn="l" defTabSz="711200">
            <a:lnSpc>
              <a:spcPct val="90000"/>
            </a:lnSpc>
            <a:spcBef>
              <a:spcPct val="0"/>
            </a:spcBef>
            <a:spcAft>
              <a:spcPct val="15000"/>
            </a:spcAft>
            <a:buChar char="•"/>
          </a:pPr>
          <a:r>
            <a:rPr lang="it-IT" sz="1600" kern="1200" dirty="0"/>
            <a:t>Affossamento TPP</a:t>
          </a:r>
        </a:p>
      </dsp:txBody>
      <dsp:txXfrm>
        <a:off x="3527176" y="679535"/>
        <a:ext cx="3051281" cy="3952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85BCAC5-F387-4CF2-9ED3-8F0B2932D059}" type="datetimeFigureOut">
              <a:rPr lang="it-IT" smtClean="0"/>
              <a:t>29/05/2019</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274417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85BCAC5-F387-4CF2-9ED3-8F0B2932D059}" type="datetimeFigureOut">
              <a:rPr lang="it-IT" smtClean="0"/>
              <a:t>29/05/2019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33624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85BCAC5-F387-4CF2-9ED3-8F0B2932D059}" type="datetimeFigureOut">
              <a:rPr lang="it-IT" smtClean="0"/>
              <a:t>29/05/2019</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B74BB8-2B4C-4D8A-8553-D86976F4C1A1}"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960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985BCAC5-F387-4CF2-9ED3-8F0B2932D059}" type="datetimeFigureOut">
              <a:rPr lang="it-IT" smtClean="0"/>
              <a:t>29/05/2019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522275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985BCAC5-F387-4CF2-9ED3-8F0B2932D059}" type="datetimeFigureOut">
              <a:rPr lang="it-IT" smtClean="0"/>
              <a:t>29/05/2019</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74BB8-2B4C-4D8A-8553-D86976F4C1A1}"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251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985BCAC5-F387-4CF2-9ED3-8F0B2932D059}" type="datetimeFigureOut">
              <a:rPr lang="it-IT" smtClean="0"/>
              <a:t>29/05/2019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2087406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5BCAC5-F387-4CF2-9ED3-8F0B2932D059}" type="datetimeFigureOut">
              <a:rPr lang="it-IT" smtClean="0"/>
              <a:t>29/05/2019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338751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5BCAC5-F387-4CF2-9ED3-8F0B2932D059}" type="datetimeFigureOut">
              <a:rPr lang="it-IT" smtClean="0"/>
              <a:t>29/05/2019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196241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5BCAC5-F387-4CF2-9ED3-8F0B2932D059}" type="datetimeFigureOut">
              <a:rPr lang="it-IT" smtClean="0"/>
              <a:t>29/05/2019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211718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85BCAC5-F387-4CF2-9ED3-8F0B2932D059}" type="datetimeFigureOut">
              <a:rPr lang="it-IT" smtClean="0"/>
              <a:t>29/05/2019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2409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85BCAC5-F387-4CF2-9ED3-8F0B2932D059}" type="datetimeFigureOut">
              <a:rPr lang="it-IT" smtClean="0"/>
              <a:t>29/05/2019</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217746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85BCAC5-F387-4CF2-9ED3-8F0B2932D059}" type="datetimeFigureOut">
              <a:rPr lang="it-IT" smtClean="0"/>
              <a:t>29/05/2019</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206924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85BCAC5-F387-4CF2-9ED3-8F0B2932D059}" type="datetimeFigureOut">
              <a:rPr lang="it-IT" smtClean="0"/>
              <a:t>29/05/2019</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74314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BCAC5-F387-4CF2-9ED3-8F0B2932D059}" type="datetimeFigureOut">
              <a:rPr lang="it-IT" smtClean="0"/>
              <a:t>29/05/2019</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30150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85BCAC5-F387-4CF2-9ED3-8F0B2932D059}" type="datetimeFigureOut">
              <a:rPr lang="it-IT" smtClean="0"/>
              <a:t>29/05/2019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314263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85BCAC5-F387-4CF2-9ED3-8F0B2932D059}" type="datetimeFigureOut">
              <a:rPr lang="it-IT" smtClean="0"/>
              <a:t>29/05/2019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74BB8-2B4C-4D8A-8553-D86976F4C1A1}" type="slidenum">
              <a:rPr lang="it-IT" smtClean="0"/>
              <a:t>‹N›</a:t>
            </a:fld>
            <a:endParaRPr lang="it-IT"/>
          </a:p>
        </p:txBody>
      </p:sp>
    </p:spTree>
    <p:extLst>
      <p:ext uri="{BB962C8B-B14F-4D97-AF65-F5344CB8AC3E}">
        <p14:creationId xmlns:p14="http://schemas.microsoft.com/office/powerpoint/2010/main" val="262193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5BCAC5-F387-4CF2-9ED3-8F0B2932D059}" type="datetimeFigureOut">
              <a:rPr lang="it-IT" smtClean="0"/>
              <a:t>29/05/2019</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B74BB8-2B4C-4D8A-8553-D86976F4C1A1}" type="slidenum">
              <a:rPr lang="it-IT" smtClean="0"/>
              <a:t>‹N›</a:t>
            </a:fld>
            <a:endParaRPr lang="it-IT"/>
          </a:p>
        </p:txBody>
      </p:sp>
    </p:spTree>
    <p:extLst>
      <p:ext uri="{BB962C8B-B14F-4D97-AF65-F5344CB8AC3E}">
        <p14:creationId xmlns:p14="http://schemas.microsoft.com/office/powerpoint/2010/main" val="37905512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http://www.worldbank.org/" TargetMode="External"/><Relationship Id="rId3" Type="http://schemas.openxmlformats.org/officeDocument/2006/relationships/hyperlink" Target="http://www.imf.org/" TargetMode="External"/><Relationship Id="rId7" Type="http://schemas.openxmlformats.org/officeDocument/2006/relationships/hyperlink" Target="http://www.wikipedia.com/" TargetMode="External"/><Relationship Id="rId2" Type="http://schemas.openxmlformats.org/officeDocument/2006/relationships/hyperlink" Target="http://www.oecd.org/" TargetMode="External"/><Relationship Id="rId1" Type="http://schemas.openxmlformats.org/officeDocument/2006/relationships/slideLayout" Target="../slideLayouts/slideLayout6.xml"/><Relationship Id="rId6" Type="http://schemas.openxmlformats.org/officeDocument/2006/relationships/hyperlink" Target="http://www.federalreserve.gov/" TargetMode="External"/><Relationship Id="rId5" Type="http://schemas.openxmlformats.org/officeDocument/2006/relationships/hyperlink" Target="http://www.repubblica.it/" TargetMode="External"/><Relationship Id="rId10" Type="http://schemas.openxmlformats.org/officeDocument/2006/relationships/hyperlink" Target="http://www.ilsole24ore.com/" TargetMode="External"/><Relationship Id="rId4" Type="http://schemas.openxmlformats.org/officeDocument/2006/relationships/hyperlink" Target="http://www.census.gov/" TargetMode="External"/><Relationship Id="rId9" Type="http://schemas.openxmlformats.org/officeDocument/2006/relationships/hyperlink" Target="http://www.tradingeconomic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F84177-D544-484B-840F-230FCEB94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C9B9BC-356F-4894-B473-21807684E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CD45D38F-25F2-4134-824D-5073E4EDF46D}"/>
              </a:ext>
            </a:extLst>
          </p:cNvPr>
          <p:cNvSpPr>
            <a:spLocks noGrp="1"/>
          </p:cNvSpPr>
          <p:nvPr>
            <p:ph type="ctrTitle"/>
          </p:nvPr>
        </p:nvSpPr>
        <p:spPr>
          <a:xfrm>
            <a:off x="540279" y="967417"/>
            <a:ext cx="5280460" cy="3943250"/>
          </a:xfrm>
        </p:spPr>
        <p:txBody>
          <a:bodyPr>
            <a:normAutofit/>
          </a:bodyPr>
          <a:lstStyle/>
          <a:p>
            <a:r>
              <a:rPr lang="it-IT" sz="4000">
                <a:solidFill>
                  <a:srgbClr val="FEFFFF"/>
                </a:solidFill>
              </a:rPr>
              <a:t>L’IMPATTO DI TRUMP SULL’ECONOMIA AMERICANA</a:t>
            </a:r>
          </a:p>
        </p:txBody>
      </p:sp>
      <p:pic>
        <p:nvPicPr>
          <p:cNvPr id="7" name="Immagine 6">
            <a:extLst>
              <a:ext uri="{FF2B5EF4-FFF2-40B4-BE49-F238E27FC236}">
                <a16:creationId xmlns:a16="http://schemas.microsoft.com/office/drawing/2014/main" id="{39F64F8D-0E49-46FB-B223-1808E358B6D3}"/>
              </a:ext>
            </a:extLst>
          </p:cNvPr>
          <p:cNvPicPr>
            <a:picLocks noChangeAspect="1"/>
          </p:cNvPicPr>
          <p:nvPr/>
        </p:nvPicPr>
        <p:blipFill rotWithShape="1">
          <a:blip r:embed="rId2">
            <a:extLst>
              <a:ext uri="{28A0092B-C50C-407E-A947-70E740481C1C}">
                <a14:useLocalDpi xmlns:a14="http://schemas.microsoft.com/office/drawing/2010/main" val="0"/>
              </a:ext>
            </a:extLst>
          </a:blip>
          <a:srcRect l="21601" r="20101"/>
          <a:stretch/>
        </p:blipFill>
        <p:spPr>
          <a:xfrm>
            <a:off x="6111242" y="10"/>
            <a:ext cx="6080758" cy="6857990"/>
          </a:xfrm>
          <a:prstGeom prst="rect">
            <a:avLst/>
          </a:prstGeom>
        </p:spPr>
      </p:pic>
      <p:sp>
        <p:nvSpPr>
          <p:cNvPr id="16" name="Freeform 27">
            <a:extLst>
              <a:ext uri="{FF2B5EF4-FFF2-40B4-BE49-F238E27FC236}">
                <a16:creationId xmlns:a16="http://schemas.microsoft.com/office/drawing/2014/main" id="{CFD42E53-DE7E-4891-9F3A-A1E195E8E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29304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123D49C5-1B2C-476A-A68E-7791209388C3}"/>
              </a:ext>
            </a:extLst>
          </p:cNvPr>
          <p:cNvGraphicFramePr>
            <a:graphicFrameLocks noGrp="1"/>
          </p:cNvGraphicFramePr>
          <p:nvPr>
            <p:ph sz="half" idx="1"/>
            <p:extLst>
              <p:ext uri="{D42A27DB-BD31-4B8C-83A1-F6EECF244321}">
                <p14:modId xmlns:p14="http://schemas.microsoft.com/office/powerpoint/2010/main" val="2290222345"/>
              </p:ext>
            </p:extLst>
          </p:nvPr>
        </p:nvGraphicFramePr>
        <p:xfrm>
          <a:off x="1674253" y="630750"/>
          <a:ext cx="5138805" cy="5782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gnaposto contenuto 7">
            <a:extLst>
              <a:ext uri="{FF2B5EF4-FFF2-40B4-BE49-F238E27FC236}">
                <a16:creationId xmlns:a16="http://schemas.microsoft.com/office/drawing/2014/main" id="{F6D5772A-65E1-46B4-9C45-8A6FAAB42884}"/>
              </a:ext>
            </a:extLst>
          </p:cNvPr>
          <p:cNvGraphicFramePr>
            <a:graphicFrameLocks noGrp="1"/>
          </p:cNvGraphicFramePr>
          <p:nvPr>
            <p:ph sz="half" idx="2"/>
            <p:extLst>
              <p:ext uri="{D42A27DB-BD31-4B8C-83A1-F6EECF244321}">
                <p14:modId xmlns:p14="http://schemas.microsoft.com/office/powerpoint/2010/main" val="931849715"/>
              </p:ext>
            </p:extLst>
          </p:nvPr>
        </p:nvGraphicFramePr>
        <p:xfrm>
          <a:off x="6903210" y="630751"/>
          <a:ext cx="5053013" cy="5782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29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28" name="Grafico 27">
            <a:extLst>
              <a:ext uri="{FF2B5EF4-FFF2-40B4-BE49-F238E27FC236}">
                <a16:creationId xmlns:a16="http://schemas.microsoft.com/office/drawing/2014/main" id="{8AA8CFD9-8617-442E-8D61-71C81E687181}"/>
              </a:ext>
            </a:extLst>
          </p:cNvPr>
          <p:cNvGraphicFramePr>
            <a:graphicFrameLocks/>
          </p:cNvGraphicFramePr>
          <p:nvPr>
            <p:extLst>
              <p:ext uri="{D42A27DB-BD31-4B8C-83A1-F6EECF244321}">
                <p14:modId xmlns:p14="http://schemas.microsoft.com/office/powerpoint/2010/main" val="1706236524"/>
              </p:ext>
            </p:extLst>
          </p:nvPr>
        </p:nvGraphicFramePr>
        <p:xfrm>
          <a:off x="6883977" y="517550"/>
          <a:ext cx="4861555" cy="4192475"/>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a:extLst>
              <a:ext uri="{FF2B5EF4-FFF2-40B4-BE49-F238E27FC236}">
                <a16:creationId xmlns:a16="http://schemas.microsoft.com/office/drawing/2014/main" id="{7C9B0F41-F66C-48FA-974C-E6A5C74A0428}"/>
              </a:ext>
            </a:extLst>
          </p:cNvPr>
          <p:cNvSpPr txBox="1"/>
          <p:nvPr/>
        </p:nvSpPr>
        <p:spPr>
          <a:xfrm>
            <a:off x="1584338" y="4774420"/>
            <a:ext cx="10277103" cy="1815882"/>
          </a:xfrm>
          <a:prstGeom prst="rect">
            <a:avLst/>
          </a:prstGeom>
          <a:noFill/>
        </p:spPr>
        <p:txBody>
          <a:bodyPr wrap="square" rtlCol="0">
            <a:spAutoFit/>
          </a:bodyPr>
          <a:lstStyle/>
          <a:p>
            <a:pPr algn="just"/>
            <a:r>
              <a:rPr lang="it-IT" sz="1600" dirty="0"/>
              <a:t>Sebbene gli sgravi fiscali, secondo lo studio «ITEP» citato in precedenza, siano andati prevalentemente a beneficio delle grandi aziende, i dati del FMI segnalano come la disoccupazione sia ai minimi storici e di conseguenza il numero di occupati cresca. Questo effetto è presumibilmente riconducibile alle maggiori risorse rimaste a disposizione delle imprese che possono quindi permettersi nuove assunzioni. Va detto in ogni caso che, stando a quanto emerge dal grafico relativo all’occupazione misurata in unità assolute, la florida situazione occupazionale pare essere conseguenza di un trend positivo risalente alla fine degli anni 2000.</a:t>
            </a:r>
          </a:p>
        </p:txBody>
      </p:sp>
      <p:graphicFrame>
        <p:nvGraphicFramePr>
          <p:cNvPr id="10" name="Segnaposto contenuto 9">
            <a:extLst>
              <a:ext uri="{FF2B5EF4-FFF2-40B4-BE49-F238E27FC236}">
                <a16:creationId xmlns:a16="http://schemas.microsoft.com/office/drawing/2014/main" id="{FE285131-B427-4644-86CC-7847328CD2C1}"/>
              </a:ext>
            </a:extLst>
          </p:cNvPr>
          <p:cNvGraphicFramePr>
            <a:graphicFrameLocks noGrp="1"/>
          </p:cNvGraphicFramePr>
          <p:nvPr>
            <p:ph idx="1"/>
            <p:extLst>
              <p:ext uri="{D42A27DB-BD31-4B8C-83A1-F6EECF244321}">
                <p14:modId xmlns:p14="http://schemas.microsoft.com/office/powerpoint/2010/main" val="1181994712"/>
              </p:ext>
            </p:extLst>
          </p:nvPr>
        </p:nvGraphicFramePr>
        <p:xfrm>
          <a:off x="1700011" y="517551"/>
          <a:ext cx="5001086" cy="4192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70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CA0BA7-38FD-4CC0-8983-021CCAE44056}"/>
              </a:ext>
            </a:extLst>
          </p:cNvPr>
          <p:cNvSpPr>
            <a:spLocks noGrp="1"/>
          </p:cNvSpPr>
          <p:nvPr>
            <p:ph type="title"/>
          </p:nvPr>
        </p:nvSpPr>
        <p:spPr>
          <a:xfrm>
            <a:off x="1627632" y="624110"/>
            <a:ext cx="2487168" cy="2130048"/>
          </a:xfrm>
        </p:spPr>
        <p:txBody>
          <a:bodyPr vert="horz" lIns="91440" tIns="45720" rIns="91440" bIns="45720" rtlCol="0" anchor="t">
            <a:normAutofit/>
          </a:bodyPr>
          <a:lstStyle/>
          <a:p>
            <a:r>
              <a:rPr lang="it-IT" sz="2600" dirty="0"/>
              <a:t>Effetti della politica commerciale improntata sui dazi</a:t>
            </a:r>
          </a:p>
        </p:txBody>
      </p:sp>
      <p:graphicFrame>
        <p:nvGraphicFramePr>
          <p:cNvPr id="6" name="Segnaposto contenuto 5">
            <a:extLst>
              <a:ext uri="{FF2B5EF4-FFF2-40B4-BE49-F238E27FC236}">
                <a16:creationId xmlns:a16="http://schemas.microsoft.com/office/drawing/2014/main" id="{1E5E0645-8AB2-4A9E-A8B5-EF6E147245B7}"/>
              </a:ext>
            </a:extLst>
          </p:cNvPr>
          <p:cNvGraphicFramePr>
            <a:graphicFrameLocks noGrp="1"/>
          </p:cNvGraphicFramePr>
          <p:nvPr>
            <p:ph idx="1"/>
            <p:extLst>
              <p:ext uri="{D42A27DB-BD31-4B8C-83A1-F6EECF244321}">
                <p14:modId xmlns:p14="http://schemas.microsoft.com/office/powerpoint/2010/main" val="939650726"/>
              </p:ext>
            </p:extLst>
          </p:nvPr>
        </p:nvGraphicFramePr>
        <p:xfrm>
          <a:off x="1627633" y="2754158"/>
          <a:ext cx="9957816" cy="3685279"/>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a:extLst>
              <a:ext uri="{FF2B5EF4-FFF2-40B4-BE49-F238E27FC236}">
                <a16:creationId xmlns:a16="http://schemas.microsoft.com/office/drawing/2014/main" id="{FD526D24-88AE-4764-AE61-AFE9260F611E}"/>
              </a:ext>
            </a:extLst>
          </p:cNvPr>
          <p:cNvSpPr txBox="1"/>
          <p:nvPr/>
        </p:nvSpPr>
        <p:spPr>
          <a:xfrm>
            <a:off x="4700016" y="624110"/>
            <a:ext cx="6804596" cy="3484903"/>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it-IT" dirty="0">
                <a:solidFill>
                  <a:schemeClr val="tx1">
                    <a:lumMod val="75000"/>
                    <a:lumOff val="25000"/>
                  </a:schemeClr>
                </a:solidFill>
              </a:rPr>
              <a:t>All’inizio del terzo trimestre del 2017 Donald J. Trump annuncia che, al fine di migliorare il rapporto costantemente negativo della bilancia commerciale statunitense, introdurrà nuovi dazi sulle importazioni USA da Cina e Paesi UE. Questi nuovi dazi si concretizzano – cominciando quindi a produrre effetti tangibili – dal secondo trimestre 2018.</a:t>
            </a:r>
          </a:p>
        </p:txBody>
      </p:sp>
    </p:spTree>
    <p:extLst>
      <p:ext uri="{BB962C8B-B14F-4D97-AF65-F5344CB8AC3E}">
        <p14:creationId xmlns:p14="http://schemas.microsoft.com/office/powerpoint/2010/main" val="408271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D9931B71-399D-45E5-AC88-116AE9DA830B}"/>
              </a:ext>
            </a:extLst>
          </p:cNvPr>
          <p:cNvGraphicFramePr>
            <a:graphicFrameLocks noGrp="1"/>
          </p:cNvGraphicFramePr>
          <p:nvPr>
            <p:ph idx="1"/>
            <p:extLst>
              <p:ext uri="{D42A27DB-BD31-4B8C-83A1-F6EECF244321}">
                <p14:modId xmlns:p14="http://schemas.microsoft.com/office/powerpoint/2010/main" val="1874340180"/>
              </p:ext>
            </p:extLst>
          </p:nvPr>
        </p:nvGraphicFramePr>
        <p:xfrm>
          <a:off x="1893533" y="714375"/>
          <a:ext cx="9826242" cy="602127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nettore diritto 5">
            <a:extLst>
              <a:ext uri="{FF2B5EF4-FFF2-40B4-BE49-F238E27FC236}">
                <a16:creationId xmlns:a16="http://schemas.microsoft.com/office/drawing/2014/main" id="{222928C6-C7F4-41DC-A913-CEBFC7425014}"/>
              </a:ext>
            </a:extLst>
          </p:cNvPr>
          <p:cNvCxnSpPr>
            <a:cxnSpLocks/>
          </p:cNvCxnSpPr>
          <p:nvPr/>
        </p:nvCxnSpPr>
        <p:spPr>
          <a:xfrm flipV="1">
            <a:off x="7237927" y="1906073"/>
            <a:ext cx="0" cy="3567451"/>
          </a:xfrm>
          <a:prstGeom prst="line">
            <a:avLst/>
          </a:prstGeom>
        </p:spPr>
        <p:style>
          <a:lnRef idx="3">
            <a:schemeClr val="dk1"/>
          </a:lnRef>
          <a:fillRef idx="0">
            <a:schemeClr val="dk1"/>
          </a:fillRef>
          <a:effectRef idx="2">
            <a:schemeClr val="dk1"/>
          </a:effectRef>
          <a:fontRef idx="minor">
            <a:schemeClr val="tx1"/>
          </a:fontRef>
        </p:style>
      </p:cxnSp>
      <p:sp>
        <p:nvSpPr>
          <p:cNvPr id="23" name="CasellaDiTesto 22">
            <a:extLst>
              <a:ext uri="{FF2B5EF4-FFF2-40B4-BE49-F238E27FC236}">
                <a16:creationId xmlns:a16="http://schemas.microsoft.com/office/drawing/2014/main" id="{63CC4563-9A55-4892-9F83-57A62EC3F0B3}"/>
              </a:ext>
            </a:extLst>
          </p:cNvPr>
          <p:cNvSpPr txBox="1"/>
          <p:nvPr/>
        </p:nvSpPr>
        <p:spPr>
          <a:xfrm>
            <a:off x="5969527" y="1660613"/>
            <a:ext cx="1674254" cy="246221"/>
          </a:xfrm>
          <a:prstGeom prst="rect">
            <a:avLst/>
          </a:prstGeom>
          <a:noFill/>
        </p:spPr>
        <p:txBody>
          <a:bodyPr wrap="square" rtlCol="0">
            <a:spAutoFit/>
          </a:bodyPr>
          <a:lstStyle/>
          <a:p>
            <a:pPr algn="ctr"/>
            <a:r>
              <a:rPr lang="it-IT" sz="1000" dirty="0"/>
              <a:t>Introduzione dazi 10%</a:t>
            </a:r>
          </a:p>
        </p:txBody>
      </p:sp>
    </p:spTree>
    <p:extLst>
      <p:ext uri="{BB962C8B-B14F-4D97-AF65-F5344CB8AC3E}">
        <p14:creationId xmlns:p14="http://schemas.microsoft.com/office/powerpoint/2010/main" val="270349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C3C4EBE1-8BDA-472D-9162-5C79E8FCB710}"/>
              </a:ext>
            </a:extLst>
          </p:cNvPr>
          <p:cNvGraphicFramePr>
            <a:graphicFrameLocks/>
          </p:cNvGraphicFramePr>
          <p:nvPr>
            <p:extLst>
              <p:ext uri="{D42A27DB-BD31-4B8C-83A1-F6EECF244321}">
                <p14:modId xmlns:p14="http://schemas.microsoft.com/office/powerpoint/2010/main" val="99074917"/>
              </p:ext>
            </p:extLst>
          </p:nvPr>
        </p:nvGraphicFramePr>
        <p:xfrm>
          <a:off x="1737932" y="1010188"/>
          <a:ext cx="10261600" cy="4586994"/>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782D3321-8C0B-4946-A5D5-113A42C0958F}"/>
              </a:ext>
            </a:extLst>
          </p:cNvPr>
          <p:cNvSpPr txBox="1"/>
          <p:nvPr/>
        </p:nvSpPr>
        <p:spPr>
          <a:xfrm>
            <a:off x="10563300" y="2305318"/>
            <a:ext cx="1094704" cy="369332"/>
          </a:xfrm>
          <a:prstGeom prst="rect">
            <a:avLst/>
          </a:prstGeom>
          <a:noFill/>
        </p:spPr>
        <p:txBody>
          <a:bodyPr wrap="square" rtlCol="0">
            <a:spAutoFit/>
          </a:bodyPr>
          <a:lstStyle/>
          <a:p>
            <a:r>
              <a:rPr lang="it-IT" b="1" dirty="0">
                <a:solidFill>
                  <a:schemeClr val="tx2"/>
                </a:solidFill>
              </a:rPr>
              <a:t>+8,38%</a:t>
            </a:r>
          </a:p>
        </p:txBody>
      </p:sp>
      <p:sp>
        <p:nvSpPr>
          <p:cNvPr id="4" name="CasellaDiTesto 3">
            <a:extLst>
              <a:ext uri="{FF2B5EF4-FFF2-40B4-BE49-F238E27FC236}">
                <a16:creationId xmlns:a16="http://schemas.microsoft.com/office/drawing/2014/main" id="{9767AA76-0375-4FF9-A458-EE789F021747}"/>
              </a:ext>
            </a:extLst>
          </p:cNvPr>
          <p:cNvSpPr txBox="1"/>
          <p:nvPr/>
        </p:nvSpPr>
        <p:spPr>
          <a:xfrm>
            <a:off x="10609688" y="4183351"/>
            <a:ext cx="1001928" cy="369332"/>
          </a:xfrm>
          <a:prstGeom prst="rect">
            <a:avLst/>
          </a:prstGeom>
          <a:noFill/>
        </p:spPr>
        <p:txBody>
          <a:bodyPr wrap="square" rtlCol="0">
            <a:spAutoFit/>
          </a:bodyPr>
          <a:lstStyle/>
          <a:p>
            <a:r>
              <a:rPr lang="it-IT" b="1" dirty="0">
                <a:solidFill>
                  <a:schemeClr val="tx2"/>
                </a:solidFill>
              </a:rPr>
              <a:t>+8,87%</a:t>
            </a:r>
          </a:p>
        </p:txBody>
      </p:sp>
    </p:spTree>
    <p:extLst>
      <p:ext uri="{BB962C8B-B14F-4D97-AF65-F5344CB8AC3E}">
        <p14:creationId xmlns:p14="http://schemas.microsoft.com/office/powerpoint/2010/main" val="130077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C9A98CBF-FC26-4169-AF58-8BE2A6C9947B}"/>
              </a:ext>
            </a:extLst>
          </p:cNvPr>
          <p:cNvSpPr>
            <a:spLocks noGrp="1"/>
          </p:cNvSpPr>
          <p:nvPr>
            <p:ph type="title"/>
          </p:nvPr>
        </p:nvSpPr>
        <p:spPr>
          <a:xfrm>
            <a:off x="1584338" y="623030"/>
            <a:ext cx="9383408" cy="1280890"/>
          </a:xfrm>
        </p:spPr>
        <p:txBody>
          <a:bodyPr>
            <a:normAutofit/>
          </a:bodyPr>
          <a:lstStyle/>
          <a:p>
            <a:r>
              <a:rPr lang="it-IT" sz="4000" dirty="0">
                <a:solidFill>
                  <a:schemeClr val="bg1"/>
                </a:solidFill>
              </a:rPr>
              <a:t>La revisione della spesa pubblica</a:t>
            </a:r>
          </a:p>
        </p:txBody>
      </p:sp>
      <p:sp>
        <p:nvSpPr>
          <p:cNvPr id="3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Segnaposto contenuto 8">
            <a:extLst>
              <a:ext uri="{FF2B5EF4-FFF2-40B4-BE49-F238E27FC236}">
                <a16:creationId xmlns:a16="http://schemas.microsoft.com/office/drawing/2014/main" id="{D30AE897-C5E9-4C00-8A16-ADE4D70F3C6F}"/>
              </a:ext>
            </a:extLst>
          </p:cNvPr>
          <p:cNvGraphicFramePr>
            <a:graphicFrameLocks noGrp="1"/>
          </p:cNvGraphicFramePr>
          <p:nvPr>
            <p:ph idx="1"/>
            <p:extLst>
              <p:ext uri="{D42A27DB-BD31-4B8C-83A1-F6EECF244321}">
                <p14:modId xmlns:p14="http://schemas.microsoft.com/office/powerpoint/2010/main" val="2127645010"/>
              </p:ext>
            </p:extLst>
          </p:nvPr>
        </p:nvGraphicFramePr>
        <p:xfrm>
          <a:off x="309093" y="2662181"/>
          <a:ext cx="11694017"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356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3">
            <a:extLst>
              <a:ext uri="{FF2B5EF4-FFF2-40B4-BE49-F238E27FC236}">
                <a16:creationId xmlns:a16="http://schemas.microsoft.com/office/drawing/2014/main" id="{411B7347-F12A-4BF5-8343-A0AC4CD2B70E}"/>
              </a:ext>
            </a:extLst>
          </p:cNvPr>
          <p:cNvGraphicFramePr>
            <a:graphicFrameLocks noGrp="1"/>
          </p:cNvGraphicFramePr>
          <p:nvPr>
            <p:ph idx="1"/>
            <p:extLst>
              <p:ext uri="{D42A27DB-BD31-4B8C-83A1-F6EECF244321}">
                <p14:modId xmlns:p14="http://schemas.microsoft.com/office/powerpoint/2010/main" val="23498979"/>
              </p:ext>
            </p:extLst>
          </p:nvPr>
        </p:nvGraphicFramePr>
        <p:xfrm>
          <a:off x="1764965" y="672405"/>
          <a:ext cx="6234448" cy="5592604"/>
        </p:xfrm>
        <a:graphic>
          <a:graphicData uri="http://schemas.openxmlformats.org/drawingml/2006/chart">
            <c:chart xmlns:c="http://schemas.openxmlformats.org/drawingml/2006/chart" xmlns:r="http://schemas.openxmlformats.org/officeDocument/2006/relationships" r:id="rId2"/>
          </a:graphicData>
        </a:graphic>
      </p:graphicFrame>
      <p:sp>
        <p:nvSpPr>
          <p:cNvPr id="6" name="Segnaposto testo 5">
            <a:extLst>
              <a:ext uri="{FF2B5EF4-FFF2-40B4-BE49-F238E27FC236}">
                <a16:creationId xmlns:a16="http://schemas.microsoft.com/office/drawing/2014/main" id="{3CC426F5-D238-402F-A419-3CC6DA35229F}"/>
              </a:ext>
            </a:extLst>
          </p:cNvPr>
          <p:cNvSpPr>
            <a:spLocks noGrp="1"/>
          </p:cNvSpPr>
          <p:nvPr>
            <p:ph type="body" sz="half" idx="2"/>
          </p:nvPr>
        </p:nvSpPr>
        <p:spPr>
          <a:xfrm>
            <a:off x="7999413" y="672405"/>
            <a:ext cx="3505200" cy="5632311"/>
          </a:xfrm>
          <a:prstGeom prst="rect">
            <a:avLst/>
          </a:prstGeom>
        </p:spPr>
        <p:txBody>
          <a:bodyPr wrap="square">
            <a:spAutoFit/>
          </a:bodyPr>
          <a:lstStyle/>
          <a:p>
            <a:pPr algn="just"/>
            <a:r>
              <a:rPr lang="it-IT" sz="225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Come già accennato, sotto l</a:t>
            </a:r>
            <a:r>
              <a:rPr lang="it-IT" sz="2250" dirty="0">
                <a:solidFill>
                  <a:srgbClr val="404040"/>
                </a:solidFill>
                <a:latin typeface="Century Gothic" panose="020B0502020202020204" pitchFamily="34" charset="0"/>
                <a:ea typeface="Times New Roman" panose="02020603050405020304" pitchFamily="18" charset="0"/>
                <a:cs typeface="Times New Roman" panose="02020603050405020304" pitchFamily="18" charset="0"/>
              </a:rPr>
              <a:t>’</a:t>
            </a:r>
            <a:r>
              <a:rPr lang="it-IT" sz="225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amministrazione Trump vi è stata una revisione della spesa pubblica. Le differenze principali, rispetto a quanto fatto durante le presidenze precedenti, sono osservabili nell</a:t>
            </a:r>
            <a:r>
              <a:rPr lang="it-IT" sz="2250" dirty="0">
                <a:solidFill>
                  <a:srgbClr val="404040"/>
                </a:solidFill>
                <a:latin typeface="Century Gothic" panose="020B0502020202020204" pitchFamily="34" charset="0"/>
                <a:ea typeface="Times New Roman" panose="02020603050405020304" pitchFamily="18" charset="0"/>
                <a:cs typeface="Times New Roman" panose="02020603050405020304" pitchFamily="18" charset="0"/>
              </a:rPr>
              <a:t>’</a:t>
            </a:r>
            <a:r>
              <a:rPr lang="it-IT" sz="225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ambito della spesa per la difesa. Per questa, infatti, l</a:t>
            </a:r>
            <a:r>
              <a:rPr lang="it-IT" sz="2250" dirty="0">
                <a:solidFill>
                  <a:srgbClr val="404040"/>
                </a:solidFill>
                <a:latin typeface="Century Gothic" panose="020B0502020202020204" pitchFamily="34" charset="0"/>
                <a:ea typeface="Times New Roman" panose="02020603050405020304" pitchFamily="18" charset="0"/>
                <a:cs typeface="Times New Roman" panose="02020603050405020304" pitchFamily="18" charset="0"/>
              </a:rPr>
              <a:t>’</a:t>
            </a:r>
            <a:r>
              <a:rPr lang="it-IT" sz="225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amministrazione Trump ha aumentato le risorse a disposizione invertendo un trend che era cominciato nel 2010 sotto la presidenza Obama.</a:t>
            </a:r>
            <a:endParaRPr lang="it-IT" sz="2250" dirty="0"/>
          </a:p>
        </p:txBody>
      </p:sp>
    </p:spTree>
    <p:extLst>
      <p:ext uri="{BB962C8B-B14F-4D97-AF65-F5344CB8AC3E}">
        <p14:creationId xmlns:p14="http://schemas.microsoft.com/office/powerpoint/2010/main" val="331246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699877-13E3-4FC1-B91B-2A8A8FA7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4CB122-E2DC-4CA5-8B6F-B49249C7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B22E03-3087-4988-9DB5-572918FB9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B2A5927-4A36-47DC-BF12-54A96B45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Segnaposto contenuto 5">
            <a:extLst>
              <a:ext uri="{FF2B5EF4-FFF2-40B4-BE49-F238E27FC236}">
                <a16:creationId xmlns:a16="http://schemas.microsoft.com/office/drawing/2014/main" id="{530F1054-552A-4B24-8905-B265F9859330}"/>
              </a:ext>
            </a:extLst>
          </p:cNvPr>
          <p:cNvGraphicFramePr>
            <a:graphicFrameLocks/>
          </p:cNvGraphicFramePr>
          <p:nvPr>
            <p:extLst>
              <p:ext uri="{D42A27DB-BD31-4B8C-83A1-F6EECF244321}">
                <p14:modId xmlns:p14="http://schemas.microsoft.com/office/powerpoint/2010/main" val="1406954996"/>
              </p:ext>
            </p:extLst>
          </p:nvPr>
        </p:nvGraphicFramePr>
        <p:xfrm>
          <a:off x="6639950" y="659027"/>
          <a:ext cx="4867945" cy="5474487"/>
        </p:xfrm>
        <a:graphic>
          <a:graphicData uri="http://schemas.openxmlformats.org/drawingml/2006/chart">
            <c:chart xmlns:c="http://schemas.openxmlformats.org/drawingml/2006/chart" xmlns:r="http://schemas.openxmlformats.org/officeDocument/2006/relationships" r:id="rId2"/>
          </a:graphicData>
        </a:graphic>
      </p:graphicFrame>
      <p:sp>
        <p:nvSpPr>
          <p:cNvPr id="8" name="Rettangolo 7">
            <a:extLst>
              <a:ext uri="{FF2B5EF4-FFF2-40B4-BE49-F238E27FC236}">
                <a16:creationId xmlns:a16="http://schemas.microsoft.com/office/drawing/2014/main" id="{169752D2-1694-4860-BD31-D8B989471B34}"/>
              </a:ext>
            </a:extLst>
          </p:cNvPr>
          <p:cNvSpPr/>
          <p:nvPr/>
        </p:nvSpPr>
        <p:spPr>
          <a:xfrm>
            <a:off x="3536576" y="659027"/>
            <a:ext cx="2979871" cy="5346400"/>
          </a:xfrm>
          <a:prstGeom prst="rect">
            <a:avLst/>
          </a:prstGeom>
        </p:spPr>
        <p:txBody>
          <a:bodyPr wrap="square">
            <a:spAutoFit/>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3200" dirty="0">
                <a:solidFill>
                  <a:srgbClr val="212121"/>
                </a:solidFill>
                <a:latin typeface="inherit"/>
                <a:ea typeface="Times New Roman" panose="02020603050405020304" pitchFamily="18" charset="0"/>
                <a:cs typeface="Courier New" panose="02070309020205020404" pitchFamily="49" charset="0"/>
              </a:rPr>
              <a:t>Le spese sociali</a:t>
            </a:r>
            <a:r>
              <a:rPr lang="it-IT" dirty="0">
                <a:solidFill>
                  <a:srgbClr val="212121"/>
                </a:solidFill>
                <a:latin typeface="inherit"/>
                <a:ea typeface="Times New Roman" panose="02020603050405020304" pitchFamily="18" charset="0"/>
                <a:cs typeface="Courier New" panose="02070309020205020404" pitchFamily="49" charset="0"/>
              </a:rPr>
              <a:t> </a:t>
            </a:r>
            <a:r>
              <a:rPr lang="it-IT" sz="1900" dirty="0">
                <a:solidFill>
                  <a:srgbClr val="212121"/>
                </a:solidFill>
                <a:latin typeface="inherit"/>
                <a:ea typeface="Times New Roman" panose="02020603050405020304" pitchFamily="18" charset="0"/>
                <a:cs typeface="Courier New" panose="02070309020205020404" pitchFamily="49" charset="0"/>
              </a:rPr>
              <a:t>comprendono benefici in denaro, fornitura diretta di beni e servizi e agevolazioni fiscali con finalità sociali. Le prestazioni possono essere rivolte a famiglie a basso reddito, anziani, disabili, malati, disoccupati o giovani. Per essere considerati "sociali", i programmi devono comportare una ridistribuzione delle risorse tra le famiglie. </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64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430B8-BDFE-481A-ACA1-B54F598D8783}"/>
              </a:ext>
            </a:extLst>
          </p:cNvPr>
          <p:cNvSpPr>
            <a:spLocks noGrp="1"/>
          </p:cNvSpPr>
          <p:nvPr>
            <p:ph type="title"/>
          </p:nvPr>
        </p:nvSpPr>
        <p:spPr>
          <a:xfrm>
            <a:off x="1880316" y="656822"/>
            <a:ext cx="7817476" cy="631065"/>
          </a:xfrm>
        </p:spPr>
        <p:txBody>
          <a:bodyPr>
            <a:normAutofit fontScale="90000"/>
          </a:bodyPr>
          <a:lstStyle/>
          <a:p>
            <a:r>
              <a:rPr lang="it-IT" sz="4000" dirty="0"/>
              <a:t>Il ruolo del Federal Reserve System</a:t>
            </a:r>
          </a:p>
        </p:txBody>
      </p:sp>
      <p:sp>
        <p:nvSpPr>
          <p:cNvPr id="3" name="Segnaposto contenuto 2">
            <a:extLst>
              <a:ext uri="{FF2B5EF4-FFF2-40B4-BE49-F238E27FC236}">
                <a16:creationId xmlns:a16="http://schemas.microsoft.com/office/drawing/2014/main" id="{8378A974-4C89-44A1-9017-4ACB5A86C108}"/>
              </a:ext>
            </a:extLst>
          </p:cNvPr>
          <p:cNvSpPr>
            <a:spLocks noGrp="1"/>
          </p:cNvSpPr>
          <p:nvPr>
            <p:ph idx="1"/>
          </p:nvPr>
        </p:nvSpPr>
        <p:spPr>
          <a:xfrm>
            <a:off x="1815923" y="3841123"/>
            <a:ext cx="9701567" cy="3016877"/>
          </a:xfrm>
        </p:spPr>
        <p:txBody>
          <a:bodyPr>
            <a:normAutofit/>
          </a:bodyPr>
          <a:lstStyle/>
          <a:p>
            <a:r>
              <a:rPr lang="it-IT" dirty="0"/>
              <a:t>In seguito alla crisi del 2008/2009 la FED ha avuto, secondo gli analisti, un ruolo fondamentale nella ripresa del sistema economico statunitense. Prima sotto la guida di Ben Bernanke e poi di Janet </a:t>
            </a:r>
            <a:r>
              <a:rPr lang="it-IT" dirty="0" err="1"/>
              <a:t>Yellen</a:t>
            </a:r>
            <a:r>
              <a:rPr lang="it-IT" dirty="0"/>
              <a:t> la banca centrale statunitense ha infatti contrastato gli effetti della recessione applicando una politica monetaria fortemente espansiva mediante l’utilizzo di due strumenti: il controllo dei tassi d’interesse e il quantitative </a:t>
            </a:r>
            <a:r>
              <a:rPr lang="it-IT" dirty="0" err="1"/>
              <a:t>easing</a:t>
            </a:r>
            <a:r>
              <a:rPr lang="it-IT" dirty="0"/>
              <a:t>.</a:t>
            </a:r>
          </a:p>
          <a:p>
            <a:pPr marL="0" indent="0">
              <a:buNone/>
            </a:pPr>
            <a:endParaRPr lang="it-IT" sz="1600" dirty="0"/>
          </a:p>
        </p:txBody>
      </p:sp>
      <p:sp>
        <p:nvSpPr>
          <p:cNvPr id="4" name="Segnaposto testo 3">
            <a:extLst>
              <a:ext uri="{FF2B5EF4-FFF2-40B4-BE49-F238E27FC236}">
                <a16:creationId xmlns:a16="http://schemas.microsoft.com/office/drawing/2014/main" id="{62FE1B12-06CC-4C7F-9EB1-FC6A3FFD48C2}"/>
              </a:ext>
            </a:extLst>
          </p:cNvPr>
          <p:cNvSpPr>
            <a:spLocks noGrp="1"/>
          </p:cNvSpPr>
          <p:nvPr>
            <p:ph type="body" sz="half" idx="2"/>
          </p:nvPr>
        </p:nvSpPr>
        <p:spPr>
          <a:xfrm>
            <a:off x="1880316" y="1598612"/>
            <a:ext cx="9637174" cy="2653047"/>
          </a:xfrm>
        </p:spPr>
        <p:txBody>
          <a:bodyPr>
            <a:normAutofit fontScale="92500" lnSpcReduction="20000"/>
          </a:bodyPr>
          <a:lstStyle/>
          <a:p>
            <a:r>
              <a:rPr lang="it-IT" sz="1900" dirty="0"/>
              <a:t>La Federal Reserve (FED) è la banca centrale degli Stati uniti d’America e, nonostante le sue finalità prevalentemente pubblicistiche, è da considerarsi a tutti gli effetti un organismo privato e separato dal Governo statunitense. </a:t>
            </a:r>
          </a:p>
          <a:p>
            <a:r>
              <a:rPr lang="it-IT" sz="1900" dirty="0"/>
              <a:t>Le sue principali funzioni sono:</a:t>
            </a:r>
          </a:p>
          <a:p>
            <a:pPr marL="285750" indent="-285750">
              <a:buFont typeface="Arial" panose="020B0604020202020204" pitchFamily="34" charset="0"/>
              <a:buChar char="•"/>
            </a:pPr>
            <a:r>
              <a:rPr lang="it-IT" sz="1900" dirty="0"/>
              <a:t>controllo dei prezzi e dei tassi d’interesse al fine di garantire stabilità economica</a:t>
            </a:r>
          </a:p>
          <a:p>
            <a:pPr marL="285750" indent="-285750">
              <a:buFont typeface="Arial" panose="020B0604020202020204" pitchFamily="34" charset="0"/>
              <a:buChar char="•"/>
            </a:pPr>
            <a:r>
              <a:rPr lang="it-IT" sz="1900" dirty="0"/>
              <a:t>controllo degli istituti bancari</a:t>
            </a:r>
          </a:p>
          <a:p>
            <a:pPr marL="285750" indent="-285750">
              <a:buFont typeface="Arial" panose="020B0604020202020204" pitchFamily="34" charset="0"/>
              <a:buChar char="•"/>
            </a:pPr>
            <a:r>
              <a:rPr lang="it-IT" sz="1900" dirty="0"/>
              <a:t>controllo e prevenzione dei possibili pericoli speculativi legati ai mercati finanziari</a:t>
            </a:r>
          </a:p>
          <a:p>
            <a:pPr marL="285750" indent="-285750">
              <a:buFont typeface="Arial" panose="020B0604020202020204" pitchFamily="34" charset="0"/>
              <a:buChar char="•"/>
            </a:pPr>
            <a:r>
              <a:rPr lang="it-IT" sz="1900" dirty="0"/>
              <a:t>supervisione sulle finanze federali e servizi di tesoreria</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225108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5F2E7EAD-51C2-44D7-BA2F-7C4854865A1B}"/>
              </a:ext>
            </a:extLst>
          </p:cNvPr>
          <p:cNvGraphicFramePr>
            <a:graphicFrameLocks noGrp="1"/>
          </p:cNvGraphicFramePr>
          <p:nvPr>
            <p:ph sz="half" idx="1"/>
            <p:extLst>
              <p:ext uri="{D42A27DB-BD31-4B8C-83A1-F6EECF244321}">
                <p14:modId xmlns:p14="http://schemas.microsoft.com/office/powerpoint/2010/main" val="2701921631"/>
              </p:ext>
            </p:extLst>
          </p:nvPr>
        </p:nvGraphicFramePr>
        <p:xfrm>
          <a:off x="2216006" y="2533108"/>
          <a:ext cx="4313237" cy="3778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0C15511B-7AA4-45EB-88DC-6587FFBA772C}"/>
              </a:ext>
            </a:extLst>
          </p:cNvPr>
          <p:cNvGraphicFramePr>
            <a:graphicFrameLocks noGrp="1"/>
          </p:cNvGraphicFramePr>
          <p:nvPr>
            <p:ph sz="half" idx="2"/>
            <p:extLst>
              <p:ext uri="{D42A27DB-BD31-4B8C-83A1-F6EECF244321}">
                <p14:modId xmlns:p14="http://schemas.microsoft.com/office/powerpoint/2010/main" val="2415764786"/>
              </p:ext>
            </p:extLst>
          </p:nvPr>
        </p:nvGraphicFramePr>
        <p:xfrm>
          <a:off x="6891382" y="2533108"/>
          <a:ext cx="4313238"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a:extLst>
              <a:ext uri="{FF2B5EF4-FFF2-40B4-BE49-F238E27FC236}">
                <a16:creationId xmlns:a16="http://schemas.microsoft.com/office/drawing/2014/main" id="{4608F673-452D-494C-A5D4-5E75B0F96D39}"/>
              </a:ext>
            </a:extLst>
          </p:cNvPr>
          <p:cNvSpPr txBox="1"/>
          <p:nvPr/>
        </p:nvSpPr>
        <p:spPr>
          <a:xfrm>
            <a:off x="2215726" y="546642"/>
            <a:ext cx="9014652" cy="1938992"/>
          </a:xfrm>
          <a:prstGeom prst="rect">
            <a:avLst/>
          </a:prstGeom>
          <a:noFill/>
        </p:spPr>
        <p:txBody>
          <a:bodyPr wrap="square" rtlCol="0">
            <a:spAutoFit/>
          </a:bodyPr>
          <a:lstStyle/>
          <a:p>
            <a:pPr algn="just"/>
            <a:r>
              <a:rPr lang="it-IT" sz="1500" dirty="0"/>
              <a:t>Il controllo dei tassi d’interesse è stato e rimane tutt’ora uno strumento fondamentale nelle mani della FED. Dopo la crisi economica del 2008/2009 si è deciso di applicare misure espansive. Decisiva in questo senso è stata la decisione della FED di mantenere molto bassi (prossimi allo 0%) i tassi d’interesse a breve termine con l’obiettivo -  raggiunto - di agevolare prestiti e conseguentemente gli investimenti e la ripresa. Questa strategia, come prevedibile ed osservabile in grafico, ha prodotto un aumento dell’inflazione nel futuro immediatamente successivo alla crisi economica che però non ha raggiunto – fatta eccezione per il 2011 – valori troppo distanti dal canonico 2%.</a:t>
            </a:r>
          </a:p>
        </p:txBody>
      </p:sp>
    </p:spTree>
    <p:extLst>
      <p:ext uri="{BB962C8B-B14F-4D97-AF65-F5344CB8AC3E}">
        <p14:creationId xmlns:p14="http://schemas.microsoft.com/office/powerpoint/2010/main" val="213571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96CB1B-3A8C-4FCD-AB36-C5EA978D3D60}"/>
              </a:ext>
            </a:extLst>
          </p:cNvPr>
          <p:cNvSpPr>
            <a:spLocks noGrp="1"/>
          </p:cNvSpPr>
          <p:nvPr>
            <p:ph type="title"/>
          </p:nvPr>
        </p:nvSpPr>
        <p:spPr>
          <a:xfrm>
            <a:off x="2086870" y="548607"/>
            <a:ext cx="8911687" cy="1280890"/>
          </a:xfrm>
        </p:spPr>
        <p:txBody>
          <a:bodyPr>
            <a:normAutofit/>
          </a:bodyPr>
          <a:lstStyle/>
          <a:p>
            <a:r>
              <a:rPr lang="it-IT" sz="4000" dirty="0"/>
              <a:t>INDICE</a:t>
            </a:r>
          </a:p>
        </p:txBody>
      </p:sp>
      <p:sp>
        <p:nvSpPr>
          <p:cNvPr id="3" name="Segnaposto contenuto 2">
            <a:extLst>
              <a:ext uri="{FF2B5EF4-FFF2-40B4-BE49-F238E27FC236}">
                <a16:creationId xmlns:a16="http://schemas.microsoft.com/office/drawing/2014/main" id="{32078600-5E5C-4A1E-BECB-765C5FC1CC94}"/>
              </a:ext>
            </a:extLst>
          </p:cNvPr>
          <p:cNvSpPr>
            <a:spLocks noGrp="1"/>
          </p:cNvSpPr>
          <p:nvPr>
            <p:ph idx="1"/>
          </p:nvPr>
        </p:nvSpPr>
        <p:spPr>
          <a:xfrm>
            <a:off x="1610416" y="1665012"/>
            <a:ext cx="9272230" cy="4674334"/>
          </a:xfrm>
        </p:spPr>
        <p:txBody>
          <a:bodyPr>
            <a:normAutofit/>
          </a:bodyPr>
          <a:lstStyle/>
          <a:p>
            <a:r>
              <a:rPr lang="it-IT" sz="2400" dirty="0"/>
              <a:t>Provvedimenti di carattere economico proposti in campagna elettorale e successivo mandato</a:t>
            </a:r>
          </a:p>
          <a:p>
            <a:r>
              <a:rPr lang="it-IT" sz="2400" dirty="0"/>
              <a:t>Disposizioni concernenti l’ambito economico effettivamente attuate nel corso del mandato</a:t>
            </a:r>
          </a:p>
          <a:p>
            <a:r>
              <a:rPr lang="it-IT" sz="2400" dirty="0"/>
              <a:t>Il ruolo della Federal Reserve (FED)</a:t>
            </a:r>
          </a:p>
          <a:p>
            <a:r>
              <a:rPr lang="it-IT" sz="2400" dirty="0"/>
              <a:t>Analisi degli effetti dei provvedimenti economici posti in essere su GDP e Public </a:t>
            </a:r>
            <a:r>
              <a:rPr lang="it-IT" sz="2400" dirty="0" err="1"/>
              <a:t>Debt</a:t>
            </a:r>
            <a:endParaRPr lang="it-IT" sz="2400" dirty="0"/>
          </a:p>
          <a:p>
            <a:r>
              <a:rPr lang="it-IT" sz="2400" dirty="0"/>
              <a:t>Previsioni di GDP e Public </a:t>
            </a:r>
            <a:r>
              <a:rPr lang="it-IT" sz="2400" dirty="0" err="1"/>
              <a:t>Debt</a:t>
            </a:r>
            <a:r>
              <a:rPr lang="it-IT" sz="2400" dirty="0"/>
              <a:t> al 2023 con tassi d’interesse costanti crescenti</a:t>
            </a:r>
          </a:p>
          <a:p>
            <a:r>
              <a:rPr lang="it-IT" sz="2400" dirty="0"/>
              <a:t>Conclusioni</a:t>
            </a:r>
          </a:p>
          <a:p>
            <a:pPr marL="0" indent="0">
              <a:buNone/>
            </a:pPr>
            <a:endParaRPr lang="it-IT" sz="2400" dirty="0"/>
          </a:p>
        </p:txBody>
      </p:sp>
    </p:spTree>
    <p:extLst>
      <p:ext uri="{BB962C8B-B14F-4D97-AF65-F5344CB8AC3E}">
        <p14:creationId xmlns:p14="http://schemas.microsoft.com/office/powerpoint/2010/main" val="1370463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1E1D5F8B-6DF0-4810-8563-59DEE1022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499" y="1668531"/>
            <a:ext cx="9045388" cy="4706511"/>
          </a:xfrm>
          <a:prstGeom prst="rect">
            <a:avLst/>
          </a:prstGeom>
          <a:ln>
            <a:noFill/>
          </a:ln>
          <a:effectLst>
            <a:outerShdw blurRad="190500" algn="tl" rotWithShape="0">
              <a:srgbClr val="000000">
                <a:alpha val="70000"/>
              </a:srgbClr>
            </a:outerShdw>
          </a:effectLst>
        </p:spPr>
      </p:pic>
      <p:sp>
        <p:nvSpPr>
          <p:cNvPr id="2" name="CasellaDiTesto 1">
            <a:extLst>
              <a:ext uri="{FF2B5EF4-FFF2-40B4-BE49-F238E27FC236}">
                <a16:creationId xmlns:a16="http://schemas.microsoft.com/office/drawing/2014/main" id="{CD577E66-2132-4C86-B38A-1E2C41B6B9C5}"/>
              </a:ext>
            </a:extLst>
          </p:cNvPr>
          <p:cNvSpPr txBox="1"/>
          <p:nvPr/>
        </p:nvSpPr>
        <p:spPr>
          <a:xfrm>
            <a:off x="5830793" y="1668531"/>
            <a:ext cx="1526380" cy="369332"/>
          </a:xfrm>
          <a:prstGeom prst="rect">
            <a:avLst/>
          </a:prstGeom>
          <a:noFill/>
        </p:spPr>
        <p:txBody>
          <a:bodyPr wrap="none" rtlCol="0">
            <a:spAutoFit/>
          </a:bodyPr>
          <a:lstStyle/>
          <a:p>
            <a:r>
              <a:rPr lang="it-IT" b="1" dirty="0">
                <a:solidFill>
                  <a:schemeClr val="tx1">
                    <a:lumMod val="50000"/>
                    <a:lumOff val="50000"/>
                  </a:schemeClr>
                </a:solidFill>
              </a:rPr>
              <a:t>Bilancio FED</a:t>
            </a:r>
          </a:p>
        </p:txBody>
      </p:sp>
      <p:sp>
        <p:nvSpPr>
          <p:cNvPr id="3" name="CasellaDiTesto 2">
            <a:extLst>
              <a:ext uri="{FF2B5EF4-FFF2-40B4-BE49-F238E27FC236}">
                <a16:creationId xmlns:a16="http://schemas.microsoft.com/office/drawing/2014/main" id="{314534C8-5D27-4BAE-B4CB-CABF5A278AFB}"/>
              </a:ext>
            </a:extLst>
          </p:cNvPr>
          <p:cNvSpPr txBox="1"/>
          <p:nvPr/>
        </p:nvSpPr>
        <p:spPr>
          <a:xfrm>
            <a:off x="1957589" y="345092"/>
            <a:ext cx="9272788" cy="1077218"/>
          </a:xfrm>
          <a:prstGeom prst="rect">
            <a:avLst/>
          </a:prstGeom>
          <a:noFill/>
        </p:spPr>
        <p:txBody>
          <a:bodyPr wrap="square" rtlCol="0">
            <a:spAutoFit/>
          </a:bodyPr>
          <a:lstStyle/>
          <a:p>
            <a:pPr algn="just"/>
            <a:r>
              <a:rPr lang="it-IT" sz="1600" dirty="0"/>
              <a:t>Un secondo importante strumento utilizzato dalla FED è stato il quantitative </a:t>
            </a:r>
            <a:r>
              <a:rPr lang="it-IT" sz="1600" dirty="0" err="1"/>
              <a:t>easing</a:t>
            </a:r>
            <a:r>
              <a:rPr lang="it-IT" sz="1600" dirty="0"/>
              <a:t>, ovvero l’acquisto massiccio di titoli di Stato statunitensi da parte della FED stessa al fine di garantire la stabilità del sistema economico USA. Questo strategia, unito al mantenimento dei tassi d’interesse su valori prossimi allo 0%, ha garantito la ripresa nel periodo successivo alla crisi. </a:t>
            </a:r>
          </a:p>
        </p:txBody>
      </p:sp>
    </p:spTree>
    <p:extLst>
      <p:ext uri="{BB962C8B-B14F-4D97-AF65-F5344CB8AC3E}">
        <p14:creationId xmlns:p14="http://schemas.microsoft.com/office/powerpoint/2010/main" val="212471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804821-32D4-4483-8BFE-2DA497C7D980}"/>
              </a:ext>
            </a:extLst>
          </p:cNvPr>
          <p:cNvSpPr>
            <a:spLocks noGrp="1"/>
          </p:cNvSpPr>
          <p:nvPr>
            <p:ph type="title"/>
          </p:nvPr>
        </p:nvSpPr>
        <p:spPr>
          <a:xfrm>
            <a:off x="2152907" y="572594"/>
            <a:ext cx="8911687" cy="1280890"/>
          </a:xfrm>
        </p:spPr>
        <p:txBody>
          <a:bodyPr>
            <a:normAutofit/>
          </a:bodyPr>
          <a:lstStyle/>
          <a:p>
            <a:r>
              <a:rPr lang="it-IT" sz="4000" dirty="0"/>
              <a:t>Analisi </a:t>
            </a:r>
          </a:p>
        </p:txBody>
      </p:sp>
      <p:sp>
        <p:nvSpPr>
          <p:cNvPr id="3" name="Segnaposto contenuto 2">
            <a:extLst>
              <a:ext uri="{FF2B5EF4-FFF2-40B4-BE49-F238E27FC236}">
                <a16:creationId xmlns:a16="http://schemas.microsoft.com/office/drawing/2014/main" id="{27A08A95-4B1D-4745-BB8C-C1B339884004}"/>
              </a:ext>
            </a:extLst>
          </p:cNvPr>
          <p:cNvSpPr>
            <a:spLocks noGrp="1"/>
          </p:cNvSpPr>
          <p:nvPr>
            <p:ph idx="1"/>
          </p:nvPr>
        </p:nvSpPr>
        <p:spPr>
          <a:xfrm>
            <a:off x="2152907" y="1416676"/>
            <a:ext cx="9791722" cy="5100034"/>
          </a:xfrm>
        </p:spPr>
        <p:txBody>
          <a:bodyPr>
            <a:normAutofit lnSpcReduction="10000"/>
          </a:bodyPr>
          <a:lstStyle/>
          <a:p>
            <a:r>
              <a:rPr lang="it-IT" dirty="0"/>
              <a:t>Si procede ad un’analisi parallela delle variabili dipendenti GDP e rapporto GDP/</a:t>
            </a:r>
            <a:r>
              <a:rPr lang="it-IT" dirty="0" err="1"/>
              <a:t>Debt</a:t>
            </a:r>
            <a:r>
              <a:rPr lang="it-IT" dirty="0"/>
              <a:t> statunitensi al fine di determinare come questi si comportino in rapporto ai </a:t>
            </a:r>
            <a:r>
              <a:rPr lang="it-IT" dirty="0" err="1"/>
              <a:t>regressori</a:t>
            </a:r>
            <a:r>
              <a:rPr lang="it-IT" dirty="0"/>
              <a:t> scelti come significativi delle politiche economiche decise da Donald J. Trump o dalla Federal Reserve.</a:t>
            </a:r>
          </a:p>
          <a:p>
            <a:pPr marL="0" indent="0">
              <a:buNone/>
            </a:pPr>
            <a:r>
              <a:rPr lang="it-IT" dirty="0"/>
              <a:t>Le variabili prese in considerazione nell’analisi sono le seguenti:</a:t>
            </a:r>
          </a:p>
          <a:p>
            <a:pPr marL="0" indent="0">
              <a:buNone/>
            </a:pPr>
            <a:r>
              <a:rPr lang="it-IT" b="1" dirty="0">
                <a:solidFill>
                  <a:schemeClr val="tx1">
                    <a:lumMod val="50000"/>
                    <a:lumOff val="50000"/>
                  </a:schemeClr>
                </a:solidFill>
              </a:rPr>
              <a:t>Variabili dipendenti:</a:t>
            </a:r>
          </a:p>
          <a:p>
            <a:pPr>
              <a:buFont typeface="Arial" panose="020B0604020202020204" pitchFamily="34" charset="0"/>
              <a:buChar char="•"/>
            </a:pPr>
            <a:r>
              <a:rPr lang="it-IT" dirty="0"/>
              <a:t>GDP </a:t>
            </a:r>
            <a:r>
              <a:rPr lang="it-IT" dirty="0">
                <a:sym typeface="Wingdings" panose="05000000000000000000" pitchFamily="2" charset="2"/>
              </a:rPr>
              <a:t> il prodotto interno lordo nominale degli USA, espresso il milioni di dollari</a:t>
            </a:r>
            <a:endParaRPr lang="it-IT" dirty="0"/>
          </a:p>
          <a:p>
            <a:pPr>
              <a:buFont typeface="Arial" panose="020B0604020202020204" pitchFamily="34" charset="0"/>
              <a:buChar char="•"/>
            </a:pPr>
            <a:r>
              <a:rPr lang="it-IT" dirty="0" err="1"/>
              <a:t>DebtPIL</a:t>
            </a:r>
            <a:r>
              <a:rPr lang="it-IT" dirty="0"/>
              <a:t> </a:t>
            </a:r>
            <a:r>
              <a:rPr lang="it-IT" dirty="0">
                <a:sym typeface="Wingdings" panose="05000000000000000000" pitchFamily="2" charset="2"/>
              </a:rPr>
              <a:t> il rapporto fra GDP statunitense ed il debito pubblico, espresso in percentuale</a:t>
            </a:r>
            <a:endParaRPr lang="it-IT" dirty="0"/>
          </a:p>
          <a:p>
            <a:pPr marL="0" indent="0">
              <a:buNone/>
            </a:pPr>
            <a:r>
              <a:rPr lang="it-IT" b="1" dirty="0" err="1">
                <a:solidFill>
                  <a:schemeClr val="tx1">
                    <a:lumMod val="50000"/>
                    <a:lumOff val="50000"/>
                  </a:schemeClr>
                </a:solidFill>
              </a:rPr>
              <a:t>Regressori</a:t>
            </a:r>
            <a:r>
              <a:rPr lang="it-IT" b="1" dirty="0">
                <a:solidFill>
                  <a:schemeClr val="tx1">
                    <a:lumMod val="50000"/>
                    <a:lumOff val="50000"/>
                  </a:schemeClr>
                </a:solidFill>
              </a:rPr>
              <a:t>:</a:t>
            </a:r>
          </a:p>
          <a:p>
            <a:pPr>
              <a:buFont typeface="Arial" panose="020B0604020202020204" pitchFamily="34" charset="0"/>
              <a:buChar char="•"/>
            </a:pPr>
            <a:r>
              <a:rPr lang="it-IT" dirty="0">
                <a:solidFill>
                  <a:schemeClr val="tx1"/>
                </a:solidFill>
              </a:rPr>
              <a:t>Tax </a:t>
            </a:r>
            <a:r>
              <a:rPr lang="it-IT" dirty="0">
                <a:solidFill>
                  <a:schemeClr val="tx1"/>
                </a:solidFill>
                <a:sym typeface="Wingdings" panose="05000000000000000000" pitchFamily="2" charset="2"/>
              </a:rPr>
              <a:t> le entrate fiscali statunitensi, espresse in milioni di dollari</a:t>
            </a:r>
          </a:p>
          <a:p>
            <a:pPr>
              <a:buFont typeface="Arial" panose="020B0604020202020204" pitchFamily="34" charset="0"/>
              <a:buChar char="•"/>
            </a:pPr>
            <a:r>
              <a:rPr lang="it-IT" dirty="0">
                <a:solidFill>
                  <a:schemeClr val="tx1"/>
                </a:solidFill>
                <a:sym typeface="Wingdings" panose="05000000000000000000" pitchFamily="2" charset="2"/>
              </a:rPr>
              <a:t>X  l’export di beni e servizi statunitensi, espresso in milioni di dollari</a:t>
            </a:r>
          </a:p>
          <a:p>
            <a:pPr>
              <a:buFont typeface="Arial" panose="020B0604020202020204" pitchFamily="34" charset="0"/>
              <a:buChar char="•"/>
            </a:pPr>
            <a:r>
              <a:rPr lang="it-IT" dirty="0" err="1">
                <a:solidFill>
                  <a:schemeClr val="tx1"/>
                </a:solidFill>
                <a:sym typeface="Wingdings" panose="05000000000000000000" pitchFamily="2" charset="2"/>
              </a:rPr>
              <a:t>Tassishorterm</a:t>
            </a:r>
            <a:r>
              <a:rPr lang="it-IT" dirty="0">
                <a:solidFill>
                  <a:schemeClr val="tx1"/>
                </a:solidFill>
                <a:sym typeface="Wingdings" panose="05000000000000000000" pitchFamily="2" charset="2"/>
              </a:rPr>
              <a:t>  i tassi d’interesse di breve periodo, espresso in percentuale</a:t>
            </a:r>
          </a:p>
          <a:p>
            <a:pPr>
              <a:buFont typeface="Arial" panose="020B0604020202020204" pitchFamily="34" charset="0"/>
              <a:buChar char="•"/>
            </a:pPr>
            <a:endParaRPr lang="it-IT" dirty="0">
              <a:solidFill>
                <a:schemeClr val="tx1"/>
              </a:solidFill>
              <a:sym typeface="Wingdings" panose="05000000000000000000" pitchFamily="2" charset="2"/>
            </a:endParaRPr>
          </a:p>
          <a:p>
            <a:pPr marL="0" indent="0">
              <a:buNone/>
            </a:pPr>
            <a:r>
              <a:rPr lang="it-IT" dirty="0">
                <a:solidFill>
                  <a:schemeClr val="tx1"/>
                </a:solidFill>
                <a:sym typeface="Wingdings" panose="05000000000000000000" pitchFamily="2" charset="2"/>
              </a:rPr>
              <a:t>Tutti i dati sono relativi al periodo compreso tra il 2001 ed il 2018.</a:t>
            </a:r>
            <a:endParaRPr lang="it-IT" dirty="0">
              <a:solidFill>
                <a:schemeClr val="tx1"/>
              </a:solidFill>
            </a:endParaRPr>
          </a:p>
          <a:p>
            <a:pPr marL="0" indent="0">
              <a:buNone/>
            </a:pPr>
            <a:endParaRPr lang="it-IT" sz="1500" dirty="0"/>
          </a:p>
          <a:p>
            <a:pPr>
              <a:buFont typeface="Arial" panose="020B0604020202020204" pitchFamily="34" charset="0"/>
              <a:buChar char="•"/>
            </a:pPr>
            <a:endParaRPr lang="it-IT" dirty="0"/>
          </a:p>
        </p:txBody>
      </p:sp>
    </p:spTree>
    <p:extLst>
      <p:ext uri="{BB962C8B-B14F-4D97-AF65-F5344CB8AC3E}">
        <p14:creationId xmlns:p14="http://schemas.microsoft.com/office/powerpoint/2010/main" val="367922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a:extLst>
              <a:ext uri="{FF2B5EF4-FFF2-40B4-BE49-F238E27FC236}">
                <a16:creationId xmlns:a16="http://schemas.microsoft.com/office/drawing/2014/main" id="{CD033AE6-2931-4261-A297-E4A7437DCD41}"/>
              </a:ext>
            </a:extLst>
          </p:cNvPr>
          <p:cNvGraphicFramePr>
            <a:graphicFrameLocks/>
          </p:cNvGraphicFramePr>
          <p:nvPr>
            <p:extLst>
              <p:ext uri="{D42A27DB-BD31-4B8C-83A1-F6EECF244321}">
                <p14:modId xmlns:p14="http://schemas.microsoft.com/office/powerpoint/2010/main" val="2861336227"/>
              </p:ext>
            </p:extLst>
          </p:nvPr>
        </p:nvGraphicFramePr>
        <p:xfrm>
          <a:off x="6817217" y="545419"/>
          <a:ext cx="4989572" cy="3023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F193BC0B-55B8-47F3-848A-C0E70F67BE2D}"/>
              </a:ext>
            </a:extLst>
          </p:cNvPr>
          <p:cNvGraphicFramePr>
            <a:graphicFrameLocks/>
          </p:cNvGraphicFramePr>
          <p:nvPr>
            <p:extLst>
              <p:ext uri="{D42A27DB-BD31-4B8C-83A1-F6EECF244321}">
                <p14:modId xmlns:p14="http://schemas.microsoft.com/office/powerpoint/2010/main" val="2830899601"/>
              </p:ext>
            </p:extLst>
          </p:nvPr>
        </p:nvGraphicFramePr>
        <p:xfrm>
          <a:off x="1793301" y="545420"/>
          <a:ext cx="4989572" cy="3023960"/>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a:extLst>
              <a:ext uri="{FF2B5EF4-FFF2-40B4-BE49-F238E27FC236}">
                <a16:creationId xmlns:a16="http://schemas.microsoft.com/office/drawing/2014/main" id="{AF79AA65-742F-4867-A5DF-D64D7B57C098}"/>
              </a:ext>
            </a:extLst>
          </p:cNvPr>
          <p:cNvSpPr txBox="1"/>
          <p:nvPr/>
        </p:nvSpPr>
        <p:spPr>
          <a:xfrm>
            <a:off x="1844817" y="4066615"/>
            <a:ext cx="10013488" cy="2585323"/>
          </a:xfrm>
          <a:prstGeom prst="rect">
            <a:avLst/>
          </a:prstGeom>
          <a:noFill/>
        </p:spPr>
        <p:txBody>
          <a:bodyPr wrap="square" rtlCol="0">
            <a:spAutoFit/>
          </a:bodyPr>
          <a:lstStyle/>
          <a:p>
            <a:pPr algn="just"/>
            <a:r>
              <a:rPr lang="it-IT" dirty="0"/>
              <a:t>Considerati i </a:t>
            </a:r>
            <a:r>
              <a:rPr lang="it-IT" dirty="0" err="1"/>
              <a:t>regressori</a:t>
            </a:r>
            <a:r>
              <a:rPr lang="it-IT" dirty="0"/>
              <a:t> utilizzati nell’analisi sulle serie storiche di «</a:t>
            </a:r>
            <a:r>
              <a:rPr lang="it-IT" dirty="0" err="1"/>
              <a:t>Debt</a:t>
            </a:r>
            <a:r>
              <a:rPr lang="it-IT" dirty="0"/>
              <a:t>/GDP» e GDP ci aspettiamo i seguenti risultati:</a:t>
            </a:r>
          </a:p>
          <a:p>
            <a:pPr algn="just"/>
            <a:r>
              <a:rPr lang="it-IT" dirty="0"/>
              <a:t>Per «</a:t>
            </a:r>
            <a:r>
              <a:rPr lang="it-IT" b="1" dirty="0">
                <a:solidFill>
                  <a:schemeClr val="tx1">
                    <a:lumMod val="50000"/>
                    <a:lumOff val="50000"/>
                  </a:schemeClr>
                </a:solidFill>
              </a:rPr>
              <a:t>Tax</a:t>
            </a:r>
            <a:r>
              <a:rPr lang="it-IT" dirty="0"/>
              <a:t>»</a:t>
            </a:r>
          </a:p>
          <a:p>
            <a:pPr marL="285750" indent="-285750" algn="just">
              <a:buFont typeface="Arial" panose="020B0604020202020204" pitchFamily="34" charset="0"/>
              <a:buChar char="•"/>
            </a:pPr>
            <a:r>
              <a:rPr lang="it-IT" dirty="0"/>
              <a:t>Una correlazione negativa sia rispetto a GDP che a rapporto </a:t>
            </a:r>
            <a:r>
              <a:rPr lang="it-IT" dirty="0" err="1"/>
              <a:t>Debt</a:t>
            </a:r>
            <a:r>
              <a:rPr lang="it-IT" dirty="0"/>
              <a:t>/GDP</a:t>
            </a:r>
          </a:p>
          <a:p>
            <a:pPr algn="just"/>
            <a:r>
              <a:rPr lang="it-IT" dirty="0"/>
              <a:t>Per «</a:t>
            </a:r>
            <a:r>
              <a:rPr lang="it-IT" b="1" dirty="0" err="1">
                <a:solidFill>
                  <a:schemeClr val="tx1">
                    <a:lumMod val="50000"/>
                    <a:lumOff val="50000"/>
                  </a:schemeClr>
                </a:solidFill>
              </a:rPr>
              <a:t>Tassishorterm</a:t>
            </a:r>
            <a:r>
              <a:rPr lang="it-IT" dirty="0"/>
              <a:t>»</a:t>
            </a:r>
          </a:p>
          <a:p>
            <a:pPr marL="285750" indent="-285750" algn="just">
              <a:buFont typeface="Arial" panose="020B0604020202020204" pitchFamily="34" charset="0"/>
              <a:buChar char="•"/>
            </a:pPr>
            <a:r>
              <a:rPr lang="it-IT" dirty="0"/>
              <a:t>Una correlazione negativa rispetto a </a:t>
            </a:r>
            <a:r>
              <a:rPr lang="it-IT" dirty="0" err="1"/>
              <a:t>GDP</a:t>
            </a:r>
            <a:r>
              <a:rPr lang="it-IT" dirty="0"/>
              <a:t> e positiva rispetto a rapporto </a:t>
            </a:r>
            <a:r>
              <a:rPr lang="it-IT" dirty="0" err="1"/>
              <a:t>Debt</a:t>
            </a:r>
            <a:r>
              <a:rPr lang="it-IT" dirty="0"/>
              <a:t>/GDP</a:t>
            </a:r>
          </a:p>
          <a:p>
            <a:pPr algn="just"/>
            <a:r>
              <a:rPr lang="it-IT" dirty="0"/>
              <a:t>Per «</a:t>
            </a:r>
            <a:r>
              <a:rPr lang="it-IT" b="1" dirty="0">
                <a:solidFill>
                  <a:schemeClr val="tx1">
                    <a:lumMod val="50000"/>
                    <a:lumOff val="50000"/>
                  </a:schemeClr>
                </a:solidFill>
              </a:rPr>
              <a:t>X</a:t>
            </a:r>
            <a:r>
              <a:rPr lang="it-IT" dirty="0"/>
              <a:t>»</a:t>
            </a:r>
          </a:p>
          <a:p>
            <a:pPr marL="285750" indent="-285750" algn="just">
              <a:buFont typeface="Arial" panose="020B0604020202020204" pitchFamily="34" charset="0"/>
              <a:buChar char="•"/>
            </a:pPr>
            <a:r>
              <a:rPr lang="it-IT" dirty="0"/>
              <a:t>Una correlazione positiva rispetto a </a:t>
            </a:r>
            <a:r>
              <a:rPr lang="it-IT" dirty="0" err="1"/>
              <a:t>GDP</a:t>
            </a:r>
            <a:r>
              <a:rPr lang="it-IT" dirty="0"/>
              <a:t> e negativa rispetto a rapporto </a:t>
            </a:r>
            <a:r>
              <a:rPr lang="it-IT" dirty="0" err="1"/>
              <a:t>Debt</a:t>
            </a:r>
            <a:r>
              <a:rPr lang="it-IT" dirty="0"/>
              <a:t>/GDP</a:t>
            </a:r>
          </a:p>
          <a:p>
            <a:pPr algn="just"/>
            <a:endParaRPr lang="it-IT" dirty="0"/>
          </a:p>
        </p:txBody>
      </p:sp>
    </p:spTree>
    <p:extLst>
      <p:ext uri="{BB962C8B-B14F-4D97-AF65-F5344CB8AC3E}">
        <p14:creationId xmlns:p14="http://schemas.microsoft.com/office/powerpoint/2010/main" val="191477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4F7F5EC-3F28-49E0-B1DD-9D2C701F2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871" y="180305"/>
            <a:ext cx="8407041" cy="4728961"/>
          </a:xfrm>
          <a:prstGeom prst="rect">
            <a:avLst/>
          </a:prstGeom>
        </p:spPr>
      </p:pic>
      <p:sp>
        <p:nvSpPr>
          <p:cNvPr id="6" name="CasellaDiTesto 5">
            <a:extLst>
              <a:ext uri="{FF2B5EF4-FFF2-40B4-BE49-F238E27FC236}">
                <a16:creationId xmlns:a16="http://schemas.microsoft.com/office/drawing/2014/main" id="{35349E96-1210-474A-AC99-E07DE6DBC05F}"/>
              </a:ext>
            </a:extLst>
          </p:cNvPr>
          <p:cNvSpPr txBox="1"/>
          <p:nvPr/>
        </p:nvSpPr>
        <p:spPr>
          <a:xfrm>
            <a:off x="2337871" y="4923369"/>
            <a:ext cx="8407041" cy="1754326"/>
          </a:xfrm>
          <a:prstGeom prst="rect">
            <a:avLst/>
          </a:prstGeom>
          <a:noFill/>
        </p:spPr>
        <p:txBody>
          <a:bodyPr wrap="square" rtlCol="0">
            <a:spAutoFit/>
          </a:bodyPr>
          <a:lstStyle/>
          <a:p>
            <a:r>
              <a:rPr lang="it-IT" dirty="0"/>
              <a:t>Per la variabile dipendente «GDP» osserviamo come, coerentemente con quanto precedentemente ipotizzato, sia i tassi d’interesse che il </a:t>
            </a:r>
            <a:r>
              <a:rPr lang="it-IT" dirty="0" err="1"/>
              <a:t>regressore</a:t>
            </a:r>
            <a:r>
              <a:rPr lang="it-IT" dirty="0"/>
              <a:t> «Tax» abbiano un effetto negativo sulla crescita del prodotto interno lordo statunitense; diverso è invece il discorso riguardo alle esportazioni, il cui incremento è strettamente positivo se collegato al GDP.</a:t>
            </a:r>
          </a:p>
        </p:txBody>
      </p:sp>
    </p:spTree>
    <p:extLst>
      <p:ext uri="{BB962C8B-B14F-4D97-AF65-F5344CB8AC3E}">
        <p14:creationId xmlns:p14="http://schemas.microsoft.com/office/powerpoint/2010/main" val="360294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8D37905-812A-41B8-8EC3-0E490DACB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245" y="126240"/>
            <a:ext cx="8689022" cy="4857884"/>
          </a:xfrm>
          <a:prstGeom prst="rect">
            <a:avLst/>
          </a:prstGeom>
        </p:spPr>
      </p:pic>
      <p:sp>
        <p:nvSpPr>
          <p:cNvPr id="7" name="CasellaDiTesto 6">
            <a:extLst>
              <a:ext uri="{FF2B5EF4-FFF2-40B4-BE49-F238E27FC236}">
                <a16:creationId xmlns:a16="http://schemas.microsoft.com/office/drawing/2014/main" id="{865D192B-2B22-4C73-9638-BA578FE78D3D}"/>
              </a:ext>
            </a:extLst>
          </p:cNvPr>
          <p:cNvSpPr txBox="1"/>
          <p:nvPr/>
        </p:nvSpPr>
        <p:spPr>
          <a:xfrm>
            <a:off x="2281245" y="4977434"/>
            <a:ext cx="8689022" cy="1754326"/>
          </a:xfrm>
          <a:prstGeom prst="rect">
            <a:avLst/>
          </a:prstGeom>
          <a:noFill/>
        </p:spPr>
        <p:txBody>
          <a:bodyPr wrap="square" rtlCol="0">
            <a:spAutoFit/>
          </a:bodyPr>
          <a:lstStyle/>
          <a:p>
            <a:r>
              <a:rPr lang="it-IT" dirty="0"/>
              <a:t>Anche nel caso della regressione della variabile «</a:t>
            </a:r>
            <a:r>
              <a:rPr lang="it-IT" dirty="0" err="1"/>
              <a:t>DebtPIL</a:t>
            </a:r>
            <a:r>
              <a:rPr lang="it-IT" dirty="0"/>
              <a:t>» le previsioni formulate si rivelano corrette. In questo caso però osserviamo come, sebbene il coefficiente relativo alla tassazione sia negativo, non abbiamo la possibilità di rigettare l’ipotesi nulla con una sufficiente sicurezza poiché il valore del </a:t>
            </a:r>
            <a:r>
              <a:rPr lang="it-IT" i="1" dirty="0"/>
              <a:t>p-</a:t>
            </a:r>
            <a:r>
              <a:rPr lang="it-IT" i="1" dirty="0" err="1"/>
              <a:t>value</a:t>
            </a:r>
            <a:r>
              <a:rPr lang="it-IT" i="1" dirty="0"/>
              <a:t> </a:t>
            </a:r>
            <a:r>
              <a:rPr lang="it-IT" dirty="0"/>
              <a:t>è troppo alto (0,2923) per fornire certezze sull’attendibilità dell’effetto stimato del </a:t>
            </a:r>
            <a:r>
              <a:rPr lang="it-IT" dirty="0" err="1"/>
              <a:t>regressore</a:t>
            </a:r>
            <a:r>
              <a:rPr lang="it-IT" dirty="0"/>
              <a:t>.</a:t>
            </a:r>
            <a:endParaRPr lang="it-IT" i="1" dirty="0"/>
          </a:p>
        </p:txBody>
      </p:sp>
    </p:spTree>
    <p:extLst>
      <p:ext uri="{BB962C8B-B14F-4D97-AF65-F5344CB8AC3E}">
        <p14:creationId xmlns:p14="http://schemas.microsoft.com/office/powerpoint/2010/main" val="221110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B399C7-74C0-48CE-938F-F66324CA18F5}"/>
              </a:ext>
            </a:extLst>
          </p:cNvPr>
          <p:cNvSpPr txBox="1"/>
          <p:nvPr/>
        </p:nvSpPr>
        <p:spPr>
          <a:xfrm>
            <a:off x="1970468" y="605305"/>
            <a:ext cx="3812146" cy="707886"/>
          </a:xfrm>
          <a:prstGeom prst="rect">
            <a:avLst/>
          </a:prstGeom>
          <a:noFill/>
        </p:spPr>
        <p:txBody>
          <a:bodyPr wrap="square" rtlCol="0">
            <a:spAutoFit/>
          </a:bodyPr>
          <a:lstStyle/>
          <a:p>
            <a:r>
              <a:rPr lang="it-IT" sz="4000" dirty="0"/>
              <a:t>Considerazioni</a:t>
            </a:r>
          </a:p>
        </p:txBody>
      </p:sp>
      <p:sp>
        <p:nvSpPr>
          <p:cNvPr id="3" name="CasellaDiTesto 2">
            <a:extLst>
              <a:ext uri="{FF2B5EF4-FFF2-40B4-BE49-F238E27FC236}">
                <a16:creationId xmlns:a16="http://schemas.microsoft.com/office/drawing/2014/main" id="{5230FE5B-C281-48AF-AFE2-A29066521BA1}"/>
              </a:ext>
            </a:extLst>
          </p:cNvPr>
          <p:cNvSpPr txBox="1"/>
          <p:nvPr/>
        </p:nvSpPr>
        <p:spPr>
          <a:xfrm>
            <a:off x="1970468" y="1867437"/>
            <a:ext cx="8873544" cy="4247317"/>
          </a:xfrm>
          <a:prstGeom prst="rect">
            <a:avLst/>
          </a:prstGeom>
          <a:noFill/>
        </p:spPr>
        <p:txBody>
          <a:bodyPr wrap="square" rtlCol="0">
            <a:spAutoFit/>
          </a:bodyPr>
          <a:lstStyle/>
          <a:p>
            <a:pPr marL="285750" indent="-285750">
              <a:buFont typeface="Wingdings" panose="05000000000000000000" pitchFamily="2" charset="2"/>
              <a:buChar char="Ø"/>
            </a:pPr>
            <a:r>
              <a:rPr lang="it-IT" dirty="0"/>
              <a:t>Se per quanto riguarda la regressione sul GDP possiamo affermare in maniera pressoché certa che gli sgravi fiscali decisi da D. J. Trump siano portatori di benefici economici, lo stesso non si può dire per gli effetti sul debito pubblico USA.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Sia nella regressione sul GDP che nella regressione sul debito pubblico possiamo affermare che le esportazioni giochino un ruolo importante; in senso positivo per quanto riguarda la crescita del prodotto interno lordo ed in senso negativo nel caso del debito pubblico.</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Il dato che emerge più chiaramente è però quello relativo ai tassi d’interesse a breve termine che la FED ha contribuito a mantenere sotto controllo nel periodo post-crisi. Il coefficiente che a loro fa riferimento, infatti, è quello che più degli altri pare condizionare le due variabili dipendenti, in particolar modo nel caso della variabile dipendente «GDP».</a:t>
            </a:r>
          </a:p>
        </p:txBody>
      </p:sp>
    </p:spTree>
    <p:extLst>
      <p:ext uri="{BB962C8B-B14F-4D97-AF65-F5344CB8AC3E}">
        <p14:creationId xmlns:p14="http://schemas.microsoft.com/office/powerpoint/2010/main" val="113397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B70F66-8E8E-4600-AF88-757173FA3578}"/>
              </a:ext>
            </a:extLst>
          </p:cNvPr>
          <p:cNvSpPr>
            <a:spLocks noGrp="1"/>
          </p:cNvSpPr>
          <p:nvPr>
            <p:ph type="title"/>
          </p:nvPr>
        </p:nvSpPr>
        <p:spPr>
          <a:xfrm>
            <a:off x="2202781" y="553744"/>
            <a:ext cx="8911687" cy="1280890"/>
          </a:xfrm>
        </p:spPr>
        <p:txBody>
          <a:bodyPr>
            <a:normAutofit/>
          </a:bodyPr>
          <a:lstStyle/>
          <a:p>
            <a:r>
              <a:rPr lang="it-IT" sz="4000" dirty="0"/>
              <a:t>Previsioni</a:t>
            </a:r>
          </a:p>
        </p:txBody>
      </p:sp>
      <p:sp>
        <p:nvSpPr>
          <p:cNvPr id="3" name="Segnaposto contenuto 2">
            <a:extLst>
              <a:ext uri="{FF2B5EF4-FFF2-40B4-BE49-F238E27FC236}">
                <a16:creationId xmlns:a16="http://schemas.microsoft.com/office/drawing/2014/main" id="{F454C280-D9C5-4D7F-98BC-193FAA9D9D2F}"/>
              </a:ext>
            </a:extLst>
          </p:cNvPr>
          <p:cNvSpPr>
            <a:spLocks noGrp="1"/>
          </p:cNvSpPr>
          <p:nvPr>
            <p:ph idx="1"/>
          </p:nvPr>
        </p:nvSpPr>
        <p:spPr/>
        <p:txBody>
          <a:bodyPr/>
          <a:lstStyle/>
          <a:p>
            <a:pPr marL="0" indent="0">
              <a:buNone/>
            </a:pPr>
            <a:endParaRPr lang="it-IT" dirty="0"/>
          </a:p>
          <a:p>
            <a:endParaRPr lang="it-IT" dirty="0"/>
          </a:p>
        </p:txBody>
      </p:sp>
      <p:sp>
        <p:nvSpPr>
          <p:cNvPr id="5" name="CasellaDiTesto 4">
            <a:extLst>
              <a:ext uri="{FF2B5EF4-FFF2-40B4-BE49-F238E27FC236}">
                <a16:creationId xmlns:a16="http://schemas.microsoft.com/office/drawing/2014/main" id="{9048CBB8-6FF6-4806-B303-42E5ECDD3A26}"/>
              </a:ext>
            </a:extLst>
          </p:cNvPr>
          <p:cNvSpPr txBox="1"/>
          <p:nvPr/>
        </p:nvSpPr>
        <p:spPr>
          <a:xfrm>
            <a:off x="2202781" y="1502688"/>
            <a:ext cx="8525256" cy="5386090"/>
          </a:xfrm>
          <a:prstGeom prst="rect">
            <a:avLst/>
          </a:prstGeom>
          <a:noFill/>
        </p:spPr>
        <p:txBody>
          <a:bodyPr wrap="square" rtlCol="0">
            <a:spAutoFit/>
          </a:bodyPr>
          <a:lstStyle/>
          <a:p>
            <a:r>
              <a:rPr lang="it-IT" dirty="0"/>
              <a:t>Si considera il recente confronto tra D. J. Trump (contrario) e il presidente della Federal Reserve Jerome Powell (favorevole) riguardo alla possibilità di alzare i tassi d’interesse al fine di contrastare l’inflazione americana.</a:t>
            </a:r>
          </a:p>
          <a:p>
            <a:r>
              <a:rPr lang="it-IT" dirty="0"/>
              <a:t>Stando agli attuali sviluppi pare che sia passata la linea di D. J. Trump che suggeriva il mantenimento di tassi d’interesse bassi. </a:t>
            </a:r>
          </a:p>
          <a:p>
            <a:r>
              <a:rPr lang="it-IT" dirty="0"/>
              <a:t>Per verificare però se vi sia o meno un «Effetto Trump» si procede ad elaborare due previsioni al 2023, di nuovo su GDP e debito pubblico, nei seguenti casi: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Tassi d’interesse costanti al 2,19%</a:t>
            </a:r>
          </a:p>
          <a:p>
            <a:pPr marL="285750" indent="-285750">
              <a:buFont typeface="Arial" panose="020B0604020202020204" pitchFamily="34" charset="0"/>
              <a:buChar char="•"/>
            </a:pPr>
            <a:r>
              <a:rPr lang="it-IT" dirty="0"/>
              <a:t>Tassi d’interesse crescenti</a:t>
            </a:r>
          </a:p>
          <a:p>
            <a:endParaRPr lang="it-IT" dirty="0"/>
          </a:p>
          <a:p>
            <a:r>
              <a:rPr lang="it-IT" dirty="0"/>
              <a:t>Considerati gli obiettivi, si procederà come di seguito: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Analisi grafica e tramite test </a:t>
            </a:r>
            <a:r>
              <a:rPr lang="it-IT" dirty="0" err="1"/>
              <a:t>Dickey-Fuller</a:t>
            </a:r>
            <a:r>
              <a:rPr lang="it-IT" dirty="0"/>
              <a:t> sulla stazionarietà delle variabili </a:t>
            </a:r>
          </a:p>
          <a:p>
            <a:pPr marL="285750" indent="-285750">
              <a:buFont typeface="Arial" panose="020B0604020202020204" pitchFamily="34" charset="0"/>
              <a:buChar char="•"/>
            </a:pPr>
            <a:r>
              <a:rPr lang="it-IT" dirty="0"/>
              <a:t>Stima, tramite correlogramma, delle componenti «p» e «q»</a:t>
            </a:r>
          </a:p>
          <a:p>
            <a:pPr marL="285750" indent="-285750">
              <a:buFont typeface="Arial" panose="020B0604020202020204" pitchFamily="34" charset="0"/>
              <a:buChar char="•"/>
            </a:pPr>
            <a:r>
              <a:rPr lang="it-IT" dirty="0"/>
              <a:t>Modelli ARIMA</a:t>
            </a:r>
          </a:p>
          <a:p>
            <a:pPr marL="285750" indent="-285750">
              <a:buFont typeface="Arial" panose="020B0604020202020204" pitchFamily="34" charset="0"/>
              <a:buChar char="•"/>
            </a:pPr>
            <a:r>
              <a:rPr lang="it-IT" dirty="0"/>
              <a:t>Previsioni con diverse casistiche sopracitate</a:t>
            </a:r>
          </a:p>
          <a:p>
            <a:endParaRPr lang="it-IT" sz="2000" dirty="0"/>
          </a:p>
        </p:txBody>
      </p:sp>
    </p:spTree>
    <p:extLst>
      <p:ext uri="{BB962C8B-B14F-4D97-AF65-F5344CB8AC3E}">
        <p14:creationId xmlns:p14="http://schemas.microsoft.com/office/powerpoint/2010/main" val="2106813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40D76-27CA-4072-A5E6-E8F9CC08B3F0}"/>
              </a:ext>
            </a:extLst>
          </p:cNvPr>
          <p:cNvSpPr>
            <a:spLocks noGrp="1"/>
          </p:cNvSpPr>
          <p:nvPr>
            <p:ph type="title"/>
          </p:nvPr>
        </p:nvSpPr>
        <p:spPr>
          <a:xfrm>
            <a:off x="2935582" y="631015"/>
            <a:ext cx="7410179" cy="1280890"/>
          </a:xfrm>
        </p:spPr>
        <p:txBody>
          <a:bodyPr/>
          <a:lstStyle/>
          <a:p>
            <a:r>
              <a:rPr lang="it-IT" dirty="0"/>
              <a:t>Analisi grafica sulla stazionarietà</a:t>
            </a:r>
          </a:p>
        </p:txBody>
      </p:sp>
      <p:pic>
        <p:nvPicPr>
          <p:cNvPr id="3" name="Immagine 2">
            <a:extLst>
              <a:ext uri="{FF2B5EF4-FFF2-40B4-BE49-F238E27FC236}">
                <a16:creationId xmlns:a16="http://schemas.microsoft.com/office/drawing/2014/main" id="{CB239E6C-F160-44D2-957B-BAC152888B6F}"/>
              </a:ext>
            </a:extLst>
          </p:cNvPr>
          <p:cNvPicPr>
            <a:picLocks noChangeAspect="1"/>
          </p:cNvPicPr>
          <p:nvPr/>
        </p:nvPicPr>
        <p:blipFill>
          <a:blip r:embed="rId2"/>
          <a:stretch>
            <a:fillRect/>
          </a:stretch>
        </p:blipFill>
        <p:spPr>
          <a:xfrm>
            <a:off x="2184581" y="1313645"/>
            <a:ext cx="3448162" cy="2588250"/>
          </a:xfrm>
          <a:prstGeom prst="rect">
            <a:avLst/>
          </a:prstGeom>
        </p:spPr>
      </p:pic>
      <p:pic>
        <p:nvPicPr>
          <p:cNvPr id="4" name="Immagine 3">
            <a:extLst>
              <a:ext uri="{FF2B5EF4-FFF2-40B4-BE49-F238E27FC236}">
                <a16:creationId xmlns:a16="http://schemas.microsoft.com/office/drawing/2014/main" id="{BA9DD15F-7A60-42C4-ABE6-BFE4303675AF}"/>
              </a:ext>
            </a:extLst>
          </p:cNvPr>
          <p:cNvPicPr>
            <a:picLocks noChangeAspect="1"/>
          </p:cNvPicPr>
          <p:nvPr/>
        </p:nvPicPr>
        <p:blipFill>
          <a:blip r:embed="rId3"/>
          <a:stretch>
            <a:fillRect/>
          </a:stretch>
        </p:blipFill>
        <p:spPr>
          <a:xfrm>
            <a:off x="2184581" y="4063482"/>
            <a:ext cx="3448163" cy="2588251"/>
          </a:xfrm>
          <a:prstGeom prst="rect">
            <a:avLst/>
          </a:prstGeom>
        </p:spPr>
      </p:pic>
      <p:pic>
        <p:nvPicPr>
          <p:cNvPr id="5" name="Immagine 4">
            <a:extLst>
              <a:ext uri="{FF2B5EF4-FFF2-40B4-BE49-F238E27FC236}">
                <a16:creationId xmlns:a16="http://schemas.microsoft.com/office/drawing/2014/main" id="{87B5F521-B439-4EB6-B915-B35AF5DFCD3A}"/>
              </a:ext>
            </a:extLst>
          </p:cNvPr>
          <p:cNvPicPr>
            <a:picLocks noChangeAspect="1"/>
          </p:cNvPicPr>
          <p:nvPr/>
        </p:nvPicPr>
        <p:blipFill>
          <a:blip r:embed="rId4"/>
          <a:stretch>
            <a:fillRect/>
          </a:stretch>
        </p:blipFill>
        <p:spPr>
          <a:xfrm>
            <a:off x="7048767" y="1313645"/>
            <a:ext cx="3448165" cy="2588252"/>
          </a:xfrm>
          <a:prstGeom prst="rect">
            <a:avLst/>
          </a:prstGeom>
        </p:spPr>
      </p:pic>
      <p:pic>
        <p:nvPicPr>
          <p:cNvPr id="6" name="Immagine 5">
            <a:extLst>
              <a:ext uri="{FF2B5EF4-FFF2-40B4-BE49-F238E27FC236}">
                <a16:creationId xmlns:a16="http://schemas.microsoft.com/office/drawing/2014/main" id="{CDBE7DA5-4AAD-48BF-804A-83A451CFF13E}"/>
              </a:ext>
            </a:extLst>
          </p:cNvPr>
          <p:cNvPicPr>
            <a:picLocks noChangeAspect="1"/>
          </p:cNvPicPr>
          <p:nvPr/>
        </p:nvPicPr>
        <p:blipFill>
          <a:blip r:embed="rId5"/>
          <a:stretch>
            <a:fillRect/>
          </a:stretch>
        </p:blipFill>
        <p:spPr>
          <a:xfrm>
            <a:off x="7048767" y="4063482"/>
            <a:ext cx="3448165" cy="2588252"/>
          </a:xfrm>
          <a:prstGeom prst="rect">
            <a:avLst/>
          </a:prstGeom>
        </p:spPr>
      </p:pic>
      <p:sp>
        <p:nvSpPr>
          <p:cNvPr id="7" name="Freccia a destra 6">
            <a:extLst>
              <a:ext uri="{FF2B5EF4-FFF2-40B4-BE49-F238E27FC236}">
                <a16:creationId xmlns:a16="http://schemas.microsoft.com/office/drawing/2014/main" id="{16664DC4-B710-4F91-9E74-4F9E06DDE38A}"/>
              </a:ext>
            </a:extLst>
          </p:cNvPr>
          <p:cNvSpPr/>
          <p:nvPr/>
        </p:nvSpPr>
        <p:spPr>
          <a:xfrm>
            <a:off x="5859887" y="2343753"/>
            <a:ext cx="965916" cy="52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F3EE26D1-FD7B-4509-BE83-7AA159C6BEB9}"/>
              </a:ext>
            </a:extLst>
          </p:cNvPr>
          <p:cNvSpPr/>
          <p:nvPr/>
        </p:nvSpPr>
        <p:spPr>
          <a:xfrm>
            <a:off x="5859887" y="5093590"/>
            <a:ext cx="965916" cy="52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13C3CD3-34E1-409E-AD38-942DDD58DB08}"/>
              </a:ext>
            </a:extLst>
          </p:cNvPr>
          <p:cNvSpPr txBox="1"/>
          <p:nvPr/>
        </p:nvSpPr>
        <p:spPr>
          <a:xfrm>
            <a:off x="5946251" y="1992698"/>
            <a:ext cx="694421" cy="369332"/>
          </a:xfrm>
          <a:prstGeom prst="rect">
            <a:avLst/>
          </a:prstGeom>
          <a:noFill/>
        </p:spPr>
        <p:txBody>
          <a:bodyPr wrap="none" rtlCol="0">
            <a:spAutoFit/>
          </a:bodyPr>
          <a:lstStyle/>
          <a:p>
            <a:r>
              <a:rPr lang="it-IT" dirty="0"/>
              <a:t>GDP</a:t>
            </a:r>
          </a:p>
        </p:txBody>
      </p:sp>
      <p:sp>
        <p:nvSpPr>
          <p:cNvPr id="10" name="CasellaDiTesto 9">
            <a:extLst>
              <a:ext uri="{FF2B5EF4-FFF2-40B4-BE49-F238E27FC236}">
                <a16:creationId xmlns:a16="http://schemas.microsoft.com/office/drawing/2014/main" id="{416B5E07-8AD6-4839-B64B-BF4E9E6D67DB}"/>
              </a:ext>
            </a:extLst>
          </p:cNvPr>
          <p:cNvSpPr txBox="1"/>
          <p:nvPr/>
        </p:nvSpPr>
        <p:spPr>
          <a:xfrm>
            <a:off x="5727571" y="4686084"/>
            <a:ext cx="1321196" cy="369332"/>
          </a:xfrm>
          <a:prstGeom prst="rect">
            <a:avLst/>
          </a:prstGeom>
          <a:noFill/>
        </p:spPr>
        <p:txBody>
          <a:bodyPr wrap="none" rtlCol="0">
            <a:spAutoFit/>
          </a:bodyPr>
          <a:lstStyle/>
          <a:p>
            <a:r>
              <a:rPr lang="it-IT" dirty="0"/>
              <a:t>DEBT/GDP</a:t>
            </a:r>
          </a:p>
        </p:txBody>
      </p:sp>
      <p:sp>
        <p:nvSpPr>
          <p:cNvPr id="24" name="CasellaDiTesto 23">
            <a:extLst>
              <a:ext uri="{FF2B5EF4-FFF2-40B4-BE49-F238E27FC236}">
                <a16:creationId xmlns:a16="http://schemas.microsoft.com/office/drawing/2014/main" id="{1B10EA68-6971-4BCD-B05D-C07142BA5532}"/>
              </a:ext>
            </a:extLst>
          </p:cNvPr>
          <p:cNvSpPr txBox="1"/>
          <p:nvPr/>
        </p:nvSpPr>
        <p:spPr>
          <a:xfrm>
            <a:off x="6001452" y="2433695"/>
            <a:ext cx="623889" cy="369332"/>
          </a:xfrm>
          <a:prstGeom prst="rect">
            <a:avLst/>
          </a:prstGeom>
          <a:noFill/>
        </p:spPr>
        <p:txBody>
          <a:bodyPr wrap="none" rtlCol="0">
            <a:spAutoFit/>
          </a:bodyPr>
          <a:lstStyle/>
          <a:p>
            <a:r>
              <a:rPr lang="it-IT" dirty="0">
                <a:solidFill>
                  <a:schemeClr val="bg1"/>
                </a:solidFill>
              </a:rPr>
              <a:t>D=2</a:t>
            </a:r>
          </a:p>
        </p:txBody>
      </p:sp>
      <p:sp>
        <p:nvSpPr>
          <p:cNvPr id="62" name="CasellaDiTesto 61">
            <a:extLst>
              <a:ext uri="{FF2B5EF4-FFF2-40B4-BE49-F238E27FC236}">
                <a16:creationId xmlns:a16="http://schemas.microsoft.com/office/drawing/2014/main" id="{C2753B22-A414-44F1-B19C-E08F01364A3B}"/>
              </a:ext>
            </a:extLst>
          </p:cNvPr>
          <p:cNvSpPr txBox="1"/>
          <p:nvPr/>
        </p:nvSpPr>
        <p:spPr>
          <a:xfrm>
            <a:off x="5981516" y="5172941"/>
            <a:ext cx="623889" cy="369332"/>
          </a:xfrm>
          <a:prstGeom prst="rect">
            <a:avLst/>
          </a:prstGeom>
          <a:noFill/>
        </p:spPr>
        <p:txBody>
          <a:bodyPr wrap="none" rtlCol="0">
            <a:spAutoFit/>
          </a:bodyPr>
          <a:lstStyle/>
          <a:p>
            <a:r>
              <a:rPr lang="it-IT" dirty="0">
                <a:solidFill>
                  <a:schemeClr val="bg1"/>
                </a:solidFill>
              </a:rPr>
              <a:t>D=2</a:t>
            </a:r>
          </a:p>
        </p:txBody>
      </p:sp>
    </p:spTree>
    <p:extLst>
      <p:ext uri="{BB962C8B-B14F-4D97-AF65-F5344CB8AC3E}">
        <p14:creationId xmlns:p14="http://schemas.microsoft.com/office/powerpoint/2010/main" val="187460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65CD51-6DBB-4DD0-856D-B44631B25461}"/>
              </a:ext>
            </a:extLst>
          </p:cNvPr>
          <p:cNvSpPr>
            <a:spLocks noGrp="1"/>
          </p:cNvSpPr>
          <p:nvPr>
            <p:ph type="title"/>
          </p:nvPr>
        </p:nvSpPr>
        <p:spPr>
          <a:xfrm>
            <a:off x="3992451" y="624110"/>
            <a:ext cx="4065453" cy="766325"/>
          </a:xfrm>
        </p:spPr>
        <p:txBody>
          <a:bodyPr/>
          <a:lstStyle/>
          <a:p>
            <a:r>
              <a:rPr lang="it-IT" dirty="0"/>
              <a:t>Test </a:t>
            </a:r>
            <a:r>
              <a:rPr lang="it-IT" dirty="0" err="1"/>
              <a:t>Dickey-Fuller</a:t>
            </a:r>
            <a:endParaRPr lang="it-IT" dirty="0"/>
          </a:p>
        </p:txBody>
      </p:sp>
      <p:pic>
        <p:nvPicPr>
          <p:cNvPr id="5" name="Immagine 4">
            <a:extLst>
              <a:ext uri="{FF2B5EF4-FFF2-40B4-BE49-F238E27FC236}">
                <a16:creationId xmlns:a16="http://schemas.microsoft.com/office/drawing/2014/main" id="{CDE56930-C6B7-458A-9E41-1BBD58FB05FF}"/>
              </a:ext>
            </a:extLst>
          </p:cNvPr>
          <p:cNvPicPr>
            <a:picLocks noChangeAspect="1"/>
          </p:cNvPicPr>
          <p:nvPr/>
        </p:nvPicPr>
        <p:blipFill>
          <a:blip r:embed="rId2"/>
          <a:stretch>
            <a:fillRect/>
          </a:stretch>
        </p:blipFill>
        <p:spPr>
          <a:xfrm>
            <a:off x="927566" y="1471782"/>
            <a:ext cx="7395115" cy="5154395"/>
          </a:xfrm>
          <a:prstGeom prst="rect">
            <a:avLst/>
          </a:prstGeom>
        </p:spPr>
      </p:pic>
      <p:pic>
        <p:nvPicPr>
          <p:cNvPr id="6" name="Immagine 5">
            <a:extLst>
              <a:ext uri="{FF2B5EF4-FFF2-40B4-BE49-F238E27FC236}">
                <a16:creationId xmlns:a16="http://schemas.microsoft.com/office/drawing/2014/main" id="{475A63AB-7471-4F03-8D1C-D46D5A1D16AA}"/>
              </a:ext>
            </a:extLst>
          </p:cNvPr>
          <p:cNvPicPr>
            <a:picLocks noChangeAspect="1"/>
          </p:cNvPicPr>
          <p:nvPr/>
        </p:nvPicPr>
        <p:blipFill>
          <a:blip r:embed="rId3"/>
          <a:stretch>
            <a:fillRect/>
          </a:stretch>
        </p:blipFill>
        <p:spPr>
          <a:xfrm>
            <a:off x="6319687" y="1390435"/>
            <a:ext cx="7395115" cy="5317088"/>
          </a:xfrm>
          <a:prstGeom prst="rect">
            <a:avLst/>
          </a:prstGeom>
        </p:spPr>
      </p:pic>
      <p:cxnSp>
        <p:nvCxnSpPr>
          <p:cNvPr id="8" name="Connettore diritto 7">
            <a:extLst>
              <a:ext uri="{FF2B5EF4-FFF2-40B4-BE49-F238E27FC236}">
                <a16:creationId xmlns:a16="http://schemas.microsoft.com/office/drawing/2014/main" id="{6C732312-8497-46D1-A96B-1678325457B1}"/>
              </a:ext>
            </a:extLst>
          </p:cNvPr>
          <p:cNvCxnSpPr/>
          <p:nvPr/>
        </p:nvCxnSpPr>
        <p:spPr>
          <a:xfrm>
            <a:off x="2592924" y="3026535"/>
            <a:ext cx="139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5CB6B76E-1A02-475D-ACAD-A05D51E050D5}"/>
              </a:ext>
            </a:extLst>
          </p:cNvPr>
          <p:cNvCxnSpPr/>
          <p:nvPr/>
        </p:nvCxnSpPr>
        <p:spPr>
          <a:xfrm>
            <a:off x="2592924" y="4353059"/>
            <a:ext cx="139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674C4AD5-319B-4507-B84C-058679A0FB18}"/>
              </a:ext>
            </a:extLst>
          </p:cNvPr>
          <p:cNvCxnSpPr/>
          <p:nvPr/>
        </p:nvCxnSpPr>
        <p:spPr>
          <a:xfrm>
            <a:off x="2592924" y="5834130"/>
            <a:ext cx="130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733D07F0-956B-4FAF-A923-7265CA0CDAF1}"/>
              </a:ext>
            </a:extLst>
          </p:cNvPr>
          <p:cNvCxnSpPr/>
          <p:nvPr/>
        </p:nvCxnSpPr>
        <p:spPr>
          <a:xfrm>
            <a:off x="2592924" y="6168980"/>
            <a:ext cx="699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A72D0805-CA9D-4595-B342-16BA0BACE18D}"/>
              </a:ext>
            </a:extLst>
          </p:cNvPr>
          <p:cNvCxnSpPr/>
          <p:nvPr/>
        </p:nvCxnSpPr>
        <p:spPr>
          <a:xfrm>
            <a:off x="2592924" y="4687910"/>
            <a:ext cx="654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AF84C4C9-49E5-4C56-9348-4237D3C5ADE1}"/>
              </a:ext>
            </a:extLst>
          </p:cNvPr>
          <p:cNvCxnSpPr/>
          <p:nvPr/>
        </p:nvCxnSpPr>
        <p:spPr>
          <a:xfrm>
            <a:off x="1815921" y="3335628"/>
            <a:ext cx="5795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B0EFE4E0-6B98-40E4-A72F-53AA29AAA55A}"/>
              </a:ext>
            </a:extLst>
          </p:cNvPr>
          <p:cNvCxnSpPr/>
          <p:nvPr/>
        </p:nvCxnSpPr>
        <p:spPr>
          <a:xfrm>
            <a:off x="7959144" y="2936383"/>
            <a:ext cx="1300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392A056A-7CDD-4A20-B73E-1D6F64C5C30B}"/>
              </a:ext>
            </a:extLst>
          </p:cNvPr>
          <p:cNvCxnSpPr>
            <a:cxnSpLocks/>
          </p:cNvCxnSpPr>
          <p:nvPr/>
        </p:nvCxnSpPr>
        <p:spPr>
          <a:xfrm>
            <a:off x="7959144" y="3258354"/>
            <a:ext cx="489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643BCD2C-56D2-44F4-969C-5DE02D355266}"/>
              </a:ext>
            </a:extLst>
          </p:cNvPr>
          <p:cNvCxnSpPr/>
          <p:nvPr/>
        </p:nvCxnSpPr>
        <p:spPr>
          <a:xfrm>
            <a:off x="7933386" y="4430333"/>
            <a:ext cx="1300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4B4BC12D-C23A-480E-9759-44E7F8C6D497}"/>
              </a:ext>
            </a:extLst>
          </p:cNvPr>
          <p:cNvCxnSpPr/>
          <p:nvPr/>
        </p:nvCxnSpPr>
        <p:spPr>
          <a:xfrm>
            <a:off x="8609527" y="5924282"/>
            <a:ext cx="7791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0D14561E-863C-49AB-AE88-356557F172CD}"/>
              </a:ext>
            </a:extLst>
          </p:cNvPr>
          <p:cNvCxnSpPr/>
          <p:nvPr/>
        </p:nvCxnSpPr>
        <p:spPr>
          <a:xfrm>
            <a:off x="7959144" y="6259132"/>
            <a:ext cx="7856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193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9546A4-2F8E-44B6-B14A-60CB19484147}"/>
              </a:ext>
            </a:extLst>
          </p:cNvPr>
          <p:cNvSpPr>
            <a:spLocks noGrp="1"/>
          </p:cNvSpPr>
          <p:nvPr>
            <p:ph type="title"/>
          </p:nvPr>
        </p:nvSpPr>
        <p:spPr>
          <a:xfrm>
            <a:off x="2966655" y="523672"/>
            <a:ext cx="7645780" cy="1280890"/>
          </a:xfrm>
        </p:spPr>
        <p:txBody>
          <a:bodyPr/>
          <a:lstStyle/>
          <a:p>
            <a:r>
              <a:rPr lang="it-IT" dirty="0"/>
              <a:t>Stima delle componenti «p» e «q»</a:t>
            </a:r>
          </a:p>
        </p:txBody>
      </p:sp>
      <p:sp>
        <p:nvSpPr>
          <p:cNvPr id="3" name="Segnaposto testo 2">
            <a:extLst>
              <a:ext uri="{FF2B5EF4-FFF2-40B4-BE49-F238E27FC236}">
                <a16:creationId xmlns:a16="http://schemas.microsoft.com/office/drawing/2014/main" id="{ECDC373F-5255-4C75-A0DB-DB40BCB7C838}"/>
              </a:ext>
            </a:extLst>
          </p:cNvPr>
          <p:cNvSpPr>
            <a:spLocks noGrp="1"/>
          </p:cNvSpPr>
          <p:nvPr>
            <p:ph type="body" idx="1"/>
          </p:nvPr>
        </p:nvSpPr>
        <p:spPr>
          <a:xfrm>
            <a:off x="3763926" y="1349076"/>
            <a:ext cx="675094" cy="372414"/>
          </a:xfrm>
        </p:spPr>
        <p:txBody>
          <a:bodyPr/>
          <a:lstStyle/>
          <a:p>
            <a:r>
              <a:rPr lang="it-IT" sz="1800" b="1" dirty="0"/>
              <a:t>GDP</a:t>
            </a:r>
          </a:p>
        </p:txBody>
      </p:sp>
      <p:pic>
        <p:nvPicPr>
          <p:cNvPr id="7" name="Segnaposto contenuto 6">
            <a:extLst>
              <a:ext uri="{FF2B5EF4-FFF2-40B4-BE49-F238E27FC236}">
                <a16:creationId xmlns:a16="http://schemas.microsoft.com/office/drawing/2014/main" id="{994C6BC9-EB7F-4D87-BF11-91CC442BD9D5}"/>
              </a:ext>
            </a:extLst>
          </p:cNvPr>
          <p:cNvPicPr>
            <a:picLocks noGrp="1" noChangeAspect="1"/>
          </p:cNvPicPr>
          <p:nvPr>
            <p:ph sz="half" idx="2"/>
          </p:nvPr>
        </p:nvPicPr>
        <p:blipFill>
          <a:blip r:embed="rId2"/>
          <a:stretch>
            <a:fillRect/>
          </a:stretch>
        </p:blipFill>
        <p:spPr>
          <a:xfrm>
            <a:off x="1663075" y="1545466"/>
            <a:ext cx="4722251" cy="4143024"/>
          </a:xfrm>
          <a:prstGeom prst="rect">
            <a:avLst/>
          </a:prstGeom>
        </p:spPr>
      </p:pic>
      <p:sp>
        <p:nvSpPr>
          <p:cNvPr id="5" name="Segnaposto testo 4">
            <a:extLst>
              <a:ext uri="{FF2B5EF4-FFF2-40B4-BE49-F238E27FC236}">
                <a16:creationId xmlns:a16="http://schemas.microsoft.com/office/drawing/2014/main" id="{8C2196A9-9AB8-4F83-A912-96069D3B5594}"/>
              </a:ext>
            </a:extLst>
          </p:cNvPr>
          <p:cNvSpPr>
            <a:spLocks noGrp="1"/>
          </p:cNvSpPr>
          <p:nvPr>
            <p:ph type="body" sz="quarter" idx="3"/>
          </p:nvPr>
        </p:nvSpPr>
        <p:spPr>
          <a:xfrm>
            <a:off x="8587610" y="1359258"/>
            <a:ext cx="1324997" cy="372415"/>
          </a:xfrm>
        </p:spPr>
        <p:txBody>
          <a:bodyPr/>
          <a:lstStyle/>
          <a:p>
            <a:r>
              <a:rPr lang="it-IT" sz="1800" b="1" dirty="0"/>
              <a:t>DEBT/GDP</a:t>
            </a:r>
          </a:p>
        </p:txBody>
      </p:sp>
      <p:pic>
        <p:nvPicPr>
          <p:cNvPr id="8" name="Segnaposto contenuto 7">
            <a:extLst>
              <a:ext uri="{FF2B5EF4-FFF2-40B4-BE49-F238E27FC236}">
                <a16:creationId xmlns:a16="http://schemas.microsoft.com/office/drawing/2014/main" id="{59AE6772-9EB0-459F-9CD9-E6E796B2CBA7}"/>
              </a:ext>
            </a:extLst>
          </p:cNvPr>
          <p:cNvPicPr>
            <a:picLocks noGrp="1" noChangeAspect="1"/>
          </p:cNvPicPr>
          <p:nvPr>
            <p:ph sz="quarter" idx="4"/>
          </p:nvPr>
        </p:nvPicPr>
        <p:blipFill>
          <a:blip r:embed="rId3"/>
          <a:stretch>
            <a:fillRect/>
          </a:stretch>
        </p:blipFill>
        <p:spPr>
          <a:xfrm>
            <a:off x="6789545" y="1545466"/>
            <a:ext cx="4715066" cy="4148417"/>
          </a:xfrm>
          <a:prstGeom prst="rect">
            <a:avLst/>
          </a:prstGeom>
        </p:spPr>
      </p:pic>
      <p:sp>
        <p:nvSpPr>
          <p:cNvPr id="9" name="CasellaDiTesto 8">
            <a:extLst>
              <a:ext uri="{FF2B5EF4-FFF2-40B4-BE49-F238E27FC236}">
                <a16:creationId xmlns:a16="http://schemas.microsoft.com/office/drawing/2014/main" id="{5DBB9801-FB95-4B07-AED8-8FCDE0E0ED6B}"/>
              </a:ext>
            </a:extLst>
          </p:cNvPr>
          <p:cNvSpPr txBox="1"/>
          <p:nvPr/>
        </p:nvSpPr>
        <p:spPr>
          <a:xfrm>
            <a:off x="1860548" y="5693883"/>
            <a:ext cx="4327302" cy="738664"/>
          </a:xfrm>
          <a:prstGeom prst="rect">
            <a:avLst/>
          </a:prstGeom>
          <a:noFill/>
        </p:spPr>
        <p:txBody>
          <a:bodyPr wrap="square" rtlCol="0">
            <a:spAutoFit/>
          </a:bodyPr>
          <a:lstStyle/>
          <a:p>
            <a:pPr algn="ctr"/>
            <a:r>
              <a:rPr lang="it-IT" sz="1400" dirty="0"/>
              <a:t>Osserviamo 2 valori significativi per quanto riguarda ACF e uno solo per quanto riguarda PACF. Stimiamo quindi «p=2» e «q=1».</a:t>
            </a:r>
          </a:p>
        </p:txBody>
      </p:sp>
      <p:sp>
        <p:nvSpPr>
          <p:cNvPr id="10" name="CasellaDiTesto 9">
            <a:extLst>
              <a:ext uri="{FF2B5EF4-FFF2-40B4-BE49-F238E27FC236}">
                <a16:creationId xmlns:a16="http://schemas.microsoft.com/office/drawing/2014/main" id="{0E625401-C434-40BD-85D4-311BEA385A5A}"/>
              </a:ext>
            </a:extLst>
          </p:cNvPr>
          <p:cNvSpPr txBox="1"/>
          <p:nvPr/>
        </p:nvSpPr>
        <p:spPr>
          <a:xfrm>
            <a:off x="6983427" y="5693883"/>
            <a:ext cx="4327302" cy="738664"/>
          </a:xfrm>
          <a:prstGeom prst="rect">
            <a:avLst/>
          </a:prstGeom>
          <a:noFill/>
        </p:spPr>
        <p:txBody>
          <a:bodyPr wrap="square" rtlCol="0">
            <a:spAutoFit/>
          </a:bodyPr>
          <a:lstStyle/>
          <a:p>
            <a:pPr algn="ctr"/>
            <a:r>
              <a:rPr lang="it-IT" sz="1400" dirty="0"/>
              <a:t>Osserviamo 3 valori significativi per quanto riguarda ACF e uno solo per quanto riguarda PACF. Stimiamo quindi «p=3» e «q=1».</a:t>
            </a:r>
          </a:p>
        </p:txBody>
      </p:sp>
    </p:spTree>
    <p:extLst>
      <p:ext uri="{BB962C8B-B14F-4D97-AF65-F5344CB8AC3E}">
        <p14:creationId xmlns:p14="http://schemas.microsoft.com/office/powerpoint/2010/main" val="256255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6" name="Group 6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0" name="Rectangle 7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4" name="Rectangle 83">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2760D3B3-A368-43AE-A4DB-49CA4F5FE0C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0000"/>
          <a:stretch/>
        </p:blipFill>
        <p:spPr>
          <a:xfrm>
            <a:off x="20" y="10"/>
            <a:ext cx="12191980" cy="6857990"/>
          </a:xfrm>
          <a:prstGeom prst="rect">
            <a:avLst/>
          </a:prstGeom>
        </p:spPr>
      </p:pic>
      <p:sp>
        <p:nvSpPr>
          <p:cNvPr id="2" name="Titolo 1">
            <a:extLst>
              <a:ext uri="{FF2B5EF4-FFF2-40B4-BE49-F238E27FC236}">
                <a16:creationId xmlns:a16="http://schemas.microsoft.com/office/drawing/2014/main" id="{B851C1B6-18B3-4D19-BD2F-674F11DD1008}"/>
              </a:ext>
            </a:extLst>
          </p:cNvPr>
          <p:cNvSpPr>
            <a:spLocks noGrp="1"/>
          </p:cNvSpPr>
          <p:nvPr>
            <p:ph type="title"/>
          </p:nvPr>
        </p:nvSpPr>
        <p:spPr>
          <a:xfrm>
            <a:off x="2501276" y="3015056"/>
            <a:ext cx="8915399" cy="2262781"/>
          </a:xfrm>
        </p:spPr>
        <p:txBody>
          <a:bodyPr vert="horz" lIns="91440" tIns="45720" rIns="91440" bIns="45720" rtlCol="0" anchor="b">
            <a:normAutofit/>
          </a:bodyPr>
          <a:lstStyle/>
          <a:p>
            <a:pPr>
              <a:lnSpc>
                <a:spcPct val="90000"/>
              </a:lnSpc>
            </a:pPr>
            <a:r>
              <a:rPr lang="en-US" sz="5000" dirty="0">
                <a:solidFill>
                  <a:schemeClr val="tx1"/>
                </a:solidFill>
              </a:rPr>
              <a:t>Si </a:t>
            </a:r>
            <a:r>
              <a:rPr lang="en-US" sz="5000" dirty="0" err="1">
                <a:solidFill>
                  <a:schemeClr val="tx1"/>
                </a:solidFill>
              </a:rPr>
              <a:t>tenta</a:t>
            </a:r>
            <a:r>
              <a:rPr lang="en-US" sz="5000" dirty="0">
                <a:solidFill>
                  <a:schemeClr val="tx1"/>
                </a:solidFill>
              </a:rPr>
              <a:t> di </a:t>
            </a:r>
            <a:r>
              <a:rPr lang="en-US" sz="5000" dirty="0" err="1">
                <a:solidFill>
                  <a:schemeClr val="tx1"/>
                </a:solidFill>
              </a:rPr>
              <a:t>capire</a:t>
            </a:r>
            <a:r>
              <a:rPr lang="en-US" sz="5000" dirty="0">
                <a:solidFill>
                  <a:schemeClr val="tx1"/>
                </a:solidFill>
              </a:rPr>
              <a:t> se vi </a:t>
            </a:r>
            <a:r>
              <a:rPr lang="en-US" sz="5000" dirty="0" err="1">
                <a:solidFill>
                  <a:schemeClr val="tx1"/>
                </a:solidFill>
              </a:rPr>
              <a:t>sia</a:t>
            </a:r>
            <a:r>
              <a:rPr lang="en-US" sz="5000" dirty="0">
                <a:solidFill>
                  <a:schemeClr val="tx1"/>
                </a:solidFill>
              </a:rPr>
              <a:t> o </a:t>
            </a:r>
            <a:r>
              <a:rPr lang="en-US" sz="5000" dirty="0" err="1">
                <a:solidFill>
                  <a:schemeClr val="tx1"/>
                </a:solidFill>
              </a:rPr>
              <a:t>meno</a:t>
            </a:r>
            <a:r>
              <a:rPr lang="en-US" sz="5000" dirty="0">
                <a:solidFill>
                  <a:schemeClr val="tx1"/>
                </a:solidFill>
              </a:rPr>
              <a:t> un “</a:t>
            </a:r>
            <a:r>
              <a:rPr lang="en-US" sz="5000" dirty="0" err="1">
                <a:solidFill>
                  <a:schemeClr val="tx1"/>
                </a:solidFill>
              </a:rPr>
              <a:t>Effetto</a:t>
            </a:r>
            <a:r>
              <a:rPr lang="en-US" sz="5000" dirty="0">
                <a:solidFill>
                  <a:schemeClr val="tx1"/>
                </a:solidFill>
              </a:rPr>
              <a:t> Trump” </a:t>
            </a:r>
            <a:r>
              <a:rPr lang="en-US" sz="5000" dirty="0" err="1">
                <a:solidFill>
                  <a:schemeClr val="tx1"/>
                </a:solidFill>
              </a:rPr>
              <a:t>nella</a:t>
            </a:r>
            <a:r>
              <a:rPr lang="en-US" sz="5000" dirty="0">
                <a:solidFill>
                  <a:schemeClr val="tx1"/>
                </a:solidFill>
              </a:rPr>
              <a:t> </a:t>
            </a:r>
            <a:r>
              <a:rPr lang="en-US" sz="5000" dirty="0" err="1">
                <a:solidFill>
                  <a:schemeClr val="tx1"/>
                </a:solidFill>
              </a:rPr>
              <a:t>crescita</a:t>
            </a:r>
            <a:r>
              <a:rPr lang="en-US" sz="5000" dirty="0">
                <a:solidFill>
                  <a:schemeClr val="tx1"/>
                </a:solidFill>
              </a:rPr>
              <a:t> </a:t>
            </a:r>
            <a:r>
              <a:rPr lang="en-US" sz="5000" dirty="0" err="1">
                <a:solidFill>
                  <a:schemeClr val="tx1"/>
                </a:solidFill>
              </a:rPr>
              <a:t>statunitense</a:t>
            </a:r>
            <a:endParaRPr lang="en-US" sz="5000" dirty="0">
              <a:solidFill>
                <a:schemeClr val="tx1"/>
              </a:solidFill>
            </a:endParaRPr>
          </a:p>
        </p:txBody>
      </p:sp>
      <p:sp>
        <p:nvSpPr>
          <p:cNvPr id="86" name="Rectangle 85">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88"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0682193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10">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4">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38">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3" name="Rectangle 42">
            <a:extLst>
              <a:ext uri="{FF2B5EF4-FFF2-40B4-BE49-F238E27FC236}">
                <a16:creationId xmlns:a16="http://schemas.microsoft.com/office/drawing/2014/main" id="{F6167D22-B2B2-4469-BE4E-6B0DC9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4" name="Rectangle 44">
            <a:extLst>
              <a:ext uri="{FF2B5EF4-FFF2-40B4-BE49-F238E27FC236}">
                <a16:creationId xmlns:a16="http://schemas.microsoft.com/office/drawing/2014/main" id="{E27E2F65-D0DD-4710-977A-873706F90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48"/>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Immagine 3">
            <a:extLst>
              <a:ext uri="{FF2B5EF4-FFF2-40B4-BE49-F238E27FC236}">
                <a16:creationId xmlns:a16="http://schemas.microsoft.com/office/drawing/2014/main" id="{36B6F625-7C02-4333-9FD1-BEF2B4D5A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135" y="50120"/>
            <a:ext cx="5915579" cy="6156801"/>
          </a:xfrm>
          <a:prstGeom prst="rect">
            <a:avLst/>
          </a:prstGeom>
        </p:spPr>
      </p:pic>
      <p:pic>
        <p:nvPicPr>
          <p:cNvPr id="6" name="Immagine 5">
            <a:extLst>
              <a:ext uri="{FF2B5EF4-FFF2-40B4-BE49-F238E27FC236}">
                <a16:creationId xmlns:a16="http://schemas.microsoft.com/office/drawing/2014/main" id="{9900C85C-80D4-4428-89B2-53E86FAB5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07" y="50119"/>
            <a:ext cx="5861242" cy="6165876"/>
          </a:xfrm>
          <a:prstGeom prst="rect">
            <a:avLst/>
          </a:prstGeom>
        </p:spPr>
      </p:pic>
      <p:cxnSp>
        <p:nvCxnSpPr>
          <p:cNvPr id="24" name="Connettore diritto 23">
            <a:extLst>
              <a:ext uri="{FF2B5EF4-FFF2-40B4-BE49-F238E27FC236}">
                <a16:creationId xmlns:a16="http://schemas.microsoft.com/office/drawing/2014/main" id="{194B020B-D753-43E2-8203-D40ED10F82B2}"/>
              </a:ext>
            </a:extLst>
          </p:cNvPr>
          <p:cNvCxnSpPr/>
          <p:nvPr/>
        </p:nvCxnSpPr>
        <p:spPr>
          <a:xfrm>
            <a:off x="1678813" y="3081333"/>
            <a:ext cx="536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EB77D822-B9B7-4910-83A6-A6B1678F55C7}"/>
              </a:ext>
            </a:extLst>
          </p:cNvPr>
          <p:cNvCxnSpPr/>
          <p:nvPr/>
        </p:nvCxnSpPr>
        <p:spPr>
          <a:xfrm>
            <a:off x="7714445" y="2999300"/>
            <a:ext cx="528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4297515F-9682-492A-A1A0-561F16C19F05}"/>
              </a:ext>
            </a:extLst>
          </p:cNvPr>
          <p:cNvCxnSpPr/>
          <p:nvPr/>
        </p:nvCxnSpPr>
        <p:spPr>
          <a:xfrm>
            <a:off x="4726546" y="3992453"/>
            <a:ext cx="6439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8D3609DC-3D9E-40E6-94AB-48A795C98E26}"/>
              </a:ext>
            </a:extLst>
          </p:cNvPr>
          <p:cNvCxnSpPr/>
          <p:nvPr/>
        </p:nvCxnSpPr>
        <p:spPr>
          <a:xfrm>
            <a:off x="10513188" y="3825028"/>
            <a:ext cx="871803"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81B93A16-04BA-4292-810C-5A87B273FECF}"/>
              </a:ext>
            </a:extLst>
          </p:cNvPr>
          <p:cNvSpPr txBox="1"/>
          <p:nvPr/>
        </p:nvSpPr>
        <p:spPr>
          <a:xfrm>
            <a:off x="230549" y="6209098"/>
            <a:ext cx="5861242" cy="646331"/>
          </a:xfrm>
          <a:prstGeom prst="rect">
            <a:avLst/>
          </a:prstGeom>
          <a:noFill/>
        </p:spPr>
        <p:txBody>
          <a:bodyPr wrap="square" rtlCol="0">
            <a:spAutoFit/>
          </a:bodyPr>
          <a:lstStyle/>
          <a:p>
            <a:r>
              <a:rPr lang="it-IT" dirty="0"/>
              <a:t>In seguito a vari tentativi si pone, al fine di ottenere il miglior «Criterio di </a:t>
            </a:r>
            <a:r>
              <a:rPr lang="it-IT" dirty="0" err="1"/>
              <a:t>Akaike</a:t>
            </a:r>
            <a:r>
              <a:rPr lang="it-IT" dirty="0"/>
              <a:t>» possibile, «p=0» e «q=1»</a:t>
            </a:r>
          </a:p>
        </p:txBody>
      </p:sp>
      <p:sp>
        <p:nvSpPr>
          <p:cNvPr id="93" name="CasellaDiTesto 92">
            <a:extLst>
              <a:ext uri="{FF2B5EF4-FFF2-40B4-BE49-F238E27FC236}">
                <a16:creationId xmlns:a16="http://schemas.microsoft.com/office/drawing/2014/main" id="{32727A6D-D1F8-452D-94B6-2BA9C2A631E9}"/>
              </a:ext>
            </a:extLst>
          </p:cNvPr>
          <p:cNvSpPr txBox="1"/>
          <p:nvPr/>
        </p:nvSpPr>
        <p:spPr>
          <a:xfrm>
            <a:off x="6198135" y="6211669"/>
            <a:ext cx="5861242" cy="646331"/>
          </a:xfrm>
          <a:prstGeom prst="rect">
            <a:avLst/>
          </a:prstGeom>
          <a:noFill/>
        </p:spPr>
        <p:txBody>
          <a:bodyPr wrap="square" rtlCol="0">
            <a:spAutoFit/>
          </a:bodyPr>
          <a:lstStyle/>
          <a:p>
            <a:r>
              <a:rPr lang="it-IT" dirty="0"/>
              <a:t>In seguito a vari tentativi si pone, al fine di ottenere il miglior «Criterio di </a:t>
            </a:r>
            <a:r>
              <a:rPr lang="it-IT" dirty="0" err="1"/>
              <a:t>Akaike</a:t>
            </a:r>
            <a:r>
              <a:rPr lang="it-IT" dirty="0"/>
              <a:t>» possibile, «p=1» e «q=1»</a:t>
            </a:r>
          </a:p>
        </p:txBody>
      </p:sp>
    </p:spTree>
    <p:extLst>
      <p:ext uri="{BB962C8B-B14F-4D97-AF65-F5344CB8AC3E}">
        <p14:creationId xmlns:p14="http://schemas.microsoft.com/office/powerpoint/2010/main" val="246814584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1633A4-6E9F-47B4-A2E5-13543056C57B}"/>
              </a:ext>
            </a:extLst>
          </p:cNvPr>
          <p:cNvSpPr>
            <a:spLocks noGrp="1"/>
          </p:cNvSpPr>
          <p:nvPr>
            <p:ph type="title"/>
          </p:nvPr>
        </p:nvSpPr>
        <p:spPr>
          <a:xfrm>
            <a:off x="1640156" y="624110"/>
            <a:ext cx="10105376" cy="678008"/>
          </a:xfrm>
        </p:spPr>
        <p:txBody>
          <a:bodyPr>
            <a:normAutofit/>
          </a:bodyPr>
          <a:lstStyle/>
          <a:p>
            <a:r>
              <a:rPr lang="it-IT" sz="3200" dirty="0"/>
              <a:t>Previsione </a:t>
            </a:r>
            <a:r>
              <a:rPr lang="it-IT" sz="3200" dirty="0" err="1"/>
              <a:t>GDP</a:t>
            </a:r>
            <a:r>
              <a:rPr lang="it-IT" sz="3200" dirty="0"/>
              <a:t> con tassi d’interesse costanti</a:t>
            </a:r>
          </a:p>
        </p:txBody>
      </p:sp>
      <p:pic>
        <p:nvPicPr>
          <p:cNvPr id="3" name="Immagine 2">
            <a:extLst>
              <a:ext uri="{FF2B5EF4-FFF2-40B4-BE49-F238E27FC236}">
                <a16:creationId xmlns:a16="http://schemas.microsoft.com/office/drawing/2014/main" id="{18DFE8A6-8740-496F-BF90-B659F463E15F}"/>
              </a:ext>
            </a:extLst>
          </p:cNvPr>
          <p:cNvPicPr>
            <a:picLocks noChangeAspect="1"/>
          </p:cNvPicPr>
          <p:nvPr/>
        </p:nvPicPr>
        <p:blipFill>
          <a:blip r:embed="rId2"/>
          <a:stretch>
            <a:fillRect/>
          </a:stretch>
        </p:blipFill>
        <p:spPr>
          <a:xfrm>
            <a:off x="274995" y="1418028"/>
            <a:ext cx="6022774" cy="5262528"/>
          </a:xfrm>
          <a:prstGeom prst="rect">
            <a:avLst/>
          </a:prstGeom>
        </p:spPr>
      </p:pic>
      <p:pic>
        <p:nvPicPr>
          <p:cNvPr id="5" name="Immagine 4">
            <a:extLst>
              <a:ext uri="{FF2B5EF4-FFF2-40B4-BE49-F238E27FC236}">
                <a16:creationId xmlns:a16="http://schemas.microsoft.com/office/drawing/2014/main" id="{654CA2F8-E1DC-4F6B-990F-1FB4D2AC0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769" y="1506828"/>
            <a:ext cx="5700218" cy="4906851"/>
          </a:xfrm>
          <a:prstGeom prst="rect">
            <a:avLst/>
          </a:prstGeom>
        </p:spPr>
      </p:pic>
    </p:spTree>
    <p:extLst>
      <p:ext uri="{BB962C8B-B14F-4D97-AF65-F5344CB8AC3E}">
        <p14:creationId xmlns:p14="http://schemas.microsoft.com/office/powerpoint/2010/main" val="113874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6E2FFE-7834-4C88-BA94-EC9EF52E0D04}"/>
              </a:ext>
            </a:extLst>
          </p:cNvPr>
          <p:cNvSpPr>
            <a:spLocks noGrp="1"/>
          </p:cNvSpPr>
          <p:nvPr>
            <p:ph type="title"/>
          </p:nvPr>
        </p:nvSpPr>
        <p:spPr>
          <a:xfrm>
            <a:off x="1639888" y="596419"/>
            <a:ext cx="10311706" cy="663777"/>
          </a:xfrm>
        </p:spPr>
        <p:txBody>
          <a:bodyPr>
            <a:normAutofit/>
          </a:bodyPr>
          <a:lstStyle/>
          <a:p>
            <a:r>
              <a:rPr lang="it-IT" sz="3200" dirty="0"/>
              <a:t>Previsione </a:t>
            </a:r>
            <a:r>
              <a:rPr lang="it-IT" sz="3200" dirty="0" err="1"/>
              <a:t>GDP</a:t>
            </a:r>
            <a:r>
              <a:rPr lang="it-IT" sz="3200" dirty="0"/>
              <a:t> con tassi d’interesse crescenti</a:t>
            </a:r>
          </a:p>
        </p:txBody>
      </p:sp>
      <p:pic>
        <p:nvPicPr>
          <p:cNvPr id="3" name="Immagine 2">
            <a:extLst>
              <a:ext uri="{FF2B5EF4-FFF2-40B4-BE49-F238E27FC236}">
                <a16:creationId xmlns:a16="http://schemas.microsoft.com/office/drawing/2014/main" id="{80925875-109B-4034-9F9F-04EB183FB543}"/>
              </a:ext>
            </a:extLst>
          </p:cNvPr>
          <p:cNvPicPr>
            <a:picLocks noChangeAspect="1"/>
          </p:cNvPicPr>
          <p:nvPr/>
        </p:nvPicPr>
        <p:blipFill>
          <a:blip r:embed="rId2"/>
          <a:stretch>
            <a:fillRect/>
          </a:stretch>
        </p:blipFill>
        <p:spPr>
          <a:xfrm>
            <a:off x="355783" y="1378040"/>
            <a:ext cx="6148048" cy="5318974"/>
          </a:xfrm>
          <a:prstGeom prst="rect">
            <a:avLst/>
          </a:prstGeom>
        </p:spPr>
      </p:pic>
      <p:pic>
        <p:nvPicPr>
          <p:cNvPr id="5" name="Immagine 4">
            <a:extLst>
              <a:ext uri="{FF2B5EF4-FFF2-40B4-BE49-F238E27FC236}">
                <a16:creationId xmlns:a16="http://schemas.microsoft.com/office/drawing/2014/main" id="{B5433336-0233-4D5D-BAB9-F6966E4ED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043" y="1481069"/>
            <a:ext cx="5666704" cy="4943847"/>
          </a:xfrm>
          <a:prstGeom prst="rect">
            <a:avLst/>
          </a:prstGeom>
        </p:spPr>
      </p:pic>
    </p:spTree>
    <p:extLst>
      <p:ext uri="{BB962C8B-B14F-4D97-AF65-F5344CB8AC3E}">
        <p14:creationId xmlns:p14="http://schemas.microsoft.com/office/powerpoint/2010/main" val="258609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BB9FC6-1A1D-47FD-A96D-9086AB82FD3F}"/>
              </a:ext>
            </a:extLst>
          </p:cNvPr>
          <p:cNvSpPr>
            <a:spLocks noGrp="1"/>
          </p:cNvSpPr>
          <p:nvPr>
            <p:ph type="title"/>
          </p:nvPr>
        </p:nvSpPr>
        <p:spPr>
          <a:xfrm>
            <a:off x="1639889" y="624110"/>
            <a:ext cx="11045802" cy="702414"/>
          </a:xfrm>
        </p:spPr>
        <p:txBody>
          <a:bodyPr>
            <a:normAutofit/>
          </a:bodyPr>
          <a:lstStyle/>
          <a:p>
            <a:r>
              <a:rPr lang="it-IT" sz="3200" dirty="0"/>
              <a:t>Previsione </a:t>
            </a:r>
            <a:r>
              <a:rPr lang="it-IT" sz="3200" dirty="0" err="1"/>
              <a:t>Debt</a:t>
            </a:r>
            <a:r>
              <a:rPr lang="it-IT" sz="3200" dirty="0"/>
              <a:t>/</a:t>
            </a:r>
            <a:r>
              <a:rPr lang="it-IT" sz="3200" dirty="0" err="1"/>
              <a:t>GDP</a:t>
            </a:r>
            <a:r>
              <a:rPr lang="it-IT" sz="3200" dirty="0"/>
              <a:t> a tassi d’interesse costanti</a:t>
            </a:r>
          </a:p>
        </p:txBody>
      </p:sp>
      <p:pic>
        <p:nvPicPr>
          <p:cNvPr id="5" name="Immagine 4">
            <a:extLst>
              <a:ext uri="{FF2B5EF4-FFF2-40B4-BE49-F238E27FC236}">
                <a16:creationId xmlns:a16="http://schemas.microsoft.com/office/drawing/2014/main" id="{48735862-CA4A-4D2A-95E8-273A04E5E06F}"/>
              </a:ext>
            </a:extLst>
          </p:cNvPr>
          <p:cNvPicPr>
            <a:picLocks noChangeAspect="1"/>
          </p:cNvPicPr>
          <p:nvPr/>
        </p:nvPicPr>
        <p:blipFill>
          <a:blip r:embed="rId2"/>
          <a:stretch>
            <a:fillRect/>
          </a:stretch>
        </p:blipFill>
        <p:spPr>
          <a:xfrm>
            <a:off x="334851" y="1508468"/>
            <a:ext cx="6078828" cy="5349532"/>
          </a:xfrm>
          <a:prstGeom prst="rect">
            <a:avLst/>
          </a:prstGeom>
        </p:spPr>
      </p:pic>
      <p:pic>
        <p:nvPicPr>
          <p:cNvPr id="7" name="Immagine 6">
            <a:extLst>
              <a:ext uri="{FF2B5EF4-FFF2-40B4-BE49-F238E27FC236}">
                <a16:creationId xmlns:a16="http://schemas.microsoft.com/office/drawing/2014/main" id="{DA8A95A9-8A89-4229-871C-5FE38654C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648" y="1559984"/>
            <a:ext cx="5731632" cy="5034000"/>
          </a:xfrm>
          <a:prstGeom prst="rect">
            <a:avLst/>
          </a:prstGeom>
        </p:spPr>
      </p:pic>
    </p:spTree>
    <p:extLst>
      <p:ext uri="{BB962C8B-B14F-4D97-AF65-F5344CB8AC3E}">
        <p14:creationId xmlns:p14="http://schemas.microsoft.com/office/powerpoint/2010/main" val="2140843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FCEA60D-1AFD-4BB1-B84D-4288D8B2D908}"/>
              </a:ext>
            </a:extLst>
          </p:cNvPr>
          <p:cNvSpPr>
            <a:spLocks noGrp="1"/>
          </p:cNvSpPr>
          <p:nvPr>
            <p:ph type="title"/>
          </p:nvPr>
        </p:nvSpPr>
        <p:spPr>
          <a:xfrm>
            <a:off x="1639886" y="623888"/>
            <a:ext cx="9873827" cy="1281112"/>
          </a:xfrm>
        </p:spPr>
        <p:txBody>
          <a:bodyPr>
            <a:normAutofit/>
          </a:bodyPr>
          <a:lstStyle/>
          <a:p>
            <a:r>
              <a:rPr lang="it-IT" sz="3200" dirty="0"/>
              <a:t>Previsione </a:t>
            </a:r>
            <a:r>
              <a:rPr lang="it-IT" sz="3200" dirty="0" err="1"/>
              <a:t>Debt</a:t>
            </a:r>
            <a:r>
              <a:rPr lang="it-IT" sz="3200" dirty="0"/>
              <a:t>/</a:t>
            </a:r>
            <a:r>
              <a:rPr lang="it-IT" sz="3200" dirty="0" err="1"/>
              <a:t>GDP</a:t>
            </a:r>
            <a:r>
              <a:rPr lang="it-IT" sz="3200" dirty="0"/>
              <a:t> a tassi d’interesse crescenti</a:t>
            </a:r>
          </a:p>
        </p:txBody>
      </p:sp>
      <p:pic>
        <p:nvPicPr>
          <p:cNvPr id="5" name="Immagine 4">
            <a:extLst>
              <a:ext uri="{FF2B5EF4-FFF2-40B4-BE49-F238E27FC236}">
                <a16:creationId xmlns:a16="http://schemas.microsoft.com/office/drawing/2014/main" id="{D67EC371-646A-45A2-B666-AD9644FF3C94}"/>
              </a:ext>
            </a:extLst>
          </p:cNvPr>
          <p:cNvPicPr>
            <a:picLocks noChangeAspect="1"/>
          </p:cNvPicPr>
          <p:nvPr/>
        </p:nvPicPr>
        <p:blipFill>
          <a:blip r:embed="rId2"/>
          <a:stretch>
            <a:fillRect/>
          </a:stretch>
        </p:blipFill>
        <p:spPr>
          <a:xfrm>
            <a:off x="334851" y="1419420"/>
            <a:ext cx="6109053" cy="5303351"/>
          </a:xfrm>
          <a:prstGeom prst="rect">
            <a:avLst/>
          </a:prstGeom>
        </p:spPr>
      </p:pic>
      <p:pic>
        <p:nvPicPr>
          <p:cNvPr id="7" name="Immagine 6">
            <a:extLst>
              <a:ext uri="{FF2B5EF4-FFF2-40B4-BE49-F238E27FC236}">
                <a16:creationId xmlns:a16="http://schemas.microsoft.com/office/drawing/2014/main" id="{394F74C0-AC58-4CB3-BB67-33DCB2F45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270" y="1512792"/>
            <a:ext cx="5731233" cy="4913765"/>
          </a:xfrm>
          <a:prstGeom prst="rect">
            <a:avLst/>
          </a:prstGeom>
        </p:spPr>
      </p:pic>
    </p:spTree>
    <p:extLst>
      <p:ext uri="{BB962C8B-B14F-4D97-AF65-F5344CB8AC3E}">
        <p14:creationId xmlns:p14="http://schemas.microsoft.com/office/powerpoint/2010/main" val="917940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C76F3794-5086-421C-BCD0-1EBC8B05A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11" y="480060"/>
            <a:ext cx="11686889" cy="6377940"/>
          </a:xfrm>
          <a:prstGeom prst="rect">
            <a:avLst/>
          </a:prstGeom>
        </p:spPr>
      </p:pic>
      <p:sp>
        <p:nvSpPr>
          <p:cNvPr id="4" name="CasellaDiTesto 3">
            <a:extLst>
              <a:ext uri="{FF2B5EF4-FFF2-40B4-BE49-F238E27FC236}">
                <a16:creationId xmlns:a16="http://schemas.microsoft.com/office/drawing/2014/main" id="{C2A38E8B-F373-4571-ABCC-1CFBCD434910}"/>
              </a:ext>
            </a:extLst>
          </p:cNvPr>
          <p:cNvSpPr txBox="1"/>
          <p:nvPr/>
        </p:nvSpPr>
        <p:spPr>
          <a:xfrm>
            <a:off x="1404492" y="44153"/>
            <a:ext cx="4342586" cy="461665"/>
          </a:xfrm>
          <a:prstGeom prst="rect">
            <a:avLst/>
          </a:prstGeom>
          <a:noFill/>
        </p:spPr>
        <p:txBody>
          <a:bodyPr wrap="square" rtlCol="0">
            <a:spAutoFit/>
          </a:bodyPr>
          <a:lstStyle/>
          <a:p>
            <a:r>
              <a:rPr lang="it-IT" sz="2400" b="1" dirty="0"/>
              <a:t>TASSI D’INTERESSE COSTANTI</a:t>
            </a:r>
          </a:p>
        </p:txBody>
      </p:sp>
      <p:sp>
        <p:nvSpPr>
          <p:cNvPr id="5" name="CasellaDiTesto 4">
            <a:extLst>
              <a:ext uri="{FF2B5EF4-FFF2-40B4-BE49-F238E27FC236}">
                <a16:creationId xmlns:a16="http://schemas.microsoft.com/office/drawing/2014/main" id="{3C4842D8-A457-4A7E-83F6-DF2D1439778E}"/>
              </a:ext>
            </a:extLst>
          </p:cNvPr>
          <p:cNvSpPr txBox="1"/>
          <p:nvPr/>
        </p:nvSpPr>
        <p:spPr>
          <a:xfrm>
            <a:off x="7129419" y="44153"/>
            <a:ext cx="4431021" cy="461665"/>
          </a:xfrm>
          <a:prstGeom prst="rect">
            <a:avLst/>
          </a:prstGeom>
          <a:noFill/>
        </p:spPr>
        <p:txBody>
          <a:bodyPr wrap="none" rtlCol="0">
            <a:spAutoFit/>
          </a:bodyPr>
          <a:lstStyle/>
          <a:p>
            <a:r>
              <a:rPr lang="it-IT" sz="2400" b="1" dirty="0"/>
              <a:t>TASSI D’INTERESSE CRESCENTI</a:t>
            </a:r>
          </a:p>
        </p:txBody>
      </p:sp>
      <p:sp>
        <p:nvSpPr>
          <p:cNvPr id="6" name="CasellaDiTesto 5">
            <a:extLst>
              <a:ext uri="{FF2B5EF4-FFF2-40B4-BE49-F238E27FC236}">
                <a16:creationId xmlns:a16="http://schemas.microsoft.com/office/drawing/2014/main" id="{AFD524AA-E8E0-4B36-863F-647BC0BFAB71}"/>
              </a:ext>
            </a:extLst>
          </p:cNvPr>
          <p:cNvSpPr txBox="1"/>
          <p:nvPr/>
        </p:nvSpPr>
        <p:spPr>
          <a:xfrm>
            <a:off x="0" y="1318009"/>
            <a:ext cx="448911" cy="1200329"/>
          </a:xfrm>
          <a:prstGeom prst="rect">
            <a:avLst/>
          </a:prstGeom>
          <a:noFill/>
        </p:spPr>
        <p:txBody>
          <a:bodyPr wrap="square" rtlCol="0">
            <a:spAutoFit/>
          </a:bodyPr>
          <a:lstStyle/>
          <a:p>
            <a:r>
              <a:rPr lang="it-IT" sz="2400" b="1" dirty="0" err="1">
                <a:solidFill>
                  <a:srgbClr val="CC0001"/>
                </a:solidFill>
              </a:rPr>
              <a:t>GDP</a:t>
            </a:r>
            <a:endParaRPr lang="it-IT" sz="2400" b="1" dirty="0">
              <a:solidFill>
                <a:srgbClr val="CC0001"/>
              </a:solidFill>
            </a:endParaRPr>
          </a:p>
        </p:txBody>
      </p:sp>
      <p:sp>
        <p:nvSpPr>
          <p:cNvPr id="7" name="CasellaDiTesto 6">
            <a:extLst>
              <a:ext uri="{FF2B5EF4-FFF2-40B4-BE49-F238E27FC236}">
                <a16:creationId xmlns:a16="http://schemas.microsoft.com/office/drawing/2014/main" id="{64DDA231-A71E-48EB-B551-D0523F0CFB07}"/>
              </a:ext>
            </a:extLst>
          </p:cNvPr>
          <p:cNvSpPr txBox="1"/>
          <p:nvPr/>
        </p:nvSpPr>
        <p:spPr>
          <a:xfrm>
            <a:off x="45075" y="3772375"/>
            <a:ext cx="358759" cy="3046988"/>
          </a:xfrm>
          <a:prstGeom prst="rect">
            <a:avLst/>
          </a:prstGeom>
          <a:noFill/>
        </p:spPr>
        <p:txBody>
          <a:bodyPr wrap="square" rtlCol="0">
            <a:spAutoFit/>
          </a:bodyPr>
          <a:lstStyle/>
          <a:p>
            <a:r>
              <a:rPr lang="it-IT" sz="2400" b="1" dirty="0" err="1">
                <a:solidFill>
                  <a:srgbClr val="003ACC"/>
                </a:solidFill>
              </a:rPr>
              <a:t>DEBT</a:t>
            </a:r>
            <a:r>
              <a:rPr lang="it-IT" sz="2400" b="1" dirty="0">
                <a:solidFill>
                  <a:srgbClr val="003ACC"/>
                </a:solidFill>
              </a:rPr>
              <a:t>/</a:t>
            </a:r>
            <a:r>
              <a:rPr lang="it-IT" sz="2400" b="1" dirty="0" err="1">
                <a:solidFill>
                  <a:srgbClr val="003ACC"/>
                </a:solidFill>
              </a:rPr>
              <a:t>GDP</a:t>
            </a:r>
            <a:endParaRPr lang="it-IT" sz="2400" b="1" dirty="0">
              <a:solidFill>
                <a:srgbClr val="003ACC"/>
              </a:solidFill>
            </a:endParaRPr>
          </a:p>
        </p:txBody>
      </p:sp>
    </p:spTree>
    <p:extLst>
      <p:ext uri="{BB962C8B-B14F-4D97-AF65-F5344CB8AC3E}">
        <p14:creationId xmlns:p14="http://schemas.microsoft.com/office/powerpoint/2010/main" val="111541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D986E3-935B-4E91-9550-8FD34A6D24C2}"/>
              </a:ext>
            </a:extLst>
          </p:cNvPr>
          <p:cNvSpPr>
            <a:spLocks noGrp="1"/>
          </p:cNvSpPr>
          <p:nvPr>
            <p:ph type="title"/>
          </p:nvPr>
        </p:nvSpPr>
        <p:spPr>
          <a:xfrm>
            <a:off x="1957836" y="533959"/>
            <a:ext cx="8911687" cy="1280890"/>
          </a:xfrm>
        </p:spPr>
        <p:txBody>
          <a:bodyPr>
            <a:normAutofit/>
          </a:bodyPr>
          <a:lstStyle/>
          <a:p>
            <a:r>
              <a:rPr lang="it-IT" sz="4000" dirty="0"/>
              <a:t>Conclusioni</a:t>
            </a:r>
          </a:p>
        </p:txBody>
      </p:sp>
      <p:sp>
        <p:nvSpPr>
          <p:cNvPr id="4" name="Rettangolo 3">
            <a:extLst>
              <a:ext uri="{FF2B5EF4-FFF2-40B4-BE49-F238E27FC236}">
                <a16:creationId xmlns:a16="http://schemas.microsoft.com/office/drawing/2014/main" id="{FAF2123D-F224-47EC-8B14-1436B43AD3AE}"/>
              </a:ext>
            </a:extLst>
          </p:cNvPr>
          <p:cNvSpPr/>
          <p:nvPr/>
        </p:nvSpPr>
        <p:spPr>
          <a:xfrm>
            <a:off x="2021983" y="1328950"/>
            <a:ext cx="8577330" cy="5262979"/>
          </a:xfrm>
          <a:prstGeom prst="rect">
            <a:avLst/>
          </a:prstGeom>
        </p:spPr>
        <p:txBody>
          <a:bodyPr wrap="square">
            <a:spAutoFit/>
          </a:bodyPr>
          <a:lstStyle/>
          <a:p>
            <a:r>
              <a:rPr lang="it-IT" sz="1600" dirty="0"/>
              <a:t>In seguito alla regressione sul </a:t>
            </a:r>
            <a:r>
              <a:rPr lang="it-IT" sz="1600" dirty="0" err="1"/>
              <a:t>GDP</a:t>
            </a:r>
            <a:r>
              <a:rPr lang="it-IT" sz="1600" dirty="0"/>
              <a:t> statunitense possiamo affermare con sufficiente sicurezza che gli sgravi fiscali operati da D. J. Trump – per quanto non particolarmente incisivi a livello di entrate tributarie totali – abbiano un effetto positivo in relazione alla crescita del </a:t>
            </a:r>
            <a:r>
              <a:rPr lang="it-IT" sz="1600" dirty="0" err="1"/>
              <a:t>GDP</a:t>
            </a:r>
            <a:r>
              <a:rPr lang="it-IT" sz="1600" dirty="0"/>
              <a:t>. La stessa valutazione– sebbene il coefficiente risulti negativo – non può essere espressa in relazione al rapporto debito/</a:t>
            </a:r>
            <a:r>
              <a:rPr lang="it-IT" sz="1600" dirty="0" err="1"/>
              <a:t>GDP</a:t>
            </a:r>
            <a:r>
              <a:rPr lang="it-IT" sz="1600" dirty="0"/>
              <a:t>.</a:t>
            </a:r>
          </a:p>
          <a:p>
            <a:endParaRPr lang="it-IT" sz="1600" dirty="0"/>
          </a:p>
          <a:p>
            <a:r>
              <a:rPr lang="it-IT" sz="1600" dirty="0"/>
              <a:t>Per quanto riguarda le esportazioni, com’era prevedibile, un loro aumento corrisponde ad un aumento del </a:t>
            </a:r>
            <a:r>
              <a:rPr lang="it-IT" sz="1600" dirty="0" err="1"/>
              <a:t>GDP</a:t>
            </a:r>
            <a:r>
              <a:rPr lang="it-IT" sz="1600" dirty="0"/>
              <a:t> e ad una riduzione del debito. Sebbene la politica commerciale isolazionista di D. J. Trump, dati alla mano, abbia incrementato le quantità di export, non siamo in grado di prevedere come ulteriori dazi al 25% potrebbero ripercuotersi sulla bilancia commerciale statunitense.</a:t>
            </a:r>
          </a:p>
          <a:p>
            <a:endParaRPr lang="it-IT" sz="1600" dirty="0"/>
          </a:p>
          <a:p>
            <a:r>
              <a:rPr lang="it-IT" sz="1600" dirty="0"/>
              <a:t>In ultimo, risultati maggiormente attendibili si hanno per quanto riguarda i tassi d’interesse. Questi infatti, se crescenti, avrebbero effetti negativi sia in relazione alla crescita del </a:t>
            </a:r>
            <a:r>
              <a:rPr lang="it-IT" sz="1600" dirty="0" err="1"/>
              <a:t>GDP</a:t>
            </a:r>
            <a:r>
              <a:rPr lang="it-IT" sz="1600" dirty="0"/>
              <a:t> che alla tenuta sotto controllo del rapporto tra debito pubblico e </a:t>
            </a:r>
            <a:r>
              <a:rPr lang="it-IT" sz="1600" dirty="0" err="1"/>
              <a:t>GDP</a:t>
            </a:r>
            <a:r>
              <a:rPr lang="it-IT" sz="1600" dirty="0"/>
              <a:t> stesso.</a:t>
            </a:r>
          </a:p>
          <a:p>
            <a:endParaRPr lang="it-IT" sz="1600" dirty="0"/>
          </a:p>
          <a:p>
            <a:r>
              <a:rPr lang="it-IT" sz="1600" dirty="0"/>
              <a:t>Non pare quindi esserci un vero e proprio «Effetto Trump», piuttosto emerge un trend positivo che mantiene in crescita l’economia USA il cui inizio risale tuttavia al periodo post-crisi 2008/09. </a:t>
            </a:r>
            <a:endParaRPr lang="it-IT" dirty="0"/>
          </a:p>
        </p:txBody>
      </p:sp>
    </p:spTree>
    <p:extLst>
      <p:ext uri="{BB962C8B-B14F-4D97-AF65-F5344CB8AC3E}">
        <p14:creationId xmlns:p14="http://schemas.microsoft.com/office/powerpoint/2010/main" val="3592567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C50FDBEE-4986-4B88-87F2-D2DA39613CC2}"/>
              </a:ext>
            </a:extLst>
          </p:cNvPr>
          <p:cNvSpPr txBox="1"/>
          <p:nvPr/>
        </p:nvSpPr>
        <p:spPr>
          <a:xfrm>
            <a:off x="1001307" y="847252"/>
            <a:ext cx="1688197" cy="1323439"/>
          </a:xfrm>
          <a:prstGeom prst="rect">
            <a:avLst/>
          </a:prstGeom>
          <a:noFill/>
        </p:spPr>
        <p:txBody>
          <a:bodyPr wrap="square" rtlCol="0">
            <a:spAutoFit/>
          </a:bodyPr>
          <a:lstStyle/>
          <a:p>
            <a:r>
              <a:rPr lang="it-IT" sz="4000" b="1" dirty="0"/>
              <a:t>FONTI</a:t>
            </a:r>
          </a:p>
          <a:p>
            <a:endParaRPr lang="it-IT" sz="4000" b="1" dirty="0"/>
          </a:p>
        </p:txBody>
      </p:sp>
      <p:sp>
        <p:nvSpPr>
          <p:cNvPr id="8" name="CasellaDiTesto 7">
            <a:extLst>
              <a:ext uri="{FF2B5EF4-FFF2-40B4-BE49-F238E27FC236}">
                <a16:creationId xmlns:a16="http://schemas.microsoft.com/office/drawing/2014/main" id="{2759ADD1-2FC9-4CF5-B265-8F6AD4FB9084}"/>
              </a:ext>
            </a:extLst>
          </p:cNvPr>
          <p:cNvSpPr txBox="1"/>
          <p:nvPr/>
        </p:nvSpPr>
        <p:spPr>
          <a:xfrm>
            <a:off x="848014" y="2774028"/>
            <a:ext cx="3621004" cy="3046988"/>
          </a:xfrm>
          <a:prstGeom prst="rect">
            <a:avLst/>
          </a:prstGeom>
          <a:noFill/>
        </p:spPr>
        <p:txBody>
          <a:bodyPr wrap="square" rtlCol="0">
            <a:spAutoFit/>
          </a:bodyPr>
          <a:lstStyle/>
          <a:p>
            <a:r>
              <a:rPr lang="it-IT" sz="2400" dirty="0" err="1">
                <a:hlinkClick r:id="rId2"/>
              </a:rPr>
              <a:t>www.oecd.org</a:t>
            </a:r>
            <a:endParaRPr lang="it-IT" sz="2400" dirty="0"/>
          </a:p>
          <a:p>
            <a:endParaRPr lang="it-IT" sz="2400" dirty="0">
              <a:hlinkClick r:id="rId3"/>
            </a:endParaRPr>
          </a:p>
          <a:p>
            <a:r>
              <a:rPr lang="it-IT" sz="2400" dirty="0" err="1">
                <a:hlinkClick r:id="rId3"/>
              </a:rPr>
              <a:t>www.imf.org</a:t>
            </a:r>
            <a:endParaRPr lang="it-IT" sz="2400" dirty="0"/>
          </a:p>
          <a:p>
            <a:endParaRPr lang="it-IT" sz="2400" dirty="0">
              <a:hlinkClick r:id="rId4"/>
            </a:endParaRPr>
          </a:p>
          <a:p>
            <a:r>
              <a:rPr lang="it-IT" sz="2400" dirty="0" err="1">
                <a:hlinkClick r:id="rId4"/>
              </a:rPr>
              <a:t>www.census.gov</a:t>
            </a:r>
            <a:endParaRPr lang="it-IT" sz="2400" dirty="0"/>
          </a:p>
          <a:p>
            <a:endParaRPr lang="it-IT" sz="2400" dirty="0">
              <a:hlinkClick r:id="rId5"/>
            </a:endParaRPr>
          </a:p>
          <a:p>
            <a:endParaRPr lang="it-IT" sz="2400" dirty="0">
              <a:hlinkClick r:id="rId6"/>
            </a:endParaRPr>
          </a:p>
          <a:p>
            <a:endParaRPr lang="it-IT" sz="2400" dirty="0"/>
          </a:p>
        </p:txBody>
      </p:sp>
      <p:sp>
        <p:nvSpPr>
          <p:cNvPr id="22" name="Rettangolo 21">
            <a:extLst>
              <a:ext uri="{FF2B5EF4-FFF2-40B4-BE49-F238E27FC236}">
                <a16:creationId xmlns:a16="http://schemas.microsoft.com/office/drawing/2014/main" id="{ACA7250E-0C45-4063-BD5E-0AC5E498D3C2}"/>
              </a:ext>
            </a:extLst>
          </p:cNvPr>
          <p:cNvSpPr/>
          <p:nvPr/>
        </p:nvSpPr>
        <p:spPr>
          <a:xfrm>
            <a:off x="3956698" y="2575043"/>
            <a:ext cx="3213909" cy="2308324"/>
          </a:xfrm>
          <a:prstGeom prst="rect">
            <a:avLst/>
          </a:prstGeom>
        </p:spPr>
        <p:txBody>
          <a:bodyPr wrap="square">
            <a:spAutoFit/>
          </a:bodyPr>
          <a:lstStyle/>
          <a:p>
            <a:r>
              <a:rPr lang="it-IT" sz="2400" dirty="0" err="1">
                <a:hlinkClick r:id="rId6"/>
              </a:rPr>
              <a:t>www.federalreserve.gov</a:t>
            </a:r>
            <a:endParaRPr lang="it-IT" sz="2400" dirty="0"/>
          </a:p>
          <a:p>
            <a:endParaRPr lang="it-IT" sz="2400" dirty="0"/>
          </a:p>
          <a:p>
            <a:r>
              <a:rPr lang="it-IT" sz="2400" dirty="0" err="1">
                <a:hlinkClick r:id="rId7"/>
              </a:rPr>
              <a:t>www.wikipedia.com</a:t>
            </a:r>
            <a:endParaRPr lang="it-IT" sz="2400" dirty="0"/>
          </a:p>
          <a:p>
            <a:endParaRPr lang="it-IT" sz="2400" dirty="0">
              <a:hlinkClick r:id="rId8"/>
            </a:endParaRPr>
          </a:p>
          <a:p>
            <a:r>
              <a:rPr lang="it-IT" sz="2400" dirty="0" err="1">
                <a:hlinkClick r:id="rId8"/>
              </a:rPr>
              <a:t>www.worldbank.org</a:t>
            </a:r>
            <a:endParaRPr lang="it-IT" sz="2400" dirty="0"/>
          </a:p>
        </p:txBody>
      </p:sp>
      <p:sp>
        <p:nvSpPr>
          <p:cNvPr id="36" name="Rettangolo 35">
            <a:extLst>
              <a:ext uri="{FF2B5EF4-FFF2-40B4-BE49-F238E27FC236}">
                <a16:creationId xmlns:a16="http://schemas.microsoft.com/office/drawing/2014/main" id="{F4B59ACF-8787-4113-84EB-05E31F0FD0BA}"/>
              </a:ext>
            </a:extLst>
          </p:cNvPr>
          <p:cNvSpPr/>
          <p:nvPr/>
        </p:nvSpPr>
        <p:spPr>
          <a:xfrm>
            <a:off x="7663302" y="2611415"/>
            <a:ext cx="3621004" cy="3785652"/>
          </a:xfrm>
          <a:prstGeom prst="rect">
            <a:avLst/>
          </a:prstGeom>
        </p:spPr>
        <p:txBody>
          <a:bodyPr wrap="square">
            <a:spAutoFit/>
          </a:bodyPr>
          <a:lstStyle/>
          <a:p>
            <a:r>
              <a:rPr lang="it-IT" sz="2400" dirty="0" err="1">
                <a:hlinkClick r:id="rId9"/>
              </a:rPr>
              <a:t>www.tradingeconomics.com</a:t>
            </a:r>
            <a:endParaRPr lang="it-IT" sz="2400" dirty="0"/>
          </a:p>
          <a:p>
            <a:endParaRPr lang="it-IT" sz="2400" dirty="0"/>
          </a:p>
          <a:p>
            <a:r>
              <a:rPr lang="it-IT" sz="2400" dirty="0" err="1">
                <a:hlinkClick r:id="rId10"/>
              </a:rPr>
              <a:t>www.ilsole24ore.com</a:t>
            </a:r>
            <a:endParaRPr lang="it-IT" sz="2400" dirty="0"/>
          </a:p>
          <a:p>
            <a:endParaRPr lang="it-IT" sz="2400" dirty="0"/>
          </a:p>
          <a:p>
            <a:r>
              <a:rPr lang="it-IT" sz="2400" dirty="0" err="1">
                <a:hlinkClick r:id="rId5"/>
              </a:rPr>
              <a:t>www.repubblica.it</a:t>
            </a:r>
            <a:endParaRPr lang="it-IT" sz="2400" dirty="0"/>
          </a:p>
          <a:p>
            <a:endParaRPr lang="it-IT" sz="2400" dirty="0"/>
          </a:p>
          <a:p>
            <a:endParaRPr lang="it-IT" sz="2400" dirty="0"/>
          </a:p>
          <a:p>
            <a:endParaRPr lang="it-IT" sz="2400" dirty="0"/>
          </a:p>
          <a:p>
            <a:endParaRPr lang="it-IT" sz="2400" dirty="0"/>
          </a:p>
        </p:txBody>
      </p:sp>
    </p:spTree>
    <p:extLst>
      <p:ext uri="{BB962C8B-B14F-4D97-AF65-F5344CB8AC3E}">
        <p14:creationId xmlns:p14="http://schemas.microsoft.com/office/powerpoint/2010/main" val="427832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31E556-9D7B-4749-98EB-C74783271DA7}"/>
              </a:ext>
            </a:extLst>
          </p:cNvPr>
          <p:cNvSpPr>
            <a:spLocks noGrp="1"/>
          </p:cNvSpPr>
          <p:nvPr>
            <p:ph type="title"/>
          </p:nvPr>
        </p:nvSpPr>
        <p:spPr>
          <a:xfrm>
            <a:off x="6426429" y="581227"/>
            <a:ext cx="5021516" cy="1280890"/>
          </a:xfrm>
        </p:spPr>
        <p:txBody>
          <a:bodyPr>
            <a:normAutofit/>
          </a:bodyPr>
          <a:lstStyle/>
          <a:p>
            <a:r>
              <a:rPr lang="it-IT" dirty="0"/>
              <a:t>La campagna elettorale </a:t>
            </a:r>
          </a:p>
        </p:txBody>
      </p:sp>
      <p:sp>
        <p:nvSpPr>
          <p:cNvPr id="3" name="Segnaposto contenuto 2">
            <a:extLst>
              <a:ext uri="{FF2B5EF4-FFF2-40B4-BE49-F238E27FC236}">
                <a16:creationId xmlns:a16="http://schemas.microsoft.com/office/drawing/2014/main" id="{B8DF2E84-FEAC-40F8-B255-540EA313D042}"/>
              </a:ext>
            </a:extLst>
          </p:cNvPr>
          <p:cNvSpPr>
            <a:spLocks noGrp="1"/>
          </p:cNvSpPr>
          <p:nvPr>
            <p:ph idx="1"/>
          </p:nvPr>
        </p:nvSpPr>
        <p:spPr>
          <a:xfrm>
            <a:off x="6457754" y="1789453"/>
            <a:ext cx="5066419" cy="4830651"/>
          </a:xfrm>
        </p:spPr>
        <p:txBody>
          <a:bodyPr>
            <a:normAutofit lnSpcReduction="10000"/>
          </a:bodyPr>
          <a:lstStyle/>
          <a:p>
            <a:pPr marL="0" indent="0">
              <a:lnSpc>
                <a:spcPct val="90000"/>
              </a:lnSpc>
              <a:buNone/>
            </a:pPr>
            <a:r>
              <a:rPr lang="it-IT" dirty="0"/>
              <a:t>Nonostante ci si rammenti prevalentemente delle proposte anti – immigrazione avanzate da Donald J. Trump durante la campagna elettorale del 2016 – una su tutte il muro al confine col Messico – egli in vero si concentra in maniera significativa anche su temi relativi all’economia degli U.S.A.</a:t>
            </a:r>
          </a:p>
          <a:p>
            <a:pPr marL="0" indent="0">
              <a:lnSpc>
                <a:spcPct val="90000"/>
              </a:lnSpc>
              <a:buNone/>
            </a:pPr>
            <a:r>
              <a:rPr lang="it-IT" dirty="0"/>
              <a:t>Ricordiamo qui i principali:</a:t>
            </a:r>
          </a:p>
          <a:p>
            <a:pPr>
              <a:lnSpc>
                <a:spcPct val="90000"/>
              </a:lnSpc>
            </a:pPr>
            <a:r>
              <a:rPr lang="it-IT" dirty="0"/>
              <a:t>Taglio della Corporate Tax </a:t>
            </a:r>
          </a:p>
          <a:p>
            <a:pPr>
              <a:lnSpc>
                <a:spcPct val="90000"/>
              </a:lnSpc>
            </a:pPr>
            <a:r>
              <a:rPr lang="it-IT" dirty="0"/>
              <a:t>Isolazionismo e Protezionismo</a:t>
            </a:r>
          </a:p>
          <a:p>
            <a:pPr>
              <a:lnSpc>
                <a:spcPct val="90000"/>
              </a:lnSpc>
            </a:pPr>
            <a:r>
              <a:rPr lang="it-IT" dirty="0"/>
              <a:t>Uscita dal TPP (Trans-Pacific Partnership)</a:t>
            </a:r>
          </a:p>
          <a:p>
            <a:pPr>
              <a:lnSpc>
                <a:spcPct val="90000"/>
              </a:lnSpc>
            </a:pPr>
            <a:r>
              <a:rPr lang="it-IT" dirty="0"/>
              <a:t>Dazi sulle importazioni</a:t>
            </a:r>
          </a:p>
          <a:p>
            <a:pPr>
              <a:lnSpc>
                <a:spcPct val="90000"/>
              </a:lnSpc>
            </a:pPr>
            <a:r>
              <a:rPr lang="it-IT" dirty="0"/>
              <a:t>Rinegoziazione del Debito Pubblico</a:t>
            </a:r>
          </a:p>
          <a:p>
            <a:pPr>
              <a:lnSpc>
                <a:spcPct val="90000"/>
              </a:lnSpc>
            </a:pPr>
            <a:r>
              <a:rPr lang="it-IT" dirty="0"/>
              <a:t>Riscossione tasse non pagate e lotta all’evasione fiscale</a:t>
            </a:r>
          </a:p>
          <a:p>
            <a:pPr marL="0" indent="0">
              <a:lnSpc>
                <a:spcPct val="90000"/>
              </a:lnSpc>
              <a:buNone/>
            </a:pPr>
            <a:endParaRPr lang="it-IT" sz="1400" dirty="0"/>
          </a:p>
          <a:p>
            <a:pPr marL="0" indent="0">
              <a:lnSpc>
                <a:spcPct val="90000"/>
              </a:lnSpc>
              <a:buNone/>
            </a:pPr>
            <a:endParaRPr lang="it-IT" sz="1400" dirty="0"/>
          </a:p>
          <a:p>
            <a:pPr marL="0" indent="0">
              <a:lnSpc>
                <a:spcPct val="90000"/>
              </a:lnSpc>
              <a:buNone/>
            </a:pPr>
            <a:endParaRPr lang="it-IT" sz="1400" dirty="0"/>
          </a:p>
        </p:txBody>
      </p:sp>
      <p:pic>
        <p:nvPicPr>
          <p:cNvPr id="7" name="Immagine 6">
            <a:extLst>
              <a:ext uri="{FF2B5EF4-FFF2-40B4-BE49-F238E27FC236}">
                <a16:creationId xmlns:a16="http://schemas.microsoft.com/office/drawing/2014/main" id="{24DA1802-FE92-42CC-B8F9-849A8ADD6730}"/>
              </a:ext>
            </a:extLst>
          </p:cNvPr>
          <p:cNvPicPr>
            <a:picLocks noChangeAspect="1"/>
          </p:cNvPicPr>
          <p:nvPr/>
        </p:nvPicPr>
        <p:blipFill rotWithShape="1">
          <a:blip r:embed="rId2">
            <a:extLst>
              <a:ext uri="{28A0092B-C50C-407E-A947-70E740481C1C}">
                <a14:useLocalDpi xmlns:a14="http://schemas.microsoft.com/office/drawing/2010/main" val="0"/>
              </a:ext>
            </a:extLst>
          </a:blip>
          <a:srcRect t="873" r="2" b="1127"/>
          <a:stretch/>
        </p:blipFill>
        <p:spPr>
          <a:xfrm>
            <a:off x="-1555" y="1731"/>
            <a:ext cx="4671091" cy="6858000"/>
          </a:xfrm>
          <a:prstGeom prst="rect">
            <a:avLst/>
          </a:prstGeom>
        </p:spPr>
      </p:pic>
    </p:spTree>
    <p:extLst>
      <p:ext uri="{BB962C8B-B14F-4D97-AF65-F5344CB8AC3E}">
        <p14:creationId xmlns:p14="http://schemas.microsoft.com/office/powerpoint/2010/main" val="119946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F78ED7-9423-414B-8EAC-A91EEE23F07A}"/>
              </a:ext>
            </a:extLst>
          </p:cNvPr>
          <p:cNvSpPr>
            <a:spLocks noGrp="1"/>
          </p:cNvSpPr>
          <p:nvPr>
            <p:ph type="title"/>
          </p:nvPr>
        </p:nvSpPr>
        <p:spPr>
          <a:xfrm>
            <a:off x="1687670" y="624110"/>
            <a:ext cx="4038876" cy="1280890"/>
          </a:xfrm>
        </p:spPr>
        <p:txBody>
          <a:bodyPr>
            <a:normAutofit/>
          </a:bodyPr>
          <a:lstStyle/>
          <a:p>
            <a:r>
              <a:rPr lang="it-IT" sz="3200"/>
              <a:t>I risultati elettorali</a:t>
            </a:r>
          </a:p>
        </p:txBody>
      </p:sp>
      <p:sp>
        <p:nvSpPr>
          <p:cNvPr id="3" name="Segnaposto contenuto 2">
            <a:extLst>
              <a:ext uri="{FF2B5EF4-FFF2-40B4-BE49-F238E27FC236}">
                <a16:creationId xmlns:a16="http://schemas.microsoft.com/office/drawing/2014/main" id="{91D84B11-E755-4FB0-8739-6BDB8B5EC076}"/>
              </a:ext>
            </a:extLst>
          </p:cNvPr>
          <p:cNvSpPr>
            <a:spLocks noGrp="1"/>
          </p:cNvSpPr>
          <p:nvPr>
            <p:ph idx="1"/>
          </p:nvPr>
        </p:nvSpPr>
        <p:spPr>
          <a:xfrm>
            <a:off x="1683956" y="1390918"/>
            <a:ext cx="4042589" cy="5220898"/>
          </a:xfrm>
        </p:spPr>
        <p:txBody>
          <a:bodyPr>
            <a:normAutofit/>
          </a:bodyPr>
          <a:lstStyle/>
          <a:p>
            <a:pPr marL="0" indent="0">
              <a:lnSpc>
                <a:spcPct val="90000"/>
              </a:lnSpc>
              <a:buNone/>
            </a:pPr>
            <a:r>
              <a:rPr lang="it-IT" sz="1600" dirty="0">
                <a:solidFill>
                  <a:schemeClr val="tx1"/>
                </a:solidFill>
              </a:rPr>
              <a:t>Durante l’Election Day dell’8 novembre 2016 gli Stati Uniti d’America si riversano ai seggi elettorali; producendo i risultati in grafica.</a:t>
            </a:r>
          </a:p>
          <a:p>
            <a:pPr marL="0" indent="0">
              <a:lnSpc>
                <a:spcPct val="90000"/>
              </a:lnSpc>
              <a:buNone/>
            </a:pPr>
            <a:r>
              <a:rPr lang="it-IT" sz="1600" dirty="0">
                <a:solidFill>
                  <a:schemeClr val="tx1"/>
                </a:solidFill>
              </a:rPr>
              <a:t>Come si può notare le percentuali relative ai voti effettivi andarono a favore di Hillary D.R. Clinton, che ottenne quasi 3 milioni di voti in più di Donald J. Trump.</a:t>
            </a:r>
          </a:p>
          <a:p>
            <a:pPr marL="0" indent="0">
              <a:lnSpc>
                <a:spcPct val="90000"/>
              </a:lnSpc>
              <a:buNone/>
            </a:pPr>
            <a:r>
              <a:rPr lang="it-IT" sz="1600" dirty="0">
                <a:solidFill>
                  <a:schemeClr val="tx1"/>
                </a:solidFill>
              </a:rPr>
              <a:t>Il sistema elettorale statunitense però prevede un meccanismo maggioritario per il quale, al netto dei voti totali, chi ottiene la maggioranza in uno Stato si aggiudica tutti i Grandi Elettori dello stesso.</a:t>
            </a:r>
          </a:p>
          <a:p>
            <a:pPr marL="0" indent="0">
              <a:lnSpc>
                <a:spcPct val="90000"/>
              </a:lnSpc>
              <a:buNone/>
            </a:pPr>
            <a:r>
              <a:rPr lang="it-IT" sz="1600" dirty="0">
                <a:solidFill>
                  <a:schemeClr val="tx1"/>
                </a:solidFill>
              </a:rPr>
              <a:t>Questo meccanismo, finalizzato a garantire rappresentatività anche agli Stati meno popolosi, garantì la maggioranza dei Grandi Elettori a D.J. Trump che il 20 gennaio 2017 si insediò come 45° Presidente degli U.S.A.</a:t>
            </a:r>
          </a:p>
          <a:p>
            <a:pPr marL="0" indent="0">
              <a:lnSpc>
                <a:spcPct val="90000"/>
              </a:lnSpc>
              <a:buNone/>
            </a:pPr>
            <a:endParaRPr lang="it-IT" sz="1200" dirty="0">
              <a:solidFill>
                <a:schemeClr val="tx1"/>
              </a:solidFill>
            </a:endParaRPr>
          </a:p>
        </p:txBody>
      </p:sp>
      <p:pic>
        <p:nvPicPr>
          <p:cNvPr id="8" name="Immagine 7">
            <a:extLst>
              <a:ext uri="{FF2B5EF4-FFF2-40B4-BE49-F238E27FC236}">
                <a16:creationId xmlns:a16="http://schemas.microsoft.com/office/drawing/2014/main" id="{E76946CD-9786-43CA-8924-4B9445646078}"/>
              </a:ext>
            </a:extLst>
          </p:cNvPr>
          <p:cNvPicPr>
            <a:picLocks noChangeAspect="1"/>
          </p:cNvPicPr>
          <p:nvPr/>
        </p:nvPicPr>
        <p:blipFill>
          <a:blip r:embed="rId2"/>
          <a:stretch>
            <a:fillRect/>
          </a:stretch>
        </p:blipFill>
        <p:spPr>
          <a:xfrm>
            <a:off x="5506452" y="673496"/>
            <a:ext cx="3044664" cy="2463008"/>
          </a:xfrm>
          <a:prstGeom prst="rect">
            <a:avLst/>
          </a:prstGeom>
          <a:ln>
            <a:noFill/>
          </a:ln>
          <a:effectLst>
            <a:softEdge rad="112500"/>
          </a:effectLst>
        </p:spPr>
      </p:pic>
      <p:pic>
        <p:nvPicPr>
          <p:cNvPr id="6" name="Immagine 5">
            <a:extLst>
              <a:ext uri="{FF2B5EF4-FFF2-40B4-BE49-F238E27FC236}">
                <a16:creationId xmlns:a16="http://schemas.microsoft.com/office/drawing/2014/main" id="{9D3B7DE5-6CC5-4974-8817-3CC9E165BCC4}"/>
              </a:ext>
            </a:extLst>
          </p:cNvPr>
          <p:cNvPicPr>
            <a:picLocks noChangeAspect="1"/>
          </p:cNvPicPr>
          <p:nvPr/>
        </p:nvPicPr>
        <p:blipFill>
          <a:blip r:embed="rId3"/>
          <a:stretch>
            <a:fillRect/>
          </a:stretch>
        </p:blipFill>
        <p:spPr>
          <a:xfrm>
            <a:off x="8915433" y="673496"/>
            <a:ext cx="3177794" cy="2463008"/>
          </a:xfrm>
          <a:prstGeom prst="rect">
            <a:avLst/>
          </a:prstGeom>
          <a:ln>
            <a:noFill/>
          </a:ln>
          <a:effectLst>
            <a:softEdge rad="112500"/>
          </a:effectLst>
        </p:spPr>
      </p:pic>
      <p:pic>
        <p:nvPicPr>
          <p:cNvPr id="7" name="Immagine 6">
            <a:extLst>
              <a:ext uri="{FF2B5EF4-FFF2-40B4-BE49-F238E27FC236}">
                <a16:creationId xmlns:a16="http://schemas.microsoft.com/office/drawing/2014/main" id="{F8195E2B-A121-4FE7-A1F1-45F9A972BDB9}"/>
              </a:ext>
            </a:extLst>
          </p:cNvPr>
          <p:cNvPicPr>
            <a:picLocks noChangeAspect="1"/>
          </p:cNvPicPr>
          <p:nvPr/>
        </p:nvPicPr>
        <p:blipFill rotWithShape="1">
          <a:blip r:embed="rId4"/>
          <a:srcRect l="-8277" r="-8277"/>
          <a:stretch/>
        </p:blipFill>
        <p:spPr>
          <a:xfrm>
            <a:off x="5506452" y="3429000"/>
            <a:ext cx="6576366" cy="3103286"/>
          </a:xfrm>
          <a:prstGeom prst="rect">
            <a:avLst/>
          </a:prstGeom>
          <a:ln>
            <a:noFill/>
          </a:ln>
          <a:effectLst>
            <a:softEdge rad="112500"/>
          </a:effectLst>
        </p:spPr>
      </p:pic>
    </p:spTree>
    <p:extLst>
      <p:ext uri="{BB962C8B-B14F-4D97-AF65-F5344CB8AC3E}">
        <p14:creationId xmlns:p14="http://schemas.microsoft.com/office/powerpoint/2010/main" val="209990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2DD5022-7B23-40DE-9929-5F4EB975799F}"/>
              </a:ext>
            </a:extLst>
          </p:cNvPr>
          <p:cNvSpPr>
            <a:spLocks noGrp="1"/>
          </p:cNvSpPr>
          <p:nvPr>
            <p:ph type="title"/>
          </p:nvPr>
        </p:nvSpPr>
        <p:spPr>
          <a:xfrm>
            <a:off x="3439158" y="572595"/>
            <a:ext cx="6297276" cy="1280890"/>
          </a:xfrm>
        </p:spPr>
        <p:txBody>
          <a:bodyPr>
            <a:normAutofit/>
          </a:bodyPr>
          <a:lstStyle/>
          <a:p>
            <a:r>
              <a:rPr lang="it-IT" sz="4000" dirty="0"/>
              <a:t>Quanto fatto fino ad ora</a:t>
            </a:r>
          </a:p>
        </p:txBody>
      </p:sp>
      <p:graphicFrame>
        <p:nvGraphicFramePr>
          <p:cNvPr id="8" name="Segnaposto contenuto 7">
            <a:extLst>
              <a:ext uri="{FF2B5EF4-FFF2-40B4-BE49-F238E27FC236}">
                <a16:creationId xmlns:a16="http://schemas.microsoft.com/office/drawing/2014/main" id="{E8116967-91CF-45F5-A93A-78B71FE63F13}"/>
              </a:ext>
            </a:extLst>
          </p:cNvPr>
          <p:cNvGraphicFramePr>
            <a:graphicFrameLocks noGrp="1"/>
          </p:cNvGraphicFramePr>
          <p:nvPr>
            <p:ph idx="1"/>
            <p:extLst>
              <p:ext uri="{D42A27DB-BD31-4B8C-83A1-F6EECF244321}">
                <p14:modId xmlns:p14="http://schemas.microsoft.com/office/powerpoint/2010/main" val="1922821459"/>
              </p:ext>
            </p:extLst>
          </p:nvPr>
        </p:nvGraphicFramePr>
        <p:xfrm>
          <a:off x="1399999" y="1519707"/>
          <a:ext cx="10014461" cy="4714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85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1" name="Group 8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5" name="Rectangle 9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7"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99" name="Rectangle 9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BD20487F-7C92-497E-B5C8-A2C6B59FB4B6}"/>
              </a:ext>
            </a:extLst>
          </p:cNvPr>
          <p:cNvSpPr txBox="1"/>
          <p:nvPr/>
        </p:nvSpPr>
        <p:spPr>
          <a:xfrm>
            <a:off x="618880" y="91231"/>
            <a:ext cx="3650279" cy="1259894"/>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La </a:t>
            </a:r>
            <a:r>
              <a:rPr lang="en-US" sz="3600" dirty="0" err="1">
                <a:solidFill>
                  <a:schemeClr val="tx1">
                    <a:lumMod val="85000"/>
                    <a:lumOff val="15000"/>
                  </a:schemeClr>
                </a:solidFill>
                <a:latin typeface="+mj-lt"/>
                <a:ea typeface="+mj-ea"/>
                <a:cs typeface="+mj-cs"/>
              </a:rPr>
              <a:t>riforma</a:t>
            </a:r>
            <a:r>
              <a:rPr lang="en-US" sz="3600" dirty="0">
                <a:solidFill>
                  <a:schemeClr val="tx1">
                    <a:lumMod val="85000"/>
                    <a:lumOff val="15000"/>
                  </a:schemeClr>
                </a:solidFill>
                <a:latin typeface="+mj-lt"/>
                <a:ea typeface="+mj-ea"/>
                <a:cs typeface="+mj-cs"/>
              </a:rPr>
              <a:t> </a:t>
            </a:r>
            <a:r>
              <a:rPr lang="en-US" sz="3600" dirty="0" err="1">
                <a:solidFill>
                  <a:schemeClr val="tx1">
                    <a:lumMod val="85000"/>
                    <a:lumOff val="15000"/>
                  </a:schemeClr>
                </a:solidFill>
                <a:latin typeface="+mj-lt"/>
                <a:ea typeface="+mj-ea"/>
                <a:cs typeface="+mj-cs"/>
              </a:rPr>
              <a:t>fiscale</a:t>
            </a:r>
            <a:endParaRPr lang="en-US" sz="3600" dirty="0">
              <a:solidFill>
                <a:schemeClr val="tx1">
                  <a:lumMod val="85000"/>
                  <a:lumOff val="15000"/>
                </a:schemeClr>
              </a:solidFill>
              <a:latin typeface="+mj-lt"/>
              <a:ea typeface="+mj-ea"/>
              <a:cs typeface="+mj-cs"/>
            </a:endParaRPr>
          </a:p>
        </p:txBody>
      </p:sp>
      <p:sp>
        <p:nvSpPr>
          <p:cNvPr id="101" name="Rectangle 10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 name="Content Placeholder 13">
            <a:extLst>
              <a:ext uri="{FF2B5EF4-FFF2-40B4-BE49-F238E27FC236}">
                <a16:creationId xmlns:a16="http://schemas.microsoft.com/office/drawing/2014/main" id="{1AA888B3-890C-4EED-8558-24509AF611A5}"/>
              </a:ext>
            </a:extLst>
          </p:cNvPr>
          <p:cNvSpPr>
            <a:spLocks noGrp="1"/>
          </p:cNvSpPr>
          <p:nvPr>
            <p:ph sz="half" idx="2"/>
          </p:nvPr>
        </p:nvSpPr>
        <p:spPr>
          <a:xfrm>
            <a:off x="718199" y="1519182"/>
            <a:ext cx="3650278" cy="3759253"/>
          </a:xfrm>
        </p:spPr>
        <p:txBody>
          <a:bodyPr vert="horz" lIns="91440" tIns="45720" rIns="91440" bIns="45720" rtlCol="0">
            <a:normAutofit/>
          </a:bodyPr>
          <a:lstStyle/>
          <a:p>
            <a:r>
              <a:rPr lang="en-US" sz="2000" dirty="0"/>
              <a:t>Come </a:t>
            </a:r>
            <a:r>
              <a:rPr lang="en-US" sz="2000" dirty="0" err="1"/>
              <a:t>si</a:t>
            </a:r>
            <a:r>
              <a:rPr lang="en-US" sz="2000" dirty="0"/>
              <a:t> </a:t>
            </a:r>
            <a:r>
              <a:rPr lang="en-US" sz="2000" dirty="0" err="1"/>
              <a:t>può</a:t>
            </a:r>
            <a:r>
              <a:rPr lang="en-US" sz="2000" dirty="0"/>
              <a:t> </a:t>
            </a:r>
            <a:r>
              <a:rPr lang="en-US" sz="2000" dirty="0" err="1"/>
              <a:t>osservare</a:t>
            </a:r>
            <a:r>
              <a:rPr lang="en-US" sz="2000" dirty="0"/>
              <a:t> </a:t>
            </a:r>
            <a:r>
              <a:rPr lang="en-US" sz="2000" dirty="0" err="1"/>
              <a:t>dalla</a:t>
            </a:r>
            <a:r>
              <a:rPr lang="en-US" sz="2000" dirty="0"/>
              <a:t> </a:t>
            </a:r>
            <a:r>
              <a:rPr lang="en-US" sz="2000" dirty="0" err="1"/>
              <a:t>tabella</a:t>
            </a:r>
            <a:r>
              <a:rPr lang="en-US" sz="2000" dirty="0"/>
              <a:t> a </a:t>
            </a:r>
            <a:r>
              <a:rPr lang="en-US" sz="2000" dirty="0" err="1"/>
              <a:t>fianco</a:t>
            </a:r>
            <a:r>
              <a:rPr lang="en-US" sz="2000" dirty="0"/>
              <a:t>, la </a:t>
            </a:r>
            <a:r>
              <a:rPr lang="en-US" sz="2000" dirty="0" err="1"/>
              <a:t>riforma</a:t>
            </a:r>
            <a:r>
              <a:rPr lang="en-US" sz="2000" dirty="0"/>
              <a:t> </a:t>
            </a:r>
            <a:r>
              <a:rPr lang="en-US" sz="2000" dirty="0" err="1"/>
              <a:t>fiscale</a:t>
            </a:r>
            <a:r>
              <a:rPr lang="en-US" sz="2000" dirty="0"/>
              <a:t> </a:t>
            </a:r>
            <a:r>
              <a:rPr lang="en-US" sz="2000" dirty="0" err="1"/>
              <a:t>promossa</a:t>
            </a:r>
            <a:r>
              <a:rPr lang="en-US" sz="2000" dirty="0"/>
              <a:t> da Donald J. </a:t>
            </a:r>
            <a:r>
              <a:rPr lang="it-IT" sz="2000" dirty="0"/>
              <a:t>Trump</a:t>
            </a:r>
            <a:r>
              <a:rPr lang="en-US" sz="2000" dirty="0"/>
              <a:t> – </a:t>
            </a:r>
            <a:r>
              <a:rPr lang="en-US" sz="2000" dirty="0" err="1"/>
              <a:t>oltre</a:t>
            </a:r>
            <a:r>
              <a:rPr lang="en-US" sz="2000" dirty="0"/>
              <a:t> ad </a:t>
            </a:r>
            <a:r>
              <a:rPr lang="en-US" sz="2000" dirty="0" err="1"/>
              <a:t>abbassare</a:t>
            </a:r>
            <a:r>
              <a:rPr lang="en-US" sz="2000" dirty="0"/>
              <a:t> la </a:t>
            </a:r>
            <a:r>
              <a:rPr lang="en-US" sz="2000" dirty="0" err="1"/>
              <a:t>tassa</a:t>
            </a:r>
            <a:r>
              <a:rPr lang="en-US" sz="2000" dirty="0"/>
              <a:t> </a:t>
            </a:r>
            <a:r>
              <a:rPr lang="en-US" sz="2000" dirty="0" err="1"/>
              <a:t>piatta</a:t>
            </a:r>
            <a:r>
              <a:rPr lang="en-US" sz="2000" dirty="0"/>
              <a:t> per </a:t>
            </a:r>
            <a:r>
              <a:rPr lang="en-US" sz="2000" dirty="0" err="1"/>
              <a:t>quanto</a:t>
            </a:r>
            <a:r>
              <a:rPr lang="en-US" sz="2000" dirty="0"/>
              <a:t> </a:t>
            </a:r>
            <a:r>
              <a:rPr lang="en-US" sz="2000" dirty="0" err="1"/>
              <a:t>riguarda</a:t>
            </a:r>
            <a:r>
              <a:rPr lang="en-US" sz="2000" dirty="0"/>
              <a:t> </a:t>
            </a:r>
            <a:r>
              <a:rPr lang="en-US" sz="2000" dirty="0" err="1"/>
              <a:t>i</a:t>
            </a:r>
            <a:r>
              <a:rPr lang="en-US" sz="2000" dirty="0"/>
              <a:t> </a:t>
            </a:r>
            <a:r>
              <a:rPr lang="en-US" sz="2000" dirty="0" err="1"/>
              <a:t>profitti</a:t>
            </a:r>
            <a:r>
              <a:rPr lang="en-US" sz="2000" dirty="0"/>
              <a:t> </a:t>
            </a:r>
            <a:r>
              <a:rPr lang="en-US" sz="2000" dirty="0" err="1"/>
              <a:t>aziendali</a:t>
            </a:r>
            <a:r>
              <a:rPr lang="en-US" sz="2000" dirty="0"/>
              <a:t> -  </a:t>
            </a:r>
            <a:r>
              <a:rPr lang="en-US" sz="2000" dirty="0" err="1"/>
              <a:t>riduce</a:t>
            </a:r>
            <a:r>
              <a:rPr lang="en-US" sz="2000" dirty="0"/>
              <a:t> in </a:t>
            </a:r>
            <a:r>
              <a:rPr lang="en-US" sz="2000" dirty="0" err="1"/>
              <a:t>maniera</a:t>
            </a:r>
            <a:r>
              <a:rPr lang="en-US" sz="2000" dirty="0"/>
              <a:t> </a:t>
            </a:r>
            <a:r>
              <a:rPr lang="en-US" sz="2000" dirty="0" err="1"/>
              <a:t>significativa</a:t>
            </a:r>
            <a:r>
              <a:rPr lang="en-US" sz="2000" dirty="0"/>
              <a:t> 5 </a:t>
            </a:r>
            <a:r>
              <a:rPr lang="en-US" sz="2000" dirty="0" err="1"/>
              <a:t>delle</a:t>
            </a:r>
            <a:r>
              <a:rPr lang="en-US" sz="2000" dirty="0"/>
              <a:t> 7 </a:t>
            </a:r>
            <a:r>
              <a:rPr lang="en-US" sz="2000" dirty="0" err="1"/>
              <a:t>aliquote</a:t>
            </a:r>
            <a:r>
              <a:rPr lang="en-US" sz="2000" dirty="0"/>
              <a:t> </a:t>
            </a:r>
            <a:r>
              <a:rPr lang="en-US" sz="2000" dirty="0" err="1"/>
              <a:t>previste</a:t>
            </a:r>
            <a:r>
              <a:rPr lang="en-US" sz="2000" dirty="0"/>
              <a:t> dal Sistema </a:t>
            </a:r>
            <a:r>
              <a:rPr lang="en-US" sz="2000" dirty="0" err="1"/>
              <a:t>fiscale</a:t>
            </a:r>
            <a:r>
              <a:rPr lang="en-US" sz="2000" dirty="0"/>
              <a:t> </a:t>
            </a:r>
            <a:r>
              <a:rPr lang="en-US" sz="2000" dirty="0" err="1"/>
              <a:t>statunitense</a:t>
            </a:r>
            <a:r>
              <a:rPr lang="en-US" sz="2000" dirty="0"/>
              <a:t>. </a:t>
            </a:r>
          </a:p>
        </p:txBody>
      </p:sp>
      <p:pic>
        <p:nvPicPr>
          <p:cNvPr id="62" name="Segnaposto contenuto 8">
            <a:extLst>
              <a:ext uri="{FF2B5EF4-FFF2-40B4-BE49-F238E27FC236}">
                <a16:creationId xmlns:a16="http://schemas.microsoft.com/office/drawing/2014/main" id="{313687BF-6474-4EE0-B7D6-83CE3BD21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543" y="1273522"/>
            <a:ext cx="6953577" cy="3985889"/>
          </a:xfrm>
          <a:prstGeom prst="rect">
            <a:avLst/>
          </a:prstGeom>
        </p:spPr>
      </p:pic>
      <p:sp>
        <p:nvSpPr>
          <p:cNvPr id="10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40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1266FBA6-A1EE-46FB-9776-8D900290BE81}"/>
              </a:ext>
            </a:extLst>
          </p:cNvPr>
          <p:cNvGraphicFramePr>
            <a:graphicFrameLocks noGrp="1"/>
          </p:cNvGraphicFramePr>
          <p:nvPr>
            <p:extLst>
              <p:ext uri="{D42A27DB-BD31-4B8C-83A1-F6EECF244321}">
                <p14:modId xmlns:p14="http://schemas.microsoft.com/office/powerpoint/2010/main" val="297707296"/>
              </p:ext>
            </p:extLst>
          </p:nvPr>
        </p:nvGraphicFramePr>
        <p:xfrm>
          <a:off x="1906073" y="695459"/>
          <a:ext cx="9594763" cy="3167272"/>
        </p:xfrm>
        <a:graphic>
          <a:graphicData uri="http://schemas.openxmlformats.org/drawingml/2006/table">
            <a:tbl>
              <a:tblPr firstRow="1" bandRow="1">
                <a:tableStyleId>{5C22544A-7EE6-4342-B048-85BDC9FD1C3A}</a:tableStyleId>
              </a:tblPr>
              <a:tblGrid>
                <a:gridCol w="2253447">
                  <a:extLst>
                    <a:ext uri="{9D8B030D-6E8A-4147-A177-3AD203B41FA5}">
                      <a16:colId xmlns:a16="http://schemas.microsoft.com/office/drawing/2014/main" val="562046379"/>
                    </a:ext>
                  </a:extLst>
                </a:gridCol>
                <a:gridCol w="3670658">
                  <a:extLst>
                    <a:ext uri="{9D8B030D-6E8A-4147-A177-3AD203B41FA5}">
                      <a16:colId xmlns:a16="http://schemas.microsoft.com/office/drawing/2014/main" val="288712805"/>
                    </a:ext>
                  </a:extLst>
                </a:gridCol>
                <a:gridCol w="3670658">
                  <a:extLst>
                    <a:ext uri="{9D8B030D-6E8A-4147-A177-3AD203B41FA5}">
                      <a16:colId xmlns:a16="http://schemas.microsoft.com/office/drawing/2014/main" val="3145855289"/>
                    </a:ext>
                  </a:extLst>
                </a:gridCol>
              </a:tblGrid>
              <a:tr h="395909">
                <a:tc>
                  <a:txBody>
                    <a:bodyPr/>
                    <a:lstStyle/>
                    <a:p>
                      <a:pPr algn="ctr"/>
                      <a:r>
                        <a:rPr lang="it-IT" dirty="0"/>
                        <a:t>Reddito</a:t>
                      </a:r>
                    </a:p>
                  </a:txBody>
                  <a:tcPr/>
                </a:tc>
                <a:tc>
                  <a:txBody>
                    <a:bodyPr/>
                    <a:lstStyle/>
                    <a:p>
                      <a:r>
                        <a:rPr lang="it-IT" dirty="0"/>
                        <a:t>Percentuale della popolazione</a:t>
                      </a:r>
                    </a:p>
                  </a:txBody>
                  <a:tcPr/>
                </a:tc>
                <a:tc>
                  <a:txBody>
                    <a:bodyPr/>
                    <a:lstStyle/>
                    <a:p>
                      <a:r>
                        <a:rPr lang="it-IT" dirty="0"/>
                        <a:t>Risparmio/Perdita post-riforma</a:t>
                      </a:r>
                    </a:p>
                  </a:txBody>
                  <a:tcPr/>
                </a:tc>
                <a:extLst>
                  <a:ext uri="{0D108BD9-81ED-4DB2-BD59-A6C34878D82A}">
                    <a16:rowId xmlns:a16="http://schemas.microsoft.com/office/drawing/2014/main" val="1117505177"/>
                  </a:ext>
                </a:extLst>
              </a:tr>
              <a:tr h="395909">
                <a:tc rowSpan="7">
                  <a:txBody>
                    <a:bodyPr/>
                    <a:lstStyle/>
                    <a:p>
                      <a:endParaRPr lang="it-IT" dirty="0"/>
                    </a:p>
                  </a:txBody>
                  <a:tcPr/>
                </a:tc>
                <a:tc>
                  <a:txBody>
                    <a:bodyPr/>
                    <a:lstStyle/>
                    <a:p>
                      <a:pPr algn="ctr"/>
                      <a:r>
                        <a:rPr lang="it-IT" b="1" dirty="0"/>
                        <a:t>1%</a:t>
                      </a:r>
                    </a:p>
                  </a:txBody>
                  <a:tcPr/>
                </a:tc>
                <a:tc>
                  <a:txBody>
                    <a:bodyPr/>
                    <a:lstStyle/>
                    <a:p>
                      <a:pPr algn="ctr"/>
                      <a:r>
                        <a:rPr lang="it-IT" b="1" dirty="0">
                          <a:solidFill>
                            <a:srgbClr val="00B050"/>
                          </a:solidFill>
                        </a:rPr>
                        <a:t>+1’090$</a:t>
                      </a:r>
                    </a:p>
                  </a:txBody>
                  <a:tcPr/>
                </a:tc>
                <a:extLst>
                  <a:ext uri="{0D108BD9-81ED-4DB2-BD59-A6C34878D82A}">
                    <a16:rowId xmlns:a16="http://schemas.microsoft.com/office/drawing/2014/main" val="1073228687"/>
                  </a:ext>
                </a:extLst>
              </a:tr>
              <a:tr h="395909">
                <a:tc vMerge="1">
                  <a:txBody>
                    <a:bodyPr/>
                    <a:lstStyle/>
                    <a:p>
                      <a:endParaRPr lang="it-IT" dirty="0"/>
                    </a:p>
                  </a:txBody>
                  <a:tcPr/>
                </a:tc>
                <a:tc>
                  <a:txBody>
                    <a:bodyPr/>
                    <a:lstStyle/>
                    <a:p>
                      <a:pPr algn="ctr"/>
                      <a:r>
                        <a:rPr lang="it-IT" b="1" dirty="0"/>
                        <a:t>4%</a:t>
                      </a:r>
                    </a:p>
                  </a:txBody>
                  <a:tcPr/>
                </a:tc>
                <a:tc>
                  <a:txBody>
                    <a:bodyPr/>
                    <a:lstStyle/>
                    <a:p>
                      <a:pPr algn="ctr"/>
                      <a:r>
                        <a:rPr lang="it-IT" b="1" dirty="0">
                          <a:solidFill>
                            <a:srgbClr val="00B050"/>
                          </a:solidFill>
                        </a:rPr>
                        <a:t>+940$</a:t>
                      </a:r>
                    </a:p>
                  </a:txBody>
                  <a:tcPr/>
                </a:tc>
                <a:extLst>
                  <a:ext uri="{0D108BD9-81ED-4DB2-BD59-A6C34878D82A}">
                    <a16:rowId xmlns:a16="http://schemas.microsoft.com/office/drawing/2014/main" val="4136750519"/>
                  </a:ext>
                </a:extLst>
              </a:tr>
              <a:tr h="395909">
                <a:tc vMerge="1">
                  <a:txBody>
                    <a:bodyPr/>
                    <a:lstStyle/>
                    <a:p>
                      <a:endParaRPr lang="it-IT" dirty="0"/>
                    </a:p>
                  </a:txBody>
                  <a:tcPr/>
                </a:tc>
                <a:tc>
                  <a:txBody>
                    <a:bodyPr/>
                    <a:lstStyle/>
                    <a:p>
                      <a:pPr algn="ctr"/>
                      <a:r>
                        <a:rPr lang="it-IT" b="1" dirty="0"/>
                        <a:t>15%</a:t>
                      </a:r>
                    </a:p>
                  </a:txBody>
                  <a:tcPr/>
                </a:tc>
                <a:tc>
                  <a:txBody>
                    <a:bodyPr/>
                    <a:lstStyle/>
                    <a:p>
                      <a:pPr algn="ctr"/>
                      <a:r>
                        <a:rPr lang="it-IT" b="1" dirty="0">
                          <a:solidFill>
                            <a:srgbClr val="00B050"/>
                          </a:solidFill>
                        </a:rPr>
                        <a:t>+170$</a:t>
                      </a:r>
                    </a:p>
                  </a:txBody>
                  <a:tcPr/>
                </a:tc>
                <a:extLst>
                  <a:ext uri="{0D108BD9-81ED-4DB2-BD59-A6C34878D82A}">
                    <a16:rowId xmlns:a16="http://schemas.microsoft.com/office/drawing/2014/main" val="3613689000"/>
                  </a:ext>
                </a:extLst>
              </a:tr>
              <a:tr h="395909">
                <a:tc vMerge="1">
                  <a:txBody>
                    <a:bodyPr/>
                    <a:lstStyle/>
                    <a:p>
                      <a:endParaRPr lang="it-IT" dirty="0"/>
                    </a:p>
                  </a:txBody>
                  <a:tcPr/>
                </a:tc>
                <a:tc>
                  <a:txBody>
                    <a:bodyPr/>
                    <a:lstStyle/>
                    <a:p>
                      <a:pPr algn="ctr"/>
                      <a:r>
                        <a:rPr lang="it-IT" b="1" dirty="0"/>
                        <a:t>20%</a:t>
                      </a:r>
                    </a:p>
                  </a:txBody>
                  <a:tcPr/>
                </a:tc>
                <a:tc>
                  <a:txBody>
                    <a:bodyPr/>
                    <a:lstStyle/>
                    <a:p>
                      <a:pPr algn="ctr"/>
                      <a:r>
                        <a:rPr lang="it-IT" b="1" dirty="0">
                          <a:solidFill>
                            <a:srgbClr val="00B050"/>
                          </a:solidFill>
                        </a:rPr>
                        <a:t>+70$</a:t>
                      </a:r>
                    </a:p>
                  </a:txBody>
                  <a:tcPr/>
                </a:tc>
                <a:extLst>
                  <a:ext uri="{0D108BD9-81ED-4DB2-BD59-A6C34878D82A}">
                    <a16:rowId xmlns:a16="http://schemas.microsoft.com/office/drawing/2014/main" val="1628384408"/>
                  </a:ext>
                </a:extLst>
              </a:tr>
              <a:tr h="395909">
                <a:tc vMerge="1">
                  <a:txBody>
                    <a:bodyPr/>
                    <a:lstStyle/>
                    <a:p>
                      <a:endParaRPr lang="it-IT" dirty="0"/>
                    </a:p>
                  </a:txBody>
                  <a:tcPr/>
                </a:tc>
                <a:tc>
                  <a:txBody>
                    <a:bodyPr/>
                    <a:lstStyle/>
                    <a:p>
                      <a:pPr algn="ctr"/>
                      <a:r>
                        <a:rPr lang="it-IT" b="1" dirty="0"/>
                        <a:t>20%</a:t>
                      </a:r>
                    </a:p>
                  </a:txBody>
                  <a:tcPr/>
                </a:tc>
                <a:tc>
                  <a:txBody>
                    <a:bodyPr/>
                    <a:lstStyle/>
                    <a:p>
                      <a:pPr algn="ctr"/>
                      <a:r>
                        <a:rPr lang="it-IT" b="1" dirty="0">
                          <a:solidFill>
                            <a:srgbClr val="FF0000"/>
                          </a:solidFill>
                        </a:rPr>
                        <a:t>-60$</a:t>
                      </a:r>
                    </a:p>
                  </a:txBody>
                  <a:tcPr/>
                </a:tc>
                <a:extLst>
                  <a:ext uri="{0D108BD9-81ED-4DB2-BD59-A6C34878D82A}">
                    <a16:rowId xmlns:a16="http://schemas.microsoft.com/office/drawing/2014/main" val="267251641"/>
                  </a:ext>
                </a:extLst>
              </a:tr>
              <a:tr h="395909">
                <a:tc vMerge="1">
                  <a:txBody>
                    <a:bodyPr/>
                    <a:lstStyle/>
                    <a:p>
                      <a:endParaRPr lang="it-IT" dirty="0"/>
                    </a:p>
                  </a:txBody>
                  <a:tcPr/>
                </a:tc>
                <a:tc>
                  <a:txBody>
                    <a:bodyPr/>
                    <a:lstStyle/>
                    <a:p>
                      <a:pPr algn="ctr"/>
                      <a:r>
                        <a:rPr lang="it-IT" b="1" dirty="0"/>
                        <a:t>20%</a:t>
                      </a:r>
                    </a:p>
                  </a:txBody>
                  <a:tcPr/>
                </a:tc>
                <a:tc>
                  <a:txBody>
                    <a:bodyPr/>
                    <a:lstStyle/>
                    <a:p>
                      <a:pPr algn="ctr"/>
                      <a:r>
                        <a:rPr lang="it-IT" b="1" dirty="0">
                          <a:solidFill>
                            <a:srgbClr val="FF0000"/>
                          </a:solidFill>
                        </a:rPr>
                        <a:t>-200$</a:t>
                      </a:r>
                    </a:p>
                  </a:txBody>
                  <a:tcPr/>
                </a:tc>
                <a:extLst>
                  <a:ext uri="{0D108BD9-81ED-4DB2-BD59-A6C34878D82A}">
                    <a16:rowId xmlns:a16="http://schemas.microsoft.com/office/drawing/2014/main" val="3293987519"/>
                  </a:ext>
                </a:extLst>
              </a:tr>
              <a:tr h="395909">
                <a:tc vMerge="1">
                  <a:txBody>
                    <a:bodyPr/>
                    <a:lstStyle/>
                    <a:p>
                      <a:endParaRPr lang="it-IT" dirty="0"/>
                    </a:p>
                  </a:txBody>
                  <a:tcPr/>
                </a:tc>
                <a:tc>
                  <a:txBody>
                    <a:bodyPr/>
                    <a:lstStyle/>
                    <a:p>
                      <a:pPr algn="ctr"/>
                      <a:r>
                        <a:rPr lang="it-IT" b="1" dirty="0"/>
                        <a:t>20%</a:t>
                      </a:r>
                    </a:p>
                  </a:txBody>
                  <a:tcPr/>
                </a:tc>
                <a:tc>
                  <a:txBody>
                    <a:bodyPr/>
                    <a:lstStyle/>
                    <a:p>
                      <a:pPr algn="ctr"/>
                      <a:r>
                        <a:rPr lang="it-IT" b="1" dirty="0">
                          <a:solidFill>
                            <a:srgbClr val="FF0000"/>
                          </a:solidFill>
                        </a:rPr>
                        <a:t>-220$</a:t>
                      </a:r>
                    </a:p>
                  </a:txBody>
                  <a:tcPr/>
                </a:tc>
                <a:extLst>
                  <a:ext uri="{0D108BD9-81ED-4DB2-BD59-A6C34878D82A}">
                    <a16:rowId xmlns:a16="http://schemas.microsoft.com/office/drawing/2014/main" val="3633992598"/>
                  </a:ext>
                </a:extLst>
              </a:tr>
            </a:tbl>
          </a:graphicData>
        </a:graphic>
      </p:graphicFrame>
      <p:sp>
        <p:nvSpPr>
          <p:cNvPr id="5" name="Freccia in giù 4">
            <a:extLst>
              <a:ext uri="{FF2B5EF4-FFF2-40B4-BE49-F238E27FC236}">
                <a16:creationId xmlns:a16="http://schemas.microsoft.com/office/drawing/2014/main" id="{7CB82227-41E9-4200-B67E-BFBB7EB8B880}"/>
              </a:ext>
            </a:extLst>
          </p:cNvPr>
          <p:cNvSpPr/>
          <p:nvPr/>
        </p:nvSpPr>
        <p:spPr>
          <a:xfrm rot="10800000">
            <a:off x="2627291" y="1303986"/>
            <a:ext cx="811369" cy="2305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9AE1CBD1-3182-4FA6-9142-699EA1C666F4}"/>
              </a:ext>
            </a:extLst>
          </p:cNvPr>
          <p:cNvSpPr txBox="1"/>
          <p:nvPr/>
        </p:nvSpPr>
        <p:spPr>
          <a:xfrm>
            <a:off x="2047743" y="3997436"/>
            <a:ext cx="9453092" cy="2308324"/>
          </a:xfrm>
          <a:prstGeom prst="rect">
            <a:avLst/>
          </a:prstGeom>
          <a:noFill/>
        </p:spPr>
        <p:txBody>
          <a:bodyPr wrap="square" rtlCol="0">
            <a:spAutoFit/>
          </a:bodyPr>
          <a:lstStyle/>
          <a:p>
            <a:pPr algn="just"/>
            <a:r>
              <a:rPr lang="it-IT" dirty="0"/>
              <a:t>Nonostante vi sia un risparmio medio per ogni contribuente americano pari a circa 50$, uno studio dell’apartitica e no-profit «ITEP» (Institute of Taxation and </a:t>
            </a:r>
            <a:r>
              <a:rPr lang="it-IT" dirty="0" err="1"/>
              <a:t>Economic</a:t>
            </a:r>
            <a:r>
              <a:rPr lang="it-IT" dirty="0"/>
              <a:t> Policy) dimostra come – a causa dell’eliminazione di crediti e detrazioni dal sistema fiscale – i reali beneficiari della riforma datata 19 dicembre 2017 siano i ceti sociali aventi redditi maggiori. Va detto, in ogni caso, come il taglio dal 35% al 21% dell’aliquota unica sulla tassazione dei profitti d’impresa abbia permesso a molte grandi catene presenti sul territorio U.S.A. di aumentare il salario minimo orario (Wells Fargo e Wall </a:t>
            </a:r>
            <a:r>
              <a:rPr lang="it-IT" dirty="0" err="1"/>
              <a:t>Mart</a:t>
            </a:r>
            <a:r>
              <a:rPr lang="it-IT" dirty="0"/>
              <a:t>) o di concedere ricchi bonus agli impiegati (A. Airlines).</a:t>
            </a:r>
          </a:p>
        </p:txBody>
      </p:sp>
    </p:spTree>
    <p:extLst>
      <p:ext uri="{BB962C8B-B14F-4D97-AF65-F5344CB8AC3E}">
        <p14:creationId xmlns:p14="http://schemas.microsoft.com/office/powerpoint/2010/main" val="217377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88FF5971-C748-41B8-8130-6D4FFBBF1491}"/>
              </a:ext>
            </a:extLst>
          </p:cNvPr>
          <p:cNvGraphicFramePr>
            <a:graphicFrameLocks noGrp="1"/>
          </p:cNvGraphicFramePr>
          <p:nvPr>
            <p:ph sz="half" idx="1"/>
            <p:extLst>
              <p:ext uri="{D42A27DB-BD31-4B8C-83A1-F6EECF244321}">
                <p14:modId xmlns:p14="http://schemas.microsoft.com/office/powerpoint/2010/main" val="277178334"/>
              </p:ext>
            </p:extLst>
          </p:nvPr>
        </p:nvGraphicFramePr>
        <p:xfrm>
          <a:off x="1614888" y="676142"/>
          <a:ext cx="5073651" cy="562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8E502DDB-50BF-44A7-90B6-515533B04E13}"/>
              </a:ext>
            </a:extLst>
          </p:cNvPr>
          <p:cNvGraphicFramePr>
            <a:graphicFrameLocks noGrp="1"/>
          </p:cNvGraphicFramePr>
          <p:nvPr>
            <p:ph sz="half" idx="2"/>
            <p:extLst>
              <p:ext uri="{D42A27DB-BD31-4B8C-83A1-F6EECF244321}">
                <p14:modId xmlns:p14="http://schemas.microsoft.com/office/powerpoint/2010/main" val="520655296"/>
              </p:ext>
            </p:extLst>
          </p:nvPr>
        </p:nvGraphicFramePr>
        <p:xfrm>
          <a:off x="6688539" y="676141"/>
          <a:ext cx="5073651" cy="56216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7722091"/>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2536</Words>
  <Application>Microsoft Office PowerPoint</Application>
  <PresentationFormat>Widescreen</PresentationFormat>
  <Paragraphs>196</Paragraphs>
  <Slides>37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37</vt:i4>
      </vt:variant>
    </vt:vector>
  </HeadingPairs>
  <TitlesOfParts>
    <vt:vector size="46" baseType="lpstr">
      <vt:lpstr>Arial</vt:lpstr>
      <vt:lpstr>Calibri</vt:lpstr>
      <vt:lpstr>Century Gothic</vt:lpstr>
      <vt:lpstr>Courier New</vt:lpstr>
      <vt:lpstr>inherit</vt:lpstr>
      <vt:lpstr>Times New Roman</vt:lpstr>
      <vt:lpstr>Wingdings</vt:lpstr>
      <vt:lpstr>Wingdings 3</vt:lpstr>
      <vt:lpstr>Filo</vt:lpstr>
      <vt:lpstr>L’IMPATTO DI TRUMP SULL’ECONOMIA AMERICANA</vt:lpstr>
      <vt:lpstr>INDICE</vt:lpstr>
      <vt:lpstr>Si tenta di capire se vi sia o meno un “Effetto Trump” nella crescita statunitense</vt:lpstr>
      <vt:lpstr>La campagna elettorale </vt:lpstr>
      <vt:lpstr>I risultati elettorali</vt:lpstr>
      <vt:lpstr>Quanto fatto fino ad ora</vt:lpstr>
      <vt:lpstr>Presentazione standard di PowerPoint</vt:lpstr>
      <vt:lpstr>Presentazione standard di PowerPoint</vt:lpstr>
      <vt:lpstr>Presentazione standard di PowerPoint</vt:lpstr>
      <vt:lpstr>Presentazione standard di PowerPoint</vt:lpstr>
      <vt:lpstr>Presentazione standard di PowerPoint</vt:lpstr>
      <vt:lpstr>Effetti della politica commerciale improntata sui dazi</vt:lpstr>
      <vt:lpstr>Presentazione standard di PowerPoint</vt:lpstr>
      <vt:lpstr>Presentazione standard di PowerPoint</vt:lpstr>
      <vt:lpstr>La revisione della spesa pubblica</vt:lpstr>
      <vt:lpstr>Presentazione standard di PowerPoint</vt:lpstr>
      <vt:lpstr>Presentazione standard di PowerPoint</vt:lpstr>
      <vt:lpstr>Il ruolo del Federal Reserve System</vt:lpstr>
      <vt:lpstr>Presentazione standard di PowerPoint</vt:lpstr>
      <vt:lpstr>Presentazione standard di PowerPoint</vt:lpstr>
      <vt:lpstr>Analisi </vt:lpstr>
      <vt:lpstr>Presentazione standard di PowerPoint</vt:lpstr>
      <vt:lpstr>Presentazione standard di PowerPoint</vt:lpstr>
      <vt:lpstr>Presentazione standard di PowerPoint</vt:lpstr>
      <vt:lpstr>Presentazione standard di PowerPoint</vt:lpstr>
      <vt:lpstr>Previsioni</vt:lpstr>
      <vt:lpstr>Analisi grafica sulla stazionarietà</vt:lpstr>
      <vt:lpstr>Test Dickey-Fuller</vt:lpstr>
      <vt:lpstr>Stima delle componenti «p» e «q»</vt:lpstr>
      <vt:lpstr>Presentazione standard di PowerPoint</vt:lpstr>
      <vt:lpstr>Previsione GDP con tassi d’interesse costanti</vt:lpstr>
      <vt:lpstr>Previsione GDP con tassi d’interesse crescenti</vt:lpstr>
      <vt:lpstr>Previsione Debt/GDP a tassi d’interesse costanti</vt:lpstr>
      <vt:lpstr>Previsione Debt/GDP a tassi d’interesse crescenti</vt:lpstr>
      <vt:lpstr>Presentazione standard di PowerPoint</vt:lpstr>
      <vt:lpstr>Conclusioni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L’IMPATTO DI TRUMP SULL’ECONOMIA AMERICANA</dc:title>
  <dc:creator>CECOTTI EUGENIO [EC5200061]</dc:creator>
  <cp:lastModifiedBy>CECOTTI EUGENIO [EC5200061]</cp:lastModifiedBy>
  <cp:revision>1</cp:revision>
  <dcterms:created xsi:type="dcterms:W3CDTF">2019-05-29T14:11:55Z</dcterms:created>
  <dcterms:modified xsi:type="dcterms:W3CDTF">2019-05-29T14:12:43Z</dcterms:modified>
</cp:coreProperties>
</file>