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67" r:id="rId5"/>
    <p:sldId id="268" r:id="rId6"/>
    <p:sldId id="269" r:id="rId7"/>
    <p:sldId id="259" r:id="rId8"/>
    <p:sldId id="278" r:id="rId9"/>
    <p:sldId id="279" r:id="rId10"/>
    <p:sldId id="265" r:id="rId11"/>
    <p:sldId id="260" r:id="rId12"/>
    <p:sldId id="272" r:id="rId13"/>
    <p:sldId id="273" r:id="rId14"/>
    <p:sldId id="271" r:id="rId15"/>
    <p:sldId id="274" r:id="rId16"/>
    <p:sldId id="276" r:id="rId17"/>
    <p:sldId id="284" r:id="rId18"/>
    <p:sldId id="296" r:id="rId19"/>
    <p:sldId id="285" r:id="rId20"/>
    <p:sldId id="266" r:id="rId21"/>
    <p:sldId id="282" r:id="rId22"/>
    <p:sldId id="275" r:id="rId23"/>
    <p:sldId id="283" r:id="rId24"/>
    <p:sldId id="287" r:id="rId25"/>
    <p:sldId id="288" r:id="rId26"/>
    <p:sldId id="289" r:id="rId27"/>
    <p:sldId id="290" r:id="rId28"/>
    <p:sldId id="295" r:id="rId29"/>
    <p:sldId id="293" r:id="rId30"/>
    <p:sldId id="297" r:id="rId31"/>
    <p:sldId id="298" r:id="rId32"/>
    <p:sldId id="300" r:id="rId33"/>
    <p:sldId id="301" r:id="rId34"/>
    <p:sldId id="302" r:id="rId35"/>
    <p:sldId id="303" r:id="rId36"/>
    <p:sldId id="280" r:id="rId37"/>
    <p:sldId id="299" r:id="rId38"/>
    <p:sldId id="281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>
      <p:cViewPr varScale="1">
        <p:scale>
          <a:sx n="105" d="100"/>
          <a:sy n="105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F3F9C-EEE6-443E-8A09-A32D4B7B75DB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C4786A94-D6D6-4E3D-8823-D8522F9C72DB}">
      <dgm:prSet phldrT="[Testo]" custT="1"/>
      <dgm:spPr/>
      <dgm:t>
        <a:bodyPr/>
        <a:lstStyle/>
        <a:p>
          <a:r>
            <a:rPr lang="it-IT" sz="1800" b="1" dirty="0" smtClean="0"/>
            <a:t>Svendita </a:t>
          </a:r>
          <a:r>
            <a:rPr lang="it-IT" sz="1800" b="1" dirty="0" err="1" smtClean="0"/>
            <a:t>assets</a:t>
          </a:r>
          <a:r>
            <a:rPr lang="it-IT" sz="1800" b="1" dirty="0" smtClean="0"/>
            <a:t> UK e deprezzamento sterlina (-14/15% su $ e €)</a:t>
          </a:r>
          <a:endParaRPr lang="it-IT" sz="1800" b="1" dirty="0"/>
        </a:p>
      </dgm:t>
    </dgm:pt>
    <dgm:pt modelId="{3A5FC13B-DE1F-4CDC-870A-3202E7560874}" type="parTrans" cxnId="{04276B50-FBCD-486F-B76D-5C59338E9ECE}">
      <dgm:prSet/>
      <dgm:spPr/>
      <dgm:t>
        <a:bodyPr/>
        <a:lstStyle/>
        <a:p>
          <a:endParaRPr lang="it-IT"/>
        </a:p>
      </dgm:t>
    </dgm:pt>
    <dgm:pt modelId="{6DA9FD00-1C2B-43F4-A666-ABF2CB3CB7B8}" type="sibTrans" cxnId="{04276B50-FBCD-486F-B76D-5C59338E9ECE}">
      <dgm:prSet/>
      <dgm:spPr/>
      <dgm:t>
        <a:bodyPr/>
        <a:lstStyle/>
        <a:p>
          <a:endParaRPr lang="it-IT"/>
        </a:p>
      </dgm:t>
    </dgm:pt>
    <dgm:pt modelId="{C7C98584-6D06-4021-9228-6DF74E413336}">
      <dgm:prSet custT="1"/>
      <dgm:spPr/>
      <dgm:t>
        <a:bodyPr/>
        <a:lstStyle/>
        <a:p>
          <a:r>
            <a:rPr lang="it-IT" sz="1800" b="1" dirty="0" smtClean="0"/>
            <a:t>Rendimenti dei </a:t>
          </a:r>
          <a:r>
            <a:rPr lang="it-IT" sz="1800" b="1" dirty="0" err="1" smtClean="0"/>
            <a:t>bonds</a:t>
          </a:r>
          <a:r>
            <a:rPr lang="it-IT" sz="1800" b="1" dirty="0" smtClean="0"/>
            <a:t> e tassi di interesse aumentati (</a:t>
          </a:r>
          <a:r>
            <a:rPr lang="it-IT" sz="1800" b="1" dirty="0" err="1" smtClean="0"/>
            <a:t>bonds</a:t>
          </a:r>
          <a:r>
            <a:rPr lang="it-IT" sz="1800" b="1" dirty="0" smtClean="0"/>
            <a:t> 10 anni +0.6%)</a:t>
          </a:r>
        </a:p>
      </dgm:t>
    </dgm:pt>
    <dgm:pt modelId="{E5363C77-300E-492C-8B24-5255291101D1}" type="parTrans" cxnId="{E5DD6D24-48D6-4D3D-B022-4254ADF12636}">
      <dgm:prSet/>
      <dgm:spPr/>
      <dgm:t>
        <a:bodyPr/>
        <a:lstStyle/>
        <a:p>
          <a:endParaRPr lang="it-IT"/>
        </a:p>
      </dgm:t>
    </dgm:pt>
    <dgm:pt modelId="{61628342-484D-4310-A376-7EE0E96F8230}" type="sibTrans" cxnId="{E5DD6D24-48D6-4D3D-B022-4254ADF12636}">
      <dgm:prSet/>
      <dgm:spPr/>
      <dgm:t>
        <a:bodyPr/>
        <a:lstStyle/>
        <a:p>
          <a:endParaRPr lang="it-IT"/>
        </a:p>
      </dgm:t>
    </dgm:pt>
    <dgm:pt modelId="{D58857DA-C0E4-46B5-A89F-01AC8772DC2F}">
      <dgm:prSet custT="1"/>
      <dgm:spPr/>
      <dgm:t>
        <a:bodyPr/>
        <a:lstStyle/>
        <a:p>
          <a:r>
            <a:rPr lang="it-IT" sz="1800" b="1" dirty="0" smtClean="0"/>
            <a:t>Minor fiducia dei consumatori </a:t>
          </a:r>
        </a:p>
      </dgm:t>
    </dgm:pt>
    <dgm:pt modelId="{07B1E3AE-15B5-434B-807C-AA76B4FF33A9}" type="parTrans" cxnId="{68B34D96-160B-4833-8E68-652CBE5DD7F7}">
      <dgm:prSet/>
      <dgm:spPr/>
      <dgm:t>
        <a:bodyPr/>
        <a:lstStyle/>
        <a:p>
          <a:endParaRPr lang="it-IT"/>
        </a:p>
      </dgm:t>
    </dgm:pt>
    <dgm:pt modelId="{7A0EA0FE-90E3-4266-B569-26611EED7D30}" type="sibTrans" cxnId="{68B34D96-160B-4833-8E68-652CBE5DD7F7}">
      <dgm:prSet/>
      <dgm:spPr/>
      <dgm:t>
        <a:bodyPr/>
        <a:lstStyle/>
        <a:p>
          <a:endParaRPr lang="it-IT"/>
        </a:p>
      </dgm:t>
    </dgm:pt>
    <dgm:pt modelId="{95AC888F-91C7-4DEE-AD9A-5C5BF5308198}">
      <dgm:prSet custT="1"/>
      <dgm:spPr/>
      <dgm:t>
        <a:bodyPr/>
        <a:lstStyle/>
        <a:p>
          <a:r>
            <a:rPr lang="it-IT" sz="1800" b="1" dirty="0" smtClean="0"/>
            <a:t>Calo della domanda interna                  </a:t>
          </a:r>
          <a:endParaRPr lang="it-IT" sz="1700" b="1" dirty="0" smtClean="0"/>
        </a:p>
      </dgm:t>
    </dgm:pt>
    <dgm:pt modelId="{4B193B86-7F85-492F-BB96-2EC043ECEE61}" type="parTrans" cxnId="{41B30DAA-8865-4B79-9168-8270C8A88223}">
      <dgm:prSet/>
      <dgm:spPr/>
      <dgm:t>
        <a:bodyPr/>
        <a:lstStyle/>
        <a:p>
          <a:endParaRPr lang="it-IT"/>
        </a:p>
      </dgm:t>
    </dgm:pt>
    <dgm:pt modelId="{BE1B9439-7791-444E-B83A-E8FDA82ABB45}" type="sibTrans" cxnId="{41B30DAA-8865-4B79-9168-8270C8A88223}">
      <dgm:prSet/>
      <dgm:spPr/>
      <dgm:t>
        <a:bodyPr/>
        <a:lstStyle/>
        <a:p>
          <a:endParaRPr lang="it-IT"/>
        </a:p>
      </dgm:t>
    </dgm:pt>
    <dgm:pt modelId="{F1743E82-BA40-4C6E-8078-83EAF95A0BC1}">
      <dgm:prSet custT="1"/>
      <dgm:spPr/>
      <dgm:t>
        <a:bodyPr/>
        <a:lstStyle/>
        <a:p>
          <a:r>
            <a:rPr lang="it-IT" sz="1800" b="1" dirty="0" smtClean="0"/>
            <a:t>Decisioni di investimento e assunzione ritardate da parte delle aziende</a:t>
          </a:r>
        </a:p>
      </dgm:t>
    </dgm:pt>
    <dgm:pt modelId="{26080DAE-14EB-4D01-A03E-1BFBB1E01671}" type="parTrans" cxnId="{5E07F4F6-61C5-427A-8180-1CE3C796A08C}">
      <dgm:prSet/>
      <dgm:spPr/>
      <dgm:t>
        <a:bodyPr/>
        <a:lstStyle/>
        <a:p>
          <a:endParaRPr lang="it-IT"/>
        </a:p>
      </dgm:t>
    </dgm:pt>
    <dgm:pt modelId="{A15E008B-0CEB-4368-A1BA-7CAAB65BB4B2}" type="sibTrans" cxnId="{5E07F4F6-61C5-427A-8180-1CE3C796A08C}">
      <dgm:prSet/>
      <dgm:spPr/>
      <dgm:t>
        <a:bodyPr/>
        <a:lstStyle/>
        <a:p>
          <a:endParaRPr lang="it-IT"/>
        </a:p>
      </dgm:t>
    </dgm:pt>
    <dgm:pt modelId="{323BB78A-A9D7-469A-9372-1A412CCAA69A}" type="pres">
      <dgm:prSet presAssocID="{36DF3F9C-EEE6-443E-8A09-A32D4B7B75DB}" presName="linearFlow" presStyleCnt="0">
        <dgm:presLayoutVars>
          <dgm:dir/>
          <dgm:resizeHandles val="exact"/>
        </dgm:presLayoutVars>
      </dgm:prSet>
      <dgm:spPr/>
    </dgm:pt>
    <dgm:pt modelId="{B2C1587B-6F9C-4D32-BFC6-03A9E120EFDF}" type="pres">
      <dgm:prSet presAssocID="{C4786A94-D6D6-4E3D-8823-D8522F9C72DB}" presName="composite" presStyleCnt="0"/>
      <dgm:spPr/>
    </dgm:pt>
    <dgm:pt modelId="{9F758236-5C4F-4B61-B1C8-9DCDFF973B72}" type="pres">
      <dgm:prSet presAssocID="{C4786A94-D6D6-4E3D-8823-D8522F9C72DB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9CF9E9-D594-4117-9079-707F645BE4E8}" type="pres">
      <dgm:prSet presAssocID="{C4786A94-D6D6-4E3D-8823-D8522F9C72D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975CEA-4910-4328-B787-50E7DC447741}" type="pres">
      <dgm:prSet presAssocID="{6DA9FD00-1C2B-43F4-A666-ABF2CB3CB7B8}" presName="spacing" presStyleCnt="0"/>
      <dgm:spPr/>
    </dgm:pt>
    <dgm:pt modelId="{EBC5907B-0965-4FC9-A1FC-9FDF1097DA1F}" type="pres">
      <dgm:prSet presAssocID="{C7C98584-6D06-4021-9228-6DF74E413336}" presName="composite" presStyleCnt="0"/>
      <dgm:spPr/>
    </dgm:pt>
    <dgm:pt modelId="{35CD6E38-7E82-415D-A734-7DE52AAD0604}" type="pres">
      <dgm:prSet presAssocID="{C7C98584-6D06-4021-9228-6DF74E413336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5CE067-05D0-408D-B4E0-57537B85015E}" type="pres">
      <dgm:prSet presAssocID="{C7C98584-6D06-4021-9228-6DF74E41333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824E75-3697-4968-9231-310D0AFE235B}" type="pres">
      <dgm:prSet presAssocID="{61628342-484D-4310-A376-7EE0E96F8230}" presName="spacing" presStyleCnt="0"/>
      <dgm:spPr/>
    </dgm:pt>
    <dgm:pt modelId="{6D94F74B-3BDB-43ED-957C-0AD545171723}" type="pres">
      <dgm:prSet presAssocID="{D58857DA-C0E4-46B5-A89F-01AC8772DC2F}" presName="composite" presStyleCnt="0"/>
      <dgm:spPr/>
    </dgm:pt>
    <dgm:pt modelId="{064FE210-1F8D-4167-9E97-BB09D7D9DC46}" type="pres">
      <dgm:prSet presAssocID="{D58857DA-C0E4-46B5-A89F-01AC8772DC2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A2EA52D2-5615-4962-A09C-FB96E5125AE1}" type="pres">
      <dgm:prSet presAssocID="{D58857DA-C0E4-46B5-A89F-01AC8772DC2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5FF586-D407-47C9-9D95-4557696E50B2}" type="pres">
      <dgm:prSet presAssocID="{7A0EA0FE-90E3-4266-B569-26611EED7D30}" presName="spacing" presStyleCnt="0"/>
      <dgm:spPr/>
    </dgm:pt>
    <dgm:pt modelId="{4689A2E9-62A2-4870-8CA5-269BE035C2B8}" type="pres">
      <dgm:prSet presAssocID="{F1743E82-BA40-4C6E-8078-83EAF95A0BC1}" presName="composite" presStyleCnt="0"/>
      <dgm:spPr/>
    </dgm:pt>
    <dgm:pt modelId="{10ECDBFF-540C-43A0-B9A7-3459407806A2}" type="pres">
      <dgm:prSet presAssocID="{F1743E82-BA40-4C6E-8078-83EAF95A0BC1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FDB81C-3A40-47C7-868A-927C8CF91E18}" type="pres">
      <dgm:prSet presAssocID="{F1743E82-BA40-4C6E-8078-83EAF95A0BC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B42157-EF4E-487F-9EF9-03BE0B19E75A}" type="pres">
      <dgm:prSet presAssocID="{A15E008B-0CEB-4368-A1BA-7CAAB65BB4B2}" presName="spacing" presStyleCnt="0"/>
      <dgm:spPr/>
    </dgm:pt>
    <dgm:pt modelId="{9FC519C3-7084-4C54-9933-CB51F2651A08}" type="pres">
      <dgm:prSet presAssocID="{95AC888F-91C7-4DEE-AD9A-5C5BF5308198}" presName="composite" presStyleCnt="0"/>
      <dgm:spPr/>
    </dgm:pt>
    <dgm:pt modelId="{AD1CE90E-B357-4404-A501-37B8B7B8DE29}" type="pres">
      <dgm:prSet presAssocID="{95AC888F-91C7-4DEE-AD9A-5C5BF5308198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2245C09-FE56-4321-958B-DA89E64A9D92}" type="pres">
      <dgm:prSet presAssocID="{95AC888F-91C7-4DEE-AD9A-5C5BF530819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8B34D96-160B-4833-8E68-652CBE5DD7F7}" srcId="{36DF3F9C-EEE6-443E-8A09-A32D4B7B75DB}" destId="{D58857DA-C0E4-46B5-A89F-01AC8772DC2F}" srcOrd="2" destOrd="0" parTransId="{07B1E3AE-15B5-434B-807C-AA76B4FF33A9}" sibTransId="{7A0EA0FE-90E3-4266-B569-26611EED7D30}"/>
    <dgm:cxn modelId="{09B3F574-DA62-4204-B8C6-A40ED118D7AB}" type="presOf" srcId="{D58857DA-C0E4-46B5-A89F-01AC8772DC2F}" destId="{A2EA52D2-5615-4962-A09C-FB96E5125AE1}" srcOrd="0" destOrd="0" presId="urn:microsoft.com/office/officeart/2005/8/layout/vList3"/>
    <dgm:cxn modelId="{E535E344-3A5A-4783-93FC-689CD657A857}" type="presOf" srcId="{C4786A94-D6D6-4E3D-8823-D8522F9C72DB}" destId="{599CF9E9-D594-4117-9079-707F645BE4E8}" srcOrd="0" destOrd="0" presId="urn:microsoft.com/office/officeart/2005/8/layout/vList3"/>
    <dgm:cxn modelId="{602424CB-F0BF-43D2-A6F4-F4EA23431A6A}" type="presOf" srcId="{95AC888F-91C7-4DEE-AD9A-5C5BF5308198}" destId="{52245C09-FE56-4321-958B-DA89E64A9D92}" srcOrd="0" destOrd="0" presId="urn:microsoft.com/office/officeart/2005/8/layout/vList3"/>
    <dgm:cxn modelId="{5E07F4F6-61C5-427A-8180-1CE3C796A08C}" srcId="{36DF3F9C-EEE6-443E-8A09-A32D4B7B75DB}" destId="{F1743E82-BA40-4C6E-8078-83EAF95A0BC1}" srcOrd="3" destOrd="0" parTransId="{26080DAE-14EB-4D01-A03E-1BFBB1E01671}" sibTransId="{A15E008B-0CEB-4368-A1BA-7CAAB65BB4B2}"/>
    <dgm:cxn modelId="{1748E24B-BDED-4A43-97CC-8ADEE81BE136}" type="presOf" srcId="{36DF3F9C-EEE6-443E-8A09-A32D4B7B75DB}" destId="{323BB78A-A9D7-469A-9372-1A412CCAA69A}" srcOrd="0" destOrd="0" presId="urn:microsoft.com/office/officeart/2005/8/layout/vList3"/>
    <dgm:cxn modelId="{4E05C782-0772-420C-8AFF-149CAF6F701B}" type="presOf" srcId="{F1743E82-BA40-4C6E-8078-83EAF95A0BC1}" destId="{77FDB81C-3A40-47C7-868A-927C8CF91E18}" srcOrd="0" destOrd="0" presId="urn:microsoft.com/office/officeart/2005/8/layout/vList3"/>
    <dgm:cxn modelId="{E5DD6D24-48D6-4D3D-B022-4254ADF12636}" srcId="{36DF3F9C-EEE6-443E-8A09-A32D4B7B75DB}" destId="{C7C98584-6D06-4021-9228-6DF74E413336}" srcOrd="1" destOrd="0" parTransId="{E5363C77-300E-492C-8B24-5255291101D1}" sibTransId="{61628342-484D-4310-A376-7EE0E96F8230}"/>
    <dgm:cxn modelId="{04276B50-FBCD-486F-B76D-5C59338E9ECE}" srcId="{36DF3F9C-EEE6-443E-8A09-A32D4B7B75DB}" destId="{C4786A94-D6D6-4E3D-8823-D8522F9C72DB}" srcOrd="0" destOrd="0" parTransId="{3A5FC13B-DE1F-4CDC-870A-3202E7560874}" sibTransId="{6DA9FD00-1C2B-43F4-A666-ABF2CB3CB7B8}"/>
    <dgm:cxn modelId="{3E15A126-0713-429F-BDEE-F60A523FDA90}" type="presOf" srcId="{C7C98584-6D06-4021-9228-6DF74E413336}" destId="{045CE067-05D0-408D-B4E0-57537B85015E}" srcOrd="0" destOrd="0" presId="urn:microsoft.com/office/officeart/2005/8/layout/vList3"/>
    <dgm:cxn modelId="{41B30DAA-8865-4B79-9168-8270C8A88223}" srcId="{36DF3F9C-EEE6-443E-8A09-A32D4B7B75DB}" destId="{95AC888F-91C7-4DEE-AD9A-5C5BF5308198}" srcOrd="4" destOrd="0" parTransId="{4B193B86-7F85-492F-BB96-2EC043ECEE61}" sibTransId="{BE1B9439-7791-444E-B83A-E8FDA82ABB45}"/>
    <dgm:cxn modelId="{87A80801-486E-46F7-B8E0-279C7BEBC058}" type="presParOf" srcId="{323BB78A-A9D7-469A-9372-1A412CCAA69A}" destId="{B2C1587B-6F9C-4D32-BFC6-03A9E120EFDF}" srcOrd="0" destOrd="0" presId="urn:microsoft.com/office/officeart/2005/8/layout/vList3"/>
    <dgm:cxn modelId="{9207A8D0-D944-4F1D-8F67-8FE6C4DE03F5}" type="presParOf" srcId="{B2C1587B-6F9C-4D32-BFC6-03A9E120EFDF}" destId="{9F758236-5C4F-4B61-B1C8-9DCDFF973B72}" srcOrd="0" destOrd="0" presId="urn:microsoft.com/office/officeart/2005/8/layout/vList3"/>
    <dgm:cxn modelId="{4D95AE82-D3F2-40BB-91C2-5A694206139F}" type="presParOf" srcId="{B2C1587B-6F9C-4D32-BFC6-03A9E120EFDF}" destId="{599CF9E9-D594-4117-9079-707F645BE4E8}" srcOrd="1" destOrd="0" presId="urn:microsoft.com/office/officeart/2005/8/layout/vList3"/>
    <dgm:cxn modelId="{40A0688C-05C8-4098-993D-651ED02AC781}" type="presParOf" srcId="{323BB78A-A9D7-469A-9372-1A412CCAA69A}" destId="{22975CEA-4910-4328-B787-50E7DC447741}" srcOrd="1" destOrd="0" presId="urn:microsoft.com/office/officeart/2005/8/layout/vList3"/>
    <dgm:cxn modelId="{D5D75608-A661-49B0-A7EB-1DB50370EE63}" type="presParOf" srcId="{323BB78A-A9D7-469A-9372-1A412CCAA69A}" destId="{EBC5907B-0965-4FC9-A1FC-9FDF1097DA1F}" srcOrd="2" destOrd="0" presId="urn:microsoft.com/office/officeart/2005/8/layout/vList3"/>
    <dgm:cxn modelId="{156D61F0-5937-40CF-869D-58F69C3E3E6C}" type="presParOf" srcId="{EBC5907B-0965-4FC9-A1FC-9FDF1097DA1F}" destId="{35CD6E38-7E82-415D-A734-7DE52AAD0604}" srcOrd="0" destOrd="0" presId="urn:microsoft.com/office/officeart/2005/8/layout/vList3"/>
    <dgm:cxn modelId="{F5069E8E-EEAA-4116-AEA4-853F30739CB2}" type="presParOf" srcId="{EBC5907B-0965-4FC9-A1FC-9FDF1097DA1F}" destId="{045CE067-05D0-408D-B4E0-57537B85015E}" srcOrd="1" destOrd="0" presId="urn:microsoft.com/office/officeart/2005/8/layout/vList3"/>
    <dgm:cxn modelId="{0EF16B23-D6FE-4C1C-8582-7AD2687DDF5F}" type="presParOf" srcId="{323BB78A-A9D7-469A-9372-1A412CCAA69A}" destId="{2D824E75-3697-4968-9231-310D0AFE235B}" srcOrd="3" destOrd="0" presId="urn:microsoft.com/office/officeart/2005/8/layout/vList3"/>
    <dgm:cxn modelId="{9EA69DA0-6E80-462C-86A2-D1C6E271B126}" type="presParOf" srcId="{323BB78A-A9D7-469A-9372-1A412CCAA69A}" destId="{6D94F74B-3BDB-43ED-957C-0AD545171723}" srcOrd="4" destOrd="0" presId="urn:microsoft.com/office/officeart/2005/8/layout/vList3"/>
    <dgm:cxn modelId="{A9D04EA5-1BA1-409E-9427-77B417234495}" type="presParOf" srcId="{6D94F74B-3BDB-43ED-957C-0AD545171723}" destId="{064FE210-1F8D-4167-9E97-BB09D7D9DC46}" srcOrd="0" destOrd="0" presId="urn:microsoft.com/office/officeart/2005/8/layout/vList3"/>
    <dgm:cxn modelId="{6BC08106-3960-421E-B2F1-98B8147EF760}" type="presParOf" srcId="{6D94F74B-3BDB-43ED-957C-0AD545171723}" destId="{A2EA52D2-5615-4962-A09C-FB96E5125AE1}" srcOrd="1" destOrd="0" presId="urn:microsoft.com/office/officeart/2005/8/layout/vList3"/>
    <dgm:cxn modelId="{DDD279B3-B293-4C65-8F67-A83644556C27}" type="presParOf" srcId="{323BB78A-A9D7-469A-9372-1A412CCAA69A}" destId="{CF5FF586-D407-47C9-9D95-4557696E50B2}" srcOrd="5" destOrd="0" presId="urn:microsoft.com/office/officeart/2005/8/layout/vList3"/>
    <dgm:cxn modelId="{08CA10E8-8F92-4C21-B33E-1C295D9BFDC5}" type="presParOf" srcId="{323BB78A-A9D7-469A-9372-1A412CCAA69A}" destId="{4689A2E9-62A2-4870-8CA5-269BE035C2B8}" srcOrd="6" destOrd="0" presId="urn:microsoft.com/office/officeart/2005/8/layout/vList3"/>
    <dgm:cxn modelId="{7781628A-0EB7-4837-91DE-819AAF1BFAA5}" type="presParOf" srcId="{4689A2E9-62A2-4870-8CA5-269BE035C2B8}" destId="{10ECDBFF-540C-43A0-B9A7-3459407806A2}" srcOrd="0" destOrd="0" presId="urn:microsoft.com/office/officeart/2005/8/layout/vList3"/>
    <dgm:cxn modelId="{2C42B022-1B32-4DB1-9A44-4FA4ECF4608F}" type="presParOf" srcId="{4689A2E9-62A2-4870-8CA5-269BE035C2B8}" destId="{77FDB81C-3A40-47C7-868A-927C8CF91E18}" srcOrd="1" destOrd="0" presId="urn:microsoft.com/office/officeart/2005/8/layout/vList3"/>
    <dgm:cxn modelId="{4074B00B-FE07-43C3-8A13-516022AB89D1}" type="presParOf" srcId="{323BB78A-A9D7-469A-9372-1A412CCAA69A}" destId="{7BB42157-EF4E-487F-9EF9-03BE0B19E75A}" srcOrd="7" destOrd="0" presId="urn:microsoft.com/office/officeart/2005/8/layout/vList3"/>
    <dgm:cxn modelId="{6239EC47-5567-4B43-BF39-1149CE208E0D}" type="presParOf" srcId="{323BB78A-A9D7-469A-9372-1A412CCAA69A}" destId="{9FC519C3-7084-4C54-9933-CB51F2651A08}" srcOrd="8" destOrd="0" presId="urn:microsoft.com/office/officeart/2005/8/layout/vList3"/>
    <dgm:cxn modelId="{9AD4CAA0-2270-4D5C-87FF-F48AD6A4A9E0}" type="presParOf" srcId="{9FC519C3-7084-4C54-9933-CB51F2651A08}" destId="{AD1CE90E-B357-4404-A501-37B8B7B8DE29}" srcOrd="0" destOrd="0" presId="urn:microsoft.com/office/officeart/2005/8/layout/vList3"/>
    <dgm:cxn modelId="{5B59478D-47E3-4FB4-8BF6-13E75DFC4F12}" type="presParOf" srcId="{9FC519C3-7084-4C54-9933-CB51F2651A08}" destId="{52245C09-FE56-4321-958B-DA89E64A9D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675B7-DE35-4D56-A14C-54569DB7F27C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2B29186E-4322-4186-91C4-252E2E7DD9AE}">
      <dgm:prSet custT="1"/>
      <dgm:spPr/>
      <dgm:t>
        <a:bodyPr/>
        <a:lstStyle/>
        <a:p>
          <a:r>
            <a:rPr lang="it-IT" sz="1600" b="1" dirty="0" smtClean="0"/>
            <a:t>Precedente deprezzamento della sterlina porta a un aumento dei costi di importazione</a:t>
          </a:r>
        </a:p>
      </dgm:t>
    </dgm:pt>
    <dgm:pt modelId="{6534A83C-D807-48A3-82E8-22536D6D5E70}" type="parTrans" cxnId="{F6C8D027-CB26-4D8E-A89F-5BC3D47CD158}">
      <dgm:prSet/>
      <dgm:spPr/>
      <dgm:t>
        <a:bodyPr/>
        <a:lstStyle/>
        <a:p>
          <a:endParaRPr lang="it-IT"/>
        </a:p>
      </dgm:t>
    </dgm:pt>
    <dgm:pt modelId="{24B1E203-5816-4105-B8CF-F3353FB7B38D}" type="sibTrans" cxnId="{F6C8D027-CB26-4D8E-A89F-5BC3D47CD158}">
      <dgm:prSet/>
      <dgm:spPr/>
      <dgm:t>
        <a:bodyPr/>
        <a:lstStyle/>
        <a:p>
          <a:endParaRPr lang="it-IT"/>
        </a:p>
      </dgm:t>
    </dgm:pt>
    <dgm:pt modelId="{384F13CF-CF29-456C-8BE1-BDBD75325606}">
      <dgm:prSet custT="1"/>
      <dgm:spPr/>
      <dgm:t>
        <a:bodyPr/>
        <a:lstStyle/>
        <a:p>
          <a:r>
            <a:rPr lang="it-IT" sz="1600" b="1" dirty="0" smtClean="0"/>
            <a:t>Inflazione non eccessiva: le aziende difficilmente aumentano i prezzi con una domanda interna debole, ma margini di profitto ridotti e possibili tagli a personale</a:t>
          </a:r>
        </a:p>
      </dgm:t>
    </dgm:pt>
    <dgm:pt modelId="{ED36CCBC-DA96-4D67-96B4-707A04D33B9F}" type="parTrans" cxnId="{9EC4006B-2088-4E6E-8CA3-DD3599FBA5C7}">
      <dgm:prSet/>
      <dgm:spPr/>
      <dgm:t>
        <a:bodyPr/>
        <a:lstStyle/>
        <a:p>
          <a:endParaRPr lang="it-IT"/>
        </a:p>
      </dgm:t>
    </dgm:pt>
    <dgm:pt modelId="{13B577D6-0B75-4E96-B374-9FD8A54B40E0}" type="sibTrans" cxnId="{9EC4006B-2088-4E6E-8CA3-DD3599FBA5C7}">
      <dgm:prSet/>
      <dgm:spPr/>
      <dgm:t>
        <a:bodyPr/>
        <a:lstStyle/>
        <a:p>
          <a:endParaRPr lang="it-IT"/>
        </a:p>
      </dgm:t>
    </dgm:pt>
    <dgm:pt modelId="{88C32EAE-2847-42DA-8224-876A0ED98A61}">
      <dgm:prSet custT="1"/>
      <dgm:spPr/>
      <dgm:t>
        <a:bodyPr/>
        <a:lstStyle/>
        <a:p>
          <a:r>
            <a:rPr lang="it-IT" sz="1600" b="1" dirty="0" smtClean="0"/>
            <a:t>Decisioni  di assunzione posticipate comportano un aumento della disoccupazione (+6% in 2018)</a:t>
          </a:r>
        </a:p>
      </dgm:t>
    </dgm:pt>
    <dgm:pt modelId="{9AF9C6ED-DA71-4DDE-93F7-6EE713ADEB31}" type="parTrans" cxnId="{E8C4CE54-CB07-4749-9A2B-BFFD77F01F1B}">
      <dgm:prSet/>
      <dgm:spPr/>
      <dgm:t>
        <a:bodyPr/>
        <a:lstStyle/>
        <a:p>
          <a:endParaRPr lang="it-IT"/>
        </a:p>
      </dgm:t>
    </dgm:pt>
    <dgm:pt modelId="{2DB401D5-8FBC-4036-AD3F-2B08B4101F10}" type="sibTrans" cxnId="{E8C4CE54-CB07-4749-9A2B-BFFD77F01F1B}">
      <dgm:prSet/>
      <dgm:spPr/>
      <dgm:t>
        <a:bodyPr/>
        <a:lstStyle/>
        <a:p>
          <a:endParaRPr lang="it-IT"/>
        </a:p>
      </dgm:t>
    </dgm:pt>
    <dgm:pt modelId="{1E9C8721-48D2-42C7-8A16-D37E385772E3}">
      <dgm:prSet custT="1"/>
      <dgm:spPr/>
      <dgm:t>
        <a:bodyPr/>
        <a:lstStyle/>
        <a:p>
          <a:r>
            <a:rPr lang="it-IT" sz="1600" b="1" dirty="0" smtClean="0"/>
            <a:t>Aumento del risparmio</a:t>
          </a:r>
        </a:p>
      </dgm:t>
    </dgm:pt>
    <dgm:pt modelId="{A9BC9CCD-1C88-4EEF-A892-116C49BD193D}" type="parTrans" cxnId="{1579B0F8-AA2F-431E-A7E9-4D3AA2FF143F}">
      <dgm:prSet/>
      <dgm:spPr/>
      <dgm:t>
        <a:bodyPr/>
        <a:lstStyle/>
        <a:p>
          <a:endParaRPr lang="it-IT"/>
        </a:p>
      </dgm:t>
    </dgm:pt>
    <dgm:pt modelId="{F7485220-569B-40B0-9FFF-01BA915F5C9F}" type="sibTrans" cxnId="{1579B0F8-AA2F-431E-A7E9-4D3AA2FF143F}">
      <dgm:prSet/>
      <dgm:spPr/>
      <dgm:t>
        <a:bodyPr/>
        <a:lstStyle/>
        <a:p>
          <a:endParaRPr lang="it-IT"/>
        </a:p>
      </dgm:t>
    </dgm:pt>
    <dgm:pt modelId="{2B74892B-6ACC-4713-A3F3-738B6E981C6B}">
      <dgm:prSet custT="1"/>
      <dgm:spPr/>
      <dgm:t>
        <a:bodyPr/>
        <a:lstStyle/>
        <a:p>
          <a:r>
            <a:rPr lang="it-IT" sz="1600" b="1" dirty="0" smtClean="0"/>
            <a:t>Calo dei consumi privati a causa degli effetti negativi sul mercato del lavoro e dell’aumento dei risparmi</a:t>
          </a:r>
        </a:p>
      </dgm:t>
    </dgm:pt>
    <dgm:pt modelId="{499339CC-6FFB-4164-900F-4AA296EE84F6}" type="parTrans" cxnId="{16026C8E-5299-4E9F-AF91-B3A0A2807918}">
      <dgm:prSet/>
      <dgm:spPr/>
      <dgm:t>
        <a:bodyPr/>
        <a:lstStyle/>
        <a:p>
          <a:endParaRPr lang="it-IT"/>
        </a:p>
      </dgm:t>
    </dgm:pt>
    <dgm:pt modelId="{F9475C6D-EC96-495E-BABE-C3027D016E18}" type="sibTrans" cxnId="{16026C8E-5299-4E9F-AF91-B3A0A2807918}">
      <dgm:prSet/>
      <dgm:spPr/>
      <dgm:t>
        <a:bodyPr/>
        <a:lstStyle/>
        <a:p>
          <a:endParaRPr lang="it-IT"/>
        </a:p>
      </dgm:t>
    </dgm:pt>
    <dgm:pt modelId="{A0FF06E8-1F9F-4DE4-991C-CEDE2EA06DBA}">
      <dgm:prSet custT="1"/>
      <dgm:spPr/>
      <dgm:t>
        <a:bodyPr/>
        <a:lstStyle/>
        <a:p>
          <a:r>
            <a:rPr lang="it-IT" sz="1600" b="1" dirty="0" smtClean="0"/>
            <a:t>Decisione di abbandono o posticipazione degli investimenti comporta un calo della spesa per investimenti</a:t>
          </a:r>
        </a:p>
      </dgm:t>
    </dgm:pt>
    <dgm:pt modelId="{2E0F8D8B-A669-4431-8014-24ADAD0EB61A}" type="parTrans" cxnId="{5341485B-B8A4-4B7B-9C9F-A31E644E0A60}">
      <dgm:prSet/>
      <dgm:spPr/>
      <dgm:t>
        <a:bodyPr/>
        <a:lstStyle/>
        <a:p>
          <a:endParaRPr lang="it-IT"/>
        </a:p>
      </dgm:t>
    </dgm:pt>
    <dgm:pt modelId="{3A8C664B-E5DF-4F45-8061-896815294A08}" type="sibTrans" cxnId="{5341485B-B8A4-4B7B-9C9F-A31E644E0A60}">
      <dgm:prSet/>
      <dgm:spPr/>
      <dgm:t>
        <a:bodyPr/>
        <a:lstStyle/>
        <a:p>
          <a:endParaRPr lang="it-IT"/>
        </a:p>
      </dgm:t>
    </dgm:pt>
    <dgm:pt modelId="{63831C82-4D23-4057-885F-AA0EE0BF071B}">
      <dgm:prSet custT="1"/>
      <dgm:spPr/>
      <dgm:t>
        <a:bodyPr/>
        <a:lstStyle/>
        <a:p>
          <a:r>
            <a:rPr lang="it-IT" sz="1600" b="1" dirty="0" smtClean="0"/>
            <a:t>Calo della domanda interna, PIL reale -3% in 2017, -4% in 2018 ; possibilità di mitigarne la contrazione con una diminuzione delle importazioni e un aumento delle esportazioni</a:t>
          </a:r>
        </a:p>
      </dgm:t>
    </dgm:pt>
    <dgm:pt modelId="{5B0811C5-4778-4019-AD08-222B47D3D94F}" type="parTrans" cxnId="{E0E21AA9-43E8-4FAE-8966-75430273709C}">
      <dgm:prSet/>
      <dgm:spPr/>
      <dgm:t>
        <a:bodyPr/>
        <a:lstStyle/>
        <a:p>
          <a:endParaRPr lang="it-IT"/>
        </a:p>
      </dgm:t>
    </dgm:pt>
    <dgm:pt modelId="{D333CA51-A240-442B-8020-CEFBD18CC5EF}" type="sibTrans" cxnId="{E0E21AA9-43E8-4FAE-8966-75430273709C}">
      <dgm:prSet/>
      <dgm:spPr/>
      <dgm:t>
        <a:bodyPr/>
        <a:lstStyle/>
        <a:p>
          <a:endParaRPr lang="it-IT"/>
        </a:p>
      </dgm:t>
    </dgm:pt>
    <dgm:pt modelId="{1F089A09-A531-4DF9-99E1-178C53A29516}" type="pres">
      <dgm:prSet presAssocID="{8C5675B7-DE35-4D56-A14C-54569DB7F2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D9F7F2-9D66-427D-A2BA-47E2AEA95F79}" type="pres">
      <dgm:prSet presAssocID="{2B29186E-4322-4186-91C4-252E2E7DD9AE}" presName="composite" presStyleCnt="0"/>
      <dgm:spPr/>
    </dgm:pt>
    <dgm:pt modelId="{3E58F349-BBFD-4F79-8515-B108625DC025}" type="pres">
      <dgm:prSet presAssocID="{2B29186E-4322-4186-91C4-252E2E7DD9AE}" presName="imgShp" presStyleLbl="fgImgPlace1" presStyleIdx="0" presStyleCnt="7" custScaleX="128630" custScaleY="120407"/>
      <dgm:spPr>
        <a:blipFill dpi="0" rotWithShape="0">
          <a:blip xmlns:r="http://schemas.openxmlformats.org/officeDocument/2006/relationships" r:embed="rId1"/>
          <a:srcRect/>
          <a:stretch>
            <a:fillRect l="-5000" t="-5000" r="-5000" b="-10000"/>
          </a:stretch>
        </a:blipFill>
      </dgm:spPr>
    </dgm:pt>
    <dgm:pt modelId="{A20B4F31-19E4-4615-8B2D-FB9666440827}" type="pres">
      <dgm:prSet presAssocID="{2B29186E-4322-4186-91C4-252E2E7DD9AE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8B6EC0-9502-4035-8357-F5504A81D5B4}" type="pres">
      <dgm:prSet presAssocID="{24B1E203-5816-4105-B8CF-F3353FB7B38D}" presName="spacing" presStyleCnt="0"/>
      <dgm:spPr/>
    </dgm:pt>
    <dgm:pt modelId="{95E122BB-8179-42FD-8259-C4584AD3D0D5}" type="pres">
      <dgm:prSet presAssocID="{384F13CF-CF29-456C-8BE1-BDBD75325606}" presName="composite" presStyleCnt="0"/>
      <dgm:spPr/>
    </dgm:pt>
    <dgm:pt modelId="{A94B1DF6-D924-428B-832B-A03F8C1CBDB8}" type="pres">
      <dgm:prSet presAssocID="{384F13CF-CF29-456C-8BE1-BDBD75325606}" presName="imgShp" presStyleLbl="fgImgPlace1" presStyleIdx="1" presStyleCnt="7" custScaleX="120701" custScaleY="1145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C1313F-F886-4271-AA3F-9B82B83D280B}" type="pres">
      <dgm:prSet presAssocID="{384F13CF-CF29-456C-8BE1-BDBD75325606}" presName="txShp" presStyleLbl="node1" presStyleIdx="1" presStyleCnt="7" custScaleY="1286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726912-FCFC-435C-BF49-D27BF941EEEA}" type="pres">
      <dgm:prSet presAssocID="{13B577D6-0B75-4E96-B374-9FD8A54B40E0}" presName="spacing" presStyleCnt="0"/>
      <dgm:spPr/>
    </dgm:pt>
    <dgm:pt modelId="{DD53EDE4-0E62-4367-AE6E-FFDCA9ED3A11}" type="pres">
      <dgm:prSet presAssocID="{88C32EAE-2847-42DA-8224-876A0ED98A61}" presName="composite" presStyleCnt="0"/>
      <dgm:spPr/>
    </dgm:pt>
    <dgm:pt modelId="{618E5D1C-8829-4077-B5E3-401BE06D1CA2}" type="pres">
      <dgm:prSet presAssocID="{88C32EAE-2847-42DA-8224-876A0ED98A61}" presName="imgShp" presStyleLbl="fgImgPlace1" presStyleIdx="2" presStyleCnt="7" custScaleX="115232" custScaleY="11177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905E805-D68D-4BA0-8B4D-0A1F7966ED34}" type="pres">
      <dgm:prSet presAssocID="{88C32EAE-2847-42DA-8224-876A0ED98A61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0D8E34-68A6-4855-AC21-FEB55D6C2479}" type="pres">
      <dgm:prSet presAssocID="{2DB401D5-8FBC-4036-AD3F-2B08B4101F10}" presName="spacing" presStyleCnt="0"/>
      <dgm:spPr/>
    </dgm:pt>
    <dgm:pt modelId="{88C2EA4B-31A1-4943-AE09-C24FA060F0DC}" type="pres">
      <dgm:prSet presAssocID="{1E9C8721-48D2-42C7-8A16-D37E385772E3}" presName="composite" presStyleCnt="0"/>
      <dgm:spPr/>
    </dgm:pt>
    <dgm:pt modelId="{A5816681-0E5D-4CA2-854C-5B5182F1CCC9}" type="pres">
      <dgm:prSet presAssocID="{1E9C8721-48D2-42C7-8A16-D37E385772E3}" presName="imgShp" presStyleLbl="fgImgPlace1" presStyleIdx="3" presStyleCnt="7" custScaleX="129663" custScaleY="116205"/>
      <dgm:spPr>
        <a:blipFill dpi="0" rotWithShape="0">
          <a:blip xmlns:r="http://schemas.openxmlformats.org/officeDocument/2006/relationships" r:embed="rId4"/>
          <a:srcRect/>
          <a:stretch>
            <a:fillRect l="5000" t="5000" r="5000" b="5000"/>
          </a:stretch>
        </a:blipFill>
      </dgm:spPr>
    </dgm:pt>
    <dgm:pt modelId="{A97F4E07-8BD9-4DF8-973D-2B127F2372BE}" type="pres">
      <dgm:prSet presAssocID="{1E9C8721-48D2-42C7-8A16-D37E385772E3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97BD38-71EB-4D6B-B540-8A3E1B5E3B49}" type="pres">
      <dgm:prSet presAssocID="{F7485220-569B-40B0-9FFF-01BA915F5C9F}" presName="spacing" presStyleCnt="0"/>
      <dgm:spPr/>
    </dgm:pt>
    <dgm:pt modelId="{EA258395-F738-4177-87FE-0E6EF4D56111}" type="pres">
      <dgm:prSet presAssocID="{2B74892B-6ACC-4713-A3F3-738B6E981C6B}" presName="composite" presStyleCnt="0"/>
      <dgm:spPr/>
    </dgm:pt>
    <dgm:pt modelId="{EA167C4C-248D-446C-B515-1ABA5D13E14A}" type="pres">
      <dgm:prSet presAssocID="{2B74892B-6ACC-4713-A3F3-738B6E981C6B}" presName="imgShp" presStyleLbl="fgImgPlace1" presStyleIdx="4" presStyleCnt="7" custScaleX="129839" custScaleY="130153"/>
      <dgm:spPr>
        <a:blipFill dpi="0" rotWithShape="0">
          <a:blip xmlns:r="http://schemas.openxmlformats.org/officeDocument/2006/relationships" r:embed="rId5"/>
          <a:srcRect/>
          <a:stretch>
            <a:fillRect l="-4000" b="-4000"/>
          </a:stretch>
        </a:blipFill>
      </dgm:spPr>
    </dgm:pt>
    <dgm:pt modelId="{1D27A1C8-7E71-48F5-AE9E-97458F31EF68}" type="pres">
      <dgm:prSet presAssocID="{2B74892B-6ACC-4713-A3F3-738B6E981C6B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EA68CF-547D-4C4C-8DE8-8D88E8D86A64}" type="pres">
      <dgm:prSet presAssocID="{F9475C6D-EC96-495E-BABE-C3027D016E18}" presName="spacing" presStyleCnt="0"/>
      <dgm:spPr/>
    </dgm:pt>
    <dgm:pt modelId="{342EC529-36E3-4BE5-B079-992F1A777957}" type="pres">
      <dgm:prSet presAssocID="{A0FF06E8-1F9F-4DE4-991C-CEDE2EA06DBA}" presName="composite" presStyleCnt="0"/>
      <dgm:spPr/>
    </dgm:pt>
    <dgm:pt modelId="{F56267EC-4EE4-4FFB-9A87-1D3F231DD5F2}" type="pres">
      <dgm:prSet presAssocID="{A0FF06E8-1F9F-4DE4-991C-CEDE2EA06DBA}" presName="imgShp" presStyleLbl="fgImgPlace1" presStyleIdx="5" presStyleCnt="7" custScaleX="122196" custScaleY="126914"/>
      <dgm:spPr>
        <a:blipFill dpi="0" rotWithShape="0">
          <a:blip xmlns:r="http://schemas.openxmlformats.org/officeDocument/2006/relationships" r:embed="rId6"/>
          <a:srcRect/>
          <a:stretch>
            <a:fillRect l="10000" t="10000" r="10000" b="10000"/>
          </a:stretch>
        </a:blipFill>
      </dgm:spPr>
    </dgm:pt>
    <dgm:pt modelId="{52313956-0C71-4883-B166-732B3338C968}" type="pres">
      <dgm:prSet presAssocID="{A0FF06E8-1F9F-4DE4-991C-CEDE2EA06DBA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F93654-DE15-4EFE-A529-30DAEF5B8D12}" type="pres">
      <dgm:prSet presAssocID="{3A8C664B-E5DF-4F45-8061-896815294A08}" presName="spacing" presStyleCnt="0"/>
      <dgm:spPr/>
    </dgm:pt>
    <dgm:pt modelId="{399E1F8D-629F-4D08-9C8C-1E0479FE9CEF}" type="pres">
      <dgm:prSet presAssocID="{63831C82-4D23-4057-885F-AA0EE0BF071B}" presName="composite" presStyleCnt="0"/>
      <dgm:spPr/>
    </dgm:pt>
    <dgm:pt modelId="{95DD5803-8251-4847-AB36-C4C03BF88FF5}" type="pres">
      <dgm:prSet presAssocID="{63831C82-4D23-4057-885F-AA0EE0BF071B}" presName="imgShp" presStyleLbl="fgImgPlace1" presStyleIdx="6" presStyleCnt="7" custScaleX="124582" custScaleY="12709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C80CD3FD-0089-489A-9517-61C89C047B2B}" type="pres">
      <dgm:prSet presAssocID="{63831C82-4D23-4057-885F-AA0EE0BF071B}" presName="txShp" presStyleLbl="node1" presStyleIdx="6" presStyleCnt="7" custScaleY="1281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BB8FAD-83D4-4418-8EFE-16BC91F1ED7B}" type="presOf" srcId="{8C5675B7-DE35-4D56-A14C-54569DB7F27C}" destId="{1F089A09-A531-4DF9-99E1-178C53A29516}" srcOrd="0" destOrd="0" presId="urn:microsoft.com/office/officeart/2005/8/layout/vList3"/>
    <dgm:cxn modelId="{F6C8D027-CB26-4D8E-A89F-5BC3D47CD158}" srcId="{8C5675B7-DE35-4D56-A14C-54569DB7F27C}" destId="{2B29186E-4322-4186-91C4-252E2E7DD9AE}" srcOrd="0" destOrd="0" parTransId="{6534A83C-D807-48A3-82E8-22536D6D5E70}" sibTransId="{24B1E203-5816-4105-B8CF-F3353FB7B38D}"/>
    <dgm:cxn modelId="{E0E21AA9-43E8-4FAE-8966-75430273709C}" srcId="{8C5675B7-DE35-4D56-A14C-54569DB7F27C}" destId="{63831C82-4D23-4057-885F-AA0EE0BF071B}" srcOrd="6" destOrd="0" parTransId="{5B0811C5-4778-4019-AD08-222B47D3D94F}" sibTransId="{D333CA51-A240-442B-8020-CEFBD18CC5EF}"/>
    <dgm:cxn modelId="{D5B5FB1B-4B0C-44DE-8D17-1F8DB7BA0519}" type="presOf" srcId="{2B74892B-6ACC-4713-A3F3-738B6E981C6B}" destId="{1D27A1C8-7E71-48F5-AE9E-97458F31EF68}" srcOrd="0" destOrd="0" presId="urn:microsoft.com/office/officeart/2005/8/layout/vList3"/>
    <dgm:cxn modelId="{74B97DC1-29E6-44AC-A923-A0119F1F1B89}" type="presOf" srcId="{384F13CF-CF29-456C-8BE1-BDBD75325606}" destId="{04C1313F-F886-4271-AA3F-9B82B83D280B}" srcOrd="0" destOrd="0" presId="urn:microsoft.com/office/officeart/2005/8/layout/vList3"/>
    <dgm:cxn modelId="{9EC4006B-2088-4E6E-8CA3-DD3599FBA5C7}" srcId="{8C5675B7-DE35-4D56-A14C-54569DB7F27C}" destId="{384F13CF-CF29-456C-8BE1-BDBD75325606}" srcOrd="1" destOrd="0" parTransId="{ED36CCBC-DA96-4D67-96B4-707A04D33B9F}" sibTransId="{13B577D6-0B75-4E96-B374-9FD8A54B40E0}"/>
    <dgm:cxn modelId="{5341485B-B8A4-4B7B-9C9F-A31E644E0A60}" srcId="{8C5675B7-DE35-4D56-A14C-54569DB7F27C}" destId="{A0FF06E8-1F9F-4DE4-991C-CEDE2EA06DBA}" srcOrd="5" destOrd="0" parTransId="{2E0F8D8B-A669-4431-8014-24ADAD0EB61A}" sibTransId="{3A8C664B-E5DF-4F45-8061-896815294A08}"/>
    <dgm:cxn modelId="{16026C8E-5299-4E9F-AF91-B3A0A2807918}" srcId="{8C5675B7-DE35-4D56-A14C-54569DB7F27C}" destId="{2B74892B-6ACC-4713-A3F3-738B6E981C6B}" srcOrd="4" destOrd="0" parTransId="{499339CC-6FFB-4164-900F-4AA296EE84F6}" sibTransId="{F9475C6D-EC96-495E-BABE-C3027D016E18}"/>
    <dgm:cxn modelId="{E8C4CE54-CB07-4749-9A2B-BFFD77F01F1B}" srcId="{8C5675B7-DE35-4D56-A14C-54569DB7F27C}" destId="{88C32EAE-2847-42DA-8224-876A0ED98A61}" srcOrd="2" destOrd="0" parTransId="{9AF9C6ED-DA71-4DDE-93F7-6EE713ADEB31}" sibTransId="{2DB401D5-8FBC-4036-AD3F-2B08B4101F10}"/>
    <dgm:cxn modelId="{603F029B-94EC-4D45-8E4D-A1ACE08AE728}" type="presOf" srcId="{88C32EAE-2847-42DA-8224-876A0ED98A61}" destId="{0905E805-D68D-4BA0-8B4D-0A1F7966ED34}" srcOrd="0" destOrd="0" presId="urn:microsoft.com/office/officeart/2005/8/layout/vList3"/>
    <dgm:cxn modelId="{D30E06FD-4AAA-4595-A751-A0F1D803A41D}" type="presOf" srcId="{2B29186E-4322-4186-91C4-252E2E7DD9AE}" destId="{A20B4F31-19E4-4615-8B2D-FB9666440827}" srcOrd="0" destOrd="0" presId="urn:microsoft.com/office/officeart/2005/8/layout/vList3"/>
    <dgm:cxn modelId="{AADD7EA2-A2FD-4153-AE3D-300A4DE618D5}" type="presOf" srcId="{63831C82-4D23-4057-885F-AA0EE0BF071B}" destId="{C80CD3FD-0089-489A-9517-61C89C047B2B}" srcOrd="0" destOrd="0" presId="urn:microsoft.com/office/officeart/2005/8/layout/vList3"/>
    <dgm:cxn modelId="{D3BFB420-07B6-4D85-B351-36E47C59C6BF}" type="presOf" srcId="{A0FF06E8-1F9F-4DE4-991C-CEDE2EA06DBA}" destId="{52313956-0C71-4883-B166-732B3338C968}" srcOrd="0" destOrd="0" presId="urn:microsoft.com/office/officeart/2005/8/layout/vList3"/>
    <dgm:cxn modelId="{1579B0F8-AA2F-431E-A7E9-4D3AA2FF143F}" srcId="{8C5675B7-DE35-4D56-A14C-54569DB7F27C}" destId="{1E9C8721-48D2-42C7-8A16-D37E385772E3}" srcOrd="3" destOrd="0" parTransId="{A9BC9CCD-1C88-4EEF-A892-116C49BD193D}" sibTransId="{F7485220-569B-40B0-9FFF-01BA915F5C9F}"/>
    <dgm:cxn modelId="{4BE2FC6F-D89A-4428-BFF3-0D7DDED1654F}" type="presOf" srcId="{1E9C8721-48D2-42C7-8A16-D37E385772E3}" destId="{A97F4E07-8BD9-4DF8-973D-2B127F2372BE}" srcOrd="0" destOrd="0" presId="urn:microsoft.com/office/officeart/2005/8/layout/vList3"/>
    <dgm:cxn modelId="{BE0F5510-A215-47FA-98ED-BD05DD8F0FC0}" type="presParOf" srcId="{1F089A09-A531-4DF9-99E1-178C53A29516}" destId="{A0D9F7F2-9D66-427D-A2BA-47E2AEA95F79}" srcOrd="0" destOrd="0" presId="urn:microsoft.com/office/officeart/2005/8/layout/vList3"/>
    <dgm:cxn modelId="{F63C4559-398E-4CF4-A656-BBCA29840D37}" type="presParOf" srcId="{A0D9F7F2-9D66-427D-A2BA-47E2AEA95F79}" destId="{3E58F349-BBFD-4F79-8515-B108625DC025}" srcOrd="0" destOrd="0" presId="urn:microsoft.com/office/officeart/2005/8/layout/vList3"/>
    <dgm:cxn modelId="{EE90FBD7-CDC2-49BA-BC81-5FAC3AEA7AC0}" type="presParOf" srcId="{A0D9F7F2-9D66-427D-A2BA-47E2AEA95F79}" destId="{A20B4F31-19E4-4615-8B2D-FB9666440827}" srcOrd="1" destOrd="0" presId="urn:microsoft.com/office/officeart/2005/8/layout/vList3"/>
    <dgm:cxn modelId="{3D777325-B9D8-4057-A299-52AD3EAF5591}" type="presParOf" srcId="{1F089A09-A531-4DF9-99E1-178C53A29516}" destId="{688B6EC0-9502-4035-8357-F5504A81D5B4}" srcOrd="1" destOrd="0" presId="urn:microsoft.com/office/officeart/2005/8/layout/vList3"/>
    <dgm:cxn modelId="{D12C0C53-667D-4A39-894C-2256519C2256}" type="presParOf" srcId="{1F089A09-A531-4DF9-99E1-178C53A29516}" destId="{95E122BB-8179-42FD-8259-C4584AD3D0D5}" srcOrd="2" destOrd="0" presId="urn:microsoft.com/office/officeart/2005/8/layout/vList3"/>
    <dgm:cxn modelId="{757AB9EC-6F38-4B8F-97A8-B62D162915EE}" type="presParOf" srcId="{95E122BB-8179-42FD-8259-C4584AD3D0D5}" destId="{A94B1DF6-D924-428B-832B-A03F8C1CBDB8}" srcOrd="0" destOrd="0" presId="urn:microsoft.com/office/officeart/2005/8/layout/vList3"/>
    <dgm:cxn modelId="{B56B9991-3F3D-470A-901C-DF114F7E73E4}" type="presParOf" srcId="{95E122BB-8179-42FD-8259-C4584AD3D0D5}" destId="{04C1313F-F886-4271-AA3F-9B82B83D280B}" srcOrd="1" destOrd="0" presId="urn:microsoft.com/office/officeart/2005/8/layout/vList3"/>
    <dgm:cxn modelId="{F803BB43-4564-4018-8A8A-34780EB7BBBE}" type="presParOf" srcId="{1F089A09-A531-4DF9-99E1-178C53A29516}" destId="{3C726912-FCFC-435C-BF49-D27BF941EEEA}" srcOrd="3" destOrd="0" presId="urn:microsoft.com/office/officeart/2005/8/layout/vList3"/>
    <dgm:cxn modelId="{4552162C-8EB9-4847-A247-939CDB87507F}" type="presParOf" srcId="{1F089A09-A531-4DF9-99E1-178C53A29516}" destId="{DD53EDE4-0E62-4367-AE6E-FFDCA9ED3A11}" srcOrd="4" destOrd="0" presId="urn:microsoft.com/office/officeart/2005/8/layout/vList3"/>
    <dgm:cxn modelId="{A6C74AFF-7108-42BA-8CC3-01162E7DDD7F}" type="presParOf" srcId="{DD53EDE4-0E62-4367-AE6E-FFDCA9ED3A11}" destId="{618E5D1C-8829-4077-B5E3-401BE06D1CA2}" srcOrd="0" destOrd="0" presId="urn:microsoft.com/office/officeart/2005/8/layout/vList3"/>
    <dgm:cxn modelId="{3477CC69-E6B1-4927-BBEA-044C3CA55720}" type="presParOf" srcId="{DD53EDE4-0E62-4367-AE6E-FFDCA9ED3A11}" destId="{0905E805-D68D-4BA0-8B4D-0A1F7966ED34}" srcOrd="1" destOrd="0" presId="urn:microsoft.com/office/officeart/2005/8/layout/vList3"/>
    <dgm:cxn modelId="{8019677F-5CE3-4681-BB63-A7553EE2CC8B}" type="presParOf" srcId="{1F089A09-A531-4DF9-99E1-178C53A29516}" destId="{0F0D8E34-68A6-4855-AC21-FEB55D6C2479}" srcOrd="5" destOrd="0" presId="urn:microsoft.com/office/officeart/2005/8/layout/vList3"/>
    <dgm:cxn modelId="{32FE07ED-723E-463A-8A9B-A7D0F02B9603}" type="presParOf" srcId="{1F089A09-A531-4DF9-99E1-178C53A29516}" destId="{88C2EA4B-31A1-4943-AE09-C24FA060F0DC}" srcOrd="6" destOrd="0" presId="urn:microsoft.com/office/officeart/2005/8/layout/vList3"/>
    <dgm:cxn modelId="{8BEB86B1-D053-40F4-B95F-2F1A2F97335F}" type="presParOf" srcId="{88C2EA4B-31A1-4943-AE09-C24FA060F0DC}" destId="{A5816681-0E5D-4CA2-854C-5B5182F1CCC9}" srcOrd="0" destOrd="0" presId="urn:microsoft.com/office/officeart/2005/8/layout/vList3"/>
    <dgm:cxn modelId="{1BB9D2C6-5E9D-433D-9F9E-F5D36E943F07}" type="presParOf" srcId="{88C2EA4B-31A1-4943-AE09-C24FA060F0DC}" destId="{A97F4E07-8BD9-4DF8-973D-2B127F2372BE}" srcOrd="1" destOrd="0" presId="urn:microsoft.com/office/officeart/2005/8/layout/vList3"/>
    <dgm:cxn modelId="{EF44D907-8213-43D9-A991-F26BFD2BB626}" type="presParOf" srcId="{1F089A09-A531-4DF9-99E1-178C53A29516}" destId="{4897BD38-71EB-4D6B-B540-8A3E1B5E3B49}" srcOrd="7" destOrd="0" presId="urn:microsoft.com/office/officeart/2005/8/layout/vList3"/>
    <dgm:cxn modelId="{E5D309E6-9680-4A70-AEE0-EDA7470592CB}" type="presParOf" srcId="{1F089A09-A531-4DF9-99E1-178C53A29516}" destId="{EA258395-F738-4177-87FE-0E6EF4D56111}" srcOrd="8" destOrd="0" presId="urn:microsoft.com/office/officeart/2005/8/layout/vList3"/>
    <dgm:cxn modelId="{FEF8513C-9A65-4CFD-8689-F8E02F46AAE7}" type="presParOf" srcId="{EA258395-F738-4177-87FE-0E6EF4D56111}" destId="{EA167C4C-248D-446C-B515-1ABA5D13E14A}" srcOrd="0" destOrd="0" presId="urn:microsoft.com/office/officeart/2005/8/layout/vList3"/>
    <dgm:cxn modelId="{F1E22CD5-5927-4E14-90DA-712E7E568A06}" type="presParOf" srcId="{EA258395-F738-4177-87FE-0E6EF4D56111}" destId="{1D27A1C8-7E71-48F5-AE9E-97458F31EF68}" srcOrd="1" destOrd="0" presId="urn:microsoft.com/office/officeart/2005/8/layout/vList3"/>
    <dgm:cxn modelId="{30103E54-D215-4D51-8601-DC1772950B7F}" type="presParOf" srcId="{1F089A09-A531-4DF9-99E1-178C53A29516}" destId="{02EA68CF-547D-4C4C-8DE8-8D88E8D86A64}" srcOrd="9" destOrd="0" presId="urn:microsoft.com/office/officeart/2005/8/layout/vList3"/>
    <dgm:cxn modelId="{9077BA0C-83D7-4B4D-BD4E-359B92B9DF04}" type="presParOf" srcId="{1F089A09-A531-4DF9-99E1-178C53A29516}" destId="{342EC529-36E3-4BE5-B079-992F1A777957}" srcOrd="10" destOrd="0" presId="urn:microsoft.com/office/officeart/2005/8/layout/vList3"/>
    <dgm:cxn modelId="{FBA6AA54-AA2B-45DC-B31F-DFD45B858B9B}" type="presParOf" srcId="{342EC529-36E3-4BE5-B079-992F1A777957}" destId="{F56267EC-4EE4-4FFB-9A87-1D3F231DD5F2}" srcOrd="0" destOrd="0" presId="urn:microsoft.com/office/officeart/2005/8/layout/vList3"/>
    <dgm:cxn modelId="{777D20E6-2814-45F3-942C-CAF3CE6E2483}" type="presParOf" srcId="{342EC529-36E3-4BE5-B079-992F1A777957}" destId="{52313956-0C71-4883-B166-732B3338C968}" srcOrd="1" destOrd="0" presId="urn:microsoft.com/office/officeart/2005/8/layout/vList3"/>
    <dgm:cxn modelId="{C3F2D44A-348A-4E4C-A370-2FC9A297FDB1}" type="presParOf" srcId="{1F089A09-A531-4DF9-99E1-178C53A29516}" destId="{ABF93654-DE15-4EFE-A529-30DAEF5B8D12}" srcOrd="11" destOrd="0" presId="urn:microsoft.com/office/officeart/2005/8/layout/vList3"/>
    <dgm:cxn modelId="{D1F32DFF-AD7A-480D-9E6C-8C533546875D}" type="presParOf" srcId="{1F089A09-A531-4DF9-99E1-178C53A29516}" destId="{399E1F8D-629F-4D08-9C8C-1E0479FE9CEF}" srcOrd="12" destOrd="0" presId="urn:microsoft.com/office/officeart/2005/8/layout/vList3"/>
    <dgm:cxn modelId="{36267EAE-D339-4C1B-929D-C6FA856290B3}" type="presParOf" srcId="{399E1F8D-629F-4D08-9C8C-1E0479FE9CEF}" destId="{95DD5803-8251-4847-AB36-C4C03BF88FF5}" srcOrd="0" destOrd="0" presId="urn:microsoft.com/office/officeart/2005/8/layout/vList3"/>
    <dgm:cxn modelId="{FE084382-E3B3-4C66-B258-A1A759C9FD75}" type="presParOf" srcId="{399E1F8D-629F-4D08-9C8C-1E0479FE9CEF}" destId="{C80CD3FD-0089-489A-9517-61C89C047B2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3EC51-C0BB-467A-AB60-82E68F855A7B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6D97DF56-7DB9-41A2-9183-0EEBDBC1AE82}">
      <dgm:prSet phldrT="[Testo]" custT="1"/>
      <dgm:spPr/>
      <dgm:t>
        <a:bodyPr/>
        <a:lstStyle/>
        <a:p>
          <a:r>
            <a:rPr lang="it-IT" sz="1600" b="1" dirty="0" smtClean="0"/>
            <a:t>Restrizioni alla libera circolazione dei lavoratori e minori contributi al bilancio dell’UE</a:t>
          </a:r>
          <a:endParaRPr lang="it-IT" sz="1600" b="1" dirty="0"/>
        </a:p>
      </dgm:t>
    </dgm:pt>
    <dgm:pt modelId="{537ABDC7-F892-4F36-B8F4-31B54017C2DD}" type="parTrans" cxnId="{BC08A090-6705-4633-8746-BF3F1AE47CA6}">
      <dgm:prSet/>
      <dgm:spPr/>
      <dgm:t>
        <a:bodyPr/>
        <a:lstStyle/>
        <a:p>
          <a:endParaRPr lang="it-IT"/>
        </a:p>
      </dgm:t>
    </dgm:pt>
    <dgm:pt modelId="{48546132-E76E-4785-AE50-77CD9B306B34}" type="sibTrans" cxnId="{BC08A090-6705-4633-8746-BF3F1AE47CA6}">
      <dgm:prSet/>
      <dgm:spPr/>
      <dgm:t>
        <a:bodyPr/>
        <a:lstStyle/>
        <a:p>
          <a:endParaRPr lang="it-IT"/>
        </a:p>
      </dgm:t>
    </dgm:pt>
    <dgm:pt modelId="{68B228E8-400E-479E-B8A9-56D34056B2BD}">
      <dgm:prSet phldrT="[Testo]" custT="1"/>
      <dgm:spPr/>
      <dgm:t>
        <a:bodyPr/>
        <a:lstStyle/>
        <a:p>
          <a:r>
            <a:rPr lang="it-IT" sz="1600" b="1" dirty="0" smtClean="0"/>
            <a:t>Mantenimento dell’ accesso al mercato UE dei beni</a:t>
          </a:r>
          <a:endParaRPr lang="it-IT" sz="1600" b="1" dirty="0"/>
        </a:p>
      </dgm:t>
    </dgm:pt>
    <dgm:pt modelId="{6F11D1C2-BD1F-412D-BCE3-39425DFB4244}" type="parTrans" cxnId="{2DFEF6CC-98FA-4195-8568-334320588EA2}">
      <dgm:prSet/>
      <dgm:spPr/>
      <dgm:t>
        <a:bodyPr/>
        <a:lstStyle/>
        <a:p>
          <a:endParaRPr lang="it-IT"/>
        </a:p>
      </dgm:t>
    </dgm:pt>
    <dgm:pt modelId="{1DD8D087-932A-4841-8084-5BEAD7EA4BFE}" type="sibTrans" cxnId="{2DFEF6CC-98FA-4195-8568-334320588EA2}">
      <dgm:prSet/>
      <dgm:spPr/>
      <dgm:t>
        <a:bodyPr/>
        <a:lstStyle/>
        <a:p>
          <a:endParaRPr lang="it-IT"/>
        </a:p>
      </dgm:t>
    </dgm:pt>
    <dgm:pt modelId="{B1C244DD-A72D-4454-A4C1-D6E8A297C72B}">
      <dgm:prSet phldrT="[Testo]" custT="1"/>
      <dgm:spPr/>
      <dgm:t>
        <a:bodyPr/>
        <a:lstStyle/>
        <a:p>
          <a:r>
            <a:rPr lang="it-IT" sz="1600" b="1" dirty="0" smtClean="0"/>
            <a:t>Barriere al commercio dei servizi</a:t>
          </a:r>
          <a:endParaRPr lang="it-IT" sz="1600" b="1" dirty="0"/>
        </a:p>
      </dgm:t>
    </dgm:pt>
    <dgm:pt modelId="{C79DC840-42AE-4B62-AC2E-34051BB8D3D9}" type="parTrans" cxnId="{15C11058-5A2E-4A2F-97A4-B47CE3A514E2}">
      <dgm:prSet/>
      <dgm:spPr/>
      <dgm:t>
        <a:bodyPr/>
        <a:lstStyle/>
        <a:p>
          <a:endParaRPr lang="it-IT"/>
        </a:p>
      </dgm:t>
    </dgm:pt>
    <dgm:pt modelId="{D7B39E2E-5B88-443A-B44E-81C1C819EC13}" type="sibTrans" cxnId="{15C11058-5A2E-4A2F-97A4-B47CE3A514E2}">
      <dgm:prSet/>
      <dgm:spPr/>
      <dgm:t>
        <a:bodyPr/>
        <a:lstStyle/>
        <a:p>
          <a:endParaRPr lang="it-IT"/>
        </a:p>
      </dgm:t>
    </dgm:pt>
    <dgm:pt modelId="{6115822A-5F33-4B15-9262-9AADFD8D9734}">
      <dgm:prSet phldrT="[Testo]" custT="1"/>
      <dgm:spPr/>
      <dgm:t>
        <a:bodyPr/>
        <a:lstStyle/>
        <a:p>
          <a:r>
            <a:rPr lang="it-IT" sz="1600" b="1" dirty="0" smtClean="0"/>
            <a:t>La domanda interna torna a salire</a:t>
          </a:r>
          <a:endParaRPr lang="it-IT" sz="1600" b="1" dirty="0"/>
        </a:p>
      </dgm:t>
    </dgm:pt>
    <dgm:pt modelId="{D9E716E5-2ACF-4A7F-AE58-0E7534625A46}" type="parTrans" cxnId="{AC4F7B5B-8E2A-4633-A7B8-E53D23A746D6}">
      <dgm:prSet/>
      <dgm:spPr/>
      <dgm:t>
        <a:bodyPr/>
        <a:lstStyle/>
        <a:p>
          <a:endParaRPr lang="it-IT"/>
        </a:p>
      </dgm:t>
    </dgm:pt>
    <dgm:pt modelId="{083CA781-B197-4682-9D00-DB251C5C4630}" type="sibTrans" cxnId="{AC4F7B5B-8E2A-4633-A7B8-E53D23A746D6}">
      <dgm:prSet/>
      <dgm:spPr/>
      <dgm:t>
        <a:bodyPr/>
        <a:lstStyle/>
        <a:p>
          <a:endParaRPr lang="it-IT"/>
        </a:p>
      </dgm:t>
    </dgm:pt>
    <dgm:pt modelId="{2F3F757C-BACD-4E43-B26B-B971DE021CD9}">
      <dgm:prSet phldrT="[Testo]" custT="1"/>
      <dgm:spPr/>
      <dgm:t>
        <a:bodyPr/>
        <a:lstStyle/>
        <a:p>
          <a:r>
            <a:rPr lang="it-IT" sz="1600" b="1" dirty="0" smtClean="0"/>
            <a:t>Impatto della restrizione all’immigrazione e della ricollocazione delle aziende comporta una diminuzione della forza lavoro</a:t>
          </a:r>
          <a:endParaRPr lang="it-IT" sz="1600" b="1" dirty="0"/>
        </a:p>
      </dgm:t>
    </dgm:pt>
    <dgm:pt modelId="{45AC1366-EBA1-4316-9235-FBFF44F0C5CE}" type="parTrans" cxnId="{22CA06B9-9C81-4361-A8C7-887B925111F3}">
      <dgm:prSet/>
      <dgm:spPr/>
      <dgm:t>
        <a:bodyPr/>
        <a:lstStyle/>
        <a:p>
          <a:endParaRPr lang="it-IT"/>
        </a:p>
      </dgm:t>
    </dgm:pt>
    <dgm:pt modelId="{EE0ED867-8A33-4629-B5B7-85C27DD25C40}" type="sibTrans" cxnId="{22CA06B9-9C81-4361-A8C7-887B925111F3}">
      <dgm:prSet/>
      <dgm:spPr/>
      <dgm:t>
        <a:bodyPr/>
        <a:lstStyle/>
        <a:p>
          <a:endParaRPr lang="it-IT"/>
        </a:p>
      </dgm:t>
    </dgm:pt>
    <dgm:pt modelId="{114C1910-AB07-4B7A-A43A-5A70ED15CBD0}">
      <dgm:prSet phldrT="[Testo]" custT="1"/>
      <dgm:spPr/>
      <dgm:t>
        <a:bodyPr/>
        <a:lstStyle/>
        <a:p>
          <a:r>
            <a:rPr lang="it-IT" sz="1600" b="1" dirty="0" smtClean="0"/>
            <a:t>La perdita di accesso al mercato dei servizi comporta un calo nelle esportazioni di servizi</a:t>
          </a:r>
          <a:endParaRPr lang="it-IT" sz="1600" b="1" dirty="0"/>
        </a:p>
      </dgm:t>
    </dgm:pt>
    <dgm:pt modelId="{CB164CF1-2EA0-4635-8D65-CD2AB9291145}" type="parTrans" cxnId="{A92FFED3-3B95-47B1-935E-C76F5AC1ECE2}">
      <dgm:prSet/>
      <dgm:spPr/>
      <dgm:t>
        <a:bodyPr/>
        <a:lstStyle/>
        <a:p>
          <a:endParaRPr lang="it-IT"/>
        </a:p>
      </dgm:t>
    </dgm:pt>
    <dgm:pt modelId="{4E1ECEDD-47ED-41FB-919A-C7F34E33ADED}" type="sibTrans" cxnId="{A92FFED3-3B95-47B1-935E-C76F5AC1ECE2}">
      <dgm:prSet/>
      <dgm:spPr/>
      <dgm:t>
        <a:bodyPr/>
        <a:lstStyle/>
        <a:p>
          <a:endParaRPr lang="it-IT"/>
        </a:p>
      </dgm:t>
    </dgm:pt>
    <dgm:pt modelId="{9885852B-A987-4241-85A2-7F9B271633F2}">
      <dgm:prSet phldrT="[Testo]" custT="1"/>
      <dgm:spPr/>
      <dgm:t>
        <a:bodyPr/>
        <a:lstStyle/>
        <a:p>
          <a:r>
            <a:rPr lang="it-IT" sz="1600" b="1" dirty="0" smtClean="0"/>
            <a:t>Calo del PIL reale per un minore export</a:t>
          </a:r>
          <a:endParaRPr lang="it-IT" sz="1600" b="1" dirty="0"/>
        </a:p>
      </dgm:t>
    </dgm:pt>
    <dgm:pt modelId="{0E9C635B-EADA-4781-9FE5-76F6167EB6F2}" type="parTrans" cxnId="{7907961B-E28F-4560-8222-C1D8598BE946}">
      <dgm:prSet/>
      <dgm:spPr/>
      <dgm:t>
        <a:bodyPr/>
        <a:lstStyle/>
        <a:p>
          <a:endParaRPr lang="it-IT"/>
        </a:p>
      </dgm:t>
    </dgm:pt>
    <dgm:pt modelId="{5E800102-4F85-4F10-A4E3-37296547C712}" type="sibTrans" cxnId="{7907961B-E28F-4560-8222-C1D8598BE946}">
      <dgm:prSet/>
      <dgm:spPr/>
      <dgm:t>
        <a:bodyPr/>
        <a:lstStyle/>
        <a:p>
          <a:endParaRPr lang="it-IT"/>
        </a:p>
      </dgm:t>
    </dgm:pt>
    <dgm:pt modelId="{3095EF3C-A8D1-4265-BA0B-A76B1D4880EB}">
      <dgm:prSet phldrT="[Testo]" custT="1"/>
      <dgm:spPr/>
      <dgm:t>
        <a:bodyPr/>
        <a:lstStyle/>
        <a:p>
          <a:r>
            <a:rPr lang="it-IT" sz="1600" b="1" dirty="0" smtClean="0"/>
            <a:t>2020: stabilizzazione, PIL reale -6%</a:t>
          </a:r>
          <a:endParaRPr lang="it-IT" sz="1600" b="1" dirty="0"/>
        </a:p>
      </dgm:t>
    </dgm:pt>
    <dgm:pt modelId="{080E81B6-F93F-4DC0-8BBE-0D3F11CB5C01}" type="parTrans" cxnId="{33F6831D-2E32-4FB6-B0BE-5D9B179AAC81}">
      <dgm:prSet/>
      <dgm:spPr/>
      <dgm:t>
        <a:bodyPr/>
        <a:lstStyle/>
        <a:p>
          <a:endParaRPr lang="it-IT"/>
        </a:p>
      </dgm:t>
    </dgm:pt>
    <dgm:pt modelId="{9CACBC73-C008-4A61-B146-2C78F61201FE}" type="sibTrans" cxnId="{33F6831D-2E32-4FB6-B0BE-5D9B179AAC81}">
      <dgm:prSet/>
      <dgm:spPr/>
      <dgm:t>
        <a:bodyPr/>
        <a:lstStyle/>
        <a:p>
          <a:endParaRPr lang="it-IT"/>
        </a:p>
      </dgm:t>
    </dgm:pt>
    <dgm:pt modelId="{D778E74A-7D00-4C4D-B92E-908E8885D513}" type="pres">
      <dgm:prSet presAssocID="{E383EC51-C0BB-467A-AB60-82E68F855A7B}" presName="linearFlow" presStyleCnt="0">
        <dgm:presLayoutVars>
          <dgm:dir/>
          <dgm:resizeHandles val="exact"/>
        </dgm:presLayoutVars>
      </dgm:prSet>
      <dgm:spPr/>
    </dgm:pt>
    <dgm:pt modelId="{F7023856-84C1-4BC2-9B7F-4B3AB7BE240C}" type="pres">
      <dgm:prSet presAssocID="{6D97DF56-7DB9-41A2-9183-0EEBDBC1AE82}" presName="composite" presStyleCnt="0"/>
      <dgm:spPr/>
    </dgm:pt>
    <dgm:pt modelId="{28B93D72-819F-4642-A323-EA6F34982309}" type="pres">
      <dgm:prSet presAssocID="{6D97DF56-7DB9-41A2-9183-0EEBDBC1AE82}" presName="imgShp" presStyleLbl="fgImgPlace1" presStyleIdx="0" presStyleCnt="8" custScaleX="129466" custScaleY="129301"/>
      <dgm:spPr>
        <a:blipFill dpi="0" rotWithShape="0">
          <a:blip xmlns:r="http://schemas.openxmlformats.org/officeDocument/2006/relationships" r:embed="rId1"/>
          <a:srcRect/>
          <a:stretch>
            <a:fillRect l="-5000" b="-5000"/>
          </a:stretch>
        </a:blipFill>
      </dgm:spPr>
    </dgm:pt>
    <dgm:pt modelId="{834C66E1-B0D5-4761-B659-DE970342747B}" type="pres">
      <dgm:prSet presAssocID="{6D97DF56-7DB9-41A2-9183-0EEBDBC1AE82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C16E49-E81F-4D94-B98F-98A05C2CEEEB}" type="pres">
      <dgm:prSet presAssocID="{48546132-E76E-4785-AE50-77CD9B306B34}" presName="spacing" presStyleCnt="0"/>
      <dgm:spPr/>
    </dgm:pt>
    <dgm:pt modelId="{6EECBC85-1C4E-4445-A44E-CBE9F1C695E3}" type="pres">
      <dgm:prSet presAssocID="{68B228E8-400E-479E-B8A9-56D34056B2BD}" presName="composite" presStyleCnt="0"/>
      <dgm:spPr/>
    </dgm:pt>
    <dgm:pt modelId="{AC6851E0-D81B-4B3C-B009-C34CE2D66D3B}" type="pres">
      <dgm:prSet presAssocID="{68B228E8-400E-479E-B8A9-56D34056B2BD}" presName="imgShp" presStyleLbl="fgImgPlace1" presStyleIdx="1" presStyleCnt="8" custScaleX="143414" custScaleY="1233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C21B37-1133-4F2D-9D4B-8302407339FF}" type="pres">
      <dgm:prSet presAssocID="{68B228E8-400E-479E-B8A9-56D34056B2BD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1E5C54-B00E-4EEA-BEA7-2079EADB7A4C}" type="pres">
      <dgm:prSet presAssocID="{1DD8D087-932A-4841-8084-5BEAD7EA4BFE}" presName="spacing" presStyleCnt="0"/>
      <dgm:spPr/>
    </dgm:pt>
    <dgm:pt modelId="{85EC831D-2F4D-4D1B-B397-07D46F09F5BF}" type="pres">
      <dgm:prSet presAssocID="{B1C244DD-A72D-4454-A4C1-D6E8A297C72B}" presName="composite" presStyleCnt="0"/>
      <dgm:spPr/>
    </dgm:pt>
    <dgm:pt modelId="{9EED42EB-FAF1-492B-A849-407D679A0AF2}" type="pres">
      <dgm:prSet presAssocID="{B1C244DD-A72D-4454-A4C1-D6E8A297C72B}" presName="imgShp" presStyleLbl="fgImgPlace1" presStyleIdx="2" presStyleCnt="8" custScaleX="145047" custScaleY="13526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7185B0D-B996-4F44-9A35-09746F01B4FE}" type="pres">
      <dgm:prSet presAssocID="{B1C244DD-A72D-4454-A4C1-D6E8A297C72B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07A161-837D-413B-9496-3255B834DEC5}" type="pres">
      <dgm:prSet presAssocID="{D7B39E2E-5B88-443A-B44E-81C1C819EC13}" presName="spacing" presStyleCnt="0"/>
      <dgm:spPr/>
    </dgm:pt>
    <dgm:pt modelId="{0BF0E54E-401A-48E2-A0C9-4F3894EC3726}" type="pres">
      <dgm:prSet presAssocID="{6115822A-5F33-4B15-9262-9AADFD8D9734}" presName="composite" presStyleCnt="0"/>
      <dgm:spPr/>
    </dgm:pt>
    <dgm:pt modelId="{CF4B9D44-8F31-4357-BB0A-2C589435B11B}" type="pres">
      <dgm:prSet presAssocID="{6115822A-5F33-4B15-9262-9AADFD8D9734}" presName="imgShp" presStyleLbl="fgImgPlace1" presStyleIdx="3" presStyleCnt="8" custScaleX="138961" custScaleY="141120"/>
      <dgm:spPr>
        <a:blipFill dpi="0" rotWithShape="0">
          <a:blip xmlns:r="http://schemas.openxmlformats.org/officeDocument/2006/relationships" r:embed="rId4"/>
          <a:srcRect/>
          <a:stretch>
            <a:fillRect l="5000" t="12000" r="20000" b="8000"/>
          </a:stretch>
        </a:blipFill>
      </dgm:spPr>
    </dgm:pt>
    <dgm:pt modelId="{4CD0C6F0-01CA-4C86-B164-3CEED15DEB94}" type="pres">
      <dgm:prSet presAssocID="{6115822A-5F33-4B15-9262-9AADFD8D9734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A974FE-C0D1-4C41-A522-568E53C7419B}" type="pres">
      <dgm:prSet presAssocID="{083CA781-B197-4682-9D00-DB251C5C4630}" presName="spacing" presStyleCnt="0"/>
      <dgm:spPr/>
    </dgm:pt>
    <dgm:pt modelId="{D250D1B6-47A5-4C50-BF41-6651D0B80E36}" type="pres">
      <dgm:prSet presAssocID="{2F3F757C-BACD-4E43-B26B-B971DE021CD9}" presName="composite" presStyleCnt="0"/>
      <dgm:spPr/>
    </dgm:pt>
    <dgm:pt modelId="{8D92C7BB-D6D9-4BFE-BBDE-1A41C01C2E60}" type="pres">
      <dgm:prSet presAssocID="{2F3F757C-BACD-4E43-B26B-B971DE021CD9}" presName="imgShp" presStyleLbl="fgImgPlace1" presStyleIdx="4" presStyleCnt="8" custScaleX="138538" custScaleY="126430"/>
      <dgm:spPr>
        <a:blipFill dpi="0" rotWithShape="0">
          <a:blip xmlns:r="http://schemas.openxmlformats.org/officeDocument/2006/relationships" r:embed="rId5"/>
          <a:srcRect/>
          <a:stretch>
            <a:fillRect t="3000" b="3000"/>
          </a:stretch>
        </a:blipFill>
      </dgm:spPr>
    </dgm:pt>
    <dgm:pt modelId="{E3B56A27-F38A-4C75-B02A-D72E2A1BEA11}" type="pres">
      <dgm:prSet presAssocID="{2F3F757C-BACD-4E43-B26B-B971DE021CD9}" presName="txShp" presStyleLbl="node1" presStyleIdx="4" presStyleCnt="8" custScaleX="102689" custScaleY="1442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8D0EED-66A0-4051-848A-C0D944C51ED0}" type="pres">
      <dgm:prSet presAssocID="{EE0ED867-8A33-4629-B5B7-85C27DD25C40}" presName="spacing" presStyleCnt="0"/>
      <dgm:spPr/>
    </dgm:pt>
    <dgm:pt modelId="{D9E08B04-2074-41AB-9812-AD7FEA54B997}" type="pres">
      <dgm:prSet presAssocID="{114C1910-AB07-4B7A-A43A-5A70ED15CBD0}" presName="composite" presStyleCnt="0"/>
      <dgm:spPr/>
    </dgm:pt>
    <dgm:pt modelId="{EAC641AB-5346-41C2-94B0-1A534C43BC15}" type="pres">
      <dgm:prSet presAssocID="{114C1910-AB07-4B7A-A43A-5A70ED15CBD0}" presName="imgShp" presStyleLbl="fgImgPlace1" presStyleIdx="5" presStyleCnt="8" custScaleX="140468" custScaleY="12478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2875EE0-1B0C-4FFB-A198-64CD15E3B52A}" type="pres">
      <dgm:prSet presAssocID="{114C1910-AB07-4B7A-A43A-5A70ED15CBD0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A47E4F-A1F4-4DC4-9680-ABE226DB0708}" type="pres">
      <dgm:prSet presAssocID="{4E1ECEDD-47ED-41FB-919A-C7F34E33ADED}" presName="spacing" presStyleCnt="0"/>
      <dgm:spPr/>
    </dgm:pt>
    <dgm:pt modelId="{27602B3A-60B3-4669-A98D-A363165BE665}" type="pres">
      <dgm:prSet presAssocID="{9885852B-A987-4241-85A2-7F9B271633F2}" presName="composite" presStyleCnt="0"/>
      <dgm:spPr/>
    </dgm:pt>
    <dgm:pt modelId="{0E7F41F9-F4A0-4723-AE48-A862744826B4}" type="pres">
      <dgm:prSet presAssocID="{9885852B-A987-4241-85A2-7F9B271633F2}" presName="imgShp" presStyleLbl="fgImgPlace1" presStyleIdx="6" presStyleCnt="8" custScaleX="142688" custScaleY="129297"/>
      <dgm:spPr>
        <a:blipFill dpi="0" rotWithShape="0">
          <a:blip xmlns:r="http://schemas.openxmlformats.org/officeDocument/2006/relationships" r:embed="rId7"/>
          <a:srcRect/>
          <a:stretch>
            <a:fillRect l="5000" t="5000" r="5000" b="5000"/>
          </a:stretch>
        </a:blipFill>
      </dgm:spPr>
    </dgm:pt>
    <dgm:pt modelId="{C3E90C96-4624-4398-81B2-ECB50DFD4565}" type="pres">
      <dgm:prSet presAssocID="{9885852B-A987-4241-85A2-7F9B271633F2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0FD343-E434-4FDC-9FEF-DAC40A722B21}" type="pres">
      <dgm:prSet presAssocID="{5E800102-4F85-4F10-A4E3-37296547C712}" presName="spacing" presStyleCnt="0"/>
      <dgm:spPr/>
    </dgm:pt>
    <dgm:pt modelId="{DF25F395-D87D-427D-8A6B-5443478CD30B}" type="pres">
      <dgm:prSet presAssocID="{3095EF3C-A8D1-4265-BA0B-A76B1D4880EB}" presName="composite" presStyleCnt="0"/>
      <dgm:spPr/>
    </dgm:pt>
    <dgm:pt modelId="{0764BE1F-94CF-4C69-B129-2ABAA693E675}" type="pres">
      <dgm:prSet presAssocID="{3095EF3C-A8D1-4265-BA0B-A76B1D4880EB}" presName="imgShp" presStyleLbl="fgImgPlace1" presStyleIdx="7" presStyleCnt="8" custScaleX="137614" custScaleY="12606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C1E2EBEE-A63C-451D-B3D1-B287CF90CB1D}" type="pres">
      <dgm:prSet presAssocID="{3095EF3C-A8D1-4265-BA0B-A76B1D4880EB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367E2F6-20B3-4517-9436-1F415AB22164}" type="presOf" srcId="{6D97DF56-7DB9-41A2-9183-0EEBDBC1AE82}" destId="{834C66E1-B0D5-4761-B659-DE970342747B}" srcOrd="0" destOrd="0" presId="urn:microsoft.com/office/officeart/2005/8/layout/vList3"/>
    <dgm:cxn modelId="{E60E3CED-1614-437D-81B9-BB5632D1EBD4}" type="presOf" srcId="{3095EF3C-A8D1-4265-BA0B-A76B1D4880EB}" destId="{C1E2EBEE-A63C-451D-B3D1-B287CF90CB1D}" srcOrd="0" destOrd="0" presId="urn:microsoft.com/office/officeart/2005/8/layout/vList3"/>
    <dgm:cxn modelId="{15C11058-5A2E-4A2F-97A4-B47CE3A514E2}" srcId="{E383EC51-C0BB-467A-AB60-82E68F855A7B}" destId="{B1C244DD-A72D-4454-A4C1-D6E8A297C72B}" srcOrd="2" destOrd="0" parTransId="{C79DC840-42AE-4B62-AC2E-34051BB8D3D9}" sibTransId="{D7B39E2E-5B88-443A-B44E-81C1C819EC13}"/>
    <dgm:cxn modelId="{DD6BB7F2-7EBE-411B-A8A9-DF4414BA80C7}" type="presOf" srcId="{2F3F757C-BACD-4E43-B26B-B971DE021CD9}" destId="{E3B56A27-F38A-4C75-B02A-D72E2A1BEA11}" srcOrd="0" destOrd="0" presId="urn:microsoft.com/office/officeart/2005/8/layout/vList3"/>
    <dgm:cxn modelId="{CFC45493-5F1A-4EC3-AB30-9EA375CC084B}" type="presOf" srcId="{E383EC51-C0BB-467A-AB60-82E68F855A7B}" destId="{D778E74A-7D00-4C4D-B92E-908E8885D513}" srcOrd="0" destOrd="0" presId="urn:microsoft.com/office/officeart/2005/8/layout/vList3"/>
    <dgm:cxn modelId="{2DFEF6CC-98FA-4195-8568-334320588EA2}" srcId="{E383EC51-C0BB-467A-AB60-82E68F855A7B}" destId="{68B228E8-400E-479E-B8A9-56D34056B2BD}" srcOrd="1" destOrd="0" parTransId="{6F11D1C2-BD1F-412D-BCE3-39425DFB4244}" sibTransId="{1DD8D087-932A-4841-8084-5BEAD7EA4BFE}"/>
    <dgm:cxn modelId="{7907961B-E28F-4560-8222-C1D8598BE946}" srcId="{E383EC51-C0BB-467A-AB60-82E68F855A7B}" destId="{9885852B-A987-4241-85A2-7F9B271633F2}" srcOrd="6" destOrd="0" parTransId="{0E9C635B-EADA-4781-9FE5-76F6167EB6F2}" sibTransId="{5E800102-4F85-4F10-A4E3-37296547C712}"/>
    <dgm:cxn modelId="{253F71E4-966D-4259-99FD-2840DAF368A7}" type="presOf" srcId="{114C1910-AB07-4B7A-A43A-5A70ED15CBD0}" destId="{92875EE0-1B0C-4FFB-A198-64CD15E3B52A}" srcOrd="0" destOrd="0" presId="urn:microsoft.com/office/officeart/2005/8/layout/vList3"/>
    <dgm:cxn modelId="{22CA06B9-9C81-4361-A8C7-887B925111F3}" srcId="{E383EC51-C0BB-467A-AB60-82E68F855A7B}" destId="{2F3F757C-BACD-4E43-B26B-B971DE021CD9}" srcOrd="4" destOrd="0" parTransId="{45AC1366-EBA1-4316-9235-FBFF44F0C5CE}" sibTransId="{EE0ED867-8A33-4629-B5B7-85C27DD25C40}"/>
    <dgm:cxn modelId="{AC4F7B5B-8E2A-4633-A7B8-E53D23A746D6}" srcId="{E383EC51-C0BB-467A-AB60-82E68F855A7B}" destId="{6115822A-5F33-4B15-9262-9AADFD8D9734}" srcOrd="3" destOrd="0" parTransId="{D9E716E5-2ACF-4A7F-AE58-0E7534625A46}" sibTransId="{083CA781-B197-4682-9D00-DB251C5C4630}"/>
    <dgm:cxn modelId="{A41B5C39-D258-43B0-81EB-EC844E3462A8}" type="presOf" srcId="{9885852B-A987-4241-85A2-7F9B271633F2}" destId="{C3E90C96-4624-4398-81B2-ECB50DFD4565}" srcOrd="0" destOrd="0" presId="urn:microsoft.com/office/officeart/2005/8/layout/vList3"/>
    <dgm:cxn modelId="{08ABCCA9-D5D8-40E3-AA87-9FAE1573D08C}" type="presOf" srcId="{68B228E8-400E-479E-B8A9-56D34056B2BD}" destId="{8CC21B37-1133-4F2D-9D4B-8302407339FF}" srcOrd="0" destOrd="0" presId="urn:microsoft.com/office/officeart/2005/8/layout/vList3"/>
    <dgm:cxn modelId="{33F6831D-2E32-4FB6-B0BE-5D9B179AAC81}" srcId="{E383EC51-C0BB-467A-AB60-82E68F855A7B}" destId="{3095EF3C-A8D1-4265-BA0B-A76B1D4880EB}" srcOrd="7" destOrd="0" parTransId="{080E81B6-F93F-4DC0-8BBE-0D3F11CB5C01}" sibTransId="{9CACBC73-C008-4A61-B146-2C78F61201FE}"/>
    <dgm:cxn modelId="{A92FFED3-3B95-47B1-935E-C76F5AC1ECE2}" srcId="{E383EC51-C0BB-467A-AB60-82E68F855A7B}" destId="{114C1910-AB07-4B7A-A43A-5A70ED15CBD0}" srcOrd="5" destOrd="0" parTransId="{CB164CF1-2EA0-4635-8D65-CD2AB9291145}" sibTransId="{4E1ECEDD-47ED-41FB-919A-C7F34E33ADED}"/>
    <dgm:cxn modelId="{BC08A090-6705-4633-8746-BF3F1AE47CA6}" srcId="{E383EC51-C0BB-467A-AB60-82E68F855A7B}" destId="{6D97DF56-7DB9-41A2-9183-0EEBDBC1AE82}" srcOrd="0" destOrd="0" parTransId="{537ABDC7-F892-4F36-B8F4-31B54017C2DD}" sibTransId="{48546132-E76E-4785-AE50-77CD9B306B34}"/>
    <dgm:cxn modelId="{91EE3C92-A402-4F36-AD3A-D376819D5610}" type="presOf" srcId="{B1C244DD-A72D-4454-A4C1-D6E8A297C72B}" destId="{07185B0D-B996-4F44-9A35-09746F01B4FE}" srcOrd="0" destOrd="0" presId="urn:microsoft.com/office/officeart/2005/8/layout/vList3"/>
    <dgm:cxn modelId="{E31CB032-8BF8-49D9-8585-7E87FE056965}" type="presOf" srcId="{6115822A-5F33-4B15-9262-9AADFD8D9734}" destId="{4CD0C6F0-01CA-4C86-B164-3CEED15DEB94}" srcOrd="0" destOrd="0" presId="urn:microsoft.com/office/officeart/2005/8/layout/vList3"/>
    <dgm:cxn modelId="{A6064C82-E921-4CC7-B1AD-C0F844A1B911}" type="presParOf" srcId="{D778E74A-7D00-4C4D-B92E-908E8885D513}" destId="{F7023856-84C1-4BC2-9B7F-4B3AB7BE240C}" srcOrd="0" destOrd="0" presId="urn:microsoft.com/office/officeart/2005/8/layout/vList3"/>
    <dgm:cxn modelId="{9B84B479-C421-4F39-AA7B-F3EBF9C8047F}" type="presParOf" srcId="{F7023856-84C1-4BC2-9B7F-4B3AB7BE240C}" destId="{28B93D72-819F-4642-A323-EA6F34982309}" srcOrd="0" destOrd="0" presId="urn:microsoft.com/office/officeart/2005/8/layout/vList3"/>
    <dgm:cxn modelId="{96FD4787-CACB-4F33-B45A-365C036B8E95}" type="presParOf" srcId="{F7023856-84C1-4BC2-9B7F-4B3AB7BE240C}" destId="{834C66E1-B0D5-4761-B659-DE970342747B}" srcOrd="1" destOrd="0" presId="urn:microsoft.com/office/officeart/2005/8/layout/vList3"/>
    <dgm:cxn modelId="{2CFF6BAC-74C8-4C97-BA58-BF8498F5BE52}" type="presParOf" srcId="{D778E74A-7D00-4C4D-B92E-908E8885D513}" destId="{2FC16E49-E81F-4D94-B98F-98A05C2CEEEB}" srcOrd="1" destOrd="0" presId="urn:microsoft.com/office/officeart/2005/8/layout/vList3"/>
    <dgm:cxn modelId="{4F005192-6914-4C90-8FBC-7053B3E04377}" type="presParOf" srcId="{D778E74A-7D00-4C4D-B92E-908E8885D513}" destId="{6EECBC85-1C4E-4445-A44E-CBE9F1C695E3}" srcOrd="2" destOrd="0" presId="urn:microsoft.com/office/officeart/2005/8/layout/vList3"/>
    <dgm:cxn modelId="{C5231360-761E-4E12-8F1D-D122A20CC0C2}" type="presParOf" srcId="{6EECBC85-1C4E-4445-A44E-CBE9F1C695E3}" destId="{AC6851E0-D81B-4B3C-B009-C34CE2D66D3B}" srcOrd="0" destOrd="0" presId="urn:microsoft.com/office/officeart/2005/8/layout/vList3"/>
    <dgm:cxn modelId="{D1907CAC-83EE-40D8-9420-0E89C9472ACE}" type="presParOf" srcId="{6EECBC85-1C4E-4445-A44E-CBE9F1C695E3}" destId="{8CC21B37-1133-4F2D-9D4B-8302407339FF}" srcOrd="1" destOrd="0" presId="urn:microsoft.com/office/officeart/2005/8/layout/vList3"/>
    <dgm:cxn modelId="{913179DD-13CF-4588-AC56-140878E76B0F}" type="presParOf" srcId="{D778E74A-7D00-4C4D-B92E-908E8885D513}" destId="{891E5C54-B00E-4EEA-BEA7-2079EADB7A4C}" srcOrd="3" destOrd="0" presId="urn:microsoft.com/office/officeart/2005/8/layout/vList3"/>
    <dgm:cxn modelId="{D7EB169F-812F-4311-B14D-5B44D7EBD657}" type="presParOf" srcId="{D778E74A-7D00-4C4D-B92E-908E8885D513}" destId="{85EC831D-2F4D-4D1B-B397-07D46F09F5BF}" srcOrd="4" destOrd="0" presId="urn:microsoft.com/office/officeart/2005/8/layout/vList3"/>
    <dgm:cxn modelId="{0F78605E-E1E4-4D3A-9FF7-D0F36FA27494}" type="presParOf" srcId="{85EC831D-2F4D-4D1B-B397-07D46F09F5BF}" destId="{9EED42EB-FAF1-492B-A849-407D679A0AF2}" srcOrd="0" destOrd="0" presId="urn:microsoft.com/office/officeart/2005/8/layout/vList3"/>
    <dgm:cxn modelId="{06A4D545-BE16-46F6-88FA-221D8485275E}" type="presParOf" srcId="{85EC831D-2F4D-4D1B-B397-07D46F09F5BF}" destId="{07185B0D-B996-4F44-9A35-09746F01B4FE}" srcOrd="1" destOrd="0" presId="urn:microsoft.com/office/officeart/2005/8/layout/vList3"/>
    <dgm:cxn modelId="{0FB15C88-3DB7-464D-8524-4F5EEEC057DB}" type="presParOf" srcId="{D778E74A-7D00-4C4D-B92E-908E8885D513}" destId="{A807A161-837D-413B-9496-3255B834DEC5}" srcOrd="5" destOrd="0" presId="urn:microsoft.com/office/officeart/2005/8/layout/vList3"/>
    <dgm:cxn modelId="{A48ED1A4-FA92-4896-9C46-8DF64073CC09}" type="presParOf" srcId="{D778E74A-7D00-4C4D-B92E-908E8885D513}" destId="{0BF0E54E-401A-48E2-A0C9-4F3894EC3726}" srcOrd="6" destOrd="0" presId="urn:microsoft.com/office/officeart/2005/8/layout/vList3"/>
    <dgm:cxn modelId="{32876C3B-D5E3-4072-A9D7-4A49F3ECBF42}" type="presParOf" srcId="{0BF0E54E-401A-48E2-A0C9-4F3894EC3726}" destId="{CF4B9D44-8F31-4357-BB0A-2C589435B11B}" srcOrd="0" destOrd="0" presId="urn:microsoft.com/office/officeart/2005/8/layout/vList3"/>
    <dgm:cxn modelId="{DBCBEEFD-5D44-4E51-9936-98D3B825436B}" type="presParOf" srcId="{0BF0E54E-401A-48E2-A0C9-4F3894EC3726}" destId="{4CD0C6F0-01CA-4C86-B164-3CEED15DEB94}" srcOrd="1" destOrd="0" presId="urn:microsoft.com/office/officeart/2005/8/layout/vList3"/>
    <dgm:cxn modelId="{13733F8F-215E-4A83-99EE-5F10AB266080}" type="presParOf" srcId="{D778E74A-7D00-4C4D-B92E-908E8885D513}" destId="{1EA974FE-C0D1-4C41-A522-568E53C7419B}" srcOrd="7" destOrd="0" presId="urn:microsoft.com/office/officeart/2005/8/layout/vList3"/>
    <dgm:cxn modelId="{38265E99-2644-4D94-B6C0-899BAEB2DF7F}" type="presParOf" srcId="{D778E74A-7D00-4C4D-B92E-908E8885D513}" destId="{D250D1B6-47A5-4C50-BF41-6651D0B80E36}" srcOrd="8" destOrd="0" presId="urn:microsoft.com/office/officeart/2005/8/layout/vList3"/>
    <dgm:cxn modelId="{07D5B470-89C4-42EA-93F6-B0779AE10D2F}" type="presParOf" srcId="{D250D1B6-47A5-4C50-BF41-6651D0B80E36}" destId="{8D92C7BB-D6D9-4BFE-BBDE-1A41C01C2E60}" srcOrd="0" destOrd="0" presId="urn:microsoft.com/office/officeart/2005/8/layout/vList3"/>
    <dgm:cxn modelId="{353FDCA6-A075-404D-B629-20A5CD0F9BEC}" type="presParOf" srcId="{D250D1B6-47A5-4C50-BF41-6651D0B80E36}" destId="{E3B56A27-F38A-4C75-B02A-D72E2A1BEA11}" srcOrd="1" destOrd="0" presId="urn:microsoft.com/office/officeart/2005/8/layout/vList3"/>
    <dgm:cxn modelId="{4DCB3526-D1FA-490E-B94C-05AA31E0ECEC}" type="presParOf" srcId="{D778E74A-7D00-4C4D-B92E-908E8885D513}" destId="{538D0EED-66A0-4051-848A-C0D944C51ED0}" srcOrd="9" destOrd="0" presId="urn:microsoft.com/office/officeart/2005/8/layout/vList3"/>
    <dgm:cxn modelId="{13D63140-25B7-475B-9447-64FBD14C0542}" type="presParOf" srcId="{D778E74A-7D00-4C4D-B92E-908E8885D513}" destId="{D9E08B04-2074-41AB-9812-AD7FEA54B997}" srcOrd="10" destOrd="0" presId="urn:microsoft.com/office/officeart/2005/8/layout/vList3"/>
    <dgm:cxn modelId="{01FACF3A-C0EE-44A6-A69C-E43BAD9FF46A}" type="presParOf" srcId="{D9E08B04-2074-41AB-9812-AD7FEA54B997}" destId="{EAC641AB-5346-41C2-94B0-1A534C43BC15}" srcOrd="0" destOrd="0" presId="urn:microsoft.com/office/officeart/2005/8/layout/vList3"/>
    <dgm:cxn modelId="{D1619DE3-6028-4547-9565-C1E8493B9A43}" type="presParOf" srcId="{D9E08B04-2074-41AB-9812-AD7FEA54B997}" destId="{92875EE0-1B0C-4FFB-A198-64CD15E3B52A}" srcOrd="1" destOrd="0" presId="urn:microsoft.com/office/officeart/2005/8/layout/vList3"/>
    <dgm:cxn modelId="{D018764E-2257-460A-B41C-583AEC2677AA}" type="presParOf" srcId="{D778E74A-7D00-4C4D-B92E-908E8885D513}" destId="{3EA47E4F-A1F4-4DC4-9680-ABE226DB0708}" srcOrd="11" destOrd="0" presId="urn:microsoft.com/office/officeart/2005/8/layout/vList3"/>
    <dgm:cxn modelId="{681FFC5F-4D92-42DC-A298-54A00F8B0732}" type="presParOf" srcId="{D778E74A-7D00-4C4D-B92E-908E8885D513}" destId="{27602B3A-60B3-4669-A98D-A363165BE665}" srcOrd="12" destOrd="0" presId="urn:microsoft.com/office/officeart/2005/8/layout/vList3"/>
    <dgm:cxn modelId="{7EE06C62-92F8-43F7-BC08-96A915587FED}" type="presParOf" srcId="{27602B3A-60B3-4669-A98D-A363165BE665}" destId="{0E7F41F9-F4A0-4723-AE48-A862744826B4}" srcOrd="0" destOrd="0" presId="urn:microsoft.com/office/officeart/2005/8/layout/vList3"/>
    <dgm:cxn modelId="{438F2554-7EB9-465C-8B96-F51D5FD67F2E}" type="presParOf" srcId="{27602B3A-60B3-4669-A98D-A363165BE665}" destId="{C3E90C96-4624-4398-81B2-ECB50DFD4565}" srcOrd="1" destOrd="0" presId="urn:microsoft.com/office/officeart/2005/8/layout/vList3"/>
    <dgm:cxn modelId="{20A2FC7C-BECE-4125-9391-BC5B6E03DD2C}" type="presParOf" srcId="{D778E74A-7D00-4C4D-B92E-908E8885D513}" destId="{B40FD343-E434-4FDC-9FEF-DAC40A722B21}" srcOrd="13" destOrd="0" presId="urn:microsoft.com/office/officeart/2005/8/layout/vList3"/>
    <dgm:cxn modelId="{CA1789AA-EE9D-4470-B1C8-011B9EAB849B}" type="presParOf" srcId="{D778E74A-7D00-4C4D-B92E-908E8885D513}" destId="{DF25F395-D87D-427D-8A6B-5443478CD30B}" srcOrd="14" destOrd="0" presId="urn:microsoft.com/office/officeart/2005/8/layout/vList3"/>
    <dgm:cxn modelId="{C0ABE9CB-5488-4232-829C-2BD214DA6B95}" type="presParOf" srcId="{DF25F395-D87D-427D-8A6B-5443478CD30B}" destId="{0764BE1F-94CF-4C69-B129-2ABAA693E675}" srcOrd="0" destOrd="0" presId="urn:microsoft.com/office/officeart/2005/8/layout/vList3"/>
    <dgm:cxn modelId="{29A50FF0-BD72-4F7B-89F4-684774687681}" type="presParOf" srcId="{DF25F395-D87D-427D-8A6B-5443478CD30B}" destId="{C1E2EBEE-A63C-451D-B3D1-B287CF90CB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149B96-9006-4319-A9D8-0C77CBA72B92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6819AC18-B330-4255-A3BE-A39079A908E9}">
      <dgm:prSet phldrT="[Testo]" custT="1"/>
      <dgm:spPr/>
      <dgm:t>
        <a:bodyPr/>
        <a:lstStyle/>
        <a:p>
          <a:r>
            <a:rPr lang="it-IT" sz="1600" b="1" dirty="0" smtClean="0"/>
            <a:t>Nessun impatto immediato e significativo della </a:t>
          </a:r>
          <a:r>
            <a:rPr lang="it-IT" sz="1600" b="1" dirty="0" err="1" smtClean="0"/>
            <a:t>Brexit</a:t>
          </a:r>
          <a:r>
            <a:rPr lang="it-IT" sz="1600" b="1" dirty="0" smtClean="0"/>
            <a:t> sull’economia e sulla fiducia dei consumatori</a:t>
          </a:r>
          <a:endParaRPr lang="it-IT" sz="1600" b="1" dirty="0"/>
        </a:p>
      </dgm:t>
    </dgm:pt>
    <dgm:pt modelId="{7830D39D-C1C7-456A-AD46-9F005B7C1A66}" type="parTrans" cxnId="{058603F5-E039-491C-A544-013C39E1FD31}">
      <dgm:prSet/>
      <dgm:spPr/>
      <dgm:t>
        <a:bodyPr/>
        <a:lstStyle/>
        <a:p>
          <a:endParaRPr lang="it-IT"/>
        </a:p>
      </dgm:t>
    </dgm:pt>
    <dgm:pt modelId="{EA5E1FE5-6244-43FF-B965-3BA30A9E4D59}" type="sibTrans" cxnId="{058603F5-E039-491C-A544-013C39E1FD31}">
      <dgm:prSet/>
      <dgm:spPr/>
      <dgm:t>
        <a:bodyPr/>
        <a:lstStyle/>
        <a:p>
          <a:endParaRPr lang="it-IT"/>
        </a:p>
      </dgm:t>
    </dgm:pt>
    <dgm:pt modelId="{E89ADC9A-3E67-4DFC-967C-E5190FBF6C7F}">
      <dgm:prSet phldrT="[Testo]" custT="1"/>
      <dgm:spPr/>
      <dgm:t>
        <a:bodyPr/>
        <a:lstStyle/>
        <a:p>
          <a:r>
            <a:rPr lang="it-IT" sz="1600" b="1" dirty="0" smtClean="0"/>
            <a:t>Crescita del PIL dello 0,7%</a:t>
          </a:r>
          <a:endParaRPr lang="it-IT" sz="1600" b="1" dirty="0"/>
        </a:p>
      </dgm:t>
    </dgm:pt>
    <dgm:pt modelId="{9B9B6A71-C665-4C3C-9372-BD3AC00DDF2D}" type="parTrans" cxnId="{5F56A9DC-D832-4A80-96E1-32DAFF21F735}">
      <dgm:prSet/>
      <dgm:spPr/>
      <dgm:t>
        <a:bodyPr/>
        <a:lstStyle/>
        <a:p>
          <a:endParaRPr lang="it-IT"/>
        </a:p>
      </dgm:t>
    </dgm:pt>
    <dgm:pt modelId="{C23A6BC3-01F0-4F99-AA03-3B99509455C7}" type="sibTrans" cxnId="{5F56A9DC-D832-4A80-96E1-32DAFF21F735}">
      <dgm:prSet/>
      <dgm:spPr/>
      <dgm:t>
        <a:bodyPr/>
        <a:lstStyle/>
        <a:p>
          <a:endParaRPr lang="it-IT"/>
        </a:p>
      </dgm:t>
    </dgm:pt>
    <dgm:pt modelId="{04B035D9-FCF2-45CA-9415-40FFEA96AD38}">
      <dgm:prSet phldrT="[Testo]" custT="1"/>
      <dgm:spPr/>
      <dgm:t>
        <a:bodyPr/>
        <a:lstStyle/>
        <a:p>
          <a:r>
            <a:rPr lang="it-IT" sz="1600" b="1" dirty="0" smtClean="0"/>
            <a:t>Aumento del deficit della bilancia commerciale: il deprezzamento della sterlina non ha favorito l’export</a:t>
          </a:r>
          <a:endParaRPr lang="it-IT" sz="1600" b="1" dirty="0"/>
        </a:p>
      </dgm:t>
    </dgm:pt>
    <dgm:pt modelId="{1D60DFAB-769D-4FFB-8D99-87B1A7751CC1}" type="parTrans" cxnId="{53F092DB-1564-4C66-8367-F61EDE99113A}">
      <dgm:prSet/>
      <dgm:spPr/>
      <dgm:t>
        <a:bodyPr/>
        <a:lstStyle/>
        <a:p>
          <a:endParaRPr lang="it-IT"/>
        </a:p>
      </dgm:t>
    </dgm:pt>
    <dgm:pt modelId="{2BA99E34-B958-493E-9606-79857A52A7FB}" type="sibTrans" cxnId="{53F092DB-1564-4C66-8367-F61EDE99113A}">
      <dgm:prSet/>
      <dgm:spPr/>
      <dgm:t>
        <a:bodyPr/>
        <a:lstStyle/>
        <a:p>
          <a:endParaRPr lang="it-IT"/>
        </a:p>
      </dgm:t>
    </dgm:pt>
    <dgm:pt modelId="{DA773C40-2B5D-4B77-A58F-B6420E244CAA}">
      <dgm:prSet phldrT="[Testo]"/>
      <dgm:spPr/>
      <dgm:t>
        <a:bodyPr/>
        <a:lstStyle/>
        <a:p>
          <a:r>
            <a:rPr lang="it-IT" b="1" dirty="0" smtClean="0"/>
            <a:t>Consumi e inflazione in aumento</a:t>
          </a:r>
          <a:endParaRPr lang="it-IT" b="1" dirty="0"/>
        </a:p>
      </dgm:t>
    </dgm:pt>
    <dgm:pt modelId="{CAA4DFB8-AD57-4D90-A6B7-378BAD54CB71}" type="parTrans" cxnId="{0DD7C52F-DFC4-47BE-8087-EF03C2463003}">
      <dgm:prSet/>
      <dgm:spPr/>
      <dgm:t>
        <a:bodyPr/>
        <a:lstStyle/>
        <a:p>
          <a:endParaRPr lang="it-IT"/>
        </a:p>
      </dgm:t>
    </dgm:pt>
    <dgm:pt modelId="{FD8A4996-E4F5-48F4-A30A-65165A0377E0}" type="sibTrans" cxnId="{0DD7C52F-DFC4-47BE-8087-EF03C2463003}">
      <dgm:prSet/>
      <dgm:spPr/>
      <dgm:t>
        <a:bodyPr/>
        <a:lstStyle/>
        <a:p>
          <a:endParaRPr lang="it-IT"/>
        </a:p>
      </dgm:t>
    </dgm:pt>
    <dgm:pt modelId="{4BC2E6E5-E29A-4516-BD8C-2C300D5A3A25}">
      <dgm:prSet phldrT="[Testo]"/>
      <dgm:spPr/>
      <dgm:t>
        <a:bodyPr/>
        <a:lstStyle/>
        <a:p>
          <a:r>
            <a:rPr lang="it-IT" b="1" dirty="0" smtClean="0"/>
            <a:t>Disoccupazione in leggero calo</a:t>
          </a:r>
          <a:endParaRPr lang="it-IT" b="1" dirty="0"/>
        </a:p>
      </dgm:t>
    </dgm:pt>
    <dgm:pt modelId="{CAD99046-065A-4DA2-999B-729E637A8541}" type="parTrans" cxnId="{6880A51F-74E5-405E-AE2A-589A4F7447C7}">
      <dgm:prSet/>
      <dgm:spPr/>
      <dgm:t>
        <a:bodyPr/>
        <a:lstStyle/>
        <a:p>
          <a:endParaRPr lang="it-IT"/>
        </a:p>
      </dgm:t>
    </dgm:pt>
    <dgm:pt modelId="{7FF23EB2-C572-4A69-B8CA-DE3A58C58689}" type="sibTrans" cxnId="{6880A51F-74E5-405E-AE2A-589A4F7447C7}">
      <dgm:prSet/>
      <dgm:spPr/>
      <dgm:t>
        <a:bodyPr/>
        <a:lstStyle/>
        <a:p>
          <a:endParaRPr lang="it-IT"/>
        </a:p>
      </dgm:t>
    </dgm:pt>
    <dgm:pt modelId="{5A560F50-77C7-4DFE-BCB1-B9EB12FCA3E4}">
      <dgm:prSet phldrT="[Testo]"/>
      <dgm:spPr/>
      <dgm:t>
        <a:bodyPr/>
        <a:lstStyle/>
        <a:p>
          <a:r>
            <a:rPr lang="it-IT" b="1" dirty="0" smtClean="0"/>
            <a:t>Mercato azionario largamente in positivo</a:t>
          </a:r>
          <a:endParaRPr lang="it-IT" b="1" dirty="0"/>
        </a:p>
      </dgm:t>
    </dgm:pt>
    <dgm:pt modelId="{D93F33BF-AA59-4A07-B366-3ADA7D5BAEB3}" type="parTrans" cxnId="{B296BD19-3180-4667-91E9-C21E4B769E0E}">
      <dgm:prSet/>
      <dgm:spPr/>
      <dgm:t>
        <a:bodyPr/>
        <a:lstStyle/>
        <a:p>
          <a:endParaRPr lang="it-IT"/>
        </a:p>
      </dgm:t>
    </dgm:pt>
    <dgm:pt modelId="{B06A03FC-7A1C-4B21-A5F2-D12610E4B07B}" type="sibTrans" cxnId="{B296BD19-3180-4667-91E9-C21E4B769E0E}">
      <dgm:prSet/>
      <dgm:spPr/>
      <dgm:t>
        <a:bodyPr/>
        <a:lstStyle/>
        <a:p>
          <a:endParaRPr lang="it-IT"/>
        </a:p>
      </dgm:t>
    </dgm:pt>
    <dgm:pt modelId="{56A0497D-1090-42C0-908B-0F7860D1F473}">
      <dgm:prSet phldrT="[Testo]"/>
      <dgm:spPr/>
      <dgm:t>
        <a:bodyPr/>
        <a:lstStyle/>
        <a:p>
          <a:r>
            <a:rPr lang="it-IT" b="1" dirty="0" smtClean="0"/>
            <a:t>Crescita dei salari stabile</a:t>
          </a:r>
          <a:endParaRPr lang="it-IT" b="1" dirty="0"/>
        </a:p>
      </dgm:t>
    </dgm:pt>
    <dgm:pt modelId="{B0654B76-E43D-406D-B8F6-799645C51C79}" type="parTrans" cxnId="{1AC3FE35-1F5F-4F00-B82C-90F30228B02C}">
      <dgm:prSet/>
      <dgm:spPr/>
      <dgm:t>
        <a:bodyPr/>
        <a:lstStyle/>
        <a:p>
          <a:endParaRPr lang="it-IT"/>
        </a:p>
      </dgm:t>
    </dgm:pt>
    <dgm:pt modelId="{15ED7C58-07BF-4053-982F-28F8FD7FFBAE}" type="sibTrans" cxnId="{1AC3FE35-1F5F-4F00-B82C-90F30228B02C}">
      <dgm:prSet/>
      <dgm:spPr/>
      <dgm:t>
        <a:bodyPr/>
        <a:lstStyle/>
        <a:p>
          <a:endParaRPr lang="it-IT"/>
        </a:p>
      </dgm:t>
    </dgm:pt>
    <dgm:pt modelId="{036E48E4-04FE-41D0-853A-AB38FDEBB3CB}" type="pres">
      <dgm:prSet presAssocID="{62149B96-9006-4319-A9D8-0C77CBA72B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F04F9EE-545A-413D-BF08-9F3357B30926}" type="pres">
      <dgm:prSet presAssocID="{6819AC18-B330-4255-A3BE-A39079A908E9}" presName="parentLin" presStyleCnt="0"/>
      <dgm:spPr/>
    </dgm:pt>
    <dgm:pt modelId="{A53DDEF1-E7C1-43BA-8F11-3CB10A1DE16D}" type="pres">
      <dgm:prSet presAssocID="{6819AC18-B330-4255-A3BE-A39079A908E9}" presName="parentLeftMargin" presStyleLbl="node1" presStyleIdx="0" presStyleCnt="7"/>
      <dgm:spPr/>
      <dgm:t>
        <a:bodyPr/>
        <a:lstStyle/>
        <a:p>
          <a:endParaRPr lang="it-IT"/>
        </a:p>
      </dgm:t>
    </dgm:pt>
    <dgm:pt modelId="{80E432F1-38B3-4833-BE01-A69300449E39}" type="pres">
      <dgm:prSet presAssocID="{6819AC18-B330-4255-A3BE-A39079A908E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DC2C59-1853-4716-BC95-709D385559CE}" type="pres">
      <dgm:prSet presAssocID="{6819AC18-B330-4255-A3BE-A39079A908E9}" presName="negativeSpace" presStyleCnt="0"/>
      <dgm:spPr/>
    </dgm:pt>
    <dgm:pt modelId="{C2137050-182A-4F21-99D5-12C3BEC13031}" type="pres">
      <dgm:prSet presAssocID="{6819AC18-B330-4255-A3BE-A39079A908E9}" presName="childText" presStyleLbl="conFgAcc1" presStyleIdx="0" presStyleCnt="7">
        <dgm:presLayoutVars>
          <dgm:bulletEnabled val="1"/>
        </dgm:presLayoutVars>
      </dgm:prSet>
      <dgm:spPr/>
    </dgm:pt>
    <dgm:pt modelId="{F55E8BB7-95E8-4A02-B2F9-8809C902D8A7}" type="pres">
      <dgm:prSet presAssocID="{EA5E1FE5-6244-43FF-B965-3BA30A9E4D59}" presName="spaceBetweenRectangles" presStyleCnt="0"/>
      <dgm:spPr/>
    </dgm:pt>
    <dgm:pt modelId="{A9988F4A-F1EB-475D-8388-69327A74CDA4}" type="pres">
      <dgm:prSet presAssocID="{E89ADC9A-3E67-4DFC-967C-E5190FBF6C7F}" presName="parentLin" presStyleCnt="0"/>
      <dgm:spPr/>
    </dgm:pt>
    <dgm:pt modelId="{83CFC440-2AB0-43B5-B838-524B61F49088}" type="pres">
      <dgm:prSet presAssocID="{E89ADC9A-3E67-4DFC-967C-E5190FBF6C7F}" presName="parentLeftMargin" presStyleLbl="node1" presStyleIdx="0" presStyleCnt="7"/>
      <dgm:spPr/>
      <dgm:t>
        <a:bodyPr/>
        <a:lstStyle/>
        <a:p>
          <a:endParaRPr lang="it-IT"/>
        </a:p>
      </dgm:t>
    </dgm:pt>
    <dgm:pt modelId="{BA7C663C-5C46-45C3-A79A-814352CB49BE}" type="pres">
      <dgm:prSet presAssocID="{E89ADC9A-3E67-4DFC-967C-E5190FBF6C7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C178A6-561B-4047-9500-8BF517DEC88B}" type="pres">
      <dgm:prSet presAssocID="{E89ADC9A-3E67-4DFC-967C-E5190FBF6C7F}" presName="negativeSpace" presStyleCnt="0"/>
      <dgm:spPr/>
    </dgm:pt>
    <dgm:pt modelId="{D15EA35B-2A64-4341-8A54-079FDCCF9ECD}" type="pres">
      <dgm:prSet presAssocID="{E89ADC9A-3E67-4DFC-967C-E5190FBF6C7F}" presName="childText" presStyleLbl="conFgAcc1" presStyleIdx="1" presStyleCnt="7">
        <dgm:presLayoutVars>
          <dgm:bulletEnabled val="1"/>
        </dgm:presLayoutVars>
      </dgm:prSet>
      <dgm:spPr/>
    </dgm:pt>
    <dgm:pt modelId="{04719415-85F2-480A-BB40-CED6DF3D5A04}" type="pres">
      <dgm:prSet presAssocID="{C23A6BC3-01F0-4F99-AA03-3B99509455C7}" presName="spaceBetweenRectangles" presStyleCnt="0"/>
      <dgm:spPr/>
    </dgm:pt>
    <dgm:pt modelId="{9ADC9187-E1DC-49C2-8D82-89A52098504A}" type="pres">
      <dgm:prSet presAssocID="{04B035D9-FCF2-45CA-9415-40FFEA96AD38}" presName="parentLin" presStyleCnt="0"/>
      <dgm:spPr/>
    </dgm:pt>
    <dgm:pt modelId="{82F73119-0151-463D-8E65-0742AA1178AE}" type="pres">
      <dgm:prSet presAssocID="{04B035D9-FCF2-45CA-9415-40FFEA96AD38}" presName="parentLeftMargin" presStyleLbl="node1" presStyleIdx="1" presStyleCnt="7"/>
      <dgm:spPr/>
      <dgm:t>
        <a:bodyPr/>
        <a:lstStyle/>
        <a:p>
          <a:endParaRPr lang="it-IT"/>
        </a:p>
      </dgm:t>
    </dgm:pt>
    <dgm:pt modelId="{A747A74E-1026-45A0-8555-4E85AFADEDDF}" type="pres">
      <dgm:prSet presAssocID="{04B035D9-FCF2-45CA-9415-40FFEA96AD3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8DF567-A2FE-40AA-A161-B41353760F2D}" type="pres">
      <dgm:prSet presAssocID="{04B035D9-FCF2-45CA-9415-40FFEA96AD38}" presName="negativeSpace" presStyleCnt="0"/>
      <dgm:spPr/>
    </dgm:pt>
    <dgm:pt modelId="{972508E4-EA6D-496D-B3B3-BD3F5445E995}" type="pres">
      <dgm:prSet presAssocID="{04B035D9-FCF2-45CA-9415-40FFEA96AD38}" presName="childText" presStyleLbl="conFgAcc1" presStyleIdx="2" presStyleCnt="7">
        <dgm:presLayoutVars>
          <dgm:bulletEnabled val="1"/>
        </dgm:presLayoutVars>
      </dgm:prSet>
      <dgm:spPr/>
    </dgm:pt>
    <dgm:pt modelId="{E3AD162B-D0EB-40B7-9B97-58565343B268}" type="pres">
      <dgm:prSet presAssocID="{2BA99E34-B958-493E-9606-79857A52A7FB}" presName="spaceBetweenRectangles" presStyleCnt="0"/>
      <dgm:spPr/>
    </dgm:pt>
    <dgm:pt modelId="{A29ECDB8-AFBC-41BD-AF3C-F6CBCC08E2EC}" type="pres">
      <dgm:prSet presAssocID="{DA773C40-2B5D-4B77-A58F-B6420E244CAA}" presName="parentLin" presStyleCnt="0"/>
      <dgm:spPr/>
    </dgm:pt>
    <dgm:pt modelId="{A63BE8C4-0EF9-44C1-88D5-7D8F37AA40D9}" type="pres">
      <dgm:prSet presAssocID="{DA773C40-2B5D-4B77-A58F-B6420E244CAA}" presName="parentLeftMargin" presStyleLbl="node1" presStyleIdx="2" presStyleCnt="7"/>
      <dgm:spPr/>
      <dgm:t>
        <a:bodyPr/>
        <a:lstStyle/>
        <a:p>
          <a:endParaRPr lang="it-IT"/>
        </a:p>
      </dgm:t>
    </dgm:pt>
    <dgm:pt modelId="{4452398D-9098-429D-B7A5-FCD3969C1352}" type="pres">
      <dgm:prSet presAssocID="{DA773C40-2B5D-4B77-A58F-B6420E244CA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1F6C1B-8B56-4986-BD23-20568548C67F}" type="pres">
      <dgm:prSet presAssocID="{DA773C40-2B5D-4B77-A58F-B6420E244CAA}" presName="negativeSpace" presStyleCnt="0"/>
      <dgm:spPr/>
    </dgm:pt>
    <dgm:pt modelId="{2107CEEA-257A-4087-8BD9-54428B1CB097}" type="pres">
      <dgm:prSet presAssocID="{DA773C40-2B5D-4B77-A58F-B6420E244CAA}" presName="childText" presStyleLbl="conFgAcc1" presStyleIdx="3" presStyleCnt="7">
        <dgm:presLayoutVars>
          <dgm:bulletEnabled val="1"/>
        </dgm:presLayoutVars>
      </dgm:prSet>
      <dgm:spPr/>
    </dgm:pt>
    <dgm:pt modelId="{FBC1B3A6-0DED-47FC-A31B-7F2337747211}" type="pres">
      <dgm:prSet presAssocID="{FD8A4996-E4F5-48F4-A30A-65165A0377E0}" presName="spaceBetweenRectangles" presStyleCnt="0"/>
      <dgm:spPr/>
    </dgm:pt>
    <dgm:pt modelId="{21F0EAB1-659E-4A7A-8E81-81959572E5C5}" type="pres">
      <dgm:prSet presAssocID="{4BC2E6E5-E29A-4516-BD8C-2C300D5A3A25}" presName="parentLin" presStyleCnt="0"/>
      <dgm:spPr/>
    </dgm:pt>
    <dgm:pt modelId="{4E93B659-B7FA-476F-8FBC-9A9B3C0378DA}" type="pres">
      <dgm:prSet presAssocID="{4BC2E6E5-E29A-4516-BD8C-2C300D5A3A25}" presName="parentLeftMargin" presStyleLbl="node1" presStyleIdx="3" presStyleCnt="7"/>
      <dgm:spPr/>
      <dgm:t>
        <a:bodyPr/>
        <a:lstStyle/>
        <a:p>
          <a:endParaRPr lang="it-IT"/>
        </a:p>
      </dgm:t>
    </dgm:pt>
    <dgm:pt modelId="{27F2394D-6ABC-4A88-9CB6-9494708B602D}" type="pres">
      <dgm:prSet presAssocID="{4BC2E6E5-E29A-4516-BD8C-2C300D5A3A2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A862BE-0C37-4B09-A0D1-C0727B3EE2AB}" type="pres">
      <dgm:prSet presAssocID="{4BC2E6E5-E29A-4516-BD8C-2C300D5A3A25}" presName="negativeSpace" presStyleCnt="0"/>
      <dgm:spPr/>
    </dgm:pt>
    <dgm:pt modelId="{69A6D9E6-8089-465D-A580-F0BCCFCD23FD}" type="pres">
      <dgm:prSet presAssocID="{4BC2E6E5-E29A-4516-BD8C-2C300D5A3A25}" presName="childText" presStyleLbl="conFgAcc1" presStyleIdx="4" presStyleCnt="7">
        <dgm:presLayoutVars>
          <dgm:bulletEnabled val="1"/>
        </dgm:presLayoutVars>
      </dgm:prSet>
      <dgm:spPr/>
    </dgm:pt>
    <dgm:pt modelId="{AD609AF7-09D1-47E0-9B52-808047D657BC}" type="pres">
      <dgm:prSet presAssocID="{7FF23EB2-C572-4A69-B8CA-DE3A58C58689}" presName="spaceBetweenRectangles" presStyleCnt="0"/>
      <dgm:spPr/>
    </dgm:pt>
    <dgm:pt modelId="{BF57CC7C-1FBA-49C1-9017-59F61EAAAFA4}" type="pres">
      <dgm:prSet presAssocID="{5A560F50-77C7-4DFE-BCB1-B9EB12FCA3E4}" presName="parentLin" presStyleCnt="0"/>
      <dgm:spPr/>
    </dgm:pt>
    <dgm:pt modelId="{7A25B029-0799-4236-9BD1-CDDB4C8005E6}" type="pres">
      <dgm:prSet presAssocID="{5A560F50-77C7-4DFE-BCB1-B9EB12FCA3E4}" presName="parentLeftMargin" presStyleLbl="node1" presStyleIdx="4" presStyleCnt="7"/>
      <dgm:spPr/>
      <dgm:t>
        <a:bodyPr/>
        <a:lstStyle/>
        <a:p>
          <a:endParaRPr lang="it-IT"/>
        </a:p>
      </dgm:t>
    </dgm:pt>
    <dgm:pt modelId="{99A46BBF-96EB-4CD6-B0A1-6B4B3B483F58}" type="pres">
      <dgm:prSet presAssocID="{5A560F50-77C7-4DFE-BCB1-B9EB12FCA3E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F08B3E-D284-45DC-B69C-03DED9073FE2}" type="pres">
      <dgm:prSet presAssocID="{5A560F50-77C7-4DFE-BCB1-B9EB12FCA3E4}" presName="negativeSpace" presStyleCnt="0"/>
      <dgm:spPr/>
    </dgm:pt>
    <dgm:pt modelId="{1571E846-9E31-408D-9151-1DF1452A7A2E}" type="pres">
      <dgm:prSet presAssocID="{5A560F50-77C7-4DFE-BCB1-B9EB12FCA3E4}" presName="childText" presStyleLbl="conFgAcc1" presStyleIdx="5" presStyleCnt="7">
        <dgm:presLayoutVars>
          <dgm:bulletEnabled val="1"/>
        </dgm:presLayoutVars>
      </dgm:prSet>
      <dgm:spPr/>
    </dgm:pt>
    <dgm:pt modelId="{D4EB5CA9-4B9E-4A65-A3F5-F1B818B45EFA}" type="pres">
      <dgm:prSet presAssocID="{B06A03FC-7A1C-4B21-A5F2-D12610E4B07B}" presName="spaceBetweenRectangles" presStyleCnt="0"/>
      <dgm:spPr/>
    </dgm:pt>
    <dgm:pt modelId="{E09359D6-6C3C-4378-A4F3-C86B068CC318}" type="pres">
      <dgm:prSet presAssocID="{56A0497D-1090-42C0-908B-0F7860D1F473}" presName="parentLin" presStyleCnt="0"/>
      <dgm:spPr/>
    </dgm:pt>
    <dgm:pt modelId="{A036A014-B8C3-4B97-BAD2-DC8C1CC029F0}" type="pres">
      <dgm:prSet presAssocID="{56A0497D-1090-42C0-908B-0F7860D1F473}" presName="parentLeftMargin" presStyleLbl="node1" presStyleIdx="5" presStyleCnt="7"/>
      <dgm:spPr/>
      <dgm:t>
        <a:bodyPr/>
        <a:lstStyle/>
        <a:p>
          <a:endParaRPr lang="it-IT"/>
        </a:p>
      </dgm:t>
    </dgm:pt>
    <dgm:pt modelId="{6D8D339A-0072-4EE2-8580-3D5544B5BD55}" type="pres">
      <dgm:prSet presAssocID="{56A0497D-1090-42C0-908B-0F7860D1F47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7B3CB2-972F-47DC-9682-6EE1EA7F0DF5}" type="pres">
      <dgm:prSet presAssocID="{56A0497D-1090-42C0-908B-0F7860D1F473}" presName="negativeSpace" presStyleCnt="0"/>
      <dgm:spPr/>
    </dgm:pt>
    <dgm:pt modelId="{855C73E9-A382-4152-8AEA-1EA4F36121DD}" type="pres">
      <dgm:prSet presAssocID="{56A0497D-1090-42C0-908B-0F7860D1F47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8603F5-E039-491C-A544-013C39E1FD31}" srcId="{62149B96-9006-4319-A9D8-0C77CBA72B92}" destId="{6819AC18-B330-4255-A3BE-A39079A908E9}" srcOrd="0" destOrd="0" parTransId="{7830D39D-C1C7-456A-AD46-9F005B7C1A66}" sibTransId="{EA5E1FE5-6244-43FF-B965-3BA30A9E4D59}"/>
    <dgm:cxn modelId="{1AC3FE35-1F5F-4F00-B82C-90F30228B02C}" srcId="{62149B96-9006-4319-A9D8-0C77CBA72B92}" destId="{56A0497D-1090-42C0-908B-0F7860D1F473}" srcOrd="6" destOrd="0" parTransId="{B0654B76-E43D-406D-B8F6-799645C51C79}" sibTransId="{15ED7C58-07BF-4053-982F-28F8FD7FFBAE}"/>
    <dgm:cxn modelId="{9C9E4016-2A5B-457C-AD0A-3326A5C95D8D}" type="presOf" srcId="{E89ADC9A-3E67-4DFC-967C-E5190FBF6C7F}" destId="{BA7C663C-5C46-45C3-A79A-814352CB49BE}" srcOrd="1" destOrd="0" presId="urn:microsoft.com/office/officeart/2005/8/layout/list1"/>
    <dgm:cxn modelId="{31EE3F43-9075-4EBC-8F6E-0DB7C3AAAAA7}" type="presOf" srcId="{DA773C40-2B5D-4B77-A58F-B6420E244CAA}" destId="{4452398D-9098-429D-B7A5-FCD3969C1352}" srcOrd="1" destOrd="0" presId="urn:microsoft.com/office/officeart/2005/8/layout/list1"/>
    <dgm:cxn modelId="{5026C353-C924-48D0-80F6-29029138C017}" type="presOf" srcId="{E89ADC9A-3E67-4DFC-967C-E5190FBF6C7F}" destId="{83CFC440-2AB0-43B5-B838-524B61F49088}" srcOrd="0" destOrd="0" presId="urn:microsoft.com/office/officeart/2005/8/layout/list1"/>
    <dgm:cxn modelId="{93DA474A-A4CE-40B2-8F5F-00C22FE337C4}" type="presOf" srcId="{6819AC18-B330-4255-A3BE-A39079A908E9}" destId="{A53DDEF1-E7C1-43BA-8F11-3CB10A1DE16D}" srcOrd="0" destOrd="0" presId="urn:microsoft.com/office/officeart/2005/8/layout/list1"/>
    <dgm:cxn modelId="{A362D476-5C8D-420E-9D17-D96ADAC64806}" type="presOf" srcId="{04B035D9-FCF2-45CA-9415-40FFEA96AD38}" destId="{82F73119-0151-463D-8E65-0742AA1178AE}" srcOrd="0" destOrd="0" presId="urn:microsoft.com/office/officeart/2005/8/layout/list1"/>
    <dgm:cxn modelId="{4862013A-FB1E-4414-90E2-B6128429D6AF}" type="presOf" srcId="{6819AC18-B330-4255-A3BE-A39079A908E9}" destId="{80E432F1-38B3-4833-BE01-A69300449E39}" srcOrd="1" destOrd="0" presId="urn:microsoft.com/office/officeart/2005/8/layout/list1"/>
    <dgm:cxn modelId="{53F092DB-1564-4C66-8367-F61EDE99113A}" srcId="{62149B96-9006-4319-A9D8-0C77CBA72B92}" destId="{04B035D9-FCF2-45CA-9415-40FFEA96AD38}" srcOrd="2" destOrd="0" parTransId="{1D60DFAB-769D-4FFB-8D99-87B1A7751CC1}" sibTransId="{2BA99E34-B958-493E-9606-79857A52A7FB}"/>
    <dgm:cxn modelId="{B6544FF0-3CCE-4ACA-80D8-1C93AF3D0B9C}" type="presOf" srcId="{62149B96-9006-4319-A9D8-0C77CBA72B92}" destId="{036E48E4-04FE-41D0-853A-AB38FDEBB3CB}" srcOrd="0" destOrd="0" presId="urn:microsoft.com/office/officeart/2005/8/layout/list1"/>
    <dgm:cxn modelId="{DE3BF7DC-6370-49D9-8BA5-0C6D26218FED}" type="presOf" srcId="{04B035D9-FCF2-45CA-9415-40FFEA96AD38}" destId="{A747A74E-1026-45A0-8555-4E85AFADEDDF}" srcOrd="1" destOrd="0" presId="urn:microsoft.com/office/officeart/2005/8/layout/list1"/>
    <dgm:cxn modelId="{8D8336DE-0C63-4B32-90C6-ABB879343756}" type="presOf" srcId="{5A560F50-77C7-4DFE-BCB1-B9EB12FCA3E4}" destId="{7A25B029-0799-4236-9BD1-CDDB4C8005E6}" srcOrd="0" destOrd="0" presId="urn:microsoft.com/office/officeart/2005/8/layout/list1"/>
    <dgm:cxn modelId="{B296BD19-3180-4667-91E9-C21E4B769E0E}" srcId="{62149B96-9006-4319-A9D8-0C77CBA72B92}" destId="{5A560F50-77C7-4DFE-BCB1-B9EB12FCA3E4}" srcOrd="5" destOrd="0" parTransId="{D93F33BF-AA59-4A07-B366-3ADA7D5BAEB3}" sibTransId="{B06A03FC-7A1C-4B21-A5F2-D12610E4B07B}"/>
    <dgm:cxn modelId="{187FC1C5-6E2F-482F-AE26-62276F8E557E}" type="presOf" srcId="{4BC2E6E5-E29A-4516-BD8C-2C300D5A3A25}" destId="{27F2394D-6ABC-4A88-9CB6-9494708B602D}" srcOrd="1" destOrd="0" presId="urn:microsoft.com/office/officeart/2005/8/layout/list1"/>
    <dgm:cxn modelId="{0DD7C52F-DFC4-47BE-8087-EF03C2463003}" srcId="{62149B96-9006-4319-A9D8-0C77CBA72B92}" destId="{DA773C40-2B5D-4B77-A58F-B6420E244CAA}" srcOrd="3" destOrd="0" parTransId="{CAA4DFB8-AD57-4D90-A6B7-378BAD54CB71}" sibTransId="{FD8A4996-E4F5-48F4-A30A-65165A0377E0}"/>
    <dgm:cxn modelId="{5F56A9DC-D832-4A80-96E1-32DAFF21F735}" srcId="{62149B96-9006-4319-A9D8-0C77CBA72B92}" destId="{E89ADC9A-3E67-4DFC-967C-E5190FBF6C7F}" srcOrd="1" destOrd="0" parTransId="{9B9B6A71-C665-4C3C-9372-BD3AC00DDF2D}" sibTransId="{C23A6BC3-01F0-4F99-AA03-3B99509455C7}"/>
    <dgm:cxn modelId="{62FC69F3-D866-4D10-BCC6-BD9A201F7B34}" type="presOf" srcId="{5A560F50-77C7-4DFE-BCB1-B9EB12FCA3E4}" destId="{99A46BBF-96EB-4CD6-B0A1-6B4B3B483F58}" srcOrd="1" destOrd="0" presId="urn:microsoft.com/office/officeart/2005/8/layout/list1"/>
    <dgm:cxn modelId="{6880A51F-74E5-405E-AE2A-589A4F7447C7}" srcId="{62149B96-9006-4319-A9D8-0C77CBA72B92}" destId="{4BC2E6E5-E29A-4516-BD8C-2C300D5A3A25}" srcOrd="4" destOrd="0" parTransId="{CAD99046-065A-4DA2-999B-729E637A8541}" sibTransId="{7FF23EB2-C572-4A69-B8CA-DE3A58C58689}"/>
    <dgm:cxn modelId="{98F6B380-90C4-4A0C-A6E0-E45F8374C8B8}" type="presOf" srcId="{56A0497D-1090-42C0-908B-0F7860D1F473}" destId="{6D8D339A-0072-4EE2-8580-3D5544B5BD55}" srcOrd="1" destOrd="0" presId="urn:microsoft.com/office/officeart/2005/8/layout/list1"/>
    <dgm:cxn modelId="{B41B757B-68F0-43EC-B18D-7A94EB101831}" type="presOf" srcId="{4BC2E6E5-E29A-4516-BD8C-2C300D5A3A25}" destId="{4E93B659-B7FA-476F-8FBC-9A9B3C0378DA}" srcOrd="0" destOrd="0" presId="urn:microsoft.com/office/officeart/2005/8/layout/list1"/>
    <dgm:cxn modelId="{183D3FB3-2852-4716-9702-332B254CFD56}" type="presOf" srcId="{56A0497D-1090-42C0-908B-0F7860D1F473}" destId="{A036A014-B8C3-4B97-BAD2-DC8C1CC029F0}" srcOrd="0" destOrd="0" presId="urn:microsoft.com/office/officeart/2005/8/layout/list1"/>
    <dgm:cxn modelId="{5F338E0F-D42C-4F33-9AE8-927CB30C8B8C}" type="presOf" srcId="{DA773C40-2B5D-4B77-A58F-B6420E244CAA}" destId="{A63BE8C4-0EF9-44C1-88D5-7D8F37AA40D9}" srcOrd="0" destOrd="0" presId="urn:microsoft.com/office/officeart/2005/8/layout/list1"/>
    <dgm:cxn modelId="{B3A80C2B-D0E1-4D0B-B7B7-436EDAEF4170}" type="presParOf" srcId="{036E48E4-04FE-41D0-853A-AB38FDEBB3CB}" destId="{3F04F9EE-545A-413D-BF08-9F3357B30926}" srcOrd="0" destOrd="0" presId="urn:microsoft.com/office/officeart/2005/8/layout/list1"/>
    <dgm:cxn modelId="{DD9452B6-3A88-49EF-8243-CED5B7F8B1DC}" type="presParOf" srcId="{3F04F9EE-545A-413D-BF08-9F3357B30926}" destId="{A53DDEF1-E7C1-43BA-8F11-3CB10A1DE16D}" srcOrd="0" destOrd="0" presId="urn:microsoft.com/office/officeart/2005/8/layout/list1"/>
    <dgm:cxn modelId="{8D5B8B96-565B-4D67-958E-35040BEFA680}" type="presParOf" srcId="{3F04F9EE-545A-413D-BF08-9F3357B30926}" destId="{80E432F1-38B3-4833-BE01-A69300449E39}" srcOrd="1" destOrd="0" presId="urn:microsoft.com/office/officeart/2005/8/layout/list1"/>
    <dgm:cxn modelId="{B2894954-8147-41FB-92C9-0764DF0D0C04}" type="presParOf" srcId="{036E48E4-04FE-41D0-853A-AB38FDEBB3CB}" destId="{46DC2C59-1853-4716-BC95-709D385559CE}" srcOrd="1" destOrd="0" presId="urn:microsoft.com/office/officeart/2005/8/layout/list1"/>
    <dgm:cxn modelId="{6D8DBAAB-8257-4AD5-B1F1-7F6E2100CE30}" type="presParOf" srcId="{036E48E4-04FE-41D0-853A-AB38FDEBB3CB}" destId="{C2137050-182A-4F21-99D5-12C3BEC13031}" srcOrd="2" destOrd="0" presId="urn:microsoft.com/office/officeart/2005/8/layout/list1"/>
    <dgm:cxn modelId="{481E2A45-6B12-460E-A3A5-138C25C36809}" type="presParOf" srcId="{036E48E4-04FE-41D0-853A-AB38FDEBB3CB}" destId="{F55E8BB7-95E8-4A02-B2F9-8809C902D8A7}" srcOrd="3" destOrd="0" presId="urn:microsoft.com/office/officeart/2005/8/layout/list1"/>
    <dgm:cxn modelId="{9BD02946-91B8-4F14-8C38-E8AD33F0AED7}" type="presParOf" srcId="{036E48E4-04FE-41D0-853A-AB38FDEBB3CB}" destId="{A9988F4A-F1EB-475D-8388-69327A74CDA4}" srcOrd="4" destOrd="0" presId="urn:microsoft.com/office/officeart/2005/8/layout/list1"/>
    <dgm:cxn modelId="{66991BDB-748A-4BF1-B15E-860D4C7DDAA7}" type="presParOf" srcId="{A9988F4A-F1EB-475D-8388-69327A74CDA4}" destId="{83CFC440-2AB0-43B5-B838-524B61F49088}" srcOrd="0" destOrd="0" presId="urn:microsoft.com/office/officeart/2005/8/layout/list1"/>
    <dgm:cxn modelId="{914FB508-C604-42B9-B35E-DCC3C7B224FA}" type="presParOf" srcId="{A9988F4A-F1EB-475D-8388-69327A74CDA4}" destId="{BA7C663C-5C46-45C3-A79A-814352CB49BE}" srcOrd="1" destOrd="0" presId="urn:microsoft.com/office/officeart/2005/8/layout/list1"/>
    <dgm:cxn modelId="{F0775CDB-2CC9-455D-9725-969F996D6800}" type="presParOf" srcId="{036E48E4-04FE-41D0-853A-AB38FDEBB3CB}" destId="{70C178A6-561B-4047-9500-8BF517DEC88B}" srcOrd="5" destOrd="0" presId="urn:microsoft.com/office/officeart/2005/8/layout/list1"/>
    <dgm:cxn modelId="{A292DB23-8FC8-4C64-A66D-2F41575ABEC3}" type="presParOf" srcId="{036E48E4-04FE-41D0-853A-AB38FDEBB3CB}" destId="{D15EA35B-2A64-4341-8A54-079FDCCF9ECD}" srcOrd="6" destOrd="0" presId="urn:microsoft.com/office/officeart/2005/8/layout/list1"/>
    <dgm:cxn modelId="{B3857E66-D61E-4D07-B563-AAC420772D4F}" type="presParOf" srcId="{036E48E4-04FE-41D0-853A-AB38FDEBB3CB}" destId="{04719415-85F2-480A-BB40-CED6DF3D5A04}" srcOrd="7" destOrd="0" presId="urn:microsoft.com/office/officeart/2005/8/layout/list1"/>
    <dgm:cxn modelId="{A6F872F9-A20B-4A34-9499-791318AFBBF1}" type="presParOf" srcId="{036E48E4-04FE-41D0-853A-AB38FDEBB3CB}" destId="{9ADC9187-E1DC-49C2-8D82-89A52098504A}" srcOrd="8" destOrd="0" presId="urn:microsoft.com/office/officeart/2005/8/layout/list1"/>
    <dgm:cxn modelId="{F7A557C5-F821-4717-A11D-9D2CB56C4039}" type="presParOf" srcId="{9ADC9187-E1DC-49C2-8D82-89A52098504A}" destId="{82F73119-0151-463D-8E65-0742AA1178AE}" srcOrd="0" destOrd="0" presId="urn:microsoft.com/office/officeart/2005/8/layout/list1"/>
    <dgm:cxn modelId="{501AB953-AEEF-405B-8065-D21DC44F8F3C}" type="presParOf" srcId="{9ADC9187-E1DC-49C2-8D82-89A52098504A}" destId="{A747A74E-1026-45A0-8555-4E85AFADEDDF}" srcOrd="1" destOrd="0" presId="urn:microsoft.com/office/officeart/2005/8/layout/list1"/>
    <dgm:cxn modelId="{6659E47C-BBD6-4DCD-BB73-DA07DF8E4A2E}" type="presParOf" srcId="{036E48E4-04FE-41D0-853A-AB38FDEBB3CB}" destId="{288DF567-A2FE-40AA-A161-B41353760F2D}" srcOrd="9" destOrd="0" presId="urn:microsoft.com/office/officeart/2005/8/layout/list1"/>
    <dgm:cxn modelId="{C49D750A-1088-4267-8CCC-721615ED642C}" type="presParOf" srcId="{036E48E4-04FE-41D0-853A-AB38FDEBB3CB}" destId="{972508E4-EA6D-496D-B3B3-BD3F5445E995}" srcOrd="10" destOrd="0" presId="urn:microsoft.com/office/officeart/2005/8/layout/list1"/>
    <dgm:cxn modelId="{59602DCC-573B-47F3-970B-A56DF5A47796}" type="presParOf" srcId="{036E48E4-04FE-41D0-853A-AB38FDEBB3CB}" destId="{E3AD162B-D0EB-40B7-9B97-58565343B268}" srcOrd="11" destOrd="0" presId="urn:microsoft.com/office/officeart/2005/8/layout/list1"/>
    <dgm:cxn modelId="{FFE7CEB9-7686-4AD5-AB41-2ADA45C1B45C}" type="presParOf" srcId="{036E48E4-04FE-41D0-853A-AB38FDEBB3CB}" destId="{A29ECDB8-AFBC-41BD-AF3C-F6CBCC08E2EC}" srcOrd="12" destOrd="0" presId="urn:microsoft.com/office/officeart/2005/8/layout/list1"/>
    <dgm:cxn modelId="{255D75A1-78A7-40CC-B54D-676062E93859}" type="presParOf" srcId="{A29ECDB8-AFBC-41BD-AF3C-F6CBCC08E2EC}" destId="{A63BE8C4-0EF9-44C1-88D5-7D8F37AA40D9}" srcOrd="0" destOrd="0" presId="urn:microsoft.com/office/officeart/2005/8/layout/list1"/>
    <dgm:cxn modelId="{CA6147A7-C24F-4B88-91AD-A4F25602FAE9}" type="presParOf" srcId="{A29ECDB8-AFBC-41BD-AF3C-F6CBCC08E2EC}" destId="{4452398D-9098-429D-B7A5-FCD3969C1352}" srcOrd="1" destOrd="0" presId="urn:microsoft.com/office/officeart/2005/8/layout/list1"/>
    <dgm:cxn modelId="{DFEE2DCD-E1CD-4EA8-B72E-859806DB9BB8}" type="presParOf" srcId="{036E48E4-04FE-41D0-853A-AB38FDEBB3CB}" destId="{DB1F6C1B-8B56-4986-BD23-20568548C67F}" srcOrd="13" destOrd="0" presId="urn:microsoft.com/office/officeart/2005/8/layout/list1"/>
    <dgm:cxn modelId="{6F440343-E8C0-44E0-B634-13EDFF1547BD}" type="presParOf" srcId="{036E48E4-04FE-41D0-853A-AB38FDEBB3CB}" destId="{2107CEEA-257A-4087-8BD9-54428B1CB097}" srcOrd="14" destOrd="0" presId="urn:microsoft.com/office/officeart/2005/8/layout/list1"/>
    <dgm:cxn modelId="{CD5F7BF7-EF53-411D-8441-95BB3F5C0727}" type="presParOf" srcId="{036E48E4-04FE-41D0-853A-AB38FDEBB3CB}" destId="{FBC1B3A6-0DED-47FC-A31B-7F2337747211}" srcOrd="15" destOrd="0" presId="urn:microsoft.com/office/officeart/2005/8/layout/list1"/>
    <dgm:cxn modelId="{B50F55B0-79B5-4E3D-BD60-50048F39C7A0}" type="presParOf" srcId="{036E48E4-04FE-41D0-853A-AB38FDEBB3CB}" destId="{21F0EAB1-659E-4A7A-8E81-81959572E5C5}" srcOrd="16" destOrd="0" presId="urn:microsoft.com/office/officeart/2005/8/layout/list1"/>
    <dgm:cxn modelId="{BD8D1CE9-ACF7-4E1F-8D47-A49F867C43AA}" type="presParOf" srcId="{21F0EAB1-659E-4A7A-8E81-81959572E5C5}" destId="{4E93B659-B7FA-476F-8FBC-9A9B3C0378DA}" srcOrd="0" destOrd="0" presId="urn:microsoft.com/office/officeart/2005/8/layout/list1"/>
    <dgm:cxn modelId="{FEFBA8C7-B894-48A1-BB48-DF6B550B642A}" type="presParOf" srcId="{21F0EAB1-659E-4A7A-8E81-81959572E5C5}" destId="{27F2394D-6ABC-4A88-9CB6-9494708B602D}" srcOrd="1" destOrd="0" presId="urn:microsoft.com/office/officeart/2005/8/layout/list1"/>
    <dgm:cxn modelId="{152C90D6-E348-40A6-A16E-18F3713142C7}" type="presParOf" srcId="{036E48E4-04FE-41D0-853A-AB38FDEBB3CB}" destId="{77A862BE-0C37-4B09-A0D1-C0727B3EE2AB}" srcOrd="17" destOrd="0" presId="urn:microsoft.com/office/officeart/2005/8/layout/list1"/>
    <dgm:cxn modelId="{927A245A-11B0-4D53-AD47-FE2B73FE7120}" type="presParOf" srcId="{036E48E4-04FE-41D0-853A-AB38FDEBB3CB}" destId="{69A6D9E6-8089-465D-A580-F0BCCFCD23FD}" srcOrd="18" destOrd="0" presId="urn:microsoft.com/office/officeart/2005/8/layout/list1"/>
    <dgm:cxn modelId="{20349DA2-EBFE-4F4C-9172-E2E6AAAAAFE6}" type="presParOf" srcId="{036E48E4-04FE-41D0-853A-AB38FDEBB3CB}" destId="{AD609AF7-09D1-47E0-9B52-808047D657BC}" srcOrd="19" destOrd="0" presId="urn:microsoft.com/office/officeart/2005/8/layout/list1"/>
    <dgm:cxn modelId="{FC419263-2F1E-472F-B5DD-3C5CCA1224E2}" type="presParOf" srcId="{036E48E4-04FE-41D0-853A-AB38FDEBB3CB}" destId="{BF57CC7C-1FBA-49C1-9017-59F61EAAAFA4}" srcOrd="20" destOrd="0" presId="urn:microsoft.com/office/officeart/2005/8/layout/list1"/>
    <dgm:cxn modelId="{5583B39B-0F3E-4B3A-A6C2-2848E2532A19}" type="presParOf" srcId="{BF57CC7C-1FBA-49C1-9017-59F61EAAAFA4}" destId="{7A25B029-0799-4236-9BD1-CDDB4C8005E6}" srcOrd="0" destOrd="0" presId="urn:microsoft.com/office/officeart/2005/8/layout/list1"/>
    <dgm:cxn modelId="{F65F9E64-F16B-4467-B599-A6EAA34C7535}" type="presParOf" srcId="{BF57CC7C-1FBA-49C1-9017-59F61EAAAFA4}" destId="{99A46BBF-96EB-4CD6-B0A1-6B4B3B483F58}" srcOrd="1" destOrd="0" presId="urn:microsoft.com/office/officeart/2005/8/layout/list1"/>
    <dgm:cxn modelId="{BA61B180-6047-40DC-8B0B-A0B09A74C29E}" type="presParOf" srcId="{036E48E4-04FE-41D0-853A-AB38FDEBB3CB}" destId="{8EF08B3E-D284-45DC-B69C-03DED9073FE2}" srcOrd="21" destOrd="0" presId="urn:microsoft.com/office/officeart/2005/8/layout/list1"/>
    <dgm:cxn modelId="{D2F00229-FF54-4638-B118-EB95A0DC3112}" type="presParOf" srcId="{036E48E4-04FE-41D0-853A-AB38FDEBB3CB}" destId="{1571E846-9E31-408D-9151-1DF1452A7A2E}" srcOrd="22" destOrd="0" presId="urn:microsoft.com/office/officeart/2005/8/layout/list1"/>
    <dgm:cxn modelId="{68C8CDEE-7F29-4D3B-9B73-3DFE59E6F5B6}" type="presParOf" srcId="{036E48E4-04FE-41D0-853A-AB38FDEBB3CB}" destId="{D4EB5CA9-4B9E-4A65-A3F5-F1B818B45EFA}" srcOrd="23" destOrd="0" presId="urn:microsoft.com/office/officeart/2005/8/layout/list1"/>
    <dgm:cxn modelId="{CEA885BB-E7D0-404E-925E-C3E5CE2382DF}" type="presParOf" srcId="{036E48E4-04FE-41D0-853A-AB38FDEBB3CB}" destId="{E09359D6-6C3C-4378-A4F3-C86B068CC318}" srcOrd="24" destOrd="0" presId="urn:microsoft.com/office/officeart/2005/8/layout/list1"/>
    <dgm:cxn modelId="{39711A79-35D1-4164-AE4D-72301EA7D477}" type="presParOf" srcId="{E09359D6-6C3C-4378-A4F3-C86B068CC318}" destId="{A036A014-B8C3-4B97-BAD2-DC8C1CC029F0}" srcOrd="0" destOrd="0" presId="urn:microsoft.com/office/officeart/2005/8/layout/list1"/>
    <dgm:cxn modelId="{C8B399E9-A165-4C03-9A55-1A3934F064EF}" type="presParOf" srcId="{E09359D6-6C3C-4378-A4F3-C86B068CC318}" destId="{6D8D339A-0072-4EE2-8580-3D5544B5BD55}" srcOrd="1" destOrd="0" presId="urn:microsoft.com/office/officeart/2005/8/layout/list1"/>
    <dgm:cxn modelId="{B265C60C-7651-4E82-95F6-67075E543F0F}" type="presParOf" srcId="{036E48E4-04FE-41D0-853A-AB38FDEBB3CB}" destId="{F07B3CB2-972F-47DC-9682-6EE1EA7F0DF5}" srcOrd="25" destOrd="0" presId="urn:microsoft.com/office/officeart/2005/8/layout/list1"/>
    <dgm:cxn modelId="{60F2D61A-6727-4C08-8C3F-717080FE9045}" type="presParOf" srcId="{036E48E4-04FE-41D0-853A-AB38FDEBB3CB}" destId="{855C73E9-A382-4152-8AEA-1EA4F36121D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5E4B6-602B-49AB-9DA0-2DA9EDF72125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82D6BF4E-8872-448E-B1A5-E7A7DA3913A1}">
      <dgm:prSet phldrT="[Testo]"/>
      <dgm:spPr/>
      <dgm:t>
        <a:bodyPr/>
        <a:lstStyle/>
        <a:p>
          <a:r>
            <a:rPr lang="it-IT" dirty="0" smtClean="0"/>
            <a:t>Effetti della </a:t>
          </a:r>
          <a:r>
            <a:rPr lang="it-IT" dirty="0" err="1" smtClean="0"/>
            <a:t>Brexit</a:t>
          </a:r>
          <a:r>
            <a:rPr lang="it-IT" dirty="0" smtClean="0"/>
            <a:t> sul PIL</a:t>
          </a:r>
          <a:endParaRPr lang="it-IT" dirty="0"/>
        </a:p>
      </dgm:t>
    </dgm:pt>
    <dgm:pt modelId="{2D7EDDF9-9ABC-42CB-B1F3-196F80EED0F3}" type="parTrans" cxnId="{0DFB1AC8-CCCD-405D-93BA-F681A38E48F4}">
      <dgm:prSet/>
      <dgm:spPr/>
      <dgm:t>
        <a:bodyPr/>
        <a:lstStyle/>
        <a:p>
          <a:endParaRPr lang="it-IT"/>
        </a:p>
      </dgm:t>
    </dgm:pt>
    <dgm:pt modelId="{2D8FC42D-3C9D-4F16-B228-B67081167E4D}" type="sibTrans" cxnId="{0DFB1AC8-CCCD-405D-93BA-F681A38E48F4}">
      <dgm:prSet/>
      <dgm:spPr/>
      <dgm:t>
        <a:bodyPr/>
        <a:lstStyle/>
        <a:p>
          <a:endParaRPr lang="it-IT"/>
        </a:p>
      </dgm:t>
    </dgm:pt>
    <dgm:pt modelId="{E16748D5-5F7C-4881-86A6-068F2E4DDDD6}">
      <dgm:prSet phldrT="[Testo]"/>
      <dgm:spPr/>
      <dgm:t>
        <a:bodyPr/>
        <a:lstStyle/>
        <a:p>
          <a:r>
            <a:rPr lang="it-IT" smtClean="0"/>
            <a:t>Potenzialmente negativi:</a:t>
          </a:r>
          <a:endParaRPr lang="it-IT" dirty="0"/>
        </a:p>
      </dgm:t>
    </dgm:pt>
    <dgm:pt modelId="{BB6F9FF6-6F9B-4B46-9680-3EA7301B4D21}" type="parTrans" cxnId="{834CF8C3-ACE2-4556-BF08-31E083091F4C}">
      <dgm:prSet/>
      <dgm:spPr/>
      <dgm:t>
        <a:bodyPr/>
        <a:lstStyle/>
        <a:p>
          <a:endParaRPr lang="it-IT"/>
        </a:p>
      </dgm:t>
    </dgm:pt>
    <dgm:pt modelId="{414251F6-30ED-4377-84E3-EC247A1F4DB6}" type="sibTrans" cxnId="{834CF8C3-ACE2-4556-BF08-31E083091F4C}">
      <dgm:prSet/>
      <dgm:spPr/>
      <dgm:t>
        <a:bodyPr/>
        <a:lstStyle/>
        <a:p>
          <a:endParaRPr lang="it-IT"/>
        </a:p>
      </dgm:t>
    </dgm:pt>
    <dgm:pt modelId="{7529B365-06F8-43DA-8782-342513A4F436}">
      <dgm:prSet phldrT="[Testo]"/>
      <dgm:spPr/>
      <dgm:t>
        <a:bodyPr/>
        <a:lstStyle/>
        <a:p>
          <a:r>
            <a:rPr lang="it-IT" dirty="0" smtClean="0"/>
            <a:t>Possibili soluzioni</a:t>
          </a:r>
          <a:endParaRPr lang="it-IT" dirty="0"/>
        </a:p>
      </dgm:t>
    </dgm:pt>
    <dgm:pt modelId="{FAE5EBB6-C87D-434C-A7A1-2E8F7B6EB8BA}" type="parTrans" cxnId="{E059B46B-6C76-47C5-8077-3725D3AD626C}">
      <dgm:prSet/>
      <dgm:spPr/>
      <dgm:t>
        <a:bodyPr/>
        <a:lstStyle/>
        <a:p>
          <a:endParaRPr lang="it-IT"/>
        </a:p>
      </dgm:t>
    </dgm:pt>
    <dgm:pt modelId="{CA5E11C8-B6E0-433E-A506-31C99328C313}" type="sibTrans" cxnId="{E059B46B-6C76-47C5-8077-3725D3AD626C}">
      <dgm:prSet/>
      <dgm:spPr/>
      <dgm:t>
        <a:bodyPr/>
        <a:lstStyle/>
        <a:p>
          <a:endParaRPr lang="it-IT"/>
        </a:p>
      </dgm:t>
    </dgm:pt>
    <dgm:pt modelId="{743739FF-DCFB-4A63-8B1A-4D36A5A7E433}">
      <dgm:prSet phldrT="[Testo]"/>
      <dgm:spPr/>
      <dgm:t>
        <a:bodyPr/>
        <a:lstStyle/>
        <a:p>
          <a:r>
            <a:rPr lang="it-IT" dirty="0" smtClean="0"/>
            <a:t>Stipulare accordo di libero scambio con l’UE nel più breve tempo possibile</a:t>
          </a:r>
          <a:endParaRPr lang="it-IT" dirty="0"/>
        </a:p>
      </dgm:t>
    </dgm:pt>
    <dgm:pt modelId="{3790CFDA-489A-4AA6-97B3-757238D003EC}" type="parTrans" cxnId="{EEDF144F-E15C-49E6-90CF-771715C27862}">
      <dgm:prSet/>
      <dgm:spPr/>
      <dgm:t>
        <a:bodyPr/>
        <a:lstStyle/>
        <a:p>
          <a:endParaRPr lang="it-IT"/>
        </a:p>
      </dgm:t>
    </dgm:pt>
    <dgm:pt modelId="{E791489F-EBAE-4A13-A0D6-A3A39F733564}" type="sibTrans" cxnId="{EEDF144F-E15C-49E6-90CF-771715C27862}">
      <dgm:prSet/>
      <dgm:spPr/>
      <dgm:t>
        <a:bodyPr/>
        <a:lstStyle/>
        <a:p>
          <a:endParaRPr lang="it-IT"/>
        </a:p>
      </dgm:t>
    </dgm:pt>
    <dgm:pt modelId="{9C4DA494-8724-48D7-B438-9E0918B5C3BB}">
      <dgm:prSet phldrT="[Testo]"/>
      <dgm:spPr/>
      <dgm:t>
        <a:bodyPr/>
        <a:lstStyle/>
        <a:p>
          <a:r>
            <a:rPr lang="it-IT" dirty="0" smtClean="0"/>
            <a:t>Incrementare scambi commerciali </a:t>
          </a:r>
          <a:r>
            <a:rPr lang="it-IT" dirty="0" err="1" smtClean="0"/>
            <a:t>extra-UE</a:t>
          </a:r>
          <a:r>
            <a:rPr lang="it-IT" dirty="0" smtClean="0"/>
            <a:t>  per compensare eventuali perdite</a:t>
          </a:r>
          <a:endParaRPr lang="it-IT" dirty="0"/>
        </a:p>
      </dgm:t>
    </dgm:pt>
    <dgm:pt modelId="{83370446-BBFA-4C02-BA90-953324A0A319}" type="parTrans" cxnId="{6440085A-6FE1-4CE0-89DE-C3421AD645A0}">
      <dgm:prSet/>
      <dgm:spPr/>
      <dgm:t>
        <a:bodyPr/>
        <a:lstStyle/>
        <a:p>
          <a:endParaRPr lang="it-IT"/>
        </a:p>
      </dgm:t>
    </dgm:pt>
    <dgm:pt modelId="{7AEFA605-0A5E-4260-9553-2E1687C62A14}" type="sibTrans" cxnId="{6440085A-6FE1-4CE0-89DE-C3421AD645A0}">
      <dgm:prSet/>
      <dgm:spPr/>
      <dgm:t>
        <a:bodyPr/>
        <a:lstStyle/>
        <a:p>
          <a:endParaRPr lang="it-IT"/>
        </a:p>
      </dgm:t>
    </dgm:pt>
    <dgm:pt modelId="{23FBFD37-7B0C-449E-9B9E-0C5124E8A055}">
      <dgm:prSet phldrT="[Testo]"/>
      <dgm:spPr/>
      <dgm:t>
        <a:bodyPr/>
        <a:lstStyle/>
        <a:p>
          <a:r>
            <a:rPr lang="it-IT" dirty="0" smtClean="0"/>
            <a:t>Trovare un accordo che salvaguardi la fornitura di servizi finanziari alle imprese dei Paesi UE</a:t>
          </a:r>
          <a:endParaRPr lang="it-IT" dirty="0"/>
        </a:p>
      </dgm:t>
    </dgm:pt>
    <dgm:pt modelId="{5FAC54C5-8DC1-4FE5-BEC7-28FBEBF9B18F}" type="parTrans" cxnId="{A809C33B-402F-43C3-A22D-7C80DF062CAF}">
      <dgm:prSet/>
      <dgm:spPr/>
      <dgm:t>
        <a:bodyPr/>
        <a:lstStyle/>
        <a:p>
          <a:endParaRPr lang="it-IT"/>
        </a:p>
      </dgm:t>
    </dgm:pt>
    <dgm:pt modelId="{44EE4D33-FD9F-457B-800C-7D1206CFCE8A}" type="sibTrans" cxnId="{A809C33B-402F-43C3-A22D-7C80DF062CAF}">
      <dgm:prSet/>
      <dgm:spPr/>
      <dgm:t>
        <a:bodyPr/>
        <a:lstStyle/>
        <a:p>
          <a:endParaRPr lang="it-IT"/>
        </a:p>
      </dgm:t>
    </dgm:pt>
    <dgm:pt modelId="{1C2A908F-F471-4650-90B7-EC43F55E9B66}">
      <dgm:prSet/>
      <dgm:spPr/>
      <dgm:t>
        <a:bodyPr/>
        <a:lstStyle/>
        <a:p>
          <a:r>
            <a:rPr lang="it-IT" dirty="0" smtClean="0"/>
            <a:t>-6% ipotizzando un calo dell’Export dell’8%</a:t>
          </a:r>
          <a:endParaRPr lang="it-IT" dirty="0"/>
        </a:p>
      </dgm:t>
    </dgm:pt>
    <dgm:pt modelId="{9B945121-2470-480D-B023-6D09092250AB}" type="parTrans" cxnId="{0B9A59A8-A970-4F9F-A140-AD7BA610FF08}">
      <dgm:prSet/>
      <dgm:spPr/>
      <dgm:t>
        <a:bodyPr/>
        <a:lstStyle/>
        <a:p>
          <a:endParaRPr lang="it-IT"/>
        </a:p>
      </dgm:t>
    </dgm:pt>
    <dgm:pt modelId="{7524CF1E-8021-4DFA-B4F3-D4D33721BE0C}" type="sibTrans" cxnId="{0B9A59A8-A970-4F9F-A140-AD7BA610FF08}">
      <dgm:prSet/>
      <dgm:spPr/>
      <dgm:t>
        <a:bodyPr/>
        <a:lstStyle/>
        <a:p>
          <a:endParaRPr lang="it-IT"/>
        </a:p>
      </dgm:t>
    </dgm:pt>
    <dgm:pt modelId="{7B4809D0-CB11-49CD-B78D-AB6CCAA2D446}">
      <dgm:prSet/>
      <dgm:spPr/>
      <dgm:t>
        <a:bodyPr/>
        <a:lstStyle/>
        <a:p>
          <a:r>
            <a:rPr lang="it-IT" dirty="0" smtClean="0"/>
            <a:t>-7% ipotizzando un calo dell’Export dell’8% e un calo degli investimenti esteri del 22%</a:t>
          </a:r>
          <a:endParaRPr lang="it-IT" dirty="0"/>
        </a:p>
      </dgm:t>
    </dgm:pt>
    <dgm:pt modelId="{0B79267B-B761-493E-82CA-B3D18A1A5227}" type="parTrans" cxnId="{380A2FA4-C205-4223-B792-4471C7A038A0}">
      <dgm:prSet/>
      <dgm:spPr/>
      <dgm:t>
        <a:bodyPr/>
        <a:lstStyle/>
        <a:p>
          <a:endParaRPr lang="it-IT"/>
        </a:p>
      </dgm:t>
    </dgm:pt>
    <dgm:pt modelId="{20863D3E-026F-4F59-BA8B-9173AA2C416C}" type="sibTrans" cxnId="{380A2FA4-C205-4223-B792-4471C7A038A0}">
      <dgm:prSet/>
      <dgm:spPr/>
      <dgm:t>
        <a:bodyPr/>
        <a:lstStyle/>
        <a:p>
          <a:endParaRPr lang="it-IT"/>
        </a:p>
      </dgm:t>
    </dgm:pt>
    <dgm:pt modelId="{D31AFD4E-02E1-43BC-AFB1-77C973BABFA0}">
      <dgm:prSet/>
      <dgm:spPr/>
      <dgm:t>
        <a:bodyPr/>
        <a:lstStyle/>
        <a:p>
          <a:r>
            <a:rPr lang="it-IT" dirty="0" smtClean="0"/>
            <a:t>(previsioni sul 2020)</a:t>
          </a:r>
          <a:endParaRPr lang="it-IT" dirty="0"/>
        </a:p>
      </dgm:t>
    </dgm:pt>
    <dgm:pt modelId="{E746C117-5638-4466-9EB9-11C417E7DB9A}" type="parTrans" cxnId="{97B232E2-F247-4738-B7A4-58B1CA3CB48C}">
      <dgm:prSet/>
      <dgm:spPr/>
      <dgm:t>
        <a:bodyPr/>
        <a:lstStyle/>
        <a:p>
          <a:endParaRPr lang="it-IT"/>
        </a:p>
      </dgm:t>
    </dgm:pt>
    <dgm:pt modelId="{F3FC8B25-5795-498F-AFF8-D065AA87E209}" type="sibTrans" cxnId="{97B232E2-F247-4738-B7A4-58B1CA3CB48C}">
      <dgm:prSet/>
      <dgm:spPr/>
      <dgm:t>
        <a:bodyPr/>
        <a:lstStyle/>
        <a:p>
          <a:endParaRPr lang="it-IT"/>
        </a:p>
      </dgm:t>
    </dgm:pt>
    <dgm:pt modelId="{3B53771F-59F2-4DC3-9A10-99DA6B3D1C1C}" type="pres">
      <dgm:prSet presAssocID="{2A55E4B6-602B-49AB-9DA0-2DA9EDF721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2E0DEAD-52B7-4E0C-9B20-2BD447781BA8}" type="pres">
      <dgm:prSet presAssocID="{82D6BF4E-8872-448E-B1A5-E7A7DA3913A1}" presName="composite" presStyleCnt="0"/>
      <dgm:spPr/>
    </dgm:pt>
    <dgm:pt modelId="{EFD2026B-1A0E-4A04-9683-7988AFD31C54}" type="pres">
      <dgm:prSet presAssocID="{82D6BF4E-8872-448E-B1A5-E7A7DA3913A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3242EE-F580-4D18-9762-5BE0C0791CCC}" type="pres">
      <dgm:prSet presAssocID="{82D6BF4E-8872-448E-B1A5-E7A7DA3913A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92EBEA-0A1B-4CDA-9909-EBB3C7DB6626}" type="pres">
      <dgm:prSet presAssocID="{2D8FC42D-3C9D-4F16-B228-B67081167E4D}" presName="sp" presStyleCnt="0"/>
      <dgm:spPr/>
    </dgm:pt>
    <dgm:pt modelId="{C07ACA03-BD87-40F0-8D02-83F84654E464}" type="pres">
      <dgm:prSet presAssocID="{7529B365-06F8-43DA-8782-342513A4F436}" presName="composite" presStyleCnt="0"/>
      <dgm:spPr/>
    </dgm:pt>
    <dgm:pt modelId="{8CF8C12C-E0B3-4A09-802C-A0E451BAEAF5}" type="pres">
      <dgm:prSet presAssocID="{7529B365-06F8-43DA-8782-342513A4F43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B57571-3949-4CC1-ADAC-E689AC454898}" type="pres">
      <dgm:prSet presAssocID="{7529B365-06F8-43DA-8782-342513A4F43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B9A59A8-A970-4F9F-A140-AD7BA610FF08}" srcId="{E16748D5-5F7C-4881-86A6-068F2E4DDDD6}" destId="{1C2A908F-F471-4650-90B7-EC43F55E9B66}" srcOrd="0" destOrd="0" parTransId="{9B945121-2470-480D-B023-6D09092250AB}" sibTransId="{7524CF1E-8021-4DFA-B4F3-D4D33721BE0C}"/>
    <dgm:cxn modelId="{5D782277-E92F-4919-8765-174C09ECA1D5}" type="presOf" srcId="{7B4809D0-CB11-49CD-B78D-AB6CCAA2D446}" destId="{943242EE-F580-4D18-9762-5BE0C0791CCC}" srcOrd="0" destOrd="2" presId="urn:microsoft.com/office/officeart/2005/8/layout/chevron2"/>
    <dgm:cxn modelId="{6440085A-6FE1-4CE0-89DE-C3421AD645A0}" srcId="{7529B365-06F8-43DA-8782-342513A4F436}" destId="{9C4DA494-8724-48D7-B438-9E0918B5C3BB}" srcOrd="1" destOrd="0" parTransId="{83370446-BBFA-4C02-BA90-953324A0A319}" sibTransId="{7AEFA605-0A5E-4260-9553-2E1687C62A14}"/>
    <dgm:cxn modelId="{0DA59C93-6A68-42D7-A7E9-FDACC3D0949E}" type="presOf" srcId="{82D6BF4E-8872-448E-B1A5-E7A7DA3913A1}" destId="{EFD2026B-1A0E-4A04-9683-7988AFD31C54}" srcOrd="0" destOrd="0" presId="urn:microsoft.com/office/officeart/2005/8/layout/chevron2"/>
    <dgm:cxn modelId="{380A2FA4-C205-4223-B792-4471C7A038A0}" srcId="{E16748D5-5F7C-4881-86A6-068F2E4DDDD6}" destId="{7B4809D0-CB11-49CD-B78D-AB6CCAA2D446}" srcOrd="1" destOrd="0" parTransId="{0B79267B-B761-493E-82CA-B3D18A1A5227}" sibTransId="{20863D3E-026F-4F59-BA8B-9173AA2C416C}"/>
    <dgm:cxn modelId="{D9413E90-C79A-4146-B109-2BAD8456250D}" type="presOf" srcId="{9C4DA494-8724-48D7-B438-9E0918B5C3BB}" destId="{8CB57571-3949-4CC1-ADAC-E689AC454898}" srcOrd="0" destOrd="1" presId="urn:microsoft.com/office/officeart/2005/8/layout/chevron2"/>
    <dgm:cxn modelId="{EEDF144F-E15C-49E6-90CF-771715C27862}" srcId="{7529B365-06F8-43DA-8782-342513A4F436}" destId="{743739FF-DCFB-4A63-8B1A-4D36A5A7E433}" srcOrd="0" destOrd="0" parTransId="{3790CFDA-489A-4AA6-97B3-757238D003EC}" sibTransId="{E791489F-EBAE-4A13-A0D6-A3A39F733564}"/>
    <dgm:cxn modelId="{0DFB1AC8-CCCD-405D-93BA-F681A38E48F4}" srcId="{2A55E4B6-602B-49AB-9DA0-2DA9EDF72125}" destId="{82D6BF4E-8872-448E-B1A5-E7A7DA3913A1}" srcOrd="0" destOrd="0" parTransId="{2D7EDDF9-9ABC-42CB-B1F3-196F80EED0F3}" sibTransId="{2D8FC42D-3C9D-4F16-B228-B67081167E4D}"/>
    <dgm:cxn modelId="{97B232E2-F247-4738-B7A4-58B1CA3CB48C}" srcId="{E16748D5-5F7C-4881-86A6-068F2E4DDDD6}" destId="{D31AFD4E-02E1-43BC-AFB1-77C973BABFA0}" srcOrd="2" destOrd="0" parTransId="{E746C117-5638-4466-9EB9-11C417E7DB9A}" sibTransId="{F3FC8B25-5795-498F-AFF8-D065AA87E209}"/>
    <dgm:cxn modelId="{60888D0A-4C16-4401-89E4-8EBA339F9DDF}" type="presOf" srcId="{D31AFD4E-02E1-43BC-AFB1-77C973BABFA0}" destId="{943242EE-F580-4D18-9762-5BE0C0791CCC}" srcOrd="0" destOrd="3" presId="urn:microsoft.com/office/officeart/2005/8/layout/chevron2"/>
    <dgm:cxn modelId="{6911B800-78F7-4FF3-8EED-432EBF1C4E01}" type="presOf" srcId="{7529B365-06F8-43DA-8782-342513A4F436}" destId="{8CF8C12C-E0B3-4A09-802C-A0E451BAEAF5}" srcOrd="0" destOrd="0" presId="urn:microsoft.com/office/officeart/2005/8/layout/chevron2"/>
    <dgm:cxn modelId="{00E349D3-6678-4057-BF05-9C2C9273DB89}" type="presOf" srcId="{E16748D5-5F7C-4881-86A6-068F2E4DDDD6}" destId="{943242EE-F580-4D18-9762-5BE0C0791CCC}" srcOrd="0" destOrd="0" presId="urn:microsoft.com/office/officeart/2005/8/layout/chevron2"/>
    <dgm:cxn modelId="{122C93CE-3FB9-4614-B072-16A97092A431}" type="presOf" srcId="{743739FF-DCFB-4A63-8B1A-4D36A5A7E433}" destId="{8CB57571-3949-4CC1-ADAC-E689AC454898}" srcOrd="0" destOrd="0" presId="urn:microsoft.com/office/officeart/2005/8/layout/chevron2"/>
    <dgm:cxn modelId="{834CF8C3-ACE2-4556-BF08-31E083091F4C}" srcId="{82D6BF4E-8872-448E-B1A5-E7A7DA3913A1}" destId="{E16748D5-5F7C-4881-86A6-068F2E4DDDD6}" srcOrd="0" destOrd="0" parTransId="{BB6F9FF6-6F9B-4B46-9680-3EA7301B4D21}" sibTransId="{414251F6-30ED-4377-84E3-EC247A1F4DB6}"/>
    <dgm:cxn modelId="{E059B46B-6C76-47C5-8077-3725D3AD626C}" srcId="{2A55E4B6-602B-49AB-9DA0-2DA9EDF72125}" destId="{7529B365-06F8-43DA-8782-342513A4F436}" srcOrd="1" destOrd="0" parTransId="{FAE5EBB6-C87D-434C-A7A1-2E8F7B6EB8BA}" sibTransId="{CA5E11C8-B6E0-433E-A506-31C99328C313}"/>
    <dgm:cxn modelId="{1148B9FD-5A28-450E-A02D-0D5D5AB9D9A5}" type="presOf" srcId="{1C2A908F-F471-4650-90B7-EC43F55E9B66}" destId="{943242EE-F580-4D18-9762-5BE0C0791CCC}" srcOrd="0" destOrd="1" presId="urn:microsoft.com/office/officeart/2005/8/layout/chevron2"/>
    <dgm:cxn modelId="{50299F38-F3B3-455B-AC08-6B44B9EA4BCE}" type="presOf" srcId="{2A55E4B6-602B-49AB-9DA0-2DA9EDF72125}" destId="{3B53771F-59F2-4DC3-9A10-99DA6B3D1C1C}" srcOrd="0" destOrd="0" presId="urn:microsoft.com/office/officeart/2005/8/layout/chevron2"/>
    <dgm:cxn modelId="{A809C33B-402F-43C3-A22D-7C80DF062CAF}" srcId="{7529B365-06F8-43DA-8782-342513A4F436}" destId="{23FBFD37-7B0C-449E-9B9E-0C5124E8A055}" srcOrd="2" destOrd="0" parTransId="{5FAC54C5-8DC1-4FE5-BEC7-28FBEBF9B18F}" sibTransId="{44EE4D33-FD9F-457B-800C-7D1206CFCE8A}"/>
    <dgm:cxn modelId="{090D88CA-C3B8-4567-A4F5-10B4EC68F748}" type="presOf" srcId="{23FBFD37-7B0C-449E-9B9E-0C5124E8A055}" destId="{8CB57571-3949-4CC1-ADAC-E689AC454898}" srcOrd="0" destOrd="2" presId="urn:microsoft.com/office/officeart/2005/8/layout/chevron2"/>
    <dgm:cxn modelId="{CC614774-B589-491B-A244-0E72D988DE6A}" type="presParOf" srcId="{3B53771F-59F2-4DC3-9A10-99DA6B3D1C1C}" destId="{A2E0DEAD-52B7-4E0C-9B20-2BD447781BA8}" srcOrd="0" destOrd="0" presId="urn:microsoft.com/office/officeart/2005/8/layout/chevron2"/>
    <dgm:cxn modelId="{F397D1D2-23D3-48B8-9E30-6562F0EBBEFF}" type="presParOf" srcId="{A2E0DEAD-52B7-4E0C-9B20-2BD447781BA8}" destId="{EFD2026B-1A0E-4A04-9683-7988AFD31C54}" srcOrd="0" destOrd="0" presId="urn:microsoft.com/office/officeart/2005/8/layout/chevron2"/>
    <dgm:cxn modelId="{0C82BD05-FD36-4B36-A12C-37C30BA83996}" type="presParOf" srcId="{A2E0DEAD-52B7-4E0C-9B20-2BD447781BA8}" destId="{943242EE-F580-4D18-9762-5BE0C0791CCC}" srcOrd="1" destOrd="0" presId="urn:microsoft.com/office/officeart/2005/8/layout/chevron2"/>
    <dgm:cxn modelId="{5AA7CD3C-8D55-43E6-A7E3-DD44787C28EE}" type="presParOf" srcId="{3B53771F-59F2-4DC3-9A10-99DA6B3D1C1C}" destId="{7992EBEA-0A1B-4CDA-9909-EBB3C7DB6626}" srcOrd="1" destOrd="0" presId="urn:microsoft.com/office/officeart/2005/8/layout/chevron2"/>
    <dgm:cxn modelId="{0DAD9380-010C-4881-B404-1CA88DE43E0E}" type="presParOf" srcId="{3B53771F-59F2-4DC3-9A10-99DA6B3D1C1C}" destId="{C07ACA03-BD87-40F0-8D02-83F84654E464}" srcOrd="2" destOrd="0" presId="urn:microsoft.com/office/officeart/2005/8/layout/chevron2"/>
    <dgm:cxn modelId="{806F7329-8F32-42F2-B031-D47768FBACC0}" type="presParOf" srcId="{C07ACA03-BD87-40F0-8D02-83F84654E464}" destId="{8CF8C12C-E0B3-4A09-802C-A0E451BAEAF5}" srcOrd="0" destOrd="0" presId="urn:microsoft.com/office/officeart/2005/8/layout/chevron2"/>
    <dgm:cxn modelId="{AED61EF7-A980-4847-BA1F-72480FE53B5F}" type="presParOf" srcId="{C07ACA03-BD87-40F0-8D02-83F84654E464}" destId="{8CB57571-3949-4CC1-ADAC-E689AC4548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CF9E9-D594-4117-9079-707F645BE4E8}">
      <dsp:nvSpPr>
        <dsp:cNvPr id="0" name=""/>
        <dsp:cNvSpPr/>
      </dsp:nvSpPr>
      <dsp:spPr>
        <a:xfrm rot="10800000">
          <a:off x="1647300" y="2010"/>
          <a:ext cx="5698353" cy="84800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Svendita </a:t>
          </a:r>
          <a:r>
            <a:rPr lang="it-IT" sz="1800" b="1" kern="1200" dirty="0" err="1" smtClean="0"/>
            <a:t>assets</a:t>
          </a:r>
          <a:r>
            <a:rPr lang="it-IT" sz="1800" b="1" kern="1200" dirty="0" smtClean="0"/>
            <a:t> UK e deprezzamento sterlina (-14/15% su $ e €)</a:t>
          </a:r>
          <a:endParaRPr lang="it-IT" sz="1800" b="1" kern="1200" dirty="0"/>
        </a:p>
      </dsp:txBody>
      <dsp:txXfrm rot="10800000">
        <a:off x="1859301" y="2010"/>
        <a:ext cx="5486352" cy="848004"/>
      </dsp:txXfrm>
    </dsp:sp>
    <dsp:sp modelId="{9F758236-5C4F-4B61-B1C8-9DCDFF973B72}">
      <dsp:nvSpPr>
        <dsp:cNvPr id="0" name=""/>
        <dsp:cNvSpPr/>
      </dsp:nvSpPr>
      <dsp:spPr>
        <a:xfrm>
          <a:off x="1223298" y="2010"/>
          <a:ext cx="848004" cy="8480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CE067-05D0-408D-B4E0-57537B85015E}">
      <dsp:nvSpPr>
        <dsp:cNvPr id="0" name=""/>
        <dsp:cNvSpPr/>
      </dsp:nvSpPr>
      <dsp:spPr>
        <a:xfrm rot="10800000">
          <a:off x="1647300" y="1103150"/>
          <a:ext cx="5698353" cy="84800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Rendimenti dei </a:t>
          </a:r>
          <a:r>
            <a:rPr lang="it-IT" sz="1800" b="1" kern="1200" dirty="0" err="1" smtClean="0"/>
            <a:t>bonds</a:t>
          </a:r>
          <a:r>
            <a:rPr lang="it-IT" sz="1800" b="1" kern="1200" dirty="0" smtClean="0"/>
            <a:t> e tassi di interesse aumentati (</a:t>
          </a:r>
          <a:r>
            <a:rPr lang="it-IT" sz="1800" b="1" kern="1200" dirty="0" err="1" smtClean="0"/>
            <a:t>bonds</a:t>
          </a:r>
          <a:r>
            <a:rPr lang="it-IT" sz="1800" b="1" kern="1200" dirty="0" smtClean="0"/>
            <a:t> 10 anni +0.6%)</a:t>
          </a:r>
        </a:p>
      </dsp:txBody>
      <dsp:txXfrm rot="10800000">
        <a:off x="1859301" y="1103150"/>
        <a:ext cx="5486352" cy="848004"/>
      </dsp:txXfrm>
    </dsp:sp>
    <dsp:sp modelId="{35CD6E38-7E82-415D-A734-7DE52AAD0604}">
      <dsp:nvSpPr>
        <dsp:cNvPr id="0" name=""/>
        <dsp:cNvSpPr/>
      </dsp:nvSpPr>
      <dsp:spPr>
        <a:xfrm>
          <a:off x="1223298" y="1103150"/>
          <a:ext cx="848004" cy="8480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A52D2-5615-4962-A09C-FB96E5125AE1}">
      <dsp:nvSpPr>
        <dsp:cNvPr id="0" name=""/>
        <dsp:cNvSpPr/>
      </dsp:nvSpPr>
      <dsp:spPr>
        <a:xfrm rot="10800000">
          <a:off x="1647300" y="2204289"/>
          <a:ext cx="5698353" cy="84800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Minor fiducia dei consumatori </a:t>
          </a:r>
        </a:p>
      </dsp:txBody>
      <dsp:txXfrm rot="10800000">
        <a:off x="1859301" y="2204289"/>
        <a:ext cx="5486352" cy="848004"/>
      </dsp:txXfrm>
    </dsp:sp>
    <dsp:sp modelId="{064FE210-1F8D-4167-9E97-BB09D7D9DC46}">
      <dsp:nvSpPr>
        <dsp:cNvPr id="0" name=""/>
        <dsp:cNvSpPr/>
      </dsp:nvSpPr>
      <dsp:spPr>
        <a:xfrm>
          <a:off x="1223298" y="2204289"/>
          <a:ext cx="848004" cy="8480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DB81C-3A40-47C7-868A-927C8CF91E18}">
      <dsp:nvSpPr>
        <dsp:cNvPr id="0" name=""/>
        <dsp:cNvSpPr/>
      </dsp:nvSpPr>
      <dsp:spPr>
        <a:xfrm rot="10800000">
          <a:off x="1647300" y="3305429"/>
          <a:ext cx="5698353" cy="84800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Decisioni di investimento e assunzione ritardate da parte delle aziende</a:t>
          </a:r>
        </a:p>
      </dsp:txBody>
      <dsp:txXfrm rot="10800000">
        <a:off x="1859301" y="3305429"/>
        <a:ext cx="5486352" cy="848004"/>
      </dsp:txXfrm>
    </dsp:sp>
    <dsp:sp modelId="{10ECDBFF-540C-43A0-B9A7-3459407806A2}">
      <dsp:nvSpPr>
        <dsp:cNvPr id="0" name=""/>
        <dsp:cNvSpPr/>
      </dsp:nvSpPr>
      <dsp:spPr>
        <a:xfrm>
          <a:off x="1223298" y="3305429"/>
          <a:ext cx="848004" cy="8480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45C09-FE56-4321-958B-DA89E64A9D92}">
      <dsp:nvSpPr>
        <dsp:cNvPr id="0" name=""/>
        <dsp:cNvSpPr/>
      </dsp:nvSpPr>
      <dsp:spPr>
        <a:xfrm rot="10800000">
          <a:off x="1647300" y="4406569"/>
          <a:ext cx="5698353" cy="84800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Calo della domanda interna                  </a:t>
          </a:r>
          <a:endParaRPr lang="it-IT" sz="1700" b="1" kern="1200" dirty="0" smtClean="0"/>
        </a:p>
      </dsp:txBody>
      <dsp:txXfrm rot="10800000">
        <a:off x="1859301" y="4406569"/>
        <a:ext cx="5486352" cy="848004"/>
      </dsp:txXfrm>
    </dsp:sp>
    <dsp:sp modelId="{AD1CE90E-B357-4404-A501-37B8B7B8DE29}">
      <dsp:nvSpPr>
        <dsp:cNvPr id="0" name=""/>
        <dsp:cNvSpPr/>
      </dsp:nvSpPr>
      <dsp:spPr>
        <a:xfrm>
          <a:off x="1223298" y="4406569"/>
          <a:ext cx="848004" cy="84800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B4F31-19E4-4615-8B2D-FB9666440827}">
      <dsp:nvSpPr>
        <dsp:cNvPr id="0" name=""/>
        <dsp:cNvSpPr/>
      </dsp:nvSpPr>
      <dsp:spPr>
        <a:xfrm rot="10800000">
          <a:off x="1722995" y="58765"/>
          <a:ext cx="6129320" cy="55708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5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Precedente deprezzamento della sterlina porta a un aumento dei costi di importazione</a:t>
          </a:r>
        </a:p>
      </dsp:txBody>
      <dsp:txXfrm rot="10800000">
        <a:off x="1862266" y="58765"/>
        <a:ext cx="5990049" cy="557083"/>
      </dsp:txXfrm>
    </dsp:sp>
    <dsp:sp modelId="{3E58F349-BBFD-4F79-8515-B108625DC025}">
      <dsp:nvSpPr>
        <dsp:cNvPr id="0" name=""/>
        <dsp:cNvSpPr/>
      </dsp:nvSpPr>
      <dsp:spPr>
        <a:xfrm>
          <a:off x="1364707" y="1923"/>
          <a:ext cx="716576" cy="670767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-5000" t="-5000" r="-5000" b="-10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1313F-F886-4271-AA3F-9B82B83D280B}">
      <dsp:nvSpPr>
        <dsp:cNvPr id="0" name=""/>
        <dsp:cNvSpPr/>
      </dsp:nvSpPr>
      <dsp:spPr>
        <a:xfrm rot="10800000">
          <a:off x="1711952" y="838984"/>
          <a:ext cx="6129320" cy="71682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5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Inflazione non eccessiva: le aziende difficilmente aumentano i prezzi con una domanda interna debole, ma margini di profitto ridotti e possibili tagli a personale</a:t>
          </a:r>
        </a:p>
      </dsp:txBody>
      <dsp:txXfrm rot="10800000">
        <a:off x="1891158" y="838984"/>
        <a:ext cx="5950114" cy="716826"/>
      </dsp:txXfrm>
    </dsp:sp>
    <dsp:sp modelId="{A94B1DF6-D924-428B-832B-A03F8C1CBDB8}">
      <dsp:nvSpPr>
        <dsp:cNvPr id="0" name=""/>
        <dsp:cNvSpPr/>
      </dsp:nvSpPr>
      <dsp:spPr>
        <a:xfrm>
          <a:off x="1375750" y="878347"/>
          <a:ext cx="672404" cy="6380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E805-D68D-4BA0-8B4D-0A1F7966ED34}">
      <dsp:nvSpPr>
        <dsp:cNvPr id="0" name=""/>
        <dsp:cNvSpPr/>
      </dsp:nvSpPr>
      <dsp:spPr>
        <a:xfrm rot="10800000">
          <a:off x="1704336" y="1754914"/>
          <a:ext cx="6129320" cy="55708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5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Decisioni  di assunzione posticipate comportano un aumento della disoccupazione (+6% in 2018)</a:t>
          </a:r>
        </a:p>
      </dsp:txBody>
      <dsp:txXfrm rot="10800000">
        <a:off x="1843607" y="1754914"/>
        <a:ext cx="5990049" cy="557083"/>
      </dsp:txXfrm>
    </dsp:sp>
    <dsp:sp modelId="{618E5D1C-8829-4077-B5E3-401BE06D1CA2}">
      <dsp:nvSpPr>
        <dsp:cNvPr id="0" name=""/>
        <dsp:cNvSpPr/>
      </dsp:nvSpPr>
      <dsp:spPr>
        <a:xfrm>
          <a:off x="1383367" y="1722104"/>
          <a:ext cx="641938" cy="6227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F4E07-8BD9-4DF8-973D-2B127F2372BE}">
      <dsp:nvSpPr>
        <dsp:cNvPr id="0" name=""/>
        <dsp:cNvSpPr/>
      </dsp:nvSpPr>
      <dsp:spPr>
        <a:xfrm rot="10800000">
          <a:off x="1724434" y="2556237"/>
          <a:ext cx="6129320" cy="55708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5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Aumento del risparmio</a:t>
          </a:r>
        </a:p>
      </dsp:txBody>
      <dsp:txXfrm rot="10800000">
        <a:off x="1863705" y="2556237"/>
        <a:ext cx="5990049" cy="557083"/>
      </dsp:txXfrm>
    </dsp:sp>
    <dsp:sp modelId="{A5816681-0E5D-4CA2-854C-5B5182F1CCC9}">
      <dsp:nvSpPr>
        <dsp:cNvPr id="0" name=""/>
        <dsp:cNvSpPr/>
      </dsp:nvSpPr>
      <dsp:spPr>
        <a:xfrm>
          <a:off x="1363268" y="2511100"/>
          <a:ext cx="722330" cy="647358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l="5000" t="5000" r="5000" b="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7A1C8-7E71-48F5-AE9E-97458F31EF68}">
      <dsp:nvSpPr>
        <dsp:cNvPr id="0" name=""/>
        <dsp:cNvSpPr/>
      </dsp:nvSpPr>
      <dsp:spPr>
        <a:xfrm rot="10800000">
          <a:off x="1724679" y="3408740"/>
          <a:ext cx="6129320" cy="55708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5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Calo dei consumi privati a causa degli effetti negativi sul mercato del lavoro e dell’aumento dei risparmi</a:t>
          </a:r>
        </a:p>
      </dsp:txBody>
      <dsp:txXfrm rot="10800000">
        <a:off x="1863950" y="3408740"/>
        <a:ext cx="5990049" cy="557083"/>
      </dsp:txXfrm>
    </dsp:sp>
    <dsp:sp modelId="{EA167C4C-248D-446C-B515-1ABA5D13E14A}">
      <dsp:nvSpPr>
        <dsp:cNvPr id="0" name=""/>
        <dsp:cNvSpPr/>
      </dsp:nvSpPr>
      <dsp:spPr>
        <a:xfrm>
          <a:off x="1363023" y="3324751"/>
          <a:ext cx="723311" cy="725060"/>
        </a:xfrm>
        <a:prstGeom prst="ellipse">
          <a:avLst/>
        </a:prstGeom>
        <a:blipFill dpi="0" rotWithShape="0">
          <a:blip xmlns:r="http://schemas.openxmlformats.org/officeDocument/2006/relationships" r:embed="rId5"/>
          <a:srcRect/>
          <a:stretch>
            <a:fillRect l="-4000" b="-4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13956-0C71-4883-B166-732B3338C968}">
      <dsp:nvSpPr>
        <dsp:cNvPr id="0" name=""/>
        <dsp:cNvSpPr/>
      </dsp:nvSpPr>
      <dsp:spPr>
        <a:xfrm rot="10800000">
          <a:off x="1714034" y="4291072"/>
          <a:ext cx="6129320" cy="55708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5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Decisione di abbandono o posticipazione degli investimenti comporta un calo della spesa per investimenti</a:t>
          </a:r>
        </a:p>
      </dsp:txBody>
      <dsp:txXfrm rot="10800000">
        <a:off x="1853305" y="4291072"/>
        <a:ext cx="5990049" cy="557083"/>
      </dsp:txXfrm>
    </dsp:sp>
    <dsp:sp modelId="{F56267EC-4EE4-4FFB-9A87-1D3F231DD5F2}">
      <dsp:nvSpPr>
        <dsp:cNvPr id="0" name=""/>
        <dsp:cNvSpPr/>
      </dsp:nvSpPr>
      <dsp:spPr>
        <a:xfrm>
          <a:off x="1373668" y="4216105"/>
          <a:ext cx="680733" cy="707016"/>
        </a:xfrm>
        <a:prstGeom prst="ellipse">
          <a:avLst/>
        </a:prstGeom>
        <a:blipFill dpi="0" rotWithShape="0">
          <a:blip xmlns:r="http://schemas.openxmlformats.org/officeDocument/2006/relationships" r:embed="rId6"/>
          <a:srcRect/>
          <a:stretch>
            <a:fillRect l="10000" t="10000" r="10000" b="10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CD3FD-0089-489A-9517-61C89C047B2B}">
      <dsp:nvSpPr>
        <dsp:cNvPr id="0" name=""/>
        <dsp:cNvSpPr/>
      </dsp:nvSpPr>
      <dsp:spPr>
        <a:xfrm rot="10800000">
          <a:off x="1717357" y="5089415"/>
          <a:ext cx="6129320" cy="71392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5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Calo della domanda interna, PIL reale -3% in 2017, -4% in 2018 ; possibilità di mitigarne la contrazione con una diminuzione delle importazioni e un aumento delle esportazioni</a:t>
          </a:r>
        </a:p>
      </dsp:txBody>
      <dsp:txXfrm rot="10800000">
        <a:off x="1895838" y="5089415"/>
        <a:ext cx="5950839" cy="713924"/>
      </dsp:txXfrm>
    </dsp:sp>
    <dsp:sp modelId="{95DD5803-8251-4847-AB36-C4C03BF88FF5}">
      <dsp:nvSpPr>
        <dsp:cNvPr id="0" name=""/>
        <dsp:cNvSpPr/>
      </dsp:nvSpPr>
      <dsp:spPr>
        <a:xfrm>
          <a:off x="1370345" y="5092373"/>
          <a:ext cx="694025" cy="70800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C66E1-B0D5-4761-B659-DE970342747B}">
      <dsp:nvSpPr>
        <dsp:cNvPr id="0" name=""/>
        <dsp:cNvSpPr/>
      </dsp:nvSpPr>
      <dsp:spPr>
        <a:xfrm rot="10800000">
          <a:off x="1620317" y="67524"/>
          <a:ext cx="5842009" cy="45983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Restrizioni alla libera circolazione dei lavoratori e minori contributi al bilancio dell’UE</a:t>
          </a:r>
          <a:endParaRPr lang="it-IT" sz="1600" b="1" kern="1200" dirty="0"/>
        </a:p>
      </dsp:txBody>
      <dsp:txXfrm rot="10800000">
        <a:off x="1735276" y="67524"/>
        <a:ext cx="5727050" cy="459838"/>
      </dsp:txXfrm>
    </dsp:sp>
    <dsp:sp modelId="{28B93D72-819F-4642-A323-EA6F34982309}">
      <dsp:nvSpPr>
        <dsp:cNvPr id="0" name=""/>
        <dsp:cNvSpPr/>
      </dsp:nvSpPr>
      <dsp:spPr>
        <a:xfrm>
          <a:off x="1322649" y="155"/>
          <a:ext cx="595334" cy="594575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-5000" b="-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21B37-1133-4F2D-9D4B-8302407339FF}">
      <dsp:nvSpPr>
        <dsp:cNvPr id="0" name=""/>
        <dsp:cNvSpPr/>
      </dsp:nvSpPr>
      <dsp:spPr>
        <a:xfrm rot="10800000">
          <a:off x="1636351" y="785600"/>
          <a:ext cx="5842009" cy="45983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Mantenimento dell’ accesso al mercato UE dei beni</a:t>
          </a:r>
          <a:endParaRPr lang="it-IT" sz="1600" b="1" kern="1200" dirty="0"/>
        </a:p>
      </dsp:txBody>
      <dsp:txXfrm rot="10800000">
        <a:off x="1751310" y="785600"/>
        <a:ext cx="5727050" cy="459838"/>
      </dsp:txXfrm>
    </dsp:sp>
    <dsp:sp modelId="{AC6851E0-D81B-4B3C-B009-C34CE2D66D3B}">
      <dsp:nvSpPr>
        <dsp:cNvPr id="0" name=""/>
        <dsp:cNvSpPr/>
      </dsp:nvSpPr>
      <dsp:spPr>
        <a:xfrm>
          <a:off x="1306615" y="731996"/>
          <a:ext cx="659472" cy="5670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85B0D-B996-4F44-9A35-09746F01B4FE}">
      <dsp:nvSpPr>
        <dsp:cNvPr id="0" name=""/>
        <dsp:cNvSpPr/>
      </dsp:nvSpPr>
      <dsp:spPr>
        <a:xfrm rot="10800000">
          <a:off x="1638228" y="1517397"/>
          <a:ext cx="5842009" cy="45983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Barriere al commercio dei servizi</a:t>
          </a:r>
          <a:endParaRPr lang="it-IT" sz="1600" b="1" kern="1200" dirty="0"/>
        </a:p>
      </dsp:txBody>
      <dsp:txXfrm rot="10800000">
        <a:off x="1753187" y="1517397"/>
        <a:ext cx="5727050" cy="459838"/>
      </dsp:txXfrm>
    </dsp:sp>
    <dsp:sp modelId="{9EED42EB-FAF1-492B-A849-407D679A0AF2}">
      <dsp:nvSpPr>
        <dsp:cNvPr id="0" name=""/>
        <dsp:cNvSpPr/>
      </dsp:nvSpPr>
      <dsp:spPr>
        <a:xfrm>
          <a:off x="1304737" y="1436307"/>
          <a:ext cx="666982" cy="6220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0C6F0-01CA-4C86-B164-3CEED15DEB94}">
      <dsp:nvSpPr>
        <dsp:cNvPr id="0" name=""/>
        <dsp:cNvSpPr/>
      </dsp:nvSpPr>
      <dsp:spPr>
        <a:xfrm rot="10800000">
          <a:off x="1631232" y="2290134"/>
          <a:ext cx="5842009" cy="45983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La domanda interna torna a salire</a:t>
          </a:r>
          <a:endParaRPr lang="it-IT" sz="1600" b="1" kern="1200" dirty="0"/>
        </a:p>
      </dsp:txBody>
      <dsp:txXfrm rot="10800000">
        <a:off x="1746191" y="2290134"/>
        <a:ext cx="5727050" cy="459838"/>
      </dsp:txXfrm>
    </dsp:sp>
    <dsp:sp modelId="{CF4B9D44-8F31-4357-BB0A-2C589435B11B}">
      <dsp:nvSpPr>
        <dsp:cNvPr id="0" name=""/>
        <dsp:cNvSpPr/>
      </dsp:nvSpPr>
      <dsp:spPr>
        <a:xfrm>
          <a:off x="1311734" y="2195591"/>
          <a:ext cx="638996" cy="648924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l="5000" t="12000" r="20000" b="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56A27-F38A-4C75-B02A-D72E2A1BEA11}">
      <dsp:nvSpPr>
        <dsp:cNvPr id="0" name=""/>
        <dsp:cNvSpPr/>
      </dsp:nvSpPr>
      <dsp:spPr>
        <a:xfrm rot="10800000">
          <a:off x="1512927" y="2981781"/>
          <a:ext cx="5999100" cy="66344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Impatto della restrizione all’immigrazione e della ricollocazione delle aziende comporta una diminuzione della forza lavoro</a:t>
          </a:r>
          <a:endParaRPr lang="it-IT" sz="1600" b="1" kern="1200" dirty="0"/>
        </a:p>
      </dsp:txBody>
      <dsp:txXfrm rot="10800000">
        <a:off x="1678788" y="2981781"/>
        <a:ext cx="5833239" cy="663445"/>
      </dsp:txXfrm>
    </dsp:sp>
    <dsp:sp modelId="{8D92C7BB-D6D9-4BFE-BBDE-1A41C01C2E60}">
      <dsp:nvSpPr>
        <dsp:cNvPr id="0" name=""/>
        <dsp:cNvSpPr/>
      </dsp:nvSpPr>
      <dsp:spPr>
        <a:xfrm>
          <a:off x="1272947" y="3022817"/>
          <a:ext cx="637051" cy="581373"/>
        </a:xfrm>
        <a:prstGeom prst="ellipse">
          <a:avLst/>
        </a:prstGeom>
        <a:blipFill dpi="0" rotWithShape="0">
          <a:blip xmlns:r="http://schemas.openxmlformats.org/officeDocument/2006/relationships" r:embed="rId5"/>
          <a:srcRect/>
          <a:stretch>
            <a:fillRect t="3000" b="3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75EE0-1B0C-4FFB-A198-64CD15E3B52A}">
      <dsp:nvSpPr>
        <dsp:cNvPr id="0" name=""/>
        <dsp:cNvSpPr/>
      </dsp:nvSpPr>
      <dsp:spPr>
        <a:xfrm rot="10800000">
          <a:off x="1632964" y="3839482"/>
          <a:ext cx="5842009" cy="45983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La perdita di accesso al mercato dei servizi comporta un calo nelle esportazioni di servizi</a:t>
          </a:r>
          <a:endParaRPr lang="it-IT" sz="1600" b="1" kern="1200" dirty="0"/>
        </a:p>
      </dsp:txBody>
      <dsp:txXfrm rot="10800000">
        <a:off x="1747923" y="3839482"/>
        <a:ext cx="5727050" cy="459838"/>
      </dsp:txXfrm>
    </dsp:sp>
    <dsp:sp modelId="{EAC641AB-5346-41C2-94B0-1A534C43BC15}">
      <dsp:nvSpPr>
        <dsp:cNvPr id="0" name=""/>
        <dsp:cNvSpPr/>
      </dsp:nvSpPr>
      <dsp:spPr>
        <a:xfrm>
          <a:off x="1310001" y="3782492"/>
          <a:ext cx="645926" cy="5738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90C96-4624-4398-81B2-ECB50DFD4565}">
      <dsp:nvSpPr>
        <dsp:cNvPr id="0" name=""/>
        <dsp:cNvSpPr/>
      </dsp:nvSpPr>
      <dsp:spPr>
        <a:xfrm rot="10800000">
          <a:off x="1635517" y="4560935"/>
          <a:ext cx="5842009" cy="45983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Calo del PIL reale per un minore export</a:t>
          </a:r>
          <a:endParaRPr lang="it-IT" sz="1600" b="1" kern="1200" dirty="0"/>
        </a:p>
      </dsp:txBody>
      <dsp:txXfrm rot="10800000">
        <a:off x="1750476" y="4560935"/>
        <a:ext cx="5727050" cy="459838"/>
      </dsp:txXfrm>
    </dsp:sp>
    <dsp:sp modelId="{0E7F41F9-F4A0-4723-AE48-A862744826B4}">
      <dsp:nvSpPr>
        <dsp:cNvPr id="0" name=""/>
        <dsp:cNvSpPr/>
      </dsp:nvSpPr>
      <dsp:spPr>
        <a:xfrm>
          <a:off x="1307449" y="4493576"/>
          <a:ext cx="656134" cy="594557"/>
        </a:xfrm>
        <a:prstGeom prst="ellipse">
          <a:avLst/>
        </a:prstGeom>
        <a:blipFill dpi="0" rotWithShape="0">
          <a:blip xmlns:r="http://schemas.openxmlformats.org/officeDocument/2006/relationships" r:embed="rId7"/>
          <a:srcRect/>
          <a:stretch>
            <a:fillRect l="5000" t="5000" r="5000" b="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2EBEE-A63C-451D-B3D1-B287CF90CB1D}">
      <dsp:nvSpPr>
        <dsp:cNvPr id="0" name=""/>
        <dsp:cNvSpPr/>
      </dsp:nvSpPr>
      <dsp:spPr>
        <a:xfrm rot="10800000">
          <a:off x="1629684" y="5285334"/>
          <a:ext cx="5842009" cy="45983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2020: stabilizzazione, PIL reale -6%</a:t>
          </a:r>
          <a:endParaRPr lang="it-IT" sz="1600" b="1" kern="1200" dirty="0"/>
        </a:p>
      </dsp:txBody>
      <dsp:txXfrm rot="10800000">
        <a:off x="1744643" y="5285334"/>
        <a:ext cx="5727050" cy="459838"/>
      </dsp:txXfrm>
    </dsp:sp>
    <dsp:sp modelId="{0764BE1F-94CF-4C69-B129-2ABAA693E675}">
      <dsp:nvSpPr>
        <dsp:cNvPr id="0" name=""/>
        <dsp:cNvSpPr/>
      </dsp:nvSpPr>
      <dsp:spPr>
        <a:xfrm>
          <a:off x="1313282" y="5225399"/>
          <a:ext cx="632802" cy="579709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37050-182A-4F21-99D5-12C3BEC13031}">
      <dsp:nvSpPr>
        <dsp:cNvPr id="0" name=""/>
        <dsp:cNvSpPr/>
      </dsp:nvSpPr>
      <dsp:spPr>
        <a:xfrm>
          <a:off x="0" y="353800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432F1-38B3-4833-BE01-A69300449E39}">
      <dsp:nvSpPr>
        <dsp:cNvPr id="0" name=""/>
        <dsp:cNvSpPr/>
      </dsp:nvSpPr>
      <dsp:spPr>
        <a:xfrm>
          <a:off x="392443" y="117640"/>
          <a:ext cx="549421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Nessun impatto immediato e significativo della </a:t>
          </a:r>
          <a:r>
            <a:rPr lang="it-IT" sz="1600" b="1" kern="1200" dirty="0" err="1" smtClean="0"/>
            <a:t>Brexit</a:t>
          </a:r>
          <a:r>
            <a:rPr lang="it-IT" sz="1600" b="1" kern="1200" dirty="0" smtClean="0"/>
            <a:t> sull’economia e sulla fiducia dei consumatori</a:t>
          </a:r>
          <a:endParaRPr lang="it-IT" sz="1600" b="1" kern="1200" dirty="0"/>
        </a:p>
      </dsp:txBody>
      <dsp:txXfrm>
        <a:off x="392443" y="117640"/>
        <a:ext cx="5494210" cy="472320"/>
      </dsp:txXfrm>
    </dsp:sp>
    <dsp:sp modelId="{D15EA35B-2A64-4341-8A54-079FDCCF9ECD}">
      <dsp:nvSpPr>
        <dsp:cNvPr id="0" name=""/>
        <dsp:cNvSpPr/>
      </dsp:nvSpPr>
      <dsp:spPr>
        <a:xfrm>
          <a:off x="0" y="1079560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378273"/>
              <a:satOff val="-5140"/>
              <a:lumOff val="-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C663C-5C46-45C3-A79A-814352CB49BE}">
      <dsp:nvSpPr>
        <dsp:cNvPr id="0" name=""/>
        <dsp:cNvSpPr/>
      </dsp:nvSpPr>
      <dsp:spPr>
        <a:xfrm>
          <a:off x="392443" y="843400"/>
          <a:ext cx="5494210" cy="472320"/>
        </a:xfrm>
        <a:prstGeom prst="roundRect">
          <a:avLst/>
        </a:prstGeom>
        <a:gradFill rotWithShape="0">
          <a:gsLst>
            <a:gs pos="0">
              <a:schemeClr val="accent3">
                <a:hueOff val="2378273"/>
                <a:satOff val="-5140"/>
                <a:lumOff val="-1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378273"/>
                <a:satOff val="-5140"/>
                <a:lumOff val="-1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378273"/>
                <a:satOff val="-5140"/>
                <a:lumOff val="-1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Crescita del PIL dello 0,7%</a:t>
          </a:r>
          <a:endParaRPr lang="it-IT" sz="1600" b="1" kern="1200" dirty="0"/>
        </a:p>
      </dsp:txBody>
      <dsp:txXfrm>
        <a:off x="392443" y="843400"/>
        <a:ext cx="5494210" cy="472320"/>
      </dsp:txXfrm>
    </dsp:sp>
    <dsp:sp modelId="{972508E4-EA6D-496D-B3B3-BD3F5445E995}">
      <dsp:nvSpPr>
        <dsp:cNvPr id="0" name=""/>
        <dsp:cNvSpPr/>
      </dsp:nvSpPr>
      <dsp:spPr>
        <a:xfrm>
          <a:off x="0" y="1805320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4756545"/>
              <a:satOff val="-10281"/>
              <a:lumOff val="-3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7A74E-1026-45A0-8555-4E85AFADEDDF}">
      <dsp:nvSpPr>
        <dsp:cNvPr id="0" name=""/>
        <dsp:cNvSpPr/>
      </dsp:nvSpPr>
      <dsp:spPr>
        <a:xfrm>
          <a:off x="392443" y="1569160"/>
          <a:ext cx="5494210" cy="472320"/>
        </a:xfrm>
        <a:prstGeom prst="roundRect">
          <a:avLst/>
        </a:prstGeom>
        <a:gradFill rotWithShape="0">
          <a:gsLst>
            <a:gs pos="0">
              <a:schemeClr val="accent3">
                <a:hueOff val="4756545"/>
                <a:satOff val="-10281"/>
                <a:lumOff val="-3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4756545"/>
                <a:satOff val="-10281"/>
                <a:lumOff val="-3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4756545"/>
                <a:satOff val="-10281"/>
                <a:lumOff val="-3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Aumento del deficit della bilancia commerciale: il deprezzamento della sterlina non ha favorito l’export</a:t>
          </a:r>
          <a:endParaRPr lang="it-IT" sz="1600" b="1" kern="1200" dirty="0"/>
        </a:p>
      </dsp:txBody>
      <dsp:txXfrm>
        <a:off x="392443" y="1569160"/>
        <a:ext cx="5494210" cy="472320"/>
      </dsp:txXfrm>
    </dsp:sp>
    <dsp:sp modelId="{2107CEEA-257A-4087-8BD9-54428B1CB097}">
      <dsp:nvSpPr>
        <dsp:cNvPr id="0" name=""/>
        <dsp:cNvSpPr/>
      </dsp:nvSpPr>
      <dsp:spPr>
        <a:xfrm>
          <a:off x="0" y="2531079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7134818"/>
              <a:satOff val="-15421"/>
              <a:lumOff val="-4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2398D-9098-429D-B7A5-FCD3969C1352}">
      <dsp:nvSpPr>
        <dsp:cNvPr id="0" name=""/>
        <dsp:cNvSpPr/>
      </dsp:nvSpPr>
      <dsp:spPr>
        <a:xfrm>
          <a:off x="392443" y="2294919"/>
          <a:ext cx="5494210" cy="472320"/>
        </a:xfrm>
        <a:prstGeom prst="roundRect">
          <a:avLst/>
        </a:prstGeom>
        <a:gradFill rotWithShape="0">
          <a:gsLst>
            <a:gs pos="0">
              <a:schemeClr val="accent3">
                <a:hueOff val="7134818"/>
                <a:satOff val="-15421"/>
                <a:lumOff val="-4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7134818"/>
                <a:satOff val="-15421"/>
                <a:lumOff val="-4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7134818"/>
                <a:satOff val="-15421"/>
                <a:lumOff val="-4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Consumi e inflazione in aumento</a:t>
          </a:r>
          <a:endParaRPr lang="it-IT" sz="1600" b="1" kern="1200" dirty="0"/>
        </a:p>
      </dsp:txBody>
      <dsp:txXfrm>
        <a:off x="392443" y="2294919"/>
        <a:ext cx="5494210" cy="472320"/>
      </dsp:txXfrm>
    </dsp:sp>
    <dsp:sp modelId="{69A6D9E6-8089-465D-A580-F0BCCFCD23FD}">
      <dsp:nvSpPr>
        <dsp:cNvPr id="0" name=""/>
        <dsp:cNvSpPr/>
      </dsp:nvSpPr>
      <dsp:spPr>
        <a:xfrm>
          <a:off x="0" y="3256840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513091"/>
              <a:satOff val="-20561"/>
              <a:lumOff val="-6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2394D-6ABC-4A88-9CB6-9494708B602D}">
      <dsp:nvSpPr>
        <dsp:cNvPr id="0" name=""/>
        <dsp:cNvSpPr/>
      </dsp:nvSpPr>
      <dsp:spPr>
        <a:xfrm>
          <a:off x="392443" y="3020680"/>
          <a:ext cx="5494210" cy="472320"/>
        </a:xfrm>
        <a:prstGeom prst="roundRect">
          <a:avLst/>
        </a:prstGeom>
        <a:gradFill rotWithShape="0">
          <a:gsLst>
            <a:gs pos="0">
              <a:schemeClr val="accent3">
                <a:hueOff val="9513091"/>
                <a:satOff val="-20561"/>
                <a:lumOff val="-6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513091"/>
                <a:satOff val="-20561"/>
                <a:lumOff val="-6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513091"/>
                <a:satOff val="-20561"/>
                <a:lumOff val="-6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Disoccupazione in leggero calo</a:t>
          </a:r>
          <a:endParaRPr lang="it-IT" sz="1600" b="1" kern="1200" dirty="0"/>
        </a:p>
      </dsp:txBody>
      <dsp:txXfrm>
        <a:off x="392443" y="3020680"/>
        <a:ext cx="5494210" cy="472320"/>
      </dsp:txXfrm>
    </dsp:sp>
    <dsp:sp modelId="{1571E846-9E31-408D-9151-1DF1452A7A2E}">
      <dsp:nvSpPr>
        <dsp:cNvPr id="0" name=""/>
        <dsp:cNvSpPr/>
      </dsp:nvSpPr>
      <dsp:spPr>
        <a:xfrm>
          <a:off x="0" y="3982600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1891363"/>
              <a:satOff val="-25702"/>
              <a:lumOff val="-8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46BBF-96EB-4CD6-B0A1-6B4B3B483F58}">
      <dsp:nvSpPr>
        <dsp:cNvPr id="0" name=""/>
        <dsp:cNvSpPr/>
      </dsp:nvSpPr>
      <dsp:spPr>
        <a:xfrm>
          <a:off x="392443" y="3746440"/>
          <a:ext cx="5494210" cy="472320"/>
        </a:xfrm>
        <a:prstGeom prst="roundRect">
          <a:avLst/>
        </a:prstGeom>
        <a:gradFill rotWithShape="0">
          <a:gsLst>
            <a:gs pos="0">
              <a:schemeClr val="accent3">
                <a:hueOff val="11891363"/>
                <a:satOff val="-25702"/>
                <a:lumOff val="-8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1891363"/>
                <a:satOff val="-25702"/>
                <a:lumOff val="-8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1891363"/>
                <a:satOff val="-25702"/>
                <a:lumOff val="-8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Mercato azionario largamente in positivo</a:t>
          </a:r>
          <a:endParaRPr lang="it-IT" sz="1600" b="1" kern="1200" dirty="0"/>
        </a:p>
      </dsp:txBody>
      <dsp:txXfrm>
        <a:off x="392443" y="3746440"/>
        <a:ext cx="5494210" cy="472320"/>
      </dsp:txXfrm>
    </dsp:sp>
    <dsp:sp modelId="{855C73E9-A382-4152-8AEA-1EA4F36121DD}">
      <dsp:nvSpPr>
        <dsp:cNvPr id="0" name=""/>
        <dsp:cNvSpPr/>
      </dsp:nvSpPr>
      <dsp:spPr>
        <a:xfrm>
          <a:off x="0" y="4708360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4269635"/>
              <a:satOff val="-30842"/>
              <a:lumOff val="-9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D339A-0072-4EE2-8580-3D5544B5BD55}">
      <dsp:nvSpPr>
        <dsp:cNvPr id="0" name=""/>
        <dsp:cNvSpPr/>
      </dsp:nvSpPr>
      <dsp:spPr>
        <a:xfrm>
          <a:off x="392443" y="4472200"/>
          <a:ext cx="5494210" cy="472320"/>
        </a:xfrm>
        <a:prstGeom prst="roundRect">
          <a:avLst/>
        </a:prstGeom>
        <a:gradFill rotWithShape="0">
          <a:gsLst>
            <a:gs pos="0">
              <a:schemeClr val="accent3">
                <a:hueOff val="14269635"/>
                <a:satOff val="-30842"/>
                <a:lumOff val="-9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4269635"/>
                <a:satOff val="-30842"/>
                <a:lumOff val="-9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4269635"/>
                <a:satOff val="-30842"/>
                <a:lumOff val="-9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Crescita dei salari stabile</a:t>
          </a:r>
          <a:endParaRPr lang="it-IT" sz="1600" b="1" kern="1200" dirty="0"/>
        </a:p>
      </dsp:txBody>
      <dsp:txXfrm>
        <a:off x="392443" y="4472200"/>
        <a:ext cx="5494210" cy="472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2026B-1A0E-4A04-9683-7988AFD31C54}">
      <dsp:nvSpPr>
        <dsp:cNvPr id="0" name=""/>
        <dsp:cNvSpPr/>
      </dsp:nvSpPr>
      <dsp:spPr>
        <a:xfrm rot="5400000">
          <a:off x="-388041" y="390875"/>
          <a:ext cx="2586943" cy="181086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Effetti della </a:t>
          </a:r>
          <a:r>
            <a:rPr lang="it-IT" sz="2600" kern="1200" dirty="0" err="1" smtClean="0"/>
            <a:t>Brexit</a:t>
          </a:r>
          <a:r>
            <a:rPr lang="it-IT" sz="2600" kern="1200" dirty="0" smtClean="0"/>
            <a:t> sul PIL</a:t>
          </a:r>
          <a:endParaRPr lang="it-IT" sz="2600" kern="1200" dirty="0"/>
        </a:p>
      </dsp:txBody>
      <dsp:txXfrm rot="-5400000">
        <a:off x="1" y="908263"/>
        <a:ext cx="1810860" cy="776083"/>
      </dsp:txXfrm>
    </dsp:sp>
    <dsp:sp modelId="{943242EE-F580-4D18-9762-5BE0C0791CCC}">
      <dsp:nvSpPr>
        <dsp:cNvPr id="0" name=""/>
        <dsp:cNvSpPr/>
      </dsp:nvSpPr>
      <dsp:spPr>
        <a:xfrm rot="5400000">
          <a:off x="3485053" y="-1671359"/>
          <a:ext cx="1681513" cy="50298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smtClean="0"/>
            <a:t>Potenzialmente negativi:</a:t>
          </a:r>
          <a:endParaRPr lang="it-IT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-6% ipotizzando un calo dell’Export dell’8%</a:t>
          </a:r>
          <a:endParaRPr lang="it-IT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-7% ipotizzando un calo dell’Export dell’8% e un calo degli investimenti esteri del 22%</a:t>
          </a:r>
          <a:endParaRPr lang="it-IT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(previsioni sul 2020)</a:t>
          </a:r>
          <a:endParaRPr lang="it-IT" sz="1600" kern="1200" dirty="0"/>
        </a:p>
      </dsp:txBody>
      <dsp:txXfrm rot="-5400000">
        <a:off x="1810861" y="84918"/>
        <a:ext cx="4947814" cy="1517343"/>
      </dsp:txXfrm>
    </dsp:sp>
    <dsp:sp modelId="{8CF8C12C-E0B3-4A09-802C-A0E451BAEAF5}">
      <dsp:nvSpPr>
        <dsp:cNvPr id="0" name=""/>
        <dsp:cNvSpPr/>
      </dsp:nvSpPr>
      <dsp:spPr>
        <a:xfrm rot="5400000">
          <a:off x="-388041" y="2694808"/>
          <a:ext cx="2586943" cy="1810860"/>
        </a:xfrm>
        <a:prstGeom prst="chevron">
          <a:avLst/>
        </a:prstGeom>
        <a:gradFill rotWithShape="0">
          <a:gsLst>
            <a:gs pos="0">
              <a:schemeClr val="accent2">
                <a:hueOff val="-4080723"/>
                <a:satOff val="42214"/>
                <a:lumOff val="27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080723"/>
                <a:satOff val="42214"/>
                <a:lumOff val="27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080723"/>
                <a:satOff val="42214"/>
                <a:lumOff val="27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080723"/>
              <a:satOff val="42214"/>
              <a:lumOff val="27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Possibili soluzioni</a:t>
          </a:r>
          <a:endParaRPr lang="it-IT" sz="2600" kern="1200" dirty="0"/>
        </a:p>
      </dsp:txBody>
      <dsp:txXfrm rot="-5400000">
        <a:off x="1" y="3212196"/>
        <a:ext cx="1810860" cy="776083"/>
      </dsp:txXfrm>
    </dsp:sp>
    <dsp:sp modelId="{8CB57571-3949-4CC1-ADAC-E689AC454898}">
      <dsp:nvSpPr>
        <dsp:cNvPr id="0" name=""/>
        <dsp:cNvSpPr/>
      </dsp:nvSpPr>
      <dsp:spPr>
        <a:xfrm rot="5400000">
          <a:off x="3485053" y="632573"/>
          <a:ext cx="1681513" cy="50298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080723"/>
              <a:satOff val="42214"/>
              <a:lumOff val="27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Stipulare accordo di libero scambio con l’UE nel più breve tempo possibile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Incrementare scambi commerciali </a:t>
          </a:r>
          <a:r>
            <a:rPr lang="it-IT" sz="1600" kern="1200" dirty="0" err="1" smtClean="0"/>
            <a:t>extra-UE</a:t>
          </a:r>
          <a:r>
            <a:rPr lang="it-IT" sz="1600" kern="1200" dirty="0" smtClean="0"/>
            <a:t>  per compensare eventuali perdite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Trovare un accordo che salvaguardi la fornitura di servizi finanziari alle imprese dei Paesi UE</a:t>
          </a:r>
          <a:endParaRPr lang="it-IT" sz="1600" kern="1200" dirty="0"/>
        </a:p>
      </dsp:txBody>
      <dsp:txXfrm rot="-5400000">
        <a:off x="1810861" y="2388851"/>
        <a:ext cx="4947814" cy="1517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D28C61-35B3-41C4-AA4B-73199C464882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27E016-7AF7-4413-A24B-E85B48308DD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D28C61-35B3-41C4-AA4B-73199C464882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27E016-7AF7-4413-A24B-E85B48308DD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D28C61-35B3-41C4-AA4B-73199C464882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27E016-7AF7-4413-A24B-E85B48308DD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D28C61-35B3-41C4-AA4B-73199C464882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27E016-7AF7-4413-A24B-E85B48308DD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D28C61-35B3-41C4-AA4B-73199C464882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27E016-7AF7-4413-A24B-E85B48308DD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9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9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D28C61-35B3-41C4-AA4B-73199C464882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27E016-7AF7-4413-A24B-E85B48308DD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D28C61-35B3-41C4-AA4B-73199C464882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27E016-7AF7-4413-A24B-E85B48308DD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D28C61-35B3-41C4-AA4B-73199C464882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27E016-7AF7-4413-A24B-E85B48308DD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D28C61-35B3-41C4-AA4B-73199C464882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27E016-7AF7-4413-A24B-E85B48308DD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D28C61-35B3-41C4-AA4B-73199C464882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27E016-7AF7-4413-A24B-E85B48308DD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28C61-35B3-41C4-AA4B-73199C464882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E016-7AF7-4413-A24B-E85B48308DD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ta.oecd.org/" TargetMode="External"/><Relationship Id="rId3" Type="http://schemas.openxmlformats.org/officeDocument/2006/relationships/hyperlink" Target="http://www.theguardian.com/" TargetMode="External"/><Relationship Id="rId7" Type="http://schemas.openxmlformats.org/officeDocument/2006/relationships/hyperlink" Target="http://www.bloomberg.com/" TargetMode="External"/><Relationship Id="rId2" Type="http://schemas.openxmlformats.org/officeDocument/2006/relationships/hyperlink" Target="http://www.ons.gov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dingeconomics.com/" TargetMode="External"/><Relationship Id="rId5" Type="http://schemas.openxmlformats.org/officeDocument/2006/relationships/hyperlink" Target="http://www.bbc.co.uk/" TargetMode="External"/><Relationship Id="rId4" Type="http://schemas.openxmlformats.org/officeDocument/2006/relationships/hyperlink" Target="http://www.ft.com/" TargetMode="Externa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similiano\Desktop\arton39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629" y="0"/>
            <a:ext cx="7401371" cy="386104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6173808" cy="2895600"/>
          </a:xfrm>
        </p:spPr>
        <p:txBody>
          <a:bodyPr/>
          <a:lstStyle/>
          <a:p>
            <a:r>
              <a:rPr lang="it-IT" i="1" dirty="0" smtClean="0"/>
              <a:t>L’impatto della </a:t>
            </a:r>
            <a:r>
              <a:rPr lang="it-IT" i="1" dirty="0" err="1" smtClean="0"/>
              <a:t>Brexit</a:t>
            </a:r>
            <a:r>
              <a:rPr lang="it-IT" i="1" dirty="0" smtClean="0"/>
              <a:t> sull’UK</a:t>
            </a:r>
            <a:endParaRPr lang="it-IT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474931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918269" cy="490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187624" y="260648"/>
            <a:ext cx="6859787" cy="7437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Principali indicatori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62125"/>
            <a:ext cx="6120680" cy="275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arrotondato 10"/>
          <p:cNvSpPr/>
          <p:nvPr/>
        </p:nvSpPr>
        <p:spPr>
          <a:xfrm>
            <a:off x="8172400" y="4509120"/>
            <a:ext cx="720080" cy="28803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6859787" cy="1031776"/>
          </a:xfrm>
        </p:spPr>
        <p:txBody>
          <a:bodyPr anchor="t">
            <a:normAutofit fontScale="90000"/>
          </a:bodyPr>
          <a:lstStyle/>
          <a:p>
            <a:r>
              <a:rPr lang="it-IT" dirty="0" smtClean="0"/>
              <a:t>Andamento attuale dei principali indicatori:</a:t>
            </a:r>
            <a:r>
              <a:rPr lang="it-IT" u="sng" dirty="0" smtClean="0"/>
              <a:t>PIL</a:t>
            </a:r>
            <a:endParaRPr lang="it-IT" u="sng" dirty="0"/>
          </a:p>
        </p:txBody>
      </p:sp>
      <p:pic>
        <p:nvPicPr>
          <p:cNvPr id="6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cxnSp>
        <p:nvCxnSpPr>
          <p:cNvPr id="9" name="Connettore 2 8"/>
          <p:cNvCxnSpPr/>
          <p:nvPr/>
        </p:nvCxnSpPr>
        <p:spPr>
          <a:xfrm flipH="1">
            <a:off x="7740352" y="472514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244408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0,7%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1"/>
            <a:ext cx="6552728" cy="274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/>
          <p:cNvSpPr txBox="1">
            <a:spLocks/>
          </p:cNvSpPr>
          <p:nvPr/>
        </p:nvSpPr>
        <p:spPr>
          <a:xfrm>
            <a:off x="251520" y="260648"/>
            <a:ext cx="6859787" cy="1031776"/>
          </a:xfrm>
          <a:prstGeom prst="rect">
            <a:avLst/>
          </a:prstGeom>
        </p:spPr>
        <p:txBody>
          <a:bodyPr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Andamento attuale dei principali indicatori: </a:t>
            </a:r>
            <a:r>
              <a:rPr kumimoji="0" lang="it-IT" sz="3600" b="0" i="0" u="sng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</a:t>
            </a:r>
            <a:r>
              <a:rPr lang="it-IT" sz="3600" u="sng" spc="100" dirty="0" err="1" smtClean="0">
                <a:latin typeface="+mj-lt"/>
                <a:ea typeface="+mj-ea"/>
                <a:cs typeface="+mj-cs"/>
              </a:rPr>
              <a:t>dditi</a:t>
            </a:r>
            <a:r>
              <a:rPr lang="it-IT" sz="3600" u="sng" spc="100" dirty="0" smtClean="0">
                <a:latin typeface="+mj-lt"/>
                <a:ea typeface="+mj-ea"/>
                <a:cs typeface="+mj-cs"/>
              </a:rPr>
              <a:t> delle famiglie</a:t>
            </a:r>
            <a:endParaRPr kumimoji="0" lang="it-IT" sz="3600" b="0" i="0" u="sng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67893"/>
            <a:ext cx="3024336" cy="33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341487"/>
            <a:ext cx="5894505" cy="287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229058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6"/>
          <p:cNvSpPr txBox="1">
            <a:spLocks/>
          </p:cNvSpPr>
          <p:nvPr/>
        </p:nvSpPr>
        <p:spPr>
          <a:xfrm>
            <a:off x="395536" y="188640"/>
            <a:ext cx="6859787" cy="1031776"/>
          </a:xfrm>
          <a:prstGeom prst="rect">
            <a:avLst/>
          </a:prstGeom>
        </p:spPr>
        <p:txBody>
          <a:bodyPr anchor="t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Andamento attuale dei principali indicatori: </a:t>
            </a:r>
            <a:r>
              <a:rPr kumimoji="0" lang="it-IT" sz="3600" b="0" i="0" u="sng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inflazione</a:t>
            </a:r>
            <a:r>
              <a:rPr kumimoji="0" lang="it-IT" sz="3600" b="0" i="0" u="sng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disoccupazione</a:t>
            </a:r>
            <a:endParaRPr kumimoji="0" lang="it-IT" sz="3600" b="0" i="0" u="sng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164" y="1340768"/>
            <a:ext cx="24993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052736"/>
            <a:ext cx="6048672" cy="27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0134" y="3861048"/>
            <a:ext cx="6152416" cy="29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859787" cy="1371600"/>
          </a:xfrm>
        </p:spPr>
        <p:txBody>
          <a:bodyPr anchor="t"/>
          <a:lstStyle/>
          <a:p>
            <a:r>
              <a:rPr lang="it-IT" dirty="0" smtClean="0"/>
              <a:t>Andamento attuale dei principali indicatori: </a:t>
            </a:r>
            <a:r>
              <a:rPr lang="it-IT" u="sng" dirty="0" smtClean="0"/>
              <a:t>bilancia commerciale</a:t>
            </a:r>
            <a:endParaRPr lang="it-IT" u="sng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370" y="3789040"/>
            <a:ext cx="2707134" cy="28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1628800"/>
            <a:ext cx="6228184" cy="28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39552" y="188640"/>
            <a:ext cx="6859787" cy="13716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Andamento attuale dei principali indicatori: </a:t>
            </a:r>
            <a:r>
              <a:rPr kumimoji="0" lang="it-IT" sz="3200" b="0" i="0" u="sng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 ed export</a:t>
            </a:r>
            <a:endParaRPr kumimoji="0" lang="it-IT" sz="3200" b="0" i="0" u="sng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5701455" cy="26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6186462" cy="292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/>
          <p:cNvSpPr txBox="1">
            <a:spLocks/>
          </p:cNvSpPr>
          <p:nvPr/>
        </p:nvSpPr>
        <p:spPr>
          <a:xfrm>
            <a:off x="1142108" y="188640"/>
            <a:ext cx="6859787" cy="1031776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Andamento attuale dei principali indicatori:</a:t>
            </a:r>
            <a:r>
              <a:rPr kumimoji="0" lang="it-IT" sz="28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0" i="0" u="sng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consumi e risparmio </a:t>
            </a:r>
            <a:endParaRPr kumimoji="0" lang="it-IT" sz="2800" b="0" i="0" u="sng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809" y="4077072"/>
            <a:ext cx="5694687" cy="273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1052736"/>
            <a:ext cx="5940152" cy="291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/>
          <p:cNvSpPr txBox="1">
            <a:spLocks/>
          </p:cNvSpPr>
          <p:nvPr/>
        </p:nvSpPr>
        <p:spPr>
          <a:xfrm>
            <a:off x="1142108" y="188640"/>
            <a:ext cx="6859787" cy="1031776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Andamento attuale dei principali indicatori:</a:t>
            </a:r>
            <a:r>
              <a:rPr kumimoji="0" lang="it-IT" sz="28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0" i="0" u="sng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investimenti</a:t>
            </a:r>
            <a:endParaRPr kumimoji="0" lang="it-IT" sz="2800" b="0" i="0" u="sng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81" y="1412776"/>
            <a:ext cx="82200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6"/>
          <p:cNvSpPr txBox="1">
            <a:spLocks/>
          </p:cNvSpPr>
          <p:nvPr/>
        </p:nvSpPr>
        <p:spPr>
          <a:xfrm>
            <a:off x="1142108" y="188640"/>
            <a:ext cx="6859787" cy="1031776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Andamento attuale dei principali indicatori:</a:t>
            </a:r>
            <a:r>
              <a:rPr kumimoji="0" lang="it-IT" sz="28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0" i="0" u="sng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investimenti esteri</a:t>
            </a:r>
            <a:endParaRPr kumimoji="0" lang="it-IT" sz="2800" b="0" i="0" u="sng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8106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/>
          <p:cNvSpPr txBox="1">
            <a:spLocks/>
          </p:cNvSpPr>
          <p:nvPr/>
        </p:nvSpPr>
        <p:spPr>
          <a:xfrm>
            <a:off x="1142108" y="188640"/>
            <a:ext cx="6859787" cy="1031776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Andamento attuale dei principali indicatori:</a:t>
            </a:r>
            <a:r>
              <a:rPr kumimoji="0" lang="it-IT" sz="28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0" i="0" u="sng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domanda interna</a:t>
            </a:r>
            <a:endParaRPr kumimoji="0" lang="it-IT" sz="2800" b="0" i="0" u="sng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776864" cy="475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859787" cy="939552"/>
          </a:xfrm>
        </p:spPr>
        <p:txBody>
          <a:bodyPr/>
          <a:lstStyle/>
          <a:p>
            <a:r>
              <a:rPr lang="it-IT" dirty="0" smtClean="0"/>
              <a:t>Obiettivo del rapporto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96752"/>
            <a:ext cx="5976664" cy="187220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Presentare le previsioni sulle possibili conseguenze economiche per il Regno Unito a seguito della </a:t>
            </a:r>
            <a:r>
              <a:rPr lang="it-IT" dirty="0" err="1" smtClean="0"/>
              <a:t>Brexit</a:t>
            </a:r>
            <a:endParaRPr lang="it-IT" dirty="0" smtClean="0"/>
          </a:p>
          <a:p>
            <a:r>
              <a:rPr lang="it-IT" dirty="0" smtClean="0"/>
              <a:t>Presentare gli effetti realmente verificatisi fino al periodo presente</a:t>
            </a:r>
          </a:p>
        </p:txBody>
      </p:sp>
      <p:pic>
        <p:nvPicPr>
          <p:cNvPr id="3074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215" y="0"/>
            <a:ext cx="2843785" cy="1599629"/>
          </a:xfrm>
          <a:prstGeom prst="rect">
            <a:avLst/>
          </a:prstGeom>
          <a:noFill/>
        </p:spPr>
      </p:pic>
      <p:pic>
        <p:nvPicPr>
          <p:cNvPr id="2050" name="Picture 2" descr="C:\Users\massimiliano\Desktop\chartoftheday_5100_uk_chooses_brexit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3212976"/>
            <a:ext cx="5004048" cy="356538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220072" y="3212976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2400" dirty="0" smtClean="0"/>
              <a:t> Si analizzeranno gli andamenti di vari indicatori macroeconomici nel breve periodo, come PIL, inflazione, disoccupazione e consumi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it-IT" sz="24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2400" dirty="0" smtClean="0"/>
              <a:t>Effettuare delle previsioni personali sull’andamento del PIL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6"/>
          <p:cNvSpPr txBox="1">
            <a:spLocks/>
          </p:cNvSpPr>
          <p:nvPr/>
        </p:nvSpPr>
        <p:spPr>
          <a:xfrm>
            <a:off x="323528" y="404664"/>
            <a:ext cx="6859787" cy="1031776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Informazioni accessorie:</a:t>
            </a:r>
            <a:r>
              <a:rPr kumimoji="0" lang="it-IT" sz="36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sng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sterlina</a:t>
            </a:r>
            <a:endParaRPr kumimoji="0" lang="it-IT" sz="3600" b="0" i="0" u="sng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128792" cy="45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/>
          <p:cNvSpPr txBox="1">
            <a:spLocks/>
          </p:cNvSpPr>
          <p:nvPr/>
        </p:nvSpPr>
        <p:spPr>
          <a:xfrm>
            <a:off x="1142108" y="188640"/>
            <a:ext cx="6859787" cy="1031776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spc="100" dirty="0" smtClean="0">
                <a:latin typeface="+mj-lt"/>
                <a:ea typeface="+mj-ea"/>
                <a:cs typeface="+mj-cs"/>
              </a:rPr>
              <a:t>Informazioni accessorie</a:t>
            </a:r>
            <a:r>
              <a:rPr kumimoji="0" lang="it-IT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it-IT" sz="28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0" i="0" u="sng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fiducia dei consumatori</a:t>
            </a:r>
            <a:endParaRPr kumimoji="0" lang="it-IT" sz="2800" b="0" i="0" u="sng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20" y="1772816"/>
            <a:ext cx="80292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6"/>
          <p:cNvSpPr txBox="1">
            <a:spLocks/>
          </p:cNvSpPr>
          <p:nvPr/>
        </p:nvSpPr>
        <p:spPr>
          <a:xfrm>
            <a:off x="251520" y="188640"/>
            <a:ext cx="6859787" cy="1031776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spc="100" dirty="0" smtClean="0">
                <a:latin typeface="+mj-lt"/>
                <a:ea typeface="+mj-ea"/>
                <a:cs typeface="+mj-cs"/>
              </a:rPr>
              <a:t>Informazioni accessorie</a:t>
            </a:r>
            <a:r>
              <a:rPr kumimoji="0" lang="it-IT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it-IT" sz="2800" b="0" i="0" u="sng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indici di borsa e buoni</a:t>
            </a:r>
            <a:r>
              <a:rPr kumimoji="0" lang="it-IT" sz="2800" b="0" i="0" u="sng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 tesoro</a:t>
            </a:r>
            <a:endParaRPr kumimoji="0" lang="it-IT" sz="2800" b="0" i="0" u="sng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6020305" cy="285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6075585" cy="278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12976"/>
            <a:ext cx="2627784" cy="7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6"/>
          <p:cNvSpPr txBox="1">
            <a:spLocks/>
          </p:cNvSpPr>
          <p:nvPr/>
        </p:nvSpPr>
        <p:spPr>
          <a:xfrm>
            <a:off x="395536" y="404664"/>
            <a:ext cx="6859787" cy="1031776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Informazioni accessorie: </a:t>
            </a:r>
            <a:r>
              <a:rPr kumimoji="0" lang="it-IT" sz="3600" b="0" i="0" u="sng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tasso di interesse base (prime </a:t>
            </a:r>
            <a:r>
              <a:rPr kumimoji="0" lang="it-IT" sz="3600" b="0" i="0" u="sng" strike="noStrike" kern="1200" cap="none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lending</a:t>
            </a:r>
            <a:r>
              <a:rPr kumimoji="0" lang="it-IT" sz="3600" b="0" i="0" u="sng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rate)</a:t>
            </a:r>
            <a:endParaRPr kumimoji="0" lang="it-IT" sz="3600" b="0" i="0" u="sng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8123549" cy="394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864096"/>
          </a:xfrm>
        </p:spPr>
        <p:txBody>
          <a:bodyPr>
            <a:normAutofit/>
          </a:bodyPr>
          <a:lstStyle/>
          <a:p>
            <a:r>
              <a:rPr lang="it-IT" dirty="0" smtClean="0"/>
              <a:t>Previsioni PIL: Modello ARIMA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98072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Test di </a:t>
            </a:r>
            <a:r>
              <a:rPr lang="it-IT" sz="2400" b="1" dirty="0" err="1" smtClean="0"/>
              <a:t>Dickey-Fuller</a:t>
            </a:r>
            <a:r>
              <a:rPr lang="it-IT" sz="2400" b="1" dirty="0" smtClean="0"/>
              <a:t> aumentato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47971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Serie originale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012160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Differenza prima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655820"/>
            <a:ext cx="4464496" cy="292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7877" y="3140968"/>
            <a:ext cx="45044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0527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Correlogramma</a:t>
            </a:r>
            <a:endParaRPr lang="it-IT" sz="2400" b="1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51520" y="116632"/>
            <a:ext cx="86409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Previsioni PIL: Modello ARIMA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2132856"/>
            <a:ext cx="49691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968" y="2780928"/>
            <a:ext cx="3991032" cy="253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251520" y="116632"/>
            <a:ext cx="86409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Previsioni PIL: Modello ARIMA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3407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ARIMA (1,1,4)</a:t>
            </a:r>
            <a:endParaRPr lang="it-IT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6984776" cy="46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51520" y="116632"/>
            <a:ext cx="86409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Previsioni PIL: Modello ARIMA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9" y="1052736"/>
            <a:ext cx="531511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2"/>
            <a:ext cx="3554832" cy="39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51520" y="116632"/>
            <a:ext cx="86409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Previsioni PIL: Modello ARIMAX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12160" y="177281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Export  verso l’EU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49411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Export verso l’EU + Investimenti esteri</a:t>
            </a:r>
            <a:endParaRPr lang="it-IT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4673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933056"/>
            <a:ext cx="5372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51520" y="116632"/>
            <a:ext cx="86409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Previsioni PIL: Modello ARIMAX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95536" y="2996952"/>
          <a:ext cx="7704856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630">
                <a:tc>
                  <a:txBody>
                    <a:bodyPr/>
                    <a:lstStyle/>
                    <a:p>
                      <a:r>
                        <a:rPr lang="it-IT" dirty="0" smtClean="0"/>
                        <a:t>variabili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ipotesi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Crescita annua  fino a </a:t>
                      </a:r>
                      <a:r>
                        <a:rPr lang="it-IT" smtClean="0"/>
                        <a:t>2018</a:t>
                      </a:r>
                      <a:r>
                        <a:rPr lang="it-IT" baseline="0" smtClean="0"/>
                        <a:t> Q4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Riduzione in 2020 Q4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93">
                <a:tc gridSpan="2">
                  <a:txBody>
                    <a:bodyPr/>
                    <a:lstStyle/>
                    <a:p>
                      <a:r>
                        <a:rPr lang="it-IT" dirty="0" smtClean="0"/>
                        <a:t>Export </a:t>
                      </a:r>
                      <a:r>
                        <a:rPr lang="it-IT" baseline="0" dirty="0" smtClean="0"/>
                        <a:t> vs UE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-8%  (OCSE)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93">
                <a:tc gridSpan="2">
                  <a:txBody>
                    <a:bodyPr/>
                    <a:lstStyle/>
                    <a:p>
                      <a:r>
                        <a:rPr lang="it-IT" dirty="0" smtClean="0"/>
                        <a:t>Investimenti esteri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0,5%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-22% (LSE)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5536" y="164099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Ipotesi: Applicazione regole OMC dal 2019, eventuale  adozione FTA a partire dal 2023  (OCSE)</a:t>
            </a:r>
            <a:endParaRPr lang="it-IT" sz="2000" b="1" dirty="0"/>
          </a:p>
        </p:txBody>
      </p:sp>
      <p:pic>
        <p:nvPicPr>
          <p:cNvPr id="6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4458" y="2"/>
            <a:ext cx="1999542" cy="980726"/>
          </a:xfrm>
          <a:prstGeom prst="rect">
            <a:avLst/>
          </a:prstGeom>
          <a:noFill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6859787" cy="743744"/>
          </a:xfrm>
        </p:spPr>
        <p:txBody>
          <a:bodyPr anchor="t"/>
          <a:lstStyle/>
          <a:p>
            <a:r>
              <a:rPr lang="it-IT" dirty="0" smtClean="0"/>
              <a:t>Possibili scenari </a:t>
            </a:r>
            <a:r>
              <a:rPr lang="it-IT" dirty="0" err="1" smtClean="0"/>
              <a:t>post-Brexit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3315563" cy="4114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sz="2300" dirty="0" smtClean="0"/>
              <a:t>Scenario ottimistico: appartenenza allo Spazio Economico Europeo (EEA) o accordo bilaterale</a:t>
            </a:r>
          </a:p>
          <a:p>
            <a:r>
              <a:rPr lang="it-IT" dirty="0" smtClean="0"/>
              <a:t>Accesso a mercato unico</a:t>
            </a:r>
          </a:p>
          <a:p>
            <a:r>
              <a:rPr lang="it-IT" dirty="0" smtClean="0"/>
              <a:t>Adesione a regole </a:t>
            </a:r>
            <a:r>
              <a:rPr lang="it-IT" dirty="0" err="1" smtClean="0"/>
              <a:t>framework</a:t>
            </a:r>
            <a:r>
              <a:rPr lang="it-IT" dirty="0" smtClean="0"/>
              <a:t> mercato unico (senza possibilità di influenza)</a:t>
            </a:r>
          </a:p>
          <a:p>
            <a:r>
              <a:rPr lang="it-IT" dirty="0" smtClean="0"/>
              <a:t>Pagamento contributi al Bilancio UE</a:t>
            </a:r>
          </a:p>
          <a:p>
            <a:r>
              <a:rPr lang="it-IT" dirty="0" smtClean="0"/>
              <a:t>Obbligo libera circolazione delle persone</a:t>
            </a:r>
          </a:p>
          <a:p>
            <a:r>
              <a:rPr lang="it-IT" dirty="0" smtClean="0"/>
              <a:t>No benefici da </a:t>
            </a:r>
            <a:r>
              <a:rPr lang="it-IT" dirty="0" err="1" smtClean="0"/>
              <a:t>FTAs</a:t>
            </a:r>
            <a:r>
              <a:rPr lang="it-IT" dirty="0" smtClean="0"/>
              <a:t> UE, esclusione da unione doganale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5288885" y="1124744"/>
            <a:ext cx="3315563" cy="4114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/>
              <a:t>Scenario pessimistico: adozione regole OMC (WTO)</a:t>
            </a:r>
          </a:p>
          <a:p>
            <a:r>
              <a:rPr lang="it-IT" dirty="0" smtClean="0"/>
              <a:t>No accesso a mercato unico</a:t>
            </a:r>
          </a:p>
          <a:p>
            <a:r>
              <a:rPr lang="it-IT" dirty="0" smtClean="0"/>
              <a:t>Status di Paese senza accordi commerciali preferenziali</a:t>
            </a:r>
          </a:p>
          <a:p>
            <a:r>
              <a:rPr lang="it-IT" dirty="0" smtClean="0"/>
              <a:t>Barriere tariffarie e non, limite dato solo da regole OMC</a:t>
            </a:r>
          </a:p>
          <a:p>
            <a:r>
              <a:rPr lang="it-IT" dirty="0" smtClean="0"/>
              <a:t>Libertà di regolamentazione commerciale e restrizione all’immigrazione</a:t>
            </a:r>
          </a:p>
          <a:p>
            <a:r>
              <a:rPr lang="it-IT" dirty="0" smtClean="0"/>
              <a:t>No contributi al Bilancio UE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70897"/>
            <a:ext cx="5544616" cy="197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199" y="1484784"/>
            <a:ext cx="1208849" cy="8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429000"/>
            <a:ext cx="1224136" cy="87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5676" y="2420888"/>
            <a:ext cx="12283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699792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ARIMAX (1,0,0)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51520" y="116632"/>
            <a:ext cx="86409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Previsioni PIL: Modello ARIMAX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6690817" cy="375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39552" y="10527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Export vs EU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1520" y="116632"/>
            <a:ext cx="86409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Previsioni PIL: Modello ARIMAX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8" y="1196752"/>
            <a:ext cx="5125292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7969" y="2435894"/>
            <a:ext cx="3788527" cy="423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51520" y="116632"/>
            <a:ext cx="86409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Previsioni PIL: Modello ARIMAX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39552" y="10527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Export vs EU + Investimenti esteri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700808"/>
            <a:ext cx="6696745" cy="384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699792" y="55799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ARIMAX (1,0,0)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51520" y="116632"/>
            <a:ext cx="86409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Previsioni PIL: Modello ARIMAX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56" y="1124744"/>
            <a:ext cx="5135416" cy="38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099" y="2348880"/>
            <a:ext cx="378739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51520" y="116632"/>
            <a:ext cx="86409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Confronto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772816"/>
            <a:ext cx="44609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4460905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932040" y="544522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-6% rispetto a PIL No </a:t>
            </a:r>
            <a:r>
              <a:rPr lang="it-IT" sz="2000" b="1" dirty="0" err="1" smtClean="0"/>
              <a:t>Brexit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2687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PIL No </a:t>
            </a:r>
            <a:r>
              <a:rPr lang="it-IT" dirty="0" err="1" smtClean="0"/>
              <a:t>Brexit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12687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PIL </a:t>
            </a:r>
            <a:r>
              <a:rPr lang="it-IT" dirty="0" err="1" smtClean="0"/>
              <a:t>Brexit</a:t>
            </a:r>
            <a:r>
              <a:rPr lang="it-IT" dirty="0" smtClean="0"/>
              <a:t>, Export vs EU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4583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772816"/>
            <a:ext cx="44609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251520" y="116632"/>
            <a:ext cx="86409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Confronto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2687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PIL No </a:t>
            </a:r>
            <a:r>
              <a:rPr lang="it-IT" dirty="0" err="1" smtClean="0"/>
              <a:t>Brexit</a:t>
            </a:r>
            <a:endParaRPr lang="it-IT" dirty="0"/>
          </a:p>
        </p:txBody>
      </p:sp>
      <p:pic>
        <p:nvPicPr>
          <p:cNvPr id="6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644008" y="1268760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PIL </a:t>
            </a:r>
            <a:r>
              <a:rPr lang="it-IT" dirty="0" err="1" smtClean="0"/>
              <a:t>Brexit</a:t>
            </a:r>
            <a:r>
              <a:rPr lang="it-IT" dirty="0" smtClean="0"/>
              <a:t>, Export vs EU + Investimenti Esteri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544522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-7% rispetto a PIL No </a:t>
            </a:r>
            <a:r>
              <a:rPr lang="it-IT" sz="2000" b="1" dirty="0" err="1" smtClean="0"/>
              <a:t>Brexit</a:t>
            </a:r>
            <a:endParaRPr lang="it-IT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54" y="0"/>
            <a:ext cx="2895646" cy="16288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6859787" cy="1371600"/>
          </a:xfrm>
        </p:spPr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graphicFrame>
        <p:nvGraphicFramePr>
          <p:cNvPr id="6" name="Diagramma 5"/>
          <p:cNvGraphicFramePr/>
          <p:nvPr/>
        </p:nvGraphicFramePr>
        <p:xfrm>
          <a:off x="179512" y="1412776"/>
          <a:ext cx="7848872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54" y="0"/>
            <a:ext cx="2895646" cy="1628800"/>
          </a:xfrm>
          <a:prstGeom prst="rect">
            <a:avLst/>
          </a:prstGeom>
          <a:noFill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043608" y="0"/>
            <a:ext cx="6859787" cy="13716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1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Conclusioni</a:t>
            </a:r>
            <a:endParaRPr kumimoji="0" lang="it-IT" sz="3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971600" y="1772816"/>
          <a:ext cx="68407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0"/>
            <a:ext cx="6859787" cy="1371600"/>
          </a:xfrm>
        </p:spPr>
        <p:txBody>
          <a:bodyPr/>
          <a:lstStyle/>
          <a:p>
            <a:r>
              <a:rPr lang="it-IT" dirty="0" smtClean="0"/>
              <a:t>Fonti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7560840" cy="515719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it-IT" sz="1400" dirty="0" smtClean="0"/>
              <a:t>“The </a:t>
            </a:r>
            <a:r>
              <a:rPr lang="it-IT" sz="1400" dirty="0" err="1" smtClean="0"/>
              <a:t>Economic</a:t>
            </a:r>
            <a:r>
              <a:rPr lang="it-IT" sz="1400" dirty="0" smtClean="0"/>
              <a:t> </a:t>
            </a:r>
            <a:r>
              <a:rPr lang="it-IT" sz="1400" dirty="0" err="1" smtClean="0"/>
              <a:t>Consequeces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Brexit</a:t>
            </a:r>
            <a:r>
              <a:rPr lang="it-IT" sz="1400" dirty="0" smtClean="0"/>
              <a:t>: a </a:t>
            </a:r>
            <a:r>
              <a:rPr lang="it-IT" sz="1400" dirty="0" err="1" smtClean="0"/>
              <a:t>Taxing</a:t>
            </a:r>
            <a:r>
              <a:rPr lang="it-IT" sz="1400" dirty="0" smtClean="0"/>
              <a:t> </a:t>
            </a:r>
            <a:r>
              <a:rPr lang="it-IT" sz="1400" dirty="0" err="1" smtClean="0"/>
              <a:t>Decision</a:t>
            </a:r>
            <a:r>
              <a:rPr lang="it-IT" sz="1400" dirty="0" smtClean="0"/>
              <a:t>”, OECD </a:t>
            </a:r>
            <a:r>
              <a:rPr lang="it-IT" sz="1400" dirty="0" err="1" smtClean="0"/>
              <a:t>Ecoomic</a:t>
            </a:r>
            <a:r>
              <a:rPr lang="it-IT" sz="1400" dirty="0" smtClean="0"/>
              <a:t> Policy </a:t>
            </a:r>
            <a:r>
              <a:rPr lang="it-IT" sz="1400" dirty="0" err="1" smtClean="0"/>
              <a:t>Paper</a:t>
            </a:r>
            <a:r>
              <a:rPr lang="it-IT" sz="1400" dirty="0" smtClean="0"/>
              <a:t> No. 16, 27 Aprile 2016</a:t>
            </a:r>
          </a:p>
          <a:p>
            <a:pPr>
              <a:buFont typeface="Wingdings" pitchFamily="2" charset="2"/>
              <a:buChar char="v"/>
            </a:pPr>
            <a:r>
              <a:rPr lang="it-IT" sz="1400" dirty="0" smtClean="0"/>
              <a:t>IMF </a:t>
            </a:r>
            <a:r>
              <a:rPr lang="it-IT" sz="1400" dirty="0" err="1" smtClean="0"/>
              <a:t>Country</a:t>
            </a:r>
            <a:r>
              <a:rPr lang="it-IT" sz="1400" dirty="0" smtClean="0"/>
              <a:t> Report No. 16/169 on </a:t>
            </a:r>
            <a:r>
              <a:rPr lang="it-IT" sz="1400" dirty="0" err="1" smtClean="0"/>
              <a:t>United</a:t>
            </a:r>
            <a:r>
              <a:rPr lang="it-IT" sz="1400" dirty="0" smtClean="0"/>
              <a:t> Kingdom, 1 Giugno 2016</a:t>
            </a:r>
          </a:p>
          <a:p>
            <a:pPr>
              <a:buFont typeface="Wingdings" pitchFamily="2" charset="2"/>
              <a:buChar char="v"/>
            </a:pPr>
            <a:r>
              <a:rPr lang="it-IT" sz="1400" dirty="0" smtClean="0"/>
              <a:t>“Out ad Down – </a:t>
            </a:r>
            <a:r>
              <a:rPr lang="it-IT" sz="1400" dirty="0" err="1" smtClean="0"/>
              <a:t>Mapping</a:t>
            </a:r>
            <a:r>
              <a:rPr lang="it-IT" sz="1400" dirty="0" smtClean="0"/>
              <a:t> the Impact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Brexit</a:t>
            </a:r>
            <a:r>
              <a:rPr lang="it-IT" sz="1400" dirty="0" smtClean="0"/>
              <a:t>”, The </a:t>
            </a:r>
            <a:r>
              <a:rPr lang="it-IT" sz="1400" dirty="0" err="1" smtClean="0"/>
              <a:t>Economist</a:t>
            </a:r>
            <a:r>
              <a:rPr lang="it-IT" sz="1400" dirty="0" smtClean="0"/>
              <a:t> Intelligence </a:t>
            </a:r>
            <a:r>
              <a:rPr lang="it-IT" sz="1400" dirty="0" err="1" smtClean="0"/>
              <a:t>Unit</a:t>
            </a:r>
            <a:r>
              <a:rPr lang="it-IT" sz="1400" dirty="0" smtClean="0"/>
              <a:t>, Giugno 2016</a:t>
            </a:r>
          </a:p>
          <a:p>
            <a:pPr>
              <a:buFont typeface="Wingdings" pitchFamily="2" charset="2"/>
              <a:buChar char="v"/>
            </a:pPr>
            <a:r>
              <a:rPr lang="it-IT" sz="1400" dirty="0" smtClean="0"/>
              <a:t>“The </a:t>
            </a:r>
            <a:r>
              <a:rPr lang="it-IT" sz="1400" dirty="0" err="1" smtClean="0"/>
              <a:t>Consequeces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Brexit</a:t>
            </a:r>
            <a:r>
              <a:rPr lang="it-IT" sz="1400" dirty="0" smtClean="0"/>
              <a:t> </a:t>
            </a:r>
            <a:r>
              <a:rPr lang="it-IT" sz="1400" dirty="0" err="1" smtClean="0"/>
              <a:t>for</a:t>
            </a:r>
            <a:r>
              <a:rPr lang="it-IT" sz="1400" dirty="0" smtClean="0"/>
              <a:t> UK </a:t>
            </a:r>
            <a:r>
              <a:rPr lang="it-IT" sz="1400" dirty="0" err="1" smtClean="0"/>
              <a:t>Trade</a:t>
            </a:r>
            <a:r>
              <a:rPr lang="it-IT" sz="1400" dirty="0" smtClean="0"/>
              <a:t> and Living </a:t>
            </a:r>
            <a:r>
              <a:rPr lang="it-IT" sz="1400" dirty="0" err="1" smtClean="0"/>
              <a:t>Standards</a:t>
            </a:r>
            <a:r>
              <a:rPr lang="it-IT" sz="1400" dirty="0" smtClean="0"/>
              <a:t>”, </a:t>
            </a:r>
            <a:r>
              <a:rPr lang="it-IT" sz="1400" dirty="0" err="1" smtClean="0"/>
              <a:t>Centre</a:t>
            </a:r>
            <a:r>
              <a:rPr lang="it-IT" sz="1400" dirty="0" smtClean="0"/>
              <a:t> </a:t>
            </a:r>
            <a:r>
              <a:rPr lang="it-IT" sz="1400" dirty="0" err="1" smtClean="0"/>
              <a:t>for</a:t>
            </a:r>
            <a:r>
              <a:rPr lang="it-IT" sz="1400" dirty="0" smtClean="0"/>
              <a:t> </a:t>
            </a:r>
            <a:r>
              <a:rPr lang="it-IT" sz="1400" dirty="0" err="1" smtClean="0"/>
              <a:t>Economic</a:t>
            </a:r>
            <a:r>
              <a:rPr lang="it-IT" sz="1400" dirty="0" smtClean="0"/>
              <a:t> Performance, LSE, Marzo 2016</a:t>
            </a:r>
          </a:p>
          <a:p>
            <a:pPr>
              <a:buFont typeface="Wingdings" pitchFamily="2" charset="2"/>
              <a:buChar char="v"/>
            </a:pPr>
            <a:r>
              <a:rPr lang="it-IT" sz="1400" dirty="0" smtClean="0"/>
              <a:t>Office </a:t>
            </a:r>
            <a:r>
              <a:rPr lang="it-IT" sz="1400" dirty="0" err="1" smtClean="0"/>
              <a:t>for</a:t>
            </a:r>
            <a:r>
              <a:rPr lang="it-IT" sz="1400" dirty="0" smtClean="0"/>
              <a:t> National </a:t>
            </a:r>
            <a:r>
              <a:rPr lang="it-IT" sz="1400" dirty="0" err="1" smtClean="0"/>
              <a:t>Statistics</a:t>
            </a:r>
            <a:r>
              <a:rPr lang="it-IT" sz="1400" dirty="0" smtClean="0"/>
              <a:t> (</a:t>
            </a:r>
            <a:r>
              <a:rPr lang="it-IT" sz="1400" dirty="0" smtClean="0">
                <a:hlinkClick r:id="rId2"/>
              </a:rPr>
              <a:t>www.ons.gov.uk</a:t>
            </a:r>
            <a:r>
              <a:rPr lang="it-IT" sz="140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it-IT" sz="1400" dirty="0" smtClean="0"/>
              <a:t>The </a:t>
            </a:r>
            <a:r>
              <a:rPr lang="it-IT" sz="1400" dirty="0" err="1" smtClean="0"/>
              <a:t>Guardian</a:t>
            </a:r>
            <a:r>
              <a:rPr lang="it-IT" sz="1400" dirty="0" smtClean="0"/>
              <a:t> (</a:t>
            </a:r>
            <a:r>
              <a:rPr lang="it-IT" sz="1400" dirty="0" smtClean="0">
                <a:hlinkClick r:id="rId3"/>
              </a:rPr>
              <a:t>www.theguardian.com</a:t>
            </a:r>
            <a:r>
              <a:rPr lang="it-IT" sz="140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it-IT" sz="1400" dirty="0" smtClean="0"/>
              <a:t>The Financial </a:t>
            </a:r>
            <a:r>
              <a:rPr lang="it-IT" sz="1400" dirty="0" err="1" smtClean="0"/>
              <a:t>Times</a:t>
            </a:r>
            <a:r>
              <a:rPr lang="it-IT" sz="1400" dirty="0" smtClean="0"/>
              <a:t> (</a:t>
            </a:r>
            <a:r>
              <a:rPr lang="it-IT" sz="1400" dirty="0" smtClean="0">
                <a:hlinkClick r:id="rId4"/>
              </a:rPr>
              <a:t>www.ft.com</a:t>
            </a:r>
            <a:r>
              <a:rPr lang="it-IT" sz="140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it-IT" sz="1400" dirty="0" smtClean="0"/>
              <a:t>BBC News (</a:t>
            </a:r>
            <a:r>
              <a:rPr lang="it-IT" sz="1400" dirty="0" smtClean="0">
                <a:hlinkClick r:id="rId5"/>
              </a:rPr>
              <a:t>www.bbc.co.uk</a:t>
            </a:r>
            <a:r>
              <a:rPr lang="it-IT" sz="140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it-IT" sz="1400" dirty="0" smtClean="0"/>
              <a:t>Trading </a:t>
            </a:r>
            <a:r>
              <a:rPr lang="it-IT" sz="1400" dirty="0" err="1" smtClean="0"/>
              <a:t>Economics</a:t>
            </a:r>
            <a:r>
              <a:rPr lang="it-IT" sz="1400" dirty="0" smtClean="0"/>
              <a:t> (</a:t>
            </a:r>
            <a:r>
              <a:rPr lang="it-IT" sz="1400" dirty="0" smtClean="0">
                <a:hlinkClick r:id="rId6"/>
              </a:rPr>
              <a:t>www.tradingeconomics.com</a:t>
            </a:r>
            <a:r>
              <a:rPr lang="it-IT" sz="1400" dirty="0" smtClean="0"/>
              <a:t>) </a:t>
            </a:r>
          </a:p>
          <a:p>
            <a:pPr>
              <a:buFont typeface="Wingdings" pitchFamily="2" charset="2"/>
              <a:buChar char="v"/>
            </a:pPr>
            <a:r>
              <a:rPr lang="it-IT" sz="1400" dirty="0" smtClean="0"/>
              <a:t>Bloomberg (</a:t>
            </a:r>
            <a:r>
              <a:rPr lang="it-IT" sz="1400" dirty="0" smtClean="0">
                <a:hlinkClick r:id="rId7"/>
              </a:rPr>
              <a:t>www.bloomberg.com</a:t>
            </a:r>
            <a:r>
              <a:rPr lang="it-IT" sz="1400" dirty="0" smtClean="0"/>
              <a:t>) </a:t>
            </a:r>
          </a:p>
          <a:p>
            <a:pPr>
              <a:buFont typeface="Wingdings" pitchFamily="2" charset="2"/>
              <a:buChar char="v"/>
            </a:pPr>
            <a:r>
              <a:rPr lang="it-IT" sz="1400" dirty="0" smtClean="0"/>
              <a:t>OECD (</a:t>
            </a:r>
            <a:r>
              <a:rPr lang="it-IT" sz="1400" dirty="0" smtClean="0">
                <a:hlinkClick r:id="rId8"/>
              </a:rPr>
              <a:t>www.data.oecd.org</a:t>
            </a:r>
            <a:r>
              <a:rPr lang="it-IT" sz="1400" dirty="0" smtClean="0"/>
              <a:t>) </a:t>
            </a:r>
            <a:endParaRPr lang="it-IT" sz="1400" dirty="0"/>
          </a:p>
        </p:txBody>
      </p:sp>
      <p:pic>
        <p:nvPicPr>
          <p:cNvPr id="4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4385" y="0"/>
            <a:ext cx="2639615" cy="14847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6336704" cy="864096"/>
          </a:xfrm>
        </p:spPr>
        <p:txBody>
          <a:bodyPr anchor="t">
            <a:normAutofit fontScale="90000"/>
          </a:bodyPr>
          <a:lstStyle/>
          <a:p>
            <a:r>
              <a:rPr lang="it-IT" dirty="0" smtClean="0"/>
              <a:t>Primi mesi: Incertezza e volatilità dei mercati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43608" y="2204864"/>
            <a:ext cx="7128792" cy="440283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graphicFrame>
        <p:nvGraphicFramePr>
          <p:cNvPr id="7" name="Diagramma 6"/>
          <p:cNvGraphicFramePr/>
          <p:nvPr/>
        </p:nvGraphicFramePr>
        <p:xfrm>
          <a:off x="251520" y="141277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8" name="AutoShape 2" descr="Graph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80" name="AutoShape 4" descr="Graph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1176"/>
            <a:ext cx="5832648" cy="1371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2017-2018: negoziati tra UK ed EU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graphicFrame>
        <p:nvGraphicFramePr>
          <p:cNvPr id="6" name="Diagramma 5"/>
          <p:cNvGraphicFramePr/>
          <p:nvPr/>
        </p:nvGraphicFramePr>
        <p:xfrm>
          <a:off x="-828600" y="936104"/>
          <a:ext cx="921702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094188" cy="815752"/>
          </a:xfrm>
        </p:spPr>
        <p:txBody>
          <a:bodyPr anchor="t">
            <a:normAutofit fontScale="90000"/>
          </a:bodyPr>
          <a:lstStyle/>
          <a:p>
            <a:r>
              <a:rPr lang="it-IT" dirty="0" smtClean="0"/>
              <a:t>2019-2020: la </a:t>
            </a:r>
            <a:r>
              <a:rPr lang="it-IT" dirty="0" err="1" smtClean="0"/>
              <a:t>Brexit</a:t>
            </a:r>
            <a:r>
              <a:rPr lang="it-IT" dirty="0" smtClean="0"/>
              <a:t> diventa realtà</a:t>
            </a:r>
            <a:endParaRPr lang="it-IT" dirty="0"/>
          </a:p>
        </p:txBody>
      </p:sp>
      <p:pic>
        <p:nvPicPr>
          <p:cNvPr id="6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graphicFrame>
        <p:nvGraphicFramePr>
          <p:cNvPr id="7" name="Diagramma 6"/>
          <p:cNvGraphicFramePr/>
          <p:nvPr/>
        </p:nvGraphicFramePr>
        <p:xfrm>
          <a:off x="-540568" y="980728"/>
          <a:ext cx="878497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6859787" cy="743744"/>
          </a:xfrm>
        </p:spPr>
        <p:txBody>
          <a:bodyPr/>
          <a:lstStyle/>
          <a:p>
            <a:r>
              <a:rPr lang="it-IT" dirty="0" smtClean="0"/>
              <a:t>Principali indicatori: PIL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44824"/>
            <a:ext cx="6408712" cy="234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869" y="4221088"/>
            <a:ext cx="7215635" cy="259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graphicFrame>
        <p:nvGraphicFramePr>
          <p:cNvPr id="16" name="Segnaposto contenuto 15"/>
          <p:cNvGraphicFramePr>
            <a:graphicFrameLocks noGrp="1"/>
          </p:cNvGraphicFramePr>
          <p:nvPr>
            <p:ph idx="1"/>
          </p:nvPr>
        </p:nvGraphicFramePr>
        <p:xfrm>
          <a:off x="0" y="764705"/>
          <a:ext cx="7020271" cy="1014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999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The </a:t>
                      </a:r>
                      <a:r>
                        <a:rPr lang="it-IT" sz="1600" dirty="0" err="1" smtClean="0"/>
                        <a:t>Economist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FMI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OCSE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LSE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05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PIL reale (2020)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-6,0%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-1,4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dirty="0" smtClean="0"/>
                        <a:t>/ -5,2%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-3,3%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-1,3 / -2,6%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6859787" cy="743744"/>
          </a:xfrm>
        </p:spPr>
        <p:txBody>
          <a:bodyPr/>
          <a:lstStyle/>
          <a:p>
            <a:r>
              <a:rPr lang="it-IT" dirty="0" smtClean="0"/>
              <a:t>Principali indicatori: PIL</a:t>
            </a:r>
            <a:endParaRPr lang="it-IT" dirty="0"/>
          </a:p>
        </p:txBody>
      </p:sp>
      <p:pic>
        <p:nvPicPr>
          <p:cNvPr id="9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graphicFrame>
        <p:nvGraphicFramePr>
          <p:cNvPr id="16" name="Segnaposto contenuto 15"/>
          <p:cNvGraphicFramePr>
            <a:graphicFrameLocks noGrp="1"/>
          </p:cNvGraphicFramePr>
          <p:nvPr>
            <p:ph idx="1"/>
          </p:nvPr>
        </p:nvGraphicFramePr>
        <p:xfrm>
          <a:off x="72008" y="836712"/>
          <a:ext cx="6156177" cy="1036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625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OCSE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LSE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487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Redditi</a:t>
                      </a:r>
                      <a:r>
                        <a:rPr lang="it-IT" sz="1600" b="1" baseline="0" dirty="0" smtClean="0"/>
                        <a:t> annuali per famiglia (2020)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-2200 £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-850  / -1700 £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0176" y="1988840"/>
          <a:ext cx="616800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2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FMI (2017)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FMI (2018)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r>
                        <a:rPr lang="it-IT" b="1" dirty="0" smtClean="0"/>
                        <a:t>Inflazione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2,6 / 4,0%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2,8</a:t>
                      </a:r>
                      <a:r>
                        <a:rPr lang="it-IT" baseline="0" dirty="0" smtClean="0"/>
                        <a:t> / 3,2%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07504" y="2852936"/>
          <a:ext cx="7128792" cy="1296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The </a:t>
                      </a:r>
                      <a:r>
                        <a:rPr lang="it-IT" dirty="0" err="1" smtClean="0"/>
                        <a:t>Economist</a:t>
                      </a:r>
                      <a:r>
                        <a:rPr lang="it-IT" dirty="0" smtClean="0"/>
                        <a:t> (2018)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FMI (2018)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OCSE (2020)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it-IT" b="1" dirty="0" smtClean="0"/>
                        <a:t>Disoccupazione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5,4/6,5%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+1,5%  su </a:t>
                      </a:r>
                      <a:r>
                        <a:rPr lang="it-IT" dirty="0" err="1" smtClean="0"/>
                        <a:t>baseline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21088"/>
            <a:ext cx="667016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6859787" cy="743744"/>
          </a:xfrm>
        </p:spPr>
        <p:txBody>
          <a:bodyPr/>
          <a:lstStyle/>
          <a:p>
            <a:r>
              <a:rPr lang="it-IT" dirty="0" smtClean="0"/>
              <a:t>Principali indicatori: PIL</a:t>
            </a:r>
            <a:endParaRPr lang="it-IT" dirty="0"/>
          </a:p>
        </p:txBody>
      </p:sp>
      <p:pic>
        <p:nvPicPr>
          <p:cNvPr id="9" name="Picture 2" descr="C:\Users\massimiliano\Desktop\_90076860_thinkstockphotos-52656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1154092"/>
          </a:xfrm>
          <a:prstGeom prst="rect">
            <a:avLst/>
          </a:prstGeom>
          <a:noFill/>
        </p:spPr>
      </p:pic>
      <p:graphicFrame>
        <p:nvGraphicFramePr>
          <p:cNvPr id="16" name="Segnaposto contenuto 15"/>
          <p:cNvGraphicFramePr>
            <a:graphicFrameLocks noGrp="1"/>
          </p:cNvGraphicFramePr>
          <p:nvPr>
            <p:ph idx="1"/>
          </p:nvPr>
        </p:nvGraphicFramePr>
        <p:xfrm>
          <a:off x="72007" y="930424"/>
          <a:ext cx="594015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153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FMI (2016)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FMI (2019)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35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Bilancia commerciale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-1,5%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-0,2 / -0,3 %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0176" y="1988840"/>
          <a:ext cx="4151784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52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OCSE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r>
                        <a:rPr lang="it-IT" b="1" dirty="0" smtClean="0"/>
                        <a:t>Export (2019)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-6,4 / -8,1%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07504" y="2852936"/>
          <a:ext cx="4104456" cy="1296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The </a:t>
                      </a:r>
                      <a:r>
                        <a:rPr lang="it-IT" dirty="0" err="1" smtClean="0"/>
                        <a:t>Economist</a:t>
                      </a:r>
                      <a:r>
                        <a:rPr lang="it-IT" dirty="0" smtClean="0"/>
                        <a:t> (2016)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it-IT" b="1" dirty="0" smtClean="0"/>
                        <a:t>Sterlina su $ e €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-14/-15% rispetto al 2015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365104"/>
            <a:ext cx="601978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nnel blu digitale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85_TF02895261_TF02895261.potx" id="{E5890FEB-C08F-4B20-AFC8-EDED03211146}" vid="{8B73CB74-F9A9-47B8-B72A-01F97D0039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3773</TotalTime>
  <Words>1099</Words>
  <Application>Microsoft Office PowerPoint</Application>
  <PresentationFormat>On-screen Show (4:3)</PresentationFormat>
  <Paragraphs>168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Corbel</vt:lpstr>
      <vt:lpstr>Wingdings</vt:lpstr>
      <vt:lpstr>Tunnel blu digitale 16x9</vt:lpstr>
      <vt:lpstr>L’impatto della Brexit sull’UK</vt:lpstr>
      <vt:lpstr>Obiettivo del rapporto</vt:lpstr>
      <vt:lpstr>Possibili scenari post-Brexit</vt:lpstr>
      <vt:lpstr>Primi mesi: Incertezza e volatilità dei mercati </vt:lpstr>
      <vt:lpstr>2017-2018: negoziati tra UK ed EU </vt:lpstr>
      <vt:lpstr>2019-2020: la Brexit diventa realtà</vt:lpstr>
      <vt:lpstr>Principali indicatori: PIL</vt:lpstr>
      <vt:lpstr>Principali indicatori: PIL</vt:lpstr>
      <vt:lpstr>Principali indicatori: PIL</vt:lpstr>
      <vt:lpstr>PowerPoint Presentation</vt:lpstr>
      <vt:lpstr>Andamento attuale dei principali indicatori:PIL</vt:lpstr>
      <vt:lpstr>PowerPoint Presentation</vt:lpstr>
      <vt:lpstr>PowerPoint Presentation</vt:lpstr>
      <vt:lpstr>Andamento attuale dei principali indicatori: bilancia commerciale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Previsioni PIL: Modello ARIMA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Conclusioni</vt:lpstr>
      <vt:lpstr>PowerPoint Presentation</vt:lpstr>
      <vt:lpstr>Fonti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L’impatto della Brexit sull’UK</dc:title>
  <dc:creator>massimiliano</dc:creator>
  <cp:lastModifiedBy>DANIELIS ROMEO</cp:lastModifiedBy>
  <cp:revision>283</cp:revision>
  <dcterms:created xsi:type="dcterms:W3CDTF">2017-03-11T14:24:51Z</dcterms:created>
  <dcterms:modified xsi:type="dcterms:W3CDTF">2018-03-12T08:21:13Z</dcterms:modified>
</cp:coreProperties>
</file>