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1.xml" ContentType="application/vnd.openxmlformats-officedocument.presentationml.comment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63" r:id="rId2"/>
    <p:sldId id="264" r:id="rId3"/>
    <p:sldId id="267" r:id="rId4"/>
    <p:sldId id="268" r:id="rId5"/>
    <p:sldId id="265" r:id="rId6"/>
    <p:sldId id="266" r:id="rId7"/>
    <p:sldId id="256" r:id="rId8"/>
    <p:sldId id="257" r:id="rId9"/>
    <p:sldId id="291" r:id="rId10"/>
    <p:sldId id="290" r:id="rId11"/>
    <p:sldId id="258" r:id="rId12"/>
    <p:sldId id="25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7C149209-51EF-407F-AAA0-8E68A2EC1D7F}">
          <p14:sldIdLst>
            <p14:sldId id="263"/>
            <p14:sldId id="264"/>
            <p14:sldId id="267"/>
            <p14:sldId id="268"/>
            <p14:sldId id="265"/>
            <p14:sldId id="266"/>
            <p14:sldId id="256"/>
            <p14:sldId id="257"/>
            <p14:sldId id="291"/>
            <p14:sldId id="290"/>
            <p14:sldId id="258"/>
            <p14:sldId id="259"/>
            <p14:sldId id="270"/>
            <p14:sldId id="28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" initials="A" lastIdx="1" clrIdx="0">
    <p:extLst>
      <p:ext uri="{19B8F6BF-5375-455C-9EA6-DF929625EA0E}">
        <p15:presenceInfo xmlns:p15="http://schemas.microsoft.com/office/powerpoint/2012/main" userId="Albe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\Desktop\ricerca%20danielis\pil%20ci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\Desktop\ricerca%20danielis\pil%20cin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\Desktop\ricerca%20danielis\pil%20cin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lberto\Desktop\ricerca%20danielis\pil%20cin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\Desktop\ricerca%20danielis\pil%20ci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Alberto\Desktop\pil%20cin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\Desktop\pil%20cin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berto\Desktop\ricerca%20danielis\pil%20cin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Mercato del lusso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422474505624291"/>
          <c:y val="0.12646736406200793"/>
          <c:w val="0.87758428623235352"/>
          <c:h val="0.6229124234657517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Foglio4!$A$1:$A$9</c:f>
              <c:strCache>
                <c:ptCount val="9"/>
                <c:pt idx="0">
                  <c:v>automobili</c:v>
                </c:pt>
                <c:pt idx="1">
                  <c:v>personali </c:v>
                </c:pt>
                <c:pt idx="2">
                  <c:v>hotel</c:v>
                </c:pt>
                <c:pt idx="3">
                  <c:v>vini e liquori</c:v>
                </c:pt>
                <c:pt idx="4">
                  <c:v>alimentari</c:v>
                </c:pt>
                <c:pt idx="5">
                  <c:v>arte</c:v>
                </c:pt>
                <c:pt idx="6">
                  <c:v>arredamento</c:v>
                </c:pt>
                <c:pt idx="7">
                  <c:v>jet privati</c:v>
                </c:pt>
                <c:pt idx="8">
                  <c:v>yacht</c:v>
                </c:pt>
              </c:strCache>
            </c:strRef>
          </c:cat>
          <c:val>
            <c:numRef>
              <c:f>Foglio4!$B$1:$B$9</c:f>
              <c:numCache>
                <c:formatCode>General</c:formatCode>
                <c:ptCount val="9"/>
                <c:pt idx="0">
                  <c:v>495</c:v>
                </c:pt>
                <c:pt idx="1">
                  <c:v>260</c:v>
                </c:pt>
                <c:pt idx="2">
                  <c:v>190</c:v>
                </c:pt>
                <c:pt idx="3">
                  <c:v>71</c:v>
                </c:pt>
                <c:pt idx="4">
                  <c:v>50</c:v>
                </c:pt>
                <c:pt idx="5">
                  <c:v>41</c:v>
                </c:pt>
                <c:pt idx="6">
                  <c:v>41</c:v>
                </c:pt>
                <c:pt idx="7">
                  <c:v>21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6-4DA4-A849-518657E9E4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8916992"/>
        <c:axId val="800539376"/>
      </c:barChart>
      <c:catAx>
        <c:axId val="798916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categorie</a:t>
                </a:r>
              </a:p>
              <a:p>
                <a:pPr>
                  <a:defRPr/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0539376"/>
        <c:crosses val="autoZero"/>
        <c:auto val="1"/>
        <c:lblAlgn val="ctr"/>
        <c:lblOffset val="100"/>
        <c:noMultiLvlLbl val="0"/>
      </c:catAx>
      <c:valAx>
        <c:axId val="80053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miliardi di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89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numero</a:t>
            </a:r>
            <a:r>
              <a:rPr lang="it-IT" baseline="0" dirty="0"/>
              <a:t> di </a:t>
            </a:r>
            <a:r>
              <a:rPr lang="it-IT" baseline="0" dirty="0" err="1"/>
              <a:t>millionaires</a:t>
            </a:r>
            <a:r>
              <a:rPr lang="it-IT" baseline="0" dirty="0"/>
              <a:t> in Cina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962651423493"/>
          <c:y val="0.13332654620610535"/>
          <c:w val="0.86275090670724808"/>
          <c:h val="0.71255667798584332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725430214507532E-17"/>
                  <c:y val="-3.47566595949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3-45A1-B76E-91A83349DB18}"/>
                </c:ext>
              </c:extLst>
            </c:dLbl>
            <c:dLbl>
              <c:idx val="1"/>
              <c:layout>
                <c:manualLayout>
                  <c:x val="2.2609821421577391E-3"/>
                  <c:y val="-2.432966171644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53-45A1-B76E-91A83349DB18}"/>
                </c:ext>
              </c:extLst>
            </c:dLbl>
            <c:dLbl>
              <c:idx val="2"/>
              <c:layout>
                <c:manualLayout>
                  <c:x val="-8.2901720858030127E-17"/>
                  <c:y val="-3.4756659594917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541999078516263E-2"/>
                      <c:h val="5.9190591290145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253-45A1-B76E-91A83349DB18}"/>
                </c:ext>
              </c:extLst>
            </c:dLbl>
            <c:dLbl>
              <c:idx val="3"/>
              <c:layout>
                <c:manualLayout>
                  <c:x val="1.8087857137261916E-2"/>
                  <c:y val="-5.7348488331614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15182050009365"/>
                      <c:h val="6.2666257249637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253-45A1-B76E-91A83349DB18}"/>
                </c:ext>
              </c:extLst>
            </c:dLbl>
            <c:dLbl>
              <c:idx val="4"/>
              <c:layout>
                <c:manualLayout>
                  <c:x val="4.5219642843154781E-3"/>
                  <c:y val="-4.518365747339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53-45A1-B76E-91A83349DB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Foglio7!$A$2:$A$6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Foglio7!$B$2:$B$6</c:f>
              <c:numCache>
                <c:formatCode>General</c:formatCode>
                <c:ptCount val="5"/>
                <c:pt idx="0">
                  <c:v>1050000</c:v>
                </c:pt>
                <c:pt idx="1">
                  <c:v>1090000</c:v>
                </c:pt>
                <c:pt idx="2">
                  <c:v>1210000</c:v>
                </c:pt>
                <c:pt idx="3">
                  <c:v>1340000</c:v>
                </c:pt>
                <c:pt idx="4">
                  <c:v>1469500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3-45A1-B76E-91A83349DB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5160224"/>
        <c:axId val="1778188352"/>
        <c:axId val="1786973296"/>
      </c:bar3DChart>
      <c:catAx>
        <c:axId val="1785160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78188352"/>
        <c:crosses val="autoZero"/>
        <c:auto val="1"/>
        <c:lblAlgn val="ctr"/>
        <c:lblOffset val="100"/>
        <c:noMultiLvlLbl val="0"/>
      </c:catAx>
      <c:valAx>
        <c:axId val="177818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5160224"/>
        <c:crosses val="autoZero"/>
        <c:crossBetween val="between"/>
      </c:valAx>
      <c:serAx>
        <c:axId val="1786973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81883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numero di super-rich in Cina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307697403671618E-3"/>
                  <c:y val="-2.736747843284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EA-4C13-8B0D-C9C4503A9403}"/>
                </c:ext>
              </c:extLst>
            </c:dLbl>
            <c:dLbl>
              <c:idx val="1"/>
              <c:layout>
                <c:manualLayout>
                  <c:x val="1.570512939419005E-2"/>
                  <c:y val="-4.865329499172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EA-4C13-8B0D-C9C4503A9403}"/>
                </c:ext>
              </c:extLst>
            </c:dLbl>
            <c:dLbl>
              <c:idx val="2"/>
              <c:layout>
                <c:manualLayout>
                  <c:x val="4.4871798269113727E-3"/>
                  <c:y val="-4.5612464054744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EA-4C13-8B0D-C9C4503A9403}"/>
                </c:ext>
              </c:extLst>
            </c:dLbl>
            <c:dLbl>
              <c:idx val="3"/>
              <c:layout>
                <c:manualLayout>
                  <c:x val="1.1217949567278637E-2"/>
                  <c:y val="-3.648997124379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EA-4C13-8B0D-C9C4503A9403}"/>
                </c:ext>
              </c:extLst>
            </c:dLbl>
            <c:dLbl>
              <c:idx val="4"/>
              <c:layout>
                <c:manualLayout>
                  <c:x val="1.3461539480734364E-2"/>
                  <c:y val="-4.561246405474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EA-4C13-8B0D-C9C4503A9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Foglio7!$A$2:$A$6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Foglio7!$C$2:$C$6</c:f>
              <c:numCache>
                <c:formatCode>General</c:formatCode>
                <c:ptCount val="5"/>
                <c:pt idx="0">
                  <c:v>64500</c:v>
                </c:pt>
                <c:pt idx="1">
                  <c:v>67000</c:v>
                </c:pt>
                <c:pt idx="2">
                  <c:v>78000</c:v>
                </c:pt>
                <c:pt idx="3">
                  <c:v>89000</c:v>
                </c:pt>
                <c:pt idx="4">
                  <c:v>99350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A-4C13-8B0D-C9C4503A9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7992560"/>
        <c:axId val="1583641776"/>
        <c:axId val="1865355728"/>
      </c:bar3DChart>
      <c:catAx>
        <c:axId val="158799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3641776"/>
        <c:crosses val="autoZero"/>
        <c:auto val="1"/>
        <c:lblAlgn val="ctr"/>
        <c:lblOffset val="100"/>
        <c:noMultiLvlLbl val="0"/>
      </c:catAx>
      <c:valAx>
        <c:axId val="158364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7992560"/>
        <c:crosses val="autoZero"/>
        <c:crossBetween val="between"/>
      </c:valAx>
      <c:serAx>
        <c:axId val="1865355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583641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 b="1" dirty="0">
                <a:solidFill>
                  <a:schemeClr val="tx1"/>
                </a:solidFill>
              </a:rPr>
              <a:t>Mercato del lusso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9-4BF8-8C7A-8ECA898D447A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49-4BF8-8C7A-8ECA898D447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49-4BF8-8C7A-8ECA898D447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49-4BF8-8C7A-8ECA898D447A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49-4BF8-8C7A-8ECA898D447A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49-4BF8-8C7A-8ECA898D447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949-4BF8-8C7A-8ECA898D447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949-4BF8-8C7A-8ECA898D447A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949-4BF8-8C7A-8ECA898D44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Foglio1!$B$3:$B$11</c:f>
              <c:strCache>
                <c:ptCount val="9"/>
                <c:pt idx="0">
                  <c:v>personal luxury goods</c:v>
                </c:pt>
                <c:pt idx="1">
                  <c:v>luxury cars</c:v>
                </c:pt>
                <c:pt idx="2">
                  <c:v>luxury hospitality</c:v>
                </c:pt>
                <c:pt idx="3">
                  <c:v>fine wines &amp; spirits</c:v>
                </c:pt>
                <c:pt idx="4">
                  <c:v>gourmet food &amp; fine dining </c:v>
                </c:pt>
                <c:pt idx="5">
                  <c:v>fine art</c:v>
                </c:pt>
                <c:pt idx="6">
                  <c:v>high quality design furniture</c:v>
                </c:pt>
                <c:pt idx="7">
                  <c:v>private jets &amp; yachts</c:v>
                </c:pt>
                <c:pt idx="8">
                  <c:v>luxury cruises</c:v>
                </c:pt>
              </c:strCache>
            </c:strRef>
          </c:cat>
          <c:val>
            <c:numRef>
              <c:f>Foglio1!$D$3:$D$11</c:f>
              <c:numCache>
                <c:formatCode>0.00%</c:formatCode>
                <c:ptCount val="9"/>
                <c:pt idx="0">
                  <c:v>0.22203245089666951</c:v>
                </c:pt>
                <c:pt idx="1">
                  <c:v>0.42271562766865928</c:v>
                </c:pt>
                <c:pt idx="2">
                  <c:v>0.16225448334756618</c:v>
                </c:pt>
                <c:pt idx="3">
                  <c:v>6.0631938514090523E-2</c:v>
                </c:pt>
                <c:pt idx="4">
                  <c:v>4.2698548249359522E-2</c:v>
                </c:pt>
                <c:pt idx="5">
                  <c:v>3.5012809564474806E-2</c:v>
                </c:pt>
                <c:pt idx="6">
                  <c:v>3.5012809564474806E-2</c:v>
                </c:pt>
                <c:pt idx="7">
                  <c:v>1.7933390264730998E-2</c:v>
                </c:pt>
                <c:pt idx="8">
                  <c:v>1.7079419299743809E-3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949-4BF8-8C7A-8ECA898D44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B77-4F9F-9674-60E71594BC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B77-4F9F-9674-60E71594BC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B77-4F9F-9674-60E71594BC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B77-4F9F-9674-60E71594BC3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B77-4F9F-9674-60E71594BC3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B77-4F9F-9674-60E71594BC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Foglio6!$A$1:$A$6</c:f>
              <c:strCache>
                <c:ptCount val="6"/>
                <c:pt idx="0">
                  <c:v>Cinesi</c:v>
                </c:pt>
                <c:pt idx="1">
                  <c:v>Giapponesi</c:v>
                </c:pt>
                <c:pt idx="2">
                  <c:v>Americani (USA)</c:v>
                </c:pt>
                <c:pt idx="3">
                  <c:v>Altri asiatici</c:v>
                </c:pt>
                <c:pt idx="4">
                  <c:v>Resto del mondo</c:v>
                </c:pt>
                <c:pt idx="5">
                  <c:v>Europei </c:v>
                </c:pt>
              </c:strCache>
            </c:strRef>
          </c:cat>
          <c:val>
            <c:numRef>
              <c:f>Foglio6!$B$1:$B$6</c:f>
              <c:numCache>
                <c:formatCode>0.0%</c:formatCode>
                <c:ptCount val="6"/>
                <c:pt idx="0">
                  <c:v>0.32</c:v>
                </c:pt>
                <c:pt idx="1">
                  <c:v>0.1</c:v>
                </c:pt>
                <c:pt idx="2">
                  <c:v>0.22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77-4F9F-9674-60E71594BC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91447944007"/>
          <c:y val="0.12037037037037036"/>
          <c:w val="0.86608552055993004"/>
          <c:h val="0.735771361913094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Foglio6!$B$22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Foglio6!$A$23:$A$26</c:f>
              <c:strCache>
                <c:ptCount val="4"/>
                <c:pt idx="0">
                  <c:v>Generazione Y</c:v>
                </c:pt>
                <c:pt idx="1">
                  <c:v>Generazione X</c:v>
                </c:pt>
                <c:pt idx="2">
                  <c:v>Baby Boomers</c:v>
                </c:pt>
                <c:pt idx="3">
                  <c:v>Generazione Z</c:v>
                </c:pt>
              </c:strCache>
            </c:strRef>
          </c:cat>
          <c:val>
            <c:numRef>
              <c:f>Foglio6!$B$23:$B$26</c:f>
              <c:numCache>
                <c:formatCode>0.0%</c:formatCode>
                <c:ptCount val="4"/>
                <c:pt idx="0">
                  <c:v>0.3</c:v>
                </c:pt>
                <c:pt idx="1">
                  <c:v>0.41</c:v>
                </c:pt>
                <c:pt idx="2">
                  <c:v>0.27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8-4141-9E16-676AF4561AA9}"/>
            </c:ext>
          </c:extLst>
        </c:ser>
        <c:ser>
          <c:idx val="1"/>
          <c:order val="1"/>
          <c:tx>
            <c:strRef>
              <c:f>Foglio6!$C$22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Foglio6!$A$23:$A$26</c:f>
              <c:strCache>
                <c:ptCount val="4"/>
                <c:pt idx="0">
                  <c:v>Generazione Y</c:v>
                </c:pt>
                <c:pt idx="1">
                  <c:v>Generazione X</c:v>
                </c:pt>
                <c:pt idx="2">
                  <c:v>Baby Boomers</c:v>
                </c:pt>
                <c:pt idx="3">
                  <c:v>Generazione Z</c:v>
                </c:pt>
              </c:strCache>
            </c:strRef>
          </c:cat>
          <c:val>
            <c:numRef>
              <c:f>Foglio6!$C$23:$C$26</c:f>
              <c:numCache>
                <c:formatCode>0.0%</c:formatCode>
                <c:ptCount val="4"/>
                <c:pt idx="0">
                  <c:v>0.45</c:v>
                </c:pt>
                <c:pt idx="1">
                  <c:v>0.34</c:v>
                </c:pt>
                <c:pt idx="2">
                  <c:v>0.13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8-4141-9E16-676AF4561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2956432"/>
        <c:axId val="888321376"/>
        <c:axId val="0"/>
      </c:bar3DChart>
      <c:catAx>
        <c:axId val="88295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8321376"/>
        <c:crosses val="autoZero"/>
        <c:auto val="1"/>
        <c:lblAlgn val="ctr"/>
        <c:lblOffset val="100"/>
        <c:noMultiLvlLbl val="0"/>
      </c:catAx>
      <c:valAx>
        <c:axId val="88832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295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46719160104988"/>
          <c:y val="0.92134161447640806"/>
          <c:w val="0.18751006124234471"/>
          <c:h val="7.4257945479587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variazione vendite 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Foglio5!$A$4</c:f>
              <c:strCache>
                <c:ptCount val="1"/>
                <c:pt idx="0">
                  <c:v>scarpe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3349436392914626E-2"/>
                  <c:y val="-2.66670203113620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5A7528-EE6A-4DDB-8974-965FA686B87E}" type="VALUE">
                      <a:rPr lang="en-US" sz="1200"/>
                      <a:pPr>
                        <a:defRPr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82833124120354E-2"/>
                      <c:h val="8.697670255055184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Foglio5!$B$4</c:f>
              <c:numCache>
                <c:formatCode>0.0%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3-4212-8479-A761B2C6BCC9}"/>
            </c:ext>
          </c:extLst>
        </c:ser>
        <c:ser>
          <c:idx val="1"/>
          <c:order val="1"/>
          <c:tx>
            <c:strRef>
              <c:f>Foglio5!$A$5</c:f>
              <c:strCache>
                <c:ptCount val="1"/>
                <c:pt idx="0">
                  <c:v>profumi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5466988727858292E-2"/>
                  <c:y val="-2.94539676785939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E8AF5E-A736-43D4-8058-AF991F629B74}" type="VALUE">
                      <a:rPr lang="en-US" sz="120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666666666666666E-2"/>
                      <c:h val="7.2941428702466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Foglio5!$B$5</c:f>
              <c:numCache>
                <c:formatCode>0.0%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3-4212-8479-A761B2C6BCC9}"/>
            </c:ext>
          </c:extLst>
        </c:ser>
        <c:ser>
          <c:idx val="2"/>
          <c:order val="2"/>
          <c:tx>
            <c:strRef>
              <c:f>Foglio5!$A$6</c:f>
              <c:strCache>
                <c:ptCount val="1"/>
                <c:pt idx="0">
                  <c:v>orologi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3800322061191527E-2"/>
                  <c:y val="-1.21925915856875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1016E5-B6D4-459C-B7CC-ADD4C7063D82}" type="VALUE">
                      <a:rPr lang="en-US" sz="1200"/>
                      <a:pPr>
                        <a:defRPr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23510466988731E-2"/>
                      <c:h val="9.82049216290200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Foglio5!$B$6</c:f>
              <c:numCache>
                <c:formatCode>0.0%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13-4212-8479-A761B2C6BCC9}"/>
            </c:ext>
          </c:extLst>
        </c:ser>
        <c:ser>
          <c:idx val="3"/>
          <c:order val="3"/>
          <c:tx>
            <c:strRef>
              <c:f>Foglio5!$A$7</c:f>
              <c:strCache>
                <c:ptCount val="1"/>
                <c:pt idx="0">
                  <c:v>borse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6215780998389584E-2"/>
                  <c:y val="-1.41615514048965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578D04-D619-4D61-8F3D-A78BA66FA5BB}" type="VALUE">
                      <a:rPr lang="en-US" sz="1200"/>
                      <a:pPr>
                        <a:defRPr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811657600770906E-2"/>
                      <c:h val="7.57484834720836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Foglio5!$B$7</c:f>
              <c:numCache>
                <c:formatCode>0.0%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13-4212-8479-A761B2C6BCC9}"/>
            </c:ext>
          </c:extLst>
        </c:ser>
        <c:ser>
          <c:idx val="4"/>
          <c:order val="4"/>
          <c:tx>
            <c:strRef>
              <c:f>Foglio5!$A$8</c:f>
              <c:strCache>
                <c:ptCount val="1"/>
                <c:pt idx="0">
                  <c:v>abbigliamento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1827697262479868E-2"/>
                  <c:y val="-4.46201248144747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4889D2-B000-449F-BD18-78EDA87AE4CB}" type="VALUE">
                      <a:rPr lang="en-US" sz="1200" dirty="0"/>
                      <a:pPr>
                        <a:defRPr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86151368760064E-2"/>
                      <c:h val="8.41696477809347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Foglio5!$B$8</c:f>
              <c:numCache>
                <c:formatCode>0.0%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13-4212-8479-A761B2C6BCC9}"/>
            </c:ext>
          </c:extLst>
        </c:ser>
        <c:ser>
          <c:idx val="5"/>
          <c:order val="5"/>
          <c:tx>
            <c:strRef>
              <c:f>Foglio5!$A$9</c:f>
              <c:strCache>
                <c:ptCount val="1"/>
                <c:pt idx="0">
                  <c:v>occhiali da sole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5048309178743855E-2"/>
                  <c:y val="-1.45805988801005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7CA592-5976-4730-B1D1-47C327207305}" type="VALUE">
                      <a:rPr lang="en-US" sz="1200"/>
                      <a:pPr>
                        <a:defRPr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025701497457737E-2"/>
                      <c:h val="8.41696477809347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Foglio5!$B$9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13-4212-8479-A761B2C6BCC9}"/>
            </c:ext>
          </c:extLst>
        </c:ser>
        <c:ser>
          <c:idx val="6"/>
          <c:order val="6"/>
          <c:tx>
            <c:strRef>
              <c:f>Foglio5!$A$10</c:f>
              <c:strCache>
                <c:ptCount val="1"/>
                <c:pt idx="0">
                  <c:v>portafogli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017713365539348E-2"/>
                  <c:y val="1.82458560025108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87F5E6-F7CE-428B-A2F9-5859F7DCB983}" type="VALUE">
                      <a:rPr lang="en-US" sz="1200"/>
                      <a:pPr>
                        <a:defRPr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872722431435204E-2"/>
                      <c:h val="7.57484834720836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713-4212-8479-A761B2C6B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Foglio5!$B$10</c:f>
              <c:numCache>
                <c:formatCode>0.0%</c:formatCode>
                <c:ptCount val="1"/>
                <c:pt idx="0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13-4212-8479-A761B2C6BC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79493104"/>
        <c:axId val="879591392"/>
        <c:axId val="0"/>
      </c:bar3DChart>
      <c:catAx>
        <c:axId val="8794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9591392"/>
        <c:crosses val="autoZero"/>
        <c:auto val="1"/>
        <c:lblAlgn val="ctr"/>
        <c:lblOffset val="100"/>
        <c:noMultiLvlLbl val="0"/>
      </c:catAx>
      <c:valAx>
        <c:axId val="87959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94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mercao dei</a:t>
            </a:r>
            <a:r>
              <a:rPr lang="it-IT" b="1" baseline="0"/>
              <a:t> beni personali di lusso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4317574041511269E-2"/>
          <c:y val="0.11154473813190788"/>
          <c:w val="0.9241246378521808"/>
          <c:h val="0.7992137021010339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Foglio1!$A$2:$A$24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Foglio1!$C$2:$C$24</c:f>
              <c:numCache>
                <c:formatCode>General</c:formatCode>
                <c:ptCount val="23"/>
                <c:pt idx="0">
                  <c:v>76</c:v>
                </c:pt>
                <c:pt idx="1">
                  <c:v>84</c:v>
                </c:pt>
                <c:pt idx="2">
                  <c:v>88</c:v>
                </c:pt>
                <c:pt idx="3">
                  <c:v>98</c:v>
                </c:pt>
                <c:pt idx="4">
                  <c:v>116</c:v>
                </c:pt>
                <c:pt idx="5">
                  <c:v>122</c:v>
                </c:pt>
                <c:pt idx="6">
                  <c:v>122</c:v>
                </c:pt>
                <c:pt idx="7">
                  <c:v>120</c:v>
                </c:pt>
                <c:pt idx="8">
                  <c:v>128</c:v>
                </c:pt>
                <c:pt idx="9">
                  <c:v>139</c:v>
                </c:pt>
                <c:pt idx="10">
                  <c:v>150</c:v>
                </c:pt>
                <c:pt idx="11">
                  <c:v>161</c:v>
                </c:pt>
                <c:pt idx="12">
                  <c:v>159</c:v>
                </c:pt>
                <c:pt idx="13">
                  <c:v>147</c:v>
                </c:pt>
                <c:pt idx="14">
                  <c:v>167</c:v>
                </c:pt>
                <c:pt idx="15">
                  <c:v>186</c:v>
                </c:pt>
                <c:pt idx="16">
                  <c:v>207</c:v>
                </c:pt>
                <c:pt idx="17">
                  <c:v>212</c:v>
                </c:pt>
                <c:pt idx="18">
                  <c:v>219</c:v>
                </c:pt>
                <c:pt idx="19">
                  <c:v>245</c:v>
                </c:pt>
                <c:pt idx="20">
                  <c:v>244</c:v>
                </c:pt>
                <c:pt idx="21">
                  <c:v>254</c:v>
                </c:pt>
                <c:pt idx="22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EE-46C7-A5D1-4AD338FD9B7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7149007"/>
        <c:axId val="222305023"/>
      </c:lineChart>
      <c:catAx>
        <c:axId val="29714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2305023"/>
        <c:crosses val="autoZero"/>
        <c:auto val="1"/>
        <c:lblAlgn val="ctr"/>
        <c:lblOffset val="100"/>
        <c:noMultiLvlLbl val="0"/>
      </c:catAx>
      <c:valAx>
        <c:axId val="22230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7149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Tassi di crescita annuali del mercato dei beni personali di lusso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93933885126366"/>
          <c:y val="0.15905185178137551"/>
          <c:w val="0.80202569168297699"/>
          <c:h val="0.74095972395825282"/>
        </c:manualLayout>
      </c:layout>
      <c:line3DChart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 w="25400"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cat>
            <c:numRef>
              <c:f>Foglio2!$A$4:$A$25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Foglio2!$C$4:$C$25</c:f>
              <c:numCache>
                <c:formatCode>0.00%</c:formatCode>
                <c:ptCount val="22"/>
                <c:pt idx="0">
                  <c:v>0.10526315789473695</c:v>
                </c:pt>
                <c:pt idx="1">
                  <c:v>4.7619047619047672E-2</c:v>
                </c:pt>
                <c:pt idx="2">
                  <c:v>0.11363636363636354</c:v>
                </c:pt>
                <c:pt idx="3">
                  <c:v>0.18367346938775508</c:v>
                </c:pt>
                <c:pt idx="4">
                  <c:v>5.1724137931034475E-2</c:v>
                </c:pt>
                <c:pt idx="5">
                  <c:v>0</c:v>
                </c:pt>
                <c:pt idx="6">
                  <c:v>-1.6393442622950838E-2</c:v>
                </c:pt>
                <c:pt idx="7">
                  <c:v>6.6666666666666652E-2</c:v>
                </c:pt>
                <c:pt idx="8">
                  <c:v>8.59375E-2</c:v>
                </c:pt>
                <c:pt idx="9">
                  <c:v>7.9136690647481966E-2</c:v>
                </c:pt>
                <c:pt idx="10">
                  <c:v>7.333333333333325E-2</c:v>
                </c:pt>
                <c:pt idx="11">
                  <c:v>-1.2422360248447228E-2</c:v>
                </c:pt>
                <c:pt idx="12">
                  <c:v>-7.547169811320753E-2</c:v>
                </c:pt>
                <c:pt idx="13">
                  <c:v>0.13605442176870741</c:v>
                </c:pt>
                <c:pt idx="14">
                  <c:v>0.11377245508982026</c:v>
                </c:pt>
                <c:pt idx="15">
                  <c:v>0.11290322580645151</c:v>
                </c:pt>
                <c:pt idx="16">
                  <c:v>2.4154589371980784E-2</c:v>
                </c:pt>
                <c:pt idx="17">
                  <c:v>3.3018867924528239E-2</c:v>
                </c:pt>
                <c:pt idx="18">
                  <c:v>0.11872146118721472</c:v>
                </c:pt>
                <c:pt idx="19">
                  <c:v>-4.0816326530612734E-3</c:v>
                </c:pt>
                <c:pt idx="20">
                  <c:v>4.0983606557376984E-2</c:v>
                </c:pt>
                <c:pt idx="21">
                  <c:v>2.3622047244094446E-2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51-4FA7-B8BD-F40E49519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dropLines>
        <c:axId val="773777871"/>
        <c:axId val="709278415"/>
        <c:axId val="768948319"/>
      </c:line3DChart>
      <c:catAx>
        <c:axId val="773777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9278415"/>
        <c:crosses val="autoZero"/>
        <c:auto val="1"/>
        <c:lblAlgn val="ctr"/>
        <c:lblOffset val="100"/>
        <c:noMultiLvlLbl val="0"/>
      </c:catAx>
      <c:valAx>
        <c:axId val="70927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tasso di crescita</a:t>
                </a:r>
              </a:p>
              <a:p>
                <a:pPr>
                  <a:defRPr/>
                </a:pP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3777871"/>
        <c:crosses val="autoZero"/>
        <c:crossBetween val="between"/>
      </c:valAx>
      <c:serAx>
        <c:axId val="768948319"/>
        <c:scaling>
          <c:orientation val="minMax"/>
        </c:scaling>
        <c:delete val="1"/>
        <c:axPos val="b"/>
        <c:majorTickMark val="out"/>
        <c:minorTickMark val="none"/>
        <c:tickLblPos val="nextTo"/>
        <c:crossAx val="709278415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GDP in Cina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7662797678696891E-2"/>
          <c:y val="0.14418880651388483"/>
          <c:w val="0.90818518055202457"/>
          <c:h val="0.73302587450276713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Foglio1!$A$2:$A$24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Foglio1!$B$2:$B$24</c:f>
              <c:numCache>
                <c:formatCode>General</c:formatCode>
                <c:ptCount val="23"/>
                <c:pt idx="0">
                  <c:v>863.7</c:v>
                </c:pt>
                <c:pt idx="1">
                  <c:v>961.6</c:v>
                </c:pt>
                <c:pt idx="2">
                  <c:v>1029</c:v>
                </c:pt>
                <c:pt idx="3">
                  <c:v>1094</c:v>
                </c:pt>
                <c:pt idx="4">
                  <c:v>1211.3</c:v>
                </c:pt>
                <c:pt idx="5">
                  <c:v>1339.4</c:v>
                </c:pt>
                <c:pt idx="6">
                  <c:v>1470.6</c:v>
                </c:pt>
                <c:pt idx="7">
                  <c:v>1660.3</c:v>
                </c:pt>
                <c:pt idx="8">
                  <c:v>1955.3</c:v>
                </c:pt>
                <c:pt idx="9">
                  <c:v>2286</c:v>
                </c:pt>
                <c:pt idx="10">
                  <c:v>2752.1</c:v>
                </c:pt>
                <c:pt idx="11">
                  <c:v>3552.2</c:v>
                </c:pt>
                <c:pt idx="12">
                  <c:v>4598.2</c:v>
                </c:pt>
                <c:pt idx="13">
                  <c:v>5110</c:v>
                </c:pt>
                <c:pt idx="14">
                  <c:v>6100.6</c:v>
                </c:pt>
                <c:pt idx="15">
                  <c:v>7572.6</c:v>
                </c:pt>
                <c:pt idx="16">
                  <c:v>8560.5</c:v>
                </c:pt>
                <c:pt idx="17">
                  <c:v>9607.2000000000007</c:v>
                </c:pt>
                <c:pt idx="18">
                  <c:v>10482.4</c:v>
                </c:pt>
                <c:pt idx="19">
                  <c:v>11064.7</c:v>
                </c:pt>
                <c:pt idx="20">
                  <c:v>11191</c:v>
                </c:pt>
                <c:pt idx="21">
                  <c:v>12237.7</c:v>
                </c:pt>
                <c:pt idx="22">
                  <c:v>13407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C0-469C-A88B-480068E44A9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1869375"/>
        <c:axId val="170998863"/>
      </c:lineChart>
      <c:catAx>
        <c:axId val="22186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998863"/>
        <c:crosses val="autoZero"/>
        <c:auto val="1"/>
        <c:lblAlgn val="ctr"/>
        <c:lblOffset val="100"/>
        <c:noMultiLvlLbl val="0"/>
      </c:catAx>
      <c:valAx>
        <c:axId val="170998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Miliardi</a:t>
                </a:r>
                <a:r>
                  <a:rPr lang="it-IT" baseline="0" dirty="0"/>
                  <a:t> di $</a:t>
                </a: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186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GDP per capita China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Foglio3!$A$2:$A$24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Foglio3!$B$2:$B$24</c:f>
              <c:numCache>
                <c:formatCode>General</c:formatCode>
                <c:ptCount val="23"/>
                <c:pt idx="0">
                  <c:v>709.41</c:v>
                </c:pt>
                <c:pt idx="1">
                  <c:v>781.84</c:v>
                </c:pt>
                <c:pt idx="2">
                  <c:v>828.58</c:v>
                </c:pt>
                <c:pt idx="3">
                  <c:v>873.29</c:v>
                </c:pt>
                <c:pt idx="4">
                  <c:v>959.37</c:v>
                </c:pt>
                <c:pt idx="5">
                  <c:v>1053.1099999999999</c:v>
                </c:pt>
                <c:pt idx="6">
                  <c:v>1148.51</c:v>
                </c:pt>
                <c:pt idx="7">
                  <c:v>1288.6400000000001</c:v>
                </c:pt>
                <c:pt idx="8">
                  <c:v>1508.67</c:v>
                </c:pt>
                <c:pt idx="9">
                  <c:v>1753.42</c:v>
                </c:pt>
                <c:pt idx="10">
                  <c:v>2099.23</c:v>
                </c:pt>
                <c:pt idx="11">
                  <c:v>2695.37</c:v>
                </c:pt>
                <c:pt idx="12">
                  <c:v>3471.25</c:v>
                </c:pt>
                <c:pt idx="13">
                  <c:v>3838.43</c:v>
                </c:pt>
                <c:pt idx="14">
                  <c:v>4560.51</c:v>
                </c:pt>
                <c:pt idx="15">
                  <c:v>5633.8</c:v>
                </c:pt>
                <c:pt idx="16">
                  <c:v>6337.88</c:v>
                </c:pt>
                <c:pt idx="17">
                  <c:v>7077.77</c:v>
                </c:pt>
                <c:pt idx="18">
                  <c:v>7683.5</c:v>
                </c:pt>
                <c:pt idx="19">
                  <c:v>8069.21</c:v>
                </c:pt>
                <c:pt idx="20">
                  <c:v>8117.27</c:v>
                </c:pt>
                <c:pt idx="21">
                  <c:v>8826.99</c:v>
                </c:pt>
                <c:pt idx="22">
                  <c:v>9500.2000000000007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EA-45F0-9634-D5CA0B762E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83198928"/>
        <c:axId val="1576680704"/>
      </c:lineChart>
      <c:catAx>
        <c:axId val="158319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76680704"/>
        <c:crosses val="autoZero"/>
        <c:auto val="1"/>
        <c:lblAlgn val="ctr"/>
        <c:lblOffset val="100"/>
        <c:noMultiLvlLbl val="0"/>
      </c:catAx>
      <c:valAx>
        <c:axId val="15766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Dollari</a:t>
                </a:r>
                <a:r>
                  <a:rPr lang="it-IT" baseline="0" dirty="0"/>
                  <a:t> USA</a:t>
                </a:r>
                <a:endParaRPr lang="it-I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319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4T20:44:56.88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900DF8-AB5C-4E6A-9D98-DB448D8F3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B2BC85-D83B-4376-8E84-445BCC24CE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7C35-27FC-4B3A-A340-BB12FD996EAE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5BEB30D8-28CD-4C42-907E-0404B919D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4FA46C7-B17C-4740-9792-86F1F86C9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0F1611-585B-4ED4-BEE6-895D5745D1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E1ADFB-EF7B-45A5-A335-BEE056327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2DC15-7DFC-4727-9794-B837E32A6B2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60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1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49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24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85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00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8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48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56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2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8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62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71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85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1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840A-797F-4FF1-9F35-F9B413186F6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8F7477-472C-450A-9A95-4724B28C8C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29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4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moda/2018-02-20/millennials-e-cinesi-nuove-sfide-lusso-174016.shtml?uuid=AEMzpG3D" TargetMode="External"/><Relationship Id="rId2" Type="http://schemas.openxmlformats.org/officeDocument/2006/relationships/hyperlink" Target="https://www.ilsole24ore.com/art/moda/2018-11-16/millennials-e-cinesi-trainano-mercato-lusso-personale-260-miliardi-114714.shtml?uuid=AEIlGZh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gi.it/economia/la_mappa_delleconomia_cinese-2319188/news/2017-11-03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tampa.it/2016/08/23/economia/cina-boom-dei-consumi-con-i-millennial-2S45og0703nZXF871ZxoaJ/pagina.html" TargetMode="External"/><Relationship Id="rId2" Type="http://schemas.openxmlformats.org/officeDocument/2006/relationships/hyperlink" Target="https://www.bain.com/it/about-bain/media-center/press-releases/italy/2018/il-mercato-globale-del-lusso-nel-2018--e-in-crescita-e-raggiunge-260-miliardi--un-andamento-positivo-e-solido-sino-al-202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mp.com/economy/china-economy/article/2168177/question-mark-hanging-over-chinas-400-million-strong-middl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09784C-8291-4A91-B10F-6C7621F4678B}"/>
              </a:ext>
            </a:extLst>
          </p:cNvPr>
          <p:cNvSpPr txBox="1"/>
          <p:nvPr/>
        </p:nvSpPr>
        <p:spPr>
          <a:xfrm>
            <a:off x="1838976" y="653932"/>
            <a:ext cx="90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Il mercato dei beni personali di lusso e la crescita economica della Cina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FD6F2A-6E1E-4E0B-9959-9151848C0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98" y="2387718"/>
            <a:ext cx="5161189" cy="344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0CBE7F-9C07-450C-98E4-D4A60BD9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2" y="834888"/>
            <a:ext cx="5711824" cy="715616"/>
          </a:xfrm>
        </p:spPr>
        <p:txBody>
          <a:bodyPr>
            <a:normAutofit/>
          </a:bodyPr>
          <a:lstStyle/>
          <a:p>
            <a:r>
              <a:rPr lang="it-IT" sz="2400" b="1" dirty="0"/>
              <a:t>I beni personali di lusso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1D856E-3C6F-45E7-98EF-B2AD4C3B0BF2}"/>
              </a:ext>
            </a:extLst>
          </p:cNvPr>
          <p:cNvSpPr txBox="1"/>
          <p:nvPr/>
        </p:nvSpPr>
        <p:spPr>
          <a:xfrm>
            <a:off x="1749287" y="1961322"/>
            <a:ext cx="22348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-Scarpe</a:t>
            </a:r>
          </a:p>
          <a:p>
            <a:endParaRPr lang="it-IT" dirty="0"/>
          </a:p>
          <a:p>
            <a:r>
              <a:rPr lang="it-IT" dirty="0"/>
              <a:t>-Occhiali</a:t>
            </a:r>
          </a:p>
          <a:p>
            <a:endParaRPr lang="it-IT" dirty="0"/>
          </a:p>
          <a:p>
            <a:r>
              <a:rPr lang="it-IT" dirty="0"/>
              <a:t>-Profumi </a:t>
            </a:r>
          </a:p>
          <a:p>
            <a:endParaRPr lang="it-IT" dirty="0"/>
          </a:p>
          <a:p>
            <a:r>
              <a:rPr lang="it-IT" dirty="0"/>
              <a:t>-Orologi</a:t>
            </a:r>
          </a:p>
          <a:p>
            <a:endParaRPr lang="it-IT" dirty="0"/>
          </a:p>
          <a:p>
            <a:r>
              <a:rPr lang="it-IT" dirty="0"/>
              <a:t>-Borse</a:t>
            </a:r>
          </a:p>
          <a:p>
            <a:endParaRPr lang="it-IT" dirty="0"/>
          </a:p>
          <a:p>
            <a:r>
              <a:rPr lang="it-IT" dirty="0"/>
              <a:t>-Abbigliamento</a:t>
            </a:r>
          </a:p>
          <a:p>
            <a:endParaRPr lang="it-IT" dirty="0"/>
          </a:p>
          <a:p>
            <a:r>
              <a:rPr lang="it-IT" dirty="0"/>
              <a:t>-portafogli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6741C60-69ED-4764-AD3D-6D02574FF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231160"/>
              </p:ext>
            </p:extLst>
          </p:nvPr>
        </p:nvGraphicFramePr>
        <p:xfrm>
          <a:off x="3610526" y="1211272"/>
          <a:ext cx="7886700" cy="452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1B2E4-58D2-4DF6-A379-BE539067BEEB}"/>
              </a:ext>
            </a:extLst>
          </p:cNvPr>
          <p:cNvSpPr txBox="1"/>
          <p:nvPr/>
        </p:nvSpPr>
        <p:spPr>
          <a:xfrm>
            <a:off x="4572000" y="6023112"/>
            <a:ext cx="61622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Rielaborazione personale dati Worldwide </a:t>
            </a:r>
            <a:r>
              <a:rPr lang="it-IT" sz="1100" dirty="0" err="1"/>
              <a:t>luxury</a:t>
            </a:r>
            <a:r>
              <a:rPr lang="it-IT" sz="1100" dirty="0"/>
              <a:t> market monitor, </a:t>
            </a:r>
            <a:r>
              <a:rPr lang="it-IT" sz="1100" dirty="0" err="1"/>
              <a:t>Altagamma</a:t>
            </a:r>
            <a:r>
              <a:rPr lang="it-IT" sz="1100" dirty="0"/>
              <a:t> 2018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37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8D21D-5344-470C-931E-1F06A9A3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4665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Il mercato dei beni personali di lusso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CEACB80-F385-4665-9FD5-7AD7E74BC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41283"/>
              </p:ext>
            </p:extLst>
          </p:nvPr>
        </p:nvGraphicFramePr>
        <p:xfrm>
          <a:off x="1610138" y="1792356"/>
          <a:ext cx="7613376" cy="378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842587F-CE37-4A47-9016-E94D85F86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31772"/>
              </p:ext>
            </p:extLst>
          </p:nvPr>
        </p:nvGraphicFramePr>
        <p:xfrm>
          <a:off x="9672224" y="1394997"/>
          <a:ext cx="1819275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4" imgW="1819456" imgH="4581514" progId="Excel.Sheet.12">
                  <p:embed/>
                </p:oleObj>
              </mc:Choice>
              <mc:Fallback>
                <p:oleObj name="Worksheet" r:id="rId4" imgW="1819456" imgH="4581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72224" y="1394997"/>
                        <a:ext cx="1819275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C09DA8-EF64-4E71-AF96-BAEA372295E2}"/>
              </a:ext>
            </a:extLst>
          </p:cNvPr>
          <p:cNvSpPr txBox="1"/>
          <p:nvPr/>
        </p:nvSpPr>
        <p:spPr>
          <a:xfrm>
            <a:off x="1828800" y="5976522"/>
            <a:ext cx="76133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Rielaborazione personale dati Worldwide </a:t>
            </a:r>
            <a:r>
              <a:rPr lang="it-IT" sz="1100" dirty="0" err="1"/>
              <a:t>luxury</a:t>
            </a:r>
            <a:r>
              <a:rPr lang="it-IT" sz="1100" dirty="0"/>
              <a:t> market monitor, </a:t>
            </a:r>
            <a:r>
              <a:rPr lang="it-IT" sz="1100" dirty="0" err="1"/>
              <a:t>Altagamma</a:t>
            </a:r>
            <a:r>
              <a:rPr lang="it-IT" sz="1100" dirty="0"/>
              <a:t> 2018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831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8688F7F1-C089-46E6-AB0A-50DE62D46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92403"/>
              </p:ext>
            </p:extLst>
          </p:nvPr>
        </p:nvGraphicFramePr>
        <p:xfrm>
          <a:off x="1753910" y="1329262"/>
          <a:ext cx="8914091" cy="504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2A9FBF-EDD6-4846-BF79-D394080283D7}"/>
              </a:ext>
            </a:extLst>
          </p:cNvPr>
          <p:cNvSpPr txBox="1"/>
          <p:nvPr/>
        </p:nvSpPr>
        <p:spPr>
          <a:xfrm>
            <a:off x="2411896" y="5327374"/>
            <a:ext cx="31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Tasso medio pari a 5,92%</a:t>
            </a:r>
          </a:p>
        </p:txBody>
      </p:sp>
    </p:spTree>
    <p:extLst>
      <p:ext uri="{BB962C8B-B14F-4D97-AF65-F5344CB8AC3E}">
        <p14:creationId xmlns:p14="http://schemas.microsoft.com/office/powerpoint/2010/main" val="68337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874068-A4B3-45BE-96D1-A65C2839DEC3}"/>
              </a:ext>
            </a:extLst>
          </p:cNvPr>
          <p:cNvSpPr txBox="1"/>
          <p:nvPr/>
        </p:nvSpPr>
        <p:spPr>
          <a:xfrm>
            <a:off x="1587776" y="50944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 Cina: sempre più ricca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1BB0E9-19D8-4F4C-91FD-17E36CA9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76" y="1659674"/>
            <a:ext cx="6174568" cy="434789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1A6243-62B4-4BD4-8861-C112C75AEF86}"/>
              </a:ext>
            </a:extLst>
          </p:cNvPr>
          <p:cNvSpPr txBox="1"/>
          <p:nvPr/>
        </p:nvSpPr>
        <p:spPr>
          <a:xfrm>
            <a:off x="8327571" y="1802296"/>
            <a:ext cx="3771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Popolazione: 1, 4 miliardi</a:t>
            </a:r>
          </a:p>
          <a:p>
            <a:endParaRPr lang="it-IT" dirty="0"/>
          </a:p>
          <a:p>
            <a:r>
              <a:rPr lang="it-IT" dirty="0"/>
              <a:t>GDP (2018) :13.407,400 miliardi $</a:t>
            </a:r>
          </a:p>
          <a:p>
            <a:endParaRPr lang="it-IT" dirty="0"/>
          </a:p>
          <a:p>
            <a:r>
              <a:rPr lang="it-IT" dirty="0"/>
              <a:t>GDP per capita(2018): 9500 $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57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44F418E2-4525-43DF-922D-956517F5D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95167"/>
              </p:ext>
            </p:extLst>
          </p:nvPr>
        </p:nvGraphicFramePr>
        <p:xfrm>
          <a:off x="2184627" y="631932"/>
          <a:ext cx="3285445" cy="559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Worksheet" r:id="rId3" imgW="2467066" imgH="4200532" progId="Excel.Sheet.12">
                  <p:embed/>
                </p:oleObj>
              </mc:Choice>
              <mc:Fallback>
                <p:oleObj name="Worksheet" r:id="rId3" imgW="2467066" imgH="4200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4627" y="631932"/>
                        <a:ext cx="3285445" cy="559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97404B-7832-49E8-A96F-FF2C6EDA90C8}"/>
              </a:ext>
            </a:extLst>
          </p:cNvPr>
          <p:cNvSpPr txBox="1"/>
          <p:nvPr/>
        </p:nvSpPr>
        <p:spPr>
          <a:xfrm>
            <a:off x="6096000" y="631932"/>
            <a:ext cx="5187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Popolazione cinese per età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23FFFD-49DD-480A-8DDF-9C46FD6B2077}"/>
              </a:ext>
            </a:extLst>
          </p:cNvPr>
          <p:cNvSpPr txBox="1"/>
          <p:nvPr/>
        </p:nvSpPr>
        <p:spPr>
          <a:xfrm>
            <a:off x="5780315" y="2269672"/>
            <a:ext cx="409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Totale </a:t>
            </a:r>
            <a:r>
              <a:rPr lang="it-IT" dirty="0" err="1"/>
              <a:t>Millenials</a:t>
            </a:r>
            <a:r>
              <a:rPr lang="it-IT" dirty="0"/>
              <a:t>: circa 415 milioni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2DF414-98C3-4C1F-AAFD-9B405CD2EA41}"/>
              </a:ext>
            </a:extLst>
          </p:cNvPr>
          <p:cNvSpPr txBox="1"/>
          <p:nvPr/>
        </p:nvSpPr>
        <p:spPr>
          <a:xfrm>
            <a:off x="5950225" y="6226068"/>
            <a:ext cx="492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popolazione.population.city</a:t>
            </a:r>
            <a:r>
              <a:rPr lang="it-IT" sz="1100" dirty="0"/>
              <a:t>/</a:t>
            </a:r>
            <a:r>
              <a:rPr lang="it-IT" sz="1100" dirty="0" err="1"/>
              <a:t>cina</a:t>
            </a:r>
            <a:r>
              <a:rPr lang="it-IT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166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FD4D6E-7BB9-41BA-8900-A6AC361BD3E0}"/>
              </a:ext>
            </a:extLst>
          </p:cNvPr>
          <p:cNvSpPr txBox="1"/>
          <p:nvPr/>
        </p:nvSpPr>
        <p:spPr>
          <a:xfrm>
            <a:off x="1693794" y="751233"/>
            <a:ext cx="523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Crescita del GDP in Cina 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25E2F57-D797-44FB-86DA-1F4DD74D8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84635"/>
              </p:ext>
            </p:extLst>
          </p:nvPr>
        </p:nvGraphicFramePr>
        <p:xfrm>
          <a:off x="1322735" y="2173357"/>
          <a:ext cx="8921196" cy="372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F45F2C6-3DB8-4BF5-8560-0A0D45AB7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38968"/>
              </p:ext>
            </p:extLst>
          </p:nvPr>
        </p:nvGraphicFramePr>
        <p:xfrm>
          <a:off x="10369826" y="1414946"/>
          <a:ext cx="1524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Worksheet" r:id="rId4" imgW="1523863" imgH="4581514" progId="Excel.Sheet.12">
                  <p:embed/>
                </p:oleObj>
              </mc:Choice>
              <mc:Fallback>
                <p:oleObj name="Worksheet" r:id="rId4" imgW="1523863" imgH="4581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9826" y="1414946"/>
                        <a:ext cx="152400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57EAE0-3E84-49CA-A3E3-185B53858306}"/>
              </a:ext>
            </a:extLst>
          </p:cNvPr>
          <p:cNvSpPr txBox="1"/>
          <p:nvPr/>
        </p:nvSpPr>
        <p:spPr>
          <a:xfrm>
            <a:off x="1693794" y="5996471"/>
            <a:ext cx="5238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WorldBank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4340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1E747EB-FE97-46C0-B66D-A0DC5F178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176250"/>
              </p:ext>
            </p:extLst>
          </p:nvPr>
        </p:nvGraphicFramePr>
        <p:xfrm>
          <a:off x="1377990" y="1584582"/>
          <a:ext cx="8680410" cy="422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980B01-F0D6-4561-A670-91F06C248B45}"/>
              </a:ext>
            </a:extLst>
          </p:cNvPr>
          <p:cNvSpPr txBox="1"/>
          <p:nvPr/>
        </p:nvSpPr>
        <p:spPr>
          <a:xfrm>
            <a:off x="2617305" y="443948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Crescita del GDP per capita in Cina </a:t>
            </a:r>
          </a:p>
          <a:p>
            <a:endParaRPr lang="it-IT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21C08A3-878F-4B63-ACDD-2166A0326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850471"/>
              </p:ext>
            </p:extLst>
          </p:nvPr>
        </p:nvGraphicFramePr>
        <p:xfrm>
          <a:off x="10058400" y="1049288"/>
          <a:ext cx="1845129" cy="544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4" imgW="1552495" imgH="4581514" progId="Excel.Sheet.12">
                  <p:embed/>
                </p:oleObj>
              </mc:Choice>
              <mc:Fallback>
                <p:oleObj name="Worksheet" r:id="rId4" imgW="1552495" imgH="45815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58400" y="1049288"/>
                        <a:ext cx="1845129" cy="544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A3EC69-4FF2-4A87-A015-C05FF6C0C7B4}"/>
              </a:ext>
            </a:extLst>
          </p:cNvPr>
          <p:cNvSpPr txBox="1"/>
          <p:nvPr/>
        </p:nvSpPr>
        <p:spPr>
          <a:xfrm>
            <a:off x="1762539" y="6029739"/>
            <a:ext cx="43334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WorldBank</a:t>
            </a:r>
            <a:endParaRPr lang="it-IT" sz="1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66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AB18CB-82F6-4E38-AEE3-A83F63AB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37362"/>
            <a:ext cx="8911687" cy="1280890"/>
          </a:xfrm>
        </p:spPr>
        <p:txBody>
          <a:bodyPr/>
          <a:lstStyle/>
          <a:p>
            <a:r>
              <a:rPr lang="it-IT" b="1" dirty="0"/>
              <a:t>Numero di </a:t>
            </a:r>
            <a:r>
              <a:rPr lang="it-IT" b="1" dirty="0" err="1"/>
              <a:t>millionaires</a:t>
            </a:r>
            <a:r>
              <a:rPr lang="it-IT" b="1" dirty="0"/>
              <a:t> in Cina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EBCB34A9-147A-42C1-85BE-1C1FDAC98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669833"/>
              </p:ext>
            </p:extLst>
          </p:nvPr>
        </p:nvGraphicFramePr>
        <p:xfrm>
          <a:off x="2351314" y="1944756"/>
          <a:ext cx="5927272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9CD55B-263C-48DC-8E67-8749299B9678}"/>
              </a:ext>
            </a:extLst>
          </p:cNvPr>
          <p:cNvSpPr txBox="1"/>
          <p:nvPr/>
        </p:nvSpPr>
        <p:spPr>
          <a:xfrm>
            <a:off x="8539841" y="3746279"/>
            <a:ext cx="33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Crescita 2013/17 pari al 39%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FBCC46-A011-4776-BD6F-1C2E4B92C94F}"/>
              </a:ext>
            </a:extLst>
          </p:cNvPr>
          <p:cNvSpPr txBox="1"/>
          <p:nvPr/>
        </p:nvSpPr>
        <p:spPr>
          <a:xfrm>
            <a:off x="2481941" y="5498263"/>
            <a:ext cx="483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il termine </a:t>
            </a:r>
            <a:r>
              <a:rPr lang="it-IT" dirty="0" err="1"/>
              <a:t>millionaires</a:t>
            </a:r>
            <a:r>
              <a:rPr lang="it-IT" dirty="0"/>
              <a:t>  si intende gli individui con un patrimonio personale di 10 </a:t>
            </a:r>
            <a:r>
              <a:rPr lang="it-IT" dirty="0" err="1"/>
              <a:t>millioni</a:t>
            </a:r>
            <a:r>
              <a:rPr lang="it-IT" dirty="0"/>
              <a:t> di yuan o più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40AFBF-6DD1-43DB-A0EA-D3C082287E6E}"/>
              </a:ext>
            </a:extLst>
          </p:cNvPr>
          <p:cNvSpPr txBox="1"/>
          <p:nvPr/>
        </p:nvSpPr>
        <p:spPr>
          <a:xfrm>
            <a:off x="7845287" y="6308035"/>
            <a:ext cx="40908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Spotlight</a:t>
            </a:r>
            <a:r>
              <a:rPr lang="it-IT" sz="1100" dirty="0"/>
              <a:t> on China retail 2018, </a:t>
            </a:r>
            <a:r>
              <a:rPr lang="it-IT" sz="1100" dirty="0" err="1"/>
              <a:t>fbicgruop</a:t>
            </a:r>
            <a:endParaRPr lang="it-IT" sz="1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415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E80DD-4FC1-4E42-A763-E41E9A9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4447"/>
          </a:xfrm>
        </p:spPr>
        <p:txBody>
          <a:bodyPr/>
          <a:lstStyle/>
          <a:p>
            <a:r>
              <a:rPr lang="it-IT" b="1" dirty="0"/>
              <a:t>Numero di super-</a:t>
            </a:r>
            <a:r>
              <a:rPr lang="it-IT" b="1" dirty="0" err="1"/>
              <a:t>rich</a:t>
            </a:r>
            <a:r>
              <a:rPr lang="it-IT" b="1" dirty="0"/>
              <a:t> in Cina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DD029C4-55B6-4C8B-8BA5-FF38D0EDA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44690"/>
              </p:ext>
            </p:extLst>
          </p:nvPr>
        </p:nvGraphicFramePr>
        <p:xfrm>
          <a:off x="2592925" y="2057400"/>
          <a:ext cx="5660571" cy="417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9F59A2-A662-415A-ADBE-653E8DDFEB46}"/>
              </a:ext>
            </a:extLst>
          </p:cNvPr>
          <p:cNvSpPr txBox="1"/>
          <p:nvPr/>
        </p:nvSpPr>
        <p:spPr>
          <a:xfrm>
            <a:off x="8425542" y="3499314"/>
            <a:ext cx="342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Crescita 2013/17 pari al 54%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AB7CC3-144A-4EED-A00D-C24A56DE33D2}"/>
              </a:ext>
            </a:extLst>
          </p:cNvPr>
          <p:cNvSpPr txBox="1"/>
          <p:nvPr/>
        </p:nvSpPr>
        <p:spPr>
          <a:xfrm>
            <a:off x="2743200" y="5715000"/>
            <a:ext cx="449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il termine super-</a:t>
            </a:r>
            <a:r>
              <a:rPr lang="it-IT" dirty="0" err="1"/>
              <a:t>rich</a:t>
            </a:r>
            <a:r>
              <a:rPr lang="it-IT" dirty="0"/>
              <a:t> si intende gli individui con un patrimonio personale di 100 </a:t>
            </a:r>
            <a:r>
              <a:rPr lang="it-IT" dirty="0" err="1"/>
              <a:t>millioni</a:t>
            </a:r>
            <a:r>
              <a:rPr lang="it-IT" dirty="0"/>
              <a:t> di yuan o più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47F369-3CDE-4708-A97C-76795D138F4A}"/>
              </a:ext>
            </a:extLst>
          </p:cNvPr>
          <p:cNvSpPr txBox="1"/>
          <p:nvPr/>
        </p:nvSpPr>
        <p:spPr>
          <a:xfrm>
            <a:off x="8587409" y="6233890"/>
            <a:ext cx="342355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Spotlight</a:t>
            </a:r>
            <a:r>
              <a:rPr lang="it-IT" sz="1100" dirty="0"/>
              <a:t> on China retail 2018, </a:t>
            </a:r>
            <a:r>
              <a:rPr lang="it-IT" sz="1100" dirty="0" err="1"/>
              <a:t>fbicgruop</a:t>
            </a:r>
            <a:endParaRPr lang="it-IT" sz="1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946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B647C8-1AC0-410C-917A-41AB1E35D2F8}"/>
              </a:ext>
            </a:extLst>
          </p:cNvPr>
          <p:cNvSpPr txBox="1"/>
          <p:nvPr/>
        </p:nvSpPr>
        <p:spPr>
          <a:xfrm>
            <a:off x="2146852" y="636104"/>
            <a:ext cx="5605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C’è correlazione tra la crescita del mercato del lusso e la crescita economica della Cina 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C06402-6547-4A16-8EE1-892558494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91" y="2508364"/>
            <a:ext cx="5605670" cy="29060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8AFD43-F810-40AD-82CA-DD8F641A474E}"/>
              </a:ext>
            </a:extLst>
          </p:cNvPr>
          <p:cNvSpPr txBox="1"/>
          <p:nvPr/>
        </p:nvSpPr>
        <p:spPr>
          <a:xfrm>
            <a:off x="7653536" y="2756452"/>
            <a:ext cx="3021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1-Regressione utilizzando come variabile dipendente il mercato del lusso (1996-2017) e come </a:t>
            </a:r>
            <a:r>
              <a:rPr lang="it-IT" dirty="0" err="1"/>
              <a:t>regressore</a:t>
            </a:r>
            <a:r>
              <a:rPr lang="it-IT" dirty="0"/>
              <a:t> il GDP per capita cinese (1996-2017)</a:t>
            </a:r>
          </a:p>
        </p:txBody>
      </p:sp>
    </p:spTree>
    <p:extLst>
      <p:ext uri="{BB962C8B-B14F-4D97-AF65-F5344CB8AC3E}">
        <p14:creationId xmlns:p14="http://schemas.microsoft.com/office/powerpoint/2010/main" val="52228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5CA2B6-7C30-481E-B78B-263C97C0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00269"/>
            <a:ext cx="10018713" cy="175259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 beni di lusso: caratteristiche e peculiarità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4943D-335D-4C07-95C0-D77C223FD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693331" cy="3777622"/>
          </a:xfrm>
        </p:spPr>
        <p:txBody>
          <a:bodyPr>
            <a:normAutofit/>
          </a:bodyPr>
          <a:lstStyle/>
          <a:p>
            <a:r>
              <a:rPr lang="it-IT" sz="2800" b="1" dirty="0"/>
              <a:t>Qualità eccellente </a:t>
            </a:r>
          </a:p>
          <a:p>
            <a:r>
              <a:rPr lang="it-IT" sz="2800" b="1" dirty="0"/>
              <a:t>Rilevanza estetica </a:t>
            </a:r>
          </a:p>
          <a:p>
            <a:r>
              <a:rPr lang="it-IT" sz="2800" b="1" dirty="0"/>
              <a:t>Prezzo elevato</a:t>
            </a:r>
          </a:p>
          <a:p>
            <a:r>
              <a:rPr lang="it-IT" sz="2800" b="1" dirty="0"/>
              <a:t>Unicità / rarità </a:t>
            </a:r>
          </a:p>
          <a:p>
            <a:r>
              <a:rPr lang="it-IT" sz="2800" b="1" dirty="0"/>
              <a:t>Carattere superfluo</a:t>
            </a:r>
          </a:p>
          <a:p>
            <a:r>
              <a:rPr lang="it-IT" sz="2800" b="1" dirty="0"/>
              <a:t>Patina di tradizione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583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A627C4-B239-405E-B7BC-5BD93DE9D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27" y="1798610"/>
            <a:ext cx="7487073" cy="37142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AE5144-F504-4765-BFD6-AE7C96C9D8FF}"/>
              </a:ext>
            </a:extLst>
          </p:cNvPr>
          <p:cNvSpPr txBox="1"/>
          <p:nvPr/>
        </p:nvSpPr>
        <p:spPr>
          <a:xfrm>
            <a:off x="8984974" y="1908313"/>
            <a:ext cx="2849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2-Regressione utilizzando come variabile dipendente il mercato del lusso (2013-2017) e come </a:t>
            </a:r>
            <a:r>
              <a:rPr lang="it-IT" dirty="0" err="1"/>
              <a:t>regressore</a:t>
            </a:r>
            <a:r>
              <a:rPr lang="it-IT" dirty="0"/>
              <a:t> il numero di </a:t>
            </a:r>
            <a:r>
              <a:rPr lang="it-IT" dirty="0" err="1"/>
              <a:t>millionaires</a:t>
            </a:r>
            <a:r>
              <a:rPr lang="it-IT" dirty="0"/>
              <a:t> (2013-2017)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989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5C5229-D5C3-4C1F-86D2-F185CBB9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18" y="1719470"/>
            <a:ext cx="7141576" cy="34190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0ABD13-8987-4333-A18F-24873A286AFF}"/>
              </a:ext>
            </a:extLst>
          </p:cNvPr>
          <p:cNvSpPr txBox="1"/>
          <p:nvPr/>
        </p:nvSpPr>
        <p:spPr>
          <a:xfrm>
            <a:off x="8719930" y="2160105"/>
            <a:ext cx="3021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3-Regressione utilizzando come variabile dipendente il mercato del lusso (2013-2017) e come </a:t>
            </a:r>
            <a:r>
              <a:rPr lang="it-IT" dirty="0" err="1"/>
              <a:t>regressore</a:t>
            </a:r>
            <a:r>
              <a:rPr lang="it-IT" dirty="0"/>
              <a:t> il numero di super-</a:t>
            </a:r>
            <a:r>
              <a:rPr lang="it-IT" dirty="0" err="1"/>
              <a:t>rich</a:t>
            </a:r>
            <a:r>
              <a:rPr lang="it-IT" dirty="0"/>
              <a:t> (2013-2017)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345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5FEDEC-AEE2-4D86-81E7-EDBEACB3C114}"/>
              </a:ext>
            </a:extLst>
          </p:cNvPr>
          <p:cNvSpPr txBox="1"/>
          <p:nvPr/>
        </p:nvSpPr>
        <p:spPr>
          <a:xfrm>
            <a:off x="2398643" y="357809"/>
            <a:ext cx="669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Previsione di crescita del mercato del lusso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6F8CD0-0D6E-4987-A7F2-55E608E8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59" y="954157"/>
            <a:ext cx="4009077" cy="27940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FC8D7C-B249-40D1-AC39-3743E02C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98" y="954157"/>
            <a:ext cx="4678015" cy="279404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B12C2ED-3C52-474A-9340-E05C2F816C2C}"/>
              </a:ext>
            </a:extLst>
          </p:cNvPr>
          <p:cNvSpPr/>
          <p:nvPr/>
        </p:nvSpPr>
        <p:spPr>
          <a:xfrm>
            <a:off x="2570921" y="3660586"/>
            <a:ext cx="5711687" cy="319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Test 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Dickey</a:t>
            </a: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-Fuller aumentato per 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d_lux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test all'indietro da 3 ritardi, criterio AIC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Ampiezza campionaria 21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Ipotesi nulla di radice unitaria: a = 1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Test con costante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inclusi 0 ritardi di (1-L)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d_lux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Modello: (1-L)y = b0 + (a-1)*y(-1) + 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Valore stimato di (a - 1): -0,9584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Statistica test: 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tau_c</a:t>
            </a: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(1) = -4,17401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p-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value</a:t>
            </a: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0,004323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Coefficiente di autocorrelazione del prim'ordine per e: 0,010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Con costante e trend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inclusi 2 ritardi di (1-L)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d_lux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Modello: (1-L)y = b0 + b1*t + (a-1)*y(-1) + ... + 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Valore stimato di (a - 1): -1,73465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Statistica test: 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tau_ct</a:t>
            </a: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(1) = -3,52469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p-</a:t>
            </a:r>
            <a:r>
              <a:rPr lang="it-IT" sz="9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value</a:t>
            </a: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asintotico 0,03673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Coefficiente di autocorrelazione del prim'ordine per e: -0,100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 differenze ritardate: F(2, 14) = 1,623 [0,2324]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6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5C61649-74B4-4ED0-82AC-AEBAC5F3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90" y="768626"/>
            <a:ext cx="5822450" cy="437043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266069-E15A-4893-8E25-B17F20367BB9}"/>
              </a:ext>
            </a:extLst>
          </p:cNvPr>
          <p:cNvSpPr txBox="1"/>
          <p:nvPr/>
        </p:nvSpPr>
        <p:spPr>
          <a:xfrm>
            <a:off x="8468139" y="1325217"/>
            <a:ext cx="3087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Dall’analisi del correlogramma si potrebbe ipotizzare che il modello migliore per descrivere il processo di generazione storica del mercato del lusso si possa riferire a un </a:t>
            </a:r>
            <a:r>
              <a:rPr lang="it-IT" dirty="0" err="1"/>
              <a:t>Moving</a:t>
            </a:r>
            <a:r>
              <a:rPr lang="it-IT" dirty="0"/>
              <a:t> </a:t>
            </a:r>
            <a:r>
              <a:rPr lang="it-IT" dirty="0" err="1"/>
              <a:t>Average</a:t>
            </a:r>
            <a:r>
              <a:rPr lang="it-IT" dirty="0"/>
              <a:t> (MA).</a:t>
            </a:r>
          </a:p>
        </p:txBody>
      </p:sp>
    </p:spTree>
    <p:extLst>
      <p:ext uri="{BB962C8B-B14F-4D97-AF65-F5344CB8AC3E}">
        <p14:creationId xmlns:p14="http://schemas.microsoft.com/office/powerpoint/2010/main" val="924345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9C1F40D-E830-419C-8731-4B3C5F27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65" y="1863524"/>
            <a:ext cx="7497328" cy="421589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CE79B3-BCCB-4F22-9A8A-9EFEF3EB0C55}"/>
              </a:ext>
            </a:extLst>
          </p:cNvPr>
          <p:cNvSpPr txBox="1"/>
          <p:nvPr/>
        </p:nvSpPr>
        <p:spPr>
          <a:xfrm>
            <a:off x="2014329" y="778577"/>
            <a:ext cx="408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Modello </a:t>
            </a:r>
            <a:r>
              <a:rPr lang="it-IT" b="1" dirty="0" err="1"/>
              <a:t>Moving</a:t>
            </a:r>
            <a:r>
              <a:rPr lang="it-IT" b="1" dirty="0"/>
              <a:t> </a:t>
            </a:r>
            <a:r>
              <a:rPr lang="it-IT" b="1" dirty="0" err="1"/>
              <a:t>Average</a:t>
            </a:r>
            <a:r>
              <a:rPr lang="it-IT" b="1" dirty="0"/>
              <a:t> (0,1,2</a:t>
            </a:r>
            <a:r>
              <a:rPr lang="it-IT" dirty="0"/>
              <a:t>) </a:t>
            </a:r>
            <a:r>
              <a:rPr lang="it-IT" b="1" dirty="0"/>
              <a:t>con </a:t>
            </a:r>
            <a:r>
              <a:rPr lang="it-IT" b="1" dirty="0" err="1"/>
              <a:t>regressore</a:t>
            </a:r>
            <a:r>
              <a:rPr lang="it-IT" b="1" dirty="0"/>
              <a:t> il GDP per capita </a:t>
            </a:r>
          </a:p>
        </p:txBody>
      </p:sp>
    </p:spTree>
    <p:extLst>
      <p:ext uri="{BB962C8B-B14F-4D97-AF65-F5344CB8AC3E}">
        <p14:creationId xmlns:p14="http://schemas.microsoft.com/office/powerpoint/2010/main" val="400184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F58D660-DCEB-4E78-9349-9DFDD330A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52" y="4761884"/>
            <a:ext cx="6121695" cy="16892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46E9E0-28B7-4698-8BBF-71B776BC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489" y="768493"/>
            <a:ext cx="5889253" cy="38538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C02EB8-07F8-4645-A455-12D0E38EF097}"/>
              </a:ext>
            </a:extLst>
          </p:cNvPr>
          <p:cNvSpPr txBox="1"/>
          <p:nvPr/>
        </p:nvSpPr>
        <p:spPr>
          <a:xfrm>
            <a:off x="1895061" y="624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Grafico della previsione di crescita del mercato del lusso</a:t>
            </a:r>
          </a:p>
        </p:txBody>
      </p:sp>
    </p:spTree>
    <p:extLst>
      <p:ext uri="{BB962C8B-B14F-4D97-AF65-F5344CB8AC3E}">
        <p14:creationId xmlns:p14="http://schemas.microsoft.com/office/powerpoint/2010/main" val="3859566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8DC0B0-C42B-43D1-A898-10DB33A3909D}"/>
              </a:ext>
            </a:extLst>
          </p:cNvPr>
          <p:cNvSpPr txBox="1"/>
          <p:nvPr/>
        </p:nvSpPr>
        <p:spPr>
          <a:xfrm>
            <a:off x="2040835" y="55659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Bibbliografia</a:t>
            </a:r>
            <a:r>
              <a:rPr lang="it-IT" dirty="0"/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40B5A0-4752-4930-B3E7-93DAC3463E17}"/>
              </a:ext>
            </a:extLst>
          </p:cNvPr>
          <p:cNvSpPr txBox="1"/>
          <p:nvPr/>
        </p:nvSpPr>
        <p:spPr>
          <a:xfrm>
            <a:off x="2133600" y="1951672"/>
            <a:ext cx="8587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Worldwide </a:t>
            </a:r>
            <a:r>
              <a:rPr lang="it-IT" dirty="0" err="1"/>
              <a:t>luxury</a:t>
            </a:r>
            <a:r>
              <a:rPr lang="it-IT" dirty="0"/>
              <a:t> monitor, report </a:t>
            </a:r>
            <a:r>
              <a:rPr lang="it-IT" dirty="0" err="1"/>
              <a:t>Altagamma</a:t>
            </a:r>
            <a:r>
              <a:rPr lang="it-IT" dirty="0"/>
              <a:t> 2018</a:t>
            </a:r>
          </a:p>
          <a:p>
            <a:endParaRPr lang="it-IT" dirty="0"/>
          </a:p>
          <a:p>
            <a:r>
              <a:rPr lang="it-IT" dirty="0" err="1"/>
              <a:t>Spotlight</a:t>
            </a:r>
            <a:r>
              <a:rPr lang="it-IT" dirty="0"/>
              <a:t> on China </a:t>
            </a:r>
            <a:r>
              <a:rPr lang="it-IT"/>
              <a:t>retail 2018, </a:t>
            </a:r>
            <a:r>
              <a:rPr lang="it-IT" dirty="0"/>
              <a:t>Fung business intelligence group</a:t>
            </a:r>
          </a:p>
          <a:p>
            <a:endParaRPr lang="it-IT" dirty="0"/>
          </a:p>
          <a:p>
            <a:r>
              <a:rPr lang="it-IT" dirty="0"/>
              <a:t>Myriam Spallino, Filippa Bellante, Giovanni Lupo ,Le peculiarità del mercato del lusso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https://www.ilsole24ore.com/art/moda/2018-11-16/millennials-e-cinesi-trainano-mercato-lusso-personale-260-miliardi-114714.shtml?uuid=AEIlGZhG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https://www.ilsole24ore.com/art/moda/2018-02-20/millennials-e-cinesi-nuove-sfide-lusso-174016.shtml?uuid=AEMzpG3D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4"/>
              </a:rPr>
              <a:t>https://www.agi.it/economia/la_mappa_delleconomia_cinese-2319188/news/2017-11-03/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28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556EA2-623A-4A4D-8E9B-5833FB152EBE}"/>
              </a:ext>
            </a:extLst>
          </p:cNvPr>
          <p:cNvSpPr txBox="1"/>
          <p:nvPr/>
        </p:nvSpPr>
        <p:spPr>
          <a:xfrm>
            <a:off x="2305878" y="993913"/>
            <a:ext cx="8852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https://www.bain.com/it/about-bain/media-center/press-releases/italy/2018/il-mercato-globale-del-lusso-nel-2018--e-in-crescita-e-raggiunge-260-miliardi--un-andamento-positivo-e-solido-sino-al-2025/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https://www.lastampa.it/2016/08/23/economia/cina-boom-dei-consumi-con-i-millennial-2S45og0703nZXF871ZxoaJ/pagina.html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4"/>
              </a:rPr>
              <a:t>https://www.scmp.com/economy/china-economy/article/2168177/question-mark-hanging-over-chinas-400-million-strong-middle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45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FE44F6-A5C2-4229-8BEB-D54479C5697E}"/>
              </a:ext>
            </a:extLst>
          </p:cNvPr>
          <p:cNvSpPr txBox="1"/>
          <p:nvPr/>
        </p:nvSpPr>
        <p:spPr>
          <a:xfrm>
            <a:off x="1979484" y="801107"/>
            <a:ext cx="275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1-Qualità eccellente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53A9B9-7BFC-41EE-AF53-5DB50B8057FD}"/>
              </a:ext>
            </a:extLst>
          </p:cNvPr>
          <p:cNvSpPr txBox="1"/>
          <p:nvPr/>
        </p:nvSpPr>
        <p:spPr>
          <a:xfrm>
            <a:off x="6292298" y="662607"/>
            <a:ext cx="429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Esclusività delle materie prime e della cura dei processi di lavorazione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AD0BC-55AC-4B40-8E72-210665790C3E}"/>
              </a:ext>
            </a:extLst>
          </p:cNvPr>
          <p:cNvSpPr txBox="1"/>
          <p:nvPr/>
        </p:nvSpPr>
        <p:spPr>
          <a:xfrm>
            <a:off x="1979484" y="2122933"/>
            <a:ext cx="287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2-Rilevanza estetica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97B34E-7AED-4645-A877-54BCEA50375B}"/>
              </a:ext>
            </a:extLst>
          </p:cNvPr>
          <p:cNvSpPr txBox="1"/>
          <p:nvPr/>
        </p:nvSpPr>
        <p:spPr>
          <a:xfrm>
            <a:off x="6292298" y="2027054"/>
            <a:ext cx="267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</a:t>
            </a:r>
            <a:r>
              <a:rPr lang="it-IT" b="1" dirty="0" err="1"/>
              <a:t>luxury</a:t>
            </a:r>
            <a:r>
              <a:rPr lang="it-IT" b="1" dirty="0"/>
              <a:t> good sono messi alla pari di opere artistiche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4443F7-B919-4C6B-B219-38737FE6B1CE}"/>
              </a:ext>
            </a:extLst>
          </p:cNvPr>
          <p:cNvSpPr txBox="1"/>
          <p:nvPr/>
        </p:nvSpPr>
        <p:spPr>
          <a:xfrm>
            <a:off x="1918252" y="3444759"/>
            <a:ext cx="20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3-Prezzo elevato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32F5EB-8FD7-4FAF-B93F-8AB5162F5A63}"/>
              </a:ext>
            </a:extLst>
          </p:cNvPr>
          <p:cNvSpPr txBox="1"/>
          <p:nvPr/>
        </p:nvSpPr>
        <p:spPr>
          <a:xfrm>
            <a:off x="6292298" y="3261286"/>
            <a:ext cx="2884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Legittimato dalla elevata qualità percepita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81B985-4F46-4D63-832E-091CD6F1A5BD}"/>
              </a:ext>
            </a:extLst>
          </p:cNvPr>
          <p:cNvSpPr txBox="1"/>
          <p:nvPr/>
        </p:nvSpPr>
        <p:spPr>
          <a:xfrm>
            <a:off x="1984927" y="4865132"/>
            <a:ext cx="195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4-Unicità/rarità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C273E7-6D5E-4774-9C5D-03338483D1C0}"/>
              </a:ext>
            </a:extLst>
          </p:cNvPr>
          <p:cNvSpPr txBox="1"/>
          <p:nvPr/>
        </p:nvSpPr>
        <p:spPr>
          <a:xfrm>
            <a:off x="6221541" y="4495800"/>
            <a:ext cx="2674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Maggiore è l’inaccessibilità maggiore è il desiderio che esso suscita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81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3CA7B1-1C15-437C-9024-CD7D38423940}"/>
              </a:ext>
            </a:extLst>
          </p:cNvPr>
          <p:cNvSpPr txBox="1"/>
          <p:nvPr/>
        </p:nvSpPr>
        <p:spPr>
          <a:xfrm>
            <a:off x="1885950" y="905865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5-Carattere superfluo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A4D7E7-98F2-4DE5-AA41-FD876C886ED6}"/>
              </a:ext>
            </a:extLst>
          </p:cNvPr>
          <p:cNvSpPr txBox="1"/>
          <p:nvPr/>
        </p:nvSpPr>
        <p:spPr>
          <a:xfrm>
            <a:off x="6599582" y="78809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valore del prodotto non deriva dalla componente funzionale ma dalla soddisfazione di benefici di altra natura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90DF7D-612A-4499-9DA8-017D427BD4DB}"/>
              </a:ext>
            </a:extLst>
          </p:cNvPr>
          <p:cNvSpPr txBox="1"/>
          <p:nvPr/>
        </p:nvSpPr>
        <p:spPr>
          <a:xfrm>
            <a:off x="1782417" y="3015049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6-Patina di tradizione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A9C019-9725-4CB6-9B1E-2C9762914BA2}"/>
              </a:ext>
            </a:extLst>
          </p:cNvPr>
          <p:cNvSpPr txBox="1"/>
          <p:nvPr/>
        </p:nvSpPr>
        <p:spPr>
          <a:xfrm>
            <a:off x="6705600" y="2876550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Legame con il passato è fondamentale </a:t>
            </a:r>
          </a:p>
        </p:txBody>
      </p:sp>
    </p:spTree>
    <p:extLst>
      <p:ext uri="{BB962C8B-B14F-4D97-AF65-F5344CB8AC3E}">
        <p14:creationId xmlns:p14="http://schemas.microsoft.com/office/powerpoint/2010/main" val="135691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CC970E-3724-40E2-98ED-997D3FFD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213" y="286598"/>
            <a:ext cx="6151563" cy="923331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Focus: la legge di Engel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7B7D63-D1A8-4478-B2C1-CC2F3071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7" y="2101506"/>
            <a:ext cx="2530121" cy="35306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63A4B9-8D53-4ADB-8834-D3C2FA6E8488}"/>
              </a:ext>
            </a:extLst>
          </p:cNvPr>
          <p:cNvSpPr txBox="1"/>
          <p:nvPr/>
        </p:nvSpPr>
        <p:spPr>
          <a:xfrm>
            <a:off x="5448300" y="1828800"/>
            <a:ext cx="516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Nella seconda metà </a:t>
            </a:r>
            <a:r>
              <a:rPr lang="it-IT" b="1" dirty="0" err="1"/>
              <a:t>dell</a:t>
            </a:r>
            <a:r>
              <a:rPr lang="it-IT" b="1" dirty="0"/>
              <a:t> XIX secolo lo statista tedesco Engel analizza le spese dedicate al consumo delle famiglie i relazione l loro reddito.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C4E565-14E6-4663-B965-D42B88A66F24}"/>
              </a:ext>
            </a:extLst>
          </p:cNvPr>
          <p:cNvSpPr txBox="1"/>
          <p:nvPr/>
        </p:nvSpPr>
        <p:spPr>
          <a:xfrm>
            <a:off x="5448300" y="3154363"/>
            <a:ext cx="516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Più una famiglia è povera tanto maggiore è la quota di reddito destinata all’acquisto di beni di prima necessità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9A8026-EB00-4883-BDAE-304D9125389F}"/>
              </a:ext>
            </a:extLst>
          </p:cNvPr>
          <p:cNvSpPr txBox="1"/>
          <p:nvPr/>
        </p:nvSpPr>
        <p:spPr>
          <a:xfrm>
            <a:off x="5448300" y="4479471"/>
            <a:ext cx="5162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crescita del reddito non determina però una crescita corrispondente della spesa per beni di prima necessità: le scelte di consumo migrano verso beni superiori o di lusso</a:t>
            </a:r>
          </a:p>
        </p:txBody>
      </p:sp>
    </p:spTree>
    <p:extLst>
      <p:ext uri="{BB962C8B-B14F-4D97-AF65-F5344CB8AC3E}">
        <p14:creationId xmlns:p14="http://schemas.microsoft.com/office/powerpoint/2010/main" val="42665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087588-2078-47D8-8AEC-B01FD85EC96C}"/>
              </a:ext>
            </a:extLst>
          </p:cNvPr>
          <p:cNvSpPr txBox="1"/>
          <p:nvPr/>
        </p:nvSpPr>
        <p:spPr>
          <a:xfrm>
            <a:off x="2372967" y="5715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beni inferiori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52FADD-3786-4BC5-AB53-74F0FC97AEF7}"/>
              </a:ext>
            </a:extLst>
          </p:cNvPr>
          <p:cNvSpPr txBox="1"/>
          <p:nvPr/>
        </p:nvSpPr>
        <p:spPr>
          <a:xfrm>
            <a:off x="1761711" y="1149626"/>
            <a:ext cx="4210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aumenta il reddito, la domanda di inferiori, può addirittura diminuire: ciò accade perché le famiglie, disponendo di maggiori risorse economiche, cessano di consumare questi beni preferendo ad essi beni di qualità superiore.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02103E-3891-432F-B1C5-51EAF6ECC1A9}"/>
              </a:ext>
            </a:extLst>
          </p:cNvPr>
          <p:cNvSpPr txBox="1"/>
          <p:nvPr/>
        </p:nvSpPr>
        <p:spPr>
          <a:xfrm>
            <a:off x="7568648" y="5715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Beni di lusso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B72106-4A38-40C0-9072-578D0BBA2419}"/>
              </a:ext>
            </a:extLst>
          </p:cNvPr>
          <p:cNvSpPr txBox="1"/>
          <p:nvPr/>
        </p:nvSpPr>
        <p:spPr>
          <a:xfrm>
            <a:off x="7296150" y="1104900"/>
            <a:ext cx="39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superata una certa soglia di reddito, l’aumento della domanda di questi beni è più che proporzionale rispetto all’incremento del reddito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CB0FEE-EC89-481A-87AD-B54DBF2B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9" y="3180950"/>
            <a:ext cx="7938052" cy="35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FDDF3-E9D3-4E47-9B87-32A242CFC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851" y="592277"/>
            <a:ext cx="7050157" cy="626924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Valore del mercato del lusso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56DAA69-9696-4820-A993-A6D3F7F6F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73509"/>
              </p:ext>
            </p:extLst>
          </p:nvPr>
        </p:nvGraphicFramePr>
        <p:xfrm>
          <a:off x="2416630" y="1430475"/>
          <a:ext cx="8847718" cy="454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144454-7CEA-443E-B9E2-C112CBDB4B25}"/>
              </a:ext>
            </a:extLst>
          </p:cNvPr>
          <p:cNvSpPr txBox="1"/>
          <p:nvPr/>
        </p:nvSpPr>
        <p:spPr>
          <a:xfrm>
            <a:off x="2716696" y="5976257"/>
            <a:ext cx="6480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Rielaborazione personale dati Worldwide </a:t>
            </a:r>
            <a:r>
              <a:rPr lang="it-IT" sz="1100" dirty="0" err="1"/>
              <a:t>luxury</a:t>
            </a:r>
            <a:r>
              <a:rPr lang="it-IT" sz="1100" dirty="0"/>
              <a:t> market monitor, </a:t>
            </a:r>
            <a:r>
              <a:rPr lang="it-IT" sz="1100" dirty="0" err="1"/>
              <a:t>Altagamma</a:t>
            </a:r>
            <a:r>
              <a:rPr lang="it-IT" sz="11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0743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A715C9E-D221-444C-8A1A-727ADF969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39297"/>
              </p:ext>
            </p:extLst>
          </p:nvPr>
        </p:nvGraphicFramePr>
        <p:xfrm>
          <a:off x="2610737" y="1093064"/>
          <a:ext cx="6970526" cy="467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9AB80-B7FF-4375-B9BE-C8D9391B39CD}"/>
              </a:ext>
            </a:extLst>
          </p:cNvPr>
          <p:cNvSpPr txBox="1"/>
          <p:nvPr/>
        </p:nvSpPr>
        <p:spPr>
          <a:xfrm>
            <a:off x="2266121" y="5764936"/>
            <a:ext cx="789829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Rielaborazione personale dati Worldwide </a:t>
            </a:r>
            <a:r>
              <a:rPr lang="it-IT" sz="1100" dirty="0" err="1"/>
              <a:t>luxury</a:t>
            </a:r>
            <a:r>
              <a:rPr lang="it-IT" sz="1100" dirty="0"/>
              <a:t> market monitor, </a:t>
            </a:r>
            <a:r>
              <a:rPr lang="it-IT" sz="1100" dirty="0" err="1"/>
              <a:t>Altagamma</a:t>
            </a:r>
            <a:r>
              <a:rPr lang="it-IT" sz="1100" dirty="0"/>
              <a:t> 2018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20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4AD4A-E91A-490F-927A-7EACA98E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39" y="538844"/>
            <a:ext cx="9234490" cy="952500"/>
          </a:xfrm>
        </p:spPr>
        <p:txBody>
          <a:bodyPr/>
          <a:lstStyle/>
          <a:p>
            <a:r>
              <a:rPr lang="it-IT" b="1" dirty="0"/>
              <a:t>Classificazione dei consumatori del lusso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31999B-6D5D-4022-90D0-CC164590BF39}"/>
              </a:ext>
            </a:extLst>
          </p:cNvPr>
          <p:cNvSpPr txBox="1"/>
          <p:nvPr/>
        </p:nvSpPr>
        <p:spPr>
          <a:xfrm>
            <a:off x="3166684" y="2253571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aree geografiche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CF669E-442E-41C0-ADF9-0FB242E80859}"/>
              </a:ext>
            </a:extLst>
          </p:cNvPr>
          <p:cNvSpPr txBox="1"/>
          <p:nvPr/>
        </p:nvSpPr>
        <p:spPr>
          <a:xfrm>
            <a:off x="8730343" y="2215634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Età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EA4815F-C1CB-41BA-9931-EAEA92C83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252178"/>
              </p:ext>
            </p:extLst>
          </p:nvPr>
        </p:nvGraphicFramePr>
        <p:xfrm>
          <a:off x="1505225" y="2622903"/>
          <a:ext cx="5245099" cy="360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30A97D3-43EB-4E61-A3C7-D9DA0D68A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548645"/>
              </p:ext>
            </p:extLst>
          </p:nvPr>
        </p:nvGraphicFramePr>
        <p:xfrm>
          <a:off x="6750325" y="2620771"/>
          <a:ext cx="5441676" cy="360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CF3E40-5D0C-4B7D-8BFC-1753ADADD11E}"/>
              </a:ext>
            </a:extLst>
          </p:cNvPr>
          <p:cNvSpPr txBox="1"/>
          <p:nvPr/>
        </p:nvSpPr>
        <p:spPr>
          <a:xfrm>
            <a:off x="1762539" y="6414052"/>
            <a:ext cx="6967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Spotlight</a:t>
            </a:r>
            <a:r>
              <a:rPr lang="it-IT" sz="1100" dirty="0"/>
              <a:t> on China retail 2018, </a:t>
            </a:r>
            <a:r>
              <a:rPr lang="it-IT" sz="1100" dirty="0" err="1"/>
              <a:t>fbicgruop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60621044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897</Words>
  <Application>Microsoft Office PowerPoint</Application>
  <PresentationFormat>Widescreen</PresentationFormat>
  <Paragraphs>152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Consolas</vt:lpstr>
      <vt:lpstr>Wingdings 3</vt:lpstr>
      <vt:lpstr>Filo</vt:lpstr>
      <vt:lpstr>Worksheet</vt:lpstr>
      <vt:lpstr>Presentazione standard di PowerPoint</vt:lpstr>
      <vt:lpstr>I beni di lusso: caratteristiche e peculiarità </vt:lpstr>
      <vt:lpstr>Presentazione standard di PowerPoint</vt:lpstr>
      <vt:lpstr>Presentazione standard di PowerPoint</vt:lpstr>
      <vt:lpstr>Focus: la legge di Engel</vt:lpstr>
      <vt:lpstr>Presentazione standard di PowerPoint</vt:lpstr>
      <vt:lpstr>Valore del mercato del lusso</vt:lpstr>
      <vt:lpstr>Presentazione standard di PowerPoint</vt:lpstr>
      <vt:lpstr>Classificazione dei consumatori del lusso</vt:lpstr>
      <vt:lpstr>I beni personali di lusso</vt:lpstr>
      <vt:lpstr>Il mercato dei beni personali di lusso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Numero di millionaires in Cina </vt:lpstr>
      <vt:lpstr>Numero di super-rich in Cina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crescita del mercato dei beni di  lusso</dc:title>
  <dc:creator>Alberto</dc:creator>
  <cp:lastModifiedBy>Alberto</cp:lastModifiedBy>
  <cp:revision>70</cp:revision>
  <dcterms:created xsi:type="dcterms:W3CDTF">2019-03-27T12:44:52Z</dcterms:created>
  <dcterms:modified xsi:type="dcterms:W3CDTF">2019-04-15T13:00:53Z</dcterms:modified>
</cp:coreProperties>
</file>