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1" r:id="rId4"/>
    <p:sldId id="260" r:id="rId5"/>
    <p:sldId id="258" r:id="rId6"/>
    <p:sldId id="263" r:id="rId7"/>
    <p:sldId id="259" r:id="rId8"/>
    <p:sldId id="268" r:id="rId9"/>
    <p:sldId id="267" r:id="rId10"/>
    <p:sldId id="273" r:id="rId11"/>
    <p:sldId id="275" r:id="rId12"/>
    <p:sldId id="276" r:id="rId13"/>
    <p:sldId id="271" r:id="rId14"/>
    <p:sldId id="270" r:id="rId15"/>
    <p:sldId id="279" r:id="rId16"/>
    <p:sldId id="277" r:id="rId17"/>
    <p:sldId id="27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1"/>
    <a:srgbClr val="E5F8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4436"/>
  </p:normalViewPr>
  <p:slideViewPr>
    <p:cSldViewPr snapToGrid="0" snapToObjects="1">
      <p:cViewPr varScale="1">
        <p:scale>
          <a:sx n="91" d="100"/>
          <a:sy n="91" d="100"/>
        </p:scale>
        <p:origin x="1296" y="184"/>
      </p:cViewPr>
      <p:guideLst/>
    </p:cSldViewPr>
  </p:slideViewPr>
  <p:outlineViewPr>
    <p:cViewPr>
      <p:scale>
        <a:sx n="33" d="100"/>
        <a:sy n="33" d="100"/>
      </p:scale>
      <p:origin x="0" y="-10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1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abiancolin/Desktop/GHG%20ARIMA/GHG%20ARIM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abiancolin/Desktop/GHG%20ARIMA/GHG%20ARIMA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abiancolin/Desktop/GHG%20ARIMA/GHG%20ARIMA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abiancolin/Desktop/Eurostat_Table_sdg_13_10FlagNoDesc_bf6cdd69-f2db-4ba0-a93f-97ef7abc7774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rtabiancolin/Downloads/Eurostat_Table_sdg_13_10FlagNoDesc_bf6cdd69-f2db-4ba0-a93f-97ef7abc777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'GHG '!$I$1</c:f>
              <c:strCache>
                <c:ptCount val="1"/>
                <c:pt idx="0">
                  <c:v>Emissioni di gas serra Eu per settore 1990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6-3245-BCBA-E041B15F2D6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F6-3245-BCBA-E041B15F2D6D}"/>
              </c:ext>
            </c:extLst>
          </c:dPt>
          <c:dPt>
            <c:idx val="2"/>
            <c:bubble3D val="0"/>
            <c:spPr>
              <a:solidFill>
                <a:srgbClr val="76D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F6-3245-BCBA-E041B15F2D6D}"/>
              </c:ext>
            </c:extLst>
          </c:dPt>
          <c:dPt>
            <c:idx val="3"/>
            <c:bubble3D val="0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F6-3245-BCBA-E041B15F2D6D}"/>
              </c:ext>
            </c:extLst>
          </c:dPt>
          <c:dPt>
            <c:idx val="4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F6-3245-BCBA-E041B15F2D6D}"/>
              </c:ext>
            </c:extLst>
          </c:dPt>
          <c:dLbls>
            <c:dLbl>
              <c:idx val="0"/>
              <c:layout>
                <c:manualLayout>
                  <c:x val="9.1073928258967631E-3"/>
                  <c:y val="-9.9881160688247303E-2"/>
                </c:manualLayout>
              </c:layout>
              <c:tx>
                <c:rich>
                  <a:bodyPr/>
                  <a:lstStyle/>
                  <a:p>
                    <a:fld id="{D49A8367-E4E0-D94B-B72B-FC0393E72FFF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24523068-39E2-D74E-BA00-9C12D371C158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F6-3245-BCBA-E041B15F2D6D}"/>
                </c:ext>
              </c:extLst>
            </c:dLbl>
            <c:dLbl>
              <c:idx val="1"/>
              <c:layout>
                <c:manualLayout>
                  <c:x val="-3.1408355205599328E-2"/>
                  <c:y val="-7.6975794692330122E-3"/>
                </c:manualLayout>
              </c:layout>
              <c:tx>
                <c:rich>
                  <a:bodyPr/>
                  <a:lstStyle/>
                  <a:p>
                    <a:fld id="{1C49668B-F82E-AE4C-91C5-E45EF4051D3D}" type="CATEGORYNAME">
                      <a:rPr lang="en-US"/>
                      <a:pPr/>
                      <a:t>[NOME CATEGORIA]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3A282D33-5880-CD46-9FF6-3B98D8C8523D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F6-3245-BCBA-E041B15F2D6D}"/>
                </c:ext>
              </c:extLst>
            </c:dLbl>
            <c:dLbl>
              <c:idx val="2"/>
              <c:layout>
                <c:manualLayout>
                  <c:x val="-1.4353893263342082E-2"/>
                  <c:y val="2.909594634004083E-2"/>
                </c:manualLayout>
              </c:layout>
              <c:tx>
                <c:rich>
                  <a:bodyPr/>
                  <a:lstStyle/>
                  <a:p>
                    <a:fld id="{F07D3B8E-FCDC-6345-AEFE-324DBBEEA175}" type="CATEGORYNAME">
                      <a:rPr lang="en-US"/>
                      <a:pPr/>
                      <a:t>[NOME CATEGORIA]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811226DC-6A81-2642-BA18-C29B9FDC263E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F6-3245-BCBA-E041B15F2D6D}"/>
                </c:ext>
              </c:extLst>
            </c:dLbl>
            <c:dLbl>
              <c:idx val="3"/>
              <c:layout>
                <c:manualLayout>
                  <c:x val="-5.6631671041119857E-3"/>
                  <c:y val="2.5949985418489356E-2"/>
                </c:manualLayout>
              </c:layout>
              <c:tx>
                <c:rich>
                  <a:bodyPr/>
                  <a:lstStyle/>
                  <a:p>
                    <a:fld id="{6EA30034-F493-6641-97D6-7963860ECDB3}" type="CATEGORYNAME">
                      <a:rPr lang="en-US"/>
                      <a:pPr/>
                      <a:t>[NOME CATEGORIA]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7BACAD91-0895-A44D-93F0-AB9D7F4DB717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F6-3245-BCBA-E041B15F2D6D}"/>
                </c:ext>
              </c:extLst>
            </c:dLbl>
            <c:dLbl>
              <c:idx val="4"/>
              <c:layout>
                <c:manualLayout>
                  <c:x val="0.32499849257055402"/>
                  <c:y val="0"/>
                </c:manualLayout>
              </c:layout>
              <c:tx>
                <c:rich>
                  <a:bodyPr/>
                  <a:lstStyle/>
                  <a:p>
                    <a:fld id="{D03AE83D-2AA5-BB48-A267-2510528656DA}" type="CATEGORYNAME">
                      <a:rPr lang="en-US"/>
                      <a:pPr/>
                      <a:t>[NOME CATEGORIA]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5CE35C2C-575D-EB4D-86C9-F70296B38F91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F6-3245-BCBA-E041B15F2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'GHG '!$H$2:$H$6</c:f>
              <c:strCache>
                <c:ptCount val="5"/>
                <c:pt idx="0">
                  <c:v>Energia </c:v>
                </c:pt>
                <c:pt idx="1">
                  <c:v>Trasporti </c:v>
                </c:pt>
                <c:pt idx="2">
                  <c:v>Industria</c:v>
                </c:pt>
                <c:pt idx="3">
                  <c:v>Agricoltura</c:v>
                </c:pt>
                <c:pt idx="4">
                  <c:v>Gestione rifiuti</c:v>
                </c:pt>
              </c:strCache>
            </c:strRef>
          </c:cat>
          <c:val>
            <c:numRef>
              <c:f>'GHG '!$I$2:$I$6</c:f>
              <c:numCache>
                <c:formatCode>0.00%</c:formatCode>
                <c:ptCount val="5"/>
                <c:pt idx="0">
                  <c:v>0.62029999999999996</c:v>
                </c:pt>
                <c:pt idx="1">
                  <c:v>0.15029999999999999</c:v>
                </c:pt>
                <c:pt idx="2">
                  <c:v>9.1648423641117721E-2</c:v>
                </c:pt>
                <c:pt idx="3">
                  <c:v>9.5973521693348843E-2</c:v>
                </c:pt>
                <c:pt idx="4">
                  <c:v>4.1796838910940777E-2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F6-3245-BCBA-E041B15F2D6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47137367991153"/>
          <c:y val="0.11530497614137369"/>
          <c:w val="0.44549806391403657"/>
          <c:h val="0.76939004771725261"/>
        </c:manualLayout>
      </c:layout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'GHG '!$K$1</c:f>
              <c:strCache>
                <c:ptCount val="1"/>
                <c:pt idx="0">
                  <c:v>Emissioni di gas serra Eu per settore 2016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54-CF49-8C8D-E9683C5B7D3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54-CF49-8C8D-E9683C5B7D31}"/>
              </c:ext>
            </c:extLst>
          </c:dPt>
          <c:dPt>
            <c:idx val="2"/>
            <c:bubble3D val="0"/>
            <c:spPr>
              <a:solidFill>
                <a:srgbClr val="76D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54-CF49-8C8D-E9683C5B7D31}"/>
              </c:ext>
            </c:extLst>
          </c:dPt>
          <c:dPt>
            <c:idx val="3"/>
            <c:bubble3D val="0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54-CF49-8C8D-E9683C5B7D31}"/>
              </c:ext>
            </c:extLst>
          </c:dPt>
          <c:dPt>
            <c:idx val="4"/>
            <c:bubble3D val="0"/>
            <c:spPr>
              <a:solidFill>
                <a:srgbClr val="FF7E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54-CF49-8C8D-E9683C5B7D31}"/>
              </c:ext>
            </c:extLst>
          </c:dPt>
          <c:dLbls>
            <c:dLbl>
              <c:idx val="0"/>
              <c:layout>
                <c:manualLayout>
                  <c:x val="1.4846894138232721E-3"/>
                  <c:y val="-1.9977391375987395E-2"/>
                </c:manualLayout>
              </c:layout>
              <c:tx>
                <c:rich>
                  <a:bodyPr/>
                  <a:lstStyle/>
                  <a:p>
                    <a:fld id="{75584EFC-B7E1-1A4B-997C-F020E6D9B79F}" type="CATEGORYNAME">
                      <a:rPr lang="en-US"/>
                      <a:pPr/>
                      <a:t>[NOME CATEGORIA]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3FC6F67F-3F86-6F42-8849-E28A99BF443F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E54-CF49-8C8D-E9683C5B7D31}"/>
                </c:ext>
              </c:extLst>
            </c:dLbl>
            <c:dLbl>
              <c:idx val="1"/>
              <c:layout>
                <c:manualLayout>
                  <c:x val="-4.8084208223972032E-2"/>
                  <c:y val="-6.0755300103783862E-2"/>
                </c:manualLayout>
              </c:layout>
              <c:tx>
                <c:rich>
                  <a:bodyPr/>
                  <a:lstStyle/>
                  <a:p>
                    <a:fld id="{217572D2-A45D-7643-80A0-DB4644DE0182}" type="CATEGORYNAME">
                      <a:rPr lang="en-US"/>
                      <a:pPr/>
                      <a:t>[NOME CATEGORIA]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40E1B78C-249A-B843-969F-859DE48E533C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E54-CF49-8C8D-E9683C5B7D31}"/>
                </c:ext>
              </c:extLst>
            </c:dLbl>
            <c:dLbl>
              <c:idx val="2"/>
              <c:layout>
                <c:manualLayout>
                  <c:x val="-6.4946096697448014E-3"/>
                  <c:y val="1.7356668705028413E-2"/>
                </c:manualLayout>
              </c:layout>
              <c:tx>
                <c:rich>
                  <a:bodyPr/>
                  <a:lstStyle/>
                  <a:p>
                    <a:fld id="{0B54E928-3E05-CC46-881F-A5EB0BD6C050}" type="CATEGORYNAME">
                      <a:rPr lang="en-US"/>
                      <a:pPr/>
                      <a:t>[NOME CATEGORIA]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EF6A499B-F0C7-AB4E-8F2A-73D68FF58E65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E54-CF49-8C8D-E9683C5B7D31}"/>
                </c:ext>
              </c:extLst>
            </c:dLbl>
            <c:dLbl>
              <c:idx val="3"/>
              <c:layout>
                <c:manualLayout>
                  <c:x val="5.1673507580307461E-3"/>
                  <c:y val="1.3366934971099864E-2"/>
                </c:manualLayout>
              </c:layout>
              <c:tx>
                <c:rich>
                  <a:bodyPr/>
                  <a:lstStyle/>
                  <a:p>
                    <a:fld id="{A3DE6FAB-E6A6-834C-B58A-7A9422B6F9DB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2DED0B61-2283-1C48-A65F-5027AC7767BC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E54-CF49-8C8D-E9683C5B7D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812995E-DC31-7149-B1D4-D89E8A20B624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 </a:t>
                    </a:r>
                    <a:fld id="{02C530EF-6EC7-CA40-B2F6-4888FE00AE7A}" type="VALUE">
                      <a:rPr lang="en-US" baseline="0"/>
                      <a:pPr/>
                      <a:t>[VALORE]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E54-CF49-8C8D-E9683C5B7D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'GHG '!$J$2:$J$6</c:f>
              <c:strCache>
                <c:ptCount val="5"/>
                <c:pt idx="0">
                  <c:v>Energia </c:v>
                </c:pt>
                <c:pt idx="1">
                  <c:v>Trasporti </c:v>
                </c:pt>
                <c:pt idx="2">
                  <c:v>Industria</c:v>
                </c:pt>
                <c:pt idx="3">
                  <c:v>Agricoltura</c:v>
                </c:pt>
                <c:pt idx="4">
                  <c:v>Gestione rifiuti</c:v>
                </c:pt>
              </c:strCache>
            </c:strRef>
          </c:cat>
          <c:val>
            <c:numRef>
              <c:f>'GHG '!$K$2:$K$6</c:f>
              <c:numCache>
                <c:formatCode>0.00%</c:formatCode>
                <c:ptCount val="5"/>
                <c:pt idx="0">
                  <c:v>0.54010000000000002</c:v>
                </c:pt>
                <c:pt idx="1">
                  <c:v>0.2402</c:v>
                </c:pt>
                <c:pt idx="2">
                  <c:v>8.7266539072833924E-2</c:v>
                </c:pt>
                <c:pt idx="3">
                  <c:v>0.10020424946625255</c:v>
                </c:pt>
                <c:pt idx="4">
                  <c:v>3.227413795013509E-2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54-CF49-8C8D-E9683C5B7D3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aseline="0">
          <a:latin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'[Eurostat_Table_sdg_13_10FlagNoDesc_bf6cdd69-f2db-4ba0-a93f-97ef7abc7774.xls]Foglio2'!$B$1</c:f>
              <c:strCache>
                <c:ptCount val="1"/>
                <c:pt idx="0">
                  <c:v>Emissioni gas serra per Stato 2016 (index 1990=100)</c:v>
                </c:pt>
              </c:strCache>
            </c:strRef>
          </c:tx>
          <c:spPr>
            <a:solidFill>
              <a:srgbClr val="C00000">
                <a:alpha val="53000"/>
              </a:srgbClr>
            </a:solidFill>
            <a:ln>
              <a:noFill/>
            </a:ln>
            <a:effectLst/>
          </c:spPr>
          <c:invertIfNegative val="0"/>
          <c:cat>
            <c:strRef>
              <c:f>'[Eurostat_Table_sdg_13_10FlagNoDesc_bf6cdd69-f2db-4ba0-a93f-97ef7abc7774.xls]Foglio2'!$A$2:$A$29</c:f>
              <c:strCache>
                <c:ptCount val="28"/>
                <c:pt idx="0">
                  <c:v>Lithuania</c:v>
                </c:pt>
                <c:pt idx="1">
                  <c:v>Latvia</c:v>
                </c:pt>
                <c:pt idx="2">
                  <c:v>Romania</c:v>
                </c:pt>
                <c:pt idx="3">
                  <c:v>Estonia</c:v>
                </c:pt>
                <c:pt idx="4">
                  <c:v>Slovakia</c:v>
                </c:pt>
                <c:pt idx="5">
                  <c:v>Bulgaria</c:v>
                </c:pt>
                <c:pt idx="6">
                  <c:v>United Kingdom</c:v>
                </c:pt>
                <c:pt idx="7">
                  <c:v>Czechia</c:v>
                </c:pt>
                <c:pt idx="8">
                  <c:v>Hungary</c:v>
                </c:pt>
                <c:pt idx="9">
                  <c:v>Denmark</c:v>
                </c:pt>
                <c:pt idx="10">
                  <c:v>Germany</c:v>
                </c:pt>
                <c:pt idx="11">
                  <c:v>Sweden</c:v>
                </c:pt>
                <c:pt idx="12">
                  <c:v>Croatia</c:v>
                </c:pt>
                <c:pt idx="13">
                  <c:v>Belgium</c:v>
                </c:pt>
                <c:pt idx="14">
                  <c:v>Italy</c:v>
                </c:pt>
                <c:pt idx="15">
                  <c:v>Finland</c:v>
                </c:pt>
                <c:pt idx="16">
                  <c:v>Poland</c:v>
                </c:pt>
                <c:pt idx="17">
                  <c:v>France</c:v>
                </c:pt>
                <c:pt idx="18">
                  <c:v>Luxembourg</c:v>
                </c:pt>
                <c:pt idx="19">
                  <c:v>Greece</c:v>
                </c:pt>
                <c:pt idx="20">
                  <c:v>Netherlands</c:v>
                </c:pt>
                <c:pt idx="21">
                  <c:v>Slovenia</c:v>
                </c:pt>
                <c:pt idx="22">
                  <c:v>Malta</c:v>
                </c:pt>
                <c:pt idx="23">
                  <c:v>Austria</c:v>
                </c:pt>
                <c:pt idx="24">
                  <c:v>Ireland</c:v>
                </c:pt>
                <c:pt idx="25">
                  <c:v>Portugal</c:v>
                </c:pt>
                <c:pt idx="26">
                  <c:v>Spain</c:v>
                </c:pt>
                <c:pt idx="27">
                  <c:v>Cyprus</c:v>
                </c:pt>
              </c:strCache>
            </c:strRef>
          </c:cat>
          <c:val>
            <c:numRef>
              <c:f>'[Eurostat_Table_sdg_13_10FlagNoDesc_bf6cdd69-f2db-4ba0-a93f-97ef7abc7774.xls]Foglio2'!$B$2:$B$29</c:f>
              <c:numCache>
                <c:formatCode>General</c:formatCode>
                <c:ptCount val="28"/>
                <c:pt idx="0">
                  <c:v>42</c:v>
                </c:pt>
                <c:pt idx="1">
                  <c:v>43.8</c:v>
                </c:pt>
                <c:pt idx="2">
                  <c:v>45.8</c:v>
                </c:pt>
                <c:pt idx="3">
                  <c:v>48.6</c:v>
                </c:pt>
                <c:pt idx="4">
                  <c:v>55.6</c:v>
                </c:pt>
                <c:pt idx="5">
                  <c:v>57</c:v>
                </c:pt>
                <c:pt idx="6">
                  <c:v>63.6</c:v>
                </c:pt>
                <c:pt idx="7">
                  <c:v>65.599999999999994</c:v>
                </c:pt>
                <c:pt idx="8">
                  <c:v>65.8</c:v>
                </c:pt>
                <c:pt idx="9">
                  <c:v>73.900000000000006</c:v>
                </c:pt>
                <c:pt idx="10">
                  <c:v>74.099999999999994</c:v>
                </c:pt>
                <c:pt idx="11">
                  <c:v>76.099999999999994</c:v>
                </c:pt>
                <c:pt idx="12">
                  <c:v>76.2</c:v>
                </c:pt>
                <c:pt idx="13">
                  <c:v>81.5</c:v>
                </c:pt>
                <c:pt idx="14">
                  <c:v>83.9</c:v>
                </c:pt>
                <c:pt idx="15">
                  <c:v>84</c:v>
                </c:pt>
                <c:pt idx="16">
                  <c:v>85</c:v>
                </c:pt>
                <c:pt idx="17">
                  <c:v>85.6</c:v>
                </c:pt>
                <c:pt idx="18">
                  <c:v>87.5</c:v>
                </c:pt>
                <c:pt idx="19">
                  <c:v>89.7</c:v>
                </c:pt>
                <c:pt idx="20">
                  <c:v>91.6</c:v>
                </c:pt>
                <c:pt idx="21">
                  <c:v>95.2</c:v>
                </c:pt>
                <c:pt idx="22">
                  <c:v>99.4</c:v>
                </c:pt>
                <c:pt idx="23">
                  <c:v>103.1</c:v>
                </c:pt>
                <c:pt idx="24">
                  <c:v>113.4</c:v>
                </c:pt>
                <c:pt idx="25">
                  <c:v>115.8</c:v>
                </c:pt>
                <c:pt idx="26">
                  <c:v>116.4</c:v>
                </c:pt>
                <c:pt idx="27">
                  <c:v>152.9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E-A846-BD12-2095E6065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886255"/>
        <c:axId val="647069215"/>
      </c:barChart>
      <c:catAx>
        <c:axId val="62488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it-IT"/>
          </a:p>
        </c:txPr>
        <c:crossAx val="647069215"/>
        <c:crosses val="autoZero"/>
        <c:auto val="1"/>
        <c:lblAlgn val="ctr"/>
        <c:lblOffset val="100"/>
        <c:noMultiLvlLbl val="0"/>
      </c:catAx>
      <c:valAx>
        <c:axId val="647069215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it-IT"/>
          </a:p>
        </c:txPr>
        <c:crossAx val="624886255"/>
        <c:crosses val="autoZero"/>
        <c:crossBetween val="between"/>
        <c:majorUnit val="2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latin typeface="Times New Roman" panose="02020603050405020304" pitchFamily="18" charset="0"/>
        </a:defRPr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'[Eurostat_Table_sdg_13_10FlagNoDesc_bf6cdd69-f2db-4ba0-a93f-97ef7abc7774.xls]Foglio1'!$B$1</c:f>
              <c:strCache>
                <c:ptCount val="1"/>
                <c:pt idx="0">
                  <c:v>Trend emissioni gas serra EU 1990-2016 (index 1990=100)</c:v>
                </c:pt>
              </c:strCache>
            </c:strRef>
          </c:tx>
          <c:spPr>
            <a:ln w="19050" cap="rnd">
              <a:solidFill>
                <a:srgbClr val="0054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5493"/>
              </a:solidFill>
              <a:ln w="9525">
                <a:solidFill>
                  <a:srgbClr val="005493"/>
                </a:solidFill>
              </a:ln>
              <a:effectLst/>
            </c:spPr>
          </c:marker>
          <c:xVal>
            <c:numRef>
              <c:f>'[Eurostat_Table_sdg_13_10FlagNoDesc_bf6cdd69-f2db-4ba0-a93f-97ef7abc7774.xls]Foglio1'!$A$2:$A$28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</c:numRef>
          </c:xVal>
          <c:yVal>
            <c:numRef>
              <c:f>'[Eurostat_Table_sdg_13_10FlagNoDesc_bf6cdd69-f2db-4ba0-a93f-97ef7abc7774.xls]Foglio1'!$B$2:$B$28</c:f>
              <c:numCache>
                <c:formatCode>General</c:formatCode>
                <c:ptCount val="27"/>
                <c:pt idx="0">
                  <c:v>100</c:v>
                </c:pt>
                <c:pt idx="1">
                  <c:v>98.3</c:v>
                </c:pt>
                <c:pt idx="2">
                  <c:v>95.3</c:v>
                </c:pt>
                <c:pt idx="3">
                  <c:v>93.6</c:v>
                </c:pt>
                <c:pt idx="4">
                  <c:v>93.2</c:v>
                </c:pt>
                <c:pt idx="5">
                  <c:v>94.2</c:v>
                </c:pt>
                <c:pt idx="6">
                  <c:v>96.2</c:v>
                </c:pt>
                <c:pt idx="7">
                  <c:v>94.5</c:v>
                </c:pt>
                <c:pt idx="8">
                  <c:v>93.8</c:v>
                </c:pt>
                <c:pt idx="9">
                  <c:v>92</c:v>
                </c:pt>
                <c:pt idx="10">
                  <c:v>92.3</c:v>
                </c:pt>
                <c:pt idx="11">
                  <c:v>93.3</c:v>
                </c:pt>
                <c:pt idx="12">
                  <c:v>92.4</c:v>
                </c:pt>
                <c:pt idx="13">
                  <c:v>94</c:v>
                </c:pt>
                <c:pt idx="14">
                  <c:v>94.1</c:v>
                </c:pt>
                <c:pt idx="15">
                  <c:v>93.6</c:v>
                </c:pt>
                <c:pt idx="16">
                  <c:v>93.4</c:v>
                </c:pt>
                <c:pt idx="17">
                  <c:v>92.7</c:v>
                </c:pt>
                <c:pt idx="18">
                  <c:v>90.6</c:v>
                </c:pt>
                <c:pt idx="19">
                  <c:v>84</c:v>
                </c:pt>
                <c:pt idx="20">
                  <c:v>85.8</c:v>
                </c:pt>
                <c:pt idx="21">
                  <c:v>83.1</c:v>
                </c:pt>
                <c:pt idx="22">
                  <c:v>82</c:v>
                </c:pt>
                <c:pt idx="23">
                  <c:v>80.400000000000006</c:v>
                </c:pt>
                <c:pt idx="24">
                  <c:v>77.400000000000006</c:v>
                </c:pt>
                <c:pt idx="25">
                  <c:v>78</c:v>
                </c:pt>
                <c:pt idx="26">
                  <c:v>77.599999999999994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8B-9D4B-A55A-7819BB02E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135087"/>
        <c:axId val="627136767"/>
      </c:scatterChart>
      <c:valAx>
        <c:axId val="627135087"/>
        <c:scaling>
          <c:orientation val="minMax"/>
          <c:max val="2016"/>
          <c:min val="1990"/>
        </c:scaling>
        <c:delete val="0"/>
        <c:axPos val="b"/>
        <c:majorGridlines>
          <c:spPr>
            <a:ln w="9525" cap="flat" cmpd="sng" algn="ctr">
              <a:gradFill flip="none" rotWithShape="1">
                <a:gsLst>
                  <a:gs pos="0">
                    <a:schemeClr val="accent1">
                      <a:lumMod val="1000"/>
                      <a:lumOff val="99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it-IT"/>
          </a:p>
        </c:txPr>
        <c:crossAx val="627136767"/>
        <c:crosses val="autoZero"/>
        <c:crossBetween val="midCat"/>
        <c:majorUnit val="1"/>
      </c:valAx>
      <c:valAx>
        <c:axId val="627136767"/>
        <c:scaling>
          <c:orientation val="minMax"/>
          <c:max val="102"/>
          <c:min val="7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it-IT"/>
          </a:p>
        </c:txPr>
        <c:crossAx val="627135087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latin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0.02967</cdr:x>
      <cdr:y>0.3518</cdr:y>
    </cdr:from>
    <cdr:to>
      <cdr:x>0.98241</cdr:x>
      <cdr:y>0.3518</cdr:y>
    </cdr:to>
    <cdr:cxnSp macro="">
      <cdr:nvCxnSpPr>
        <cdr:cNvPr id="3" name="Connettore 1 2">
          <a:extLst xmlns:a="http://schemas.openxmlformats.org/drawingml/2006/main">
            <a:ext uri="{FF2B5EF4-FFF2-40B4-BE49-F238E27FC236}">
              <a16:creationId xmlns:a16="http://schemas.microsoft.com/office/drawing/2014/main" id="{BF854133-B2EF-384C-8172-CA54091F7C18}"/>
            </a:ext>
          </a:extLst>
        </cdr:cNvPr>
        <cdr:cNvCxnSpPr/>
      </cdr:nvCxnSpPr>
      <cdr:spPr>
        <a:xfrm xmlns:a="http://schemas.openxmlformats.org/drawingml/2006/main">
          <a:off x="309647" y="1557909"/>
          <a:ext cx="9943571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C19BABC-8054-5E4A-AF99-BFEDAC2C8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B82C07-321F-704C-92A5-42B0FBB0F7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96D99-F432-E143-BC39-0C510AC3B76E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9D5A54-1C91-F64C-8464-3BC5E9ECBC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2640C7-6982-6D4B-8201-3CD7CE859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F6751-0473-BE4E-A7F3-EB27319E8B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371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0285-6149-BE4C-BDE5-61A7ED003E2F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3B22-B496-8D43-9EDB-2A258D348D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132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73B22-B496-8D43-9EDB-2A258D348DF5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17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73B22-B496-8D43-9EDB-2A258D348DF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77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73B22-B496-8D43-9EDB-2A258D348DF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60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73B22-B496-8D43-9EDB-2A258D348DF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5C949B-CC42-7B40-A875-463FE1D3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262CC4-F13F-D64D-BCEB-5F1A8C673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3F65A6-30EE-A840-8D7F-C2C2B89A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CCA1F5-5BB5-0244-9780-C517702E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3AF6E4-3271-7F45-8470-D5E145A5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65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995FBF-21E5-1D48-84A3-85EE4CB9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857813-2C27-A341-8802-88345ABE2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EE7F44-6FCF-0A45-994F-95286F44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225D7F-5F8B-324C-8F11-45DCAA08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0BB60B-8122-BA40-9430-E05E5BB8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04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F9E084-D554-BD45-A456-F00213347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435272-0615-FB46-BE85-67557EED8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8F534E-79E2-B347-9116-370F8DC0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0C44F8-E59B-7243-ADD8-DB5EA97D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1E9B1D-110D-914C-B10F-93B6F25A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1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7A8033-7D11-A548-AAF8-E357C249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D5B3CF-C877-0D46-A508-26E6D2084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AABF66-FA24-8047-9288-FFC2D426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7ADD9C-1418-F94D-8ADF-36FC9D743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C1DC2-6905-574E-95DB-70504F61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37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60AA58-7972-9242-8F66-FB3E13FD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318381-0757-0046-A189-23D0FB75C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4CD05F-A381-CB4A-A70B-116BB26A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F58A21-2A4B-144C-B77E-BCD6906F3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1E5E54-569F-F846-A468-7F3BAAA9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02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BD143-639A-8F41-878A-9C58E933E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3696C4-2309-2B4E-B9FB-68662515C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938565-DDEB-ED40-AD8E-21B34D8E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E8FB1C-21E3-3544-B16C-1053FD9E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616335-F6E3-2043-B326-9849A2D33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559390-BD15-7941-82F4-3DF16CDB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3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76BD31-BF57-B047-A4FE-92352ED6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C6F574-4A31-4D4B-BD10-D9B109A0D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BD6692-C7BD-5A4B-B15C-DA28CB173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17BCF6-9F72-394F-B73B-799F84341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23F942-D4C9-D74D-959A-59AD2F8F9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4D0350E-83ED-4547-A3AB-1F7D4ABD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7CC8C1-2F10-7F46-9B22-4362934E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C9669B-7973-ED46-9F03-B251907D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80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E3F75-EAE3-D046-949D-4326AE8E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CDA8E77-B94D-C44E-AF3E-3FE30D61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B86E98-B5C2-A947-839A-E5B4FF962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1E2B3A-87F5-3A4E-9673-78A70EDE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05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93AB7E6-3904-4140-B602-801B99B9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CB80D7-39FD-A34F-8990-ACFAB878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087ACA-162E-BE4A-BF11-9E8B7F2D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26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5FB97D-0E21-364A-AB64-F8DDE2D6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80AA4-8B17-B648-980D-08A2D6D32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F60D0E-1204-B24F-8D3E-8A68DF9B7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395E21-81F2-2F42-A8F7-F1CAA34B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452F1A-FF0C-784E-8140-185EC5938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4FA84B-9B02-9145-AF90-0CF14CF48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07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C38C-7EA0-C341-AE84-64F278A2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3DD3970-44C6-CE42-ADEF-C41E071C7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84A3171-5A82-BE44-9371-8412F1116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4E2EBA-2A30-A040-9231-62DAE404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4AB4D6-15D2-3041-84C0-7ED7DE66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708039-798B-9443-A702-A979E79C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6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686782-FE22-7549-9507-2886C459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E0339B-63AC-5048-A959-3C942604F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E2F550-6CC8-A741-B0A2-0D405CD0A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5C92-DF82-1449-AFBB-CDAD82EAD616}" type="datetimeFigureOut">
              <a:rPr lang="it-IT" smtClean="0"/>
              <a:t>11/04/19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981F60B-DEA3-FB47-91A4-11224D2F3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299E46-F1EA-3142-BA55-707065FA6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D6A9-0650-E94E-B0BF-8EB23C458E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62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web/national-accounts/data/database" TargetMode="External"/><Relationship Id="rId2" Type="http://schemas.openxmlformats.org/officeDocument/2006/relationships/hyperlink" Target="https://ec.europa.eu/eurostat/web/climate-change/data/databa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noema.com/iuacek/euro-area-gdp-growth-forecast-2015-2020-and-up-to-2060-data-and-charts" TargetMode="External"/><Relationship Id="rId4" Type="http://schemas.openxmlformats.org/officeDocument/2006/relationships/hyperlink" Target="https://www.youtube.com/watch?v=l-xHXE17SiY&amp;t=567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21B7AFD-32A4-E342-A89E-90AE14C6BB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56E6FB-CC31-2143-8D60-D9D176778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664" y="2350008"/>
            <a:ext cx="9948672" cy="2157984"/>
          </a:xfrm>
        </p:spPr>
        <p:txBody>
          <a:bodyPr>
            <a:normAutofit/>
          </a:bodyPr>
          <a:lstStyle/>
          <a:p>
            <a:r>
              <a:rPr lang="it-IT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PREVISIONE SULL’ANDAMENTO DELLE EMISSIONI DI GAS SERRA</a:t>
            </a:r>
            <a:r>
              <a:rPr lang="it-IT" sz="5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EUROPA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D7840A-4616-374B-88A0-6A137F3A6C2E}"/>
              </a:ext>
            </a:extLst>
          </p:cNvPr>
          <p:cNvSpPr txBox="1"/>
          <p:nvPr/>
        </p:nvSpPr>
        <p:spPr>
          <a:xfrm>
            <a:off x="10306345" y="6325644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Marta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Biancolin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2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BBC684-9AB1-5444-80E8-C7AE449C5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27" y="662914"/>
            <a:ext cx="5157787" cy="447675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Test di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Aumentato 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91D6E33-7371-8543-82B6-D2A4782411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1746" y="1540071"/>
            <a:ext cx="5157787" cy="3391519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F11A5F5-273B-5243-B280-8B3527F3A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0510" y="662914"/>
            <a:ext cx="5183188" cy="447676"/>
          </a:xfrm>
        </p:spPr>
        <p:txBody>
          <a:bodyPr>
            <a:normAutofit/>
          </a:bodyPr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2. Analisi ACF e PACF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B2C48429-4839-A341-A499-DA00ACD55E3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2468" y="1110590"/>
            <a:ext cx="5157786" cy="4458834"/>
          </a:xfrm>
        </p:spPr>
      </p:pic>
      <p:cxnSp>
        <p:nvCxnSpPr>
          <p:cNvPr id="12" name="Connettore 4 11">
            <a:extLst>
              <a:ext uri="{FF2B5EF4-FFF2-40B4-BE49-F238E27FC236}">
                <a16:creationId xmlns:a16="http://schemas.microsoft.com/office/drawing/2014/main" id="{788E89F1-8491-F346-817D-D18F2DDE9D37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H="1" flipV="1">
            <a:off x="731746" y="3235831"/>
            <a:ext cx="578070" cy="2229414"/>
          </a:xfrm>
          <a:prstGeom prst="bentConnector4">
            <a:avLst>
              <a:gd name="adj1" fmla="val -39545"/>
              <a:gd name="adj2" fmla="val 100225"/>
            </a:avLst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6F544F7-6C02-9F47-9129-05B0226E1161}"/>
              </a:ext>
            </a:extLst>
          </p:cNvPr>
          <p:cNvSpPr txBox="1"/>
          <p:nvPr/>
        </p:nvSpPr>
        <p:spPr>
          <a:xfrm>
            <a:off x="1309816" y="5091290"/>
            <a:ext cx="4485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Il valore di (a-1) non permette di rigettare l’ipotesi nulla di stazionarietà, ciò è confermato anche dal </a:t>
            </a:r>
            <a:r>
              <a:rPr lang="it-IT" err="1">
                <a:latin typeface="Times New Roman" panose="02020603050405020304" pitchFamily="18" charset="0"/>
                <a:cs typeface="Times New Roman" panose="02020603050405020304" pitchFamily="18" charset="0"/>
              </a:rPr>
              <a:t>p-value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, il quale ha un valore troppo alto per poter rifiutare tale ipotesi. </a:t>
            </a:r>
          </a:p>
        </p:txBody>
      </p:sp>
      <p:cxnSp>
        <p:nvCxnSpPr>
          <p:cNvPr id="7" name="Connettore 4 6">
            <a:extLst>
              <a:ext uri="{FF2B5EF4-FFF2-40B4-BE49-F238E27FC236}">
                <a16:creationId xmlns:a16="http://schemas.microsoft.com/office/drawing/2014/main" id="{48F36226-9550-7840-B0B2-5C75F1975930}"/>
              </a:ext>
            </a:extLst>
          </p:cNvPr>
          <p:cNvCxnSpPr/>
          <p:nvPr/>
        </p:nvCxnSpPr>
        <p:spPr>
          <a:xfrm rot="16200000" flipH="1">
            <a:off x="7124981" y="5671960"/>
            <a:ext cx="568329" cy="363255"/>
          </a:xfrm>
          <a:prstGeom prst="bentConnector3">
            <a:avLst>
              <a:gd name="adj1" fmla="val 98488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3C7408-5790-CC47-AFA1-9F47719CA7C9}"/>
              </a:ext>
            </a:extLst>
          </p:cNvPr>
          <p:cNvSpPr txBox="1"/>
          <p:nvPr/>
        </p:nvSpPr>
        <p:spPr>
          <a:xfrm>
            <a:off x="7590773" y="5829954"/>
            <a:ext cx="2930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ACF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tails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off 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PACF 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cuts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off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after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1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lag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85265D-0176-5241-9D8F-78D22CAD3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" t="1596" r="9158" b="15719"/>
          <a:stretch/>
        </p:blipFill>
        <p:spPr>
          <a:xfrm>
            <a:off x="729284" y="1540070"/>
            <a:ext cx="5268291" cy="3391519"/>
          </a:xfrm>
          <a:prstGeom prst="rect">
            <a:avLst/>
          </a:prstGeom>
        </p:spPr>
      </p:pic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DADA4CCA-9666-9E40-A188-6F31F387E14A}"/>
              </a:ext>
            </a:extLst>
          </p:cNvPr>
          <p:cNvSpPr/>
          <p:nvPr/>
        </p:nvSpPr>
        <p:spPr>
          <a:xfrm>
            <a:off x="10475984" y="5747410"/>
            <a:ext cx="108000" cy="64678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26ED49-9A08-FF4C-876D-36756A94DD0B}"/>
              </a:ext>
            </a:extLst>
          </p:cNvPr>
          <p:cNvSpPr txBox="1"/>
          <p:nvPr/>
        </p:nvSpPr>
        <p:spPr>
          <a:xfrm>
            <a:off x="10583984" y="5901527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(1)</a:t>
            </a:r>
          </a:p>
        </p:txBody>
      </p:sp>
    </p:spTree>
    <p:extLst>
      <p:ext uri="{BB962C8B-B14F-4D97-AF65-F5344CB8AC3E}">
        <p14:creationId xmlns:p14="http://schemas.microsoft.com/office/powerpoint/2010/main" val="17065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69768-2444-CE45-8330-9D4512BE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37"/>
            <a:ext cx="4584700" cy="473075"/>
          </a:xfrm>
        </p:spPr>
        <p:txBody>
          <a:bodyPr>
            <a:noAutofit/>
          </a:bodyPr>
          <a:lstStyle/>
          <a:p>
            <a:r>
              <a:rPr 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3./4. Scelta del miglior modello 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1636E61-AB7A-2C4A-96D8-6E08646CC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484" y="1385875"/>
            <a:ext cx="5126790" cy="4580972"/>
          </a:xfrm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4A75898-6E24-A743-AFFD-F030954217CF}"/>
              </a:ext>
            </a:extLst>
          </p:cNvPr>
          <p:cNvCxnSpPr>
            <a:cxnSpLocks/>
          </p:cNvCxnSpPr>
          <p:nvPr/>
        </p:nvCxnSpPr>
        <p:spPr>
          <a:xfrm>
            <a:off x="579863" y="3075295"/>
            <a:ext cx="3294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06F0EC3-0D49-834F-9C67-EB02DC04D089}"/>
              </a:ext>
            </a:extLst>
          </p:cNvPr>
          <p:cNvCxnSpPr>
            <a:cxnSpLocks/>
          </p:cNvCxnSpPr>
          <p:nvPr/>
        </p:nvCxnSpPr>
        <p:spPr>
          <a:xfrm>
            <a:off x="579863" y="3492993"/>
            <a:ext cx="3294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58C2748-899D-E242-887A-49552D1CE6C6}"/>
              </a:ext>
            </a:extLst>
          </p:cNvPr>
          <p:cNvCxnSpPr>
            <a:cxnSpLocks/>
          </p:cNvCxnSpPr>
          <p:nvPr/>
        </p:nvCxnSpPr>
        <p:spPr>
          <a:xfrm flipH="1">
            <a:off x="5789970" y="4101455"/>
            <a:ext cx="3060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0040959-4048-0042-A108-D20CA7B42B71}"/>
              </a:ext>
            </a:extLst>
          </p:cNvPr>
          <p:cNvCxnSpPr>
            <a:cxnSpLocks/>
          </p:cNvCxnSpPr>
          <p:nvPr/>
        </p:nvCxnSpPr>
        <p:spPr>
          <a:xfrm>
            <a:off x="409074" y="4101455"/>
            <a:ext cx="3314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E01AA84C-1629-5E47-AC17-42479D6CD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4" r="7968" b="3141"/>
          <a:stretch/>
        </p:blipFill>
        <p:spPr>
          <a:xfrm>
            <a:off x="6324726" y="1404000"/>
            <a:ext cx="5126791" cy="4393131"/>
          </a:xfrm>
          <a:prstGeom prst="rect">
            <a:avLst/>
          </a:prstGeom>
        </p:spPr>
      </p:pic>
      <p:sp>
        <p:nvSpPr>
          <p:cNvPr id="26" name="Titolo 1">
            <a:extLst>
              <a:ext uri="{FF2B5EF4-FFF2-40B4-BE49-F238E27FC236}">
                <a16:creationId xmlns:a16="http://schemas.microsoft.com/office/drawing/2014/main" id="{10353C23-7F38-9F47-AF49-361CC55D352F}"/>
              </a:ext>
            </a:extLst>
          </p:cNvPr>
          <p:cNvSpPr txBox="1">
            <a:spLocks/>
          </p:cNvSpPr>
          <p:nvPr/>
        </p:nvSpPr>
        <p:spPr>
          <a:xfrm>
            <a:off x="6324727" y="654616"/>
            <a:ext cx="5126791" cy="47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 Scenario PIL pessimistico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99FD37B-47CA-4E4F-AD10-B067B7FA9148}"/>
              </a:ext>
            </a:extLst>
          </p:cNvPr>
          <p:cNvCxnSpPr>
            <a:cxnSpLocks/>
          </p:cNvCxnSpPr>
          <p:nvPr/>
        </p:nvCxnSpPr>
        <p:spPr>
          <a:xfrm>
            <a:off x="6149847" y="2970099"/>
            <a:ext cx="3294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90DF4E14-B507-254F-B820-253D79EB9E4E}"/>
              </a:ext>
            </a:extLst>
          </p:cNvPr>
          <p:cNvCxnSpPr>
            <a:cxnSpLocks/>
          </p:cNvCxnSpPr>
          <p:nvPr/>
        </p:nvCxnSpPr>
        <p:spPr>
          <a:xfrm>
            <a:off x="6149847" y="3367283"/>
            <a:ext cx="3294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68C16B75-B79E-A846-83CC-E7D50BDB2C14}"/>
              </a:ext>
            </a:extLst>
          </p:cNvPr>
          <p:cNvCxnSpPr>
            <a:cxnSpLocks/>
          </p:cNvCxnSpPr>
          <p:nvPr/>
        </p:nvCxnSpPr>
        <p:spPr>
          <a:xfrm>
            <a:off x="6000367" y="4081565"/>
            <a:ext cx="3294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75E3E323-B24E-9548-A917-D234CF807F66}"/>
              </a:ext>
            </a:extLst>
          </p:cNvPr>
          <p:cNvCxnSpPr>
            <a:cxnSpLocks/>
          </p:cNvCxnSpPr>
          <p:nvPr/>
        </p:nvCxnSpPr>
        <p:spPr>
          <a:xfrm flipH="1">
            <a:off x="11145488" y="4081565"/>
            <a:ext cx="3060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8CA6262D-DA3B-CA42-9CE6-B83328D5EF5B}"/>
              </a:ext>
            </a:extLst>
          </p:cNvPr>
          <p:cNvCxnSpPr/>
          <p:nvPr/>
        </p:nvCxnSpPr>
        <p:spPr>
          <a:xfrm>
            <a:off x="4831882" y="3152297"/>
            <a:ext cx="9580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01F0AA07-AC1C-4341-B172-FE393CA2EB36}"/>
              </a:ext>
            </a:extLst>
          </p:cNvPr>
          <p:cNvCxnSpPr/>
          <p:nvPr/>
        </p:nvCxnSpPr>
        <p:spPr>
          <a:xfrm>
            <a:off x="4831882" y="3603080"/>
            <a:ext cx="9580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23BD3A62-207B-0A4F-B583-EAC0E329DBEF}"/>
              </a:ext>
            </a:extLst>
          </p:cNvPr>
          <p:cNvCxnSpPr>
            <a:cxnSpLocks/>
          </p:cNvCxnSpPr>
          <p:nvPr/>
        </p:nvCxnSpPr>
        <p:spPr>
          <a:xfrm>
            <a:off x="2502568" y="4187968"/>
            <a:ext cx="64489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FD1C989-E1B2-E545-A832-12B1783D2BED}"/>
              </a:ext>
            </a:extLst>
          </p:cNvPr>
          <p:cNvCxnSpPr>
            <a:cxnSpLocks/>
          </p:cNvCxnSpPr>
          <p:nvPr/>
        </p:nvCxnSpPr>
        <p:spPr>
          <a:xfrm>
            <a:off x="5100453" y="4161578"/>
            <a:ext cx="64489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DA66A14F-A7D9-7245-91AE-8EF99B29F0B6}"/>
              </a:ext>
            </a:extLst>
          </p:cNvPr>
          <p:cNvCxnSpPr/>
          <p:nvPr/>
        </p:nvCxnSpPr>
        <p:spPr>
          <a:xfrm>
            <a:off x="10416177" y="3057376"/>
            <a:ext cx="9580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E4EE8664-DFCC-2B4B-83AF-D869F4E6F1B8}"/>
              </a:ext>
            </a:extLst>
          </p:cNvPr>
          <p:cNvCxnSpPr/>
          <p:nvPr/>
        </p:nvCxnSpPr>
        <p:spPr>
          <a:xfrm>
            <a:off x="10416177" y="3603080"/>
            <a:ext cx="9580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06F450E4-BC18-F84E-86F6-C25856233C23}"/>
              </a:ext>
            </a:extLst>
          </p:cNvPr>
          <p:cNvCxnSpPr>
            <a:cxnSpLocks/>
          </p:cNvCxnSpPr>
          <p:nvPr/>
        </p:nvCxnSpPr>
        <p:spPr>
          <a:xfrm>
            <a:off x="10500595" y="4152279"/>
            <a:ext cx="64489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0969AC5D-4438-344D-9A6D-8DC96C3559D0}"/>
              </a:ext>
            </a:extLst>
          </p:cNvPr>
          <p:cNvCxnSpPr>
            <a:cxnSpLocks/>
          </p:cNvCxnSpPr>
          <p:nvPr/>
        </p:nvCxnSpPr>
        <p:spPr>
          <a:xfrm>
            <a:off x="8053949" y="4152279"/>
            <a:ext cx="64489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07BCFD1F-E522-1444-AF96-42660E70FA45}"/>
              </a:ext>
            </a:extLst>
          </p:cNvPr>
          <p:cNvCxnSpPr/>
          <p:nvPr/>
        </p:nvCxnSpPr>
        <p:spPr>
          <a:xfrm>
            <a:off x="10416177" y="3438395"/>
            <a:ext cx="9580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93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AD446D-6705-9F4B-AB47-EE0A65F99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1416504"/>
            <a:ext cx="5157787" cy="453568"/>
          </a:xfrm>
        </p:spPr>
        <p:txBody>
          <a:bodyPr/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Scenario PIL reale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EFDE5D7-E047-1D45-9B51-392D41971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416504"/>
            <a:ext cx="5183188" cy="453569"/>
          </a:xfrm>
        </p:spPr>
        <p:txBody>
          <a:bodyPr/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Scenario PIL ottimistico</a:t>
            </a:r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D52826D2-D2DF-AA46-9666-EA24B71610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89" t="32760" r="8392"/>
          <a:stretch/>
        </p:blipFill>
        <p:spPr>
          <a:xfrm>
            <a:off x="839788" y="2323212"/>
            <a:ext cx="5014888" cy="2211575"/>
          </a:xfrm>
        </p:spPr>
      </p:pic>
      <p:pic>
        <p:nvPicPr>
          <p:cNvPr id="18" name="Segnaposto contenuto 17">
            <a:extLst>
              <a:ext uri="{FF2B5EF4-FFF2-40B4-BE49-F238E27FC236}">
                <a16:creationId xmlns:a16="http://schemas.microsoft.com/office/drawing/2014/main" id="{57F5E929-3AD1-4542-BDF3-A276C1432F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889" r="5867"/>
          <a:stretch/>
        </p:blipFill>
        <p:spPr>
          <a:xfrm>
            <a:off x="6194427" y="2482248"/>
            <a:ext cx="5157785" cy="2052539"/>
          </a:xfrm>
        </p:spPr>
      </p:pic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65E9ACE5-4AC7-B64F-8523-692D974B2D35}"/>
              </a:ext>
            </a:extLst>
          </p:cNvPr>
          <p:cNvCxnSpPr/>
          <p:nvPr/>
        </p:nvCxnSpPr>
        <p:spPr>
          <a:xfrm>
            <a:off x="5051598" y="4125295"/>
            <a:ext cx="54369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98402672-BC58-3D41-9A3D-E4AA9EAA3943}"/>
              </a:ext>
            </a:extLst>
          </p:cNvPr>
          <p:cNvCxnSpPr/>
          <p:nvPr/>
        </p:nvCxnSpPr>
        <p:spPr>
          <a:xfrm>
            <a:off x="10431739" y="4153174"/>
            <a:ext cx="54369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02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A7B651-9C33-AF44-84C9-89EB86AE6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724830"/>
            <a:ext cx="7524262" cy="524668"/>
          </a:xfrm>
        </p:spPr>
        <p:txBody>
          <a:bodyPr>
            <a:no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PROIEZIONI EMISSIONI GAS SERRA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FD280A-7CD2-FB43-AE2D-1953078F2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961479"/>
            <a:ext cx="3932237" cy="3811588"/>
          </a:xfrm>
        </p:spPr>
        <p:txBody>
          <a:bodyPr>
            <a:normAutofit/>
          </a:bodyPr>
          <a:lstStyle/>
          <a:p>
            <a:pPr algn="just"/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Dalle proiezioni risulta che nel 2017 vi è stato un incremento delle emissioni dell’ 1,1% rispetto all’anno precedente, restando comunque inferiore del 24% rispetto al livello del 1990. </a:t>
            </a:r>
          </a:p>
          <a:p>
            <a:pPr algn="just"/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Si registra inoltre una costante diminuzione delle emissioni fino al 2030 pari al 33% rispetto ai livelli del 1990. In linea perciò con quanto previsto dall’Accordo anche se non raggiunge il target del 40%.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4EDC798F-C8BD-A04E-B1CD-57EA2107B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4172" y="1553921"/>
            <a:ext cx="6172200" cy="4626704"/>
          </a:xfrm>
        </p:spPr>
      </p:pic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B05A3D6C-0081-B741-9619-E2492396C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351" y="1553921"/>
            <a:ext cx="6391841" cy="46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F5FEE-7580-AC48-930A-12035787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318863" cy="758281"/>
          </a:xfrm>
        </p:spPr>
        <p:txBody>
          <a:bodyPr>
            <a:normAutofit/>
          </a:bodyPr>
          <a:lstStyle/>
          <a:p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CONFRONTO CON LE STIME DELL’EEA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E7656B0F-1D4A-784B-8A79-1B520B6112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9739" y="1436301"/>
            <a:ext cx="6268455" cy="5264043"/>
          </a:xfrm>
        </p:spPr>
      </p:pic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D5392ABC-5C36-AF46-AFC6-306226347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8580"/>
            <a:ext cx="4231105" cy="2889544"/>
          </a:xfrm>
        </p:spPr>
        <p:txBody>
          <a:bodyPr>
            <a:normAutofit/>
          </a:bodyPr>
          <a:lstStyle/>
          <a:p>
            <a:pPr algn="just"/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stime dell’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Enviroment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Agency prevedono un incremento dello 0,6% nel 2017 rispetto all’anno precedente dovuto principalmente ai trasporti e dall’industria. </a:t>
            </a:r>
          </a:p>
          <a:p>
            <a:pPr algn="just"/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Prevedono inoltre una diminuzione pari al 30-32% per il 2030.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4910A22-EA6D-B442-AD73-2806D2511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894" y="4608471"/>
            <a:ext cx="3781463" cy="20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1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01B613-29D2-964E-8AAF-879EE946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262438" cy="69215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POSSIBLI POLITICHE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B38B3-E504-684C-8AF0-FAEE43252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Adoperare un mix di politiche per affrontare i problemi ambientali basate su strumenti di mercato come tasse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prezzi sulle emissioni.</a:t>
            </a:r>
          </a:p>
          <a:p>
            <a:pPr marL="0" indent="0" algn="just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Maggiore azione nei settori chiave quali energia (trasporti soprattutto) e industria da parte di tutti i policy-maker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finanza, economia e non solo chi se ne occupa direttamente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Raggiungere una maggiore efficienza energetica tramite l’utilizzo di fonti rinnovabili e di fonti alternative a quelle attuali (biocarburanti, gas naturali). </a:t>
            </a:r>
          </a:p>
          <a:p>
            <a:pPr marL="0" indent="0" algn="just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Favorire partnership tra i paesi europei ed extra-EU per affrontare a livello globale i cambiamenti climatici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BRICST  maggiore efficienza per condivisione di tecnologie e conoscenze.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16D073-624D-514A-BC50-A4383F12AA88}"/>
              </a:ext>
            </a:extLst>
          </p:cNvPr>
          <p:cNvSpPr txBox="1"/>
          <p:nvPr/>
        </p:nvSpPr>
        <p:spPr>
          <a:xfrm>
            <a:off x="7838757" y="6475512"/>
            <a:ext cx="435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BRICST: Brasile, Russia, india, Cina, Sudafrica e Turchia</a:t>
            </a:r>
          </a:p>
        </p:txBody>
      </p:sp>
    </p:spTree>
    <p:extLst>
      <p:ext uri="{BB962C8B-B14F-4D97-AF65-F5344CB8AC3E}">
        <p14:creationId xmlns:p14="http://schemas.microsoft.com/office/powerpoint/2010/main" val="411618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4F254B-7E70-E24D-8DE3-24A3E272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503"/>
            <a:ext cx="10515600" cy="1009651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6A7293-5E1E-9345-8E61-E9BEF5DE5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2596"/>
            <a:ext cx="5181600" cy="223280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Ipotesi: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emissioni al 2030 si ridurranno del 40%.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 diminuzione delle emissioni guardando al trend. 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Almeno lo scenario con il Pil reale è significativo.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 introduzione della variabile PIL migliora la previsione (intervallo di confidenza minore).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E823ED-2B53-C944-AD56-D3BE319CC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12596"/>
            <a:ext cx="5181600" cy="21451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Risultati: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emissioni al 2030 si sono ridotte del 33%.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 diminuzione anche se con lieve aumento nel 2017. 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scenario con il PIL pessimistico è significativo.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 introduzione della variabile PIL migliora la previsione (intervallo di confidenza minore).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195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4F5EF-5DE1-1A43-8872-5B657B0B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674"/>
            <a:ext cx="1363133" cy="532342"/>
          </a:xfrm>
        </p:spPr>
        <p:txBody>
          <a:bodyPr>
            <a:normAutofit fontScale="90000"/>
          </a:bodyPr>
          <a:lstStyle/>
          <a:p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1A1B0B-A972-7A4F-AC9F-1ACF8E45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source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(source EEA)»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https://ec.europa.eu/eurostat/web/climate-change/data/database</a:t>
            </a:r>
            <a:endParaRPr lang="it-IT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(source EEA)»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it-IT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it-IT" sz="20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ec.europa.eu</a:t>
            </a:r>
            <a:r>
              <a:rPr lang="it-IT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it-IT" sz="20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eurostat</a:t>
            </a:r>
            <a:r>
              <a:rPr lang="it-IT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/web/</a:t>
            </a:r>
            <a:r>
              <a:rPr lang="it-IT" sz="20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climate-change</a:t>
            </a:r>
            <a:r>
              <a:rPr lang="it-IT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/data/database</a:t>
            </a:r>
            <a:endParaRPr lang="it-IT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Enviroment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Agency, «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mitigation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2018</a:t>
            </a:r>
          </a:p>
          <a:p>
            <a:pPr algn="just"/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Development, «OECD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Enviromental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Outlook to 2030», 2008</a:t>
            </a:r>
          </a:p>
          <a:p>
            <a:pPr algn="just"/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Eurostat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«GDP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aggregates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https://ec.europa.eu/eurostat/web/national-accounts/data/database</a:t>
            </a:r>
            <a:endParaRPr lang="it-IT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https://www.youtube.com/watch?v=l-xHXE17SiY&amp;t=567s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it-IT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https://knoema.com/iuacek/euro-area-gdp-growth-forecast-2015-2020-and-up-to-2060-data-and-charts</a:t>
            </a:r>
            <a:endParaRPr lang="it-IT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C9621-D6A8-A14B-9EC4-3802652913F8}"/>
              </a:ext>
            </a:extLst>
          </p:cNvPr>
          <p:cNvSpPr txBox="1"/>
          <p:nvPr/>
        </p:nvSpPr>
        <p:spPr>
          <a:xfrm>
            <a:off x="7518400" y="7782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3D2196-901F-1043-879A-8F55E465C90A}"/>
              </a:ext>
            </a:extLst>
          </p:cNvPr>
          <p:cNvSpPr txBox="1"/>
          <p:nvPr/>
        </p:nvSpPr>
        <p:spPr>
          <a:xfrm>
            <a:off x="1584960" y="-426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40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F9FCE1-061B-C249-BC3D-021C14E2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345"/>
            <a:ext cx="1779494" cy="647246"/>
          </a:xfrm>
        </p:spPr>
        <p:txBody>
          <a:bodyPr>
            <a:normAutofit/>
          </a:bodyPr>
          <a:lstStyle/>
          <a:p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  <a:r>
              <a:rPr lang="it-IT" sz="3500" dirty="0">
                <a:latin typeface="Corbel" panose="020B0503020204020204" pitchFamily="34" charset="0"/>
                <a:cs typeface="Aldhabi" panose="020F0502020204030204" pitchFamily="34" charset="0"/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07D528-447B-774C-834A-B847BD074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906"/>
            <a:ext cx="10515600" cy="393398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Cenni sull’Accordo di Parigi e sull’origine delle emissioni europee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settori che contribuiscono alla formazione delle emissioni a livello europeo </a:t>
            </a:r>
          </a:p>
          <a:p>
            <a:pPr algn="just">
              <a:lnSpc>
                <a:spcPct val="10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della composizione e dell’andamento delle emissioni di gas serra dal 1990 al 2016 negli Stati Membri dell’Unione Europea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Previsione dell’andamento delle emissioni al 2030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Confronto tra i dati ottenuti e quelli elaborati dall’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Enviroment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Agency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Alcune possibili politiche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Conclusioni </a:t>
            </a:r>
          </a:p>
        </p:txBody>
      </p:sp>
    </p:spTree>
    <p:extLst>
      <p:ext uri="{BB962C8B-B14F-4D97-AF65-F5344CB8AC3E}">
        <p14:creationId xmlns:p14="http://schemas.microsoft.com/office/powerpoint/2010/main" val="60914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BEC6EB-A4CD-EF4F-8542-4E241F7D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541"/>
            <a:ext cx="6877051" cy="858764"/>
          </a:xfrm>
        </p:spPr>
        <p:txBody>
          <a:bodyPr>
            <a:normAutofit/>
          </a:bodyPr>
          <a:lstStyle/>
          <a:p>
            <a:r>
              <a:rPr lang="it-IT" sz="3500">
                <a:latin typeface="Times New Roman" panose="02020603050405020304" pitchFamily="18" charset="0"/>
                <a:cs typeface="Times New Roman" panose="02020603050405020304" pitchFamily="18" charset="0"/>
              </a:rPr>
              <a:t>ACCORDO DI PARIGI 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C9BA2A-F464-D24A-8C1C-3DE1DCB93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199"/>
            <a:ext cx="10506075" cy="43177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serra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 presenti nell’atmosfera (CO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CH</a:t>
            </a:r>
            <a:r>
              <a:rPr lang="it-IT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HFC…) contribuiscono al cosiddetto effetto serra responsabile del cambiamento climatico con conseguente innalzamento delle temperature e del livello del mare. Tali impatti hanno poi conseguenze secondarie sull’ecosistema, sull’economia e sulla società. </a:t>
            </a:r>
          </a:p>
          <a:p>
            <a:pPr marL="0" indent="0">
              <a:buNone/>
            </a:pPr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indent="0">
              <a:buNone/>
            </a:pPr>
            <a:r>
              <a:rPr lang="it-IT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4 6">
            <a:extLst>
              <a:ext uri="{FF2B5EF4-FFF2-40B4-BE49-F238E27FC236}">
                <a16:creationId xmlns:a16="http://schemas.microsoft.com/office/drawing/2014/main" id="{E78A52FA-2AAA-BE41-A607-DFCAE717EB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4309" y="2972297"/>
            <a:ext cx="736430" cy="383457"/>
          </a:xfrm>
          <a:prstGeom prst="bentConnector3">
            <a:avLst>
              <a:gd name="adj1" fmla="val 10006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6AF7809-C7AD-3C40-824F-6BF569B0192A}"/>
              </a:ext>
            </a:extLst>
          </p:cNvPr>
          <p:cNvSpPr txBox="1"/>
          <p:nvPr/>
        </p:nvSpPr>
        <p:spPr>
          <a:xfrm>
            <a:off x="2743202" y="3001751"/>
            <a:ext cx="7025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Accordo di Parigi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(2015) tra gli stati membri l’UNFCCC  riguardo la riduzione delle emissioni di gas serra, a partire dal 2020. L’obiettivo di lungo periodo è quello di evitare cambiamenti climatici mantenendo l’aumento della temperatura media globale al di sotto della soglia dei 2 °C rispetto ai livelli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-industriali.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32E67A24-871B-DC41-AED6-A3358E5C2FB6}"/>
              </a:ext>
            </a:extLst>
          </p:cNvPr>
          <p:cNvCxnSpPr/>
          <p:nvPr/>
        </p:nvCxnSpPr>
        <p:spPr>
          <a:xfrm>
            <a:off x="6091237" y="4662727"/>
            <a:ext cx="0" cy="55603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4E8977E-578B-5B47-837B-450FBC04D8F9}"/>
              </a:ext>
            </a:extLst>
          </p:cNvPr>
          <p:cNvSpPr txBox="1"/>
          <p:nvPr/>
        </p:nvSpPr>
        <p:spPr>
          <a:xfrm>
            <a:off x="838200" y="5264801"/>
            <a:ext cx="10506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Ogni paese aderente dovrà fissare un obiettivo di riduzione delle emissioni per un quantitativo volontario. L’obiettivo Europeo è di ridurre le emissioni del 20% entro il 2020 e del 40% entro il 2030. </a:t>
            </a:r>
            <a:endParaRPr lang="it-IT" sz="20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4CF92B-BBD5-D34F-93CD-640A3142CF9E}"/>
              </a:ext>
            </a:extLst>
          </p:cNvPr>
          <p:cNvSpPr txBox="1"/>
          <p:nvPr/>
        </p:nvSpPr>
        <p:spPr>
          <a:xfrm>
            <a:off x="6821619" y="6411848"/>
            <a:ext cx="5370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UNFCCC: United Nations Framework Convention on Climate Change 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3268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93D51-28C4-9B4A-BDB5-3AEE90E3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543556"/>
            <a:ext cx="5956662" cy="837374"/>
          </a:xfrm>
        </p:spPr>
        <p:txBody>
          <a:bodyPr>
            <a:noAutofit/>
          </a:bodyPr>
          <a:lstStyle/>
          <a:p>
            <a:r>
              <a:rPr lang="it-IT" sz="3500">
                <a:latin typeface="Times New Roman" panose="02020603050405020304" pitchFamily="18" charset="0"/>
                <a:cs typeface="Times New Roman" panose="02020603050405020304" pitchFamily="18" charset="0"/>
              </a:rPr>
              <a:t>ORIGINE DELLE EMISSIONI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B341F4-9287-414E-BC69-9BA1DBD8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8" y="1380930"/>
            <a:ext cx="10647783" cy="4945224"/>
          </a:xfrm>
        </p:spPr>
        <p:txBody>
          <a:bodyPr anchor="ctr"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3300">
                <a:latin typeface="Times New Roman" panose="02020603050405020304" pitchFamily="18" charset="0"/>
                <a:cs typeface="Times New Roman" panose="02020603050405020304" pitchFamily="18" charset="0"/>
              </a:rPr>
              <a:t>Le emissioni di gas serra hanno prevalentemente origine antropica, esse derivano dall’utilizzo di combustibili fossili nelle auto, nelle abitazioni e nelle centrali elettriche</a:t>
            </a:r>
            <a:r>
              <a:rPr lang="it-IT" sz="33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</a:t>
            </a:r>
            <a:r>
              <a:rPr lang="it-IT" sz="3300">
                <a:latin typeface="Times New Roman" panose="02020603050405020304" pitchFamily="18" charset="0"/>
                <a:cs typeface="Times New Roman" panose="02020603050405020304" pitchFamily="18" charset="0"/>
              </a:rPr>
              <a:t>petrolio, carbone e gas naturale). Altresì agricoltura e gestione dei rifiuti contribuiscono alle emissioni.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300">
                <a:latin typeface="Times New Roman" panose="02020603050405020304" pitchFamily="18" charset="0"/>
                <a:cs typeface="Times New Roman" panose="02020603050405020304" pitchFamily="18" charset="0"/>
              </a:rPr>
              <a:t>Foreste e terreni agricoli detengono naturalmente scorte di carbonio (acquisite attraverso la fotosintesi) impedendo la sua fuga nell’atmosfera, tuttavia l’abbattimento delle stesse e l’attività di aratura contribuiscono alla fuoriuscita di emissioni nocive. Non verrà quindi considerato l’utilizzo del suolo (LULUCF) poiché di norma dovrebbe contribuire all’assorbimento di CO</a:t>
            </a:r>
            <a:r>
              <a:rPr lang="it-IT" sz="33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3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Le fonti che contribuiscono alle emissioni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saranno le seguenti: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 riguarda l’utilizzo di combustibili fossili per la produzione di energia sia nel pubblico che nel       	             	        privato, comprendendo anche i trasporti. </a:t>
            </a:r>
          </a:p>
          <a:p>
            <a:pPr algn="just">
              <a:buFontTx/>
              <a:buChar char="-"/>
            </a:pPr>
            <a:r>
              <a:rPr 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Industria 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include le emissioni derivanti dai processi di produzione (es. vetro, cemento…).</a:t>
            </a: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Agricoltura 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32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si riferisce alle emissioni derivanti dalla coltivazione del suolo e dai gas emessi     		             dagli allevamenti.</a:t>
            </a: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it-IT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Gestione dei rifiuti </a:t>
            </a: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riguarda la gestione dei rifiuti nelle discariche e delle acque reflue.</a:t>
            </a: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7809E4-7810-544F-B994-0AC7511AE6CE}"/>
              </a:ext>
            </a:extLst>
          </p:cNvPr>
          <p:cNvSpPr txBox="1"/>
          <p:nvPr/>
        </p:nvSpPr>
        <p:spPr>
          <a:xfrm>
            <a:off x="8719575" y="6413836"/>
            <a:ext cx="3472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LULUCF: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forestry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egnaposto contenuto 11">
            <a:extLst>
              <a:ext uri="{FF2B5EF4-FFF2-40B4-BE49-F238E27FC236}">
                <a16:creationId xmlns:a16="http://schemas.microsoft.com/office/drawing/2014/main" id="{AFFA4A96-9DE0-904C-A373-74789F0AE3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7291720"/>
              </p:ext>
            </p:extLst>
          </p:nvPr>
        </p:nvGraphicFramePr>
        <p:xfrm>
          <a:off x="839788" y="2793076"/>
          <a:ext cx="5157787" cy="362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624835-2213-5F49-9BE3-4BF9FEC32E45}"/>
              </a:ext>
            </a:extLst>
          </p:cNvPr>
          <p:cNvSpPr txBox="1"/>
          <p:nvPr/>
        </p:nvSpPr>
        <p:spPr>
          <a:xfrm>
            <a:off x="748714" y="1323328"/>
            <a:ext cx="10603498" cy="14003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 generale, le emissioni UE-28 nel 2016 si sono ridotte del 22,04% rispetto ai livelli del 1990. </a:t>
            </a:r>
          </a:p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Resta dominante il settore energia in cui la composizione maggiore è data dall’utilizzo di combustibili (54%) e dai trasporti (24%). Questi ultimi si sono incrementati notevolmente rispetto al 1990, passando da 15% al 24%</a:t>
            </a:r>
          </a:p>
          <a:p>
            <a:pPr algn="just"/>
            <a:r>
              <a:rPr lang="it-IT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 diminuzione l’industria così come gli altri settori </a:t>
            </a:r>
          </a:p>
          <a:p>
            <a:pPr algn="just"/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B80B465-055E-164D-A14C-FA9CF5EF8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32832"/>
          </a:xfrm>
        </p:spPr>
        <p:txBody>
          <a:bodyPr>
            <a:normAutofit lnSpcReduction="10000"/>
          </a:bodyPr>
          <a:lstStyle/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Percentuale di emissioni serra per fonte  - 1990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131CD9B-6733-9B44-A99D-0E40B0D7D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5743" y="1195487"/>
            <a:ext cx="5501640" cy="823912"/>
          </a:xfrm>
        </p:spPr>
        <p:txBody>
          <a:bodyPr>
            <a:normAutofit lnSpcReduction="10000"/>
          </a:bodyPr>
          <a:lstStyle/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Percentuale di emissioni serra per fonte – 2016</a:t>
            </a:r>
          </a:p>
        </p:txBody>
      </p:sp>
      <p:graphicFrame>
        <p:nvGraphicFramePr>
          <p:cNvPr id="11" name="Segnaposto contenuto 3">
            <a:extLst>
              <a:ext uri="{FF2B5EF4-FFF2-40B4-BE49-F238E27FC236}">
                <a16:creationId xmlns:a16="http://schemas.microsoft.com/office/drawing/2014/main" id="{50CD7DC6-1292-C143-9B81-2494D481B3E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08001195"/>
              </p:ext>
            </p:extLst>
          </p:nvPr>
        </p:nvGraphicFramePr>
        <p:xfrm>
          <a:off x="5997575" y="2618517"/>
          <a:ext cx="5715511" cy="362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10F18135-446D-8045-B2BD-4681E5B31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10514"/>
              </p:ext>
            </p:extLst>
          </p:nvPr>
        </p:nvGraphicFramePr>
        <p:xfrm>
          <a:off x="6555748" y="2778351"/>
          <a:ext cx="4887538" cy="363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597D597B-EA8A-5942-BC9E-840E4A25A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73279"/>
              </p:ext>
            </p:extLst>
          </p:nvPr>
        </p:nvGraphicFramePr>
        <p:xfrm>
          <a:off x="842576" y="2753278"/>
          <a:ext cx="10509636" cy="3301365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  <a:tableStyleId>{5C22544A-7EE6-4342-B048-85BDC9FD1C3A}</a:tableStyleId>
              </a:tblPr>
              <a:tblGrid>
                <a:gridCol w="1371488">
                  <a:extLst>
                    <a:ext uri="{9D8B030D-6E8A-4147-A177-3AD203B41FA5}">
                      <a16:colId xmlns:a16="http://schemas.microsoft.com/office/drawing/2014/main" val="2226310925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3751885797"/>
                    </a:ext>
                  </a:extLst>
                </a:gridCol>
                <a:gridCol w="2023615">
                  <a:extLst>
                    <a:ext uri="{9D8B030D-6E8A-4147-A177-3AD203B41FA5}">
                      <a16:colId xmlns:a16="http://schemas.microsoft.com/office/drawing/2014/main" val="2332107426"/>
                    </a:ext>
                  </a:extLst>
                </a:gridCol>
                <a:gridCol w="1681411">
                  <a:extLst>
                    <a:ext uri="{9D8B030D-6E8A-4147-A177-3AD203B41FA5}">
                      <a16:colId xmlns:a16="http://schemas.microsoft.com/office/drawing/2014/main" val="2328741674"/>
                    </a:ext>
                  </a:extLst>
                </a:gridCol>
                <a:gridCol w="1805336">
                  <a:extLst>
                    <a:ext uri="{9D8B030D-6E8A-4147-A177-3AD203B41FA5}">
                      <a16:colId xmlns:a16="http://schemas.microsoft.com/office/drawing/2014/main" val="292288947"/>
                    </a:ext>
                  </a:extLst>
                </a:gridCol>
                <a:gridCol w="1805336">
                  <a:extLst>
                    <a:ext uri="{9D8B030D-6E8A-4147-A177-3AD203B41FA5}">
                      <a16:colId xmlns:a16="http://schemas.microsoft.com/office/drawing/2014/main" val="125041446"/>
                    </a:ext>
                  </a:extLst>
                </a:gridCol>
              </a:tblGrid>
              <a:tr h="875399">
                <a:tc>
                  <a:txBody>
                    <a:bodyPr/>
                    <a:lstStyle/>
                    <a:p>
                      <a:pPr algn="ctr"/>
                      <a:endParaRPr lang="it-IT" sz="16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EU-28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Agricoltura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Gestione Rifiuti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994418"/>
                  </a:ext>
                </a:extLst>
              </a:tr>
              <a:tr h="850658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5.646.080,09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4.350.763,27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517.454,34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541.874,19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235.988,3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99483"/>
                  </a:ext>
                </a:extLst>
              </a:tr>
              <a:tr h="850658"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4.291.252,34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3.348.271,4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374.482,74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430.001,72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138.496,47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859780"/>
                  </a:ext>
                </a:extLst>
              </a:tr>
              <a:tr h="72465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∆% 2016-1990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8FF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-22,04</a:t>
                      </a:r>
                      <a:r>
                        <a:rPr lang="it-IT" sz="1100" b="0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-23,04%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-41,31%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53681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6C9D141D-7DE5-4640-9CD4-5EE4D52C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9416"/>
            <a:ext cx="7412672" cy="823912"/>
          </a:xfrm>
        </p:spPr>
        <p:txBody>
          <a:bodyPr>
            <a:noAutofit/>
          </a:bodyPr>
          <a:lstStyle/>
          <a:p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COMPOSIZIONE DELLE EMISSIONI</a:t>
            </a:r>
          </a:p>
        </p:txBody>
      </p:sp>
    </p:spTree>
    <p:extLst>
      <p:ext uri="{BB962C8B-B14F-4D97-AF65-F5344CB8AC3E}">
        <p14:creationId xmlns:p14="http://schemas.microsoft.com/office/powerpoint/2010/main" val="333860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3" grpId="0" animBg="1"/>
      <p:bldP spid="7" grpId="0" build="allAtOnce"/>
      <p:bldP spid="8" grpId="0" build="p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6CA9F4-E467-E64F-A81D-FC8683F7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78" y="5035400"/>
            <a:ext cx="2574359" cy="952219"/>
          </a:xfrm>
        </p:spPr>
        <p:txBody>
          <a:bodyPr>
            <a:noAutofit/>
          </a:bodyPr>
          <a:lstStyle/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Germania 21,1%               </a:t>
            </a:r>
            <a:b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Regno Unito 11,6%</a:t>
            </a:r>
            <a:b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• Francia 10,7%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BAF428F-6BAC-A84E-9728-C6970FD5A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168422"/>
              </p:ext>
            </p:extLst>
          </p:nvPr>
        </p:nvGraphicFramePr>
        <p:xfrm>
          <a:off x="922619" y="357215"/>
          <a:ext cx="10436815" cy="442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6B7BC05-825F-D745-A183-1A3CD5FE8C8A}"/>
              </a:ext>
            </a:extLst>
          </p:cNvPr>
          <p:cNvSpPr txBox="1"/>
          <p:nvPr/>
        </p:nvSpPr>
        <p:spPr>
          <a:xfrm>
            <a:off x="7638665" y="4561793"/>
            <a:ext cx="3079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Lituania -58% 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Lettonia -56%     	     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Romania -54%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Estonia -51%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Cipro +53% </a:t>
            </a:r>
            <a:b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Spagna e Portogallo +16%</a:t>
            </a:r>
            <a:endParaRPr lang="it-IT" sz="2000" dirty="0"/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9976FB0C-27A6-9E47-B230-A1E9E8D192A9}"/>
              </a:ext>
            </a:extLst>
          </p:cNvPr>
          <p:cNvSpPr/>
          <p:nvPr/>
        </p:nvSpPr>
        <p:spPr>
          <a:xfrm>
            <a:off x="1888925" y="5028863"/>
            <a:ext cx="173181" cy="952219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6F99F8-1726-8D41-9F79-2218FE209CD7}"/>
              </a:ext>
            </a:extLst>
          </p:cNvPr>
          <p:cNvSpPr txBox="1"/>
          <p:nvPr/>
        </p:nvSpPr>
        <p:spPr>
          <a:xfrm>
            <a:off x="1495682" y="4934720"/>
            <a:ext cx="461665" cy="111184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GHG 2016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D74C6B21-2AEA-C342-BFEB-D51A3F44CA8F}"/>
              </a:ext>
            </a:extLst>
          </p:cNvPr>
          <p:cNvSpPr/>
          <p:nvPr/>
        </p:nvSpPr>
        <p:spPr>
          <a:xfrm>
            <a:off x="7465484" y="4668982"/>
            <a:ext cx="173181" cy="1831803"/>
          </a:xfrm>
          <a:prstGeom prst="leftBrac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05B1E2F-5639-E74B-9714-F310B78277D3}"/>
              </a:ext>
            </a:extLst>
          </p:cNvPr>
          <p:cNvSpPr txBox="1"/>
          <p:nvPr/>
        </p:nvSpPr>
        <p:spPr>
          <a:xfrm>
            <a:off x="7003819" y="4592944"/>
            <a:ext cx="461665" cy="204158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∆% GHG 2016-1990</a:t>
            </a:r>
          </a:p>
        </p:txBody>
      </p:sp>
    </p:spTree>
    <p:extLst>
      <p:ext uri="{BB962C8B-B14F-4D97-AF65-F5344CB8AC3E}">
        <p14:creationId xmlns:p14="http://schemas.microsoft.com/office/powerpoint/2010/main" val="191930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C8795C-1FAA-BB4D-B03F-82697FAE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123"/>
            <a:ext cx="10515600" cy="874714"/>
          </a:xfrm>
        </p:spPr>
        <p:txBody>
          <a:bodyPr>
            <a:normAutofit/>
          </a:bodyPr>
          <a:lstStyle/>
          <a:p>
            <a:r>
              <a:rPr lang="it-IT" sz="3500">
                <a:latin typeface="Times New Roman" panose="02020603050405020304" pitchFamily="18" charset="0"/>
                <a:cs typeface="Times New Roman" panose="02020603050405020304" pitchFamily="18" charset="0"/>
              </a:rPr>
              <a:t>TREND DELLE EMISSIONI EUROPE (1/2)</a:t>
            </a:r>
          </a:p>
        </p:txBody>
      </p:sp>
      <p:graphicFrame>
        <p:nvGraphicFramePr>
          <p:cNvPr id="5" name="Segnaposto contenuto 3">
            <a:extLst>
              <a:ext uri="{FF2B5EF4-FFF2-40B4-BE49-F238E27FC236}">
                <a16:creationId xmlns:a16="http://schemas.microsoft.com/office/drawing/2014/main" id="{15E2635E-3BDB-394A-BAA8-86BC76A74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311008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573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75AE5-11C2-0D4E-A9A4-209952E3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01942"/>
            <a:ext cx="8790710" cy="661817"/>
          </a:xfrm>
        </p:spPr>
        <p:txBody>
          <a:bodyPr>
            <a:noAutofit/>
          </a:bodyPr>
          <a:lstStyle/>
          <a:p>
            <a:r>
              <a:rPr lang="it-IT" sz="3500">
                <a:latin typeface="Times New Roman" panose="02020603050405020304" pitchFamily="18" charset="0"/>
                <a:cs typeface="Times New Roman" panose="02020603050405020304" pitchFamily="18" charset="0"/>
              </a:rPr>
              <a:t>TREND DELLE EMISSIONI EUROPEE (2/2)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22C032-9573-8340-A699-AC11E06BE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8534"/>
            <a:ext cx="10515600" cy="4949248"/>
          </a:xfrm>
        </p:spPr>
        <p:txBody>
          <a:bodyPr/>
          <a:lstStyle/>
          <a:p>
            <a:pPr algn="just"/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1990 – 1999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generale diminuzione delle emissioni (eccetto nel 1996 a causa di un inverno molto freddo).</a:t>
            </a:r>
          </a:p>
          <a:p>
            <a:pPr algn="just"/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2000 – 2014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andamento più o meno costante, sempre in calo, delle emissioni europee; sebbene nel 2008-2009 vi sia una notevole diminuzione in seguito alla crisi economica e finanziaria che ha comportato una minor attività industriale. </a:t>
            </a:r>
          </a:p>
          <a:p>
            <a:pPr algn="just"/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dal 2010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notevole diminuzione delle emissioni fino al 2014 anno in cui le emissioni hanno il minor livello in assoluto grazie al: - aumento dell’efficienza energetica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- maggior utilizzo di energie rinnovabili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	      - minor utilizzo di carbone a favore del gas naturale</a:t>
            </a:r>
          </a:p>
          <a:p>
            <a:pPr marL="0" indent="0">
              <a:buNone/>
            </a:pPr>
            <a:endParaRPr lang="it-IT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FD2CFAB9-01BF-F14F-BB0F-A0E64DF1190B}"/>
              </a:ext>
            </a:extLst>
          </p:cNvPr>
          <p:cNvCxnSpPr/>
          <p:nvPr/>
        </p:nvCxnSpPr>
        <p:spPr>
          <a:xfrm>
            <a:off x="5832764" y="4461164"/>
            <a:ext cx="0" cy="58189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CC698C-C81B-E045-9612-CE49B09F051B}"/>
              </a:ext>
            </a:extLst>
          </p:cNvPr>
          <p:cNvSpPr txBox="1"/>
          <p:nvPr/>
        </p:nvSpPr>
        <p:spPr>
          <a:xfrm>
            <a:off x="1777283" y="5030713"/>
            <a:ext cx="8637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Dato tale andamento passato, per il futuro, si può ipotizzare la medesima decrescita. Tramite il modello ARIMA (3,1,1) è stato possibile verificare l’ipotesi proiettando i dati delle emissioni al 2030.</a:t>
            </a:r>
          </a:p>
        </p:txBody>
      </p:sp>
    </p:spTree>
    <p:extLst>
      <p:ext uri="{BB962C8B-B14F-4D97-AF65-F5344CB8AC3E}">
        <p14:creationId xmlns:p14="http://schemas.microsoft.com/office/powerpoint/2010/main" val="335247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1CA390-49B3-254D-9900-E872A7E8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00" y="548454"/>
            <a:ext cx="7043928" cy="732155"/>
          </a:xfrm>
        </p:spPr>
        <p:txBody>
          <a:bodyPr>
            <a:normAutofit/>
          </a:bodyPr>
          <a:lstStyle/>
          <a:p>
            <a:r>
              <a:rPr lang="it-IT" sz="3500">
                <a:latin typeface="Times New Roman" panose="02020603050405020304" pitchFamily="18" charset="0"/>
                <a:cs typeface="Times New Roman" panose="02020603050405020304" pitchFamily="18" charset="0"/>
              </a:rPr>
              <a:t>PREVISIONE EMISSIONI FUTURE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261BC6-E6C3-5B43-AE09-42676718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00" y="1577376"/>
            <a:ext cx="11248999" cy="43660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Il modello impiegato è un processo 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autoregressivo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integrato a media mobile ARIMA (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p,d,q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). Il procedimento eseguito è il seguente: </a:t>
            </a:r>
          </a:p>
          <a:p>
            <a:pPr marL="0" indent="0" algn="just">
              <a:buNone/>
            </a:pP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400"/>
              </a:spcBef>
              <a:buAutoNum type="arabicPeriod"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Test di 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Dickey-Fuller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Aumentato (ADF) per la stazionarietà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fallimentare </a:t>
            </a:r>
          </a:p>
          <a:p>
            <a:pPr marL="514350" indent="-514350" algn="just">
              <a:lnSpc>
                <a:spcPct val="300000"/>
              </a:lnSpc>
              <a:spcBef>
                <a:spcPts val="400"/>
              </a:spcBef>
              <a:buAutoNum type="arabicPeriod"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Analisi del correlogramma per definire 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tramite le funzioni ACF e PACF. </a:t>
            </a:r>
          </a:p>
          <a:p>
            <a:pPr marL="514350" indent="-514350" algn="just">
              <a:lnSpc>
                <a:spcPct val="110000"/>
              </a:lnSpc>
              <a:spcBef>
                <a:spcPts val="400"/>
              </a:spcBef>
              <a:buAutoNum type="arabicPeriod"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Valutazione e scelta del modello migliore sulla base delle combinazioni possibili, in base al minor criterio di </a:t>
            </a:r>
            <a:r>
              <a:rPr lang="it-IT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Akaike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 e alla maggior significatività delle variabili </a:t>
            </a:r>
            <a:r>
              <a:rPr lang="it-IT" sz="18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it-IT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300000"/>
              </a:lnSpc>
              <a:spcBef>
                <a:spcPts val="400"/>
              </a:spcBef>
              <a:buAutoNum type="arabicPeriod"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Stima del modello </a:t>
            </a:r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ARIMA (3,1,1) 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e previsioni al 2030.</a:t>
            </a:r>
          </a:p>
          <a:p>
            <a:pPr marL="514350" indent="-514350" algn="just">
              <a:lnSpc>
                <a:spcPct val="110000"/>
              </a:lnSpc>
              <a:spcBef>
                <a:spcPts val="400"/>
              </a:spcBef>
              <a:buAutoNum type="arabicPeriod"/>
            </a:pP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 fine di migliorare le stime è stato introdotto il PIL per meglio spiegare l’andamento della serie storica </a:t>
            </a:r>
            <a:r>
              <a:rPr lang="it-IT" sz="19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creazione di tre scenari </a:t>
            </a:r>
            <a:r>
              <a:rPr lang="it-IT" sz="19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endParaRPr lang="it-IT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45E8E87-B537-F74F-AC1A-99EA72FFD5A0}"/>
              </a:ext>
            </a:extLst>
          </p:cNvPr>
          <p:cNvSpPr txBox="1"/>
          <p:nvPr/>
        </p:nvSpPr>
        <p:spPr>
          <a:xfrm>
            <a:off x="8511801" y="2288902"/>
            <a:ext cx="32544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= 0 stazionario</a:t>
            </a:r>
          </a:p>
          <a:p>
            <a:r>
              <a:rPr 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= 1 non stazionario </a:t>
            </a:r>
            <a:r>
              <a:rPr lang="it-IT" sz="16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 = 1</a:t>
            </a:r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74FEE497-7AFA-DB41-B85F-57C0D7E11AB8}"/>
              </a:ext>
            </a:extLst>
          </p:cNvPr>
          <p:cNvSpPr/>
          <p:nvPr/>
        </p:nvSpPr>
        <p:spPr>
          <a:xfrm>
            <a:off x="8466082" y="2319679"/>
            <a:ext cx="45719" cy="646331"/>
          </a:xfrm>
          <a:prstGeom prst="leftBrace">
            <a:avLst/>
          </a:prstGeom>
          <a:ln w="158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CC85F9-2B10-EA40-9E82-8AEA602E8CEE}"/>
              </a:ext>
            </a:extLst>
          </p:cNvPr>
          <p:cNvSpPr txBox="1"/>
          <p:nvPr/>
        </p:nvSpPr>
        <p:spPr>
          <a:xfrm>
            <a:off x="6282066" y="3969392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</a:p>
          <a:p>
            <a:r>
              <a:rPr lang="it-IT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8AD926-F6FE-E345-8EC2-961052AB3A01}"/>
              </a:ext>
            </a:extLst>
          </p:cNvPr>
          <p:cNvSpPr txBox="1"/>
          <p:nvPr/>
        </p:nvSpPr>
        <p:spPr>
          <a:xfrm>
            <a:off x="3559628" y="5584239"/>
            <a:ext cx="322934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• PIL in crescita +1%</a:t>
            </a:r>
          </a:p>
          <a:p>
            <a:r>
              <a:rPr lang="it-IT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• PIL in decrescita - 0,95% ***</a:t>
            </a:r>
          </a:p>
          <a:p>
            <a:r>
              <a:rPr lang="it-IT" sz="1900">
                <a:latin typeface="Times New Roman" panose="02020603050405020304" pitchFamily="18" charset="0"/>
                <a:cs typeface="Times New Roman" panose="02020603050405020304" pitchFamily="18" charset="0"/>
              </a:rPr>
              <a:t>• PIL reale</a:t>
            </a:r>
          </a:p>
        </p:txBody>
      </p:sp>
    </p:spTree>
    <p:extLst>
      <p:ext uri="{BB962C8B-B14F-4D97-AF65-F5344CB8AC3E}">
        <p14:creationId xmlns:p14="http://schemas.microsoft.com/office/powerpoint/2010/main" val="7670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2936</TotalTime>
  <Words>1385</Words>
  <Application>Microsoft Macintosh PowerPoint</Application>
  <PresentationFormat>Widescreen</PresentationFormat>
  <Paragraphs>161</Paragraphs>
  <Slides>17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Times New Roman</vt:lpstr>
      <vt:lpstr>Tema di Office</vt:lpstr>
      <vt:lpstr>PREVISIONE SULL’ANDAMENTO DELLE EMISSIONI DI GAS SERRA  IN EUROPA</vt:lpstr>
      <vt:lpstr>INDICE </vt:lpstr>
      <vt:lpstr>ACCORDO DI PARIGI  </vt:lpstr>
      <vt:lpstr>ORIGINE DELLE EMISSIONI</vt:lpstr>
      <vt:lpstr>COMPOSIZIONE DELLE EMISSIONI</vt:lpstr>
      <vt:lpstr>• Germania 21,1%                • Regno Unito 11,6% • Francia 10,7%</vt:lpstr>
      <vt:lpstr>TREND DELLE EMISSIONI EUROPE (1/2)</vt:lpstr>
      <vt:lpstr>TREND DELLE EMISSIONI EUROPEE (2/2)</vt:lpstr>
      <vt:lpstr>PREVISIONE EMISSIONI FUTURE</vt:lpstr>
      <vt:lpstr>Presentazione standard di PowerPoint</vt:lpstr>
      <vt:lpstr>3./4. Scelta del miglior modello </vt:lpstr>
      <vt:lpstr>Presentazione standard di PowerPoint</vt:lpstr>
      <vt:lpstr>PROIEZIONI EMISSIONI GAS SERRA </vt:lpstr>
      <vt:lpstr>CONFRONTO CON LE STIME DELL’EEA</vt:lpstr>
      <vt:lpstr>POSSIBLI POLITICHE </vt:lpstr>
      <vt:lpstr>CONCLUSIONI</vt:lpstr>
      <vt:lpstr>FONTI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EMISSIONI DI CO2</dc:title>
  <dc:creator>Microsoft Office User</dc:creator>
  <cp:lastModifiedBy>Microsoft Office User</cp:lastModifiedBy>
  <cp:revision>267</cp:revision>
  <dcterms:created xsi:type="dcterms:W3CDTF">2019-03-24T10:22:42Z</dcterms:created>
  <dcterms:modified xsi:type="dcterms:W3CDTF">2019-04-11T07:46:32Z</dcterms:modified>
</cp:coreProperties>
</file>