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7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8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diagrams/data59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60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diagrams/data61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diagrams/data62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3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5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7" r:id="rId13"/>
    <p:sldId id="266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Stile chiaro 3 - Color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929F9F4-4A8F-4326-A1B4-22849713DDAB}" styleName="Stile scuro 1 - Color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Stile scuro 1 - Colore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ile scuro 1 - Color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Stile con tema 2 - Color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73"/>
    <p:restoredTop sz="94646"/>
  </p:normalViewPr>
  <p:slideViewPr>
    <p:cSldViewPr snapToGrid="0" snapToObjects="1">
      <p:cViewPr varScale="1">
        <p:scale>
          <a:sx n="102" d="100"/>
          <a:sy n="102" d="100"/>
        </p:scale>
        <p:origin x="224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edericoCodato/Desktop/Universita&#768;/Laurea%20Magistrale/Economia%20dei%20mercati%20e%20delle%20imprese/Report%20di%20ricerca%20versione%20intermedia/Banca%20dati%20Crowdfunding%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edericoCodato/Desktop/Universita&#768;/Laurea%20Magistrale/Economia%20dei%20mercati%20e%20delle%20imprese/Report%20di%20ricerca%20/database%20analisi%20-%20settoriale%20generalista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edericoCodato/Desktop/Universita&#768;/Laurea%20Magistrale/Economia%20dei%20mercati%20e%20delle%20imprese/Report%20di%20ricerca%20/database%20analisi%20-%20settoriale%20generalista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edericoCodato/Desktop/Universita&#768;/Laurea%20Magistrale/Economia%20dei%20mercati%20e%20delle%20imprese/Report%20di%20ricerca%20/database%20analisi%20-%20settoriale%20generalista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edericoCodato/Desktop/Universita&#768;/Laurea%20Magistrale/Economia%20dei%20mercati%20e%20delle%20imprese/Report%20di%20ricerca%20/database%20analisi%20-%20settoriale%20generalista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edericoCodato/Desktop/Universita&#768;/Laurea%20Magistrale/Economia%20dei%20mercati%20e%20delle%20imprese/Report%20di%20ricerca%20versione%20intermedia/Banca%20dati%20Crowdfunding%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edericoCodato/Desktop/Universita&#768;/Laurea%20Magistrale/Economia%20dei%20mercati%20e%20delle%20imprese/Report%20di%20ricerca%20versione%20intermedia/Banca%20dati%20Crowdfunding%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edericoCodato/Desktop/Universita&#768;/Laurea%20Magistrale/Economia%20dei%20mercati%20e%20delle%20imprese/Report%20di%20ricerca%20versione%20intermedia/Banca%20dati%20Crowdfunding%2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edericoCodato/Desktop/Universita&#768;/Laurea%20Magistrale/Economia%20dei%20mercati%20e%20delle%20imprese/Report%20di%20ricerca%20versione%20intermedia/Banca%20dati%20Crowdfunding%20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edericoCodato/Desktop/Universita&#768;/Laurea%20Magistrale/Economia%20dei%20mercati%20e%20delle%20imprese/Report%20di%20ricerca%20versione%20intermedia/volumi%20mondiali%20crowdfunding%20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edericoCodato/Desktop/Universita&#768;/Laurea%20Magistrale/Economia%20dei%20mercati%20e%20delle%20imprese/Report%20di%20ricerca%20versione%20intermedia/volumi%20mondiali%20crowdfunding%20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edericoCodato/Desktop/Universita&#768;/Laurea%20Magistrale/Economia%20dei%20mercati%20e%20delle%20imprese/Report%20di%20ricerca%20versione%20intermedia/volumi%20mondiali%20crowdfunding%20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edericoCodato/Desktop/Universita&#768;/Laurea%20Magistrale/Economia%20dei%20mercati%20e%20delle%20imprese/Report%20di%20ricerca%20versione%20intermedia/Banca%20dati%20Crowdfunding%20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Incidenza</a:t>
            </a:r>
            <a:r>
              <a:rPr lang="it-IT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2018 sul volume totale raccolto dai vari tipi di Crowdfunding 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it-IT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'Dati Crowdfunding '!$I$9</c:f>
              <c:strCache>
                <c:ptCount val="1"/>
                <c:pt idx="0">
                  <c:v> Totale complessivo fino al 2018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>
              <a:bevelT w="50800" h="25400"/>
            </a:sp3d>
          </c:spPr>
          <c:invertIfNegative val="0"/>
          <c:cat>
            <c:strRef>
              <c:f>'Dati Crowdfunding '!$H$10:$H$14</c:f>
              <c:strCache>
                <c:ptCount val="5"/>
                <c:pt idx="0">
                  <c:v>Totale di cui:</c:v>
                </c:pt>
                <c:pt idx="1">
                  <c:v>Donation/reward</c:v>
                </c:pt>
                <c:pt idx="2">
                  <c:v>Do it yourself </c:v>
                </c:pt>
                <c:pt idx="3">
                  <c:v>Equity</c:v>
                </c:pt>
                <c:pt idx="4">
                  <c:v>Lending </c:v>
                </c:pt>
              </c:strCache>
            </c:strRef>
          </c:cat>
          <c:val>
            <c:numRef>
              <c:f>'Dati Crowdfunding '!$I$10:$I$14</c:f>
              <c:numCache>
                <c:formatCode>_("€"* #,##0.00_);_("€"* \(#,##0.00\);_("€"* "-"??_);_(@_)</c:formatCode>
                <c:ptCount val="5"/>
                <c:pt idx="0">
                  <c:v>244730127</c:v>
                </c:pt>
                <c:pt idx="1">
                  <c:v>51966577</c:v>
                </c:pt>
                <c:pt idx="2">
                  <c:v>5676766</c:v>
                </c:pt>
                <c:pt idx="3">
                  <c:v>59991363</c:v>
                </c:pt>
                <c:pt idx="4">
                  <c:v>127095412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B3-D741-AF7D-C464551E5DF1}"/>
            </c:ext>
          </c:extLst>
        </c:ser>
        <c:ser>
          <c:idx val="1"/>
          <c:order val="1"/>
          <c:tx>
            <c:strRef>
              <c:f>'Dati Crowdfunding '!$J$9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rgbClr val="FFFF00"/>
                </a:gs>
                <a:gs pos="50000">
                  <a:srgbClr val="FFFF00"/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>
              <a:bevelT w="50800" h="25400"/>
            </a:sp3d>
          </c:spPr>
          <c:invertIfNegative val="0"/>
          <c:cat>
            <c:strRef>
              <c:f>'Dati Crowdfunding '!$H$10:$H$14</c:f>
              <c:strCache>
                <c:ptCount val="5"/>
                <c:pt idx="0">
                  <c:v>Totale di cui:</c:v>
                </c:pt>
                <c:pt idx="1">
                  <c:v>Donation/reward</c:v>
                </c:pt>
                <c:pt idx="2">
                  <c:v>Do it yourself </c:v>
                </c:pt>
                <c:pt idx="3">
                  <c:v>Equity</c:v>
                </c:pt>
                <c:pt idx="4">
                  <c:v>Lending </c:v>
                </c:pt>
              </c:strCache>
            </c:strRef>
          </c:cat>
          <c:val>
            <c:numRef>
              <c:f>'Dati Crowdfunding '!$J$10:$J$14</c:f>
              <c:numCache>
                <c:formatCode>_("€"* #,##0.00_);_("€"* \(#,##0.00\);_("€"* "-"??_);_(@_)</c:formatCode>
                <c:ptCount val="5"/>
                <c:pt idx="0">
                  <c:v>111556334</c:v>
                </c:pt>
                <c:pt idx="1">
                  <c:v>17745190</c:v>
                </c:pt>
                <c:pt idx="2">
                  <c:v>926236</c:v>
                </c:pt>
                <c:pt idx="3">
                  <c:v>51826147</c:v>
                </c:pt>
                <c:pt idx="4">
                  <c:v>41038760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B3-D741-AF7D-C464551E5D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1726960"/>
        <c:axId val="151672784"/>
      </c:barChart>
      <c:catAx>
        <c:axId val="15172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51672784"/>
        <c:crosses val="autoZero"/>
        <c:auto val="1"/>
        <c:lblAlgn val="ctr"/>
        <c:lblOffset val="100"/>
        <c:noMultiLvlLbl val="0"/>
      </c:catAx>
      <c:valAx>
        <c:axId val="151672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51726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it-IT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Percentuale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media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raccolta</a:t>
            </a:r>
            <a:r>
              <a:rPr lang="en-US" sz="16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rispetto</a:t>
            </a:r>
            <a:r>
              <a:rPr lang="en-US" sz="16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all’obiettivo</a:t>
            </a:r>
            <a:r>
              <a:rPr lang="en-US" sz="16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US" sz="16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progetto</a:t>
            </a:r>
            <a:r>
              <a:rPr lang="en-US" sz="16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 </a:t>
            </a:r>
          </a:p>
        </c:rich>
      </c:tx>
      <c:layout>
        <c:manualLayout>
          <c:xMode val="edge"/>
          <c:yMode val="edge"/>
          <c:x val="0.1138887251506800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Foglio2!$S$22</c:f>
              <c:strCache>
                <c:ptCount val="1"/>
                <c:pt idx="0">
                  <c:v>Percentuale raccolta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satMod val="100000"/>
                    <a:lumMod val="104000"/>
                  </a:schemeClr>
                </a:gs>
                <a:gs pos="78000">
                  <a:schemeClr val="accent1">
                    <a:shade val="100000"/>
                    <a:satMod val="11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4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>
              <a:bevelT w="508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Foglio2!$R$23:$R$24</c:f>
              <c:strCache>
                <c:ptCount val="2"/>
                <c:pt idx="0">
                  <c:v>Settoriali </c:v>
                </c:pt>
                <c:pt idx="1">
                  <c:v>Generaliste</c:v>
                </c:pt>
              </c:strCache>
            </c:strRef>
          </c:cat>
          <c:val>
            <c:numRef>
              <c:f>Foglio2!$S$23:$S$24</c:f>
              <c:numCache>
                <c:formatCode>General</c:formatCode>
                <c:ptCount val="2"/>
                <c:pt idx="0">
                  <c:v>80</c:v>
                </c:pt>
                <c:pt idx="1">
                  <c:v>91.57692307692308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08-8C4E-BC86-D54EC2973FA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714093344"/>
        <c:axId val="1714095024"/>
      </c:barChart>
      <c:catAx>
        <c:axId val="171409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714095024"/>
        <c:crosses val="autoZero"/>
        <c:auto val="1"/>
        <c:lblAlgn val="ctr"/>
        <c:lblOffset val="100"/>
        <c:noMultiLvlLbl val="0"/>
      </c:catAx>
      <c:valAx>
        <c:axId val="1714095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714093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Numero di giorni e sostenitori medi del campione per tipo di piattaforma</a:t>
            </a:r>
          </a:p>
          <a:p>
            <a:pPr>
              <a:defRPr/>
            </a:pPr>
            <a:endParaRPr lang="it-IT" dirty="0"/>
          </a:p>
        </c:rich>
      </c:tx>
      <c:layout>
        <c:manualLayout>
          <c:xMode val="edge"/>
          <c:yMode val="edge"/>
          <c:x val="0.1331271891725278"/>
          <c:y val="6.12691466083150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Foglio3!$AJ$2</c:f>
              <c:strCache>
                <c:ptCount val="1"/>
                <c:pt idx="0">
                  <c:v>Settoriali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Foglio3!$AK$1:$AL$1</c:f>
              <c:strCache>
                <c:ptCount val="2"/>
                <c:pt idx="0">
                  <c:v>Tempo </c:v>
                </c:pt>
                <c:pt idx="1">
                  <c:v>Sostenitori </c:v>
                </c:pt>
              </c:strCache>
            </c:strRef>
          </c:cat>
          <c:val>
            <c:numRef>
              <c:f>Foglio3!$AK$2:$AL$2</c:f>
              <c:numCache>
                <c:formatCode>0</c:formatCode>
                <c:ptCount val="2"/>
                <c:pt idx="0">
                  <c:v>64.38095238095238</c:v>
                </c:pt>
                <c:pt idx="1">
                  <c:v>33.476190476190474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34-3C47-B829-6E81FEC610BC}"/>
            </c:ext>
          </c:extLst>
        </c:ser>
        <c:ser>
          <c:idx val="1"/>
          <c:order val="1"/>
          <c:tx>
            <c:strRef>
              <c:f>Foglio3!$AJ$3</c:f>
              <c:strCache>
                <c:ptCount val="1"/>
                <c:pt idx="0">
                  <c:v>Generaliste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Foglio3!$AK$1:$AL$1</c:f>
              <c:strCache>
                <c:ptCount val="2"/>
                <c:pt idx="0">
                  <c:v>Tempo </c:v>
                </c:pt>
                <c:pt idx="1">
                  <c:v>Sostenitori </c:v>
                </c:pt>
              </c:strCache>
            </c:strRef>
          </c:cat>
          <c:val>
            <c:numRef>
              <c:f>Foglio3!$AK$3:$AL$3</c:f>
              <c:numCache>
                <c:formatCode>0</c:formatCode>
                <c:ptCount val="2"/>
                <c:pt idx="0">
                  <c:v>55.960317460317462</c:v>
                </c:pt>
                <c:pt idx="1">
                  <c:v>62.63492063492064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34-3C47-B829-6E81FEC610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89267344"/>
        <c:axId val="1991473696"/>
      </c:barChart>
      <c:catAx>
        <c:axId val="198926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91473696"/>
        <c:crosses val="autoZero"/>
        <c:auto val="1"/>
        <c:lblAlgn val="ctr"/>
        <c:lblOffset val="100"/>
        <c:noMultiLvlLbl val="0"/>
      </c:catAx>
      <c:valAx>
        <c:axId val="1991473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89267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91080688"/>
        <c:axId val="1713401232"/>
        <c:axId val="0"/>
      </c:bar3DChart>
      <c:catAx>
        <c:axId val="1691080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13401232"/>
        <c:crosses val="autoZero"/>
        <c:auto val="0"/>
        <c:lblAlgn val="ctr"/>
        <c:lblOffset val="100"/>
        <c:noMultiLvlLbl val="0"/>
      </c:catAx>
      <c:valAx>
        <c:axId val="1713401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9108068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Classifica</a:t>
            </a:r>
            <a:r>
              <a:rPr lang="en-US" sz="24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delle</a:t>
            </a:r>
            <a:r>
              <a:rPr lang="en-US" sz="24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</a:t>
            </a:r>
            <a:r>
              <a:rPr lang="en-US" sz="24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dei</a:t>
            </a:r>
            <a:r>
              <a:rPr lang="en-US" sz="24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progetti</a:t>
            </a:r>
            <a:r>
              <a:rPr lang="en-US" sz="24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rispetto</a:t>
            </a:r>
            <a:r>
              <a:rPr lang="en-US" sz="24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r>
              <a:rPr lang="en-US" sz="24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tipo</a:t>
            </a:r>
            <a:r>
              <a:rPr lang="en-US" sz="24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piattaforma</a:t>
            </a:r>
            <a:r>
              <a:rPr lang="en-US" sz="24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all’indicatore</a:t>
            </a:r>
            <a:r>
              <a:rPr lang="en-US" sz="24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sintetico</a:t>
            </a:r>
            <a:r>
              <a:rPr lang="en-US" sz="24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Punteggio indicatore</c:v>
          </c:tx>
          <c:spPr>
            <a:gradFill rotWithShape="1">
              <a:gsLst>
                <a:gs pos="0">
                  <a:schemeClr val="accent1">
                    <a:tint val="96000"/>
                    <a:satMod val="100000"/>
                    <a:lumMod val="104000"/>
                  </a:schemeClr>
                </a:gs>
                <a:gs pos="78000">
                  <a:schemeClr val="accent1">
                    <a:shade val="100000"/>
                    <a:satMod val="11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4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>
              <a:bevelT w="508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4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50800" h="25400"/>
              </a:sp3d>
            </c:spPr>
            <c:extLst>
              <c:ext xmlns:c16="http://schemas.microsoft.com/office/drawing/2014/chart" uri="{C3380CC4-5D6E-409C-BE32-E72D297353CC}">
                <c16:uniqueId val="{00000005-453B-C04B-B2FD-D391C6AF9350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4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50800" h="25400"/>
              </a:sp3d>
            </c:spPr>
            <c:extLst>
              <c:ext xmlns:c16="http://schemas.microsoft.com/office/drawing/2014/chart" uri="{C3380CC4-5D6E-409C-BE32-E72D297353CC}">
                <c16:uniqueId val="{00000006-453B-C04B-B2FD-D391C6AF9350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4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50800" h="25400"/>
              </a:sp3d>
            </c:spPr>
            <c:extLst>
              <c:ext xmlns:c16="http://schemas.microsoft.com/office/drawing/2014/chart" uri="{C3380CC4-5D6E-409C-BE32-E72D297353CC}">
                <c16:uniqueId val="{00000007-453B-C04B-B2FD-D391C6AF9350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4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50800" h="25400"/>
              </a:sp3d>
            </c:spPr>
            <c:extLst>
              <c:ext xmlns:c16="http://schemas.microsoft.com/office/drawing/2014/chart" uri="{C3380CC4-5D6E-409C-BE32-E72D297353CC}">
                <c16:uniqueId val="{00000008-453B-C04B-B2FD-D391C6AF9350}"/>
              </c:ext>
            </c:extLst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4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50800" h="25400"/>
              </a:sp3d>
            </c:spPr>
            <c:extLst>
              <c:ext xmlns:c16="http://schemas.microsoft.com/office/drawing/2014/chart" uri="{C3380CC4-5D6E-409C-BE32-E72D297353CC}">
                <c16:uniqueId val="{00000009-453B-C04B-B2FD-D391C6AF9350}"/>
              </c:ext>
            </c:extLst>
          </c:dPt>
          <c:dPt>
            <c:idx val="8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4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50800" h="25400"/>
              </a:sp3d>
            </c:spPr>
            <c:extLst>
              <c:ext xmlns:c16="http://schemas.microsoft.com/office/drawing/2014/chart" uri="{C3380CC4-5D6E-409C-BE32-E72D297353CC}">
                <c16:uniqueId val="{0000000A-453B-C04B-B2FD-D391C6AF9350}"/>
              </c:ext>
            </c:extLst>
          </c:dPt>
          <c:dPt>
            <c:idx val="1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4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50800" h="25400"/>
              </a:sp3d>
            </c:spPr>
            <c:extLst>
              <c:ext xmlns:c16="http://schemas.microsoft.com/office/drawing/2014/chart" uri="{C3380CC4-5D6E-409C-BE32-E72D297353CC}">
                <c16:uniqueId val="{0000000B-453B-C04B-B2FD-D391C6AF9350}"/>
              </c:ext>
            </c:extLst>
          </c:dPt>
          <c:dPt>
            <c:idx val="1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4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50800" h="25400"/>
              </a:sp3d>
            </c:spPr>
            <c:extLst>
              <c:ext xmlns:c16="http://schemas.microsoft.com/office/drawing/2014/chart" uri="{C3380CC4-5D6E-409C-BE32-E72D297353CC}">
                <c16:uniqueId val="{0000000C-453B-C04B-B2FD-D391C6AF9350}"/>
              </c:ext>
            </c:extLst>
          </c:dPt>
          <c:dPt>
            <c:idx val="1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4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50800" h="25400"/>
              </a:sp3d>
            </c:spPr>
            <c:extLst>
              <c:ext xmlns:c16="http://schemas.microsoft.com/office/drawing/2014/chart" uri="{C3380CC4-5D6E-409C-BE32-E72D297353CC}">
                <c16:uniqueId val="{0000000D-453B-C04B-B2FD-D391C6AF9350}"/>
              </c:ext>
            </c:extLst>
          </c:dPt>
          <c:dPt>
            <c:idx val="1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4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50800" h="25400"/>
              </a:sp3d>
            </c:spPr>
            <c:extLst>
              <c:ext xmlns:c16="http://schemas.microsoft.com/office/drawing/2014/chart" uri="{C3380CC4-5D6E-409C-BE32-E72D297353CC}">
                <c16:uniqueId val="{0000000E-453B-C04B-B2FD-D391C6AF9350}"/>
              </c:ext>
            </c:extLst>
          </c:dPt>
          <c:dPt>
            <c:idx val="16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4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50800" h="25400"/>
              </a:sp3d>
            </c:spPr>
            <c:extLst>
              <c:ext xmlns:c16="http://schemas.microsoft.com/office/drawing/2014/chart" uri="{C3380CC4-5D6E-409C-BE32-E72D297353CC}">
                <c16:uniqueId val="{0000000F-453B-C04B-B2FD-D391C6AF9350}"/>
              </c:ext>
            </c:extLst>
          </c:dPt>
          <c:dPt>
            <c:idx val="19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4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50800" h="25400"/>
              </a:sp3d>
            </c:spPr>
            <c:extLst>
              <c:ext xmlns:c16="http://schemas.microsoft.com/office/drawing/2014/chart" uri="{C3380CC4-5D6E-409C-BE32-E72D297353CC}">
                <c16:uniqueId val="{00000010-453B-C04B-B2FD-D391C6AF9350}"/>
              </c:ext>
            </c:extLst>
          </c:dPt>
          <c:dPt>
            <c:idx val="2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4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50800" h="25400"/>
              </a:sp3d>
            </c:spPr>
            <c:extLst>
              <c:ext xmlns:c16="http://schemas.microsoft.com/office/drawing/2014/chart" uri="{C3380CC4-5D6E-409C-BE32-E72D297353CC}">
                <c16:uniqueId val="{00000011-453B-C04B-B2FD-D391C6AF9350}"/>
              </c:ext>
            </c:extLst>
          </c:dPt>
          <c:dPt>
            <c:idx val="26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4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50800" h="25400"/>
              </a:sp3d>
            </c:spPr>
            <c:extLst>
              <c:ext xmlns:c16="http://schemas.microsoft.com/office/drawing/2014/chart" uri="{C3380CC4-5D6E-409C-BE32-E72D297353CC}">
                <c16:uniqueId val="{00000012-453B-C04B-B2FD-D391C6AF9350}"/>
              </c:ext>
            </c:extLst>
          </c:dPt>
          <c:dLbls>
            <c:delete val="1"/>
          </c:dLbls>
          <c:cat>
            <c:strRef>
              <c:f>Grafici!$H$9:$H$36</c:f>
              <c:strCache>
                <c:ptCount val="28"/>
                <c:pt idx="0">
                  <c:v>Settoriale</c:v>
                </c:pt>
                <c:pt idx="1">
                  <c:v>Settoriale</c:v>
                </c:pt>
                <c:pt idx="2">
                  <c:v>Generalista</c:v>
                </c:pt>
                <c:pt idx="3">
                  <c:v>Settoriale</c:v>
                </c:pt>
                <c:pt idx="4">
                  <c:v>Generalista</c:v>
                </c:pt>
                <c:pt idx="5">
                  <c:v>Generalista</c:v>
                </c:pt>
                <c:pt idx="6">
                  <c:v>Settoriale</c:v>
                </c:pt>
                <c:pt idx="7">
                  <c:v>Settoriale</c:v>
                </c:pt>
                <c:pt idx="8">
                  <c:v>Settoriale</c:v>
                </c:pt>
                <c:pt idx="9">
                  <c:v>Generalista</c:v>
                </c:pt>
                <c:pt idx="10">
                  <c:v>Generalista</c:v>
                </c:pt>
                <c:pt idx="11">
                  <c:v>Settoriale</c:v>
                </c:pt>
                <c:pt idx="12">
                  <c:v>Generalista</c:v>
                </c:pt>
                <c:pt idx="13">
                  <c:v>Settoriale</c:v>
                </c:pt>
                <c:pt idx="14">
                  <c:v>Settoriale</c:v>
                </c:pt>
                <c:pt idx="15">
                  <c:v>Settoriale</c:v>
                </c:pt>
                <c:pt idx="16">
                  <c:v>Settoriale</c:v>
                </c:pt>
                <c:pt idx="17">
                  <c:v>Generalista</c:v>
                </c:pt>
                <c:pt idx="18">
                  <c:v>Generalista</c:v>
                </c:pt>
                <c:pt idx="19">
                  <c:v>Settoriale</c:v>
                </c:pt>
                <c:pt idx="20">
                  <c:v>Settoriale</c:v>
                </c:pt>
                <c:pt idx="21">
                  <c:v>Generalista</c:v>
                </c:pt>
                <c:pt idx="22">
                  <c:v>Generalista</c:v>
                </c:pt>
                <c:pt idx="23">
                  <c:v>Generalista</c:v>
                </c:pt>
                <c:pt idx="24">
                  <c:v>Generalista</c:v>
                </c:pt>
                <c:pt idx="25">
                  <c:v>Generalista</c:v>
                </c:pt>
                <c:pt idx="26">
                  <c:v>Settoriale</c:v>
                </c:pt>
                <c:pt idx="27">
                  <c:v>Generalista</c:v>
                </c:pt>
              </c:strCache>
            </c:strRef>
          </c:cat>
          <c:val>
            <c:numRef>
              <c:f>Grafici!$G$9:$G$36</c:f>
              <c:numCache>
                <c:formatCode>General</c:formatCode>
                <c:ptCount val="28"/>
                <c:pt idx="0">
                  <c:v>3.0636363636363635</c:v>
                </c:pt>
                <c:pt idx="1">
                  <c:v>2.9588546886184681</c:v>
                </c:pt>
                <c:pt idx="2">
                  <c:v>2.9580314960629921</c:v>
                </c:pt>
                <c:pt idx="3">
                  <c:v>2.9194989262705802</c:v>
                </c:pt>
                <c:pt idx="4">
                  <c:v>2.7713314244810308</c:v>
                </c:pt>
                <c:pt idx="5">
                  <c:v>2.7632068718682894</c:v>
                </c:pt>
                <c:pt idx="6">
                  <c:v>2.6128346456692912</c:v>
                </c:pt>
                <c:pt idx="7">
                  <c:v>2.5544022906227632</c:v>
                </c:pt>
                <c:pt idx="8">
                  <c:v>2.5416177523264136</c:v>
                </c:pt>
                <c:pt idx="9">
                  <c:v>2.4244094488188979</c:v>
                </c:pt>
                <c:pt idx="10">
                  <c:v>2.4172512526843235</c:v>
                </c:pt>
                <c:pt idx="11">
                  <c:v>2.3054903364352182</c:v>
                </c:pt>
                <c:pt idx="12">
                  <c:v>2.2423192555476019</c:v>
                </c:pt>
                <c:pt idx="13">
                  <c:v>2.2314423765211169</c:v>
                </c:pt>
                <c:pt idx="14">
                  <c:v>2.1956191839656407</c:v>
                </c:pt>
                <c:pt idx="15">
                  <c:v>2.1441517537580528</c:v>
                </c:pt>
                <c:pt idx="16">
                  <c:v>2.1403722261989979</c:v>
                </c:pt>
                <c:pt idx="17">
                  <c:v>2.1084180386542593</c:v>
                </c:pt>
                <c:pt idx="18">
                  <c:v>2.0939155332856121</c:v>
                </c:pt>
                <c:pt idx="19">
                  <c:v>2.0060128847530421</c:v>
                </c:pt>
                <c:pt idx="20">
                  <c:v>1.8274516821760918</c:v>
                </c:pt>
                <c:pt idx="21">
                  <c:v>1.4408017179670722</c:v>
                </c:pt>
                <c:pt idx="22">
                  <c:v>1.4368647100930567</c:v>
                </c:pt>
                <c:pt idx="23">
                  <c:v>1.1787401574803151</c:v>
                </c:pt>
                <c:pt idx="24">
                  <c:v>1.0971581961345742</c:v>
                </c:pt>
                <c:pt idx="25">
                  <c:v>0.98451443569553809</c:v>
                </c:pt>
                <c:pt idx="26">
                  <c:v>0.809663564781675</c:v>
                </c:pt>
                <c:pt idx="27">
                  <c:v>0.71696492483894048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3B-C04B-B2FD-D391C6AF935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993281136"/>
        <c:axId val="1993282816"/>
      </c:barChart>
      <c:catAx>
        <c:axId val="199328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993282816"/>
        <c:crosses val="autoZero"/>
        <c:auto val="1"/>
        <c:lblAlgn val="ctr"/>
        <c:lblOffset val="100"/>
        <c:noMultiLvlLbl val="0"/>
      </c:catAx>
      <c:valAx>
        <c:axId val="1993282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9328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Equity</a:t>
            </a:r>
          </a:p>
          <a:p>
            <a:pPr>
              <a:defRPr/>
            </a:pPr>
            <a:r>
              <a:rPr lang="en-US" sz="1800" dirty="0" err="1"/>
              <a:t>Numero</a:t>
            </a:r>
            <a:r>
              <a:rPr lang="en-US" sz="1800" dirty="0"/>
              <a:t> di </a:t>
            </a:r>
            <a:r>
              <a:rPr lang="en-US" sz="1800" dirty="0" err="1"/>
              <a:t>piattaforme</a:t>
            </a:r>
            <a:r>
              <a:rPr lang="en-US" sz="1800" dirty="0"/>
              <a:t> </a:t>
            </a:r>
            <a:r>
              <a:rPr lang="en-US" sz="1800" dirty="0" err="1"/>
              <a:t>attive</a:t>
            </a:r>
            <a:r>
              <a:rPr lang="en-US" sz="1800" dirty="0"/>
              <a:t>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5.7933889373800583E-2"/>
          <c:y val="0.33566082357304583"/>
          <c:w val="0.90009733158355199"/>
          <c:h val="0.56006937589504291"/>
        </c:manualLayout>
      </c:layout>
      <c:lineChart>
        <c:grouping val="standard"/>
        <c:varyColors val="0"/>
        <c:ser>
          <c:idx val="0"/>
          <c:order val="0"/>
          <c:tx>
            <c:strRef>
              <c:f>'Dati Crowdfunding '!$B$20</c:f>
              <c:strCache>
                <c:ptCount val="1"/>
                <c:pt idx="0">
                  <c:v>Equity - Crowdfunding 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'Dati Crowdfunding '!$C$19:$F$19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'Dati Crowdfunding '!$C$20:$F$20</c:f>
              <c:numCache>
                <c:formatCode>General</c:formatCode>
                <c:ptCount val="4"/>
                <c:pt idx="0">
                  <c:v>13</c:v>
                </c:pt>
                <c:pt idx="1">
                  <c:v>12</c:v>
                </c:pt>
                <c:pt idx="2">
                  <c:v>13</c:v>
                </c:pt>
                <c:pt idx="3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1D-004C-A21D-95DEC7ACC1D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39450608"/>
        <c:axId val="1139452288"/>
      </c:lineChart>
      <c:catAx>
        <c:axId val="1139450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39452288"/>
        <c:crosses val="autoZero"/>
        <c:auto val="1"/>
        <c:lblAlgn val="ctr"/>
        <c:lblOffset val="100"/>
        <c:noMultiLvlLbl val="0"/>
      </c:catAx>
      <c:valAx>
        <c:axId val="113945228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39450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3.8796513812475369E-2"/>
          <c:y val="0.147586267095485"/>
          <c:w val="0.93903404972325299"/>
          <c:h val="0.69114831551240119"/>
        </c:manualLayout>
      </c:layout>
      <c:lineChart>
        <c:grouping val="standard"/>
        <c:varyColors val="0"/>
        <c:ser>
          <c:idx val="1"/>
          <c:order val="0"/>
          <c:tx>
            <c:strRef>
              <c:f>'Dati Crowdfunding '!$B$21</c:f>
              <c:strCache>
                <c:ptCount val="1"/>
                <c:pt idx="0">
                  <c:v>Donation/Reward Based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'Dati Crowdfunding '!$C$19:$F$19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'Dati Crowdfunding '!$C$21:$F$21</c:f>
              <c:numCache>
                <c:formatCode>General</c:formatCode>
                <c:ptCount val="4"/>
                <c:pt idx="0">
                  <c:v>43</c:v>
                </c:pt>
                <c:pt idx="1">
                  <c:v>36</c:v>
                </c:pt>
                <c:pt idx="2">
                  <c:v>46</c:v>
                </c:pt>
                <c:pt idx="3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0F-D449-9B2A-BCAEEF57A21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75394144"/>
        <c:axId val="675395824"/>
      </c:lineChart>
      <c:catAx>
        <c:axId val="675394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75395824"/>
        <c:crosses val="autoZero"/>
        <c:auto val="1"/>
        <c:lblAlgn val="ctr"/>
        <c:lblOffset val="100"/>
        <c:noMultiLvlLbl val="0"/>
      </c:catAx>
      <c:valAx>
        <c:axId val="6753958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75394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'Dati Crowdfunding '!$B$22</c:f>
              <c:strCache>
                <c:ptCount val="1"/>
                <c:pt idx="0">
                  <c:v>Lending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'Dati Crowdfunding '!$C$19:$F$19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'Dati Crowdfunding '!$C$22:$F$22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B84-F44A-8DD0-DAED13834F0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76078112"/>
        <c:axId val="676079792"/>
      </c:lineChart>
      <c:catAx>
        <c:axId val="676078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76079792"/>
        <c:crosses val="autoZero"/>
        <c:auto val="1"/>
        <c:lblAlgn val="ctr"/>
        <c:lblOffset val="100"/>
        <c:noMultiLvlLbl val="0"/>
      </c:catAx>
      <c:valAx>
        <c:axId val="67607979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7607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VALORE MEDIO PROGETTI FINANZIATI (2017)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'Dati Crowdfunding '!$T$2</c:f>
              <c:strCache>
                <c:ptCount val="1"/>
                <c:pt idx="0">
                  <c:v>VALORE MEDIO PROGETTI FINANZIATI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8A0-3443-8D7D-B7F4061BA9D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8A0-3443-8D7D-B7F4061BA9D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8A0-3443-8D7D-B7F4061BA9D0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8A0-3443-8D7D-B7F4061BA9D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'Dati Crowdfunding '!$S$3:$S$6</c:f>
              <c:strCache>
                <c:ptCount val="4"/>
                <c:pt idx="0">
                  <c:v>DO IT YOUR SELF </c:v>
                </c:pt>
                <c:pt idx="1">
                  <c:v>DONATION/REWARD</c:v>
                </c:pt>
                <c:pt idx="2">
                  <c:v>EQUITY</c:v>
                </c:pt>
                <c:pt idx="3">
                  <c:v>LENDING</c:v>
                </c:pt>
              </c:strCache>
            </c:strRef>
          </c:cat>
          <c:val>
            <c:numRef>
              <c:f>'Dati Crowdfunding '!$T$3:$T$6</c:f>
              <c:numCache>
                <c:formatCode>_("€"* #,##0.00_);_("€"* \(#,##0.00\);_("€"* "-"??_);_(@_)</c:formatCode>
                <c:ptCount val="4"/>
                <c:pt idx="0">
                  <c:v>121700.11</c:v>
                </c:pt>
                <c:pt idx="1">
                  <c:v>6105.21</c:v>
                </c:pt>
                <c:pt idx="2">
                  <c:v>268049.33</c:v>
                </c:pt>
                <c:pt idx="3">
                  <c:v>55547.41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8A0-3443-8D7D-B7F4061BA9D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Raccolta dal 2009: Confronto U.s.a , Gran Bretagna e Italia. </a:t>
            </a:r>
            <a:br>
              <a:rPr lang="en-US"/>
            </a:br>
            <a:r>
              <a:rPr lang="en-US"/>
              <a:t>(dati in milioni di dollari)</a:t>
            </a:r>
          </a:p>
        </c:rich>
      </c:tx>
      <c:layout>
        <c:manualLayout>
          <c:xMode val="edge"/>
          <c:yMode val="edge"/>
          <c:x val="9.7124453966222421E-2"/>
          <c:y val="5.5374592833876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Raccolta U.S.A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satMod val="100000"/>
                    <a:lumMod val="104000"/>
                  </a:schemeClr>
                </a:gs>
                <a:gs pos="78000">
                  <a:schemeClr val="accent1">
                    <a:shade val="100000"/>
                    <a:satMod val="11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25400" h="127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Foglio1!$B$2</c:f>
              <c:numCache>
                <c:formatCode>[$$-45C]#,##0.00</c:formatCode>
                <c:ptCount val="1"/>
                <c:pt idx="0">
                  <c:v>3500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6-D84E-BA37-E185954D9C4A}"/>
            </c:ext>
          </c:extLst>
        </c:ser>
        <c:ser>
          <c:idx val="1"/>
          <c:order val="1"/>
          <c:tx>
            <c:v>Raccolta Inghilterra</c:v>
          </c:tx>
          <c:spPr>
            <a:gradFill rotWithShape="1">
              <a:gsLst>
                <a:gs pos="0">
                  <a:schemeClr val="accent2">
                    <a:tint val="96000"/>
                    <a:satMod val="100000"/>
                    <a:lumMod val="104000"/>
                  </a:schemeClr>
                </a:gs>
                <a:gs pos="78000">
                  <a:schemeClr val="accent2">
                    <a:shade val="100000"/>
                    <a:satMod val="11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25400" h="127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Foglio1!$I$2</c:f>
              <c:numCache>
                <c:formatCode>#,##0.00\ "€"</c:formatCode>
                <c:ptCount val="1"/>
                <c:pt idx="0">
                  <c:v>391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36-D84E-BA37-E185954D9C4A}"/>
            </c:ext>
          </c:extLst>
        </c:ser>
        <c:ser>
          <c:idx val="2"/>
          <c:order val="2"/>
          <c:tx>
            <c:v>Raccolta italia</c:v>
          </c:tx>
          <c:spPr>
            <a:gradFill rotWithShape="1">
              <a:gsLst>
                <a:gs pos="0">
                  <a:schemeClr val="accent3">
                    <a:tint val="96000"/>
                    <a:satMod val="100000"/>
                    <a:lumMod val="104000"/>
                  </a:schemeClr>
                </a:gs>
                <a:gs pos="78000">
                  <a:schemeClr val="accent3">
                    <a:shade val="100000"/>
                    <a:satMod val="11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25400" h="127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Foglio1!$L$2</c:f>
              <c:numCache>
                <c:formatCode>[$$-45C]#,##0.00</c:formatCode>
                <c:ptCount val="1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36-D84E-BA37-E185954D9C4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42074704"/>
        <c:axId val="1142668736"/>
      </c:barChart>
      <c:catAx>
        <c:axId val="1142074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42668736"/>
        <c:crosses val="autoZero"/>
        <c:auto val="1"/>
        <c:lblAlgn val="ctr"/>
        <c:lblOffset val="100"/>
        <c:noMultiLvlLbl val="0"/>
      </c:catAx>
      <c:valAx>
        <c:axId val="1142668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5C]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42074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Volumi</a:t>
            </a:r>
            <a:r>
              <a:rPr lang="it-IT" baseline="0"/>
              <a:t> Crowdfunding in U.s.a al 2016 </a:t>
            </a:r>
          </a:p>
          <a:p>
            <a:pPr>
              <a:defRPr/>
            </a:pPr>
            <a:r>
              <a:rPr lang="it-IT" baseline="0"/>
              <a:t>(dati in migliaia) </a:t>
            </a:r>
            <a:endParaRPr lang="it-IT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Foglio1!$E$1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4F7-4841-AE64-D54FBB0B2C65}"/>
              </c:ext>
            </c:extLst>
          </c:dPt>
          <c:cat>
            <c:strRef>
              <c:f>Foglio1!$D$2:$D$3</c:f>
              <c:strCache>
                <c:ptCount val="2"/>
                <c:pt idx="0">
                  <c:v>Reward - Based</c:v>
                </c:pt>
                <c:pt idx="1">
                  <c:v>Equity</c:v>
                </c:pt>
              </c:strCache>
            </c:strRef>
          </c:cat>
          <c:val>
            <c:numRef>
              <c:f>Foglio1!$E$2:$E$3</c:f>
              <c:numCache>
                <c:formatCode>#,##0.00\ "€"</c:formatCode>
                <c:ptCount val="2"/>
                <c:pt idx="0" formatCode="[$$-45C]#,##0.00">
                  <c:v>596000</c:v>
                </c:pt>
                <c:pt idx="1">
                  <c:v>569000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F7-4841-AE64-D54FBB0B2C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1144690512"/>
        <c:axId val="1144692192"/>
      </c:barChart>
      <c:catAx>
        <c:axId val="114469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44692192"/>
        <c:crosses val="autoZero"/>
        <c:auto val="1"/>
        <c:lblAlgn val="ctr"/>
        <c:lblOffset val="100"/>
        <c:noMultiLvlLbl val="0"/>
      </c:catAx>
      <c:valAx>
        <c:axId val="1144692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[$$-45C]#,##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44690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ANDAMENTO DEL MERCATO ITALIANO: VOLUMI RACCOLTI DAL 2014 A OGGI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9525" cap="flat" cmpd="sng" algn="ctr">
              <a:solidFill>
                <a:schemeClr val="accent1">
                  <a:alpha val="70000"/>
                </a:schemeClr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tint val="69000"/>
                      <a:alpha val="100000"/>
                      <a:satMod val="109000"/>
                      <a:lumMod val="110000"/>
                    </a:schemeClr>
                  </a:gs>
                  <a:gs pos="52000">
                    <a:schemeClr val="accent1">
                      <a:tint val="74000"/>
                      <a:satMod val="100000"/>
                      <a:lumMod val="104000"/>
                    </a:schemeClr>
                  </a:gs>
                  <a:gs pos="100000">
                    <a:schemeClr val="accent1">
                      <a:tint val="78000"/>
                      <a:satMod val="100000"/>
                      <a:lumMod val="10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xVal>
            <c:numRef>
              <c:f>Foglio2!$B$3:$B$7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xVal>
          <c:yVal>
            <c:numRef>
              <c:f>Foglio2!$C$3:$C$7</c:f>
              <c:numCache>
                <c:formatCode>#,##0.00\ "€"</c:formatCode>
                <c:ptCount val="5"/>
                <c:pt idx="0">
                  <c:v>40000000</c:v>
                </c:pt>
                <c:pt idx="1">
                  <c:v>65662445</c:v>
                </c:pt>
                <c:pt idx="2">
                  <c:v>91767549</c:v>
                </c:pt>
                <c:pt idx="3">
                  <c:v>133197153</c:v>
                </c:pt>
                <c:pt idx="4">
                  <c:v>244730127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B00-CC40-B42F-D383CDC960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71465664"/>
        <c:axId val="2040905568"/>
      </c:scatterChart>
      <c:valAx>
        <c:axId val="1971465664"/>
        <c:scaling>
          <c:orientation val="minMax"/>
          <c:max val="2018"/>
          <c:min val="2014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40905568"/>
        <c:crosses val="autoZero"/>
        <c:crossBetween val="midCat"/>
      </c:valAx>
      <c:valAx>
        <c:axId val="2040905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\ &quot;€&quot;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71465664"/>
        <c:crosses val="autoZero"/>
        <c:crossBetween val="midCat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Andamento dei trend delle tipologie di Crowdfunding rispetto l'anno precedente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5.4450806099530874E-2"/>
          <c:y val="0.24822038052640558"/>
          <c:w val="0.91972133097736875"/>
          <c:h val="0.55591832474719483"/>
        </c:manualLayout>
      </c:layout>
      <c:areaChart>
        <c:grouping val="stacked"/>
        <c:varyColors val="0"/>
        <c:ser>
          <c:idx val="0"/>
          <c:order val="0"/>
          <c:tx>
            <c:strRef>
              <c:f>Foglio1!$O$7</c:f>
              <c:strCache>
                <c:ptCount val="1"/>
                <c:pt idx="0">
                  <c:v>Reward/donation</c:v>
                </c:pt>
              </c:strCache>
            </c:strRef>
          </c:tx>
          <c:spPr>
            <a:solidFill>
              <a:schemeClr val="accent1">
                <a:alpha val="74000"/>
              </a:schemeClr>
            </a:solidFill>
            <a:ln>
              <a:noFill/>
            </a:ln>
            <a:effectLst>
              <a:innerShdw blurRad="114300">
                <a:schemeClr val="accent1">
                  <a:lumMod val="75000"/>
                </a:schemeClr>
              </a:inn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Foglio1!$P$6:$T$6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Foglio1!$P$7:$T$7</c:f>
              <c:numCache>
                <c:formatCode>0.00%</c:formatCode>
                <c:ptCount val="5"/>
                <c:pt idx="0" formatCode="General">
                  <c:v>1</c:v>
                </c:pt>
                <c:pt idx="1">
                  <c:v>2.0423419909582483</c:v>
                </c:pt>
                <c:pt idx="2">
                  <c:v>1.4312316530133982</c:v>
                </c:pt>
                <c:pt idx="3">
                  <c:v>1.3837267387043424</c:v>
                </c:pt>
                <c:pt idx="4">
                  <c:v>1.5185409790240525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82-B942-B208-CF2FF78D7200}"/>
            </c:ext>
          </c:extLst>
        </c:ser>
        <c:ser>
          <c:idx val="1"/>
          <c:order val="1"/>
          <c:tx>
            <c:strRef>
              <c:f>Foglio1!$O$8</c:f>
              <c:strCache>
                <c:ptCount val="1"/>
                <c:pt idx="0">
                  <c:v>Equity</c:v>
                </c:pt>
              </c:strCache>
            </c:strRef>
          </c:tx>
          <c:spPr>
            <a:solidFill>
              <a:schemeClr val="accent2">
                <a:alpha val="74000"/>
              </a:schemeClr>
            </a:solidFill>
            <a:ln>
              <a:noFill/>
            </a:ln>
            <a:effectLst>
              <a:innerShdw blurRad="114300">
                <a:schemeClr val="accent2">
                  <a:lumMod val="75000"/>
                </a:schemeClr>
              </a:inn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Foglio1!$P$6:$T$6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Foglio1!$P$8:$T$8</c:f>
              <c:numCache>
                <c:formatCode>0.00%</c:formatCode>
                <c:ptCount val="5"/>
                <c:pt idx="0" formatCode="General">
                  <c:v>1</c:v>
                </c:pt>
                <c:pt idx="1">
                  <c:v>3.1565968</c:v>
                </c:pt>
                <c:pt idx="2">
                  <c:v>1.9157860135954012</c:v>
                </c:pt>
                <c:pt idx="3">
                  <c:v>2.5072215927468564</c:v>
                </c:pt>
                <c:pt idx="4">
                  <c:v>3.165336506301351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82-B942-B208-CF2FF78D7200}"/>
            </c:ext>
          </c:extLst>
        </c:ser>
        <c:ser>
          <c:idx val="2"/>
          <c:order val="2"/>
          <c:tx>
            <c:strRef>
              <c:f>Foglio1!$O$9</c:f>
              <c:strCache>
                <c:ptCount val="1"/>
                <c:pt idx="0">
                  <c:v>Lending </c:v>
                </c:pt>
              </c:strCache>
            </c:strRef>
          </c:tx>
          <c:spPr>
            <a:solidFill>
              <a:schemeClr val="accent3">
                <a:alpha val="74000"/>
              </a:schemeClr>
            </a:solidFill>
            <a:ln>
              <a:noFill/>
            </a:ln>
            <a:effectLst>
              <a:innerShdw blurRad="114300">
                <a:schemeClr val="accent3">
                  <a:lumMod val="75000"/>
                </a:schemeClr>
              </a:inn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Foglio1!$P$6:$T$6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Foglio1!$P$9:$T$9</c:f>
              <c:numCache>
                <c:formatCode>0.00%</c:formatCode>
                <c:ptCount val="5"/>
                <c:pt idx="0" formatCode="General">
                  <c:v>1</c:v>
                </c:pt>
                <c:pt idx="1">
                  <c:v>1.9469402383456011</c:v>
                </c:pt>
                <c:pt idx="2">
                  <c:v>1.2635620651311823</c:v>
                </c:pt>
                <c:pt idx="3">
                  <c:v>1.3401745168049888</c:v>
                </c:pt>
                <c:pt idx="4">
                  <c:v>1.6889919894775329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82-B942-B208-CF2FF78D720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881645376"/>
        <c:axId val="881647056"/>
      </c:areaChart>
      <c:catAx>
        <c:axId val="881645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81647056"/>
        <c:crosses val="autoZero"/>
        <c:auto val="1"/>
        <c:lblAlgn val="ctr"/>
        <c:lblOffset val="100"/>
        <c:noMultiLvlLbl val="0"/>
      </c:catAx>
      <c:valAx>
        <c:axId val="881647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816453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1197" kern="120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/>
    <cs:effectRef idx="1"/>
    <cs:fontRef idx="minor">
      <a:schemeClr val="dk1"/>
    </cs:fontRef>
    <cs:spPr>
      <a:ln w="9525" cap="flat" cmpd="sng" algn="ctr">
        <a:solidFill>
          <a:schemeClr val="phClr">
            <a:alpha val="70000"/>
          </a:schemeClr>
        </a:solidFill>
        <a:prstDash val="sysDot"/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rnd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0" baseline="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>
              <a:alpha val="0"/>
            </a:schemeClr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5000"/>
            <a:lumOff val="75000"/>
          </a:schemeClr>
        </a:solidFill>
        <a:round/>
      </a:ln>
    </cs:spPr>
    <cs:defRPr sz="1197" kern="1200" spc="0" baseline="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8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>
        <a:lumMod val="50000"/>
      </cs:styleClr>
    </cs:fontRef>
    <cs:defRPr sz="133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74000"/>
        </a:schemeClr>
      </a:solidFill>
      <a:effectLst>
        <a:innerShdw blurRad="114300">
          <a:schemeClr val="phClr">
            <a:lumMod val="75000"/>
          </a:schemeClr>
        </a:innerShdw>
      </a:effectLst>
    </cs:spPr>
  </cs:dataPoint>
  <cs:dataPoint3D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74000"/>
        </a:schemeClr>
      </a:solidFill>
      <a:effectLst>
        <a:innerShdw blurRad="114300">
          <a:schemeClr val="phClr">
            <a:lumMod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g"/></Relationships>
</file>

<file path=ppt/diagrams/_rels/data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ata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jpg"/></Relationships>
</file>

<file path=ppt/diagrams/_rels/data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image" Target="../media/image4.jpg"/></Relationships>
</file>

<file path=ppt/diagrams/_rels/data5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g"/></Relationships>
</file>

<file path=ppt/diagrams/_rels/data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image" Target="../media/image19.png"/></Relationships>
</file>

<file path=ppt/diagrams/_rels/data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image" Target="../media/image21.jpg"/><Relationship Id="rId4" Type="http://schemas.openxmlformats.org/officeDocument/2006/relationships/image" Target="../media/image18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g"/></Relationships>
</file>

<file path=ppt/diagrams/_rels/drawing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rawing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jpg"/></Relationships>
</file>

<file path=ppt/diagrams/_rels/drawing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image" Target="../media/image4.jpg"/></Relationships>
</file>

<file path=ppt/diagrams/_rels/drawing5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g"/></Relationships>
</file>

<file path=ppt/diagrams/_rels/drawing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image" Target="../media/image21.jpg"/><Relationship Id="rId4" Type="http://schemas.openxmlformats.org/officeDocument/2006/relationships/image" Target="../media/image1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996640-8148-F244-B2AD-92B356D84AF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AE48C1F-39FD-D74E-AEDC-EF79F91BD6BA}">
      <dgm:prSet/>
      <dgm:spPr/>
      <dgm:t>
        <a:bodyPr/>
        <a:lstStyle/>
        <a:p>
          <a:r>
            <a:rPr lang="it-IT" baseline="0" dirty="0"/>
            <a:t>Il Mercato del Crowdfunding in Italia </a:t>
          </a:r>
          <a:endParaRPr lang="it-IT" dirty="0"/>
        </a:p>
      </dgm:t>
    </dgm:pt>
    <dgm:pt modelId="{2C81AD77-B3DB-BE4E-978E-5786DC956F6C}" type="sibTrans" cxnId="{51D5A801-EF12-E64B-973E-2A4D5EEB3476}">
      <dgm:prSet/>
      <dgm:spPr/>
      <dgm:t>
        <a:bodyPr/>
        <a:lstStyle/>
        <a:p>
          <a:endParaRPr lang="it-IT"/>
        </a:p>
      </dgm:t>
    </dgm:pt>
    <dgm:pt modelId="{9C3E926B-DF5F-CA44-A782-E7451E22E9B5}" type="parTrans" cxnId="{51D5A801-EF12-E64B-973E-2A4D5EEB3476}">
      <dgm:prSet/>
      <dgm:spPr/>
      <dgm:t>
        <a:bodyPr/>
        <a:lstStyle/>
        <a:p>
          <a:endParaRPr lang="it-IT"/>
        </a:p>
      </dgm:t>
    </dgm:pt>
    <dgm:pt modelId="{A6F5B4E2-4B3B-5C43-89FB-23344746FDC9}" type="pres">
      <dgm:prSet presAssocID="{A2996640-8148-F244-B2AD-92B356D84AFD}" presName="linear" presStyleCnt="0">
        <dgm:presLayoutVars>
          <dgm:animLvl val="lvl"/>
          <dgm:resizeHandles val="exact"/>
        </dgm:presLayoutVars>
      </dgm:prSet>
      <dgm:spPr/>
    </dgm:pt>
    <dgm:pt modelId="{2DC9E3E7-EB6F-2445-ADB1-2DCA47C59CF2}" type="pres">
      <dgm:prSet presAssocID="{3AE48C1F-39FD-D74E-AEDC-EF79F91BD6BA}" presName="parentText" presStyleLbl="node1" presStyleIdx="0" presStyleCnt="1" custLinFactNeighborX="501" custLinFactNeighborY="11494">
        <dgm:presLayoutVars>
          <dgm:chMax val="0"/>
          <dgm:bulletEnabled val="1"/>
        </dgm:presLayoutVars>
      </dgm:prSet>
      <dgm:spPr/>
    </dgm:pt>
  </dgm:ptLst>
  <dgm:cxnLst>
    <dgm:cxn modelId="{51D5A801-EF12-E64B-973E-2A4D5EEB3476}" srcId="{A2996640-8148-F244-B2AD-92B356D84AFD}" destId="{3AE48C1F-39FD-D74E-AEDC-EF79F91BD6BA}" srcOrd="0" destOrd="0" parTransId="{9C3E926B-DF5F-CA44-A782-E7451E22E9B5}" sibTransId="{2C81AD77-B3DB-BE4E-978E-5786DC956F6C}"/>
    <dgm:cxn modelId="{6F4D14BD-96E9-B642-ABA0-DC67C8C59919}" type="presOf" srcId="{3AE48C1F-39FD-D74E-AEDC-EF79F91BD6BA}" destId="{2DC9E3E7-EB6F-2445-ADB1-2DCA47C59CF2}" srcOrd="0" destOrd="0" presId="urn:microsoft.com/office/officeart/2005/8/layout/vList2"/>
    <dgm:cxn modelId="{5FF86CCB-5ADA-0440-B3D8-E637E4FE0A1D}" type="presOf" srcId="{A2996640-8148-F244-B2AD-92B356D84AFD}" destId="{A6F5B4E2-4B3B-5C43-89FB-23344746FDC9}" srcOrd="0" destOrd="0" presId="urn:microsoft.com/office/officeart/2005/8/layout/vList2"/>
    <dgm:cxn modelId="{24ECBA87-7F87-A549-8142-BD187FAEFB13}" type="presParOf" srcId="{A6F5B4E2-4B3B-5C43-89FB-23344746FDC9}" destId="{2DC9E3E7-EB6F-2445-ADB1-2DCA47C59C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B8EF795-6A80-7D41-8633-F906C91EA7D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AA3DD2D-0377-C84A-996F-BC12ECB2AC9D}">
      <dgm:prSet/>
      <dgm:spPr/>
      <dgm:t>
        <a:bodyPr/>
        <a:lstStyle/>
        <a:p>
          <a:r>
            <a:rPr lang="it-IT"/>
            <a:t>Criticità</a:t>
          </a:r>
        </a:p>
      </dgm:t>
    </dgm:pt>
    <dgm:pt modelId="{EE41A113-F149-FD44-960D-EF77508D031C}" type="parTrans" cxnId="{8BA0126C-5743-C343-A321-C0C7F434EE78}">
      <dgm:prSet/>
      <dgm:spPr/>
      <dgm:t>
        <a:bodyPr/>
        <a:lstStyle/>
        <a:p>
          <a:endParaRPr lang="it-IT"/>
        </a:p>
      </dgm:t>
    </dgm:pt>
    <dgm:pt modelId="{1A221201-2A75-CE4B-97D7-3A6BA1F8136B}" type="sibTrans" cxnId="{8BA0126C-5743-C343-A321-C0C7F434EE78}">
      <dgm:prSet/>
      <dgm:spPr/>
      <dgm:t>
        <a:bodyPr/>
        <a:lstStyle/>
        <a:p>
          <a:endParaRPr lang="it-IT"/>
        </a:p>
      </dgm:t>
    </dgm:pt>
    <dgm:pt modelId="{9716630B-1511-1046-A9B6-6F9D623A265B}" type="pres">
      <dgm:prSet presAssocID="{FB8EF795-6A80-7D41-8633-F906C91EA7DB}" presName="linear" presStyleCnt="0">
        <dgm:presLayoutVars>
          <dgm:animLvl val="lvl"/>
          <dgm:resizeHandles val="exact"/>
        </dgm:presLayoutVars>
      </dgm:prSet>
      <dgm:spPr/>
    </dgm:pt>
    <dgm:pt modelId="{D0AC872F-0BFE-F34A-9CF2-DD81C9E876D7}" type="pres">
      <dgm:prSet presAssocID="{4AA3DD2D-0377-C84A-996F-BC12ECB2AC9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BA0126C-5743-C343-A321-C0C7F434EE78}" srcId="{FB8EF795-6A80-7D41-8633-F906C91EA7DB}" destId="{4AA3DD2D-0377-C84A-996F-BC12ECB2AC9D}" srcOrd="0" destOrd="0" parTransId="{EE41A113-F149-FD44-960D-EF77508D031C}" sibTransId="{1A221201-2A75-CE4B-97D7-3A6BA1F8136B}"/>
    <dgm:cxn modelId="{C88FC77C-7E8A-4147-B0CA-4210FAA3455B}" type="presOf" srcId="{4AA3DD2D-0377-C84A-996F-BC12ECB2AC9D}" destId="{D0AC872F-0BFE-F34A-9CF2-DD81C9E876D7}" srcOrd="0" destOrd="0" presId="urn:microsoft.com/office/officeart/2005/8/layout/vList2"/>
    <dgm:cxn modelId="{18C4C098-18DE-444C-A39F-D55BC619431A}" type="presOf" srcId="{FB8EF795-6A80-7D41-8633-F906C91EA7DB}" destId="{9716630B-1511-1046-A9B6-6F9D623A265B}" srcOrd="0" destOrd="0" presId="urn:microsoft.com/office/officeart/2005/8/layout/vList2"/>
    <dgm:cxn modelId="{3035C04F-E1BB-954C-AEA7-3B4BE494137D}" type="presParOf" srcId="{9716630B-1511-1046-A9B6-6F9D623A265B}" destId="{D0AC872F-0BFE-F34A-9CF2-DD81C9E876D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D168751-5DF1-FF48-945C-139077EB2D4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19765AA-098B-8246-890F-841BA921F06F}">
      <dgm:prSet/>
      <dgm:spPr/>
      <dgm:t>
        <a:bodyPr/>
        <a:lstStyle/>
        <a:p>
          <a:r>
            <a:rPr lang="it-IT" baseline="0" dirty="0"/>
            <a:t>Donation only e Reward based</a:t>
          </a:r>
          <a:endParaRPr lang="it-IT" dirty="0"/>
        </a:p>
      </dgm:t>
    </dgm:pt>
    <dgm:pt modelId="{87C1E7D0-1BE3-6543-BE09-3341B1EC9826}" type="parTrans" cxnId="{9B1E5DC7-3C1E-DA4C-A380-99AF656E7B03}">
      <dgm:prSet/>
      <dgm:spPr/>
      <dgm:t>
        <a:bodyPr/>
        <a:lstStyle/>
        <a:p>
          <a:endParaRPr lang="it-IT"/>
        </a:p>
      </dgm:t>
    </dgm:pt>
    <dgm:pt modelId="{69FC8400-E338-C94D-808B-FF50151DC418}" type="sibTrans" cxnId="{9B1E5DC7-3C1E-DA4C-A380-99AF656E7B03}">
      <dgm:prSet/>
      <dgm:spPr/>
      <dgm:t>
        <a:bodyPr/>
        <a:lstStyle/>
        <a:p>
          <a:endParaRPr lang="it-IT"/>
        </a:p>
      </dgm:t>
    </dgm:pt>
    <dgm:pt modelId="{0625AB1C-F2FF-B54E-9724-8DCAAA517A90}" type="pres">
      <dgm:prSet presAssocID="{FD168751-5DF1-FF48-945C-139077EB2D4B}" presName="linear" presStyleCnt="0">
        <dgm:presLayoutVars>
          <dgm:animLvl val="lvl"/>
          <dgm:resizeHandles val="exact"/>
        </dgm:presLayoutVars>
      </dgm:prSet>
      <dgm:spPr/>
    </dgm:pt>
    <dgm:pt modelId="{08BF09C2-6D9B-E54B-84DF-6DD4FFE13E00}" type="pres">
      <dgm:prSet presAssocID="{519765AA-098B-8246-890F-841BA921F06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D390248-7E83-9245-9465-DE4F78C149A5}" type="presOf" srcId="{FD168751-5DF1-FF48-945C-139077EB2D4B}" destId="{0625AB1C-F2FF-B54E-9724-8DCAAA517A90}" srcOrd="0" destOrd="0" presId="urn:microsoft.com/office/officeart/2005/8/layout/vList2"/>
    <dgm:cxn modelId="{9B1E5DC7-3C1E-DA4C-A380-99AF656E7B03}" srcId="{FD168751-5DF1-FF48-945C-139077EB2D4B}" destId="{519765AA-098B-8246-890F-841BA921F06F}" srcOrd="0" destOrd="0" parTransId="{87C1E7D0-1BE3-6543-BE09-3341B1EC9826}" sibTransId="{69FC8400-E338-C94D-808B-FF50151DC418}"/>
    <dgm:cxn modelId="{0315C5D3-F66A-A74A-9445-4EE43F5B2925}" type="presOf" srcId="{519765AA-098B-8246-890F-841BA921F06F}" destId="{08BF09C2-6D9B-E54B-84DF-6DD4FFE13E00}" srcOrd="0" destOrd="0" presId="urn:microsoft.com/office/officeart/2005/8/layout/vList2"/>
    <dgm:cxn modelId="{ADC7C1B2-7CA0-5340-A00F-ED2AD5564A83}" type="presParOf" srcId="{0625AB1C-F2FF-B54E-9724-8DCAAA517A90}" destId="{08BF09C2-6D9B-E54B-84DF-6DD4FFE13E0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BC6993A-7EC0-8549-9A43-22867045F76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C4632CC2-FE2E-4F42-920F-2F7899EB8979}">
      <dgm:prSet/>
      <dgm:spPr/>
      <dgm:t>
        <a:bodyPr/>
        <a:lstStyle/>
        <a:p>
          <a:r>
            <a:rPr lang="it-IT" dirty="0"/>
            <a:t>Punti di forza</a:t>
          </a:r>
        </a:p>
      </dgm:t>
    </dgm:pt>
    <dgm:pt modelId="{D189BA75-60CD-F742-B185-E32EF0B3C41E}" type="parTrans" cxnId="{C96E43EE-4696-F643-8ACB-BF72B91E08AB}">
      <dgm:prSet/>
      <dgm:spPr/>
      <dgm:t>
        <a:bodyPr/>
        <a:lstStyle/>
        <a:p>
          <a:endParaRPr lang="it-IT"/>
        </a:p>
      </dgm:t>
    </dgm:pt>
    <dgm:pt modelId="{CFE5E6FD-0996-A641-9697-7C0C9D54AEB0}" type="sibTrans" cxnId="{C96E43EE-4696-F643-8ACB-BF72B91E08AB}">
      <dgm:prSet/>
      <dgm:spPr/>
      <dgm:t>
        <a:bodyPr/>
        <a:lstStyle/>
        <a:p>
          <a:endParaRPr lang="it-IT"/>
        </a:p>
      </dgm:t>
    </dgm:pt>
    <dgm:pt modelId="{540AC02E-567F-4940-B2D6-87F05499F5E3}" type="pres">
      <dgm:prSet presAssocID="{3BC6993A-7EC0-8549-9A43-22867045F768}" presName="linear" presStyleCnt="0">
        <dgm:presLayoutVars>
          <dgm:animLvl val="lvl"/>
          <dgm:resizeHandles val="exact"/>
        </dgm:presLayoutVars>
      </dgm:prSet>
      <dgm:spPr/>
    </dgm:pt>
    <dgm:pt modelId="{F49004A0-2F47-3E49-BB72-1D685EEC7259}" type="pres">
      <dgm:prSet presAssocID="{C4632CC2-FE2E-4F42-920F-2F7899EB897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8E649B8-01A8-644D-801A-3E71620AD238}" type="presOf" srcId="{C4632CC2-FE2E-4F42-920F-2F7899EB8979}" destId="{F49004A0-2F47-3E49-BB72-1D685EEC7259}" srcOrd="0" destOrd="0" presId="urn:microsoft.com/office/officeart/2005/8/layout/vList2"/>
    <dgm:cxn modelId="{C96E43EE-4696-F643-8ACB-BF72B91E08AB}" srcId="{3BC6993A-7EC0-8549-9A43-22867045F768}" destId="{C4632CC2-FE2E-4F42-920F-2F7899EB8979}" srcOrd="0" destOrd="0" parTransId="{D189BA75-60CD-F742-B185-E32EF0B3C41E}" sibTransId="{CFE5E6FD-0996-A641-9697-7C0C9D54AEB0}"/>
    <dgm:cxn modelId="{AAB376FA-9D24-AD4C-8173-82A669366B96}" type="presOf" srcId="{3BC6993A-7EC0-8549-9A43-22867045F768}" destId="{540AC02E-567F-4940-B2D6-87F05499F5E3}" srcOrd="0" destOrd="0" presId="urn:microsoft.com/office/officeart/2005/8/layout/vList2"/>
    <dgm:cxn modelId="{EBCB1578-A7E9-3E43-9D46-DA2C9D4DA943}" type="presParOf" srcId="{540AC02E-567F-4940-B2D6-87F05499F5E3}" destId="{F49004A0-2F47-3E49-BB72-1D685EEC725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8CADB9D-3756-8A40-9062-30B45968C4F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40795F4D-67D8-0449-B400-E7AAA9A80F62}">
      <dgm:prSet/>
      <dgm:spPr/>
      <dgm:t>
        <a:bodyPr/>
        <a:lstStyle/>
        <a:p>
          <a:r>
            <a:rPr lang="it-IT" dirty="0"/>
            <a:t>Criticità</a:t>
          </a:r>
        </a:p>
      </dgm:t>
    </dgm:pt>
    <dgm:pt modelId="{9513A6D6-8CE9-7F45-9190-AE6C4EF435FF}" type="parTrans" cxnId="{D77F72A7-1D65-244B-BA34-AA84AC32FC2D}">
      <dgm:prSet/>
      <dgm:spPr/>
      <dgm:t>
        <a:bodyPr/>
        <a:lstStyle/>
        <a:p>
          <a:endParaRPr lang="it-IT"/>
        </a:p>
      </dgm:t>
    </dgm:pt>
    <dgm:pt modelId="{524AB38A-5E8F-134A-AC77-4F393CDD7543}" type="sibTrans" cxnId="{D77F72A7-1D65-244B-BA34-AA84AC32FC2D}">
      <dgm:prSet/>
      <dgm:spPr/>
      <dgm:t>
        <a:bodyPr/>
        <a:lstStyle/>
        <a:p>
          <a:endParaRPr lang="it-IT"/>
        </a:p>
      </dgm:t>
    </dgm:pt>
    <dgm:pt modelId="{F7BA6314-54F8-6F40-BA3B-A89FD7FF2EDC}" type="pres">
      <dgm:prSet presAssocID="{18CADB9D-3756-8A40-9062-30B45968C4FD}" presName="linear" presStyleCnt="0">
        <dgm:presLayoutVars>
          <dgm:animLvl val="lvl"/>
          <dgm:resizeHandles val="exact"/>
        </dgm:presLayoutVars>
      </dgm:prSet>
      <dgm:spPr/>
    </dgm:pt>
    <dgm:pt modelId="{DF0CAFE7-C44A-184F-95A7-1E4A5927A4F8}" type="pres">
      <dgm:prSet presAssocID="{40795F4D-67D8-0449-B400-E7AAA9A80F6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0ABE1FA7-C951-2243-AB7D-A3D7719D223D}" type="presOf" srcId="{18CADB9D-3756-8A40-9062-30B45968C4FD}" destId="{F7BA6314-54F8-6F40-BA3B-A89FD7FF2EDC}" srcOrd="0" destOrd="0" presId="urn:microsoft.com/office/officeart/2005/8/layout/vList2"/>
    <dgm:cxn modelId="{D77F72A7-1D65-244B-BA34-AA84AC32FC2D}" srcId="{18CADB9D-3756-8A40-9062-30B45968C4FD}" destId="{40795F4D-67D8-0449-B400-E7AAA9A80F62}" srcOrd="0" destOrd="0" parTransId="{9513A6D6-8CE9-7F45-9190-AE6C4EF435FF}" sibTransId="{524AB38A-5E8F-134A-AC77-4F393CDD7543}"/>
    <dgm:cxn modelId="{12FCFEF1-6A15-BE40-853A-C468C25E8D3F}" type="presOf" srcId="{40795F4D-67D8-0449-B400-E7AAA9A80F62}" destId="{DF0CAFE7-C44A-184F-95A7-1E4A5927A4F8}" srcOrd="0" destOrd="0" presId="urn:microsoft.com/office/officeart/2005/8/layout/vList2"/>
    <dgm:cxn modelId="{F11151B9-FFF7-0440-B5B8-EBB6CD192EAC}" type="presParOf" srcId="{F7BA6314-54F8-6F40-BA3B-A89FD7FF2EDC}" destId="{DF0CAFE7-C44A-184F-95A7-1E4A5927A4F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83DDDDB-73CD-7B43-9D91-83BECA963F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A2677AD9-FE82-3748-8CDF-B3648CD3B283}" type="pres">
      <dgm:prSet presAssocID="{883DDDDB-73CD-7B43-9D91-83BECA963FA4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D20F449-B9F1-1546-A884-A66E6C43CBA1}" type="presOf" srcId="{883DDDDB-73CD-7B43-9D91-83BECA963FA4}" destId="{A2677AD9-FE82-3748-8CDF-B3648CD3B28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46C9A1D-A683-E645-8498-C96316F3D3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4094497-C3E1-C741-9587-3DA331AD6A8B}">
      <dgm:prSet/>
      <dgm:spPr/>
      <dgm:t>
        <a:bodyPr/>
        <a:lstStyle/>
        <a:p>
          <a:pPr algn="ctr"/>
          <a:r>
            <a:rPr lang="it-IT" dirty="0"/>
            <a:t>Lending</a:t>
          </a:r>
        </a:p>
      </dgm:t>
    </dgm:pt>
    <dgm:pt modelId="{3A3EBEA8-B65E-5845-AAC5-998F3B94D352}" type="parTrans" cxnId="{D3985223-1558-134F-8658-C38D0AA31ABA}">
      <dgm:prSet/>
      <dgm:spPr/>
      <dgm:t>
        <a:bodyPr/>
        <a:lstStyle/>
        <a:p>
          <a:endParaRPr lang="it-IT"/>
        </a:p>
      </dgm:t>
    </dgm:pt>
    <dgm:pt modelId="{40109F06-DE38-3446-9614-F3ABB06DA4F1}" type="sibTrans" cxnId="{D3985223-1558-134F-8658-C38D0AA31ABA}">
      <dgm:prSet/>
      <dgm:spPr/>
      <dgm:t>
        <a:bodyPr/>
        <a:lstStyle/>
        <a:p>
          <a:endParaRPr lang="it-IT"/>
        </a:p>
      </dgm:t>
    </dgm:pt>
    <dgm:pt modelId="{EE72AAED-7ECD-C949-8982-90C698D65BB4}" type="pres">
      <dgm:prSet presAssocID="{D46C9A1D-A683-E645-8498-C96316F3D3EA}" presName="linear" presStyleCnt="0">
        <dgm:presLayoutVars>
          <dgm:animLvl val="lvl"/>
          <dgm:resizeHandles val="exact"/>
        </dgm:presLayoutVars>
      </dgm:prSet>
      <dgm:spPr/>
    </dgm:pt>
    <dgm:pt modelId="{39208754-1865-204A-832A-C824DC90C6B5}" type="pres">
      <dgm:prSet presAssocID="{B4094497-C3E1-C741-9587-3DA331AD6A8B}" presName="parentText" presStyleLbl="node1" presStyleIdx="0" presStyleCnt="1" custLinFactNeighborX="2381" custLinFactNeighborY="-16137">
        <dgm:presLayoutVars>
          <dgm:chMax val="0"/>
          <dgm:bulletEnabled val="1"/>
        </dgm:presLayoutVars>
      </dgm:prSet>
      <dgm:spPr/>
    </dgm:pt>
  </dgm:ptLst>
  <dgm:cxnLst>
    <dgm:cxn modelId="{D3985223-1558-134F-8658-C38D0AA31ABA}" srcId="{D46C9A1D-A683-E645-8498-C96316F3D3EA}" destId="{B4094497-C3E1-C741-9587-3DA331AD6A8B}" srcOrd="0" destOrd="0" parTransId="{3A3EBEA8-B65E-5845-AAC5-998F3B94D352}" sibTransId="{40109F06-DE38-3446-9614-F3ABB06DA4F1}"/>
    <dgm:cxn modelId="{F5A8484A-ABB3-B942-A344-0854B084AA0F}" type="presOf" srcId="{D46C9A1D-A683-E645-8498-C96316F3D3EA}" destId="{EE72AAED-7ECD-C949-8982-90C698D65BB4}" srcOrd="0" destOrd="0" presId="urn:microsoft.com/office/officeart/2005/8/layout/vList2"/>
    <dgm:cxn modelId="{45B8DAAD-DAE3-9546-95D4-73BAF9E9D9C1}" type="presOf" srcId="{B4094497-C3E1-C741-9587-3DA331AD6A8B}" destId="{39208754-1865-204A-832A-C824DC90C6B5}" srcOrd="0" destOrd="0" presId="urn:microsoft.com/office/officeart/2005/8/layout/vList2"/>
    <dgm:cxn modelId="{E230BBB9-E378-4242-902F-F1E1C52492A7}" type="presParOf" srcId="{EE72AAED-7ECD-C949-8982-90C698D65BB4}" destId="{39208754-1865-204A-832A-C824DC90C6B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19DCF26-4E98-C643-B34A-364E08EDF02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772E82E1-93E4-6B45-AB26-BE0598FA6EA5}">
      <dgm:prSet/>
      <dgm:spPr/>
      <dgm:t>
        <a:bodyPr/>
        <a:lstStyle/>
        <a:p>
          <a:r>
            <a:rPr lang="it-IT" dirty="0"/>
            <a:t>Punti di forza </a:t>
          </a:r>
        </a:p>
      </dgm:t>
    </dgm:pt>
    <dgm:pt modelId="{41A66203-54D6-6444-AE7D-506D021F5C1D}" type="parTrans" cxnId="{64BD61B3-B2BE-0F4F-A200-833A3B58941A}">
      <dgm:prSet/>
      <dgm:spPr/>
      <dgm:t>
        <a:bodyPr/>
        <a:lstStyle/>
        <a:p>
          <a:endParaRPr lang="it-IT"/>
        </a:p>
      </dgm:t>
    </dgm:pt>
    <dgm:pt modelId="{93B048E4-FCB9-0D48-A4A6-F08425269478}" type="sibTrans" cxnId="{64BD61B3-B2BE-0F4F-A200-833A3B58941A}">
      <dgm:prSet/>
      <dgm:spPr/>
      <dgm:t>
        <a:bodyPr/>
        <a:lstStyle/>
        <a:p>
          <a:endParaRPr lang="it-IT"/>
        </a:p>
      </dgm:t>
    </dgm:pt>
    <dgm:pt modelId="{8AF7E15C-A3B2-0348-8476-9A8A871D0C7C}" type="pres">
      <dgm:prSet presAssocID="{A19DCF26-4E98-C643-B34A-364E08EDF02A}" presName="linear" presStyleCnt="0">
        <dgm:presLayoutVars>
          <dgm:animLvl val="lvl"/>
          <dgm:resizeHandles val="exact"/>
        </dgm:presLayoutVars>
      </dgm:prSet>
      <dgm:spPr/>
    </dgm:pt>
    <dgm:pt modelId="{D45D4B5E-6F70-A349-8E0D-9AB5BF798939}" type="pres">
      <dgm:prSet presAssocID="{772E82E1-93E4-6B45-AB26-BE0598FA6EA5}" presName="parentText" presStyleLbl="node1" presStyleIdx="0" presStyleCnt="1" custLinFactNeighborX="3868" custLinFactNeighborY="1451">
        <dgm:presLayoutVars>
          <dgm:chMax val="0"/>
          <dgm:bulletEnabled val="1"/>
        </dgm:presLayoutVars>
      </dgm:prSet>
      <dgm:spPr/>
    </dgm:pt>
  </dgm:ptLst>
  <dgm:cxnLst>
    <dgm:cxn modelId="{39380B23-E89C-EB43-8123-C5328B2FF2CD}" type="presOf" srcId="{A19DCF26-4E98-C643-B34A-364E08EDF02A}" destId="{8AF7E15C-A3B2-0348-8476-9A8A871D0C7C}" srcOrd="0" destOrd="0" presId="urn:microsoft.com/office/officeart/2005/8/layout/vList2"/>
    <dgm:cxn modelId="{B3DB723A-986B-E243-93F6-94AC856536CC}" type="presOf" srcId="{772E82E1-93E4-6B45-AB26-BE0598FA6EA5}" destId="{D45D4B5E-6F70-A349-8E0D-9AB5BF798939}" srcOrd="0" destOrd="0" presId="urn:microsoft.com/office/officeart/2005/8/layout/vList2"/>
    <dgm:cxn modelId="{64BD61B3-B2BE-0F4F-A200-833A3B58941A}" srcId="{A19DCF26-4E98-C643-B34A-364E08EDF02A}" destId="{772E82E1-93E4-6B45-AB26-BE0598FA6EA5}" srcOrd="0" destOrd="0" parTransId="{41A66203-54D6-6444-AE7D-506D021F5C1D}" sibTransId="{93B048E4-FCB9-0D48-A4A6-F08425269478}"/>
    <dgm:cxn modelId="{EC7EB580-FE51-8E40-B76A-CD9A9A499188}" type="presParOf" srcId="{8AF7E15C-A3B2-0348-8476-9A8A871D0C7C}" destId="{D45D4B5E-6F70-A349-8E0D-9AB5BF79893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43CC51B-FCE6-C34E-8069-EADF8EF54BC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E7523E0-8C41-D748-B1CC-42C986401EDA}">
      <dgm:prSet/>
      <dgm:spPr/>
      <dgm:t>
        <a:bodyPr/>
        <a:lstStyle/>
        <a:p>
          <a:r>
            <a:rPr lang="it-IT" dirty="0"/>
            <a:t>Criticità</a:t>
          </a:r>
        </a:p>
      </dgm:t>
    </dgm:pt>
    <dgm:pt modelId="{B30336B7-76F2-EB49-8D65-428F03950986}" type="parTrans" cxnId="{F4DDA92A-7A23-DB44-B7CB-458073711BB8}">
      <dgm:prSet/>
      <dgm:spPr/>
      <dgm:t>
        <a:bodyPr/>
        <a:lstStyle/>
        <a:p>
          <a:endParaRPr lang="it-IT"/>
        </a:p>
      </dgm:t>
    </dgm:pt>
    <dgm:pt modelId="{AABBE0A6-C882-554A-983B-1429AF409103}" type="sibTrans" cxnId="{F4DDA92A-7A23-DB44-B7CB-458073711BB8}">
      <dgm:prSet/>
      <dgm:spPr/>
      <dgm:t>
        <a:bodyPr/>
        <a:lstStyle/>
        <a:p>
          <a:endParaRPr lang="it-IT"/>
        </a:p>
      </dgm:t>
    </dgm:pt>
    <dgm:pt modelId="{F251F8A1-7A78-F544-BF06-283F153D23F1}" type="pres">
      <dgm:prSet presAssocID="{543CC51B-FCE6-C34E-8069-EADF8EF54BC0}" presName="linear" presStyleCnt="0">
        <dgm:presLayoutVars>
          <dgm:animLvl val="lvl"/>
          <dgm:resizeHandles val="exact"/>
        </dgm:presLayoutVars>
      </dgm:prSet>
      <dgm:spPr/>
    </dgm:pt>
    <dgm:pt modelId="{6FA7DBEA-D2BA-5A4C-9825-5AF41394F7DD}" type="pres">
      <dgm:prSet presAssocID="{CE7523E0-8C41-D748-B1CC-42C986401EDA}" presName="parentText" presStyleLbl="node1" presStyleIdx="0" presStyleCnt="1" custLinFactNeighborX="224" custLinFactNeighborY="67584">
        <dgm:presLayoutVars>
          <dgm:chMax val="0"/>
          <dgm:bulletEnabled val="1"/>
        </dgm:presLayoutVars>
      </dgm:prSet>
      <dgm:spPr/>
    </dgm:pt>
  </dgm:ptLst>
  <dgm:cxnLst>
    <dgm:cxn modelId="{F4DDA92A-7A23-DB44-B7CB-458073711BB8}" srcId="{543CC51B-FCE6-C34E-8069-EADF8EF54BC0}" destId="{CE7523E0-8C41-D748-B1CC-42C986401EDA}" srcOrd="0" destOrd="0" parTransId="{B30336B7-76F2-EB49-8D65-428F03950986}" sibTransId="{AABBE0A6-C882-554A-983B-1429AF409103}"/>
    <dgm:cxn modelId="{4417B16E-47ED-4443-B103-548A5783EC97}" type="presOf" srcId="{CE7523E0-8C41-D748-B1CC-42C986401EDA}" destId="{6FA7DBEA-D2BA-5A4C-9825-5AF41394F7DD}" srcOrd="0" destOrd="0" presId="urn:microsoft.com/office/officeart/2005/8/layout/vList2"/>
    <dgm:cxn modelId="{887D96EB-3C9C-784D-AB95-AF6915315CBF}" type="presOf" srcId="{543CC51B-FCE6-C34E-8069-EADF8EF54BC0}" destId="{F251F8A1-7A78-F544-BF06-283F153D23F1}" srcOrd="0" destOrd="0" presId="urn:microsoft.com/office/officeart/2005/8/layout/vList2"/>
    <dgm:cxn modelId="{73A5F273-A97C-F94F-9147-EDEDDA3B6F1F}" type="presParOf" srcId="{F251F8A1-7A78-F544-BF06-283F153D23F1}" destId="{6FA7DBEA-D2BA-5A4C-9825-5AF41394F7D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7EBADB4-A9C2-8949-881E-8EDA577512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A77F364-C706-DE4A-AB07-7EA120D991F4}">
      <dgm:prSet/>
      <dgm:spPr/>
      <dgm:t>
        <a:bodyPr/>
        <a:lstStyle/>
        <a:p>
          <a:r>
            <a:rPr lang="it-IT" dirty="0"/>
            <a:t>Do </a:t>
          </a:r>
          <a:r>
            <a:rPr lang="it-IT" dirty="0" err="1"/>
            <a:t>it</a:t>
          </a:r>
          <a:r>
            <a:rPr lang="it-IT" dirty="0"/>
            <a:t> </a:t>
          </a:r>
          <a:r>
            <a:rPr lang="it-IT" dirty="0" err="1"/>
            <a:t>yourself</a:t>
          </a:r>
          <a:endParaRPr lang="it-IT" dirty="0"/>
        </a:p>
      </dgm:t>
    </dgm:pt>
    <dgm:pt modelId="{D40A4D49-FCE2-2348-A070-8E6BEB03AF29}" type="parTrans" cxnId="{59281452-E180-7D45-9E75-A79B32D8002E}">
      <dgm:prSet/>
      <dgm:spPr/>
      <dgm:t>
        <a:bodyPr/>
        <a:lstStyle/>
        <a:p>
          <a:endParaRPr lang="it-IT"/>
        </a:p>
      </dgm:t>
    </dgm:pt>
    <dgm:pt modelId="{A5B9E31D-573D-AD4B-8640-4331F9A151C3}" type="sibTrans" cxnId="{59281452-E180-7D45-9E75-A79B32D8002E}">
      <dgm:prSet/>
      <dgm:spPr/>
      <dgm:t>
        <a:bodyPr/>
        <a:lstStyle/>
        <a:p>
          <a:endParaRPr lang="it-IT"/>
        </a:p>
      </dgm:t>
    </dgm:pt>
    <dgm:pt modelId="{40CA589C-FF0B-3242-B235-8C7636C64AA4}" type="pres">
      <dgm:prSet presAssocID="{87EBADB4-A9C2-8949-881E-8EDA577512C8}" presName="linear" presStyleCnt="0">
        <dgm:presLayoutVars>
          <dgm:animLvl val="lvl"/>
          <dgm:resizeHandles val="exact"/>
        </dgm:presLayoutVars>
      </dgm:prSet>
      <dgm:spPr/>
    </dgm:pt>
    <dgm:pt modelId="{E4234B00-17FA-5244-96BB-A66A6B810AB4}" type="pres">
      <dgm:prSet presAssocID="{BA77F364-C706-DE4A-AB07-7EA120D991F4}" presName="parentText" presStyleLbl="node1" presStyleIdx="0" presStyleCnt="1" custLinFactNeighborX="-219" custLinFactNeighborY="16265">
        <dgm:presLayoutVars>
          <dgm:chMax val="0"/>
          <dgm:bulletEnabled val="1"/>
        </dgm:presLayoutVars>
      </dgm:prSet>
      <dgm:spPr/>
    </dgm:pt>
  </dgm:ptLst>
  <dgm:cxnLst>
    <dgm:cxn modelId="{59281452-E180-7D45-9E75-A79B32D8002E}" srcId="{87EBADB4-A9C2-8949-881E-8EDA577512C8}" destId="{BA77F364-C706-DE4A-AB07-7EA120D991F4}" srcOrd="0" destOrd="0" parTransId="{D40A4D49-FCE2-2348-A070-8E6BEB03AF29}" sibTransId="{A5B9E31D-573D-AD4B-8640-4331F9A151C3}"/>
    <dgm:cxn modelId="{16DC50A4-65D3-FE4B-8D8C-B483F275808C}" type="presOf" srcId="{87EBADB4-A9C2-8949-881E-8EDA577512C8}" destId="{40CA589C-FF0B-3242-B235-8C7636C64AA4}" srcOrd="0" destOrd="0" presId="urn:microsoft.com/office/officeart/2005/8/layout/vList2"/>
    <dgm:cxn modelId="{F2DE34DA-5BBA-2F49-A5B7-75515F756882}" type="presOf" srcId="{BA77F364-C706-DE4A-AB07-7EA120D991F4}" destId="{E4234B00-17FA-5244-96BB-A66A6B810AB4}" srcOrd="0" destOrd="0" presId="urn:microsoft.com/office/officeart/2005/8/layout/vList2"/>
    <dgm:cxn modelId="{6ED9BA9C-48AE-BF4D-BA87-32661E7075DB}" type="presParOf" srcId="{40CA589C-FF0B-3242-B235-8C7636C64AA4}" destId="{E4234B00-17FA-5244-96BB-A66A6B810AB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1D52414-3C3C-024B-A7E1-2D2DA3353F0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CABD5BB9-895A-C045-89F7-0488134E31EB}">
      <dgm:prSet/>
      <dgm:spPr/>
      <dgm:t>
        <a:bodyPr/>
        <a:lstStyle/>
        <a:p>
          <a:r>
            <a:rPr lang="it-IT" dirty="0"/>
            <a:t>Punti di forza</a:t>
          </a:r>
        </a:p>
      </dgm:t>
    </dgm:pt>
    <dgm:pt modelId="{7A17B973-0DF8-AD4A-9BC8-2FA6C7B1956A}" type="parTrans" cxnId="{9F5C8558-B031-FD4F-87A8-FCE6E73CCFFE}">
      <dgm:prSet/>
      <dgm:spPr/>
      <dgm:t>
        <a:bodyPr/>
        <a:lstStyle/>
        <a:p>
          <a:endParaRPr lang="it-IT"/>
        </a:p>
      </dgm:t>
    </dgm:pt>
    <dgm:pt modelId="{266CA4E3-9335-8E48-B4D6-36273422DABD}" type="sibTrans" cxnId="{9F5C8558-B031-FD4F-87A8-FCE6E73CCFFE}">
      <dgm:prSet/>
      <dgm:spPr/>
      <dgm:t>
        <a:bodyPr/>
        <a:lstStyle/>
        <a:p>
          <a:endParaRPr lang="it-IT"/>
        </a:p>
      </dgm:t>
    </dgm:pt>
    <dgm:pt modelId="{2F16CE74-A163-2D4D-A2CA-F43D8C47C41D}" type="pres">
      <dgm:prSet presAssocID="{B1D52414-3C3C-024B-A7E1-2D2DA3353F0A}" presName="linear" presStyleCnt="0">
        <dgm:presLayoutVars>
          <dgm:animLvl val="lvl"/>
          <dgm:resizeHandles val="exact"/>
        </dgm:presLayoutVars>
      </dgm:prSet>
      <dgm:spPr/>
    </dgm:pt>
    <dgm:pt modelId="{0F997511-4760-9646-A1E4-233C6EB4050E}" type="pres">
      <dgm:prSet presAssocID="{CABD5BB9-895A-C045-89F7-0488134E31EB}" presName="parentText" presStyleLbl="node1" presStyleIdx="0" presStyleCnt="1" custLinFactNeighborX="-4984" custLinFactNeighborY="-2371">
        <dgm:presLayoutVars>
          <dgm:chMax val="0"/>
          <dgm:bulletEnabled val="1"/>
        </dgm:presLayoutVars>
      </dgm:prSet>
      <dgm:spPr/>
    </dgm:pt>
  </dgm:ptLst>
  <dgm:cxnLst>
    <dgm:cxn modelId="{9F5C8558-B031-FD4F-87A8-FCE6E73CCFFE}" srcId="{B1D52414-3C3C-024B-A7E1-2D2DA3353F0A}" destId="{CABD5BB9-895A-C045-89F7-0488134E31EB}" srcOrd="0" destOrd="0" parTransId="{7A17B973-0DF8-AD4A-9BC8-2FA6C7B1956A}" sibTransId="{266CA4E3-9335-8E48-B4D6-36273422DABD}"/>
    <dgm:cxn modelId="{7549FA59-5909-C340-BE1A-EB40A9D3D634}" type="presOf" srcId="{CABD5BB9-895A-C045-89F7-0488134E31EB}" destId="{0F997511-4760-9646-A1E4-233C6EB4050E}" srcOrd="0" destOrd="0" presId="urn:microsoft.com/office/officeart/2005/8/layout/vList2"/>
    <dgm:cxn modelId="{6990A8B9-19B6-174F-BEE7-55ADF7A2BC57}" type="presOf" srcId="{B1D52414-3C3C-024B-A7E1-2D2DA3353F0A}" destId="{2F16CE74-A163-2D4D-A2CA-F43D8C47C41D}" srcOrd="0" destOrd="0" presId="urn:microsoft.com/office/officeart/2005/8/layout/vList2"/>
    <dgm:cxn modelId="{831F296C-AAA3-324A-BFAA-1BC5F5FD2B50}" type="presParOf" srcId="{2F16CE74-A163-2D4D-A2CA-F43D8C47C41D}" destId="{0F997511-4760-9646-A1E4-233C6EB4050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F45F9D-FD77-4742-AF11-7427928053C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F7E40F2-F2DC-4D4E-AC62-59F413B084A3}">
      <dgm:prSet/>
      <dgm:spPr/>
      <dgm:t>
        <a:bodyPr/>
        <a:lstStyle/>
        <a:p>
          <a:r>
            <a:rPr lang="it-IT" baseline="0" dirty="0"/>
            <a:t>Sommario </a:t>
          </a:r>
          <a:endParaRPr lang="it-IT" dirty="0"/>
        </a:p>
      </dgm:t>
    </dgm:pt>
    <dgm:pt modelId="{B6D4BAD1-CE9A-E04E-893F-96E6C6B83981}" type="parTrans" cxnId="{45528656-AC58-9449-A43D-96758425641E}">
      <dgm:prSet/>
      <dgm:spPr/>
      <dgm:t>
        <a:bodyPr/>
        <a:lstStyle/>
        <a:p>
          <a:endParaRPr lang="it-IT"/>
        </a:p>
      </dgm:t>
    </dgm:pt>
    <dgm:pt modelId="{4DDDCDCF-691A-5E43-B493-BDA3537CF068}" type="sibTrans" cxnId="{45528656-AC58-9449-A43D-96758425641E}">
      <dgm:prSet/>
      <dgm:spPr/>
      <dgm:t>
        <a:bodyPr/>
        <a:lstStyle/>
        <a:p>
          <a:endParaRPr lang="it-IT"/>
        </a:p>
      </dgm:t>
    </dgm:pt>
    <dgm:pt modelId="{64EE61C4-6E8C-534E-B990-7BEB2134705F}" type="pres">
      <dgm:prSet presAssocID="{8CF45F9D-FD77-4742-AF11-7427928053C8}" presName="linearFlow" presStyleCnt="0">
        <dgm:presLayoutVars>
          <dgm:dir/>
          <dgm:resizeHandles val="exact"/>
        </dgm:presLayoutVars>
      </dgm:prSet>
      <dgm:spPr/>
    </dgm:pt>
    <dgm:pt modelId="{A1C31086-D62F-7C49-AB0C-A281FEA7B6CE}" type="pres">
      <dgm:prSet presAssocID="{5F7E40F2-F2DC-4D4E-AC62-59F413B084A3}" presName="composite" presStyleCnt="0"/>
      <dgm:spPr/>
    </dgm:pt>
    <dgm:pt modelId="{B1CF1BA1-6FB1-1444-BF68-D69ED51A7057}" type="pres">
      <dgm:prSet presAssocID="{5F7E40F2-F2DC-4D4E-AC62-59F413B084A3}" presName="imgShp" presStyleLbl="fgImgPlace1" presStyleIdx="0" presStyleCnt="1" custScaleX="95914" custLinFactNeighborX="-22928" custLinFactNeighborY="106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03EE5D3A-FFE6-7D40-A4B3-C30CE67A224A}" type="pres">
      <dgm:prSet presAssocID="{5F7E40F2-F2DC-4D4E-AC62-59F413B084A3}" presName="txShp" presStyleLbl="node1" presStyleIdx="0" presStyleCnt="1">
        <dgm:presLayoutVars>
          <dgm:bulletEnabled val="1"/>
        </dgm:presLayoutVars>
      </dgm:prSet>
      <dgm:spPr/>
    </dgm:pt>
  </dgm:ptLst>
  <dgm:cxnLst>
    <dgm:cxn modelId="{AFD91714-8FDE-C448-9699-749519977857}" type="presOf" srcId="{5F7E40F2-F2DC-4D4E-AC62-59F413B084A3}" destId="{03EE5D3A-FFE6-7D40-A4B3-C30CE67A224A}" srcOrd="0" destOrd="0" presId="urn:microsoft.com/office/officeart/2005/8/layout/vList3"/>
    <dgm:cxn modelId="{45528656-AC58-9449-A43D-96758425641E}" srcId="{8CF45F9D-FD77-4742-AF11-7427928053C8}" destId="{5F7E40F2-F2DC-4D4E-AC62-59F413B084A3}" srcOrd="0" destOrd="0" parTransId="{B6D4BAD1-CE9A-E04E-893F-96E6C6B83981}" sibTransId="{4DDDCDCF-691A-5E43-B493-BDA3537CF068}"/>
    <dgm:cxn modelId="{77280F64-441C-5D49-8A6B-9C099A0FD83C}" type="presOf" srcId="{8CF45F9D-FD77-4742-AF11-7427928053C8}" destId="{64EE61C4-6E8C-534E-B990-7BEB2134705F}" srcOrd="0" destOrd="0" presId="urn:microsoft.com/office/officeart/2005/8/layout/vList3"/>
    <dgm:cxn modelId="{BC3ACD0A-2E98-AA4E-8E51-9E2BE021AEC9}" type="presParOf" srcId="{64EE61C4-6E8C-534E-B990-7BEB2134705F}" destId="{A1C31086-D62F-7C49-AB0C-A281FEA7B6CE}" srcOrd="0" destOrd="0" presId="urn:microsoft.com/office/officeart/2005/8/layout/vList3"/>
    <dgm:cxn modelId="{83951729-0B76-0043-9CBE-6D21943511D1}" type="presParOf" srcId="{A1C31086-D62F-7C49-AB0C-A281FEA7B6CE}" destId="{B1CF1BA1-6FB1-1444-BF68-D69ED51A7057}" srcOrd="0" destOrd="0" presId="urn:microsoft.com/office/officeart/2005/8/layout/vList3"/>
    <dgm:cxn modelId="{C15B013C-4AB8-B84B-9913-451FE62B2A4B}" type="presParOf" srcId="{A1C31086-D62F-7C49-AB0C-A281FEA7B6CE}" destId="{03EE5D3A-FFE6-7D40-A4B3-C30CE67A224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2AFA532-4A2C-7045-9916-448E31592CC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38871A5B-1576-0244-AB91-7A40D22D88E4}">
      <dgm:prSet/>
      <dgm:spPr/>
      <dgm:t>
        <a:bodyPr/>
        <a:lstStyle/>
        <a:p>
          <a:r>
            <a:rPr lang="it-IT"/>
            <a:t>Criticità</a:t>
          </a:r>
        </a:p>
      </dgm:t>
    </dgm:pt>
    <dgm:pt modelId="{E2B388F7-821D-3147-9E1E-081742536CF9}" type="parTrans" cxnId="{3A55820F-22CC-8D46-8875-D5989BA54588}">
      <dgm:prSet/>
      <dgm:spPr/>
      <dgm:t>
        <a:bodyPr/>
        <a:lstStyle/>
        <a:p>
          <a:endParaRPr lang="it-IT"/>
        </a:p>
      </dgm:t>
    </dgm:pt>
    <dgm:pt modelId="{B63A6704-22B8-6542-8FF1-34B7F0569A08}" type="sibTrans" cxnId="{3A55820F-22CC-8D46-8875-D5989BA54588}">
      <dgm:prSet/>
      <dgm:spPr/>
      <dgm:t>
        <a:bodyPr/>
        <a:lstStyle/>
        <a:p>
          <a:endParaRPr lang="it-IT"/>
        </a:p>
      </dgm:t>
    </dgm:pt>
    <dgm:pt modelId="{5B9A23C7-6430-4E43-9C4E-333FB62F8716}" type="pres">
      <dgm:prSet presAssocID="{42AFA532-4A2C-7045-9916-448E31592CC6}" presName="linear" presStyleCnt="0">
        <dgm:presLayoutVars>
          <dgm:animLvl val="lvl"/>
          <dgm:resizeHandles val="exact"/>
        </dgm:presLayoutVars>
      </dgm:prSet>
      <dgm:spPr/>
    </dgm:pt>
    <dgm:pt modelId="{ADC5C1B2-9552-EE4C-8E00-F925D3DFDA63}" type="pres">
      <dgm:prSet presAssocID="{38871A5B-1576-0244-AB91-7A40D22D88E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A55820F-22CC-8D46-8875-D5989BA54588}" srcId="{42AFA532-4A2C-7045-9916-448E31592CC6}" destId="{38871A5B-1576-0244-AB91-7A40D22D88E4}" srcOrd="0" destOrd="0" parTransId="{E2B388F7-821D-3147-9E1E-081742536CF9}" sibTransId="{B63A6704-22B8-6542-8FF1-34B7F0569A08}"/>
    <dgm:cxn modelId="{238C7C33-0D97-C546-BDD8-724CD793C943}" type="presOf" srcId="{42AFA532-4A2C-7045-9916-448E31592CC6}" destId="{5B9A23C7-6430-4E43-9C4E-333FB62F8716}" srcOrd="0" destOrd="0" presId="urn:microsoft.com/office/officeart/2005/8/layout/vList2"/>
    <dgm:cxn modelId="{601862DC-1339-0D47-8EF0-81E281134F0A}" type="presOf" srcId="{38871A5B-1576-0244-AB91-7A40D22D88E4}" destId="{ADC5C1B2-9552-EE4C-8E00-F925D3DFDA63}" srcOrd="0" destOrd="0" presId="urn:microsoft.com/office/officeart/2005/8/layout/vList2"/>
    <dgm:cxn modelId="{5836CA64-B769-F64C-95AB-183F5E1ECBD1}" type="presParOf" srcId="{5B9A23C7-6430-4E43-9C4E-333FB62F8716}" destId="{ADC5C1B2-9552-EE4C-8E00-F925D3DFDA6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2053C21-0172-BC4B-A49B-437640B1A819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14FD5E4-9079-E641-85DC-BA534B4F49D5}">
      <dgm:prSet/>
      <dgm:spPr/>
      <dgm:t>
        <a:bodyPr/>
        <a:lstStyle/>
        <a:p>
          <a:r>
            <a:rPr lang="it-IT" dirty="0"/>
            <a:t>Studiare la possibile correlazione tra progetti finanziati e tipo di piattaforma scelto. E’ più probabile che un progetto finanziato su piattaforme settoriali di Reward based, Equity o Lending, abbiano migliori performance rispetto a progetti su piattaforme generaliste? </a:t>
          </a:r>
        </a:p>
      </dgm:t>
    </dgm:pt>
    <dgm:pt modelId="{68067A3A-13D8-6B47-8540-A7114B9A3B75}" type="parTrans" cxnId="{7D32999A-D68F-CC4B-A6C6-97EDAE6B3748}">
      <dgm:prSet/>
      <dgm:spPr/>
      <dgm:t>
        <a:bodyPr/>
        <a:lstStyle/>
        <a:p>
          <a:endParaRPr lang="it-IT"/>
        </a:p>
      </dgm:t>
    </dgm:pt>
    <dgm:pt modelId="{0E6F5B84-40A9-434E-A9E9-71A06BA3F3FB}" type="sibTrans" cxnId="{7D32999A-D68F-CC4B-A6C6-97EDAE6B3748}">
      <dgm:prSet/>
      <dgm:spPr/>
      <dgm:t>
        <a:bodyPr/>
        <a:lstStyle/>
        <a:p>
          <a:endParaRPr lang="it-IT"/>
        </a:p>
      </dgm:t>
    </dgm:pt>
    <dgm:pt modelId="{4BF1C921-4B1C-9748-B9BE-6ECE24643CFA}" type="pres">
      <dgm:prSet presAssocID="{32053C21-0172-BC4B-A49B-437640B1A81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6A015B5-0F85-7248-82A6-29DCCFE3A19C}" type="pres">
      <dgm:prSet presAssocID="{314FD5E4-9079-E641-85DC-BA534B4F49D5}" presName="horFlow" presStyleCnt="0"/>
      <dgm:spPr/>
    </dgm:pt>
    <dgm:pt modelId="{164E8869-5884-AF49-9B68-8B40ED0E6DA0}" type="pres">
      <dgm:prSet presAssocID="{314FD5E4-9079-E641-85DC-BA534B4F49D5}" presName="bigChev" presStyleLbl="node1" presStyleIdx="0" presStyleCnt="1" custScaleX="66937" custScaleY="100007" custLinFactNeighborX="-19032" custLinFactNeighborY="-4"/>
      <dgm:spPr/>
    </dgm:pt>
  </dgm:ptLst>
  <dgm:cxnLst>
    <dgm:cxn modelId="{7D32999A-D68F-CC4B-A6C6-97EDAE6B3748}" srcId="{32053C21-0172-BC4B-A49B-437640B1A819}" destId="{314FD5E4-9079-E641-85DC-BA534B4F49D5}" srcOrd="0" destOrd="0" parTransId="{68067A3A-13D8-6B47-8540-A7114B9A3B75}" sibTransId="{0E6F5B84-40A9-434E-A9E9-71A06BA3F3FB}"/>
    <dgm:cxn modelId="{C8A1D3AF-BCE5-3A48-811B-F130F2B0A61C}" type="presOf" srcId="{32053C21-0172-BC4B-A49B-437640B1A819}" destId="{4BF1C921-4B1C-9748-B9BE-6ECE24643CFA}" srcOrd="0" destOrd="0" presId="urn:microsoft.com/office/officeart/2005/8/layout/lProcess3"/>
    <dgm:cxn modelId="{3AD258CB-3FDB-8144-8C20-BC537B19D745}" type="presOf" srcId="{314FD5E4-9079-E641-85DC-BA534B4F49D5}" destId="{164E8869-5884-AF49-9B68-8B40ED0E6DA0}" srcOrd="0" destOrd="0" presId="urn:microsoft.com/office/officeart/2005/8/layout/lProcess3"/>
    <dgm:cxn modelId="{C5CDA8F1-AD92-5F46-AD7E-558579CA9F6D}" type="presParOf" srcId="{4BF1C921-4B1C-9748-B9BE-6ECE24643CFA}" destId="{86A015B5-0F85-7248-82A6-29DCCFE3A19C}" srcOrd="0" destOrd="0" presId="urn:microsoft.com/office/officeart/2005/8/layout/lProcess3"/>
    <dgm:cxn modelId="{0B262527-4A89-EF4F-B694-7D3170C12DE9}" type="presParOf" srcId="{86A015B5-0F85-7248-82A6-29DCCFE3A19C}" destId="{164E8869-5884-AF49-9B68-8B40ED0E6DA0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D51EA26-8637-3047-9774-78ECB446AF2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2C59ED9A-C3D3-4046-9D76-52D3F98CB9DD}">
      <dgm:prSet/>
      <dgm:spPr/>
      <dgm:t>
        <a:bodyPr/>
        <a:lstStyle/>
        <a:p>
          <a:r>
            <a:rPr lang="it-IT" dirty="0"/>
            <a:t>Obiettivi del report </a:t>
          </a:r>
        </a:p>
      </dgm:t>
    </dgm:pt>
    <dgm:pt modelId="{0817301A-80D6-0745-916C-5C6C32E0F01A}" type="parTrans" cxnId="{B64426E4-C9CB-4D42-827D-8D9AC0EAAE0D}">
      <dgm:prSet/>
      <dgm:spPr/>
      <dgm:t>
        <a:bodyPr/>
        <a:lstStyle/>
        <a:p>
          <a:endParaRPr lang="it-IT"/>
        </a:p>
      </dgm:t>
    </dgm:pt>
    <dgm:pt modelId="{C9315907-5744-854A-BCB7-D934465DF370}" type="sibTrans" cxnId="{B64426E4-C9CB-4D42-827D-8D9AC0EAAE0D}">
      <dgm:prSet/>
      <dgm:spPr/>
      <dgm:t>
        <a:bodyPr/>
        <a:lstStyle/>
        <a:p>
          <a:endParaRPr lang="it-IT"/>
        </a:p>
      </dgm:t>
    </dgm:pt>
    <dgm:pt modelId="{EFFB34C3-E53B-DF42-917D-D90F1EAEE9C5}" type="pres">
      <dgm:prSet presAssocID="{7D51EA26-8637-3047-9774-78ECB446AF22}" presName="linear" presStyleCnt="0">
        <dgm:presLayoutVars>
          <dgm:animLvl val="lvl"/>
          <dgm:resizeHandles val="exact"/>
        </dgm:presLayoutVars>
      </dgm:prSet>
      <dgm:spPr/>
    </dgm:pt>
    <dgm:pt modelId="{02DDA510-4A75-8749-B1FF-BE9C0389FCED}" type="pres">
      <dgm:prSet presAssocID="{2C59ED9A-C3D3-4046-9D76-52D3F98CB9D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11AA01E-4071-C54A-AF4A-7A71155DC672}" type="presOf" srcId="{2C59ED9A-C3D3-4046-9D76-52D3F98CB9DD}" destId="{02DDA510-4A75-8749-B1FF-BE9C0389FCED}" srcOrd="0" destOrd="0" presId="urn:microsoft.com/office/officeart/2005/8/layout/vList2"/>
    <dgm:cxn modelId="{A4E0AC86-C897-C24F-9B24-DC30F284DFCF}" type="presOf" srcId="{7D51EA26-8637-3047-9774-78ECB446AF22}" destId="{EFFB34C3-E53B-DF42-917D-D90F1EAEE9C5}" srcOrd="0" destOrd="0" presId="urn:microsoft.com/office/officeart/2005/8/layout/vList2"/>
    <dgm:cxn modelId="{B64426E4-C9CB-4D42-827D-8D9AC0EAAE0D}" srcId="{7D51EA26-8637-3047-9774-78ECB446AF22}" destId="{2C59ED9A-C3D3-4046-9D76-52D3F98CB9DD}" srcOrd="0" destOrd="0" parTransId="{0817301A-80D6-0745-916C-5C6C32E0F01A}" sibTransId="{C9315907-5744-854A-BCB7-D934465DF370}"/>
    <dgm:cxn modelId="{1BECAB4C-C061-F749-ABF8-4EB9FCEBC1F6}" type="presParOf" srcId="{EFFB34C3-E53B-DF42-917D-D90F1EAEE9C5}" destId="{02DDA510-4A75-8749-B1FF-BE9C0389FCE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5BE32F1-4486-4640-AD9C-3335A70A0AC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1F85FC7-9CB7-F64D-8F13-AD822ACD5971}">
      <dgm:prSet/>
      <dgm:spPr/>
      <dgm:t>
        <a:bodyPr/>
        <a:lstStyle/>
        <a:p>
          <a:r>
            <a:rPr lang="it-IT" baseline="0" dirty="0"/>
            <a:t>Volumi mondiali – Una panoramica </a:t>
          </a:r>
          <a:endParaRPr lang="it-IT" dirty="0"/>
        </a:p>
      </dgm:t>
    </dgm:pt>
    <dgm:pt modelId="{97509263-E7AF-2C43-942C-999260CAEA18}" type="parTrans" cxnId="{E98D51B3-6040-4347-88FE-9409F25D9B44}">
      <dgm:prSet/>
      <dgm:spPr/>
      <dgm:t>
        <a:bodyPr/>
        <a:lstStyle/>
        <a:p>
          <a:endParaRPr lang="it-IT"/>
        </a:p>
      </dgm:t>
    </dgm:pt>
    <dgm:pt modelId="{E6939190-CED5-754D-A124-EECE36037FAB}" type="sibTrans" cxnId="{E98D51B3-6040-4347-88FE-9409F25D9B44}">
      <dgm:prSet/>
      <dgm:spPr/>
      <dgm:t>
        <a:bodyPr/>
        <a:lstStyle/>
        <a:p>
          <a:endParaRPr lang="it-IT"/>
        </a:p>
      </dgm:t>
    </dgm:pt>
    <dgm:pt modelId="{8DCDC849-730D-8548-9839-821A74F3DDDB}" type="pres">
      <dgm:prSet presAssocID="{65BE32F1-4486-4640-AD9C-3335A70A0AC0}" presName="linear" presStyleCnt="0">
        <dgm:presLayoutVars>
          <dgm:animLvl val="lvl"/>
          <dgm:resizeHandles val="exact"/>
        </dgm:presLayoutVars>
      </dgm:prSet>
      <dgm:spPr/>
    </dgm:pt>
    <dgm:pt modelId="{3716C50C-63F2-9442-8AEB-9976C6C0ADF8}" type="pres">
      <dgm:prSet presAssocID="{A1F85FC7-9CB7-F64D-8F13-AD822ACD597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9D83480-C9B1-4C45-935C-FDA9266800AC}" type="presOf" srcId="{65BE32F1-4486-4640-AD9C-3335A70A0AC0}" destId="{8DCDC849-730D-8548-9839-821A74F3DDDB}" srcOrd="0" destOrd="0" presId="urn:microsoft.com/office/officeart/2005/8/layout/vList2"/>
    <dgm:cxn modelId="{E98D51B3-6040-4347-88FE-9409F25D9B44}" srcId="{65BE32F1-4486-4640-AD9C-3335A70A0AC0}" destId="{A1F85FC7-9CB7-F64D-8F13-AD822ACD5971}" srcOrd="0" destOrd="0" parTransId="{97509263-E7AF-2C43-942C-999260CAEA18}" sibTransId="{E6939190-CED5-754D-A124-EECE36037FAB}"/>
    <dgm:cxn modelId="{161372D2-9AD0-844F-8E70-8BD45FDE0E66}" type="presOf" srcId="{A1F85FC7-9CB7-F64D-8F13-AD822ACD5971}" destId="{3716C50C-63F2-9442-8AEB-9976C6C0ADF8}" srcOrd="0" destOrd="0" presId="urn:microsoft.com/office/officeart/2005/8/layout/vList2"/>
    <dgm:cxn modelId="{510A0D93-96BE-FE4E-B56A-5DB2B6ECF9B2}" type="presParOf" srcId="{8DCDC849-730D-8548-9839-821A74F3DDDB}" destId="{3716C50C-63F2-9442-8AEB-9976C6C0ADF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063530E6-F07E-B54A-B422-66561FE359B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E087139-DE0C-934D-A21B-2D7F6D567E59}">
      <dgm:prSet/>
      <dgm:spPr/>
      <dgm:t>
        <a:bodyPr/>
        <a:lstStyle/>
        <a:p>
          <a:r>
            <a:rPr lang="it-IT" baseline="0" dirty="0"/>
            <a:t>Alcuni dati su </a:t>
          </a:r>
          <a:r>
            <a:rPr lang="it-IT" baseline="0" dirty="0" err="1"/>
            <a:t>Kickstarter</a:t>
          </a:r>
          <a:r>
            <a:rPr lang="it-IT" baseline="0" dirty="0"/>
            <a:t> – esempio da emulare? </a:t>
          </a:r>
          <a:endParaRPr lang="it-IT" dirty="0"/>
        </a:p>
      </dgm:t>
    </dgm:pt>
    <dgm:pt modelId="{8D9D73DB-96F1-0F40-A65A-02C12762633F}" type="parTrans" cxnId="{AC5DED78-61A2-F04B-9173-C639294B8D78}">
      <dgm:prSet/>
      <dgm:spPr/>
      <dgm:t>
        <a:bodyPr/>
        <a:lstStyle/>
        <a:p>
          <a:endParaRPr lang="it-IT"/>
        </a:p>
      </dgm:t>
    </dgm:pt>
    <dgm:pt modelId="{81BD3D1C-8149-7744-BC33-6C352B5A221E}" type="sibTrans" cxnId="{AC5DED78-61A2-F04B-9173-C639294B8D78}">
      <dgm:prSet/>
      <dgm:spPr/>
      <dgm:t>
        <a:bodyPr/>
        <a:lstStyle/>
        <a:p>
          <a:endParaRPr lang="it-IT"/>
        </a:p>
      </dgm:t>
    </dgm:pt>
    <dgm:pt modelId="{E8A81879-0EA0-324E-A167-E8226F61E955}" type="pres">
      <dgm:prSet presAssocID="{063530E6-F07E-B54A-B422-66561FE359BB}" presName="linear" presStyleCnt="0">
        <dgm:presLayoutVars>
          <dgm:animLvl val="lvl"/>
          <dgm:resizeHandles val="exact"/>
        </dgm:presLayoutVars>
      </dgm:prSet>
      <dgm:spPr/>
    </dgm:pt>
    <dgm:pt modelId="{28027627-3828-F345-945A-AB790BF919D7}" type="pres">
      <dgm:prSet presAssocID="{FE087139-DE0C-934D-A21B-2D7F6D567E5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2BABF3D-8539-1040-B5E0-78CED2FD141F}" type="presOf" srcId="{063530E6-F07E-B54A-B422-66561FE359BB}" destId="{E8A81879-0EA0-324E-A167-E8226F61E955}" srcOrd="0" destOrd="0" presId="urn:microsoft.com/office/officeart/2005/8/layout/vList2"/>
    <dgm:cxn modelId="{AC5DED78-61A2-F04B-9173-C639294B8D78}" srcId="{063530E6-F07E-B54A-B422-66561FE359BB}" destId="{FE087139-DE0C-934D-A21B-2D7F6D567E59}" srcOrd="0" destOrd="0" parTransId="{8D9D73DB-96F1-0F40-A65A-02C12762633F}" sibTransId="{81BD3D1C-8149-7744-BC33-6C352B5A221E}"/>
    <dgm:cxn modelId="{291C9695-1EDA-3944-986A-975819E59632}" type="presOf" srcId="{FE087139-DE0C-934D-A21B-2D7F6D567E59}" destId="{28027627-3828-F345-945A-AB790BF919D7}" srcOrd="0" destOrd="0" presId="urn:microsoft.com/office/officeart/2005/8/layout/vList2"/>
    <dgm:cxn modelId="{1330B52B-EEBE-9B43-A5E0-702B2DCB1119}" type="presParOf" srcId="{E8A81879-0EA0-324E-A167-E8226F61E955}" destId="{28027627-3828-F345-945A-AB790BF919D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7DE8B53-191C-804C-97D2-9896B8116A77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32000CC-9A22-6D4F-86DA-FC30E52EFF5F}">
      <dgm:prSet/>
      <dgm:spPr/>
      <dgm:t>
        <a:bodyPr/>
        <a:lstStyle/>
        <a:p>
          <a:pPr>
            <a:lnSpc>
              <a:spcPct val="150000"/>
            </a:lnSpc>
          </a:pPr>
          <a:r>
            <a:rPr lang="it-IT" dirty="0"/>
            <a:t>Non è possibile "investire" su progetti </a:t>
          </a:r>
          <a:r>
            <a:rPr lang="it-IT" dirty="0" err="1"/>
            <a:t>Kickstarter</a:t>
          </a:r>
          <a:r>
            <a:rPr lang="it-IT" dirty="0"/>
            <a:t> per trarne un guadagno in denaro, ma solo "supportare" un progetto in cambio di una ricompensa materiale o un'esperienza proporzionale alla donazione, come per esempio una lettera personale di ringraziamento.</a:t>
          </a:r>
        </a:p>
      </dgm:t>
    </dgm:pt>
    <dgm:pt modelId="{E9E5147A-5FB1-D245-BA64-3CA1D92F0DDA}" type="parTrans" cxnId="{670F1386-330D-F041-AA3E-86559CC42338}">
      <dgm:prSet/>
      <dgm:spPr/>
      <dgm:t>
        <a:bodyPr/>
        <a:lstStyle/>
        <a:p>
          <a:endParaRPr lang="it-IT"/>
        </a:p>
      </dgm:t>
    </dgm:pt>
    <dgm:pt modelId="{9AF1A186-93F1-2946-9C04-18865E717C2C}" type="sibTrans" cxnId="{670F1386-330D-F041-AA3E-86559CC42338}">
      <dgm:prSet/>
      <dgm:spPr/>
      <dgm:t>
        <a:bodyPr/>
        <a:lstStyle/>
        <a:p>
          <a:endParaRPr lang="it-IT"/>
        </a:p>
      </dgm:t>
    </dgm:pt>
    <dgm:pt modelId="{951EB4B2-C8AE-404A-B1F0-8D6DA1D0F86C}">
      <dgm:prSet/>
      <dgm:spPr/>
      <dgm:t>
        <a:bodyPr/>
        <a:lstStyle/>
        <a:p>
          <a:pPr>
            <a:lnSpc>
              <a:spcPct val="150000"/>
            </a:lnSpc>
          </a:pPr>
          <a:r>
            <a:rPr lang="it-IT" dirty="0"/>
            <a:t>La piattaforma americana è divisa in settori, racchiude in se più ambiti specifici: dal videogame alla tecnologia o alla musica, diventando così sia settoriale che generalista.</a:t>
          </a:r>
        </a:p>
      </dgm:t>
    </dgm:pt>
    <dgm:pt modelId="{6F782807-00DA-BB4F-8E29-77265E580820}" type="parTrans" cxnId="{0AE82BF2-43A7-7043-8D72-3995538E9816}">
      <dgm:prSet/>
      <dgm:spPr/>
      <dgm:t>
        <a:bodyPr/>
        <a:lstStyle/>
        <a:p>
          <a:endParaRPr lang="it-IT"/>
        </a:p>
      </dgm:t>
    </dgm:pt>
    <dgm:pt modelId="{E3EAB3FA-B6D7-314C-BA31-24CA985181F5}" type="sibTrans" cxnId="{0AE82BF2-43A7-7043-8D72-3995538E9816}">
      <dgm:prSet/>
      <dgm:spPr/>
      <dgm:t>
        <a:bodyPr/>
        <a:lstStyle/>
        <a:p>
          <a:endParaRPr lang="it-IT"/>
        </a:p>
      </dgm:t>
    </dgm:pt>
    <dgm:pt modelId="{7453426B-89F2-114D-AF70-BE0683C3BDF9}" type="pres">
      <dgm:prSet presAssocID="{D7DE8B53-191C-804C-97D2-9896B8116A77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F23926D3-CCA0-154E-A9C3-CE2FDF07E2B9}" type="pres">
      <dgm:prSet presAssocID="{432000CC-9A22-6D4F-86DA-FC30E52EFF5F}" presName="circle1" presStyleLbl="node1" presStyleIdx="0" presStyleCnt="2"/>
      <dgm:spPr/>
    </dgm:pt>
    <dgm:pt modelId="{7567725B-AA94-7F45-9C06-C94DD046375B}" type="pres">
      <dgm:prSet presAssocID="{432000CC-9A22-6D4F-86DA-FC30E52EFF5F}" presName="space" presStyleCnt="0"/>
      <dgm:spPr/>
    </dgm:pt>
    <dgm:pt modelId="{DB5475A2-B7FF-284C-9B64-38DF24946E89}" type="pres">
      <dgm:prSet presAssocID="{432000CC-9A22-6D4F-86DA-FC30E52EFF5F}" presName="rect1" presStyleLbl="alignAcc1" presStyleIdx="0" presStyleCnt="2" custScaleX="100000"/>
      <dgm:spPr/>
    </dgm:pt>
    <dgm:pt modelId="{EC764659-7385-704C-B4CF-9AB6B7B68B8A}" type="pres">
      <dgm:prSet presAssocID="{951EB4B2-C8AE-404A-B1F0-8D6DA1D0F86C}" presName="vertSpace2" presStyleLbl="node1" presStyleIdx="0" presStyleCnt="2"/>
      <dgm:spPr/>
    </dgm:pt>
    <dgm:pt modelId="{EE56D43D-CE75-EE4E-8058-25EBF41AC1A9}" type="pres">
      <dgm:prSet presAssocID="{951EB4B2-C8AE-404A-B1F0-8D6DA1D0F86C}" presName="circle2" presStyleLbl="node1" presStyleIdx="1" presStyleCnt="2"/>
      <dgm:spPr/>
    </dgm:pt>
    <dgm:pt modelId="{47D20F44-C1F5-634B-A535-2AD4BFA6E01F}" type="pres">
      <dgm:prSet presAssocID="{951EB4B2-C8AE-404A-B1F0-8D6DA1D0F86C}" presName="rect2" presStyleLbl="alignAcc1" presStyleIdx="1" presStyleCnt="2"/>
      <dgm:spPr/>
    </dgm:pt>
    <dgm:pt modelId="{2D3F3F64-4DA5-B449-BF13-39F42D06FADD}" type="pres">
      <dgm:prSet presAssocID="{432000CC-9A22-6D4F-86DA-FC30E52EFF5F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6BF269DB-9DA0-4E46-935D-EA49B8F5AF1B}" type="pres">
      <dgm:prSet presAssocID="{951EB4B2-C8AE-404A-B1F0-8D6DA1D0F86C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34910728-53AC-B240-9C6D-BF4A7640FE2F}" type="presOf" srcId="{432000CC-9A22-6D4F-86DA-FC30E52EFF5F}" destId="{2D3F3F64-4DA5-B449-BF13-39F42D06FADD}" srcOrd="1" destOrd="0" presId="urn:microsoft.com/office/officeart/2005/8/layout/target3"/>
    <dgm:cxn modelId="{D8FA5453-B369-F24B-B90D-098A85BFA193}" type="presOf" srcId="{951EB4B2-C8AE-404A-B1F0-8D6DA1D0F86C}" destId="{6BF269DB-9DA0-4E46-935D-EA49B8F5AF1B}" srcOrd="1" destOrd="0" presId="urn:microsoft.com/office/officeart/2005/8/layout/target3"/>
    <dgm:cxn modelId="{89A8D85C-4E2F-EE40-B792-1AD5A0856DB1}" type="presOf" srcId="{D7DE8B53-191C-804C-97D2-9896B8116A77}" destId="{7453426B-89F2-114D-AF70-BE0683C3BDF9}" srcOrd="0" destOrd="0" presId="urn:microsoft.com/office/officeart/2005/8/layout/target3"/>
    <dgm:cxn modelId="{670F1386-330D-F041-AA3E-86559CC42338}" srcId="{D7DE8B53-191C-804C-97D2-9896B8116A77}" destId="{432000CC-9A22-6D4F-86DA-FC30E52EFF5F}" srcOrd="0" destOrd="0" parTransId="{E9E5147A-5FB1-D245-BA64-3CA1D92F0DDA}" sibTransId="{9AF1A186-93F1-2946-9C04-18865E717C2C}"/>
    <dgm:cxn modelId="{BE71BE8C-F2AE-4144-B375-492535C0B029}" type="presOf" srcId="{951EB4B2-C8AE-404A-B1F0-8D6DA1D0F86C}" destId="{47D20F44-C1F5-634B-A535-2AD4BFA6E01F}" srcOrd="0" destOrd="0" presId="urn:microsoft.com/office/officeart/2005/8/layout/target3"/>
    <dgm:cxn modelId="{9010558D-B17F-2C4B-876F-2442621C2C40}" type="presOf" srcId="{432000CC-9A22-6D4F-86DA-FC30E52EFF5F}" destId="{DB5475A2-B7FF-284C-9B64-38DF24946E89}" srcOrd="0" destOrd="0" presId="urn:microsoft.com/office/officeart/2005/8/layout/target3"/>
    <dgm:cxn modelId="{0AE82BF2-43A7-7043-8D72-3995538E9816}" srcId="{D7DE8B53-191C-804C-97D2-9896B8116A77}" destId="{951EB4B2-C8AE-404A-B1F0-8D6DA1D0F86C}" srcOrd="1" destOrd="0" parTransId="{6F782807-00DA-BB4F-8E29-77265E580820}" sibTransId="{E3EAB3FA-B6D7-314C-BA31-24CA985181F5}"/>
    <dgm:cxn modelId="{4DE5F8F0-6CC1-EF4F-A859-18DBA5F82658}" type="presParOf" srcId="{7453426B-89F2-114D-AF70-BE0683C3BDF9}" destId="{F23926D3-CCA0-154E-A9C3-CE2FDF07E2B9}" srcOrd="0" destOrd="0" presId="urn:microsoft.com/office/officeart/2005/8/layout/target3"/>
    <dgm:cxn modelId="{EB1DD24F-609F-3E4A-B490-5DE2C9DFFD30}" type="presParOf" srcId="{7453426B-89F2-114D-AF70-BE0683C3BDF9}" destId="{7567725B-AA94-7F45-9C06-C94DD046375B}" srcOrd="1" destOrd="0" presId="urn:microsoft.com/office/officeart/2005/8/layout/target3"/>
    <dgm:cxn modelId="{274C96F4-EB90-0D44-9932-E8F958D5EFED}" type="presParOf" srcId="{7453426B-89F2-114D-AF70-BE0683C3BDF9}" destId="{DB5475A2-B7FF-284C-9B64-38DF24946E89}" srcOrd="2" destOrd="0" presId="urn:microsoft.com/office/officeart/2005/8/layout/target3"/>
    <dgm:cxn modelId="{1121DDAB-46CE-FC45-87B6-A95BB2D01A5B}" type="presParOf" srcId="{7453426B-89F2-114D-AF70-BE0683C3BDF9}" destId="{EC764659-7385-704C-B4CF-9AB6B7B68B8A}" srcOrd="3" destOrd="0" presId="urn:microsoft.com/office/officeart/2005/8/layout/target3"/>
    <dgm:cxn modelId="{ED3AB2AC-211B-0F40-AE58-DA1BEF01DF13}" type="presParOf" srcId="{7453426B-89F2-114D-AF70-BE0683C3BDF9}" destId="{EE56D43D-CE75-EE4E-8058-25EBF41AC1A9}" srcOrd="4" destOrd="0" presId="urn:microsoft.com/office/officeart/2005/8/layout/target3"/>
    <dgm:cxn modelId="{DB178C3F-4407-5A4B-A4B0-F47CCD3E955C}" type="presParOf" srcId="{7453426B-89F2-114D-AF70-BE0683C3BDF9}" destId="{47D20F44-C1F5-634B-A535-2AD4BFA6E01F}" srcOrd="5" destOrd="0" presId="urn:microsoft.com/office/officeart/2005/8/layout/target3"/>
    <dgm:cxn modelId="{58E22FE7-EF2A-9846-B674-3B7767DE4351}" type="presParOf" srcId="{7453426B-89F2-114D-AF70-BE0683C3BDF9}" destId="{2D3F3F64-4DA5-B449-BF13-39F42D06FADD}" srcOrd="6" destOrd="0" presId="urn:microsoft.com/office/officeart/2005/8/layout/target3"/>
    <dgm:cxn modelId="{4C4D4C05-F361-7D4F-B915-96C8B957CF52}" type="presParOf" srcId="{7453426B-89F2-114D-AF70-BE0683C3BDF9}" destId="{6BF269DB-9DA0-4E46-935D-EA49B8F5AF1B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E16C20FB-C431-0449-A558-1470CA56F4C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F3CFF49D-EB03-3845-9EA6-F3B9810A3DD8}">
      <dgm:prSet/>
      <dgm:spPr/>
      <dgm:t>
        <a:bodyPr/>
        <a:lstStyle/>
        <a:p>
          <a:r>
            <a:rPr lang="it-IT" baseline="0" dirty="0"/>
            <a:t>Confronto con l’andamento europeo</a:t>
          </a:r>
          <a:endParaRPr lang="it-IT" dirty="0"/>
        </a:p>
      </dgm:t>
    </dgm:pt>
    <dgm:pt modelId="{2D234BFA-46D2-E840-8C68-767FD02B280A}" type="parTrans" cxnId="{F99B3721-EE0C-444C-B1E0-21F4BCEE686E}">
      <dgm:prSet/>
      <dgm:spPr/>
      <dgm:t>
        <a:bodyPr/>
        <a:lstStyle/>
        <a:p>
          <a:endParaRPr lang="it-IT"/>
        </a:p>
      </dgm:t>
    </dgm:pt>
    <dgm:pt modelId="{46A91418-91B3-C948-96B2-BE207C115EA3}" type="sibTrans" cxnId="{F99B3721-EE0C-444C-B1E0-21F4BCEE686E}">
      <dgm:prSet/>
      <dgm:spPr/>
      <dgm:t>
        <a:bodyPr/>
        <a:lstStyle/>
        <a:p>
          <a:endParaRPr lang="it-IT"/>
        </a:p>
      </dgm:t>
    </dgm:pt>
    <dgm:pt modelId="{FB63774E-4108-364C-AC5A-E1BA9B5B5DDA}" type="pres">
      <dgm:prSet presAssocID="{E16C20FB-C431-0449-A558-1470CA56F4CB}" presName="linear" presStyleCnt="0">
        <dgm:presLayoutVars>
          <dgm:animLvl val="lvl"/>
          <dgm:resizeHandles val="exact"/>
        </dgm:presLayoutVars>
      </dgm:prSet>
      <dgm:spPr/>
    </dgm:pt>
    <dgm:pt modelId="{34021069-287C-AA4E-84CB-553CDA0A767F}" type="pres">
      <dgm:prSet presAssocID="{F3CFF49D-EB03-3845-9EA6-F3B9810A3DD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817AB07-8542-A541-8B10-75CFFC95934C}" type="presOf" srcId="{F3CFF49D-EB03-3845-9EA6-F3B9810A3DD8}" destId="{34021069-287C-AA4E-84CB-553CDA0A767F}" srcOrd="0" destOrd="0" presId="urn:microsoft.com/office/officeart/2005/8/layout/vList2"/>
    <dgm:cxn modelId="{F99B3721-EE0C-444C-B1E0-21F4BCEE686E}" srcId="{E16C20FB-C431-0449-A558-1470CA56F4CB}" destId="{F3CFF49D-EB03-3845-9EA6-F3B9810A3DD8}" srcOrd="0" destOrd="0" parTransId="{2D234BFA-46D2-E840-8C68-767FD02B280A}" sibTransId="{46A91418-91B3-C948-96B2-BE207C115EA3}"/>
    <dgm:cxn modelId="{A1B48D74-4AE7-4E40-BA25-ECEBEE4608ED}" type="presOf" srcId="{E16C20FB-C431-0449-A558-1470CA56F4CB}" destId="{FB63774E-4108-364C-AC5A-E1BA9B5B5DDA}" srcOrd="0" destOrd="0" presId="urn:microsoft.com/office/officeart/2005/8/layout/vList2"/>
    <dgm:cxn modelId="{6AF6D4B7-7438-7A49-BC9D-83673A27E55A}" type="presParOf" srcId="{FB63774E-4108-364C-AC5A-E1BA9B5B5DDA}" destId="{34021069-287C-AA4E-84CB-553CDA0A767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B2881DAB-094A-F24A-9E1B-89CBBE242CB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D482033-F8F6-DC4E-A818-852AA6E297CD}">
      <dgm:prSet/>
      <dgm:spPr/>
      <dgm:t>
        <a:bodyPr/>
        <a:lstStyle/>
        <a:p>
          <a:r>
            <a:rPr lang="it-IT" baseline="0" dirty="0"/>
            <a:t>Uno sguardo agli U.S.A.</a:t>
          </a:r>
          <a:endParaRPr lang="it-IT" dirty="0"/>
        </a:p>
      </dgm:t>
    </dgm:pt>
    <dgm:pt modelId="{0DD7C8DE-02D0-1D40-9042-8EAE46614E16}" type="parTrans" cxnId="{3BEFA058-21F3-FE41-BA7C-32FE976F9F6C}">
      <dgm:prSet/>
      <dgm:spPr/>
      <dgm:t>
        <a:bodyPr/>
        <a:lstStyle/>
        <a:p>
          <a:endParaRPr lang="it-IT"/>
        </a:p>
      </dgm:t>
    </dgm:pt>
    <dgm:pt modelId="{6B935808-3C8B-8F48-BCBB-3DDC6944AFCB}" type="sibTrans" cxnId="{3BEFA058-21F3-FE41-BA7C-32FE976F9F6C}">
      <dgm:prSet/>
      <dgm:spPr/>
      <dgm:t>
        <a:bodyPr/>
        <a:lstStyle/>
        <a:p>
          <a:endParaRPr lang="it-IT"/>
        </a:p>
      </dgm:t>
    </dgm:pt>
    <dgm:pt modelId="{2104EB1C-D27A-7F44-A131-69052B9CFB0A}" type="pres">
      <dgm:prSet presAssocID="{B2881DAB-094A-F24A-9E1B-89CBBE242CB6}" presName="linear" presStyleCnt="0">
        <dgm:presLayoutVars>
          <dgm:animLvl val="lvl"/>
          <dgm:resizeHandles val="exact"/>
        </dgm:presLayoutVars>
      </dgm:prSet>
      <dgm:spPr/>
    </dgm:pt>
    <dgm:pt modelId="{AD275B7E-5C46-8341-A7DF-B5B9DCF9612D}" type="pres">
      <dgm:prSet presAssocID="{0D482033-F8F6-DC4E-A818-852AA6E297C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BEFA058-21F3-FE41-BA7C-32FE976F9F6C}" srcId="{B2881DAB-094A-F24A-9E1B-89CBBE242CB6}" destId="{0D482033-F8F6-DC4E-A818-852AA6E297CD}" srcOrd="0" destOrd="0" parTransId="{0DD7C8DE-02D0-1D40-9042-8EAE46614E16}" sibTransId="{6B935808-3C8B-8F48-BCBB-3DDC6944AFCB}"/>
    <dgm:cxn modelId="{0FFEEDCE-EB74-0F41-A0FA-09CCC495FDB0}" type="presOf" srcId="{0D482033-F8F6-DC4E-A818-852AA6E297CD}" destId="{AD275B7E-5C46-8341-A7DF-B5B9DCF9612D}" srcOrd="0" destOrd="0" presId="urn:microsoft.com/office/officeart/2005/8/layout/vList2"/>
    <dgm:cxn modelId="{D2A534EE-9650-9548-8867-0C48FDF99166}" type="presOf" srcId="{B2881DAB-094A-F24A-9E1B-89CBBE242CB6}" destId="{2104EB1C-D27A-7F44-A131-69052B9CFB0A}" srcOrd="0" destOrd="0" presId="urn:microsoft.com/office/officeart/2005/8/layout/vList2"/>
    <dgm:cxn modelId="{8D74A8E7-CFC8-5F45-AFA5-F912A8B94433}" type="presParOf" srcId="{2104EB1C-D27A-7F44-A131-69052B9CFB0A}" destId="{AD275B7E-5C46-8341-A7DF-B5B9DCF9612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B9A00238-8466-7C46-9C23-459941EFE3A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101146EC-8434-C641-B959-71ADA7415AF0}">
      <dgm:prSet/>
      <dgm:spPr/>
      <dgm:t>
        <a:bodyPr/>
        <a:lstStyle/>
        <a:p>
          <a:r>
            <a:rPr lang="it-IT" baseline="0" dirty="0"/>
            <a:t>IL MERCATO ITALIANO </a:t>
          </a:r>
          <a:endParaRPr lang="it-IT" dirty="0"/>
        </a:p>
      </dgm:t>
    </dgm:pt>
    <dgm:pt modelId="{072AC504-4724-4F4F-ADA4-F98277A066F4}" type="parTrans" cxnId="{AE465945-5498-CC4B-9ACB-2EE19A316037}">
      <dgm:prSet/>
      <dgm:spPr/>
      <dgm:t>
        <a:bodyPr/>
        <a:lstStyle/>
        <a:p>
          <a:endParaRPr lang="it-IT"/>
        </a:p>
      </dgm:t>
    </dgm:pt>
    <dgm:pt modelId="{CDAB96E8-F4FD-8044-A2EC-6D0EE456C7BC}" type="sibTrans" cxnId="{AE465945-5498-CC4B-9ACB-2EE19A316037}">
      <dgm:prSet/>
      <dgm:spPr/>
      <dgm:t>
        <a:bodyPr/>
        <a:lstStyle/>
        <a:p>
          <a:endParaRPr lang="it-IT"/>
        </a:p>
      </dgm:t>
    </dgm:pt>
    <dgm:pt modelId="{000C0C44-3ED9-8F48-AF4C-E03E94B8D2B8}" type="pres">
      <dgm:prSet presAssocID="{B9A00238-8466-7C46-9C23-459941EFE3AE}" presName="linear" presStyleCnt="0">
        <dgm:presLayoutVars>
          <dgm:animLvl val="lvl"/>
          <dgm:resizeHandles val="exact"/>
        </dgm:presLayoutVars>
      </dgm:prSet>
      <dgm:spPr/>
    </dgm:pt>
    <dgm:pt modelId="{5BE3D5BF-1727-554B-A506-0A2DBA64C8A1}" type="pres">
      <dgm:prSet presAssocID="{101146EC-8434-C641-B959-71ADA7415AF0}" presName="parentText" presStyleLbl="node1" presStyleIdx="0" presStyleCnt="1" custLinFactNeighborX="15083" custLinFactNeighborY="11130">
        <dgm:presLayoutVars>
          <dgm:chMax val="0"/>
          <dgm:bulletEnabled val="1"/>
        </dgm:presLayoutVars>
      </dgm:prSet>
      <dgm:spPr/>
    </dgm:pt>
  </dgm:ptLst>
  <dgm:cxnLst>
    <dgm:cxn modelId="{AE465945-5498-CC4B-9ACB-2EE19A316037}" srcId="{B9A00238-8466-7C46-9C23-459941EFE3AE}" destId="{101146EC-8434-C641-B959-71ADA7415AF0}" srcOrd="0" destOrd="0" parTransId="{072AC504-4724-4F4F-ADA4-F98277A066F4}" sibTransId="{CDAB96E8-F4FD-8044-A2EC-6D0EE456C7BC}"/>
    <dgm:cxn modelId="{FF8D4C9F-FF8F-CA48-860E-DC844BAFBD1B}" type="presOf" srcId="{101146EC-8434-C641-B959-71ADA7415AF0}" destId="{5BE3D5BF-1727-554B-A506-0A2DBA64C8A1}" srcOrd="0" destOrd="0" presId="urn:microsoft.com/office/officeart/2005/8/layout/vList2"/>
    <dgm:cxn modelId="{E9CFC7FB-3500-FF40-899C-2EA607FDA9BD}" type="presOf" srcId="{B9A00238-8466-7C46-9C23-459941EFE3AE}" destId="{000C0C44-3ED9-8F48-AF4C-E03E94B8D2B8}" srcOrd="0" destOrd="0" presId="urn:microsoft.com/office/officeart/2005/8/layout/vList2"/>
    <dgm:cxn modelId="{6D3DEA7E-33D8-FE44-B876-ED322F6CB638}" type="presParOf" srcId="{000C0C44-3ED9-8F48-AF4C-E03E94B8D2B8}" destId="{5BE3D5BF-1727-554B-A506-0A2DBA64C8A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7FFF148D-2A64-324E-B5F2-04B1E7A17AB3}" type="doc">
      <dgm:prSet loTypeId="urn:microsoft.com/office/officeart/2005/8/layout/radial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3AD532A-DAAB-0A41-B2B9-55DC173A1792}">
      <dgm:prSet/>
      <dgm:spPr/>
      <dgm:t>
        <a:bodyPr/>
        <a:lstStyle/>
        <a:p>
          <a:r>
            <a:rPr lang="it-IT" dirty="0"/>
            <a:t>Come emerge dalla rappresentazione il settore è stato caratterizzato fino ad oggi da un </a:t>
          </a:r>
          <a:r>
            <a:rPr lang="it-IT" b="1" dirty="0"/>
            <a:t>costante aumento dei volumi </a:t>
          </a:r>
          <a:r>
            <a:rPr lang="it-IT" dirty="0"/>
            <a:t>di raccolta totale. La crescita maggiore si è registrata tra il 2017 e il 2018, riportando in un solo anno un risultato equivalente agli ultimi tre anni. </a:t>
          </a:r>
        </a:p>
      </dgm:t>
    </dgm:pt>
    <dgm:pt modelId="{5D009C20-BABA-9A4B-BB95-82ADD75AC620}" type="parTrans" cxnId="{543BD95C-A623-544A-AD65-521C91A75865}">
      <dgm:prSet/>
      <dgm:spPr/>
      <dgm:t>
        <a:bodyPr/>
        <a:lstStyle/>
        <a:p>
          <a:endParaRPr lang="it-IT"/>
        </a:p>
      </dgm:t>
    </dgm:pt>
    <dgm:pt modelId="{1F744626-C7F3-C24C-B786-EC4626BC1F0D}" type="sibTrans" cxnId="{543BD95C-A623-544A-AD65-521C91A75865}">
      <dgm:prSet/>
      <dgm:spPr/>
      <dgm:t>
        <a:bodyPr/>
        <a:lstStyle/>
        <a:p>
          <a:endParaRPr lang="it-IT"/>
        </a:p>
      </dgm:t>
    </dgm:pt>
    <dgm:pt modelId="{323EF799-B8E9-054A-9CED-D067D2E7650C}" type="pres">
      <dgm:prSet presAssocID="{7FFF148D-2A64-324E-B5F2-04B1E7A17AB3}" presName="composite" presStyleCnt="0">
        <dgm:presLayoutVars>
          <dgm:chMax val="1"/>
          <dgm:dir/>
          <dgm:resizeHandles val="exact"/>
        </dgm:presLayoutVars>
      </dgm:prSet>
      <dgm:spPr/>
    </dgm:pt>
    <dgm:pt modelId="{594E556A-1496-1E41-BC12-3E620F504257}" type="pres">
      <dgm:prSet presAssocID="{7FFF148D-2A64-324E-B5F2-04B1E7A17AB3}" presName="radial" presStyleCnt="0">
        <dgm:presLayoutVars>
          <dgm:animLvl val="ctr"/>
        </dgm:presLayoutVars>
      </dgm:prSet>
      <dgm:spPr/>
    </dgm:pt>
    <dgm:pt modelId="{CB23B29F-92AB-9645-87B9-D37DF107A187}" type="pres">
      <dgm:prSet presAssocID="{13AD532A-DAAB-0A41-B2B9-55DC173A1792}" presName="centerShape" presStyleLbl="vennNode1" presStyleIdx="0" presStyleCnt="1" custLinFactNeighborX="-2260" custLinFactNeighborY="-1895"/>
      <dgm:spPr/>
    </dgm:pt>
  </dgm:ptLst>
  <dgm:cxnLst>
    <dgm:cxn modelId="{FD672525-AA7E-0749-A716-F1A33114D7A2}" type="presOf" srcId="{13AD532A-DAAB-0A41-B2B9-55DC173A1792}" destId="{CB23B29F-92AB-9645-87B9-D37DF107A187}" srcOrd="0" destOrd="0" presId="urn:microsoft.com/office/officeart/2005/8/layout/radial3"/>
    <dgm:cxn modelId="{2AF7CB2F-E15F-6D40-A7E5-8C62060EC8D5}" type="presOf" srcId="{7FFF148D-2A64-324E-B5F2-04B1E7A17AB3}" destId="{323EF799-B8E9-054A-9CED-D067D2E7650C}" srcOrd="0" destOrd="0" presId="urn:microsoft.com/office/officeart/2005/8/layout/radial3"/>
    <dgm:cxn modelId="{543BD95C-A623-544A-AD65-521C91A75865}" srcId="{7FFF148D-2A64-324E-B5F2-04B1E7A17AB3}" destId="{13AD532A-DAAB-0A41-B2B9-55DC173A1792}" srcOrd="0" destOrd="0" parTransId="{5D009C20-BABA-9A4B-BB95-82ADD75AC620}" sibTransId="{1F744626-C7F3-C24C-B786-EC4626BC1F0D}"/>
    <dgm:cxn modelId="{9591DE19-4F66-264A-88FB-B1BC14270CFA}" type="presParOf" srcId="{323EF799-B8E9-054A-9CED-D067D2E7650C}" destId="{594E556A-1496-1E41-BC12-3E620F504257}" srcOrd="0" destOrd="0" presId="urn:microsoft.com/office/officeart/2005/8/layout/radial3"/>
    <dgm:cxn modelId="{4CD4EC3A-BCE5-3E48-A7BF-B496F51D8020}" type="presParOf" srcId="{594E556A-1496-1E41-BC12-3E620F504257}" destId="{CB23B29F-92AB-9645-87B9-D37DF107A187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7FC747-833C-9E49-97E8-D8DB6A07BE7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2517429-93B2-D74A-8CC1-223FA822409A}">
      <dgm:prSet phldrT="[Testo]"/>
      <dgm:spPr/>
      <dgm:t>
        <a:bodyPr/>
        <a:lstStyle/>
        <a:p>
          <a:r>
            <a:rPr lang="it-IT" dirty="0"/>
            <a:t>Alcune</a:t>
          </a:r>
          <a:r>
            <a:rPr lang="it-IT" baseline="0" dirty="0"/>
            <a:t> definizioni </a:t>
          </a:r>
          <a:endParaRPr lang="it-IT" dirty="0"/>
        </a:p>
      </dgm:t>
    </dgm:pt>
    <dgm:pt modelId="{D54A37E9-3AEE-904E-9770-02D4DBC92394}" type="parTrans" cxnId="{2BC4649E-367C-9648-966B-2328C742DE38}">
      <dgm:prSet/>
      <dgm:spPr/>
      <dgm:t>
        <a:bodyPr/>
        <a:lstStyle/>
        <a:p>
          <a:endParaRPr lang="it-IT"/>
        </a:p>
      </dgm:t>
    </dgm:pt>
    <dgm:pt modelId="{76325D3C-47D0-B84F-8220-0E671578842A}" type="sibTrans" cxnId="{2BC4649E-367C-9648-966B-2328C742DE38}">
      <dgm:prSet/>
      <dgm:spPr/>
      <dgm:t>
        <a:bodyPr/>
        <a:lstStyle/>
        <a:p>
          <a:endParaRPr lang="it-IT"/>
        </a:p>
      </dgm:t>
    </dgm:pt>
    <dgm:pt modelId="{417C565F-C4FE-4549-BA9E-08E62386A2F1}">
      <dgm:prSet phldrT="[Testo]"/>
      <dgm:spPr/>
      <dgm:t>
        <a:bodyPr/>
        <a:lstStyle/>
        <a:p>
          <a:r>
            <a:rPr lang="it-IT" dirty="0"/>
            <a:t>Che cos’è il Crowdfunding;</a:t>
          </a:r>
        </a:p>
      </dgm:t>
    </dgm:pt>
    <dgm:pt modelId="{0BC6F632-D53B-3F40-B373-54D83BD63B77}" type="parTrans" cxnId="{C79AAF08-8754-F044-BB2E-D7EFBD6B44C2}">
      <dgm:prSet/>
      <dgm:spPr/>
      <dgm:t>
        <a:bodyPr/>
        <a:lstStyle/>
        <a:p>
          <a:endParaRPr lang="it-IT"/>
        </a:p>
      </dgm:t>
    </dgm:pt>
    <dgm:pt modelId="{E9077A8A-A085-4148-A101-E611B2066CDF}" type="sibTrans" cxnId="{C79AAF08-8754-F044-BB2E-D7EFBD6B44C2}">
      <dgm:prSet/>
      <dgm:spPr/>
      <dgm:t>
        <a:bodyPr/>
        <a:lstStyle/>
        <a:p>
          <a:endParaRPr lang="it-IT"/>
        </a:p>
      </dgm:t>
    </dgm:pt>
    <dgm:pt modelId="{D41D62BB-14CE-1C4F-BEB8-8AA6F4583924}">
      <dgm:prSet phldrT="[Testo]"/>
      <dgm:spPr/>
      <dgm:t>
        <a:bodyPr/>
        <a:lstStyle/>
        <a:p>
          <a:r>
            <a:rPr lang="it-IT" dirty="0"/>
            <a:t>Tipologia di piattaforme attive;</a:t>
          </a:r>
        </a:p>
      </dgm:t>
    </dgm:pt>
    <dgm:pt modelId="{76E46ACA-83EF-0C40-84BA-06D9FB26787B}" type="parTrans" cxnId="{C86D3A74-14F0-C54F-8100-A3FC74E8A9A9}">
      <dgm:prSet/>
      <dgm:spPr/>
      <dgm:t>
        <a:bodyPr/>
        <a:lstStyle/>
        <a:p>
          <a:endParaRPr lang="it-IT"/>
        </a:p>
      </dgm:t>
    </dgm:pt>
    <dgm:pt modelId="{628845C8-0254-E04D-8B64-7B5525966447}" type="sibTrans" cxnId="{C86D3A74-14F0-C54F-8100-A3FC74E8A9A9}">
      <dgm:prSet/>
      <dgm:spPr/>
      <dgm:t>
        <a:bodyPr/>
        <a:lstStyle/>
        <a:p>
          <a:endParaRPr lang="it-IT"/>
        </a:p>
      </dgm:t>
    </dgm:pt>
    <dgm:pt modelId="{EC042C74-D0C7-0E4E-B84C-58CB17E55C71}">
      <dgm:prSet phldrT="[Testo]"/>
      <dgm:spPr/>
      <dgm:t>
        <a:bodyPr/>
        <a:lstStyle/>
        <a:p>
          <a:r>
            <a:rPr lang="it-IT" dirty="0"/>
            <a:t>Analisi dei volumi dei progetti realizzati rispetto agli anni precedenti </a:t>
          </a:r>
        </a:p>
      </dgm:t>
    </dgm:pt>
    <dgm:pt modelId="{4312A365-2263-304F-9553-C86DB1B3CF90}" type="parTrans" cxnId="{41D837EA-9950-E540-9C50-9B17BB99CC02}">
      <dgm:prSet/>
      <dgm:spPr/>
      <dgm:t>
        <a:bodyPr/>
        <a:lstStyle/>
        <a:p>
          <a:endParaRPr lang="it-IT"/>
        </a:p>
      </dgm:t>
    </dgm:pt>
    <dgm:pt modelId="{1C782A6E-6D5C-7B40-931E-711575C8C8FC}" type="sibTrans" cxnId="{41D837EA-9950-E540-9C50-9B17BB99CC02}">
      <dgm:prSet/>
      <dgm:spPr/>
      <dgm:t>
        <a:bodyPr/>
        <a:lstStyle/>
        <a:p>
          <a:endParaRPr lang="it-IT"/>
        </a:p>
      </dgm:t>
    </dgm:pt>
    <dgm:pt modelId="{9DF78B01-D2A6-5E44-B3A1-5448E9F9F279}">
      <dgm:prSet phldrT="[Testo]"/>
      <dgm:spPr/>
      <dgm:t>
        <a:bodyPr/>
        <a:lstStyle/>
        <a:p>
          <a:r>
            <a:rPr lang="it-IT" dirty="0"/>
            <a:t>Focus sulle performance dei progetti</a:t>
          </a:r>
        </a:p>
      </dgm:t>
    </dgm:pt>
    <dgm:pt modelId="{5E9FA60D-A427-9348-ABB2-6D0565E98E73}" type="parTrans" cxnId="{07893E87-4654-BA4E-A64F-E4EA152ADE3A}">
      <dgm:prSet/>
      <dgm:spPr/>
      <dgm:t>
        <a:bodyPr/>
        <a:lstStyle/>
        <a:p>
          <a:endParaRPr lang="it-IT"/>
        </a:p>
      </dgm:t>
    </dgm:pt>
    <dgm:pt modelId="{71A9D156-DB93-6A4C-8A29-C20A78F9746A}" type="sibTrans" cxnId="{07893E87-4654-BA4E-A64F-E4EA152ADE3A}">
      <dgm:prSet/>
      <dgm:spPr/>
      <dgm:t>
        <a:bodyPr/>
        <a:lstStyle/>
        <a:p>
          <a:endParaRPr lang="it-IT"/>
        </a:p>
      </dgm:t>
    </dgm:pt>
    <dgm:pt modelId="{EE4DD172-76E6-BA47-B6A6-6B1D2B1FA13E}">
      <dgm:prSet phldrT="[Testo]"/>
      <dgm:spPr/>
      <dgm:t>
        <a:bodyPr/>
        <a:lstStyle/>
        <a:p>
          <a:r>
            <a:rPr lang="it-IT" dirty="0"/>
            <a:t>Variabili</a:t>
          </a:r>
          <a:r>
            <a:rPr lang="it-IT" baseline="0" dirty="0"/>
            <a:t> che possono spiegare la performance di un progetto di </a:t>
          </a:r>
          <a:r>
            <a:rPr lang="it-IT" baseline="0" dirty="0" err="1"/>
            <a:t>Crowdfunding</a:t>
          </a:r>
          <a:r>
            <a:rPr lang="it-IT" baseline="0" dirty="0"/>
            <a:t>, dove potrebbe essere ottimale caricare una campagna per avere una migliore performance?</a:t>
          </a:r>
          <a:endParaRPr lang="it-IT" dirty="0"/>
        </a:p>
      </dgm:t>
    </dgm:pt>
    <dgm:pt modelId="{5A4874FB-212A-0347-803F-0292F75CF1AF}" type="parTrans" cxnId="{37458673-7D92-A44A-9311-1E98FD90D643}">
      <dgm:prSet/>
      <dgm:spPr/>
      <dgm:t>
        <a:bodyPr/>
        <a:lstStyle/>
        <a:p>
          <a:endParaRPr lang="it-IT"/>
        </a:p>
      </dgm:t>
    </dgm:pt>
    <dgm:pt modelId="{002BDA1F-4414-1145-8587-89827F416EBE}" type="sibTrans" cxnId="{37458673-7D92-A44A-9311-1E98FD90D643}">
      <dgm:prSet/>
      <dgm:spPr/>
      <dgm:t>
        <a:bodyPr/>
        <a:lstStyle/>
        <a:p>
          <a:endParaRPr lang="it-IT"/>
        </a:p>
      </dgm:t>
    </dgm:pt>
    <dgm:pt modelId="{744D10D4-42EA-3B4E-9638-B3484B64389B}">
      <dgm:prSet phldrT="[Testo]"/>
      <dgm:spPr/>
      <dgm:t>
        <a:bodyPr/>
        <a:lstStyle/>
        <a:p>
          <a:r>
            <a:rPr lang="it-IT" dirty="0"/>
            <a:t>Focus sulla situazione italiana;</a:t>
          </a:r>
        </a:p>
      </dgm:t>
    </dgm:pt>
    <dgm:pt modelId="{40D1966C-F5BA-D940-A62E-C2305E48C1B2}" type="sibTrans" cxnId="{666C1540-C589-AE41-AA26-FB0344F362C3}">
      <dgm:prSet/>
      <dgm:spPr/>
      <dgm:t>
        <a:bodyPr/>
        <a:lstStyle/>
        <a:p>
          <a:endParaRPr lang="it-IT"/>
        </a:p>
      </dgm:t>
    </dgm:pt>
    <dgm:pt modelId="{0BE6872C-2BD0-1C4F-BAC8-C237367E49D3}" type="parTrans" cxnId="{666C1540-C589-AE41-AA26-FB0344F362C3}">
      <dgm:prSet/>
      <dgm:spPr/>
      <dgm:t>
        <a:bodyPr/>
        <a:lstStyle/>
        <a:p>
          <a:endParaRPr lang="it-IT"/>
        </a:p>
      </dgm:t>
    </dgm:pt>
    <dgm:pt modelId="{939AC420-EA64-024A-810E-F13AD963DE4C}">
      <dgm:prSet phldrT="[Testo]"/>
      <dgm:spPr/>
      <dgm:t>
        <a:bodyPr/>
        <a:lstStyle/>
        <a:p>
          <a:r>
            <a:rPr lang="it-IT" dirty="0"/>
            <a:t>Evoluzione storica dei volumi raccolti; </a:t>
          </a:r>
        </a:p>
      </dgm:t>
    </dgm:pt>
    <dgm:pt modelId="{2FDDD691-4373-AF46-A272-4CA2876F7F54}" type="sibTrans" cxnId="{45FC9637-0EAE-9F40-8CC9-BB2FC2B77121}">
      <dgm:prSet/>
      <dgm:spPr/>
      <dgm:t>
        <a:bodyPr/>
        <a:lstStyle/>
        <a:p>
          <a:endParaRPr lang="it-IT"/>
        </a:p>
      </dgm:t>
    </dgm:pt>
    <dgm:pt modelId="{B372EBEF-A77C-544F-AEAD-8D0F397C96D3}" type="parTrans" cxnId="{45FC9637-0EAE-9F40-8CC9-BB2FC2B77121}">
      <dgm:prSet/>
      <dgm:spPr/>
      <dgm:t>
        <a:bodyPr/>
        <a:lstStyle/>
        <a:p>
          <a:endParaRPr lang="it-IT"/>
        </a:p>
      </dgm:t>
    </dgm:pt>
    <dgm:pt modelId="{E9936EA2-F618-6B4E-8870-F2FBD3EFA020}" type="pres">
      <dgm:prSet presAssocID="{1C7FC747-833C-9E49-97E8-D8DB6A07BE76}" presName="Name0" presStyleCnt="0">
        <dgm:presLayoutVars>
          <dgm:dir/>
          <dgm:animLvl val="lvl"/>
          <dgm:resizeHandles val="exact"/>
        </dgm:presLayoutVars>
      </dgm:prSet>
      <dgm:spPr/>
    </dgm:pt>
    <dgm:pt modelId="{755ED13F-550E-2A4B-94BA-B897827CBF19}" type="pres">
      <dgm:prSet presAssocID="{B2517429-93B2-D74A-8CC1-223FA822409A}" presName="linNode" presStyleCnt="0"/>
      <dgm:spPr/>
    </dgm:pt>
    <dgm:pt modelId="{D10C938D-1005-3844-B1A4-C663BF0064CA}" type="pres">
      <dgm:prSet presAssocID="{B2517429-93B2-D74A-8CC1-223FA822409A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76935E5E-FFAD-A745-BD94-7A3C1C2F5AA7}" type="pres">
      <dgm:prSet presAssocID="{B2517429-93B2-D74A-8CC1-223FA822409A}" presName="descendantText" presStyleLbl="alignAccFollowNode1" presStyleIdx="0" presStyleCnt="3">
        <dgm:presLayoutVars>
          <dgm:bulletEnabled val="1"/>
        </dgm:presLayoutVars>
      </dgm:prSet>
      <dgm:spPr/>
    </dgm:pt>
    <dgm:pt modelId="{48871C6C-4B46-F742-BE17-3EF6D5B7EAFF}" type="pres">
      <dgm:prSet presAssocID="{76325D3C-47D0-B84F-8220-0E671578842A}" presName="sp" presStyleCnt="0"/>
      <dgm:spPr/>
    </dgm:pt>
    <dgm:pt modelId="{F19138D3-384D-384C-85DD-B16648C9C33D}" type="pres">
      <dgm:prSet presAssocID="{EC042C74-D0C7-0E4E-B84C-58CB17E55C71}" presName="linNode" presStyleCnt="0"/>
      <dgm:spPr/>
    </dgm:pt>
    <dgm:pt modelId="{33F2F2F9-43C3-FA47-92F7-9381FCFD1FF1}" type="pres">
      <dgm:prSet presAssocID="{EC042C74-D0C7-0E4E-B84C-58CB17E55C71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68AFDD4B-15B0-7B48-A81D-3DCC1C6E3C03}" type="pres">
      <dgm:prSet presAssocID="{EC042C74-D0C7-0E4E-B84C-58CB17E55C71}" presName="descendantText" presStyleLbl="alignAccFollowNode1" presStyleIdx="1" presStyleCnt="3">
        <dgm:presLayoutVars>
          <dgm:bulletEnabled val="1"/>
        </dgm:presLayoutVars>
      </dgm:prSet>
      <dgm:spPr/>
    </dgm:pt>
    <dgm:pt modelId="{93CE6DEC-48B3-544B-BF52-13705AB35213}" type="pres">
      <dgm:prSet presAssocID="{1C782A6E-6D5C-7B40-931E-711575C8C8FC}" presName="sp" presStyleCnt="0"/>
      <dgm:spPr/>
    </dgm:pt>
    <dgm:pt modelId="{8B950806-43FD-4846-B722-C66673B4C48F}" type="pres">
      <dgm:prSet presAssocID="{9DF78B01-D2A6-5E44-B3A1-5448E9F9F279}" presName="linNode" presStyleCnt="0"/>
      <dgm:spPr/>
    </dgm:pt>
    <dgm:pt modelId="{9DD99732-A98F-194C-A944-4EFD71AAF0D6}" type="pres">
      <dgm:prSet presAssocID="{9DF78B01-D2A6-5E44-B3A1-5448E9F9F279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CAC0FBF1-5D92-B546-B242-B5D22E38E1DE}" type="pres">
      <dgm:prSet presAssocID="{9DF78B01-D2A6-5E44-B3A1-5448E9F9F279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C79AAF08-8754-F044-BB2E-D7EFBD6B44C2}" srcId="{B2517429-93B2-D74A-8CC1-223FA822409A}" destId="{417C565F-C4FE-4549-BA9E-08E62386A2F1}" srcOrd="0" destOrd="0" parTransId="{0BC6F632-D53B-3F40-B373-54D83BD63B77}" sibTransId="{E9077A8A-A085-4148-A101-E611B2066CDF}"/>
    <dgm:cxn modelId="{538C0D0E-3808-FE4B-B6A3-A9695E0827B5}" type="presOf" srcId="{D41D62BB-14CE-1C4F-BEB8-8AA6F4583924}" destId="{76935E5E-FFAD-A745-BD94-7A3C1C2F5AA7}" srcOrd="0" destOrd="1" presId="urn:microsoft.com/office/officeart/2005/8/layout/vList5"/>
    <dgm:cxn modelId="{77C7C11A-F1B9-8D4D-9D53-05F8AAC74447}" type="presOf" srcId="{B2517429-93B2-D74A-8CC1-223FA822409A}" destId="{D10C938D-1005-3844-B1A4-C663BF0064CA}" srcOrd="0" destOrd="0" presId="urn:microsoft.com/office/officeart/2005/8/layout/vList5"/>
    <dgm:cxn modelId="{B21F7521-6EDF-634A-B356-B7DDC84CE33C}" type="presOf" srcId="{939AC420-EA64-024A-810E-F13AD963DE4C}" destId="{68AFDD4B-15B0-7B48-A81D-3DCC1C6E3C03}" srcOrd="0" destOrd="0" presId="urn:microsoft.com/office/officeart/2005/8/layout/vList5"/>
    <dgm:cxn modelId="{45FC9637-0EAE-9F40-8CC9-BB2FC2B77121}" srcId="{EC042C74-D0C7-0E4E-B84C-58CB17E55C71}" destId="{939AC420-EA64-024A-810E-F13AD963DE4C}" srcOrd="0" destOrd="0" parTransId="{B372EBEF-A77C-544F-AEAD-8D0F397C96D3}" sibTransId="{2FDDD691-4373-AF46-A272-4CA2876F7F54}"/>
    <dgm:cxn modelId="{9847463F-39A6-6240-A01C-E028DE831E3E}" type="presOf" srcId="{9DF78B01-D2A6-5E44-B3A1-5448E9F9F279}" destId="{9DD99732-A98F-194C-A944-4EFD71AAF0D6}" srcOrd="0" destOrd="0" presId="urn:microsoft.com/office/officeart/2005/8/layout/vList5"/>
    <dgm:cxn modelId="{666C1540-C589-AE41-AA26-FB0344F362C3}" srcId="{EC042C74-D0C7-0E4E-B84C-58CB17E55C71}" destId="{744D10D4-42EA-3B4E-9638-B3484B64389B}" srcOrd="1" destOrd="0" parTransId="{0BE6872C-2BD0-1C4F-BAC8-C237367E49D3}" sibTransId="{40D1966C-F5BA-D940-A62E-C2305E48C1B2}"/>
    <dgm:cxn modelId="{20B1BD59-4586-3A40-B7C0-591200313A67}" type="presOf" srcId="{744D10D4-42EA-3B4E-9638-B3484B64389B}" destId="{68AFDD4B-15B0-7B48-A81D-3DCC1C6E3C03}" srcOrd="0" destOrd="1" presId="urn:microsoft.com/office/officeart/2005/8/layout/vList5"/>
    <dgm:cxn modelId="{37458673-7D92-A44A-9311-1E98FD90D643}" srcId="{9DF78B01-D2A6-5E44-B3A1-5448E9F9F279}" destId="{EE4DD172-76E6-BA47-B6A6-6B1D2B1FA13E}" srcOrd="0" destOrd="0" parTransId="{5A4874FB-212A-0347-803F-0292F75CF1AF}" sibTransId="{002BDA1F-4414-1145-8587-89827F416EBE}"/>
    <dgm:cxn modelId="{C86D3A74-14F0-C54F-8100-A3FC74E8A9A9}" srcId="{B2517429-93B2-D74A-8CC1-223FA822409A}" destId="{D41D62BB-14CE-1C4F-BEB8-8AA6F4583924}" srcOrd="1" destOrd="0" parTransId="{76E46ACA-83EF-0C40-84BA-06D9FB26787B}" sibTransId="{628845C8-0254-E04D-8B64-7B5525966447}"/>
    <dgm:cxn modelId="{07893E87-4654-BA4E-A64F-E4EA152ADE3A}" srcId="{1C7FC747-833C-9E49-97E8-D8DB6A07BE76}" destId="{9DF78B01-D2A6-5E44-B3A1-5448E9F9F279}" srcOrd="2" destOrd="0" parTransId="{5E9FA60D-A427-9348-ABB2-6D0565E98E73}" sibTransId="{71A9D156-DB93-6A4C-8A29-C20A78F9746A}"/>
    <dgm:cxn modelId="{3C525C8C-3A8A-2046-B597-0CD910EA9882}" type="presOf" srcId="{417C565F-C4FE-4549-BA9E-08E62386A2F1}" destId="{76935E5E-FFAD-A745-BD94-7A3C1C2F5AA7}" srcOrd="0" destOrd="0" presId="urn:microsoft.com/office/officeart/2005/8/layout/vList5"/>
    <dgm:cxn modelId="{2BC4649E-367C-9648-966B-2328C742DE38}" srcId="{1C7FC747-833C-9E49-97E8-D8DB6A07BE76}" destId="{B2517429-93B2-D74A-8CC1-223FA822409A}" srcOrd="0" destOrd="0" parTransId="{D54A37E9-3AEE-904E-9770-02D4DBC92394}" sibTransId="{76325D3C-47D0-B84F-8220-0E671578842A}"/>
    <dgm:cxn modelId="{61C331A1-9A89-1B4F-B519-A0980EA97328}" type="presOf" srcId="{1C7FC747-833C-9E49-97E8-D8DB6A07BE76}" destId="{E9936EA2-F618-6B4E-8870-F2FBD3EFA020}" srcOrd="0" destOrd="0" presId="urn:microsoft.com/office/officeart/2005/8/layout/vList5"/>
    <dgm:cxn modelId="{1C5FC5AB-55D5-5D44-8175-E1361D4B6697}" type="presOf" srcId="{EE4DD172-76E6-BA47-B6A6-6B1D2B1FA13E}" destId="{CAC0FBF1-5D92-B546-B242-B5D22E38E1DE}" srcOrd="0" destOrd="0" presId="urn:microsoft.com/office/officeart/2005/8/layout/vList5"/>
    <dgm:cxn modelId="{41D837EA-9950-E540-9C50-9B17BB99CC02}" srcId="{1C7FC747-833C-9E49-97E8-D8DB6A07BE76}" destId="{EC042C74-D0C7-0E4E-B84C-58CB17E55C71}" srcOrd="1" destOrd="0" parTransId="{4312A365-2263-304F-9553-C86DB1B3CF90}" sibTransId="{1C782A6E-6D5C-7B40-931E-711575C8C8FC}"/>
    <dgm:cxn modelId="{7C6575FC-9DA9-754C-809C-CFFBF601D8B6}" type="presOf" srcId="{EC042C74-D0C7-0E4E-B84C-58CB17E55C71}" destId="{33F2F2F9-43C3-FA47-92F7-9381FCFD1FF1}" srcOrd="0" destOrd="0" presId="urn:microsoft.com/office/officeart/2005/8/layout/vList5"/>
    <dgm:cxn modelId="{C45EF3ED-A096-334D-89D9-E876A5048C89}" type="presParOf" srcId="{E9936EA2-F618-6B4E-8870-F2FBD3EFA020}" destId="{755ED13F-550E-2A4B-94BA-B897827CBF19}" srcOrd="0" destOrd="0" presId="urn:microsoft.com/office/officeart/2005/8/layout/vList5"/>
    <dgm:cxn modelId="{1FD0192A-58A8-7B43-94B3-71D9C8D840C0}" type="presParOf" srcId="{755ED13F-550E-2A4B-94BA-B897827CBF19}" destId="{D10C938D-1005-3844-B1A4-C663BF0064CA}" srcOrd="0" destOrd="0" presId="urn:microsoft.com/office/officeart/2005/8/layout/vList5"/>
    <dgm:cxn modelId="{61C6F9E3-5078-384A-B7DD-6554CF7F92CA}" type="presParOf" srcId="{755ED13F-550E-2A4B-94BA-B897827CBF19}" destId="{76935E5E-FFAD-A745-BD94-7A3C1C2F5AA7}" srcOrd="1" destOrd="0" presId="urn:microsoft.com/office/officeart/2005/8/layout/vList5"/>
    <dgm:cxn modelId="{62275BB2-D136-154F-9E00-89E79BD7B2B5}" type="presParOf" srcId="{E9936EA2-F618-6B4E-8870-F2FBD3EFA020}" destId="{48871C6C-4B46-F742-BE17-3EF6D5B7EAFF}" srcOrd="1" destOrd="0" presId="urn:microsoft.com/office/officeart/2005/8/layout/vList5"/>
    <dgm:cxn modelId="{8BE256A0-FBF8-3E41-A0B3-1939A52EB196}" type="presParOf" srcId="{E9936EA2-F618-6B4E-8870-F2FBD3EFA020}" destId="{F19138D3-384D-384C-85DD-B16648C9C33D}" srcOrd="2" destOrd="0" presId="urn:microsoft.com/office/officeart/2005/8/layout/vList5"/>
    <dgm:cxn modelId="{2ED1A8EE-15B4-DC41-BD08-CD98F3DC2F92}" type="presParOf" srcId="{F19138D3-384D-384C-85DD-B16648C9C33D}" destId="{33F2F2F9-43C3-FA47-92F7-9381FCFD1FF1}" srcOrd="0" destOrd="0" presId="urn:microsoft.com/office/officeart/2005/8/layout/vList5"/>
    <dgm:cxn modelId="{93666F56-84A5-9F48-9772-FCFDC97E84A3}" type="presParOf" srcId="{F19138D3-384D-384C-85DD-B16648C9C33D}" destId="{68AFDD4B-15B0-7B48-A81D-3DCC1C6E3C03}" srcOrd="1" destOrd="0" presId="urn:microsoft.com/office/officeart/2005/8/layout/vList5"/>
    <dgm:cxn modelId="{72013C94-8637-6847-A83F-83DF43217DF1}" type="presParOf" srcId="{E9936EA2-F618-6B4E-8870-F2FBD3EFA020}" destId="{93CE6DEC-48B3-544B-BF52-13705AB35213}" srcOrd="3" destOrd="0" presId="urn:microsoft.com/office/officeart/2005/8/layout/vList5"/>
    <dgm:cxn modelId="{BEB5D26C-666C-1C4A-9C6A-899DBF28EEAC}" type="presParOf" srcId="{E9936EA2-F618-6B4E-8870-F2FBD3EFA020}" destId="{8B950806-43FD-4846-B722-C66673B4C48F}" srcOrd="4" destOrd="0" presId="urn:microsoft.com/office/officeart/2005/8/layout/vList5"/>
    <dgm:cxn modelId="{99A7ED9F-3252-C04F-8149-87544DF94DA2}" type="presParOf" srcId="{8B950806-43FD-4846-B722-C66673B4C48F}" destId="{9DD99732-A98F-194C-A944-4EFD71AAF0D6}" srcOrd="0" destOrd="0" presId="urn:microsoft.com/office/officeart/2005/8/layout/vList5"/>
    <dgm:cxn modelId="{28B81ED6-CF3A-654A-AAE4-F04012653FA6}" type="presParOf" srcId="{8B950806-43FD-4846-B722-C66673B4C48F}" destId="{CAC0FBF1-5D92-B546-B242-B5D22E38E1D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998A5E15-8230-5E42-8F69-9B9DED5CF65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5DEB017-838F-9E42-A15B-1AA653E7F7B2}">
      <dgm:prSet/>
      <dgm:spPr/>
      <dgm:t>
        <a:bodyPr/>
        <a:lstStyle/>
        <a:p>
          <a:r>
            <a:rPr lang="it-IT" baseline="0" dirty="0"/>
            <a:t>E’ possibile prevedere un andamento italiano? </a:t>
          </a:r>
          <a:endParaRPr lang="it-IT" dirty="0"/>
        </a:p>
      </dgm:t>
    </dgm:pt>
    <dgm:pt modelId="{A5274960-B63E-B84D-81E9-FFE7C3EAF641}" type="parTrans" cxnId="{D35083CE-2448-BA41-A250-12B74B1C74A5}">
      <dgm:prSet/>
      <dgm:spPr/>
      <dgm:t>
        <a:bodyPr/>
        <a:lstStyle/>
        <a:p>
          <a:endParaRPr lang="it-IT"/>
        </a:p>
      </dgm:t>
    </dgm:pt>
    <dgm:pt modelId="{9CBABF2F-BC14-1E45-BB21-92EEAC0AE60C}" type="sibTrans" cxnId="{D35083CE-2448-BA41-A250-12B74B1C74A5}">
      <dgm:prSet/>
      <dgm:spPr/>
      <dgm:t>
        <a:bodyPr/>
        <a:lstStyle/>
        <a:p>
          <a:endParaRPr lang="it-IT"/>
        </a:p>
      </dgm:t>
    </dgm:pt>
    <dgm:pt modelId="{0CFFF611-E115-C948-AD61-FEBA40DB3F4F}" type="pres">
      <dgm:prSet presAssocID="{998A5E15-8230-5E42-8F69-9B9DED5CF65A}" presName="linear" presStyleCnt="0">
        <dgm:presLayoutVars>
          <dgm:animLvl val="lvl"/>
          <dgm:resizeHandles val="exact"/>
        </dgm:presLayoutVars>
      </dgm:prSet>
      <dgm:spPr/>
    </dgm:pt>
    <dgm:pt modelId="{E0D1E2DA-AEB4-A24D-9EAD-9A3437AD47C3}" type="pres">
      <dgm:prSet presAssocID="{25DEB017-838F-9E42-A15B-1AA653E7F7B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0283C2B-41B0-FE4D-8FED-C64EE255BF99}" type="presOf" srcId="{998A5E15-8230-5E42-8F69-9B9DED5CF65A}" destId="{0CFFF611-E115-C948-AD61-FEBA40DB3F4F}" srcOrd="0" destOrd="0" presId="urn:microsoft.com/office/officeart/2005/8/layout/vList2"/>
    <dgm:cxn modelId="{8C761697-F9AE-8144-BF65-72020D6C38F7}" type="presOf" srcId="{25DEB017-838F-9E42-A15B-1AA653E7F7B2}" destId="{E0D1E2DA-AEB4-A24D-9EAD-9A3437AD47C3}" srcOrd="0" destOrd="0" presId="urn:microsoft.com/office/officeart/2005/8/layout/vList2"/>
    <dgm:cxn modelId="{D35083CE-2448-BA41-A250-12B74B1C74A5}" srcId="{998A5E15-8230-5E42-8F69-9B9DED5CF65A}" destId="{25DEB017-838F-9E42-A15B-1AA653E7F7B2}" srcOrd="0" destOrd="0" parTransId="{A5274960-B63E-B84D-81E9-FFE7C3EAF641}" sibTransId="{9CBABF2F-BC14-1E45-BB21-92EEAC0AE60C}"/>
    <dgm:cxn modelId="{997FEA75-FF83-D642-B10D-410C74B6B03F}" type="presParOf" srcId="{0CFFF611-E115-C948-AD61-FEBA40DB3F4F}" destId="{E0D1E2DA-AEB4-A24D-9EAD-9A3437AD47C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6AB5A262-A895-4648-896D-6CAAA8539E6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7A61F83-CAC2-6445-BCB3-7EAB86BB0B2F}">
      <dgm:prSet custT="1"/>
      <dgm:spPr/>
      <dgm:t>
        <a:bodyPr/>
        <a:lstStyle/>
        <a:p>
          <a:br>
            <a:rPr lang="it-IT" sz="2700" dirty="0"/>
          </a:br>
          <a:r>
            <a:rPr lang="it-IT" sz="2400" dirty="0"/>
            <a:t>Per fare ciò, un’ipotesi è quella di analizzare nello specifico gli andamenti delle 3 principali tipologie di raccolta fondi attiva: L’</a:t>
          </a:r>
          <a:r>
            <a:rPr lang="it-IT" sz="2400" dirty="0" err="1"/>
            <a:t>Equity</a:t>
          </a:r>
          <a:r>
            <a:rPr lang="it-IT" sz="2400" dirty="0"/>
            <a:t>, il </a:t>
          </a:r>
          <a:r>
            <a:rPr lang="it-IT" sz="2400" dirty="0" err="1"/>
            <a:t>Lending</a:t>
          </a:r>
          <a:r>
            <a:rPr lang="it-IT" sz="2400" dirty="0"/>
            <a:t> e il </a:t>
          </a:r>
          <a:r>
            <a:rPr lang="it-IT" sz="2400" dirty="0" err="1"/>
            <a:t>Donation</a:t>
          </a:r>
          <a:r>
            <a:rPr lang="it-IT" sz="2400" dirty="0"/>
            <a:t> </a:t>
          </a:r>
          <a:r>
            <a:rPr lang="it-IT" sz="2400" dirty="0" err="1"/>
            <a:t>only</a:t>
          </a:r>
          <a:r>
            <a:rPr lang="it-IT" sz="2400" dirty="0"/>
            <a:t>/</a:t>
          </a:r>
          <a:r>
            <a:rPr lang="it-IT" sz="2400" dirty="0" err="1"/>
            <a:t>Reward</a:t>
          </a:r>
          <a:r>
            <a:rPr lang="it-IT" sz="2400" dirty="0"/>
            <a:t> </a:t>
          </a:r>
          <a:r>
            <a:rPr lang="it-IT" sz="2400" dirty="0" err="1"/>
            <a:t>Based</a:t>
          </a:r>
          <a:r>
            <a:rPr lang="it-IT" sz="2400" dirty="0"/>
            <a:t>. </a:t>
          </a:r>
          <a:endParaRPr lang="it-IT" sz="2700" dirty="0"/>
        </a:p>
      </dgm:t>
    </dgm:pt>
    <dgm:pt modelId="{69DF5D1F-0DA6-D84E-B102-8B123C59CD24}" type="parTrans" cxnId="{8FD4E665-5EB4-314E-A836-A684336F7311}">
      <dgm:prSet/>
      <dgm:spPr/>
      <dgm:t>
        <a:bodyPr/>
        <a:lstStyle/>
        <a:p>
          <a:endParaRPr lang="it-IT"/>
        </a:p>
      </dgm:t>
    </dgm:pt>
    <dgm:pt modelId="{E0CCADB7-93F5-E944-97F6-122607B2D081}" type="sibTrans" cxnId="{8FD4E665-5EB4-314E-A836-A684336F7311}">
      <dgm:prSet/>
      <dgm:spPr/>
      <dgm:t>
        <a:bodyPr/>
        <a:lstStyle/>
        <a:p>
          <a:endParaRPr lang="it-IT"/>
        </a:p>
      </dgm:t>
    </dgm:pt>
    <dgm:pt modelId="{0D08C54F-6D1E-C041-A855-1678DCB3646E}" type="pres">
      <dgm:prSet presAssocID="{6AB5A262-A895-4648-896D-6CAAA8539E68}" presName="linearFlow" presStyleCnt="0">
        <dgm:presLayoutVars>
          <dgm:dir/>
          <dgm:resizeHandles val="exact"/>
        </dgm:presLayoutVars>
      </dgm:prSet>
      <dgm:spPr/>
    </dgm:pt>
    <dgm:pt modelId="{8B49E3FD-E3B0-B84F-8F31-F584F5C31CB3}" type="pres">
      <dgm:prSet presAssocID="{B7A61F83-CAC2-6445-BCB3-7EAB86BB0B2F}" presName="composite" presStyleCnt="0"/>
      <dgm:spPr/>
    </dgm:pt>
    <dgm:pt modelId="{BD3F96BE-A947-7C43-8D20-D21CEAC402DA}" type="pres">
      <dgm:prSet presAssocID="{B7A61F83-CAC2-6445-BCB3-7EAB86BB0B2F}" presName="imgShp" presStyleLbl="fgImgPlace1" presStyleIdx="0" presStyleCnt="1" custScaleY="90079" custLinFactNeighborX="-15758" custLinFactNeighborY="-2264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252" t="5513" r="-51252" b="5513"/>
          </a:stretch>
        </a:blipFill>
      </dgm:spPr>
    </dgm:pt>
    <dgm:pt modelId="{68E40A07-6170-BB48-9F22-41277E47A3C7}" type="pres">
      <dgm:prSet presAssocID="{B7A61F83-CAC2-6445-BCB3-7EAB86BB0B2F}" presName="txShp" presStyleLbl="node1" presStyleIdx="0" presStyleCnt="1" custScaleX="95008" custLinFactNeighborX="10006">
        <dgm:presLayoutVars>
          <dgm:bulletEnabled val="1"/>
        </dgm:presLayoutVars>
      </dgm:prSet>
      <dgm:spPr/>
    </dgm:pt>
  </dgm:ptLst>
  <dgm:cxnLst>
    <dgm:cxn modelId="{23C03629-C453-2F40-9199-E16E1ED88893}" type="presOf" srcId="{6AB5A262-A895-4648-896D-6CAAA8539E68}" destId="{0D08C54F-6D1E-C041-A855-1678DCB3646E}" srcOrd="0" destOrd="0" presId="urn:microsoft.com/office/officeart/2005/8/layout/vList3"/>
    <dgm:cxn modelId="{8FD4E665-5EB4-314E-A836-A684336F7311}" srcId="{6AB5A262-A895-4648-896D-6CAAA8539E68}" destId="{B7A61F83-CAC2-6445-BCB3-7EAB86BB0B2F}" srcOrd="0" destOrd="0" parTransId="{69DF5D1F-0DA6-D84E-B102-8B123C59CD24}" sibTransId="{E0CCADB7-93F5-E944-97F6-122607B2D081}"/>
    <dgm:cxn modelId="{FADB48DA-75C4-5846-B92D-C8C93E0BE8F8}" type="presOf" srcId="{B7A61F83-CAC2-6445-BCB3-7EAB86BB0B2F}" destId="{68E40A07-6170-BB48-9F22-41277E47A3C7}" srcOrd="0" destOrd="0" presId="urn:microsoft.com/office/officeart/2005/8/layout/vList3"/>
    <dgm:cxn modelId="{7711E5F2-669D-5B41-A4D6-E241A0E27A4C}" type="presParOf" srcId="{0D08C54F-6D1E-C041-A855-1678DCB3646E}" destId="{8B49E3FD-E3B0-B84F-8F31-F584F5C31CB3}" srcOrd="0" destOrd="0" presId="urn:microsoft.com/office/officeart/2005/8/layout/vList3"/>
    <dgm:cxn modelId="{24E046D5-B8CF-DE40-8307-7A73CC3741CD}" type="presParOf" srcId="{8B49E3FD-E3B0-B84F-8F31-F584F5C31CB3}" destId="{BD3F96BE-A947-7C43-8D20-D21CEAC402DA}" srcOrd="0" destOrd="0" presId="urn:microsoft.com/office/officeart/2005/8/layout/vList3"/>
    <dgm:cxn modelId="{C32031DA-69AC-EE4B-AAEB-BD20A74A71EF}" type="presParOf" srcId="{8B49E3FD-E3B0-B84F-8F31-F584F5C31CB3}" destId="{68E40A07-6170-BB48-9F22-41277E47A3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626BF1C8-CBF7-E942-B630-A5F130A842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7A1E1E5-019D-3C42-B988-7063F8A806B3}">
      <dgm:prSet/>
      <dgm:spPr/>
      <dgm:t>
        <a:bodyPr/>
        <a:lstStyle/>
        <a:p>
          <a:r>
            <a:rPr lang="it-IT" baseline="0" dirty="0"/>
            <a:t>Tassi di crescita rispetto all’anno precedente: Chi influenza maggiormente l’andamento del volume totale</a:t>
          </a:r>
          <a:endParaRPr lang="it-IT" dirty="0"/>
        </a:p>
      </dgm:t>
    </dgm:pt>
    <dgm:pt modelId="{240C6883-699C-244F-B886-892C1C285949}" type="parTrans" cxnId="{2E0D8709-4961-7949-9434-141201D21E6E}">
      <dgm:prSet/>
      <dgm:spPr/>
      <dgm:t>
        <a:bodyPr/>
        <a:lstStyle/>
        <a:p>
          <a:endParaRPr lang="it-IT"/>
        </a:p>
      </dgm:t>
    </dgm:pt>
    <dgm:pt modelId="{D990FD06-0998-E846-9075-AB47D6182E57}" type="sibTrans" cxnId="{2E0D8709-4961-7949-9434-141201D21E6E}">
      <dgm:prSet/>
      <dgm:spPr/>
      <dgm:t>
        <a:bodyPr/>
        <a:lstStyle/>
        <a:p>
          <a:endParaRPr lang="it-IT"/>
        </a:p>
      </dgm:t>
    </dgm:pt>
    <dgm:pt modelId="{3F937878-7456-2F41-B62E-77E078BEEEE8}" type="pres">
      <dgm:prSet presAssocID="{626BF1C8-CBF7-E942-B630-A5F130A842C1}" presName="linear" presStyleCnt="0">
        <dgm:presLayoutVars>
          <dgm:animLvl val="lvl"/>
          <dgm:resizeHandles val="exact"/>
        </dgm:presLayoutVars>
      </dgm:prSet>
      <dgm:spPr/>
    </dgm:pt>
    <dgm:pt modelId="{65ABCDAE-CF2F-BB40-B605-0AA825D314CE}" type="pres">
      <dgm:prSet presAssocID="{87A1E1E5-019D-3C42-B988-7063F8A806B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E0D8709-4961-7949-9434-141201D21E6E}" srcId="{626BF1C8-CBF7-E942-B630-A5F130A842C1}" destId="{87A1E1E5-019D-3C42-B988-7063F8A806B3}" srcOrd="0" destOrd="0" parTransId="{240C6883-699C-244F-B886-892C1C285949}" sibTransId="{D990FD06-0998-E846-9075-AB47D6182E57}"/>
    <dgm:cxn modelId="{82E27F96-A459-7646-BCD6-DD12A4458F18}" type="presOf" srcId="{626BF1C8-CBF7-E942-B630-A5F130A842C1}" destId="{3F937878-7456-2F41-B62E-77E078BEEEE8}" srcOrd="0" destOrd="0" presId="urn:microsoft.com/office/officeart/2005/8/layout/vList2"/>
    <dgm:cxn modelId="{EB7525E5-81B8-044B-882A-D35574203F0E}" type="presOf" srcId="{87A1E1E5-019D-3C42-B988-7063F8A806B3}" destId="{65ABCDAE-CF2F-BB40-B605-0AA825D314CE}" srcOrd="0" destOrd="0" presId="urn:microsoft.com/office/officeart/2005/8/layout/vList2"/>
    <dgm:cxn modelId="{99EFCF64-2D47-B74A-97C0-2475BED03B05}" type="presParOf" srcId="{3F937878-7456-2F41-B62E-77E078BEEEE8}" destId="{65ABCDAE-CF2F-BB40-B605-0AA825D314C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2259A2BB-CB2F-D346-AB42-60AE44DF8F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BCDF722-C365-CC44-917D-91E0F03402DB}">
      <dgm:prSet custT="1"/>
      <dgm:spPr/>
      <dgm:t>
        <a:bodyPr/>
        <a:lstStyle/>
        <a:p>
          <a:r>
            <a:rPr lang="it-IT" sz="1800" dirty="0"/>
            <a:t>Notiamo come la crescita dei volumi non sia uniforme nel tempo, in particolare si notano variazioni negative dal 2016 al 2017 per tutti e tre i tipi di raccolta analizzati. </a:t>
          </a:r>
        </a:p>
      </dgm:t>
    </dgm:pt>
    <dgm:pt modelId="{279161E9-4820-4D41-BEEB-CB0F164741DC}" type="parTrans" cxnId="{7296FA72-9B00-7943-9BA0-FD1AB081D8CA}">
      <dgm:prSet/>
      <dgm:spPr/>
      <dgm:t>
        <a:bodyPr/>
        <a:lstStyle/>
        <a:p>
          <a:endParaRPr lang="it-IT"/>
        </a:p>
      </dgm:t>
    </dgm:pt>
    <dgm:pt modelId="{01D16A39-BC3D-9B46-AEC7-2B1631A44D72}" type="sibTrans" cxnId="{7296FA72-9B00-7943-9BA0-FD1AB081D8CA}">
      <dgm:prSet/>
      <dgm:spPr/>
      <dgm:t>
        <a:bodyPr/>
        <a:lstStyle/>
        <a:p>
          <a:endParaRPr lang="it-IT"/>
        </a:p>
      </dgm:t>
    </dgm:pt>
    <dgm:pt modelId="{0FD9E67F-1987-674D-99DE-997936F5CABC}">
      <dgm:prSet custT="1"/>
      <dgm:spPr/>
      <dgm:t>
        <a:bodyPr/>
        <a:lstStyle/>
        <a:p>
          <a:r>
            <a:rPr lang="it-IT" sz="1800" dirty="0"/>
            <a:t>L’</a:t>
          </a:r>
          <a:r>
            <a:rPr lang="it-IT" sz="1800" dirty="0" err="1"/>
            <a:t>Equity</a:t>
          </a:r>
          <a:r>
            <a:rPr lang="it-IT" sz="1800" dirty="0"/>
            <a:t> però sembra essere il metodo che influenza maggiormente l’andamento del volume totale, avendo un tasso di variazione medio del 116% annuo. </a:t>
          </a:r>
        </a:p>
      </dgm:t>
    </dgm:pt>
    <dgm:pt modelId="{C7ABC51A-3B1F-844A-86BD-AD6BD7623588}" type="parTrans" cxnId="{85763B5C-454B-1C48-A3CD-9E3146613870}">
      <dgm:prSet/>
      <dgm:spPr/>
      <dgm:t>
        <a:bodyPr/>
        <a:lstStyle/>
        <a:p>
          <a:endParaRPr lang="it-IT"/>
        </a:p>
      </dgm:t>
    </dgm:pt>
    <dgm:pt modelId="{67DE088B-D5A7-244B-8A7A-79FABF6359C3}" type="sibTrans" cxnId="{85763B5C-454B-1C48-A3CD-9E3146613870}">
      <dgm:prSet/>
      <dgm:spPr/>
      <dgm:t>
        <a:bodyPr/>
        <a:lstStyle/>
        <a:p>
          <a:endParaRPr lang="it-IT"/>
        </a:p>
      </dgm:t>
    </dgm:pt>
    <dgm:pt modelId="{B8951DA2-C5D9-AD4F-9AA6-D90F2FF0DCCE}" type="pres">
      <dgm:prSet presAssocID="{2259A2BB-CB2F-D346-AB42-60AE44DF8F5D}" presName="linear" presStyleCnt="0">
        <dgm:presLayoutVars>
          <dgm:animLvl val="lvl"/>
          <dgm:resizeHandles val="exact"/>
        </dgm:presLayoutVars>
      </dgm:prSet>
      <dgm:spPr/>
    </dgm:pt>
    <dgm:pt modelId="{1EE45EA6-A0BD-AC4C-A7F7-2F093181F8DC}" type="pres">
      <dgm:prSet presAssocID="{0BCDF722-C365-CC44-917D-91E0F03402DB}" presName="parentText" presStyleLbl="node1" presStyleIdx="0" presStyleCnt="2" custLinFactNeighborX="0">
        <dgm:presLayoutVars>
          <dgm:chMax val="0"/>
          <dgm:bulletEnabled val="1"/>
        </dgm:presLayoutVars>
      </dgm:prSet>
      <dgm:spPr/>
    </dgm:pt>
    <dgm:pt modelId="{80D31B85-3D6F-7B43-9B44-2E9BB4282419}" type="pres">
      <dgm:prSet presAssocID="{01D16A39-BC3D-9B46-AEC7-2B1631A44D72}" presName="spacer" presStyleCnt="0"/>
      <dgm:spPr/>
    </dgm:pt>
    <dgm:pt modelId="{671E28D6-BC57-C144-A66D-0466EEACD05E}" type="pres">
      <dgm:prSet presAssocID="{0FD9E67F-1987-674D-99DE-997936F5CAB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A8C4822-3F1E-3048-8DAA-C27AAE9A2CBB}" type="presOf" srcId="{2259A2BB-CB2F-D346-AB42-60AE44DF8F5D}" destId="{B8951DA2-C5D9-AD4F-9AA6-D90F2FF0DCCE}" srcOrd="0" destOrd="0" presId="urn:microsoft.com/office/officeart/2005/8/layout/vList2"/>
    <dgm:cxn modelId="{05160854-55EB-6A49-AB7E-BA144E875FF1}" type="presOf" srcId="{0FD9E67F-1987-674D-99DE-997936F5CABC}" destId="{671E28D6-BC57-C144-A66D-0466EEACD05E}" srcOrd="0" destOrd="0" presId="urn:microsoft.com/office/officeart/2005/8/layout/vList2"/>
    <dgm:cxn modelId="{85763B5C-454B-1C48-A3CD-9E3146613870}" srcId="{2259A2BB-CB2F-D346-AB42-60AE44DF8F5D}" destId="{0FD9E67F-1987-674D-99DE-997936F5CABC}" srcOrd="1" destOrd="0" parTransId="{C7ABC51A-3B1F-844A-86BD-AD6BD7623588}" sibTransId="{67DE088B-D5A7-244B-8A7A-79FABF6359C3}"/>
    <dgm:cxn modelId="{7296FA72-9B00-7943-9BA0-FD1AB081D8CA}" srcId="{2259A2BB-CB2F-D346-AB42-60AE44DF8F5D}" destId="{0BCDF722-C365-CC44-917D-91E0F03402DB}" srcOrd="0" destOrd="0" parTransId="{279161E9-4820-4D41-BEEB-CB0F164741DC}" sibTransId="{01D16A39-BC3D-9B46-AEC7-2B1631A44D72}"/>
    <dgm:cxn modelId="{FBE66695-67D5-BC44-A06E-E2A9E6B9E935}" type="presOf" srcId="{0BCDF722-C365-CC44-917D-91E0F03402DB}" destId="{1EE45EA6-A0BD-AC4C-A7F7-2F093181F8DC}" srcOrd="0" destOrd="0" presId="urn:microsoft.com/office/officeart/2005/8/layout/vList2"/>
    <dgm:cxn modelId="{3C897ADA-26A9-F644-86EB-0BAF6DACC53D}" type="presParOf" srcId="{B8951DA2-C5D9-AD4F-9AA6-D90F2FF0DCCE}" destId="{1EE45EA6-A0BD-AC4C-A7F7-2F093181F8DC}" srcOrd="0" destOrd="0" presId="urn:microsoft.com/office/officeart/2005/8/layout/vList2"/>
    <dgm:cxn modelId="{46569B83-F64F-0844-A35E-5A05E7E686A7}" type="presParOf" srcId="{B8951DA2-C5D9-AD4F-9AA6-D90F2FF0DCCE}" destId="{80D31B85-3D6F-7B43-9B44-2E9BB4282419}" srcOrd="1" destOrd="0" presId="urn:microsoft.com/office/officeart/2005/8/layout/vList2"/>
    <dgm:cxn modelId="{EB136885-FB33-BA48-956B-3BBB004456B4}" type="presParOf" srcId="{B8951DA2-C5D9-AD4F-9AA6-D90F2FF0DCCE}" destId="{671E28D6-BC57-C144-A66D-0466EEACD05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0F6550AA-1B51-2F46-AEBB-B26EFDA2B70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E1884511-553A-9D4E-9F1B-A6BC7B0C612C}">
      <dgm:prSet/>
      <dgm:spPr/>
      <dgm:t>
        <a:bodyPr/>
        <a:lstStyle/>
        <a:p>
          <a:r>
            <a:rPr lang="it-IT" baseline="0" dirty="0"/>
            <a:t>Tassi di crescita medi e varianze</a:t>
          </a:r>
          <a:endParaRPr lang="it-IT" dirty="0"/>
        </a:p>
      </dgm:t>
    </dgm:pt>
    <dgm:pt modelId="{291FDF9F-BA73-E048-931C-AEFA489EB693}" type="parTrans" cxnId="{DC756AB0-2F26-2641-AF67-AC0508CEA53C}">
      <dgm:prSet/>
      <dgm:spPr/>
      <dgm:t>
        <a:bodyPr/>
        <a:lstStyle/>
        <a:p>
          <a:endParaRPr lang="it-IT"/>
        </a:p>
      </dgm:t>
    </dgm:pt>
    <dgm:pt modelId="{E4B544DC-8CA6-024F-98CA-8A6EB3A7BD7E}" type="sibTrans" cxnId="{DC756AB0-2F26-2641-AF67-AC0508CEA53C}">
      <dgm:prSet/>
      <dgm:spPr/>
      <dgm:t>
        <a:bodyPr/>
        <a:lstStyle/>
        <a:p>
          <a:endParaRPr lang="it-IT"/>
        </a:p>
      </dgm:t>
    </dgm:pt>
    <dgm:pt modelId="{389BBD0E-3312-8D47-BAA5-4E8B85E57EEE}" type="pres">
      <dgm:prSet presAssocID="{0F6550AA-1B51-2F46-AEBB-B26EFDA2B709}" presName="linear" presStyleCnt="0">
        <dgm:presLayoutVars>
          <dgm:animLvl val="lvl"/>
          <dgm:resizeHandles val="exact"/>
        </dgm:presLayoutVars>
      </dgm:prSet>
      <dgm:spPr/>
    </dgm:pt>
    <dgm:pt modelId="{63C1A66A-CE60-6949-8B72-F9920D422322}" type="pres">
      <dgm:prSet presAssocID="{E1884511-553A-9D4E-9F1B-A6BC7B0C612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F0BE719-B9EE-8C4F-B9F0-37EA962B8D8C}" type="presOf" srcId="{0F6550AA-1B51-2F46-AEBB-B26EFDA2B709}" destId="{389BBD0E-3312-8D47-BAA5-4E8B85E57EEE}" srcOrd="0" destOrd="0" presId="urn:microsoft.com/office/officeart/2005/8/layout/vList2"/>
    <dgm:cxn modelId="{CC328745-1151-7F45-ADFC-6EB1072BD841}" type="presOf" srcId="{E1884511-553A-9D4E-9F1B-A6BC7B0C612C}" destId="{63C1A66A-CE60-6949-8B72-F9920D422322}" srcOrd="0" destOrd="0" presId="urn:microsoft.com/office/officeart/2005/8/layout/vList2"/>
    <dgm:cxn modelId="{DC756AB0-2F26-2641-AF67-AC0508CEA53C}" srcId="{0F6550AA-1B51-2F46-AEBB-B26EFDA2B709}" destId="{E1884511-553A-9D4E-9F1B-A6BC7B0C612C}" srcOrd="0" destOrd="0" parTransId="{291FDF9F-BA73-E048-931C-AEFA489EB693}" sibTransId="{E4B544DC-8CA6-024F-98CA-8A6EB3A7BD7E}"/>
    <dgm:cxn modelId="{99FB45EE-DEE3-5A47-AB95-005745E1BE3E}" type="presParOf" srcId="{389BBD0E-3312-8D47-BAA5-4E8B85E57EEE}" destId="{63C1A66A-CE60-6949-8B72-F9920D42232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3C8EF951-2B9D-2547-8093-A57EC604630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9E4FA71-41D1-C74D-A7A5-1F9794091EB9}">
      <dgm:prSet custT="1"/>
      <dgm:spPr/>
      <dgm:t>
        <a:bodyPr/>
        <a:lstStyle/>
        <a:p>
          <a:r>
            <a:rPr lang="it-IT" sz="1400" dirty="0" err="1"/>
            <a:t>Equity</a:t>
          </a:r>
          <a:r>
            <a:rPr lang="it-IT" sz="1400" dirty="0"/>
            <a:t> presenta il tasso medio di variazione annuo più elevato.</a:t>
          </a:r>
        </a:p>
      </dgm:t>
    </dgm:pt>
    <dgm:pt modelId="{FDA7253C-22A0-FD40-80CB-6B1662A49036}" type="parTrans" cxnId="{D257C869-C13E-404F-9127-0DB41D542B6E}">
      <dgm:prSet/>
      <dgm:spPr/>
      <dgm:t>
        <a:bodyPr/>
        <a:lstStyle/>
        <a:p>
          <a:endParaRPr lang="it-IT"/>
        </a:p>
      </dgm:t>
    </dgm:pt>
    <dgm:pt modelId="{7ED9DF9D-016B-7D41-91FA-6F38C5C41FBA}" type="sibTrans" cxnId="{D257C869-C13E-404F-9127-0DB41D542B6E}">
      <dgm:prSet/>
      <dgm:spPr/>
      <dgm:t>
        <a:bodyPr/>
        <a:lstStyle/>
        <a:p>
          <a:endParaRPr lang="it-IT"/>
        </a:p>
      </dgm:t>
    </dgm:pt>
    <dgm:pt modelId="{7F7ECDD4-4648-3746-9B39-AA0278A7EA23}">
      <dgm:prSet custT="1"/>
      <dgm:spPr/>
      <dgm:t>
        <a:bodyPr/>
        <a:lstStyle/>
        <a:p>
          <a:r>
            <a:rPr lang="it-IT" sz="1400" dirty="0"/>
            <a:t>L’</a:t>
          </a:r>
          <a:r>
            <a:rPr lang="it-IT" sz="1400" dirty="0" err="1"/>
            <a:t>Equity</a:t>
          </a:r>
          <a:r>
            <a:rPr lang="it-IT" sz="1400" dirty="0"/>
            <a:t> traina il settore anche perché è  stato regolamentato solo nel 2017.</a:t>
          </a:r>
        </a:p>
        <a:p>
          <a:r>
            <a:rPr lang="it-IT" sz="1400" dirty="0"/>
            <a:t>E oggi ha reso possibile l’apertura dell’</a:t>
          </a:r>
          <a:r>
            <a:rPr lang="it-IT" sz="1400" dirty="0" err="1"/>
            <a:t>Equity</a:t>
          </a:r>
          <a:r>
            <a:rPr lang="it-IT" sz="1400" dirty="0"/>
            <a:t> immobiliare.</a:t>
          </a:r>
        </a:p>
      </dgm:t>
    </dgm:pt>
    <dgm:pt modelId="{1575E434-F7B8-154B-ACB8-3313FBE97587}" type="parTrans" cxnId="{9574C9F8-A7CD-B142-BD66-4E4F516B0005}">
      <dgm:prSet/>
      <dgm:spPr/>
      <dgm:t>
        <a:bodyPr/>
        <a:lstStyle/>
        <a:p>
          <a:endParaRPr lang="it-IT"/>
        </a:p>
      </dgm:t>
    </dgm:pt>
    <dgm:pt modelId="{76CB0E38-C9FE-B14D-A44A-1EF1A4E16542}" type="sibTrans" cxnId="{9574C9F8-A7CD-B142-BD66-4E4F516B0005}">
      <dgm:prSet/>
      <dgm:spPr/>
      <dgm:t>
        <a:bodyPr/>
        <a:lstStyle/>
        <a:p>
          <a:endParaRPr lang="it-IT"/>
        </a:p>
      </dgm:t>
    </dgm:pt>
    <dgm:pt modelId="{06EE139B-ADB2-5A43-9183-B2EDE10D782A}" type="pres">
      <dgm:prSet presAssocID="{3C8EF951-2B9D-2547-8093-A57EC604630B}" presName="linearFlow" presStyleCnt="0">
        <dgm:presLayoutVars>
          <dgm:dir/>
          <dgm:resizeHandles val="exact"/>
        </dgm:presLayoutVars>
      </dgm:prSet>
      <dgm:spPr/>
    </dgm:pt>
    <dgm:pt modelId="{72D5082D-508F-8A48-9810-53D5736C25DE}" type="pres">
      <dgm:prSet presAssocID="{B9E4FA71-41D1-C74D-A7A5-1F9794091EB9}" presName="composite" presStyleCnt="0"/>
      <dgm:spPr/>
    </dgm:pt>
    <dgm:pt modelId="{8B61615E-4C5E-304C-BEDA-9050B5B2CAA4}" type="pres">
      <dgm:prSet presAssocID="{B9E4FA71-41D1-C74D-A7A5-1F9794091EB9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790B166B-4BDF-8244-BBD0-97E96E1CA3DF}" type="pres">
      <dgm:prSet presAssocID="{B9E4FA71-41D1-C74D-A7A5-1F9794091EB9}" presName="txShp" presStyleLbl="node1" presStyleIdx="0" presStyleCnt="2" custLinFactNeighborX="2699" custLinFactNeighborY="1446">
        <dgm:presLayoutVars>
          <dgm:bulletEnabled val="1"/>
        </dgm:presLayoutVars>
      </dgm:prSet>
      <dgm:spPr/>
    </dgm:pt>
    <dgm:pt modelId="{534C9DC9-4F34-BA42-95B8-2829E482B5FE}" type="pres">
      <dgm:prSet presAssocID="{7ED9DF9D-016B-7D41-91FA-6F38C5C41FBA}" presName="spacing" presStyleCnt="0"/>
      <dgm:spPr/>
    </dgm:pt>
    <dgm:pt modelId="{D0BCCB97-8842-9845-BB4D-2D409777BEF8}" type="pres">
      <dgm:prSet presAssocID="{7F7ECDD4-4648-3746-9B39-AA0278A7EA23}" presName="composite" presStyleCnt="0"/>
      <dgm:spPr/>
    </dgm:pt>
    <dgm:pt modelId="{E5D25F42-6984-E64F-B3CC-4BE3B09C0342}" type="pres">
      <dgm:prSet presAssocID="{7F7ECDD4-4648-3746-9B39-AA0278A7EA23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A08B02E0-9815-DC45-819B-1B62631E2304}" type="pres">
      <dgm:prSet presAssocID="{7F7ECDD4-4648-3746-9B39-AA0278A7EA23}" presName="txShp" presStyleLbl="node1" presStyleIdx="1" presStyleCnt="2" custScaleY="158469">
        <dgm:presLayoutVars>
          <dgm:bulletEnabled val="1"/>
        </dgm:presLayoutVars>
      </dgm:prSet>
      <dgm:spPr/>
    </dgm:pt>
  </dgm:ptLst>
  <dgm:cxnLst>
    <dgm:cxn modelId="{213B3715-1928-D045-841A-2C8C7FA94750}" type="presOf" srcId="{3C8EF951-2B9D-2547-8093-A57EC604630B}" destId="{06EE139B-ADB2-5A43-9183-B2EDE10D782A}" srcOrd="0" destOrd="0" presId="urn:microsoft.com/office/officeart/2005/8/layout/vList3"/>
    <dgm:cxn modelId="{D257C869-C13E-404F-9127-0DB41D542B6E}" srcId="{3C8EF951-2B9D-2547-8093-A57EC604630B}" destId="{B9E4FA71-41D1-C74D-A7A5-1F9794091EB9}" srcOrd="0" destOrd="0" parTransId="{FDA7253C-22A0-FD40-80CB-6B1662A49036}" sibTransId="{7ED9DF9D-016B-7D41-91FA-6F38C5C41FBA}"/>
    <dgm:cxn modelId="{9E6BA16D-7F7F-DF4E-9EE1-D9D4B9C2805D}" type="presOf" srcId="{7F7ECDD4-4648-3746-9B39-AA0278A7EA23}" destId="{A08B02E0-9815-DC45-819B-1B62631E2304}" srcOrd="0" destOrd="0" presId="urn:microsoft.com/office/officeart/2005/8/layout/vList3"/>
    <dgm:cxn modelId="{6CCB489E-007F-4140-A500-A1F76449B79B}" type="presOf" srcId="{B9E4FA71-41D1-C74D-A7A5-1F9794091EB9}" destId="{790B166B-4BDF-8244-BBD0-97E96E1CA3DF}" srcOrd="0" destOrd="0" presId="urn:microsoft.com/office/officeart/2005/8/layout/vList3"/>
    <dgm:cxn modelId="{9574C9F8-A7CD-B142-BD66-4E4F516B0005}" srcId="{3C8EF951-2B9D-2547-8093-A57EC604630B}" destId="{7F7ECDD4-4648-3746-9B39-AA0278A7EA23}" srcOrd="1" destOrd="0" parTransId="{1575E434-F7B8-154B-ACB8-3313FBE97587}" sibTransId="{76CB0E38-C9FE-B14D-A44A-1EF1A4E16542}"/>
    <dgm:cxn modelId="{A423675D-DF1F-0E48-9D7B-BF7BFE519683}" type="presParOf" srcId="{06EE139B-ADB2-5A43-9183-B2EDE10D782A}" destId="{72D5082D-508F-8A48-9810-53D5736C25DE}" srcOrd="0" destOrd="0" presId="urn:microsoft.com/office/officeart/2005/8/layout/vList3"/>
    <dgm:cxn modelId="{A8247416-BFF4-2E43-ABFF-7A6B71B158C5}" type="presParOf" srcId="{72D5082D-508F-8A48-9810-53D5736C25DE}" destId="{8B61615E-4C5E-304C-BEDA-9050B5B2CAA4}" srcOrd="0" destOrd="0" presId="urn:microsoft.com/office/officeart/2005/8/layout/vList3"/>
    <dgm:cxn modelId="{47EC94C0-6153-3341-8777-E725E40EC11C}" type="presParOf" srcId="{72D5082D-508F-8A48-9810-53D5736C25DE}" destId="{790B166B-4BDF-8244-BBD0-97E96E1CA3DF}" srcOrd="1" destOrd="0" presId="urn:microsoft.com/office/officeart/2005/8/layout/vList3"/>
    <dgm:cxn modelId="{6A19E8AE-F25E-E741-B4E6-253E25116C05}" type="presParOf" srcId="{06EE139B-ADB2-5A43-9183-B2EDE10D782A}" destId="{534C9DC9-4F34-BA42-95B8-2829E482B5FE}" srcOrd="1" destOrd="0" presId="urn:microsoft.com/office/officeart/2005/8/layout/vList3"/>
    <dgm:cxn modelId="{521CAFEE-E1B6-504A-BEF6-07A099AC36BF}" type="presParOf" srcId="{06EE139B-ADB2-5A43-9183-B2EDE10D782A}" destId="{D0BCCB97-8842-9845-BB4D-2D409777BEF8}" srcOrd="2" destOrd="0" presId="urn:microsoft.com/office/officeart/2005/8/layout/vList3"/>
    <dgm:cxn modelId="{57EACAE1-D230-8A4D-9725-6A668BB02FDB}" type="presParOf" srcId="{D0BCCB97-8842-9845-BB4D-2D409777BEF8}" destId="{E5D25F42-6984-E64F-B3CC-4BE3B09C0342}" srcOrd="0" destOrd="0" presId="urn:microsoft.com/office/officeart/2005/8/layout/vList3"/>
    <dgm:cxn modelId="{30EFAC2D-27B2-714A-88BD-5D44327D6985}" type="presParOf" srcId="{D0BCCB97-8842-9845-BB4D-2D409777BEF8}" destId="{A08B02E0-9815-DC45-819B-1B62631E230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CFE05FBA-1A2A-ED4D-B677-EDE22999B57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70C64333-4126-644C-9F32-F5BF020D52A3}">
      <dgm:prSet/>
      <dgm:spPr/>
      <dgm:t>
        <a:bodyPr/>
        <a:lstStyle/>
        <a:p>
          <a:r>
            <a:rPr lang="it-IT" baseline="0" dirty="0"/>
            <a:t>Le variabili sono significative per stimare la crescita del settore?</a:t>
          </a:r>
          <a:endParaRPr lang="it-IT" dirty="0"/>
        </a:p>
      </dgm:t>
    </dgm:pt>
    <dgm:pt modelId="{97EB7EF0-B327-C14C-A2CF-2122A9EC5C4C}" type="parTrans" cxnId="{73CA3309-61FE-0C49-869E-443E11A86829}">
      <dgm:prSet/>
      <dgm:spPr/>
      <dgm:t>
        <a:bodyPr/>
        <a:lstStyle/>
        <a:p>
          <a:endParaRPr lang="it-IT"/>
        </a:p>
      </dgm:t>
    </dgm:pt>
    <dgm:pt modelId="{1613311D-17A7-0D43-A8D1-837BD1A96F77}" type="sibTrans" cxnId="{73CA3309-61FE-0C49-869E-443E11A86829}">
      <dgm:prSet/>
      <dgm:spPr/>
      <dgm:t>
        <a:bodyPr/>
        <a:lstStyle/>
        <a:p>
          <a:endParaRPr lang="it-IT"/>
        </a:p>
      </dgm:t>
    </dgm:pt>
    <dgm:pt modelId="{7F4D8094-83F4-E640-9CB5-8B07E330D71E}" type="pres">
      <dgm:prSet presAssocID="{CFE05FBA-1A2A-ED4D-B677-EDE22999B57F}" presName="linear" presStyleCnt="0">
        <dgm:presLayoutVars>
          <dgm:animLvl val="lvl"/>
          <dgm:resizeHandles val="exact"/>
        </dgm:presLayoutVars>
      </dgm:prSet>
      <dgm:spPr/>
    </dgm:pt>
    <dgm:pt modelId="{AB571E9C-5B91-3A48-817C-FC02311FF724}" type="pres">
      <dgm:prSet presAssocID="{70C64333-4126-644C-9F32-F5BF020D52A3}" presName="parentText" presStyleLbl="node1" presStyleIdx="0" presStyleCnt="1" custLinFactNeighborX="-2960" custLinFactNeighborY="1966">
        <dgm:presLayoutVars>
          <dgm:chMax val="0"/>
          <dgm:bulletEnabled val="1"/>
        </dgm:presLayoutVars>
      </dgm:prSet>
      <dgm:spPr/>
    </dgm:pt>
  </dgm:ptLst>
  <dgm:cxnLst>
    <dgm:cxn modelId="{73CA3309-61FE-0C49-869E-443E11A86829}" srcId="{CFE05FBA-1A2A-ED4D-B677-EDE22999B57F}" destId="{70C64333-4126-644C-9F32-F5BF020D52A3}" srcOrd="0" destOrd="0" parTransId="{97EB7EF0-B327-C14C-A2CF-2122A9EC5C4C}" sibTransId="{1613311D-17A7-0D43-A8D1-837BD1A96F77}"/>
    <dgm:cxn modelId="{A8D01E6F-1ECC-DD4C-9292-030A4E6F7B0C}" type="presOf" srcId="{CFE05FBA-1A2A-ED4D-B677-EDE22999B57F}" destId="{7F4D8094-83F4-E640-9CB5-8B07E330D71E}" srcOrd="0" destOrd="0" presId="urn:microsoft.com/office/officeart/2005/8/layout/vList2"/>
    <dgm:cxn modelId="{B7758684-CA3D-754A-8474-71EABD8B33C8}" type="presOf" srcId="{70C64333-4126-644C-9F32-F5BF020D52A3}" destId="{AB571E9C-5B91-3A48-817C-FC02311FF724}" srcOrd="0" destOrd="0" presId="urn:microsoft.com/office/officeart/2005/8/layout/vList2"/>
    <dgm:cxn modelId="{7E5BA32D-DFE4-EB46-84B0-7B7FBF7CBADD}" type="presParOf" srcId="{7F4D8094-83F4-E640-9CB5-8B07E330D71E}" destId="{AB571E9C-5B91-3A48-817C-FC02311FF7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D0AE17AB-9BCF-5C40-8042-68687C3C7E2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1267163-0C93-9548-8C53-B5CEB3DB144F}">
      <dgm:prSet custT="1"/>
      <dgm:spPr/>
      <dgm:t>
        <a:bodyPr/>
        <a:lstStyle/>
        <a:p>
          <a:r>
            <a:rPr lang="it-IT" sz="1800" dirty="0"/>
            <a:t>Con l’analisi di regressione, I </a:t>
          </a:r>
          <a:r>
            <a:rPr lang="it-IT" sz="1800" dirty="0" err="1"/>
            <a:t>p</a:t>
          </a:r>
          <a:r>
            <a:rPr lang="it-IT" sz="1800" dirty="0"/>
            <a:t> – </a:t>
          </a:r>
          <a:r>
            <a:rPr lang="it-IT" sz="1800" dirty="0" err="1"/>
            <a:t>value</a:t>
          </a:r>
          <a:r>
            <a:rPr lang="it-IT" sz="1800" dirty="0"/>
            <a:t> sono calcolati, sotto l’ipotesi nulla che i coefficienti delle diverse variabili possano non influenzare l’andamento della variabile dipendente(totale).  </a:t>
          </a:r>
        </a:p>
      </dgm:t>
    </dgm:pt>
    <dgm:pt modelId="{E26A2B0A-F276-F74F-9B4A-96B21D8D886F}" type="parTrans" cxnId="{59D45D9D-ADB8-CB43-A806-5B7B589C3B32}">
      <dgm:prSet/>
      <dgm:spPr/>
      <dgm:t>
        <a:bodyPr/>
        <a:lstStyle/>
        <a:p>
          <a:endParaRPr lang="it-IT"/>
        </a:p>
      </dgm:t>
    </dgm:pt>
    <dgm:pt modelId="{18234439-4AD7-0140-9AFC-4FBC461E088B}" type="sibTrans" cxnId="{59D45D9D-ADB8-CB43-A806-5B7B589C3B32}">
      <dgm:prSet/>
      <dgm:spPr/>
      <dgm:t>
        <a:bodyPr/>
        <a:lstStyle/>
        <a:p>
          <a:endParaRPr lang="it-IT"/>
        </a:p>
      </dgm:t>
    </dgm:pt>
    <dgm:pt modelId="{A085308B-1EF0-2246-A5A0-F25DBE5D2D30}">
      <dgm:prSet custT="1"/>
      <dgm:spPr/>
      <dgm:t>
        <a:bodyPr/>
        <a:lstStyle/>
        <a:p>
          <a:r>
            <a:rPr lang="it-IT" sz="1800" dirty="0"/>
            <a:t>L’ipotesi nulla viene rifiutata ad un livello di significatività del 95% per tutti i coefficienti.</a:t>
          </a:r>
        </a:p>
        <a:p>
          <a:r>
            <a:rPr lang="it-IT" sz="1800" dirty="0"/>
            <a:t>Ciò indica che l’andamento del </a:t>
          </a:r>
          <a:r>
            <a:rPr lang="it-IT" sz="1800" dirty="0" err="1"/>
            <a:t>Reward</a:t>
          </a:r>
          <a:r>
            <a:rPr lang="it-IT" sz="1800" dirty="0"/>
            <a:t> </a:t>
          </a:r>
          <a:r>
            <a:rPr lang="it-IT" sz="1800" dirty="0" err="1"/>
            <a:t>Based</a:t>
          </a:r>
          <a:r>
            <a:rPr lang="it-IT" sz="1800" dirty="0"/>
            <a:t>, dell’</a:t>
          </a:r>
          <a:r>
            <a:rPr lang="it-IT" sz="1800" dirty="0" err="1"/>
            <a:t>Equity</a:t>
          </a:r>
          <a:r>
            <a:rPr lang="it-IT" sz="1800" dirty="0"/>
            <a:t> e del </a:t>
          </a:r>
          <a:r>
            <a:rPr lang="it-IT" sz="1800" dirty="0" err="1"/>
            <a:t>Lending</a:t>
          </a:r>
          <a:r>
            <a:rPr lang="it-IT" sz="1800" dirty="0"/>
            <a:t> influenzano in modo statisticamente significativo il totale raccolto.</a:t>
          </a:r>
        </a:p>
      </dgm:t>
    </dgm:pt>
    <dgm:pt modelId="{F98A0CE3-876A-F745-90BC-2C810DE6F0FA}" type="parTrans" cxnId="{5D0098D3-3F40-B34C-8693-D7A7F25BD3C7}">
      <dgm:prSet/>
      <dgm:spPr/>
      <dgm:t>
        <a:bodyPr/>
        <a:lstStyle/>
        <a:p>
          <a:endParaRPr lang="it-IT"/>
        </a:p>
      </dgm:t>
    </dgm:pt>
    <dgm:pt modelId="{44A77964-B0C4-E74F-82CB-554A345EF87C}" type="sibTrans" cxnId="{5D0098D3-3F40-B34C-8693-D7A7F25BD3C7}">
      <dgm:prSet/>
      <dgm:spPr/>
      <dgm:t>
        <a:bodyPr/>
        <a:lstStyle/>
        <a:p>
          <a:endParaRPr lang="it-IT"/>
        </a:p>
      </dgm:t>
    </dgm:pt>
    <dgm:pt modelId="{DE8BF2FB-1660-CC4B-9FB5-4BB815FA1500}" type="pres">
      <dgm:prSet presAssocID="{D0AE17AB-9BCF-5C40-8042-68687C3C7E2A}" presName="linear" presStyleCnt="0">
        <dgm:presLayoutVars>
          <dgm:animLvl val="lvl"/>
          <dgm:resizeHandles val="exact"/>
        </dgm:presLayoutVars>
      </dgm:prSet>
      <dgm:spPr/>
    </dgm:pt>
    <dgm:pt modelId="{8A3DFE0F-DE65-1B4F-B24B-302933E918B9}" type="pres">
      <dgm:prSet presAssocID="{E1267163-0C93-9548-8C53-B5CEB3DB144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F134966-7AED-424E-A70D-4B4D9D62817B}" type="pres">
      <dgm:prSet presAssocID="{18234439-4AD7-0140-9AFC-4FBC461E088B}" presName="spacer" presStyleCnt="0"/>
      <dgm:spPr/>
    </dgm:pt>
    <dgm:pt modelId="{97D37C98-4DFD-FB49-A77D-A71345531160}" type="pres">
      <dgm:prSet presAssocID="{A085308B-1EF0-2246-A5A0-F25DBE5D2D30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9D45D9D-ADB8-CB43-A806-5B7B589C3B32}" srcId="{D0AE17AB-9BCF-5C40-8042-68687C3C7E2A}" destId="{E1267163-0C93-9548-8C53-B5CEB3DB144F}" srcOrd="0" destOrd="0" parTransId="{E26A2B0A-F276-F74F-9B4A-96B21D8D886F}" sibTransId="{18234439-4AD7-0140-9AFC-4FBC461E088B}"/>
    <dgm:cxn modelId="{35B3ECB6-AC70-3A4F-B0DA-2E4C8614E92D}" type="presOf" srcId="{E1267163-0C93-9548-8C53-B5CEB3DB144F}" destId="{8A3DFE0F-DE65-1B4F-B24B-302933E918B9}" srcOrd="0" destOrd="0" presId="urn:microsoft.com/office/officeart/2005/8/layout/vList2"/>
    <dgm:cxn modelId="{5D0098D3-3F40-B34C-8693-D7A7F25BD3C7}" srcId="{D0AE17AB-9BCF-5C40-8042-68687C3C7E2A}" destId="{A085308B-1EF0-2246-A5A0-F25DBE5D2D30}" srcOrd="1" destOrd="0" parTransId="{F98A0CE3-876A-F745-90BC-2C810DE6F0FA}" sibTransId="{44A77964-B0C4-E74F-82CB-554A345EF87C}"/>
    <dgm:cxn modelId="{E91DE8EF-DD45-E745-9E70-E35BF6DF4F9F}" type="presOf" srcId="{D0AE17AB-9BCF-5C40-8042-68687C3C7E2A}" destId="{DE8BF2FB-1660-CC4B-9FB5-4BB815FA1500}" srcOrd="0" destOrd="0" presId="urn:microsoft.com/office/officeart/2005/8/layout/vList2"/>
    <dgm:cxn modelId="{AFD3D5F4-3043-814D-BD72-979DDA23E2E4}" type="presOf" srcId="{A085308B-1EF0-2246-A5A0-F25DBE5D2D30}" destId="{97D37C98-4DFD-FB49-A77D-A71345531160}" srcOrd="0" destOrd="0" presId="urn:microsoft.com/office/officeart/2005/8/layout/vList2"/>
    <dgm:cxn modelId="{31118FCD-DAAC-8848-8317-1B7F2AE21C1D}" type="presParOf" srcId="{DE8BF2FB-1660-CC4B-9FB5-4BB815FA1500}" destId="{8A3DFE0F-DE65-1B4F-B24B-302933E918B9}" srcOrd="0" destOrd="0" presId="urn:microsoft.com/office/officeart/2005/8/layout/vList2"/>
    <dgm:cxn modelId="{79B6C30E-D4CB-414A-9412-26EE180AFEE3}" type="presParOf" srcId="{DE8BF2FB-1660-CC4B-9FB5-4BB815FA1500}" destId="{5F134966-7AED-424E-A70D-4B4D9D62817B}" srcOrd="1" destOrd="0" presId="urn:microsoft.com/office/officeart/2005/8/layout/vList2"/>
    <dgm:cxn modelId="{14A5BA21-CFCD-C441-97E9-F97A72D870F8}" type="presParOf" srcId="{DE8BF2FB-1660-CC4B-9FB5-4BB815FA1500}" destId="{97D37C98-4DFD-FB49-A77D-A7134553116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988844A6-7CBD-E846-8D2D-2F9889BDE15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5A085F7-F078-9747-B849-AB01ABAE2F0F}">
      <dgm:prSet/>
      <dgm:spPr/>
      <dgm:t>
        <a:bodyPr/>
        <a:lstStyle/>
        <a:p>
          <a:r>
            <a:rPr lang="it-IT" dirty="0"/>
            <a:t>1)Modello previsionale: </a:t>
          </a:r>
          <a:r>
            <a:rPr lang="it-IT" dirty="0" err="1"/>
            <a:t>andamendo</a:t>
          </a:r>
          <a:r>
            <a:rPr lang="it-IT" dirty="0"/>
            <a:t> del mercato rispetto all’andamento ottimistico dell’</a:t>
          </a:r>
          <a:r>
            <a:rPr lang="it-IT" dirty="0" err="1"/>
            <a:t>Equity</a:t>
          </a:r>
          <a:r>
            <a:rPr lang="it-IT" dirty="0"/>
            <a:t>.</a:t>
          </a:r>
        </a:p>
      </dgm:t>
    </dgm:pt>
    <dgm:pt modelId="{24E25C9C-56DB-DB40-BEAB-28E1C61ADB01}" type="parTrans" cxnId="{BC2BCCF6-6126-1D4E-92B2-00182E38123C}">
      <dgm:prSet/>
      <dgm:spPr/>
      <dgm:t>
        <a:bodyPr/>
        <a:lstStyle/>
        <a:p>
          <a:endParaRPr lang="it-IT"/>
        </a:p>
      </dgm:t>
    </dgm:pt>
    <dgm:pt modelId="{2B930BB3-7E4B-FB46-912E-7C37B078A84A}" type="sibTrans" cxnId="{BC2BCCF6-6126-1D4E-92B2-00182E38123C}">
      <dgm:prSet/>
      <dgm:spPr/>
      <dgm:t>
        <a:bodyPr/>
        <a:lstStyle/>
        <a:p>
          <a:endParaRPr lang="it-IT"/>
        </a:p>
      </dgm:t>
    </dgm:pt>
    <dgm:pt modelId="{6D0D1E6B-319D-4C4E-AA11-B3505358CC26}" type="pres">
      <dgm:prSet presAssocID="{988844A6-7CBD-E846-8D2D-2F9889BDE152}" presName="linear" presStyleCnt="0">
        <dgm:presLayoutVars>
          <dgm:animLvl val="lvl"/>
          <dgm:resizeHandles val="exact"/>
        </dgm:presLayoutVars>
      </dgm:prSet>
      <dgm:spPr/>
    </dgm:pt>
    <dgm:pt modelId="{B4B98010-26D5-A846-98F2-3464E58E31A4}" type="pres">
      <dgm:prSet presAssocID="{15A085F7-F078-9747-B849-AB01ABAE2F0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BB000C7-25F3-3841-BD46-0F3346ACA3B4}" type="presOf" srcId="{988844A6-7CBD-E846-8D2D-2F9889BDE152}" destId="{6D0D1E6B-319D-4C4E-AA11-B3505358CC26}" srcOrd="0" destOrd="0" presId="urn:microsoft.com/office/officeart/2005/8/layout/vList2"/>
    <dgm:cxn modelId="{326BD3F0-48CE-324C-B86B-890153F55BF1}" type="presOf" srcId="{15A085F7-F078-9747-B849-AB01ABAE2F0F}" destId="{B4B98010-26D5-A846-98F2-3464E58E31A4}" srcOrd="0" destOrd="0" presId="urn:microsoft.com/office/officeart/2005/8/layout/vList2"/>
    <dgm:cxn modelId="{BC2BCCF6-6126-1D4E-92B2-00182E38123C}" srcId="{988844A6-7CBD-E846-8D2D-2F9889BDE152}" destId="{15A085F7-F078-9747-B849-AB01ABAE2F0F}" srcOrd="0" destOrd="0" parTransId="{24E25C9C-56DB-DB40-BEAB-28E1C61ADB01}" sibTransId="{2B930BB3-7E4B-FB46-912E-7C37B078A84A}"/>
    <dgm:cxn modelId="{FB0F0525-CF1A-9B47-9BFC-80879195DE7F}" type="presParOf" srcId="{6D0D1E6B-319D-4C4E-AA11-B3505358CC26}" destId="{B4B98010-26D5-A846-98F2-3464E58E31A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E2454872-F855-AC45-BE06-4344B5F76471}" type="doc">
      <dgm:prSet loTypeId="urn:microsoft.com/office/officeart/2005/8/layout/equati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2EEA02D-7C5A-D649-9E4C-4A1133EAF438}">
      <dgm:prSet/>
      <dgm:spPr/>
      <dgm:t>
        <a:bodyPr/>
        <a:lstStyle/>
        <a:p>
          <a:r>
            <a:rPr lang="it-IT" dirty="0"/>
            <a:t>Ipotesi: Avendo calcolato il tasso di crescita medio annuo per la variabile indipendente </a:t>
          </a:r>
          <a:r>
            <a:rPr lang="it-IT" dirty="0" err="1"/>
            <a:t>equity</a:t>
          </a:r>
          <a:r>
            <a:rPr lang="it-IT" dirty="0"/>
            <a:t>, cerco di stimare l’andamento del mercato totale, rispetto alla crescita ipotetica del settore dell’</a:t>
          </a:r>
          <a:r>
            <a:rPr lang="it-IT" dirty="0" err="1"/>
            <a:t>Equity</a:t>
          </a:r>
          <a:r>
            <a:rPr lang="it-IT" dirty="0"/>
            <a:t>. Questo è ragionevole basti pensare all’apertura del mercato a tutte le PMI ha consentito di aprire un nuovo segmento, quello dell'</a:t>
          </a:r>
          <a:r>
            <a:rPr lang="it-IT" b="1" dirty="0"/>
            <a:t>immobiliare</a:t>
          </a:r>
          <a:r>
            <a:rPr lang="it-IT" dirty="0"/>
            <a:t>, che potrebbe contribuire all'incremento della raccolta. </a:t>
          </a:r>
        </a:p>
      </dgm:t>
    </dgm:pt>
    <dgm:pt modelId="{867EDACC-040D-1B46-ADB2-5AD1697560BF}" type="parTrans" cxnId="{6C58B97E-AA2D-A14A-9468-862E8BBEAD26}">
      <dgm:prSet/>
      <dgm:spPr/>
      <dgm:t>
        <a:bodyPr/>
        <a:lstStyle/>
        <a:p>
          <a:endParaRPr lang="it-IT"/>
        </a:p>
      </dgm:t>
    </dgm:pt>
    <dgm:pt modelId="{0E60DC8E-6CE5-9E4F-A804-91541615B1D3}" type="sibTrans" cxnId="{6C58B97E-AA2D-A14A-9468-862E8BBEAD26}">
      <dgm:prSet/>
      <dgm:spPr/>
      <dgm:t>
        <a:bodyPr/>
        <a:lstStyle/>
        <a:p>
          <a:endParaRPr lang="it-IT"/>
        </a:p>
      </dgm:t>
    </dgm:pt>
    <dgm:pt modelId="{7AB17E91-0C60-1145-9F54-33C6E3229F17}" type="pres">
      <dgm:prSet presAssocID="{E2454872-F855-AC45-BE06-4344B5F76471}" presName="Name0" presStyleCnt="0">
        <dgm:presLayoutVars>
          <dgm:dir/>
          <dgm:resizeHandles val="exact"/>
        </dgm:presLayoutVars>
      </dgm:prSet>
      <dgm:spPr/>
    </dgm:pt>
    <dgm:pt modelId="{1148FA20-82EB-C24C-9503-4C0B141EB9DE}" type="pres">
      <dgm:prSet presAssocID="{E2454872-F855-AC45-BE06-4344B5F76471}" presName="vNodes" presStyleCnt="0"/>
      <dgm:spPr/>
    </dgm:pt>
    <dgm:pt modelId="{367C4C35-0A86-5640-A432-CAD7A37D998E}" type="pres">
      <dgm:prSet presAssocID="{E2454872-F855-AC45-BE06-4344B5F76471}" presName="lastNode" presStyleLbl="node1" presStyleIdx="0" presStyleCnt="1" custScaleX="153854" custLinFactNeighborX="60162" custLinFactNeighborY="-4251">
        <dgm:presLayoutVars>
          <dgm:bulletEnabled val="1"/>
        </dgm:presLayoutVars>
      </dgm:prSet>
      <dgm:spPr/>
    </dgm:pt>
  </dgm:ptLst>
  <dgm:cxnLst>
    <dgm:cxn modelId="{B77B9C5C-986F-A344-AD67-33B367B732D5}" type="presOf" srcId="{A2EEA02D-7C5A-D649-9E4C-4A1133EAF438}" destId="{367C4C35-0A86-5640-A432-CAD7A37D998E}" srcOrd="0" destOrd="0" presId="urn:microsoft.com/office/officeart/2005/8/layout/equation2"/>
    <dgm:cxn modelId="{6C58B97E-AA2D-A14A-9468-862E8BBEAD26}" srcId="{E2454872-F855-AC45-BE06-4344B5F76471}" destId="{A2EEA02D-7C5A-D649-9E4C-4A1133EAF438}" srcOrd="0" destOrd="0" parTransId="{867EDACC-040D-1B46-ADB2-5AD1697560BF}" sibTransId="{0E60DC8E-6CE5-9E4F-A804-91541615B1D3}"/>
    <dgm:cxn modelId="{5C3105A9-43A6-924A-812B-55C58A70F7A1}" type="presOf" srcId="{E2454872-F855-AC45-BE06-4344B5F76471}" destId="{7AB17E91-0C60-1145-9F54-33C6E3229F17}" srcOrd="0" destOrd="0" presId="urn:microsoft.com/office/officeart/2005/8/layout/equation2"/>
    <dgm:cxn modelId="{812B30F8-378C-EE4D-8350-CF63F42EC0AC}" type="presParOf" srcId="{7AB17E91-0C60-1145-9F54-33C6E3229F17}" destId="{1148FA20-82EB-C24C-9503-4C0B141EB9DE}" srcOrd="0" destOrd="0" presId="urn:microsoft.com/office/officeart/2005/8/layout/equation2"/>
    <dgm:cxn modelId="{FB95F248-9F68-1E4B-9F49-E6FDCAE665D3}" type="presParOf" srcId="{7AB17E91-0C60-1145-9F54-33C6E3229F17}" destId="{367C4C35-0A86-5640-A432-CAD7A37D998E}" srcOrd="1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683432-18AA-E642-AB54-5E3CC18B9C2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D72C1541-222B-B94B-B8E9-77EBE6378E61}">
      <dgm:prSet/>
      <dgm:spPr/>
      <dgm:t>
        <a:bodyPr/>
        <a:lstStyle/>
        <a:p>
          <a:r>
            <a:rPr lang="it-IT" baseline="0" dirty="0"/>
            <a:t>Alcune definizioni:</a:t>
          </a:r>
          <a:endParaRPr lang="it-IT" dirty="0"/>
        </a:p>
      </dgm:t>
    </dgm:pt>
    <dgm:pt modelId="{68A4F230-4291-0142-A897-84950BACBD1B}" type="parTrans" cxnId="{EED5304F-22D9-C541-821B-A8A83458C08A}">
      <dgm:prSet/>
      <dgm:spPr/>
      <dgm:t>
        <a:bodyPr/>
        <a:lstStyle/>
        <a:p>
          <a:endParaRPr lang="it-IT"/>
        </a:p>
      </dgm:t>
    </dgm:pt>
    <dgm:pt modelId="{F6665D82-AED5-5349-937C-C77A16942416}" type="sibTrans" cxnId="{EED5304F-22D9-C541-821B-A8A83458C08A}">
      <dgm:prSet/>
      <dgm:spPr/>
      <dgm:t>
        <a:bodyPr/>
        <a:lstStyle/>
        <a:p>
          <a:endParaRPr lang="it-IT"/>
        </a:p>
      </dgm:t>
    </dgm:pt>
    <dgm:pt modelId="{EBEE58A0-A0FF-7345-93C7-24AF69E19EE6}" type="pres">
      <dgm:prSet presAssocID="{BF683432-18AA-E642-AB54-5E3CC18B9C2F}" presName="linear" presStyleCnt="0">
        <dgm:presLayoutVars>
          <dgm:animLvl val="lvl"/>
          <dgm:resizeHandles val="exact"/>
        </dgm:presLayoutVars>
      </dgm:prSet>
      <dgm:spPr/>
    </dgm:pt>
    <dgm:pt modelId="{3EA27580-C7B9-9A4D-BED5-AE2BF6F86DAC}" type="pres">
      <dgm:prSet presAssocID="{D72C1541-222B-B94B-B8E9-77EBE6378E6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ED5304F-22D9-C541-821B-A8A83458C08A}" srcId="{BF683432-18AA-E642-AB54-5E3CC18B9C2F}" destId="{D72C1541-222B-B94B-B8E9-77EBE6378E61}" srcOrd="0" destOrd="0" parTransId="{68A4F230-4291-0142-A897-84950BACBD1B}" sibTransId="{F6665D82-AED5-5349-937C-C77A16942416}"/>
    <dgm:cxn modelId="{5F14AD7C-F919-8142-962A-070EDC8D2FE2}" type="presOf" srcId="{D72C1541-222B-B94B-B8E9-77EBE6378E61}" destId="{3EA27580-C7B9-9A4D-BED5-AE2BF6F86DAC}" srcOrd="0" destOrd="0" presId="urn:microsoft.com/office/officeart/2005/8/layout/vList2"/>
    <dgm:cxn modelId="{B1001AEC-E541-A24A-AF86-D817598F3AF9}" type="presOf" srcId="{BF683432-18AA-E642-AB54-5E3CC18B9C2F}" destId="{EBEE58A0-A0FF-7345-93C7-24AF69E19EE6}" srcOrd="0" destOrd="0" presId="urn:microsoft.com/office/officeart/2005/8/layout/vList2"/>
    <dgm:cxn modelId="{6BE6B567-16B1-3A44-8CF3-E375B0FDD0AB}" type="presParOf" srcId="{EBEE58A0-A0FF-7345-93C7-24AF69E19EE6}" destId="{3EA27580-C7B9-9A4D-BED5-AE2BF6F86DA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2A43168A-566D-9447-83ED-D1AA476A489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4BB08D8-FD1C-494D-9B9D-B65F507AEBA7}">
      <dgm:prSet/>
      <dgm:spPr/>
      <dgm:t>
        <a:bodyPr/>
        <a:lstStyle/>
        <a:p>
          <a:r>
            <a:rPr lang="it-IT" baseline="0" dirty="0"/>
            <a:t>2) Seconda previsione: andamento del mercato rispetto ad un andamento meno ottimistico dell’</a:t>
          </a:r>
          <a:r>
            <a:rPr lang="it-IT" baseline="0" dirty="0" err="1"/>
            <a:t>equity</a:t>
          </a:r>
          <a:r>
            <a:rPr lang="it-IT" baseline="0" dirty="0"/>
            <a:t>.</a:t>
          </a:r>
          <a:endParaRPr lang="it-IT" dirty="0"/>
        </a:p>
      </dgm:t>
    </dgm:pt>
    <dgm:pt modelId="{EAD3B0EF-A38D-7B4F-8A0A-043234D40F02}" type="parTrans" cxnId="{BC7C11FD-0C9F-2C43-8036-8C9A7F1FF19C}">
      <dgm:prSet/>
      <dgm:spPr/>
      <dgm:t>
        <a:bodyPr/>
        <a:lstStyle/>
        <a:p>
          <a:endParaRPr lang="it-IT"/>
        </a:p>
      </dgm:t>
    </dgm:pt>
    <dgm:pt modelId="{CCD12BF8-107B-0F4E-8623-A1A1A3C12286}" type="sibTrans" cxnId="{BC7C11FD-0C9F-2C43-8036-8C9A7F1FF19C}">
      <dgm:prSet/>
      <dgm:spPr/>
      <dgm:t>
        <a:bodyPr/>
        <a:lstStyle/>
        <a:p>
          <a:endParaRPr lang="it-IT"/>
        </a:p>
      </dgm:t>
    </dgm:pt>
    <dgm:pt modelId="{965BB2F5-447A-3642-AE3D-F54F1398612E}" type="pres">
      <dgm:prSet presAssocID="{2A43168A-566D-9447-83ED-D1AA476A4897}" presName="linear" presStyleCnt="0">
        <dgm:presLayoutVars>
          <dgm:animLvl val="lvl"/>
          <dgm:resizeHandles val="exact"/>
        </dgm:presLayoutVars>
      </dgm:prSet>
      <dgm:spPr/>
    </dgm:pt>
    <dgm:pt modelId="{C16A5E89-40FE-E04F-A6AC-4A1490244531}" type="pres">
      <dgm:prSet presAssocID="{24BB08D8-FD1C-494D-9B9D-B65F507AEBA7}" presName="parentText" presStyleLbl="node1" presStyleIdx="0" presStyleCnt="1" custLinFactNeighborX="3540" custLinFactNeighborY="37625">
        <dgm:presLayoutVars>
          <dgm:chMax val="0"/>
          <dgm:bulletEnabled val="1"/>
        </dgm:presLayoutVars>
      </dgm:prSet>
      <dgm:spPr/>
    </dgm:pt>
  </dgm:ptLst>
  <dgm:cxnLst>
    <dgm:cxn modelId="{A0402719-3854-DE42-947F-78BBDAA02EC1}" type="presOf" srcId="{24BB08D8-FD1C-494D-9B9D-B65F507AEBA7}" destId="{C16A5E89-40FE-E04F-A6AC-4A1490244531}" srcOrd="0" destOrd="0" presId="urn:microsoft.com/office/officeart/2005/8/layout/vList2"/>
    <dgm:cxn modelId="{653252BD-078A-2845-B67E-90C9DBB85E55}" type="presOf" srcId="{2A43168A-566D-9447-83ED-D1AA476A4897}" destId="{965BB2F5-447A-3642-AE3D-F54F1398612E}" srcOrd="0" destOrd="0" presId="urn:microsoft.com/office/officeart/2005/8/layout/vList2"/>
    <dgm:cxn modelId="{BC7C11FD-0C9F-2C43-8036-8C9A7F1FF19C}" srcId="{2A43168A-566D-9447-83ED-D1AA476A4897}" destId="{24BB08D8-FD1C-494D-9B9D-B65F507AEBA7}" srcOrd="0" destOrd="0" parTransId="{EAD3B0EF-A38D-7B4F-8A0A-043234D40F02}" sibTransId="{CCD12BF8-107B-0F4E-8623-A1A1A3C12286}"/>
    <dgm:cxn modelId="{0C2CF31E-44ED-1045-9166-D90A15B9D7E0}" type="presParOf" srcId="{965BB2F5-447A-3642-AE3D-F54F1398612E}" destId="{C16A5E89-40FE-E04F-A6AC-4A14902445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1DA509EC-F6CD-744D-8265-43DC5D8B2D8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EC8A258F-AE56-154D-9A5D-97B56BA43BC8}">
      <dgm:prSet/>
      <dgm:spPr/>
      <dgm:t>
        <a:bodyPr/>
        <a:lstStyle/>
        <a:p>
          <a:r>
            <a:rPr lang="it-IT" baseline="0" dirty="0"/>
            <a:t>2) Seconda previsione: andamento del mercato rispetto a andamento meno ottimistico dell’</a:t>
          </a:r>
          <a:r>
            <a:rPr lang="it-IT" baseline="0" dirty="0" err="1"/>
            <a:t>equity</a:t>
          </a:r>
          <a:r>
            <a:rPr lang="it-IT" baseline="0" dirty="0"/>
            <a:t>.</a:t>
          </a:r>
          <a:br>
            <a:rPr lang="it-IT" baseline="0" dirty="0"/>
          </a:br>
          <a:endParaRPr lang="it-IT" dirty="0"/>
        </a:p>
      </dgm:t>
    </dgm:pt>
    <dgm:pt modelId="{83549B26-FB6A-1948-AF88-61032CF70A1A}" type="parTrans" cxnId="{F3F526B7-F5FE-B54D-BA8E-A47CD940D4CC}">
      <dgm:prSet/>
      <dgm:spPr/>
      <dgm:t>
        <a:bodyPr/>
        <a:lstStyle/>
        <a:p>
          <a:endParaRPr lang="it-IT"/>
        </a:p>
      </dgm:t>
    </dgm:pt>
    <dgm:pt modelId="{25966520-20B3-C04C-991A-DDA9ECEF62D2}" type="sibTrans" cxnId="{F3F526B7-F5FE-B54D-BA8E-A47CD940D4CC}">
      <dgm:prSet/>
      <dgm:spPr/>
      <dgm:t>
        <a:bodyPr/>
        <a:lstStyle/>
        <a:p>
          <a:endParaRPr lang="it-IT"/>
        </a:p>
      </dgm:t>
    </dgm:pt>
    <dgm:pt modelId="{18332FA2-DAB5-8B46-AF76-3125D66C8E22}" type="pres">
      <dgm:prSet presAssocID="{1DA509EC-F6CD-744D-8265-43DC5D8B2D86}" presName="linear" presStyleCnt="0">
        <dgm:presLayoutVars>
          <dgm:animLvl val="lvl"/>
          <dgm:resizeHandles val="exact"/>
        </dgm:presLayoutVars>
      </dgm:prSet>
      <dgm:spPr/>
    </dgm:pt>
    <dgm:pt modelId="{81724E0D-FFDD-8E47-A2AA-757C6DEF4AC0}" type="pres">
      <dgm:prSet presAssocID="{EC8A258F-AE56-154D-9A5D-97B56BA43BC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3F526B7-F5FE-B54D-BA8E-A47CD940D4CC}" srcId="{1DA509EC-F6CD-744D-8265-43DC5D8B2D86}" destId="{EC8A258F-AE56-154D-9A5D-97B56BA43BC8}" srcOrd="0" destOrd="0" parTransId="{83549B26-FB6A-1948-AF88-61032CF70A1A}" sibTransId="{25966520-20B3-C04C-991A-DDA9ECEF62D2}"/>
    <dgm:cxn modelId="{D21354D7-E123-594B-B0E9-06D1EEA8F0DB}" type="presOf" srcId="{EC8A258F-AE56-154D-9A5D-97B56BA43BC8}" destId="{81724E0D-FFDD-8E47-A2AA-757C6DEF4AC0}" srcOrd="0" destOrd="0" presId="urn:microsoft.com/office/officeart/2005/8/layout/vList2"/>
    <dgm:cxn modelId="{C4DF07FD-4F73-EF44-83CE-65A3219B05DB}" type="presOf" srcId="{1DA509EC-F6CD-744D-8265-43DC5D8B2D86}" destId="{18332FA2-DAB5-8B46-AF76-3125D66C8E22}" srcOrd="0" destOrd="0" presId="urn:microsoft.com/office/officeart/2005/8/layout/vList2"/>
    <dgm:cxn modelId="{C88B5248-0308-7A4C-9D99-CA9CE0F5719A}" type="presParOf" srcId="{18332FA2-DAB5-8B46-AF76-3125D66C8E22}" destId="{81724E0D-FFDD-8E47-A2AA-757C6DEF4A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FDAF8516-B440-674C-9CCA-D72235D570F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3DE4650-3976-DC45-94D5-375A5E3F1540}">
      <dgm:prSet phldrT="[Testo]"/>
      <dgm:spPr/>
      <dgm:t>
        <a:bodyPr/>
        <a:lstStyle/>
        <a:p>
          <a:r>
            <a:rPr lang="it-IT" dirty="0"/>
            <a:t>Analisi sulle domande iniziali del report di ricerca.</a:t>
          </a:r>
        </a:p>
      </dgm:t>
    </dgm:pt>
    <dgm:pt modelId="{2729DAD3-F3E5-8B4A-B8E1-54548C406E0B}" type="parTrans" cxnId="{90763809-560B-C249-8700-C81BCC85AB4B}">
      <dgm:prSet/>
      <dgm:spPr/>
      <dgm:t>
        <a:bodyPr/>
        <a:lstStyle/>
        <a:p>
          <a:endParaRPr lang="it-IT"/>
        </a:p>
      </dgm:t>
    </dgm:pt>
    <dgm:pt modelId="{019814CA-C789-D34E-A595-2DD93C7825DE}" type="sibTrans" cxnId="{90763809-560B-C249-8700-C81BCC85AB4B}">
      <dgm:prSet/>
      <dgm:spPr/>
      <dgm:t>
        <a:bodyPr/>
        <a:lstStyle/>
        <a:p>
          <a:endParaRPr lang="it-IT"/>
        </a:p>
      </dgm:t>
    </dgm:pt>
    <dgm:pt modelId="{2EF42925-6472-8C45-AF40-C6B785BBA894}" type="pres">
      <dgm:prSet presAssocID="{FDAF8516-B440-674C-9CCA-D72235D570FC}" presName="linear" presStyleCnt="0">
        <dgm:presLayoutVars>
          <dgm:animLvl val="lvl"/>
          <dgm:resizeHandles val="exact"/>
        </dgm:presLayoutVars>
      </dgm:prSet>
      <dgm:spPr/>
    </dgm:pt>
    <dgm:pt modelId="{3A016EFF-40D6-2047-BCE2-C2DD301196DC}" type="pres">
      <dgm:prSet presAssocID="{E3DE4650-3976-DC45-94D5-375A5E3F1540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0763809-560B-C249-8700-C81BCC85AB4B}" srcId="{FDAF8516-B440-674C-9CCA-D72235D570FC}" destId="{E3DE4650-3976-DC45-94D5-375A5E3F1540}" srcOrd="0" destOrd="0" parTransId="{2729DAD3-F3E5-8B4A-B8E1-54548C406E0B}" sibTransId="{019814CA-C789-D34E-A595-2DD93C7825DE}"/>
    <dgm:cxn modelId="{F7730B24-C744-0749-9030-C2CA7B0CC2AE}" type="presOf" srcId="{E3DE4650-3976-DC45-94D5-375A5E3F1540}" destId="{3A016EFF-40D6-2047-BCE2-C2DD301196DC}" srcOrd="0" destOrd="0" presId="urn:microsoft.com/office/officeart/2005/8/layout/vList2"/>
    <dgm:cxn modelId="{5592CA4F-FF87-2746-B05A-8BB78FECEADC}" type="presOf" srcId="{FDAF8516-B440-674C-9CCA-D72235D570FC}" destId="{2EF42925-6472-8C45-AF40-C6B785BBA894}" srcOrd="0" destOrd="0" presId="urn:microsoft.com/office/officeart/2005/8/layout/vList2"/>
    <dgm:cxn modelId="{64ED762A-542E-4242-B13E-F49BA46E6B00}" type="presParOf" srcId="{2EF42925-6472-8C45-AF40-C6B785BBA894}" destId="{3A016EFF-40D6-2047-BCE2-C2DD301196D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C3E5C6D5-D898-CE4A-8641-7387E7C74A3C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AA04DD8-E557-B44D-B2B9-A1D8A57AA475}">
      <dgm:prSet/>
      <dgm:spPr/>
      <dgm:t>
        <a:bodyPr/>
        <a:lstStyle/>
        <a:p>
          <a:r>
            <a:rPr lang="it-IT" dirty="0"/>
            <a:t>L’obiettivo di fondo di questo report è cercare di capire se ci sia un qualche tipo di legame tra piattaforma (generalista o settoriale) in cui intendo caricare una campagna di </a:t>
          </a:r>
          <a:r>
            <a:rPr lang="it-IT" dirty="0" err="1"/>
            <a:t>Crowdfunding</a:t>
          </a:r>
          <a:r>
            <a:rPr lang="it-IT" dirty="0"/>
            <a:t> e la performance della campagna.</a:t>
          </a:r>
        </a:p>
      </dgm:t>
    </dgm:pt>
    <dgm:pt modelId="{85BC929F-BF86-7C48-A5EE-50D3FE376E8E}" type="parTrans" cxnId="{4D426D3A-07E7-2642-B6F4-8E8580C84FEB}">
      <dgm:prSet/>
      <dgm:spPr/>
      <dgm:t>
        <a:bodyPr/>
        <a:lstStyle/>
        <a:p>
          <a:endParaRPr lang="it-IT"/>
        </a:p>
      </dgm:t>
    </dgm:pt>
    <dgm:pt modelId="{1E7E5CF8-9D03-3047-B65C-49AEDDE8695E}" type="sibTrans" cxnId="{4D426D3A-07E7-2642-B6F4-8E8580C84FEB}">
      <dgm:prSet/>
      <dgm:spPr/>
      <dgm:t>
        <a:bodyPr/>
        <a:lstStyle/>
        <a:p>
          <a:endParaRPr lang="it-IT"/>
        </a:p>
      </dgm:t>
    </dgm:pt>
    <dgm:pt modelId="{4C494121-D807-5543-B295-F8E05AFAC29D}" type="pres">
      <dgm:prSet presAssocID="{C3E5C6D5-D898-CE4A-8641-7387E7C74A3C}" presName="diagram" presStyleCnt="0">
        <dgm:presLayoutVars>
          <dgm:dir/>
          <dgm:animLvl val="lvl"/>
          <dgm:resizeHandles val="exact"/>
        </dgm:presLayoutVars>
      </dgm:prSet>
      <dgm:spPr/>
    </dgm:pt>
    <dgm:pt modelId="{A2536855-5847-434D-B363-AAD78B735464}" type="pres">
      <dgm:prSet presAssocID="{DAA04DD8-E557-B44D-B2B9-A1D8A57AA475}" presName="compNode" presStyleCnt="0"/>
      <dgm:spPr/>
    </dgm:pt>
    <dgm:pt modelId="{66B81396-CC5D-9B4E-B234-7BA98D588557}" type="pres">
      <dgm:prSet presAssocID="{DAA04DD8-E557-B44D-B2B9-A1D8A57AA475}" presName="childRect" presStyleLbl="bgAcc1" presStyleIdx="0" presStyleCnt="1">
        <dgm:presLayoutVars>
          <dgm:bulletEnabled val="1"/>
        </dgm:presLayoutVars>
      </dgm:prSet>
      <dgm:spPr/>
    </dgm:pt>
    <dgm:pt modelId="{BAFEACD7-8307-8440-BFB7-E2E6BF0E5480}" type="pres">
      <dgm:prSet presAssocID="{DAA04DD8-E557-B44D-B2B9-A1D8A57AA47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89322C2-4F8A-CF4C-B409-A2F5FBC92285}" type="pres">
      <dgm:prSet presAssocID="{DAA04DD8-E557-B44D-B2B9-A1D8A57AA475}" presName="parentRect" presStyleLbl="alignNode1" presStyleIdx="0" presStyleCnt="1" custScaleY="313246" custLinFactNeighborX="-1027" custLinFactNeighborY="2027"/>
      <dgm:spPr/>
    </dgm:pt>
    <dgm:pt modelId="{320FB7AF-BAC5-6349-B2C6-A63C45EFD24D}" type="pres">
      <dgm:prSet presAssocID="{DAA04DD8-E557-B44D-B2B9-A1D8A57AA475}" presName="adorn" presStyleLbl="fgAccFollow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</dgm:ptLst>
  <dgm:cxnLst>
    <dgm:cxn modelId="{4D426D3A-07E7-2642-B6F4-8E8580C84FEB}" srcId="{C3E5C6D5-D898-CE4A-8641-7387E7C74A3C}" destId="{DAA04DD8-E557-B44D-B2B9-A1D8A57AA475}" srcOrd="0" destOrd="0" parTransId="{85BC929F-BF86-7C48-A5EE-50D3FE376E8E}" sibTransId="{1E7E5CF8-9D03-3047-B65C-49AEDDE8695E}"/>
    <dgm:cxn modelId="{E63C5E4F-4317-3E4A-AD96-B8A978A7A322}" type="presOf" srcId="{C3E5C6D5-D898-CE4A-8641-7387E7C74A3C}" destId="{4C494121-D807-5543-B295-F8E05AFAC29D}" srcOrd="0" destOrd="0" presId="urn:microsoft.com/office/officeart/2005/8/layout/bList2"/>
    <dgm:cxn modelId="{71DFD681-25CD-DA47-AF05-46A0DE20B1DC}" type="presOf" srcId="{DAA04DD8-E557-B44D-B2B9-A1D8A57AA475}" destId="{289322C2-4F8A-CF4C-B409-A2F5FBC92285}" srcOrd="1" destOrd="0" presId="urn:microsoft.com/office/officeart/2005/8/layout/bList2"/>
    <dgm:cxn modelId="{E95193FC-8924-854A-8F07-07A612AD3BA5}" type="presOf" srcId="{DAA04DD8-E557-B44D-B2B9-A1D8A57AA475}" destId="{BAFEACD7-8307-8440-BFB7-E2E6BF0E5480}" srcOrd="0" destOrd="0" presId="urn:microsoft.com/office/officeart/2005/8/layout/bList2"/>
    <dgm:cxn modelId="{C4FE8D84-8D47-7540-BCC6-23FF3CC9C3E8}" type="presParOf" srcId="{4C494121-D807-5543-B295-F8E05AFAC29D}" destId="{A2536855-5847-434D-B363-AAD78B735464}" srcOrd="0" destOrd="0" presId="urn:microsoft.com/office/officeart/2005/8/layout/bList2"/>
    <dgm:cxn modelId="{12209DF4-C77B-8F40-8D66-FD786A0E305B}" type="presParOf" srcId="{A2536855-5847-434D-B363-AAD78B735464}" destId="{66B81396-CC5D-9B4E-B234-7BA98D588557}" srcOrd="0" destOrd="0" presId="urn:microsoft.com/office/officeart/2005/8/layout/bList2"/>
    <dgm:cxn modelId="{379A1AC0-9554-354D-AF2B-0F915C970D88}" type="presParOf" srcId="{A2536855-5847-434D-B363-AAD78B735464}" destId="{BAFEACD7-8307-8440-BFB7-E2E6BF0E5480}" srcOrd="1" destOrd="0" presId="urn:microsoft.com/office/officeart/2005/8/layout/bList2"/>
    <dgm:cxn modelId="{C2AADB2A-D9CC-7741-93AD-E38BEB74345B}" type="presParOf" srcId="{A2536855-5847-434D-B363-AAD78B735464}" destId="{289322C2-4F8A-CF4C-B409-A2F5FBC92285}" srcOrd="2" destOrd="0" presId="urn:microsoft.com/office/officeart/2005/8/layout/bList2"/>
    <dgm:cxn modelId="{B0B32336-86CB-E94C-A5A8-516EEEF6ADB9}" type="presParOf" srcId="{A2536855-5847-434D-B363-AAD78B735464}" destId="{320FB7AF-BAC5-6349-B2C6-A63C45EFD24D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D63E5DD5-D904-F64A-B23D-E70951FC7B9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BB18B78-0E87-2D47-A6C9-9B48085EB86E}">
      <dgm:prSet custT="1"/>
      <dgm:spPr/>
      <dgm:t>
        <a:bodyPr/>
        <a:lstStyle/>
        <a:p>
          <a:r>
            <a:rPr lang="it-IT" sz="2400" dirty="0"/>
            <a:t>Per fare ciò è stato costruito un indicatore sintetico di performance, che spiegasse la qualità di una campagna. </a:t>
          </a:r>
        </a:p>
        <a:p>
          <a:endParaRPr lang="it-IT" sz="2400" dirty="0"/>
        </a:p>
        <a:p>
          <a:r>
            <a:rPr lang="it-IT" sz="2400" dirty="0"/>
            <a:t>Si è voluto studiare, dove, a </a:t>
          </a:r>
          <a:r>
            <a:rPr lang="it-IT" sz="2400" dirty="0" err="1"/>
            <a:t>partità</a:t>
          </a:r>
          <a:r>
            <a:rPr lang="it-IT" sz="2400" dirty="0"/>
            <a:t> di progetto e con somiglianza dell’obiettivo della campagna, il progetto avesse </a:t>
          </a:r>
          <a:r>
            <a:rPr lang="it-IT" sz="2400" dirty="0" err="1"/>
            <a:t>performato</a:t>
          </a:r>
          <a:r>
            <a:rPr lang="it-IT" sz="2400" dirty="0"/>
            <a:t> meglio rispetto a una piattaforma generalista o settoriale.  </a:t>
          </a:r>
        </a:p>
      </dgm:t>
    </dgm:pt>
    <dgm:pt modelId="{F8D9FC3F-E9F9-ED48-94B0-C072B645822B}" type="parTrans" cxnId="{A5A257B2-A37C-BC46-AAAA-5AE7E1EC527D}">
      <dgm:prSet/>
      <dgm:spPr/>
      <dgm:t>
        <a:bodyPr/>
        <a:lstStyle/>
        <a:p>
          <a:endParaRPr lang="it-IT"/>
        </a:p>
      </dgm:t>
    </dgm:pt>
    <dgm:pt modelId="{6E5057D6-9AF0-8C4E-B1A0-C9AEC2DEFF48}" type="sibTrans" cxnId="{A5A257B2-A37C-BC46-AAAA-5AE7E1EC527D}">
      <dgm:prSet/>
      <dgm:spPr/>
      <dgm:t>
        <a:bodyPr/>
        <a:lstStyle/>
        <a:p>
          <a:endParaRPr lang="it-IT"/>
        </a:p>
      </dgm:t>
    </dgm:pt>
    <dgm:pt modelId="{99C103BA-1650-CD4F-A9E3-2FE9BBC92036}" type="pres">
      <dgm:prSet presAssocID="{D63E5DD5-D904-F64A-B23D-E70951FC7B9C}" presName="linear" presStyleCnt="0">
        <dgm:presLayoutVars>
          <dgm:animLvl val="lvl"/>
          <dgm:resizeHandles val="exact"/>
        </dgm:presLayoutVars>
      </dgm:prSet>
      <dgm:spPr/>
    </dgm:pt>
    <dgm:pt modelId="{9F3A1908-F98C-C441-9538-11903E7BB1B2}" type="pres">
      <dgm:prSet presAssocID="{6BB18B78-0E87-2D47-A6C9-9B48085EB86E}" presName="parentText" presStyleLbl="node1" presStyleIdx="0" presStyleCnt="1" custLinFactNeighborY="-69904">
        <dgm:presLayoutVars>
          <dgm:chMax val="0"/>
          <dgm:bulletEnabled val="1"/>
        </dgm:presLayoutVars>
      </dgm:prSet>
      <dgm:spPr/>
    </dgm:pt>
  </dgm:ptLst>
  <dgm:cxnLst>
    <dgm:cxn modelId="{A5A257B2-A37C-BC46-AAAA-5AE7E1EC527D}" srcId="{D63E5DD5-D904-F64A-B23D-E70951FC7B9C}" destId="{6BB18B78-0E87-2D47-A6C9-9B48085EB86E}" srcOrd="0" destOrd="0" parTransId="{F8D9FC3F-E9F9-ED48-94B0-C072B645822B}" sibTransId="{6E5057D6-9AF0-8C4E-B1A0-C9AEC2DEFF48}"/>
    <dgm:cxn modelId="{B5E9A2B5-A322-4441-8BC1-AC5F81A998DE}" type="presOf" srcId="{D63E5DD5-D904-F64A-B23D-E70951FC7B9C}" destId="{99C103BA-1650-CD4F-A9E3-2FE9BBC92036}" srcOrd="0" destOrd="0" presId="urn:microsoft.com/office/officeart/2005/8/layout/vList2"/>
    <dgm:cxn modelId="{853AAEB6-ADAC-324F-BFA4-CB372F6641EC}" type="presOf" srcId="{6BB18B78-0E87-2D47-A6C9-9B48085EB86E}" destId="{9F3A1908-F98C-C441-9538-11903E7BB1B2}" srcOrd="0" destOrd="0" presId="urn:microsoft.com/office/officeart/2005/8/layout/vList2"/>
    <dgm:cxn modelId="{46277228-A60D-C841-9ABA-35729DCC6AED}" type="presParOf" srcId="{99C103BA-1650-CD4F-A9E3-2FE9BBC92036}" destId="{9F3A1908-F98C-C441-9538-11903E7BB1B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1948D2D1-4FBA-694E-8F5B-9CD51623C4F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6D48736-6396-6046-9BC5-6E9EDED7C4DA}">
      <dgm:prSet/>
      <dgm:spPr/>
      <dgm:t>
        <a:bodyPr/>
        <a:lstStyle/>
        <a:p>
          <a:r>
            <a:rPr lang="it-IT" baseline="0" dirty="0"/>
            <a:t>Attributi considerati, misurazione e costruzione dell’indice sintetico.</a:t>
          </a:r>
          <a:endParaRPr lang="it-IT" dirty="0"/>
        </a:p>
      </dgm:t>
    </dgm:pt>
    <dgm:pt modelId="{3C0631AE-2A04-2541-8055-BAFCA6865791}" type="parTrans" cxnId="{6B4BBA67-0047-0746-9C66-05830A3787B8}">
      <dgm:prSet/>
      <dgm:spPr/>
      <dgm:t>
        <a:bodyPr/>
        <a:lstStyle/>
        <a:p>
          <a:endParaRPr lang="it-IT"/>
        </a:p>
      </dgm:t>
    </dgm:pt>
    <dgm:pt modelId="{A73FC66F-E8F9-BB4A-B9EC-C9DC2C563551}" type="sibTrans" cxnId="{6B4BBA67-0047-0746-9C66-05830A3787B8}">
      <dgm:prSet/>
      <dgm:spPr/>
      <dgm:t>
        <a:bodyPr/>
        <a:lstStyle/>
        <a:p>
          <a:endParaRPr lang="it-IT"/>
        </a:p>
      </dgm:t>
    </dgm:pt>
    <dgm:pt modelId="{E57328DC-A554-094F-9141-88E2057D3079}" type="pres">
      <dgm:prSet presAssocID="{1948D2D1-4FBA-694E-8F5B-9CD51623C4FB}" presName="linear" presStyleCnt="0">
        <dgm:presLayoutVars>
          <dgm:animLvl val="lvl"/>
          <dgm:resizeHandles val="exact"/>
        </dgm:presLayoutVars>
      </dgm:prSet>
      <dgm:spPr/>
    </dgm:pt>
    <dgm:pt modelId="{7BDBC21F-F067-A44F-95F4-AFC8DDB0C149}" type="pres">
      <dgm:prSet presAssocID="{26D48736-6396-6046-9BC5-6E9EDED7C4DA}" presName="parentText" presStyleLbl="node1" presStyleIdx="0" presStyleCnt="1" custLinFactNeighborY="-82485">
        <dgm:presLayoutVars>
          <dgm:chMax val="0"/>
          <dgm:bulletEnabled val="1"/>
        </dgm:presLayoutVars>
      </dgm:prSet>
      <dgm:spPr/>
    </dgm:pt>
  </dgm:ptLst>
  <dgm:cxnLst>
    <dgm:cxn modelId="{D7F88F40-CA02-7241-A7A9-D8128D900F59}" type="presOf" srcId="{1948D2D1-4FBA-694E-8F5B-9CD51623C4FB}" destId="{E57328DC-A554-094F-9141-88E2057D3079}" srcOrd="0" destOrd="0" presId="urn:microsoft.com/office/officeart/2005/8/layout/vList2"/>
    <dgm:cxn modelId="{BF510263-A70C-314B-AC49-6556431A45C3}" type="presOf" srcId="{26D48736-6396-6046-9BC5-6E9EDED7C4DA}" destId="{7BDBC21F-F067-A44F-95F4-AFC8DDB0C149}" srcOrd="0" destOrd="0" presId="urn:microsoft.com/office/officeart/2005/8/layout/vList2"/>
    <dgm:cxn modelId="{6B4BBA67-0047-0746-9C66-05830A3787B8}" srcId="{1948D2D1-4FBA-694E-8F5B-9CD51623C4FB}" destId="{26D48736-6396-6046-9BC5-6E9EDED7C4DA}" srcOrd="0" destOrd="0" parTransId="{3C0631AE-2A04-2541-8055-BAFCA6865791}" sibTransId="{A73FC66F-E8F9-BB4A-B9EC-C9DC2C563551}"/>
    <dgm:cxn modelId="{355575E0-665C-EA43-9BE9-AFC9129D340C}" type="presParOf" srcId="{E57328DC-A554-094F-9141-88E2057D3079}" destId="{7BDBC21F-F067-A44F-95F4-AFC8DDB0C14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66E9EF8C-34B9-C842-BC3A-435F252E7A37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1FA74CB-A0B7-5D4D-8476-F27F59655E79}">
      <dgm:prSet phldrT="[Testo]"/>
      <dgm:spPr/>
      <dgm:t>
        <a:bodyPr/>
        <a:lstStyle/>
        <a:p>
          <a:r>
            <a:rPr lang="it-IT" dirty="0"/>
            <a:t>Durata della raccolta fondi</a:t>
          </a:r>
        </a:p>
      </dgm:t>
    </dgm:pt>
    <dgm:pt modelId="{FAECAD9F-6E1C-DF45-AF65-DBAB3E4840B4}" type="parTrans" cxnId="{230F72DD-5E03-B14E-A734-E5600E00B37E}">
      <dgm:prSet/>
      <dgm:spPr/>
      <dgm:t>
        <a:bodyPr/>
        <a:lstStyle/>
        <a:p>
          <a:endParaRPr lang="it-IT"/>
        </a:p>
      </dgm:t>
    </dgm:pt>
    <dgm:pt modelId="{1E6534A1-551E-5144-BA94-6886EBBCA453}" type="sibTrans" cxnId="{230F72DD-5E03-B14E-A734-E5600E00B37E}">
      <dgm:prSet/>
      <dgm:spPr/>
      <dgm:t>
        <a:bodyPr/>
        <a:lstStyle/>
        <a:p>
          <a:endParaRPr lang="it-IT"/>
        </a:p>
      </dgm:t>
    </dgm:pt>
    <dgm:pt modelId="{2827907D-BCF1-9F47-A51D-C94ADB984239}">
      <dgm:prSet phldrT="[Testo]"/>
      <dgm:spPr/>
      <dgm:t>
        <a:bodyPr/>
        <a:lstStyle/>
        <a:p>
          <a:r>
            <a:rPr lang="it-IT" dirty="0"/>
            <a:t>Numero di sostenitori della raccolta </a:t>
          </a:r>
        </a:p>
      </dgm:t>
    </dgm:pt>
    <dgm:pt modelId="{7710EC19-22F1-324A-8092-36D58200BFCF}" type="parTrans" cxnId="{E84797D9-AFD5-424D-AE96-72A88507593E}">
      <dgm:prSet/>
      <dgm:spPr/>
      <dgm:t>
        <a:bodyPr/>
        <a:lstStyle/>
        <a:p>
          <a:endParaRPr lang="it-IT"/>
        </a:p>
      </dgm:t>
    </dgm:pt>
    <dgm:pt modelId="{D2A61D60-8E29-6248-A9A8-BC568764C63D}" type="sibTrans" cxnId="{E84797D9-AFD5-424D-AE96-72A88507593E}">
      <dgm:prSet/>
      <dgm:spPr/>
      <dgm:t>
        <a:bodyPr/>
        <a:lstStyle/>
        <a:p>
          <a:endParaRPr lang="it-IT"/>
        </a:p>
      </dgm:t>
    </dgm:pt>
    <dgm:pt modelId="{33551069-AECC-F349-B9F6-B894DB3081C6}">
      <dgm:prSet phldrT="[Testo]"/>
      <dgm:spPr/>
      <dgm:t>
        <a:bodyPr/>
        <a:lstStyle/>
        <a:p>
          <a:r>
            <a:rPr lang="it-IT" dirty="0"/>
            <a:t>Percentuale raccolta </a:t>
          </a:r>
        </a:p>
      </dgm:t>
    </dgm:pt>
    <dgm:pt modelId="{39E54122-96B3-3948-B4B9-DDD473CD15F2}" type="parTrans" cxnId="{3F4AA69F-F53E-454D-9BC4-233B3A629DB0}">
      <dgm:prSet/>
      <dgm:spPr/>
      <dgm:t>
        <a:bodyPr/>
        <a:lstStyle/>
        <a:p>
          <a:endParaRPr lang="it-IT"/>
        </a:p>
      </dgm:t>
    </dgm:pt>
    <dgm:pt modelId="{3FA078C2-626C-9648-B43F-F5DA61F86E78}" type="sibTrans" cxnId="{3F4AA69F-F53E-454D-9BC4-233B3A629DB0}">
      <dgm:prSet/>
      <dgm:spPr/>
      <dgm:t>
        <a:bodyPr/>
        <a:lstStyle/>
        <a:p>
          <a:endParaRPr lang="it-IT"/>
        </a:p>
      </dgm:t>
    </dgm:pt>
    <dgm:pt modelId="{47A10A9B-D8E6-B745-91E4-29A7621BED83}">
      <dgm:prSet custT="1"/>
      <dgm:spPr/>
      <dgm:t>
        <a:bodyPr/>
        <a:lstStyle/>
        <a:p>
          <a:r>
            <a:rPr lang="it-IT" sz="1600" dirty="0"/>
            <a:t>L’Ipotesi nella costruzione dell’indicatore è che mi aspetto che sia positivo nell’influenza della performance</a:t>
          </a:r>
        </a:p>
      </dgm:t>
    </dgm:pt>
    <dgm:pt modelId="{523B7668-DE34-8D47-B54E-C6DC636723A0}" type="parTrans" cxnId="{F755327F-3E45-754C-9641-7AEB5257F83C}">
      <dgm:prSet/>
      <dgm:spPr/>
      <dgm:t>
        <a:bodyPr/>
        <a:lstStyle/>
        <a:p>
          <a:endParaRPr lang="it-IT"/>
        </a:p>
      </dgm:t>
    </dgm:pt>
    <dgm:pt modelId="{CA4435A1-37D0-C04C-B25C-B7803A460731}" type="sibTrans" cxnId="{F755327F-3E45-754C-9641-7AEB5257F83C}">
      <dgm:prSet/>
      <dgm:spPr/>
      <dgm:t>
        <a:bodyPr/>
        <a:lstStyle/>
        <a:p>
          <a:endParaRPr lang="it-IT"/>
        </a:p>
      </dgm:t>
    </dgm:pt>
    <dgm:pt modelId="{CC260238-8641-A04F-81D1-5F6D746A5DEE}">
      <dgm:prSet custT="1"/>
      <dgm:spPr/>
      <dgm:t>
        <a:bodyPr/>
        <a:lstStyle/>
        <a:p>
          <a:r>
            <a:rPr lang="it-IT" sz="1600" dirty="0"/>
            <a:t>L’ipotesi è che sia positiva nell’influenzare</a:t>
          </a:r>
        </a:p>
      </dgm:t>
    </dgm:pt>
    <dgm:pt modelId="{16BF4585-0BFF-F243-BD3A-4C6A8A0918E3}" type="parTrans" cxnId="{6F305F8D-6050-B94F-AF8D-5FDB2B474E79}">
      <dgm:prSet/>
      <dgm:spPr/>
      <dgm:t>
        <a:bodyPr/>
        <a:lstStyle/>
        <a:p>
          <a:endParaRPr lang="it-IT"/>
        </a:p>
      </dgm:t>
    </dgm:pt>
    <dgm:pt modelId="{25F8FD38-B1E8-154D-92D0-88124CF4B3BE}" type="sibTrans" cxnId="{6F305F8D-6050-B94F-AF8D-5FDB2B474E79}">
      <dgm:prSet/>
      <dgm:spPr/>
      <dgm:t>
        <a:bodyPr/>
        <a:lstStyle/>
        <a:p>
          <a:endParaRPr lang="it-IT"/>
        </a:p>
      </dgm:t>
    </dgm:pt>
    <dgm:pt modelId="{F46295A4-FF32-A34F-B4DC-2272781DAE38}">
      <dgm:prSet custT="1"/>
      <dgm:spPr/>
      <dgm:t>
        <a:bodyPr/>
        <a:lstStyle/>
        <a:p>
          <a:r>
            <a:rPr lang="it-IT" sz="1600" dirty="0"/>
            <a:t>Naturalmente un indicatore positivo che indica in generale come ha </a:t>
          </a:r>
          <a:r>
            <a:rPr lang="it-IT" sz="1600" dirty="0" err="1"/>
            <a:t>performato</a:t>
          </a:r>
          <a:r>
            <a:rPr lang="it-IT" sz="1600" dirty="0"/>
            <a:t> il progetto. </a:t>
          </a:r>
        </a:p>
      </dgm:t>
    </dgm:pt>
    <dgm:pt modelId="{C2AE21E7-FA2F-C74A-80A0-5F175E022786}" type="parTrans" cxnId="{8A196B36-4897-4F49-BC4F-A9808306199E}">
      <dgm:prSet/>
      <dgm:spPr/>
      <dgm:t>
        <a:bodyPr/>
        <a:lstStyle/>
        <a:p>
          <a:endParaRPr lang="it-IT"/>
        </a:p>
      </dgm:t>
    </dgm:pt>
    <dgm:pt modelId="{0CB2EA9A-A105-D544-A50A-2052624B7E2C}" type="sibTrans" cxnId="{8A196B36-4897-4F49-BC4F-A9808306199E}">
      <dgm:prSet/>
      <dgm:spPr/>
      <dgm:t>
        <a:bodyPr/>
        <a:lstStyle/>
        <a:p>
          <a:endParaRPr lang="it-IT"/>
        </a:p>
      </dgm:t>
    </dgm:pt>
    <dgm:pt modelId="{562B1E25-02AF-834B-8E4E-5075CEA93B0D}">
      <dgm:prSet phldrT="[Testo]"/>
      <dgm:spPr/>
      <dgm:t>
        <a:bodyPr/>
        <a:lstStyle/>
        <a:p>
          <a:r>
            <a:rPr lang="it-IT" dirty="0"/>
            <a:t>Successo o restituzione? </a:t>
          </a:r>
        </a:p>
      </dgm:t>
    </dgm:pt>
    <dgm:pt modelId="{165D94C0-F14A-834D-899F-E339856CCDE7}" type="sibTrans" cxnId="{B98DD56A-552B-0F4C-83C9-A44146E72F1B}">
      <dgm:prSet/>
      <dgm:spPr/>
      <dgm:t>
        <a:bodyPr/>
        <a:lstStyle/>
        <a:p>
          <a:endParaRPr lang="it-IT"/>
        </a:p>
      </dgm:t>
    </dgm:pt>
    <dgm:pt modelId="{079DA9A6-55DD-804B-8901-5613108AE876}" type="parTrans" cxnId="{B98DD56A-552B-0F4C-83C9-A44146E72F1B}">
      <dgm:prSet/>
      <dgm:spPr/>
      <dgm:t>
        <a:bodyPr/>
        <a:lstStyle/>
        <a:p>
          <a:endParaRPr lang="it-IT"/>
        </a:p>
      </dgm:t>
    </dgm:pt>
    <dgm:pt modelId="{A65ED541-A9FC-2E4C-BB40-0CC6847A0041}" type="pres">
      <dgm:prSet presAssocID="{66E9EF8C-34B9-C842-BC3A-435F252E7A37}" presName="Name0" presStyleCnt="0">
        <dgm:presLayoutVars>
          <dgm:dir/>
          <dgm:animLvl val="lvl"/>
          <dgm:resizeHandles/>
        </dgm:presLayoutVars>
      </dgm:prSet>
      <dgm:spPr/>
    </dgm:pt>
    <dgm:pt modelId="{9C77F4C3-56AD-5C45-99C8-5282CB3A5FAC}" type="pres">
      <dgm:prSet presAssocID="{2827907D-BCF1-9F47-A51D-C94ADB984239}" presName="linNode" presStyleCnt="0"/>
      <dgm:spPr/>
    </dgm:pt>
    <dgm:pt modelId="{76369F53-654A-934E-A0B1-26BAADD354CA}" type="pres">
      <dgm:prSet presAssocID="{2827907D-BCF1-9F47-A51D-C94ADB984239}" presName="parentShp" presStyleLbl="node1" presStyleIdx="0" presStyleCnt="4">
        <dgm:presLayoutVars>
          <dgm:bulletEnabled val="1"/>
        </dgm:presLayoutVars>
      </dgm:prSet>
      <dgm:spPr/>
    </dgm:pt>
    <dgm:pt modelId="{BC1CEF60-DE1C-534E-BE8A-A56C064A5ABC}" type="pres">
      <dgm:prSet presAssocID="{2827907D-BCF1-9F47-A51D-C94ADB984239}" presName="childShp" presStyleLbl="bgAccFollowNode1" presStyleIdx="0" presStyleCnt="4">
        <dgm:presLayoutVars>
          <dgm:bulletEnabled val="1"/>
        </dgm:presLayoutVars>
      </dgm:prSet>
      <dgm:spPr/>
    </dgm:pt>
    <dgm:pt modelId="{3D739AD0-F9AA-3A4C-863F-D66FA60546B2}" type="pres">
      <dgm:prSet presAssocID="{D2A61D60-8E29-6248-A9A8-BC568764C63D}" presName="spacing" presStyleCnt="0"/>
      <dgm:spPr/>
    </dgm:pt>
    <dgm:pt modelId="{F61BFF7A-0A17-8047-81A8-EC5DB5C07C6C}" type="pres">
      <dgm:prSet presAssocID="{91FA74CB-A0B7-5D4D-8476-F27F59655E79}" presName="linNode" presStyleCnt="0"/>
      <dgm:spPr/>
    </dgm:pt>
    <dgm:pt modelId="{F126FD53-4DDB-B046-A091-BB614F101680}" type="pres">
      <dgm:prSet presAssocID="{91FA74CB-A0B7-5D4D-8476-F27F59655E79}" presName="parentShp" presStyleLbl="node1" presStyleIdx="1" presStyleCnt="4">
        <dgm:presLayoutVars>
          <dgm:bulletEnabled val="1"/>
        </dgm:presLayoutVars>
      </dgm:prSet>
      <dgm:spPr/>
    </dgm:pt>
    <dgm:pt modelId="{3CF65831-37FC-4940-933D-77F85F802CC0}" type="pres">
      <dgm:prSet presAssocID="{91FA74CB-A0B7-5D4D-8476-F27F59655E79}" presName="childShp" presStyleLbl="bgAccFollowNode1" presStyleIdx="1" presStyleCnt="4">
        <dgm:presLayoutVars>
          <dgm:bulletEnabled val="1"/>
        </dgm:presLayoutVars>
      </dgm:prSet>
      <dgm:spPr/>
    </dgm:pt>
    <dgm:pt modelId="{F3584AEE-3FC0-C343-971C-75AA35496641}" type="pres">
      <dgm:prSet presAssocID="{1E6534A1-551E-5144-BA94-6886EBBCA453}" presName="spacing" presStyleCnt="0"/>
      <dgm:spPr/>
    </dgm:pt>
    <dgm:pt modelId="{15AC4855-A7AF-5B40-AFC6-09B14DECD04E}" type="pres">
      <dgm:prSet presAssocID="{562B1E25-02AF-834B-8E4E-5075CEA93B0D}" presName="linNode" presStyleCnt="0"/>
      <dgm:spPr/>
    </dgm:pt>
    <dgm:pt modelId="{8EB7237A-91E1-D342-B6E9-1596FC47E490}" type="pres">
      <dgm:prSet presAssocID="{562B1E25-02AF-834B-8E4E-5075CEA93B0D}" presName="parentShp" presStyleLbl="node1" presStyleIdx="2" presStyleCnt="4">
        <dgm:presLayoutVars>
          <dgm:bulletEnabled val="1"/>
        </dgm:presLayoutVars>
      </dgm:prSet>
      <dgm:spPr/>
    </dgm:pt>
    <dgm:pt modelId="{37695EB0-ED1A-5043-A33D-D63688A309A5}" type="pres">
      <dgm:prSet presAssocID="{562B1E25-02AF-834B-8E4E-5075CEA93B0D}" presName="childShp" presStyleLbl="bgAccFollowNode1" presStyleIdx="2" presStyleCnt="4">
        <dgm:presLayoutVars>
          <dgm:bulletEnabled val="1"/>
        </dgm:presLayoutVars>
      </dgm:prSet>
      <dgm:spPr/>
    </dgm:pt>
    <dgm:pt modelId="{8A0B000C-0BCE-7847-AA2C-C36E580B17DC}" type="pres">
      <dgm:prSet presAssocID="{165D94C0-F14A-834D-899F-E339856CCDE7}" presName="spacing" presStyleCnt="0"/>
      <dgm:spPr/>
    </dgm:pt>
    <dgm:pt modelId="{C0329607-FF47-7A49-A41C-F59F0F839045}" type="pres">
      <dgm:prSet presAssocID="{33551069-AECC-F349-B9F6-B894DB3081C6}" presName="linNode" presStyleCnt="0"/>
      <dgm:spPr/>
    </dgm:pt>
    <dgm:pt modelId="{EEC07193-72BA-7340-AA47-5618036712A2}" type="pres">
      <dgm:prSet presAssocID="{33551069-AECC-F349-B9F6-B894DB3081C6}" presName="parentShp" presStyleLbl="node1" presStyleIdx="3" presStyleCnt="4">
        <dgm:presLayoutVars>
          <dgm:bulletEnabled val="1"/>
        </dgm:presLayoutVars>
      </dgm:prSet>
      <dgm:spPr/>
    </dgm:pt>
    <dgm:pt modelId="{8352943B-F108-6941-AEA2-D84CFA52E811}" type="pres">
      <dgm:prSet presAssocID="{33551069-AECC-F349-B9F6-B894DB3081C6}" presName="childShp" presStyleLbl="bgAccFollowNode1" presStyleIdx="3" presStyleCnt="4">
        <dgm:presLayoutVars>
          <dgm:bulletEnabled val="1"/>
        </dgm:presLayoutVars>
      </dgm:prSet>
      <dgm:spPr/>
    </dgm:pt>
  </dgm:ptLst>
  <dgm:cxnLst>
    <dgm:cxn modelId="{04F64C11-3F4B-7042-9DFD-BD9850D2CA2D}" type="presOf" srcId="{2827907D-BCF1-9F47-A51D-C94ADB984239}" destId="{76369F53-654A-934E-A0B1-26BAADD354CA}" srcOrd="0" destOrd="0" presId="urn:microsoft.com/office/officeart/2005/8/layout/vList6"/>
    <dgm:cxn modelId="{DF58292B-C9C8-0A43-99E3-131C7E10D6F7}" type="presOf" srcId="{33551069-AECC-F349-B9F6-B894DB3081C6}" destId="{EEC07193-72BA-7340-AA47-5618036712A2}" srcOrd="0" destOrd="0" presId="urn:microsoft.com/office/officeart/2005/8/layout/vList6"/>
    <dgm:cxn modelId="{8A196B36-4897-4F49-BC4F-A9808306199E}" srcId="{33551069-AECC-F349-B9F6-B894DB3081C6}" destId="{F46295A4-FF32-A34F-B4DC-2272781DAE38}" srcOrd="0" destOrd="0" parTransId="{C2AE21E7-FA2F-C74A-80A0-5F175E022786}" sibTransId="{0CB2EA9A-A105-D544-A50A-2052624B7E2C}"/>
    <dgm:cxn modelId="{5DD8223C-00AD-F248-8E99-D5F850291BBB}" type="presOf" srcId="{CC260238-8641-A04F-81D1-5F6D746A5DEE}" destId="{3CF65831-37FC-4940-933D-77F85F802CC0}" srcOrd="0" destOrd="0" presId="urn:microsoft.com/office/officeart/2005/8/layout/vList6"/>
    <dgm:cxn modelId="{68E72A42-9D1A-0645-8B61-BAAC455484AF}" type="presOf" srcId="{91FA74CB-A0B7-5D4D-8476-F27F59655E79}" destId="{F126FD53-4DDB-B046-A091-BB614F101680}" srcOrd="0" destOrd="0" presId="urn:microsoft.com/office/officeart/2005/8/layout/vList6"/>
    <dgm:cxn modelId="{B98DD56A-552B-0F4C-83C9-A44146E72F1B}" srcId="{66E9EF8C-34B9-C842-BC3A-435F252E7A37}" destId="{562B1E25-02AF-834B-8E4E-5075CEA93B0D}" srcOrd="2" destOrd="0" parTransId="{079DA9A6-55DD-804B-8901-5613108AE876}" sibTransId="{165D94C0-F14A-834D-899F-E339856CCDE7}"/>
    <dgm:cxn modelId="{F755327F-3E45-754C-9641-7AEB5257F83C}" srcId="{2827907D-BCF1-9F47-A51D-C94ADB984239}" destId="{47A10A9B-D8E6-B745-91E4-29A7621BED83}" srcOrd="0" destOrd="0" parTransId="{523B7668-DE34-8D47-B54E-C6DC636723A0}" sibTransId="{CA4435A1-37D0-C04C-B25C-B7803A460731}"/>
    <dgm:cxn modelId="{6F305F8D-6050-B94F-AF8D-5FDB2B474E79}" srcId="{91FA74CB-A0B7-5D4D-8476-F27F59655E79}" destId="{CC260238-8641-A04F-81D1-5F6D746A5DEE}" srcOrd="0" destOrd="0" parTransId="{16BF4585-0BFF-F243-BD3A-4C6A8A0918E3}" sibTransId="{25F8FD38-B1E8-154D-92D0-88124CF4B3BE}"/>
    <dgm:cxn modelId="{A0655D95-B5FC-DF42-8E4A-C55806E41809}" type="presOf" srcId="{F46295A4-FF32-A34F-B4DC-2272781DAE38}" destId="{8352943B-F108-6941-AEA2-D84CFA52E811}" srcOrd="0" destOrd="0" presId="urn:microsoft.com/office/officeart/2005/8/layout/vList6"/>
    <dgm:cxn modelId="{3F4AA69F-F53E-454D-9BC4-233B3A629DB0}" srcId="{66E9EF8C-34B9-C842-BC3A-435F252E7A37}" destId="{33551069-AECC-F349-B9F6-B894DB3081C6}" srcOrd="3" destOrd="0" parTransId="{39E54122-96B3-3948-B4B9-DDD473CD15F2}" sibTransId="{3FA078C2-626C-9648-B43F-F5DA61F86E78}"/>
    <dgm:cxn modelId="{526C1AA7-4F7E-2B4E-9AD5-626CFDD7F228}" type="presOf" srcId="{47A10A9B-D8E6-B745-91E4-29A7621BED83}" destId="{BC1CEF60-DE1C-534E-BE8A-A56C064A5ABC}" srcOrd="0" destOrd="0" presId="urn:microsoft.com/office/officeart/2005/8/layout/vList6"/>
    <dgm:cxn modelId="{244D91A7-F954-2B4C-86A2-251B01AE05DF}" type="presOf" srcId="{562B1E25-02AF-834B-8E4E-5075CEA93B0D}" destId="{8EB7237A-91E1-D342-B6E9-1596FC47E490}" srcOrd="0" destOrd="0" presId="urn:microsoft.com/office/officeart/2005/8/layout/vList6"/>
    <dgm:cxn modelId="{E84797D9-AFD5-424D-AE96-72A88507593E}" srcId="{66E9EF8C-34B9-C842-BC3A-435F252E7A37}" destId="{2827907D-BCF1-9F47-A51D-C94ADB984239}" srcOrd="0" destOrd="0" parTransId="{7710EC19-22F1-324A-8092-36D58200BFCF}" sibTransId="{D2A61D60-8E29-6248-A9A8-BC568764C63D}"/>
    <dgm:cxn modelId="{230F72DD-5E03-B14E-A734-E5600E00B37E}" srcId="{66E9EF8C-34B9-C842-BC3A-435F252E7A37}" destId="{91FA74CB-A0B7-5D4D-8476-F27F59655E79}" srcOrd="1" destOrd="0" parTransId="{FAECAD9F-6E1C-DF45-AF65-DBAB3E4840B4}" sibTransId="{1E6534A1-551E-5144-BA94-6886EBBCA453}"/>
    <dgm:cxn modelId="{768E0CED-69B5-F441-A66B-FA277EFAC28F}" type="presOf" srcId="{66E9EF8C-34B9-C842-BC3A-435F252E7A37}" destId="{A65ED541-A9FC-2E4C-BB40-0CC6847A0041}" srcOrd="0" destOrd="0" presId="urn:microsoft.com/office/officeart/2005/8/layout/vList6"/>
    <dgm:cxn modelId="{B564A2F6-3572-4148-A43F-9417411C02A0}" type="presParOf" srcId="{A65ED541-A9FC-2E4C-BB40-0CC6847A0041}" destId="{9C77F4C3-56AD-5C45-99C8-5282CB3A5FAC}" srcOrd="0" destOrd="0" presId="urn:microsoft.com/office/officeart/2005/8/layout/vList6"/>
    <dgm:cxn modelId="{0AF7E178-B1E9-6249-A434-046BA17FEE90}" type="presParOf" srcId="{9C77F4C3-56AD-5C45-99C8-5282CB3A5FAC}" destId="{76369F53-654A-934E-A0B1-26BAADD354CA}" srcOrd="0" destOrd="0" presId="urn:microsoft.com/office/officeart/2005/8/layout/vList6"/>
    <dgm:cxn modelId="{D666E0A7-B01B-F442-82EC-C12B1BCE082C}" type="presParOf" srcId="{9C77F4C3-56AD-5C45-99C8-5282CB3A5FAC}" destId="{BC1CEF60-DE1C-534E-BE8A-A56C064A5ABC}" srcOrd="1" destOrd="0" presId="urn:microsoft.com/office/officeart/2005/8/layout/vList6"/>
    <dgm:cxn modelId="{AF2F77A0-42B6-8B4D-A6D2-F6ACDFC6E59C}" type="presParOf" srcId="{A65ED541-A9FC-2E4C-BB40-0CC6847A0041}" destId="{3D739AD0-F9AA-3A4C-863F-D66FA60546B2}" srcOrd="1" destOrd="0" presId="urn:microsoft.com/office/officeart/2005/8/layout/vList6"/>
    <dgm:cxn modelId="{59FE8740-351B-4247-B4F4-47303065E996}" type="presParOf" srcId="{A65ED541-A9FC-2E4C-BB40-0CC6847A0041}" destId="{F61BFF7A-0A17-8047-81A8-EC5DB5C07C6C}" srcOrd="2" destOrd="0" presId="urn:microsoft.com/office/officeart/2005/8/layout/vList6"/>
    <dgm:cxn modelId="{D3B5BC02-FB04-0144-9065-928E83DE9414}" type="presParOf" srcId="{F61BFF7A-0A17-8047-81A8-EC5DB5C07C6C}" destId="{F126FD53-4DDB-B046-A091-BB614F101680}" srcOrd="0" destOrd="0" presId="urn:microsoft.com/office/officeart/2005/8/layout/vList6"/>
    <dgm:cxn modelId="{E34EFC08-70FE-2A45-818F-3B64C946B068}" type="presParOf" srcId="{F61BFF7A-0A17-8047-81A8-EC5DB5C07C6C}" destId="{3CF65831-37FC-4940-933D-77F85F802CC0}" srcOrd="1" destOrd="0" presId="urn:microsoft.com/office/officeart/2005/8/layout/vList6"/>
    <dgm:cxn modelId="{5162BE39-4708-F345-BD80-009D532DB153}" type="presParOf" srcId="{A65ED541-A9FC-2E4C-BB40-0CC6847A0041}" destId="{F3584AEE-3FC0-C343-971C-75AA35496641}" srcOrd="3" destOrd="0" presId="urn:microsoft.com/office/officeart/2005/8/layout/vList6"/>
    <dgm:cxn modelId="{661F5395-9BBB-E542-87F1-4F79938FA9B1}" type="presParOf" srcId="{A65ED541-A9FC-2E4C-BB40-0CC6847A0041}" destId="{15AC4855-A7AF-5B40-AFC6-09B14DECD04E}" srcOrd="4" destOrd="0" presId="urn:microsoft.com/office/officeart/2005/8/layout/vList6"/>
    <dgm:cxn modelId="{648853BD-CAE5-8346-82CE-D35EA4D260CB}" type="presParOf" srcId="{15AC4855-A7AF-5B40-AFC6-09B14DECD04E}" destId="{8EB7237A-91E1-D342-B6E9-1596FC47E490}" srcOrd="0" destOrd="0" presId="urn:microsoft.com/office/officeart/2005/8/layout/vList6"/>
    <dgm:cxn modelId="{949CB88A-9640-7446-B458-BF19AD1F2C61}" type="presParOf" srcId="{15AC4855-A7AF-5B40-AFC6-09B14DECD04E}" destId="{37695EB0-ED1A-5043-A33D-D63688A309A5}" srcOrd="1" destOrd="0" presId="urn:microsoft.com/office/officeart/2005/8/layout/vList6"/>
    <dgm:cxn modelId="{8AC2FE6A-5927-314C-A834-C5C2286B8D5E}" type="presParOf" srcId="{A65ED541-A9FC-2E4C-BB40-0CC6847A0041}" destId="{8A0B000C-0BCE-7847-AA2C-C36E580B17DC}" srcOrd="5" destOrd="0" presId="urn:microsoft.com/office/officeart/2005/8/layout/vList6"/>
    <dgm:cxn modelId="{2D8E1C20-90EC-AB43-9CC6-4FFD71F4E235}" type="presParOf" srcId="{A65ED541-A9FC-2E4C-BB40-0CC6847A0041}" destId="{C0329607-FF47-7A49-A41C-F59F0F839045}" srcOrd="6" destOrd="0" presId="urn:microsoft.com/office/officeart/2005/8/layout/vList6"/>
    <dgm:cxn modelId="{B4A9F63B-E1BF-264C-AE4D-6D19C9C98578}" type="presParOf" srcId="{C0329607-FF47-7A49-A41C-F59F0F839045}" destId="{EEC07193-72BA-7340-AA47-5618036712A2}" srcOrd="0" destOrd="0" presId="urn:microsoft.com/office/officeart/2005/8/layout/vList6"/>
    <dgm:cxn modelId="{7E6E2D7D-1CD2-3541-9EB6-0F7AE5F0AD66}" type="presParOf" srcId="{C0329607-FF47-7A49-A41C-F59F0F839045}" destId="{8352943B-F108-6941-AEA2-D84CFA52E81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496025AD-E66C-AA48-A42C-416E0409CE4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FFE6987-3AE9-4944-B751-E85D6C7D5A24}" type="pres">
      <dgm:prSet presAssocID="{496025AD-E66C-AA48-A42C-416E0409CE44}" presName="vert0" presStyleCnt="0">
        <dgm:presLayoutVars>
          <dgm:dir/>
          <dgm:animOne val="branch"/>
          <dgm:animLvl val="lvl"/>
        </dgm:presLayoutVars>
      </dgm:prSet>
      <dgm:spPr/>
    </dgm:pt>
  </dgm:ptLst>
  <dgm:cxnLst>
    <dgm:cxn modelId="{28133314-71E9-C341-AF00-3CCD335172DA}" type="presOf" srcId="{496025AD-E66C-AA48-A42C-416E0409CE44}" destId="{7FFE6987-3AE9-4944-B751-E85D6C7D5A24}" srcOrd="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EEBD61BA-DD22-6C45-93C3-1DAC5FD3DC6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103C975-5B32-A946-8EA2-5B7F0DFDD020}">
      <dgm:prSet/>
      <dgm:spPr/>
      <dgm:t>
        <a:bodyPr/>
        <a:lstStyle/>
        <a:p>
          <a:r>
            <a:rPr lang="it-IT" dirty="0"/>
            <a:t>Campione di riferimento </a:t>
          </a:r>
        </a:p>
      </dgm:t>
    </dgm:pt>
    <dgm:pt modelId="{128DF7FD-2410-5E4D-9659-5C2737AA9E7A}" type="parTrans" cxnId="{706C3E1D-6D7F-814B-ACAB-6F04C777EAE2}">
      <dgm:prSet/>
      <dgm:spPr/>
      <dgm:t>
        <a:bodyPr/>
        <a:lstStyle/>
        <a:p>
          <a:endParaRPr lang="it-IT"/>
        </a:p>
      </dgm:t>
    </dgm:pt>
    <dgm:pt modelId="{92F9EAF2-189C-7B43-A602-6EAFFB7CD66A}" type="sibTrans" cxnId="{706C3E1D-6D7F-814B-ACAB-6F04C777EAE2}">
      <dgm:prSet/>
      <dgm:spPr/>
      <dgm:t>
        <a:bodyPr/>
        <a:lstStyle/>
        <a:p>
          <a:endParaRPr lang="it-IT"/>
        </a:p>
      </dgm:t>
    </dgm:pt>
    <dgm:pt modelId="{830B8874-5543-D746-9032-245442FCA2F7}" type="pres">
      <dgm:prSet presAssocID="{EEBD61BA-DD22-6C45-93C3-1DAC5FD3DC6A}" presName="linear" presStyleCnt="0">
        <dgm:presLayoutVars>
          <dgm:animLvl val="lvl"/>
          <dgm:resizeHandles val="exact"/>
        </dgm:presLayoutVars>
      </dgm:prSet>
      <dgm:spPr/>
    </dgm:pt>
    <dgm:pt modelId="{EE5DC7B2-8AC1-9F40-9F1B-224B0C48C4CE}" type="pres">
      <dgm:prSet presAssocID="{2103C975-5B32-A946-8EA2-5B7F0DFDD020}" presName="parentText" presStyleLbl="node1" presStyleIdx="0" presStyleCnt="1" custScaleY="38467">
        <dgm:presLayoutVars>
          <dgm:chMax val="0"/>
          <dgm:bulletEnabled val="1"/>
        </dgm:presLayoutVars>
      </dgm:prSet>
      <dgm:spPr/>
    </dgm:pt>
  </dgm:ptLst>
  <dgm:cxnLst>
    <dgm:cxn modelId="{706C3E1D-6D7F-814B-ACAB-6F04C777EAE2}" srcId="{EEBD61BA-DD22-6C45-93C3-1DAC5FD3DC6A}" destId="{2103C975-5B32-A946-8EA2-5B7F0DFDD020}" srcOrd="0" destOrd="0" parTransId="{128DF7FD-2410-5E4D-9659-5C2737AA9E7A}" sibTransId="{92F9EAF2-189C-7B43-A602-6EAFFB7CD66A}"/>
    <dgm:cxn modelId="{1895317B-E2D3-4F46-807B-FDBE79945DDE}" type="presOf" srcId="{EEBD61BA-DD22-6C45-93C3-1DAC5FD3DC6A}" destId="{830B8874-5543-D746-9032-245442FCA2F7}" srcOrd="0" destOrd="0" presId="urn:microsoft.com/office/officeart/2005/8/layout/vList2"/>
    <dgm:cxn modelId="{6116E39E-2E50-A042-9EC9-71AABD6CE919}" type="presOf" srcId="{2103C975-5B32-A946-8EA2-5B7F0DFDD020}" destId="{EE5DC7B2-8AC1-9F40-9F1B-224B0C48C4CE}" srcOrd="0" destOrd="0" presId="urn:microsoft.com/office/officeart/2005/8/layout/vList2"/>
    <dgm:cxn modelId="{5197C281-3A4A-1D48-A1EB-60C0E30A8B64}" type="presParOf" srcId="{830B8874-5543-D746-9032-245442FCA2F7}" destId="{EE5DC7B2-8AC1-9F40-9F1B-224B0C48C4C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F13E1A88-DFA1-7741-A79F-B5863A11967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BD33776D-D2EA-3449-AFC4-6DB0FFD70282}" type="pres">
      <dgm:prSet presAssocID="{F13E1A88-DFA1-7741-A79F-B5863A11967D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72593B28-02A0-4049-BD1E-F8311C90A993}" type="presOf" srcId="{F13E1A88-DFA1-7741-A79F-B5863A11967D}" destId="{BD33776D-D2EA-3449-AFC4-6DB0FFD702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F28D79-37F9-3D43-BEC5-ADA3A5EDFEBA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11BBF95-3B98-A647-B0B3-EB5E5691CC77}">
      <dgm:prSet/>
      <dgm:spPr/>
      <dgm:t>
        <a:bodyPr/>
        <a:lstStyle/>
        <a:p>
          <a:r>
            <a:rPr lang="it-IT" dirty="0"/>
            <a:t>Crowdfunding - </a:t>
          </a:r>
          <a:r>
            <a:rPr lang="it-IT" b="1" dirty="0"/>
            <a:t>Consiglio Europeo </a:t>
          </a:r>
          <a:r>
            <a:rPr lang="it-IT" dirty="0"/>
            <a:t>(2014): «</a:t>
          </a:r>
          <a:r>
            <a:rPr lang="it-IT" i="1" dirty="0"/>
            <a:t>Per </a:t>
          </a:r>
          <a:r>
            <a:rPr lang="it-IT" i="1" dirty="0" err="1"/>
            <a:t>crowdfunding</a:t>
          </a:r>
          <a:r>
            <a:rPr lang="it-IT" i="1" dirty="0"/>
            <a:t> (finanziamento collettivo) si intende generalmente un invito pubblico a raccogliere fondi per un progetto specifico</a:t>
          </a:r>
          <a:r>
            <a:rPr lang="it-IT" dirty="0"/>
            <a:t>». </a:t>
          </a:r>
        </a:p>
      </dgm:t>
    </dgm:pt>
    <dgm:pt modelId="{05375071-24FD-0744-93CB-411D2CBE55D4}" type="parTrans" cxnId="{6FC0422D-8DC9-EE44-9144-CE757FDD8E0B}">
      <dgm:prSet/>
      <dgm:spPr/>
      <dgm:t>
        <a:bodyPr/>
        <a:lstStyle/>
        <a:p>
          <a:endParaRPr lang="it-IT"/>
        </a:p>
      </dgm:t>
    </dgm:pt>
    <dgm:pt modelId="{537B0020-9E8C-F04C-B54B-FD80F59F973E}" type="sibTrans" cxnId="{6FC0422D-8DC9-EE44-9144-CE757FDD8E0B}">
      <dgm:prSet/>
      <dgm:spPr/>
      <dgm:t>
        <a:bodyPr/>
        <a:lstStyle/>
        <a:p>
          <a:endParaRPr lang="it-IT"/>
        </a:p>
      </dgm:t>
    </dgm:pt>
    <dgm:pt modelId="{BED1EE6E-F146-D54C-B788-C2427E25331D}">
      <dgm:prSet/>
      <dgm:spPr/>
      <dgm:t>
        <a:bodyPr/>
        <a:lstStyle/>
        <a:p>
          <a:r>
            <a:rPr lang="it-IT" dirty="0"/>
            <a:t>Dal 2008 in poi, il Crowdfunding si è caratterizzato per la raccolta fondi attraverso i canali web, in concomitanza con la crisi dell’accesso al credito di imprese e famiglie e la nascita dei colossi americani della raccolta fondi online, come Kickstarter e Indiegogo.</a:t>
          </a:r>
        </a:p>
      </dgm:t>
    </dgm:pt>
    <dgm:pt modelId="{C9AF1EFA-EB06-284D-87AA-CCA443233891}" type="parTrans" cxnId="{15EA7560-087C-FA4A-B993-72956249F17B}">
      <dgm:prSet/>
      <dgm:spPr/>
      <dgm:t>
        <a:bodyPr/>
        <a:lstStyle/>
        <a:p>
          <a:endParaRPr lang="it-IT"/>
        </a:p>
      </dgm:t>
    </dgm:pt>
    <dgm:pt modelId="{74D2AAE3-CBAC-044B-B171-00E730E9BAB7}" type="sibTrans" cxnId="{15EA7560-087C-FA4A-B993-72956249F17B}">
      <dgm:prSet/>
      <dgm:spPr/>
      <dgm:t>
        <a:bodyPr/>
        <a:lstStyle/>
        <a:p>
          <a:endParaRPr lang="it-IT"/>
        </a:p>
      </dgm:t>
    </dgm:pt>
    <dgm:pt modelId="{8A1CBF44-240C-D345-8E30-4AB7AD561EC8}" type="pres">
      <dgm:prSet presAssocID="{5FF28D79-37F9-3D43-BEC5-ADA3A5EDFEBA}" presName="Name0" presStyleCnt="0">
        <dgm:presLayoutVars>
          <dgm:dir/>
          <dgm:resizeHandles val="exact"/>
        </dgm:presLayoutVars>
      </dgm:prSet>
      <dgm:spPr/>
    </dgm:pt>
    <dgm:pt modelId="{757789C3-85CF-344A-A009-8F037AF5FF11}" type="pres">
      <dgm:prSet presAssocID="{5FF28D79-37F9-3D43-BEC5-ADA3A5EDFEBA}" presName="fgShape" presStyleLbl="fgShp" presStyleIdx="0" presStyleCnt="1"/>
      <dgm:spPr/>
    </dgm:pt>
    <dgm:pt modelId="{A3312CB3-AF70-AF4B-930E-EDAC48D1D12D}" type="pres">
      <dgm:prSet presAssocID="{5FF28D79-37F9-3D43-BEC5-ADA3A5EDFEBA}" presName="linComp" presStyleCnt="0"/>
      <dgm:spPr/>
    </dgm:pt>
    <dgm:pt modelId="{6C959F7A-2EBA-1146-BD27-D5991765F6CC}" type="pres">
      <dgm:prSet presAssocID="{711BBF95-3B98-A647-B0B3-EB5E5691CC77}" presName="compNode" presStyleCnt="0"/>
      <dgm:spPr/>
    </dgm:pt>
    <dgm:pt modelId="{A2A05915-C82F-8F43-9A15-3941EC950E29}" type="pres">
      <dgm:prSet presAssocID="{711BBF95-3B98-A647-B0B3-EB5E5691CC77}" presName="bkgdShape" presStyleLbl="node1" presStyleIdx="0" presStyleCnt="2"/>
      <dgm:spPr/>
    </dgm:pt>
    <dgm:pt modelId="{0869C458-9E76-D94D-9784-E2ED66A50426}" type="pres">
      <dgm:prSet presAssocID="{711BBF95-3B98-A647-B0B3-EB5E5691CC77}" presName="nodeTx" presStyleLbl="node1" presStyleIdx="0" presStyleCnt="2">
        <dgm:presLayoutVars>
          <dgm:bulletEnabled val="1"/>
        </dgm:presLayoutVars>
      </dgm:prSet>
      <dgm:spPr/>
    </dgm:pt>
    <dgm:pt modelId="{04F5F213-D086-0F46-BA60-656FC5BD180C}" type="pres">
      <dgm:prSet presAssocID="{711BBF95-3B98-A647-B0B3-EB5E5691CC77}" presName="invisiNode" presStyleLbl="node1" presStyleIdx="0" presStyleCnt="2"/>
      <dgm:spPr/>
    </dgm:pt>
    <dgm:pt modelId="{FD92E71F-A2EC-1047-BFD1-8B7369884EEB}" type="pres">
      <dgm:prSet presAssocID="{711BBF95-3B98-A647-B0B3-EB5E5691CC77}" presName="imagNod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</dgm:spPr>
    </dgm:pt>
    <dgm:pt modelId="{5A542D58-B2DA-1F43-AEA0-8F245C09B24E}" type="pres">
      <dgm:prSet presAssocID="{537B0020-9E8C-F04C-B54B-FD80F59F973E}" presName="sibTrans" presStyleLbl="sibTrans2D1" presStyleIdx="0" presStyleCnt="0"/>
      <dgm:spPr/>
    </dgm:pt>
    <dgm:pt modelId="{12E2B70A-B0B7-3841-9A91-CD573EB1D0D4}" type="pres">
      <dgm:prSet presAssocID="{BED1EE6E-F146-D54C-B788-C2427E25331D}" presName="compNode" presStyleCnt="0"/>
      <dgm:spPr/>
    </dgm:pt>
    <dgm:pt modelId="{9FDD85C7-C0F3-FC43-9A20-16606C4F87E3}" type="pres">
      <dgm:prSet presAssocID="{BED1EE6E-F146-D54C-B788-C2427E25331D}" presName="bkgdShape" presStyleLbl="node1" presStyleIdx="1" presStyleCnt="2"/>
      <dgm:spPr/>
    </dgm:pt>
    <dgm:pt modelId="{E83CAF52-2DA6-EF47-A9EA-3DE963E0997A}" type="pres">
      <dgm:prSet presAssocID="{BED1EE6E-F146-D54C-B788-C2427E25331D}" presName="nodeTx" presStyleLbl="node1" presStyleIdx="1" presStyleCnt="2">
        <dgm:presLayoutVars>
          <dgm:bulletEnabled val="1"/>
        </dgm:presLayoutVars>
      </dgm:prSet>
      <dgm:spPr/>
    </dgm:pt>
    <dgm:pt modelId="{D43DC7FD-8B7C-E942-8A7E-6ACBE8FAC3EC}" type="pres">
      <dgm:prSet presAssocID="{BED1EE6E-F146-D54C-B788-C2427E25331D}" presName="invisiNode" presStyleLbl="node1" presStyleIdx="1" presStyleCnt="2"/>
      <dgm:spPr/>
    </dgm:pt>
    <dgm:pt modelId="{BBE10CB3-7318-C747-A838-80AC9D735C98}" type="pres">
      <dgm:prSet presAssocID="{BED1EE6E-F146-D54C-B788-C2427E25331D}" presName="imagNode" presStyleLbl="fgImgPlace1" presStyleIdx="1" presStyleCnt="2" custScaleX="99938" custScaleY="99938" custLinFactNeighborX="1050" custLinFactNeighborY="-209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6FC0422D-8DC9-EE44-9144-CE757FDD8E0B}" srcId="{5FF28D79-37F9-3D43-BEC5-ADA3A5EDFEBA}" destId="{711BBF95-3B98-A647-B0B3-EB5E5691CC77}" srcOrd="0" destOrd="0" parTransId="{05375071-24FD-0744-93CB-411D2CBE55D4}" sibTransId="{537B0020-9E8C-F04C-B54B-FD80F59F973E}"/>
    <dgm:cxn modelId="{15EA7560-087C-FA4A-B993-72956249F17B}" srcId="{5FF28D79-37F9-3D43-BEC5-ADA3A5EDFEBA}" destId="{BED1EE6E-F146-D54C-B788-C2427E25331D}" srcOrd="1" destOrd="0" parTransId="{C9AF1EFA-EB06-284D-87AA-CCA443233891}" sibTransId="{74D2AAE3-CBAC-044B-B171-00E730E9BAB7}"/>
    <dgm:cxn modelId="{E5528582-64FF-A44E-BEA7-5B69CD29BCE2}" type="presOf" srcId="{711BBF95-3B98-A647-B0B3-EB5E5691CC77}" destId="{A2A05915-C82F-8F43-9A15-3941EC950E29}" srcOrd="0" destOrd="0" presId="urn:microsoft.com/office/officeart/2005/8/layout/hList7"/>
    <dgm:cxn modelId="{ED049586-824C-3349-8439-AB5C24D0E41E}" type="presOf" srcId="{BED1EE6E-F146-D54C-B788-C2427E25331D}" destId="{9FDD85C7-C0F3-FC43-9A20-16606C4F87E3}" srcOrd="0" destOrd="0" presId="urn:microsoft.com/office/officeart/2005/8/layout/hList7"/>
    <dgm:cxn modelId="{4CCDEE9A-B6DA-D24D-B551-4B0B28A76D03}" type="presOf" srcId="{711BBF95-3B98-A647-B0B3-EB5E5691CC77}" destId="{0869C458-9E76-D94D-9784-E2ED66A50426}" srcOrd="1" destOrd="0" presId="urn:microsoft.com/office/officeart/2005/8/layout/hList7"/>
    <dgm:cxn modelId="{1F97B4AC-E083-C648-B7BB-1540A3FDCFCC}" type="presOf" srcId="{5FF28D79-37F9-3D43-BEC5-ADA3A5EDFEBA}" destId="{8A1CBF44-240C-D345-8E30-4AB7AD561EC8}" srcOrd="0" destOrd="0" presId="urn:microsoft.com/office/officeart/2005/8/layout/hList7"/>
    <dgm:cxn modelId="{95706CE7-8367-554D-813D-4DB3484E0BEB}" type="presOf" srcId="{537B0020-9E8C-F04C-B54B-FD80F59F973E}" destId="{5A542D58-B2DA-1F43-AEA0-8F245C09B24E}" srcOrd="0" destOrd="0" presId="urn:microsoft.com/office/officeart/2005/8/layout/hList7"/>
    <dgm:cxn modelId="{537A83E7-DC9E-A443-9430-5A9906485051}" type="presOf" srcId="{BED1EE6E-F146-D54C-B788-C2427E25331D}" destId="{E83CAF52-2DA6-EF47-A9EA-3DE963E0997A}" srcOrd="1" destOrd="0" presId="urn:microsoft.com/office/officeart/2005/8/layout/hList7"/>
    <dgm:cxn modelId="{0A0A8BC0-9231-5C4B-B335-ECBD76B4A588}" type="presParOf" srcId="{8A1CBF44-240C-D345-8E30-4AB7AD561EC8}" destId="{757789C3-85CF-344A-A009-8F037AF5FF11}" srcOrd="0" destOrd="0" presId="urn:microsoft.com/office/officeart/2005/8/layout/hList7"/>
    <dgm:cxn modelId="{9B757CD7-E896-584A-A4EB-2D47810FC135}" type="presParOf" srcId="{8A1CBF44-240C-D345-8E30-4AB7AD561EC8}" destId="{A3312CB3-AF70-AF4B-930E-EDAC48D1D12D}" srcOrd="1" destOrd="0" presId="urn:microsoft.com/office/officeart/2005/8/layout/hList7"/>
    <dgm:cxn modelId="{AB722C28-7976-9843-8F6A-3EBE52525DAC}" type="presParOf" srcId="{A3312CB3-AF70-AF4B-930E-EDAC48D1D12D}" destId="{6C959F7A-2EBA-1146-BD27-D5991765F6CC}" srcOrd="0" destOrd="0" presId="urn:microsoft.com/office/officeart/2005/8/layout/hList7"/>
    <dgm:cxn modelId="{E1CFB8DC-AC47-BE48-AD7F-3169765219D8}" type="presParOf" srcId="{6C959F7A-2EBA-1146-BD27-D5991765F6CC}" destId="{A2A05915-C82F-8F43-9A15-3941EC950E29}" srcOrd="0" destOrd="0" presId="urn:microsoft.com/office/officeart/2005/8/layout/hList7"/>
    <dgm:cxn modelId="{EFD92F46-7E02-D74E-A2E1-61D7B6869DF5}" type="presParOf" srcId="{6C959F7A-2EBA-1146-BD27-D5991765F6CC}" destId="{0869C458-9E76-D94D-9784-E2ED66A50426}" srcOrd="1" destOrd="0" presId="urn:microsoft.com/office/officeart/2005/8/layout/hList7"/>
    <dgm:cxn modelId="{35D784C7-163E-204E-A84B-92FC7FD8217A}" type="presParOf" srcId="{6C959F7A-2EBA-1146-BD27-D5991765F6CC}" destId="{04F5F213-D086-0F46-BA60-656FC5BD180C}" srcOrd="2" destOrd="0" presId="urn:microsoft.com/office/officeart/2005/8/layout/hList7"/>
    <dgm:cxn modelId="{A3774BDB-A1DF-9046-8548-B818E35EB6D9}" type="presParOf" srcId="{6C959F7A-2EBA-1146-BD27-D5991765F6CC}" destId="{FD92E71F-A2EC-1047-BFD1-8B7369884EEB}" srcOrd="3" destOrd="0" presId="urn:microsoft.com/office/officeart/2005/8/layout/hList7"/>
    <dgm:cxn modelId="{9EEFA51B-9D4D-5F4F-A55C-42819AD0B720}" type="presParOf" srcId="{A3312CB3-AF70-AF4B-930E-EDAC48D1D12D}" destId="{5A542D58-B2DA-1F43-AEA0-8F245C09B24E}" srcOrd="1" destOrd="0" presId="urn:microsoft.com/office/officeart/2005/8/layout/hList7"/>
    <dgm:cxn modelId="{958DBED4-A381-1B42-AE87-2555900BD6FE}" type="presParOf" srcId="{A3312CB3-AF70-AF4B-930E-EDAC48D1D12D}" destId="{12E2B70A-B0B7-3841-9A91-CD573EB1D0D4}" srcOrd="2" destOrd="0" presId="urn:microsoft.com/office/officeart/2005/8/layout/hList7"/>
    <dgm:cxn modelId="{15F4F0F8-5A49-864B-AA13-A76EA9FF0C38}" type="presParOf" srcId="{12E2B70A-B0B7-3841-9A91-CD573EB1D0D4}" destId="{9FDD85C7-C0F3-FC43-9A20-16606C4F87E3}" srcOrd="0" destOrd="0" presId="urn:microsoft.com/office/officeart/2005/8/layout/hList7"/>
    <dgm:cxn modelId="{FD735279-16D2-2A46-9C2A-BA3BDF3FD5A3}" type="presParOf" srcId="{12E2B70A-B0B7-3841-9A91-CD573EB1D0D4}" destId="{E83CAF52-2DA6-EF47-A9EA-3DE963E0997A}" srcOrd="1" destOrd="0" presId="urn:microsoft.com/office/officeart/2005/8/layout/hList7"/>
    <dgm:cxn modelId="{6F038C35-A92D-9D4C-B5F4-6D6A2D9AEFB6}" type="presParOf" srcId="{12E2B70A-B0B7-3841-9A91-CD573EB1D0D4}" destId="{D43DC7FD-8B7C-E942-8A7E-6ACBE8FAC3EC}" srcOrd="2" destOrd="0" presId="urn:microsoft.com/office/officeart/2005/8/layout/hList7"/>
    <dgm:cxn modelId="{BB1005D2-83AE-B841-88E4-EB8B2C0C0F0B}" type="presParOf" srcId="{12E2B70A-B0B7-3841-9A91-CD573EB1D0D4}" destId="{BBE10CB3-7318-C747-A838-80AC9D735C9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BC2E9FEF-7521-9B40-B129-3973A435DAF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EA7B46F-526B-6D46-BF41-F3EE27C6417E}">
      <dgm:prSet custT="1"/>
      <dgm:spPr/>
      <dgm:t>
        <a:bodyPr/>
        <a:lstStyle/>
        <a:p>
          <a:r>
            <a:rPr lang="it-IT" sz="2000" dirty="0"/>
            <a:t>Notiamo come dal campione risulta in generale, un andamento migliore della percentuale raccolta di quasi 11% di valore nelle piattaforme generaliste rispetto a quelle settoriali. </a:t>
          </a:r>
        </a:p>
      </dgm:t>
    </dgm:pt>
    <dgm:pt modelId="{04651BB6-DE76-9D4E-BA91-ADCC5E1BF81A}" type="parTrans" cxnId="{B8F50540-19A5-1C44-BF3E-D85112949A15}">
      <dgm:prSet/>
      <dgm:spPr/>
      <dgm:t>
        <a:bodyPr/>
        <a:lstStyle/>
        <a:p>
          <a:endParaRPr lang="it-IT"/>
        </a:p>
      </dgm:t>
    </dgm:pt>
    <dgm:pt modelId="{428C58D7-651D-7642-A386-CB102599C9D0}" type="sibTrans" cxnId="{B8F50540-19A5-1C44-BF3E-D85112949A15}">
      <dgm:prSet/>
      <dgm:spPr/>
      <dgm:t>
        <a:bodyPr/>
        <a:lstStyle/>
        <a:p>
          <a:endParaRPr lang="it-IT"/>
        </a:p>
      </dgm:t>
    </dgm:pt>
    <dgm:pt modelId="{529021AB-358E-6B4D-AD9D-F0793B6A8E21}" type="pres">
      <dgm:prSet presAssocID="{BC2E9FEF-7521-9B40-B129-3973A435DAF8}" presName="linear" presStyleCnt="0">
        <dgm:presLayoutVars>
          <dgm:animLvl val="lvl"/>
          <dgm:resizeHandles val="exact"/>
        </dgm:presLayoutVars>
      </dgm:prSet>
      <dgm:spPr/>
    </dgm:pt>
    <dgm:pt modelId="{81006EFF-9A90-4B49-9777-EDFB7EF4F842}" type="pres">
      <dgm:prSet presAssocID="{0EA7B46F-526B-6D46-BF41-F3EE27C6417E}" presName="parentText" presStyleLbl="node1" presStyleIdx="0" presStyleCnt="1" custLinFactNeighborX="16095" custLinFactNeighborY="61432">
        <dgm:presLayoutVars>
          <dgm:chMax val="0"/>
          <dgm:bulletEnabled val="1"/>
        </dgm:presLayoutVars>
      </dgm:prSet>
      <dgm:spPr/>
    </dgm:pt>
  </dgm:ptLst>
  <dgm:cxnLst>
    <dgm:cxn modelId="{3827452E-7461-D443-BDDE-EE726BDD7E2F}" type="presOf" srcId="{BC2E9FEF-7521-9B40-B129-3973A435DAF8}" destId="{529021AB-358E-6B4D-AD9D-F0793B6A8E21}" srcOrd="0" destOrd="0" presId="urn:microsoft.com/office/officeart/2005/8/layout/vList2"/>
    <dgm:cxn modelId="{B8F50540-19A5-1C44-BF3E-D85112949A15}" srcId="{BC2E9FEF-7521-9B40-B129-3973A435DAF8}" destId="{0EA7B46F-526B-6D46-BF41-F3EE27C6417E}" srcOrd="0" destOrd="0" parTransId="{04651BB6-DE76-9D4E-BA91-ADCC5E1BF81A}" sibTransId="{428C58D7-651D-7642-A386-CB102599C9D0}"/>
    <dgm:cxn modelId="{8006E5A7-A4DC-F44B-ABE5-E29A25E51926}" type="presOf" srcId="{0EA7B46F-526B-6D46-BF41-F3EE27C6417E}" destId="{81006EFF-9A90-4B49-9777-EDFB7EF4F842}" srcOrd="0" destOrd="0" presId="urn:microsoft.com/office/officeart/2005/8/layout/vList2"/>
    <dgm:cxn modelId="{3F39FD3F-4559-B140-A912-A5601E7E207E}" type="presParOf" srcId="{529021AB-358E-6B4D-AD9D-F0793B6A8E21}" destId="{81006EFF-9A90-4B49-9777-EDFB7EF4F84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CD9F4727-9824-0346-8F98-FEB98BB5FF8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7DAD996-CA9F-F744-812A-C1F96F14419C}">
      <dgm:prSet custT="1"/>
      <dgm:spPr/>
      <dgm:t>
        <a:bodyPr/>
        <a:lstStyle/>
        <a:p>
          <a:r>
            <a:rPr lang="it-IT" sz="2000" dirty="0"/>
            <a:t>Il tempo della raccolta è più o meno simile tra i due tipi di piattaforme, mentre il numero di sostenitori rispetto al mio campione di riferimento varia notevolmente di quasi 30 persone. </a:t>
          </a:r>
        </a:p>
      </dgm:t>
    </dgm:pt>
    <dgm:pt modelId="{2563D5F4-0FB0-284D-A1CC-0F79E1082D00}" type="parTrans" cxnId="{31AE793C-30DD-1E4F-A706-BE9BA0A91C8D}">
      <dgm:prSet/>
      <dgm:spPr/>
      <dgm:t>
        <a:bodyPr/>
        <a:lstStyle/>
        <a:p>
          <a:endParaRPr lang="it-IT"/>
        </a:p>
      </dgm:t>
    </dgm:pt>
    <dgm:pt modelId="{CB5603D9-A2CA-4D46-A385-C1A8ED711276}" type="sibTrans" cxnId="{31AE793C-30DD-1E4F-A706-BE9BA0A91C8D}">
      <dgm:prSet/>
      <dgm:spPr/>
      <dgm:t>
        <a:bodyPr/>
        <a:lstStyle/>
        <a:p>
          <a:endParaRPr lang="it-IT"/>
        </a:p>
      </dgm:t>
    </dgm:pt>
    <dgm:pt modelId="{EA02B71B-7265-1047-911F-14D2125831D1}" type="pres">
      <dgm:prSet presAssocID="{CD9F4727-9824-0346-8F98-FEB98BB5FF87}" presName="linear" presStyleCnt="0">
        <dgm:presLayoutVars>
          <dgm:animLvl val="lvl"/>
          <dgm:resizeHandles val="exact"/>
        </dgm:presLayoutVars>
      </dgm:prSet>
      <dgm:spPr/>
    </dgm:pt>
    <dgm:pt modelId="{E6987D43-ABC9-F043-9B9B-94A50051C5A7}" type="pres">
      <dgm:prSet presAssocID="{E7DAD996-CA9F-F744-812A-C1F96F14419C}" presName="parentText" presStyleLbl="node1" presStyleIdx="0" presStyleCnt="1" custScaleY="99075" custLinFactNeighborX="-1045" custLinFactNeighborY="-7603">
        <dgm:presLayoutVars>
          <dgm:chMax val="0"/>
          <dgm:bulletEnabled val="1"/>
        </dgm:presLayoutVars>
      </dgm:prSet>
      <dgm:spPr/>
    </dgm:pt>
  </dgm:ptLst>
  <dgm:cxnLst>
    <dgm:cxn modelId="{8FC5393A-6B41-F24B-83D0-4F25DB8459F1}" type="presOf" srcId="{E7DAD996-CA9F-F744-812A-C1F96F14419C}" destId="{E6987D43-ABC9-F043-9B9B-94A50051C5A7}" srcOrd="0" destOrd="0" presId="urn:microsoft.com/office/officeart/2005/8/layout/vList2"/>
    <dgm:cxn modelId="{31AE793C-30DD-1E4F-A706-BE9BA0A91C8D}" srcId="{CD9F4727-9824-0346-8F98-FEB98BB5FF87}" destId="{E7DAD996-CA9F-F744-812A-C1F96F14419C}" srcOrd="0" destOrd="0" parTransId="{2563D5F4-0FB0-284D-A1CC-0F79E1082D00}" sibTransId="{CB5603D9-A2CA-4D46-A385-C1A8ED711276}"/>
    <dgm:cxn modelId="{4934474A-5124-7743-9838-6C742A8CE4DD}" type="presOf" srcId="{CD9F4727-9824-0346-8F98-FEB98BB5FF87}" destId="{EA02B71B-7265-1047-911F-14D2125831D1}" srcOrd="0" destOrd="0" presId="urn:microsoft.com/office/officeart/2005/8/layout/vList2"/>
    <dgm:cxn modelId="{397067DD-807C-3E47-9A54-6D1E03792FC0}" type="presParOf" srcId="{EA02B71B-7265-1047-911F-14D2125831D1}" destId="{E6987D43-ABC9-F043-9B9B-94A50051C5A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6A956712-298E-4243-B368-0501F9870F9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E4F547EB-2AC1-E54C-A936-39ED5566E183}">
      <dgm:prSet/>
      <dgm:spPr/>
      <dgm:t>
        <a:bodyPr/>
        <a:lstStyle/>
        <a:p>
          <a:r>
            <a:rPr lang="it-IT" baseline="0"/>
            <a:t>Grafico classifica </a:t>
          </a:r>
          <a:endParaRPr lang="it-IT"/>
        </a:p>
      </dgm:t>
    </dgm:pt>
    <dgm:pt modelId="{50F6C172-0B02-124C-BA12-E855C0DE2B85}" type="parTrans" cxnId="{BFF77959-68E5-974D-AFF2-2DFB23B5698C}">
      <dgm:prSet/>
      <dgm:spPr/>
      <dgm:t>
        <a:bodyPr/>
        <a:lstStyle/>
        <a:p>
          <a:endParaRPr lang="it-IT"/>
        </a:p>
      </dgm:t>
    </dgm:pt>
    <dgm:pt modelId="{BE1F906C-9562-9F4F-AE45-5B83C7F4BDFB}" type="sibTrans" cxnId="{BFF77959-68E5-974D-AFF2-2DFB23B5698C}">
      <dgm:prSet/>
      <dgm:spPr/>
      <dgm:t>
        <a:bodyPr/>
        <a:lstStyle/>
        <a:p>
          <a:endParaRPr lang="it-IT"/>
        </a:p>
      </dgm:t>
    </dgm:pt>
    <dgm:pt modelId="{53761D50-DBCA-8A42-B146-0C0EC4A001D5}" type="pres">
      <dgm:prSet presAssocID="{6A956712-298E-4243-B368-0501F9870F98}" presName="linear" presStyleCnt="0">
        <dgm:presLayoutVars>
          <dgm:animLvl val="lvl"/>
          <dgm:resizeHandles val="exact"/>
        </dgm:presLayoutVars>
      </dgm:prSet>
      <dgm:spPr/>
    </dgm:pt>
    <dgm:pt modelId="{D3AFC559-0369-F64A-958D-EC4D661DA19E}" type="pres">
      <dgm:prSet presAssocID="{E4F547EB-2AC1-E54C-A936-39ED5566E18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8F4CF0B-A767-1B4B-86AA-CEB299784D9F}" type="presOf" srcId="{E4F547EB-2AC1-E54C-A936-39ED5566E183}" destId="{D3AFC559-0369-F64A-958D-EC4D661DA19E}" srcOrd="0" destOrd="0" presId="urn:microsoft.com/office/officeart/2005/8/layout/vList2"/>
    <dgm:cxn modelId="{BFF77959-68E5-974D-AFF2-2DFB23B5698C}" srcId="{6A956712-298E-4243-B368-0501F9870F98}" destId="{E4F547EB-2AC1-E54C-A936-39ED5566E183}" srcOrd="0" destOrd="0" parTransId="{50F6C172-0B02-124C-BA12-E855C0DE2B85}" sibTransId="{BE1F906C-9562-9F4F-AE45-5B83C7F4BDFB}"/>
    <dgm:cxn modelId="{0F0638CA-5F4F-9847-8744-3E70EC5FEA1A}" type="presOf" srcId="{6A956712-298E-4243-B368-0501F9870F98}" destId="{53761D50-DBCA-8A42-B146-0C0EC4A001D5}" srcOrd="0" destOrd="0" presId="urn:microsoft.com/office/officeart/2005/8/layout/vList2"/>
    <dgm:cxn modelId="{7BEC2C2E-2F6C-464B-A2D3-B165C27E1DB6}" type="presParOf" srcId="{53761D50-DBCA-8A42-B146-0C0EC4A001D5}" destId="{D3AFC559-0369-F64A-958D-EC4D661DA1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DDD2A8EB-3395-8E44-9489-D7ADB86989A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B992FF3-951F-C849-9AC8-03AEE0AFFBB7}">
      <dgm:prSet/>
      <dgm:spPr/>
      <dgm:t>
        <a:bodyPr/>
        <a:lstStyle/>
        <a:p>
          <a:r>
            <a:rPr lang="it-IT" baseline="0" dirty="0"/>
            <a:t>Considerazioni rispetto ai risultati ottenuti </a:t>
          </a:r>
          <a:endParaRPr lang="it-IT" dirty="0"/>
        </a:p>
      </dgm:t>
    </dgm:pt>
    <dgm:pt modelId="{0DAF034A-8ADE-3A46-865F-D3A352CEEAD6}" type="parTrans" cxnId="{84E21FB4-648B-884E-AFB2-2F922A908F26}">
      <dgm:prSet/>
      <dgm:spPr/>
      <dgm:t>
        <a:bodyPr/>
        <a:lstStyle/>
        <a:p>
          <a:endParaRPr lang="it-IT"/>
        </a:p>
      </dgm:t>
    </dgm:pt>
    <dgm:pt modelId="{FD35C49E-79C8-3348-A6A3-C3BFFC94330E}" type="sibTrans" cxnId="{84E21FB4-648B-884E-AFB2-2F922A908F26}">
      <dgm:prSet/>
      <dgm:spPr/>
      <dgm:t>
        <a:bodyPr/>
        <a:lstStyle/>
        <a:p>
          <a:endParaRPr lang="it-IT"/>
        </a:p>
      </dgm:t>
    </dgm:pt>
    <dgm:pt modelId="{A705E863-65B2-6140-9081-F8AEC809B2AC}" type="pres">
      <dgm:prSet presAssocID="{DDD2A8EB-3395-8E44-9489-D7ADB86989AC}" presName="linear" presStyleCnt="0">
        <dgm:presLayoutVars>
          <dgm:animLvl val="lvl"/>
          <dgm:resizeHandles val="exact"/>
        </dgm:presLayoutVars>
      </dgm:prSet>
      <dgm:spPr/>
    </dgm:pt>
    <dgm:pt modelId="{7BF5C922-BD58-6943-832B-BE5B77C09948}" type="pres">
      <dgm:prSet presAssocID="{3B992FF3-951F-C849-9AC8-03AEE0AFFBB7}" presName="parentText" presStyleLbl="node1" presStyleIdx="0" presStyleCnt="1" custScaleY="158558" custLinFactNeighborX="4973" custLinFactNeighborY="-74753">
        <dgm:presLayoutVars>
          <dgm:chMax val="0"/>
          <dgm:bulletEnabled val="1"/>
        </dgm:presLayoutVars>
      </dgm:prSet>
      <dgm:spPr/>
    </dgm:pt>
  </dgm:ptLst>
  <dgm:cxnLst>
    <dgm:cxn modelId="{2BB43E0D-D5A5-D341-9C9D-41DD0CB76659}" type="presOf" srcId="{3B992FF3-951F-C849-9AC8-03AEE0AFFBB7}" destId="{7BF5C922-BD58-6943-832B-BE5B77C09948}" srcOrd="0" destOrd="0" presId="urn:microsoft.com/office/officeart/2005/8/layout/vList2"/>
    <dgm:cxn modelId="{0FF86274-4574-5548-B3E5-0DD8ADE27607}" type="presOf" srcId="{DDD2A8EB-3395-8E44-9489-D7ADB86989AC}" destId="{A705E863-65B2-6140-9081-F8AEC809B2AC}" srcOrd="0" destOrd="0" presId="urn:microsoft.com/office/officeart/2005/8/layout/vList2"/>
    <dgm:cxn modelId="{84E21FB4-648B-884E-AFB2-2F922A908F26}" srcId="{DDD2A8EB-3395-8E44-9489-D7ADB86989AC}" destId="{3B992FF3-951F-C849-9AC8-03AEE0AFFBB7}" srcOrd="0" destOrd="0" parTransId="{0DAF034A-8ADE-3A46-865F-D3A352CEEAD6}" sibTransId="{FD35C49E-79C8-3348-A6A3-C3BFFC94330E}"/>
    <dgm:cxn modelId="{5BF42F72-7B9B-D34A-9AC9-745C51907468}" type="presParOf" srcId="{A705E863-65B2-6140-9081-F8AEC809B2AC}" destId="{7BF5C922-BD58-6943-832B-BE5B77C0994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3BE6DAB2-FEC2-0849-ABAA-FCB104D2EC0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8E6F035-30D9-4A49-A859-FBFE85EAD1E9}">
      <dgm:prSet/>
      <dgm:spPr/>
      <dgm:t>
        <a:bodyPr/>
        <a:lstStyle/>
        <a:p>
          <a:r>
            <a:rPr lang="it-IT" baseline="0" dirty="0"/>
            <a:t>E’ possibile generalizzare con una regressione il legame tra tipo di piattaforma e performance del progetto calcolato con il numero indice? </a:t>
          </a:r>
          <a:endParaRPr lang="it-IT" dirty="0"/>
        </a:p>
      </dgm:t>
    </dgm:pt>
    <dgm:pt modelId="{D79748B6-CE38-9F48-B5D2-7589499A687C}" type="parTrans" cxnId="{CA120979-E7E6-A740-81B3-A31B90635091}">
      <dgm:prSet/>
      <dgm:spPr/>
      <dgm:t>
        <a:bodyPr/>
        <a:lstStyle/>
        <a:p>
          <a:endParaRPr lang="it-IT"/>
        </a:p>
      </dgm:t>
    </dgm:pt>
    <dgm:pt modelId="{F495574F-6D05-5D4F-BB3F-66E99CA32F5E}" type="sibTrans" cxnId="{CA120979-E7E6-A740-81B3-A31B90635091}">
      <dgm:prSet/>
      <dgm:spPr/>
      <dgm:t>
        <a:bodyPr/>
        <a:lstStyle/>
        <a:p>
          <a:endParaRPr lang="it-IT"/>
        </a:p>
      </dgm:t>
    </dgm:pt>
    <dgm:pt modelId="{385CE3AB-9B11-2743-8E90-ACECF42EB49A}" type="pres">
      <dgm:prSet presAssocID="{3BE6DAB2-FEC2-0849-ABAA-FCB104D2EC05}" presName="linear" presStyleCnt="0">
        <dgm:presLayoutVars>
          <dgm:animLvl val="lvl"/>
          <dgm:resizeHandles val="exact"/>
        </dgm:presLayoutVars>
      </dgm:prSet>
      <dgm:spPr/>
    </dgm:pt>
    <dgm:pt modelId="{1A78C7A1-96BE-6047-AD66-DBAB8357C80F}" type="pres">
      <dgm:prSet presAssocID="{98E6F035-30D9-4A49-A859-FBFE85EAD1E9}" presName="parentText" presStyleLbl="node1" presStyleIdx="0" presStyleCnt="1" custLinFactNeighborY="-45920">
        <dgm:presLayoutVars>
          <dgm:chMax val="0"/>
          <dgm:bulletEnabled val="1"/>
        </dgm:presLayoutVars>
      </dgm:prSet>
      <dgm:spPr/>
    </dgm:pt>
  </dgm:ptLst>
  <dgm:cxnLst>
    <dgm:cxn modelId="{A9DCCE1E-7954-A042-85F9-D6279CCE5F4C}" type="presOf" srcId="{3BE6DAB2-FEC2-0849-ABAA-FCB104D2EC05}" destId="{385CE3AB-9B11-2743-8E90-ACECF42EB49A}" srcOrd="0" destOrd="0" presId="urn:microsoft.com/office/officeart/2005/8/layout/vList2"/>
    <dgm:cxn modelId="{CA120979-E7E6-A740-81B3-A31B90635091}" srcId="{3BE6DAB2-FEC2-0849-ABAA-FCB104D2EC05}" destId="{98E6F035-30D9-4A49-A859-FBFE85EAD1E9}" srcOrd="0" destOrd="0" parTransId="{D79748B6-CE38-9F48-B5D2-7589499A687C}" sibTransId="{F495574F-6D05-5D4F-BB3F-66E99CA32F5E}"/>
    <dgm:cxn modelId="{5D6089B6-4CD7-2B41-8EAF-1E717AA4CDE9}" type="presOf" srcId="{98E6F035-30D9-4A49-A859-FBFE85EAD1E9}" destId="{1A78C7A1-96BE-6047-AD66-DBAB8357C80F}" srcOrd="0" destOrd="0" presId="urn:microsoft.com/office/officeart/2005/8/layout/vList2"/>
    <dgm:cxn modelId="{38A78D9E-5F69-D54E-87C0-22FC4A38F49B}" type="presParOf" srcId="{385CE3AB-9B11-2743-8E90-ACECF42EB49A}" destId="{1A78C7A1-96BE-6047-AD66-DBAB8357C80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2284893F-6FD8-EA4C-BB2C-F0DD4950E940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mc:AlternateContent xmlns:mc="http://schemas.openxmlformats.org/markup-compatibility/2006" xmlns:a14="http://schemas.microsoft.com/office/drawing/2010/main">
      <mc:Choice Requires="a14">
        <dgm:pt modelId="{1338CCCD-E6CC-4A46-B4B5-C7281263806D}">
          <dgm:prSet custT="1"/>
          <dgm:spPr/>
          <dgm:t>
            <a:bodyPr/>
            <a:lstStyle/>
            <a:p>
              <a:endParaRPr lang="it-IT" sz="1300" dirty="0"/>
            </a:p>
            <a:p>
              <a:endParaRPr lang="it-IT" sz="1300" dirty="0"/>
            </a:p>
            <a:p>
              <a:endParaRPr lang="it-IT" sz="1600" dirty="0"/>
            </a:p>
            <a:p>
              <a:endParaRPr lang="it-IT" sz="1600" dirty="0"/>
            </a:p>
            <a:p>
              <a:r>
                <a:rPr lang="it-IT" sz="1600" dirty="0"/>
                <a:t>L’ipotesi della regressione è che la performance, quindi variabile dipendente sia influenzata anche da dove carico il progetto, se in una piattaforma settoriale, o in una generalista, questo però deve essere valutato a parità di altri fattori, quindi includendo nella regressione tutte le componenti dell’indice sintetico, in modo da valutare nello specifico solo l’effetto sulla performance del tipo di piattaforma.</a:t>
              </a:r>
            </a:p>
            <a:p>
              <a:endParaRPr lang="it-IT" sz="1800" i="1" dirty="0">
                <a:latin typeface="Cambria Math" panose="02040503050406030204" pitchFamily="18" charset="0"/>
              </a:endParaRP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p>
                      <m:sSupPr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𝑃𝑒𝑟𝑓𝑜𝑟𝑚𝑎𝑛𝑐𝑒</m:t>
                        </m:r>
                      </m:e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^</m:t>
                        </m:r>
                      </m:sup>
                    </m:sSup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^</m:t>
                            </m:r>
                          </m:sup>
                        </m:sSubSup>
                      </m:e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+ </m:t>
                    </m:r>
                    <m:sSubSup>
                      <m:sSubSup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^</m:t>
                        </m:r>
                      </m:sup>
                    </m:sSubSup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𝑇𝑖𝑝𝑜𝑃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^</m:t>
                        </m:r>
                      </m:sup>
                    </m:sSubSup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𝑇𝑒𝑚𝑝𝑜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^</m:t>
                        </m:r>
                      </m:sup>
                    </m:sSubSup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𝑆𝑢𝑐𝑐𝑒𝑠𝑠𝑜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^</m:t>
                        </m:r>
                      </m:sup>
                    </m:sSubSup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𝑆𝑜𝑠𝑡𝑒𝑛𝑖𝑡𝑜𝑟𝑖</m:t>
                    </m:r>
                  </m:oMath>
                </m:oMathPara>
              </a14:m>
              <a:endParaRPr lang="it-IT" sz="1800" dirty="0"/>
            </a:p>
          </dgm:t>
        </dgm:pt>
      </mc:Choice>
      <mc:Fallback xmlns="">
        <dgm:pt modelId="{1338CCCD-E6CC-4A46-B4B5-C7281263806D}">
          <dgm:prSet custT="1"/>
          <dgm:spPr/>
          <dgm:t>
            <a:bodyPr/>
            <a:lstStyle/>
            <a:p>
              <a:endParaRPr lang="it-IT" sz="1300" dirty="0"/>
            </a:p>
            <a:p>
              <a:endParaRPr lang="it-IT" sz="1300" dirty="0"/>
            </a:p>
            <a:p>
              <a:endParaRPr lang="it-IT" sz="1600" dirty="0"/>
            </a:p>
            <a:p>
              <a:endParaRPr lang="it-IT" sz="1600" dirty="0"/>
            </a:p>
            <a:p>
              <a:r>
                <a:rPr lang="it-IT" sz="1600" dirty="0"/>
                <a:t>L’ipotesi della regressione è che la performance, quindi variabile dipendente sia influenzata anche da dove carico il progetto, se in una piattaforma settoriale, o in una generalista, questo però deve essere valutato a parità di altri fattori, quindi includendo nella regressione tutte le componenti dell’indice sintetico, in modo da valutare nello specifico solo l’effetto sulla performance del tipo di piattaforma.</a:t>
              </a:r>
            </a:p>
            <a:p>
              <a:endParaRPr lang="it-IT" sz="1800" i="1" dirty="0">
                <a:latin typeface="Cambria Math" panose="02040503050406030204" pitchFamily="18" charset="0"/>
              </a:endParaRPr>
            </a:p>
            <a:p>
              <a:r>
                <a:rPr lang="it-IT" sz="1800" i="0">
                  <a:latin typeface="Cambria Math" panose="02040503050406030204" pitchFamily="18" charset="0"/>
                </a:rPr>
                <a:t>〖</a:t>
              </a:r>
              <a:r>
                <a:rPr lang="it-IT" sz="1800" b="0" i="0">
                  <a:latin typeface="Cambria Math" panose="02040503050406030204" pitchFamily="18" charset="0"/>
                </a:rPr>
                <a:t>𝑃𝑒𝑟𝑓𝑜𝑟𝑚𝑎𝑛𝑐𝑒〗^^= 〖</a:t>
              </a:r>
              <a:r>
                <a:rPr lang="it-IT" sz="1800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𝛽_0^^〗^</a:t>
              </a:r>
              <a:r>
                <a:rPr lang="it-IT" sz="1800" b="0" i="0">
                  <a:latin typeface="Cambria Math" panose="02040503050406030204" pitchFamily="18" charset="0"/>
                </a:rPr>
                <a:t> + </a:t>
              </a:r>
              <a:r>
                <a:rPr lang="it-IT" sz="1800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𝛽_</a:t>
              </a:r>
              <a:r>
                <a:rPr lang="it-IT" sz="1800" b="0" i="0">
                  <a:latin typeface="Cambria Math" panose="02040503050406030204" pitchFamily="18" charset="0"/>
                </a:rPr>
                <a:t>1^^ 𝑇𝑖𝑝𝑜𝑃+</a:t>
              </a:r>
              <a:r>
                <a:rPr lang="it-IT" sz="1800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𝛽_</a:t>
              </a:r>
              <a:r>
                <a:rPr lang="it-IT" sz="1800" b="0" i="0">
                  <a:latin typeface="Cambria Math" panose="02040503050406030204" pitchFamily="18" charset="0"/>
                </a:rPr>
                <a:t>2^^ 𝑇𝑒𝑚𝑝𝑜+</a:t>
              </a:r>
              <a:r>
                <a:rPr lang="it-IT" sz="1800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𝛽_</a:t>
              </a:r>
              <a:r>
                <a:rPr lang="it-IT" sz="1800" b="0" i="0">
                  <a:latin typeface="Cambria Math" panose="02040503050406030204" pitchFamily="18" charset="0"/>
                </a:rPr>
                <a:t>3^^ 𝑆𝑢𝑐𝑐𝑒𝑠𝑠𝑜+𝐵_4^^ 𝑆𝑜𝑠𝑡𝑒𝑛𝑖𝑡𝑜𝑟𝑖</a:t>
              </a:r>
              <a:endParaRPr lang="it-IT" sz="1800" dirty="0"/>
            </a:p>
          </dgm:t>
        </dgm:pt>
      </mc:Fallback>
    </mc:AlternateContent>
    <dgm:pt modelId="{5004A2F1-B5C0-E84B-9856-5CE04079A60D}" type="parTrans" cxnId="{04A8BFD7-D9D3-FA43-BF25-33F37FAF537E}">
      <dgm:prSet/>
      <dgm:spPr/>
      <dgm:t>
        <a:bodyPr/>
        <a:lstStyle/>
        <a:p>
          <a:endParaRPr lang="it-IT"/>
        </a:p>
      </dgm:t>
    </dgm:pt>
    <dgm:pt modelId="{42E1580D-7BEF-5D42-A32A-4B9FDE3BF146}" type="sibTrans" cxnId="{04A8BFD7-D9D3-FA43-BF25-33F37FAF537E}">
      <dgm:prSet/>
      <dgm:spPr/>
      <dgm:t>
        <a:bodyPr/>
        <a:lstStyle/>
        <a:p>
          <a:endParaRPr lang="it-IT"/>
        </a:p>
      </dgm:t>
    </dgm:pt>
    <dgm:pt modelId="{27FA8F43-0D4F-0543-89AB-1F37355DBB8B}" type="pres">
      <dgm:prSet presAssocID="{2284893F-6FD8-EA4C-BB2C-F0DD4950E940}" presName="Name0" presStyleCnt="0">
        <dgm:presLayoutVars>
          <dgm:dir/>
          <dgm:resizeHandles val="exact"/>
        </dgm:presLayoutVars>
      </dgm:prSet>
      <dgm:spPr/>
    </dgm:pt>
    <dgm:pt modelId="{E6BFAA74-626B-8842-B3B7-7A6798BD2058}" type="pres">
      <dgm:prSet presAssocID="{2284893F-6FD8-EA4C-BB2C-F0DD4950E940}" presName="fgShape" presStyleLbl="fgShp" presStyleIdx="0" presStyleCnt="1" custLinFactY="-264442" custLinFactNeighborX="0" custLinFactNeighborY="-300000"/>
      <dgm:spPr/>
    </dgm:pt>
    <dgm:pt modelId="{FB686944-B8B6-BF41-9553-F2A4ACFECAFA}" type="pres">
      <dgm:prSet presAssocID="{2284893F-6FD8-EA4C-BB2C-F0DD4950E940}" presName="linComp" presStyleCnt="0"/>
      <dgm:spPr/>
    </dgm:pt>
    <dgm:pt modelId="{F870FCA2-689B-BC4F-82BE-3FAC0B515F53}" type="pres">
      <dgm:prSet presAssocID="{1338CCCD-E6CC-4A46-B4B5-C7281263806D}" presName="compNode" presStyleCnt="0"/>
      <dgm:spPr/>
    </dgm:pt>
    <dgm:pt modelId="{A2A246B6-048A-784A-B9C9-192F1FE33D31}" type="pres">
      <dgm:prSet presAssocID="{1338CCCD-E6CC-4A46-B4B5-C7281263806D}" presName="bkgdShape" presStyleLbl="node1" presStyleIdx="0" presStyleCnt="1"/>
      <dgm:spPr/>
    </dgm:pt>
    <dgm:pt modelId="{7E82C2F2-32EE-534D-98DC-754A817367A5}" type="pres">
      <dgm:prSet presAssocID="{1338CCCD-E6CC-4A46-B4B5-C7281263806D}" presName="nodeTx" presStyleLbl="node1" presStyleIdx="0" presStyleCnt="1">
        <dgm:presLayoutVars>
          <dgm:bulletEnabled val="1"/>
        </dgm:presLayoutVars>
      </dgm:prSet>
      <dgm:spPr/>
    </dgm:pt>
    <dgm:pt modelId="{424AE3A8-EF07-F940-9D61-2BEABCC588AF}" type="pres">
      <dgm:prSet presAssocID="{1338CCCD-E6CC-4A46-B4B5-C7281263806D}" presName="invisiNode" presStyleLbl="node1" presStyleIdx="0" presStyleCnt="1"/>
      <dgm:spPr/>
    </dgm:pt>
    <dgm:pt modelId="{EB02C5CD-944F-8F4E-8AA7-9284ACD627F7}" type="pres">
      <dgm:prSet presAssocID="{1338CCCD-E6CC-4A46-B4B5-C7281263806D}" presName="imagNode" presStyleLbl="fgImgPlace1" presStyleIdx="0" presStyleCnt="1" custLinFactNeighborY="2410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</dgm:ptLst>
  <dgm:cxnLst>
    <dgm:cxn modelId="{8EAEFB3E-380E-2D4E-9C81-86014AD4C6FA}" type="presOf" srcId="{1338CCCD-E6CC-4A46-B4B5-C7281263806D}" destId="{7E82C2F2-32EE-534D-98DC-754A817367A5}" srcOrd="1" destOrd="0" presId="urn:microsoft.com/office/officeart/2005/8/layout/hList7"/>
    <dgm:cxn modelId="{B0364347-36C0-8E45-899B-09D50A7B88F8}" type="presOf" srcId="{2284893F-6FD8-EA4C-BB2C-F0DD4950E940}" destId="{27FA8F43-0D4F-0543-89AB-1F37355DBB8B}" srcOrd="0" destOrd="0" presId="urn:microsoft.com/office/officeart/2005/8/layout/hList7"/>
    <dgm:cxn modelId="{27108460-3FB1-7742-98AF-9500F441703E}" type="presOf" srcId="{1338CCCD-E6CC-4A46-B4B5-C7281263806D}" destId="{A2A246B6-048A-784A-B9C9-192F1FE33D31}" srcOrd="0" destOrd="0" presId="urn:microsoft.com/office/officeart/2005/8/layout/hList7"/>
    <dgm:cxn modelId="{04A8BFD7-D9D3-FA43-BF25-33F37FAF537E}" srcId="{2284893F-6FD8-EA4C-BB2C-F0DD4950E940}" destId="{1338CCCD-E6CC-4A46-B4B5-C7281263806D}" srcOrd="0" destOrd="0" parTransId="{5004A2F1-B5C0-E84B-9856-5CE04079A60D}" sibTransId="{42E1580D-7BEF-5D42-A32A-4B9FDE3BF146}"/>
    <dgm:cxn modelId="{72186AC7-0BD8-CA44-A35E-31350F769EFC}" type="presParOf" srcId="{27FA8F43-0D4F-0543-89AB-1F37355DBB8B}" destId="{E6BFAA74-626B-8842-B3B7-7A6798BD2058}" srcOrd="0" destOrd="0" presId="urn:microsoft.com/office/officeart/2005/8/layout/hList7"/>
    <dgm:cxn modelId="{DFF73D24-76B4-DB41-ACDC-453EAB562F68}" type="presParOf" srcId="{27FA8F43-0D4F-0543-89AB-1F37355DBB8B}" destId="{FB686944-B8B6-BF41-9553-F2A4ACFECAFA}" srcOrd="1" destOrd="0" presId="urn:microsoft.com/office/officeart/2005/8/layout/hList7"/>
    <dgm:cxn modelId="{9E6668CA-078D-EF46-B6F7-817520D7D48D}" type="presParOf" srcId="{FB686944-B8B6-BF41-9553-F2A4ACFECAFA}" destId="{F870FCA2-689B-BC4F-82BE-3FAC0B515F53}" srcOrd="0" destOrd="0" presId="urn:microsoft.com/office/officeart/2005/8/layout/hList7"/>
    <dgm:cxn modelId="{238168E5-7E4F-4142-B399-A33605017404}" type="presParOf" srcId="{F870FCA2-689B-BC4F-82BE-3FAC0B515F53}" destId="{A2A246B6-048A-784A-B9C9-192F1FE33D31}" srcOrd="0" destOrd="0" presId="urn:microsoft.com/office/officeart/2005/8/layout/hList7"/>
    <dgm:cxn modelId="{E62F13B0-422A-7E47-A459-7D2F3C2EB1D8}" type="presParOf" srcId="{F870FCA2-689B-BC4F-82BE-3FAC0B515F53}" destId="{7E82C2F2-32EE-534D-98DC-754A817367A5}" srcOrd="1" destOrd="0" presId="urn:microsoft.com/office/officeart/2005/8/layout/hList7"/>
    <dgm:cxn modelId="{9BBFA7C7-83E0-5B47-8F70-B6F3A6894839}" type="presParOf" srcId="{F870FCA2-689B-BC4F-82BE-3FAC0B515F53}" destId="{424AE3A8-EF07-F940-9D61-2BEABCC588AF}" srcOrd="2" destOrd="0" presId="urn:microsoft.com/office/officeart/2005/8/layout/hList7"/>
    <dgm:cxn modelId="{D1EC3DFC-7A03-E143-B31C-DB16A0219C89}" type="presParOf" srcId="{F870FCA2-689B-BC4F-82BE-3FAC0B515F53}" destId="{EB02C5CD-944F-8F4E-8AA7-9284ACD627F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2284893F-6FD8-EA4C-BB2C-F0DD4950E940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338CCCD-E6CC-4A46-B4B5-C7281263806D}">
      <dgm:prSet custT="1"/>
      <dgm:spPr>
        <a:blipFill>
          <a:blip xmlns:r="http://schemas.openxmlformats.org/officeDocument/2006/relationships" r:embed="rId1"/>
          <a:stretch>
            <a:fillRect r="-468"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5004A2F1-B5C0-E84B-9856-5CE04079A60D}" type="parTrans" cxnId="{04A8BFD7-D9D3-FA43-BF25-33F37FAF537E}">
      <dgm:prSet/>
      <dgm:spPr/>
      <dgm:t>
        <a:bodyPr/>
        <a:lstStyle/>
        <a:p>
          <a:endParaRPr lang="it-IT"/>
        </a:p>
      </dgm:t>
    </dgm:pt>
    <dgm:pt modelId="{42E1580D-7BEF-5D42-A32A-4B9FDE3BF146}" type="sibTrans" cxnId="{04A8BFD7-D9D3-FA43-BF25-33F37FAF537E}">
      <dgm:prSet/>
      <dgm:spPr/>
      <dgm:t>
        <a:bodyPr/>
        <a:lstStyle/>
        <a:p>
          <a:endParaRPr lang="it-IT"/>
        </a:p>
      </dgm:t>
    </dgm:pt>
    <dgm:pt modelId="{27FA8F43-0D4F-0543-89AB-1F37355DBB8B}" type="pres">
      <dgm:prSet presAssocID="{2284893F-6FD8-EA4C-BB2C-F0DD4950E940}" presName="Name0" presStyleCnt="0">
        <dgm:presLayoutVars>
          <dgm:dir/>
          <dgm:resizeHandles val="exact"/>
        </dgm:presLayoutVars>
      </dgm:prSet>
      <dgm:spPr/>
    </dgm:pt>
    <dgm:pt modelId="{E6BFAA74-626B-8842-B3B7-7A6798BD2058}" type="pres">
      <dgm:prSet presAssocID="{2284893F-6FD8-EA4C-BB2C-F0DD4950E940}" presName="fgShape" presStyleLbl="fgShp" presStyleIdx="0" presStyleCnt="1" custLinFactY="-264442" custLinFactNeighborX="0" custLinFactNeighborY="-300000"/>
      <dgm:spPr/>
    </dgm:pt>
    <dgm:pt modelId="{FB686944-B8B6-BF41-9553-F2A4ACFECAFA}" type="pres">
      <dgm:prSet presAssocID="{2284893F-6FD8-EA4C-BB2C-F0DD4950E940}" presName="linComp" presStyleCnt="0"/>
      <dgm:spPr/>
    </dgm:pt>
    <dgm:pt modelId="{F870FCA2-689B-BC4F-82BE-3FAC0B515F53}" type="pres">
      <dgm:prSet presAssocID="{1338CCCD-E6CC-4A46-B4B5-C7281263806D}" presName="compNode" presStyleCnt="0"/>
      <dgm:spPr/>
    </dgm:pt>
    <dgm:pt modelId="{A2A246B6-048A-784A-B9C9-192F1FE33D31}" type="pres">
      <dgm:prSet presAssocID="{1338CCCD-E6CC-4A46-B4B5-C7281263806D}" presName="bkgdShape" presStyleLbl="node1" presStyleIdx="0" presStyleCnt="1"/>
      <dgm:spPr/>
    </dgm:pt>
    <dgm:pt modelId="{7E82C2F2-32EE-534D-98DC-754A817367A5}" type="pres">
      <dgm:prSet presAssocID="{1338CCCD-E6CC-4A46-B4B5-C7281263806D}" presName="nodeTx" presStyleLbl="node1" presStyleIdx="0" presStyleCnt="1">
        <dgm:presLayoutVars>
          <dgm:bulletEnabled val="1"/>
        </dgm:presLayoutVars>
      </dgm:prSet>
      <dgm:spPr/>
    </dgm:pt>
    <dgm:pt modelId="{424AE3A8-EF07-F940-9D61-2BEABCC588AF}" type="pres">
      <dgm:prSet presAssocID="{1338CCCD-E6CC-4A46-B4B5-C7281263806D}" presName="invisiNode" presStyleLbl="node1" presStyleIdx="0" presStyleCnt="1"/>
      <dgm:spPr/>
    </dgm:pt>
    <dgm:pt modelId="{EB02C5CD-944F-8F4E-8AA7-9284ACD627F7}" type="pres">
      <dgm:prSet presAssocID="{1338CCCD-E6CC-4A46-B4B5-C7281263806D}" presName="imagNode" presStyleLbl="fgImgPlace1" presStyleIdx="0" presStyleCnt="1" custLinFactNeighborY="2410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</dgm:ptLst>
  <dgm:cxnLst>
    <dgm:cxn modelId="{8EAEFB3E-380E-2D4E-9C81-86014AD4C6FA}" type="presOf" srcId="{1338CCCD-E6CC-4A46-B4B5-C7281263806D}" destId="{7E82C2F2-32EE-534D-98DC-754A817367A5}" srcOrd="1" destOrd="0" presId="urn:microsoft.com/office/officeart/2005/8/layout/hList7"/>
    <dgm:cxn modelId="{B0364347-36C0-8E45-899B-09D50A7B88F8}" type="presOf" srcId="{2284893F-6FD8-EA4C-BB2C-F0DD4950E940}" destId="{27FA8F43-0D4F-0543-89AB-1F37355DBB8B}" srcOrd="0" destOrd="0" presId="urn:microsoft.com/office/officeart/2005/8/layout/hList7"/>
    <dgm:cxn modelId="{27108460-3FB1-7742-98AF-9500F441703E}" type="presOf" srcId="{1338CCCD-E6CC-4A46-B4B5-C7281263806D}" destId="{A2A246B6-048A-784A-B9C9-192F1FE33D31}" srcOrd="0" destOrd="0" presId="urn:microsoft.com/office/officeart/2005/8/layout/hList7"/>
    <dgm:cxn modelId="{04A8BFD7-D9D3-FA43-BF25-33F37FAF537E}" srcId="{2284893F-6FD8-EA4C-BB2C-F0DD4950E940}" destId="{1338CCCD-E6CC-4A46-B4B5-C7281263806D}" srcOrd="0" destOrd="0" parTransId="{5004A2F1-B5C0-E84B-9856-5CE04079A60D}" sibTransId="{42E1580D-7BEF-5D42-A32A-4B9FDE3BF146}"/>
    <dgm:cxn modelId="{72186AC7-0BD8-CA44-A35E-31350F769EFC}" type="presParOf" srcId="{27FA8F43-0D4F-0543-89AB-1F37355DBB8B}" destId="{E6BFAA74-626B-8842-B3B7-7A6798BD2058}" srcOrd="0" destOrd="0" presId="urn:microsoft.com/office/officeart/2005/8/layout/hList7"/>
    <dgm:cxn modelId="{DFF73D24-76B4-DB41-ACDC-453EAB562F68}" type="presParOf" srcId="{27FA8F43-0D4F-0543-89AB-1F37355DBB8B}" destId="{FB686944-B8B6-BF41-9553-F2A4ACFECAFA}" srcOrd="1" destOrd="0" presId="urn:microsoft.com/office/officeart/2005/8/layout/hList7"/>
    <dgm:cxn modelId="{9E6668CA-078D-EF46-B6F7-817520D7D48D}" type="presParOf" srcId="{FB686944-B8B6-BF41-9553-F2A4ACFECAFA}" destId="{F870FCA2-689B-BC4F-82BE-3FAC0B515F53}" srcOrd="0" destOrd="0" presId="urn:microsoft.com/office/officeart/2005/8/layout/hList7"/>
    <dgm:cxn modelId="{238168E5-7E4F-4142-B399-A33605017404}" type="presParOf" srcId="{F870FCA2-689B-BC4F-82BE-3FAC0B515F53}" destId="{A2A246B6-048A-784A-B9C9-192F1FE33D31}" srcOrd="0" destOrd="0" presId="urn:microsoft.com/office/officeart/2005/8/layout/hList7"/>
    <dgm:cxn modelId="{E62F13B0-422A-7E47-A459-7D2F3C2EB1D8}" type="presParOf" srcId="{F870FCA2-689B-BC4F-82BE-3FAC0B515F53}" destId="{7E82C2F2-32EE-534D-98DC-754A817367A5}" srcOrd="1" destOrd="0" presId="urn:microsoft.com/office/officeart/2005/8/layout/hList7"/>
    <dgm:cxn modelId="{9BBFA7C7-83E0-5B47-8F70-B6F3A6894839}" type="presParOf" srcId="{F870FCA2-689B-BC4F-82BE-3FAC0B515F53}" destId="{424AE3A8-EF07-F940-9D61-2BEABCC588AF}" srcOrd="2" destOrd="0" presId="urn:microsoft.com/office/officeart/2005/8/layout/hList7"/>
    <dgm:cxn modelId="{D1EC3DFC-7A03-E143-B31C-DB16A0219C89}" type="presParOf" srcId="{F870FCA2-689B-BC4F-82BE-3FAC0B515F53}" destId="{EB02C5CD-944F-8F4E-8AA7-9284ACD627F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5CCA8461-1589-A643-BF93-87CCFC472C6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E9AD8BF-B250-1943-9DC5-3C16276FF0F9}" type="pres">
      <dgm:prSet presAssocID="{5CCA8461-1589-A643-BF93-87CCFC472C65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2C4E2B3-9642-3F47-BDBC-75BD710806BC}" type="presOf" srcId="{5CCA8461-1589-A643-BF93-87CCFC472C65}" destId="{3E9AD8BF-B250-1943-9DC5-3C16276FF0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78474FFF-5601-B14B-8717-D4D69372AF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2A2095EA-F89F-1C44-9B0C-A5A1762E4484}" type="pres">
      <dgm:prSet presAssocID="{78474FFF-5601-B14B-8717-D4D69372AF2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FBBE98BC-4D3B-5A47-A884-6743E5814B24}" type="presOf" srcId="{78474FFF-5601-B14B-8717-D4D69372AF21}" destId="{2A2095EA-F89F-1C44-9B0C-A5A1762E44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77EB1011-1D77-094E-909F-8538CEC58A3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D4E1CC7-F129-3441-B41C-29C77D5EDC38}" type="pres">
      <dgm:prSet presAssocID="{77EB1011-1D77-094E-909F-8538CEC58A37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0A0E91DB-9FFD-2C4E-B71B-AFB0A54AC25F}" type="presOf" srcId="{77EB1011-1D77-094E-909F-8538CEC58A37}" destId="{5D4E1CC7-F129-3441-B41C-29C77D5EDC3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8BE0C1-F1A5-6E41-ADC0-1C44ACFC70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CB39234-6D0B-824B-95FD-82DB3072BAEE}">
      <dgm:prSet/>
      <dgm:spPr/>
      <dgm:t>
        <a:bodyPr/>
        <a:lstStyle/>
        <a:p>
          <a:r>
            <a:rPr lang="it-IT" baseline="0" dirty="0"/>
            <a:t>Tipologie di raccolta fondi e volumi italiani.</a:t>
          </a:r>
          <a:endParaRPr lang="it-IT" dirty="0"/>
        </a:p>
      </dgm:t>
    </dgm:pt>
    <dgm:pt modelId="{4C2A2F8A-371A-F545-82F0-6178E85B54F9}" type="parTrans" cxnId="{54DDBE02-2036-E84F-AF68-D7DD05548D49}">
      <dgm:prSet/>
      <dgm:spPr/>
      <dgm:t>
        <a:bodyPr/>
        <a:lstStyle/>
        <a:p>
          <a:endParaRPr lang="it-IT"/>
        </a:p>
      </dgm:t>
    </dgm:pt>
    <dgm:pt modelId="{A33776FC-A01E-3945-980D-9F60419E5BAE}" type="sibTrans" cxnId="{54DDBE02-2036-E84F-AF68-D7DD05548D49}">
      <dgm:prSet/>
      <dgm:spPr/>
      <dgm:t>
        <a:bodyPr/>
        <a:lstStyle/>
        <a:p>
          <a:endParaRPr lang="it-IT"/>
        </a:p>
      </dgm:t>
    </dgm:pt>
    <dgm:pt modelId="{D4E9880D-A24B-DA4E-8F06-C5C118D2DA4A}" type="pres">
      <dgm:prSet presAssocID="{9F8BE0C1-F1A5-6E41-ADC0-1C44ACFC70C1}" presName="linear" presStyleCnt="0">
        <dgm:presLayoutVars>
          <dgm:animLvl val="lvl"/>
          <dgm:resizeHandles val="exact"/>
        </dgm:presLayoutVars>
      </dgm:prSet>
      <dgm:spPr/>
    </dgm:pt>
    <dgm:pt modelId="{7CEBFDB7-FF3B-474F-BBC7-B1D0C640F52D}" type="pres">
      <dgm:prSet presAssocID="{ECB39234-6D0B-824B-95FD-82DB3072BAEE}" presName="parentText" presStyleLbl="node1" presStyleIdx="0" presStyleCnt="1" custLinFactNeighborX="759" custLinFactNeighborY="-13294">
        <dgm:presLayoutVars>
          <dgm:chMax val="0"/>
          <dgm:bulletEnabled val="1"/>
        </dgm:presLayoutVars>
      </dgm:prSet>
      <dgm:spPr/>
    </dgm:pt>
  </dgm:ptLst>
  <dgm:cxnLst>
    <dgm:cxn modelId="{54DDBE02-2036-E84F-AF68-D7DD05548D49}" srcId="{9F8BE0C1-F1A5-6E41-ADC0-1C44ACFC70C1}" destId="{ECB39234-6D0B-824B-95FD-82DB3072BAEE}" srcOrd="0" destOrd="0" parTransId="{4C2A2F8A-371A-F545-82F0-6178E85B54F9}" sibTransId="{A33776FC-A01E-3945-980D-9F60419E5BAE}"/>
    <dgm:cxn modelId="{93594B27-143E-1F46-80E3-0F77DF2BD323}" type="presOf" srcId="{9F8BE0C1-F1A5-6E41-ADC0-1C44ACFC70C1}" destId="{D4E9880D-A24B-DA4E-8F06-C5C118D2DA4A}" srcOrd="0" destOrd="0" presId="urn:microsoft.com/office/officeart/2005/8/layout/vList2"/>
    <dgm:cxn modelId="{4F401D7F-5CFC-7F4F-956D-9D83FF535ADA}" type="presOf" srcId="{ECB39234-6D0B-824B-95FD-82DB3072BAEE}" destId="{7CEBFDB7-FF3B-474F-BBC7-B1D0C640F52D}" srcOrd="0" destOrd="0" presId="urn:microsoft.com/office/officeart/2005/8/layout/vList2"/>
    <dgm:cxn modelId="{97DD33F0-C955-BB47-833C-816CC2857B43}" type="presParOf" srcId="{D4E9880D-A24B-DA4E-8F06-C5C118D2DA4A}" destId="{7CEBFDB7-FF3B-474F-BBC7-B1D0C640F52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0C3D2BAA-6A44-6D49-A208-11058E14225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FB287C5-7AD0-DD44-8EC3-13B150D59600}" type="pres">
      <dgm:prSet presAssocID="{0C3D2BAA-6A44-6D49-A208-11058E14225A}" presName="Name0" presStyleCnt="0">
        <dgm:presLayoutVars>
          <dgm:dir/>
          <dgm:resizeHandles val="exact"/>
        </dgm:presLayoutVars>
      </dgm:prSet>
      <dgm:spPr/>
    </dgm:pt>
  </dgm:ptLst>
  <dgm:cxnLst>
    <dgm:cxn modelId="{EBD6AF44-72CB-BF43-AB5F-12015DD98E51}" type="presOf" srcId="{0C3D2BAA-6A44-6D49-A208-11058E14225A}" destId="{6FB287C5-7AD0-DD44-8EC3-13B150D59600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9A41A7EC-156E-704A-927A-58E5C9E4944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578CFDE-3E86-364A-93AB-2CD895F06DA7}">
      <dgm:prSet/>
      <dgm:spPr/>
      <dgm:t>
        <a:bodyPr/>
        <a:lstStyle/>
        <a:p>
          <a:r>
            <a:rPr lang="it-IT" dirty="0"/>
            <a:t>Conclusioni: </a:t>
          </a:r>
        </a:p>
      </dgm:t>
    </dgm:pt>
    <dgm:pt modelId="{ABE1A210-B363-8041-86E2-A7FBF98C9C5B}" type="parTrans" cxnId="{D85D52B7-7AF2-3A43-BD53-072B8786BA08}">
      <dgm:prSet/>
      <dgm:spPr/>
      <dgm:t>
        <a:bodyPr/>
        <a:lstStyle/>
        <a:p>
          <a:endParaRPr lang="it-IT"/>
        </a:p>
      </dgm:t>
    </dgm:pt>
    <dgm:pt modelId="{8F37B5F9-3028-4F4A-B89E-5B0ED01CF063}" type="sibTrans" cxnId="{D85D52B7-7AF2-3A43-BD53-072B8786BA08}">
      <dgm:prSet/>
      <dgm:spPr/>
      <dgm:t>
        <a:bodyPr/>
        <a:lstStyle/>
        <a:p>
          <a:endParaRPr lang="it-IT"/>
        </a:p>
      </dgm:t>
    </dgm:pt>
    <dgm:pt modelId="{BDACFD92-EC7E-3640-89BA-7A4A38F80B25}" type="pres">
      <dgm:prSet presAssocID="{9A41A7EC-156E-704A-927A-58E5C9E49441}" presName="linear" presStyleCnt="0">
        <dgm:presLayoutVars>
          <dgm:animLvl val="lvl"/>
          <dgm:resizeHandles val="exact"/>
        </dgm:presLayoutVars>
      </dgm:prSet>
      <dgm:spPr/>
    </dgm:pt>
    <dgm:pt modelId="{28B2C351-9A10-EC4B-8DAD-BB217384976D}" type="pres">
      <dgm:prSet presAssocID="{F578CFDE-3E86-364A-93AB-2CD895F06DA7}" presName="parentText" presStyleLbl="node1" presStyleIdx="0" presStyleCnt="1" custLinFactNeighborY="-21035">
        <dgm:presLayoutVars>
          <dgm:chMax val="0"/>
          <dgm:bulletEnabled val="1"/>
        </dgm:presLayoutVars>
      </dgm:prSet>
      <dgm:spPr/>
    </dgm:pt>
  </dgm:ptLst>
  <dgm:cxnLst>
    <dgm:cxn modelId="{165674B2-F2DA-7B44-B0CC-B94A0B6A679C}" type="presOf" srcId="{9A41A7EC-156E-704A-927A-58E5C9E49441}" destId="{BDACFD92-EC7E-3640-89BA-7A4A38F80B25}" srcOrd="0" destOrd="0" presId="urn:microsoft.com/office/officeart/2005/8/layout/vList2"/>
    <dgm:cxn modelId="{D85D52B7-7AF2-3A43-BD53-072B8786BA08}" srcId="{9A41A7EC-156E-704A-927A-58E5C9E49441}" destId="{F578CFDE-3E86-364A-93AB-2CD895F06DA7}" srcOrd="0" destOrd="0" parTransId="{ABE1A210-B363-8041-86E2-A7FBF98C9C5B}" sibTransId="{8F37B5F9-3028-4F4A-B89E-5B0ED01CF063}"/>
    <dgm:cxn modelId="{2ED602C9-8E2B-6143-9459-7FF031930AF1}" type="presOf" srcId="{F578CFDE-3E86-364A-93AB-2CD895F06DA7}" destId="{28B2C351-9A10-EC4B-8DAD-BB217384976D}" srcOrd="0" destOrd="0" presId="urn:microsoft.com/office/officeart/2005/8/layout/vList2"/>
    <dgm:cxn modelId="{C5538F11-EA8B-384C-A347-71DA0077D5D4}" type="presParOf" srcId="{BDACFD92-EC7E-3640-89BA-7A4A38F80B25}" destId="{28B2C351-9A10-EC4B-8DAD-BB21738497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8A96365A-9F87-C745-A9EB-3BA49F6DBE9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F567B4D-1D43-3D40-9C6A-7F2DEE8CAA1A}">
      <dgm:prSet custT="1"/>
      <dgm:spPr/>
      <dgm:t>
        <a:bodyPr/>
        <a:lstStyle/>
        <a:p>
          <a:r>
            <a:rPr lang="it-IT" sz="1600" dirty="0"/>
            <a:t>il modello di regressione lineare fa notare come il caricare un progetto su una piattaforma settoriale o generalista non sia statisticamente significativa nello spiegare la performance del progetto.</a:t>
          </a:r>
        </a:p>
      </dgm:t>
    </dgm:pt>
    <dgm:pt modelId="{FCD01EC4-35A7-E147-930E-22710C4B1DF1}" type="parTrans" cxnId="{689634F2-FD63-A547-A594-E5CCB78C3CF6}">
      <dgm:prSet/>
      <dgm:spPr/>
      <dgm:t>
        <a:bodyPr/>
        <a:lstStyle/>
        <a:p>
          <a:endParaRPr lang="it-IT"/>
        </a:p>
      </dgm:t>
    </dgm:pt>
    <dgm:pt modelId="{E411ECC8-1C8F-6541-94F8-E202EE551CC4}" type="sibTrans" cxnId="{689634F2-FD63-A547-A594-E5CCB78C3CF6}">
      <dgm:prSet/>
      <dgm:spPr/>
      <dgm:t>
        <a:bodyPr/>
        <a:lstStyle/>
        <a:p>
          <a:endParaRPr lang="it-IT"/>
        </a:p>
      </dgm:t>
    </dgm:pt>
    <dgm:pt modelId="{BDCE750C-2B78-E648-BEBF-73ABD6B32216}">
      <dgm:prSet custT="1"/>
      <dgm:spPr/>
      <dgm:t>
        <a:bodyPr/>
        <a:lstStyle/>
        <a:p>
          <a:r>
            <a:rPr lang="it-IT" sz="1600" dirty="0"/>
            <a:t>L’ipotesi nulla non è rifiutata a un livello di significatività tale da rendere agevole una valutazione In merito alla convenienza di caricare un progetto in una o l’altro tipo di piattaforma. </a:t>
          </a:r>
        </a:p>
      </dgm:t>
    </dgm:pt>
    <dgm:pt modelId="{05162630-3ADA-FA48-A221-77FFD3A7E0C4}" type="parTrans" cxnId="{489C2D4D-7FBD-1145-96C5-46E76895BD8E}">
      <dgm:prSet/>
      <dgm:spPr/>
      <dgm:t>
        <a:bodyPr/>
        <a:lstStyle/>
        <a:p>
          <a:endParaRPr lang="it-IT"/>
        </a:p>
      </dgm:t>
    </dgm:pt>
    <dgm:pt modelId="{9BD303D4-57BD-9349-A2A1-96A6A71B6B51}" type="sibTrans" cxnId="{489C2D4D-7FBD-1145-96C5-46E76895BD8E}">
      <dgm:prSet/>
      <dgm:spPr/>
      <dgm:t>
        <a:bodyPr/>
        <a:lstStyle/>
        <a:p>
          <a:endParaRPr lang="it-IT"/>
        </a:p>
      </dgm:t>
    </dgm:pt>
    <dgm:pt modelId="{C1C91A00-A226-B74C-9B4C-9C9A03298D70}">
      <dgm:prSet/>
      <dgm:spPr/>
      <dgm:t>
        <a:bodyPr/>
        <a:lstStyle/>
        <a:p>
          <a:r>
            <a:rPr lang="it-IT" dirty="0"/>
            <a:t>Ci sono dunque altre variabili non considerate che possono far avere successo a un progetto caricato sia in una che nell'altro tipo di piattaforma, esempi lampanti possono essere il traffico generato dal progettista e da quanti contatti/rete riesce a creare. </a:t>
          </a:r>
        </a:p>
      </dgm:t>
    </dgm:pt>
    <dgm:pt modelId="{040325BD-6300-1644-A0D3-FAEF3CA98B2C}" type="parTrans" cxnId="{73CDCB1C-0A0A-5740-8FB3-665E24BAA0E1}">
      <dgm:prSet/>
      <dgm:spPr/>
      <dgm:t>
        <a:bodyPr/>
        <a:lstStyle/>
        <a:p>
          <a:endParaRPr lang="it-IT"/>
        </a:p>
      </dgm:t>
    </dgm:pt>
    <dgm:pt modelId="{E0A0526E-B548-DA42-BA4A-EDA8B5A20EFE}" type="sibTrans" cxnId="{73CDCB1C-0A0A-5740-8FB3-665E24BAA0E1}">
      <dgm:prSet/>
      <dgm:spPr/>
      <dgm:t>
        <a:bodyPr/>
        <a:lstStyle/>
        <a:p>
          <a:endParaRPr lang="it-IT"/>
        </a:p>
      </dgm:t>
    </dgm:pt>
    <dgm:pt modelId="{4105F7C0-7ECB-D040-86A7-47CF4601C1A7}">
      <dgm:prSet/>
      <dgm:spPr/>
      <dgm:t>
        <a:bodyPr/>
        <a:lstStyle/>
        <a:p>
          <a:r>
            <a:rPr lang="it-IT" dirty="0"/>
            <a:t>Oppure dal valore intrinseco del progetto, che può contribuire al successo sia in una piattaforma settoriale che in una generalista, indipendente dal traffico delle stesse.</a:t>
          </a:r>
        </a:p>
      </dgm:t>
    </dgm:pt>
    <dgm:pt modelId="{03C3F710-1805-014A-8518-BE5BBE54BF5A}" type="parTrans" cxnId="{95436E32-E08D-4244-B91E-CBBB77EAF64B}">
      <dgm:prSet/>
      <dgm:spPr/>
      <dgm:t>
        <a:bodyPr/>
        <a:lstStyle/>
        <a:p>
          <a:endParaRPr lang="it-IT"/>
        </a:p>
      </dgm:t>
    </dgm:pt>
    <dgm:pt modelId="{5DE06E77-9CBC-F648-A674-ADF68A0A2C64}" type="sibTrans" cxnId="{95436E32-E08D-4244-B91E-CBBB77EAF64B}">
      <dgm:prSet/>
      <dgm:spPr/>
      <dgm:t>
        <a:bodyPr/>
        <a:lstStyle/>
        <a:p>
          <a:endParaRPr lang="it-IT"/>
        </a:p>
      </dgm:t>
    </dgm:pt>
    <dgm:pt modelId="{A7DFFD40-2357-6348-ACC0-D36E7EA8647F}" type="pres">
      <dgm:prSet presAssocID="{8A96365A-9F87-C745-A9EB-3BA49F6DBE95}" presName="linearFlow" presStyleCnt="0">
        <dgm:presLayoutVars>
          <dgm:dir/>
          <dgm:resizeHandles val="exact"/>
        </dgm:presLayoutVars>
      </dgm:prSet>
      <dgm:spPr/>
    </dgm:pt>
    <dgm:pt modelId="{9EF8ACC4-0411-1D41-8773-A8DC1E6449C8}" type="pres">
      <dgm:prSet presAssocID="{8F567B4D-1D43-3D40-9C6A-7F2DEE8CAA1A}" presName="composite" presStyleCnt="0"/>
      <dgm:spPr/>
    </dgm:pt>
    <dgm:pt modelId="{5101227B-54FB-3548-AD24-FE8219D60EFC}" type="pres">
      <dgm:prSet presAssocID="{8F567B4D-1D43-3D40-9C6A-7F2DEE8CAA1A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CC114FD0-8AF5-324B-B6CF-0E1C11CB42F7}" type="pres">
      <dgm:prSet presAssocID="{8F567B4D-1D43-3D40-9C6A-7F2DEE8CAA1A}" presName="txShp" presStyleLbl="node1" presStyleIdx="0" presStyleCnt="4">
        <dgm:presLayoutVars>
          <dgm:bulletEnabled val="1"/>
        </dgm:presLayoutVars>
      </dgm:prSet>
      <dgm:spPr/>
    </dgm:pt>
    <dgm:pt modelId="{4ECAA381-C76B-7F46-A87B-5296C507E060}" type="pres">
      <dgm:prSet presAssocID="{E411ECC8-1C8F-6541-94F8-E202EE551CC4}" presName="spacing" presStyleCnt="0"/>
      <dgm:spPr/>
    </dgm:pt>
    <dgm:pt modelId="{4C24C690-709A-4742-B682-6A9F7F4AF404}" type="pres">
      <dgm:prSet presAssocID="{BDCE750C-2B78-E648-BEBF-73ABD6B32216}" presName="composite" presStyleCnt="0"/>
      <dgm:spPr/>
    </dgm:pt>
    <dgm:pt modelId="{6C41E717-17F2-1340-A81A-4E3A39199CE7}" type="pres">
      <dgm:prSet presAssocID="{BDCE750C-2B78-E648-BEBF-73ABD6B32216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970C738E-916C-4D40-B6B7-F987F64B827C}" type="pres">
      <dgm:prSet presAssocID="{BDCE750C-2B78-E648-BEBF-73ABD6B32216}" presName="txShp" presStyleLbl="node1" presStyleIdx="1" presStyleCnt="4">
        <dgm:presLayoutVars>
          <dgm:bulletEnabled val="1"/>
        </dgm:presLayoutVars>
      </dgm:prSet>
      <dgm:spPr/>
    </dgm:pt>
    <dgm:pt modelId="{A5E3FED4-73FC-EA43-ADFF-5C43FC022BE1}" type="pres">
      <dgm:prSet presAssocID="{9BD303D4-57BD-9349-A2A1-96A6A71B6B51}" presName="spacing" presStyleCnt="0"/>
      <dgm:spPr/>
    </dgm:pt>
    <dgm:pt modelId="{4FF9438B-8A43-194B-9729-2D6CFC3C8A5F}" type="pres">
      <dgm:prSet presAssocID="{C1C91A00-A226-B74C-9B4C-9C9A03298D70}" presName="composite" presStyleCnt="0"/>
      <dgm:spPr/>
    </dgm:pt>
    <dgm:pt modelId="{98A2E1E8-757D-2D4B-AF61-F49337629E9C}" type="pres">
      <dgm:prSet presAssocID="{C1C91A00-A226-B74C-9B4C-9C9A03298D70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5A6D6E3-3456-8E46-91E7-EAEB7D179C04}" type="pres">
      <dgm:prSet presAssocID="{C1C91A00-A226-B74C-9B4C-9C9A03298D70}" presName="txShp" presStyleLbl="node1" presStyleIdx="2" presStyleCnt="4">
        <dgm:presLayoutVars>
          <dgm:bulletEnabled val="1"/>
        </dgm:presLayoutVars>
      </dgm:prSet>
      <dgm:spPr/>
    </dgm:pt>
    <dgm:pt modelId="{7070B4DE-7C73-724B-A994-15959235A5F8}" type="pres">
      <dgm:prSet presAssocID="{E0A0526E-B548-DA42-BA4A-EDA8B5A20EFE}" presName="spacing" presStyleCnt="0"/>
      <dgm:spPr/>
    </dgm:pt>
    <dgm:pt modelId="{A3C0CD1A-A6C2-FA45-A9B1-7AC9A66346AF}" type="pres">
      <dgm:prSet presAssocID="{4105F7C0-7ECB-D040-86A7-47CF4601C1A7}" presName="composite" presStyleCnt="0"/>
      <dgm:spPr/>
    </dgm:pt>
    <dgm:pt modelId="{E4D54927-982B-5148-88E9-882A59DC1CFD}" type="pres">
      <dgm:prSet presAssocID="{4105F7C0-7ECB-D040-86A7-47CF4601C1A7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3DB1FB12-8030-BE41-B2CA-9F94B62843F5}" type="pres">
      <dgm:prSet presAssocID="{4105F7C0-7ECB-D040-86A7-47CF4601C1A7}" presName="txShp" presStyleLbl="node1" presStyleIdx="3" presStyleCnt="4">
        <dgm:presLayoutVars>
          <dgm:bulletEnabled val="1"/>
        </dgm:presLayoutVars>
      </dgm:prSet>
      <dgm:spPr/>
    </dgm:pt>
  </dgm:ptLst>
  <dgm:cxnLst>
    <dgm:cxn modelId="{73CDCB1C-0A0A-5740-8FB3-665E24BAA0E1}" srcId="{8A96365A-9F87-C745-A9EB-3BA49F6DBE95}" destId="{C1C91A00-A226-B74C-9B4C-9C9A03298D70}" srcOrd="2" destOrd="0" parTransId="{040325BD-6300-1644-A0D3-FAEF3CA98B2C}" sibTransId="{E0A0526E-B548-DA42-BA4A-EDA8B5A20EFE}"/>
    <dgm:cxn modelId="{95436E32-E08D-4244-B91E-CBBB77EAF64B}" srcId="{8A96365A-9F87-C745-A9EB-3BA49F6DBE95}" destId="{4105F7C0-7ECB-D040-86A7-47CF4601C1A7}" srcOrd="3" destOrd="0" parTransId="{03C3F710-1805-014A-8518-BE5BBE54BF5A}" sibTransId="{5DE06E77-9CBC-F648-A674-ADF68A0A2C64}"/>
    <dgm:cxn modelId="{489C2D4D-7FBD-1145-96C5-46E76895BD8E}" srcId="{8A96365A-9F87-C745-A9EB-3BA49F6DBE95}" destId="{BDCE750C-2B78-E648-BEBF-73ABD6B32216}" srcOrd="1" destOrd="0" parTransId="{05162630-3ADA-FA48-A221-77FFD3A7E0C4}" sibTransId="{9BD303D4-57BD-9349-A2A1-96A6A71B6B51}"/>
    <dgm:cxn modelId="{EEC81D5A-FD39-D14B-82CC-B4DABFC6DB46}" type="presOf" srcId="{8A96365A-9F87-C745-A9EB-3BA49F6DBE95}" destId="{A7DFFD40-2357-6348-ACC0-D36E7EA8647F}" srcOrd="0" destOrd="0" presId="urn:microsoft.com/office/officeart/2005/8/layout/vList3"/>
    <dgm:cxn modelId="{B446E375-23E0-9445-8280-697731096C1A}" type="presOf" srcId="{BDCE750C-2B78-E648-BEBF-73ABD6B32216}" destId="{970C738E-916C-4D40-B6B7-F987F64B827C}" srcOrd="0" destOrd="0" presId="urn:microsoft.com/office/officeart/2005/8/layout/vList3"/>
    <dgm:cxn modelId="{BCEAC6D9-932C-8B4F-BA9A-362F4C6DAC8C}" type="presOf" srcId="{C1C91A00-A226-B74C-9B4C-9C9A03298D70}" destId="{75A6D6E3-3456-8E46-91E7-EAEB7D179C04}" srcOrd="0" destOrd="0" presId="urn:microsoft.com/office/officeart/2005/8/layout/vList3"/>
    <dgm:cxn modelId="{B1A9D4E1-9C2B-D046-A3D4-196ACC0775DA}" type="presOf" srcId="{8F567B4D-1D43-3D40-9C6A-7F2DEE8CAA1A}" destId="{CC114FD0-8AF5-324B-B6CF-0E1C11CB42F7}" srcOrd="0" destOrd="0" presId="urn:microsoft.com/office/officeart/2005/8/layout/vList3"/>
    <dgm:cxn modelId="{893A12F0-4AF7-4B4F-906D-E1EC24DE6CC7}" type="presOf" srcId="{4105F7C0-7ECB-D040-86A7-47CF4601C1A7}" destId="{3DB1FB12-8030-BE41-B2CA-9F94B62843F5}" srcOrd="0" destOrd="0" presId="urn:microsoft.com/office/officeart/2005/8/layout/vList3"/>
    <dgm:cxn modelId="{689634F2-FD63-A547-A594-E5CCB78C3CF6}" srcId="{8A96365A-9F87-C745-A9EB-3BA49F6DBE95}" destId="{8F567B4D-1D43-3D40-9C6A-7F2DEE8CAA1A}" srcOrd="0" destOrd="0" parTransId="{FCD01EC4-35A7-E147-930E-22710C4B1DF1}" sibTransId="{E411ECC8-1C8F-6541-94F8-E202EE551CC4}"/>
    <dgm:cxn modelId="{B8CB045A-3958-D245-ADD2-A1D1005B6700}" type="presParOf" srcId="{A7DFFD40-2357-6348-ACC0-D36E7EA8647F}" destId="{9EF8ACC4-0411-1D41-8773-A8DC1E6449C8}" srcOrd="0" destOrd="0" presId="urn:microsoft.com/office/officeart/2005/8/layout/vList3"/>
    <dgm:cxn modelId="{47606BE4-E6C1-8948-BBE1-97BEA502282B}" type="presParOf" srcId="{9EF8ACC4-0411-1D41-8773-A8DC1E6449C8}" destId="{5101227B-54FB-3548-AD24-FE8219D60EFC}" srcOrd="0" destOrd="0" presId="urn:microsoft.com/office/officeart/2005/8/layout/vList3"/>
    <dgm:cxn modelId="{B308DDDB-37FD-9340-B70C-1DAA4A19A16F}" type="presParOf" srcId="{9EF8ACC4-0411-1D41-8773-A8DC1E6449C8}" destId="{CC114FD0-8AF5-324B-B6CF-0E1C11CB42F7}" srcOrd="1" destOrd="0" presId="urn:microsoft.com/office/officeart/2005/8/layout/vList3"/>
    <dgm:cxn modelId="{96F80730-2811-184D-87DF-7B1922C33C86}" type="presParOf" srcId="{A7DFFD40-2357-6348-ACC0-D36E7EA8647F}" destId="{4ECAA381-C76B-7F46-A87B-5296C507E060}" srcOrd="1" destOrd="0" presId="urn:microsoft.com/office/officeart/2005/8/layout/vList3"/>
    <dgm:cxn modelId="{DBA63F1C-06B1-8241-A764-F9E9960B3736}" type="presParOf" srcId="{A7DFFD40-2357-6348-ACC0-D36E7EA8647F}" destId="{4C24C690-709A-4742-B682-6A9F7F4AF404}" srcOrd="2" destOrd="0" presId="urn:microsoft.com/office/officeart/2005/8/layout/vList3"/>
    <dgm:cxn modelId="{E1AF4121-FD9E-D041-9B0B-2CD8EEE3ABCA}" type="presParOf" srcId="{4C24C690-709A-4742-B682-6A9F7F4AF404}" destId="{6C41E717-17F2-1340-A81A-4E3A39199CE7}" srcOrd="0" destOrd="0" presId="urn:microsoft.com/office/officeart/2005/8/layout/vList3"/>
    <dgm:cxn modelId="{8471B4E6-AB71-FE40-A81B-80B6E0D3CBEF}" type="presParOf" srcId="{4C24C690-709A-4742-B682-6A9F7F4AF404}" destId="{970C738E-916C-4D40-B6B7-F987F64B827C}" srcOrd="1" destOrd="0" presId="urn:microsoft.com/office/officeart/2005/8/layout/vList3"/>
    <dgm:cxn modelId="{B0BA5446-47FE-BA44-9818-14033BB94D09}" type="presParOf" srcId="{A7DFFD40-2357-6348-ACC0-D36E7EA8647F}" destId="{A5E3FED4-73FC-EA43-ADFF-5C43FC022BE1}" srcOrd="3" destOrd="0" presId="urn:microsoft.com/office/officeart/2005/8/layout/vList3"/>
    <dgm:cxn modelId="{A78607AE-80A2-384B-91CE-B7BD30A38F4F}" type="presParOf" srcId="{A7DFFD40-2357-6348-ACC0-D36E7EA8647F}" destId="{4FF9438B-8A43-194B-9729-2D6CFC3C8A5F}" srcOrd="4" destOrd="0" presId="urn:microsoft.com/office/officeart/2005/8/layout/vList3"/>
    <dgm:cxn modelId="{718D677E-BC40-C444-B17D-79EF0EE2C235}" type="presParOf" srcId="{4FF9438B-8A43-194B-9729-2D6CFC3C8A5F}" destId="{98A2E1E8-757D-2D4B-AF61-F49337629E9C}" srcOrd="0" destOrd="0" presId="urn:microsoft.com/office/officeart/2005/8/layout/vList3"/>
    <dgm:cxn modelId="{87C2E457-914D-7143-AD3E-0BD0816EB04B}" type="presParOf" srcId="{4FF9438B-8A43-194B-9729-2D6CFC3C8A5F}" destId="{75A6D6E3-3456-8E46-91E7-EAEB7D179C04}" srcOrd="1" destOrd="0" presId="urn:microsoft.com/office/officeart/2005/8/layout/vList3"/>
    <dgm:cxn modelId="{EA998ACB-ADA8-7A44-82F9-0199A7378B8B}" type="presParOf" srcId="{A7DFFD40-2357-6348-ACC0-D36E7EA8647F}" destId="{7070B4DE-7C73-724B-A994-15959235A5F8}" srcOrd="5" destOrd="0" presId="urn:microsoft.com/office/officeart/2005/8/layout/vList3"/>
    <dgm:cxn modelId="{32352859-82C1-CA42-8A3D-B4B6D7884B50}" type="presParOf" srcId="{A7DFFD40-2357-6348-ACC0-D36E7EA8647F}" destId="{A3C0CD1A-A6C2-FA45-A9B1-7AC9A66346AF}" srcOrd="6" destOrd="0" presId="urn:microsoft.com/office/officeart/2005/8/layout/vList3"/>
    <dgm:cxn modelId="{452BB471-A100-424E-989D-10BAD8849364}" type="presParOf" srcId="{A3C0CD1A-A6C2-FA45-A9B1-7AC9A66346AF}" destId="{E4D54927-982B-5148-88E9-882A59DC1CFD}" srcOrd="0" destOrd="0" presId="urn:microsoft.com/office/officeart/2005/8/layout/vList3"/>
    <dgm:cxn modelId="{60AEA89B-005D-414C-880B-AD66F38E7D2F}" type="presParOf" srcId="{A3C0CD1A-A6C2-FA45-A9B1-7AC9A66346AF}" destId="{3DB1FB12-8030-BE41-B2CA-9F94B62843F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39614F11-955C-3A40-877F-DF2C704C514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5B61DC3-BD3B-0642-9FA7-30DAFC9B545D}">
      <dgm:prSet/>
      <dgm:spPr/>
      <dgm:t>
        <a:bodyPr/>
        <a:lstStyle/>
        <a:p>
          <a:r>
            <a:rPr lang="it-IT" baseline="0" dirty="0" err="1"/>
            <a:t>Sitografia</a:t>
          </a:r>
          <a:endParaRPr lang="it-IT" dirty="0"/>
        </a:p>
      </dgm:t>
    </dgm:pt>
    <dgm:pt modelId="{8CFB15AD-B336-2C42-ADF1-063AF2CA5767}" type="parTrans" cxnId="{FFA0FD23-5BE5-E145-B2A7-5C3BD82C15DC}">
      <dgm:prSet/>
      <dgm:spPr/>
      <dgm:t>
        <a:bodyPr/>
        <a:lstStyle/>
        <a:p>
          <a:endParaRPr lang="it-IT"/>
        </a:p>
      </dgm:t>
    </dgm:pt>
    <dgm:pt modelId="{A836680F-F2DA-7243-8026-C8FAE8C956C7}" type="sibTrans" cxnId="{FFA0FD23-5BE5-E145-B2A7-5C3BD82C15DC}">
      <dgm:prSet/>
      <dgm:spPr/>
      <dgm:t>
        <a:bodyPr/>
        <a:lstStyle/>
        <a:p>
          <a:endParaRPr lang="it-IT"/>
        </a:p>
      </dgm:t>
    </dgm:pt>
    <dgm:pt modelId="{BE506583-265A-4648-91E8-05907F93452A}" type="pres">
      <dgm:prSet presAssocID="{39614F11-955C-3A40-877F-DF2C704C514B}" presName="linear" presStyleCnt="0">
        <dgm:presLayoutVars>
          <dgm:animLvl val="lvl"/>
          <dgm:resizeHandles val="exact"/>
        </dgm:presLayoutVars>
      </dgm:prSet>
      <dgm:spPr/>
    </dgm:pt>
    <dgm:pt modelId="{5E0D87F5-EB64-DB41-823C-4244F23C5AB4}" type="pres">
      <dgm:prSet presAssocID="{95B61DC3-BD3B-0642-9FA7-30DAFC9B545D}" presName="parentText" presStyleLbl="node1" presStyleIdx="0" presStyleCnt="1" custLinFactNeighborY="-67788">
        <dgm:presLayoutVars>
          <dgm:chMax val="0"/>
          <dgm:bulletEnabled val="1"/>
        </dgm:presLayoutVars>
      </dgm:prSet>
      <dgm:spPr/>
    </dgm:pt>
  </dgm:ptLst>
  <dgm:cxnLst>
    <dgm:cxn modelId="{5F18D21F-BEED-414F-B752-53A3B2BCC3C6}" type="presOf" srcId="{95B61DC3-BD3B-0642-9FA7-30DAFC9B545D}" destId="{5E0D87F5-EB64-DB41-823C-4244F23C5AB4}" srcOrd="0" destOrd="0" presId="urn:microsoft.com/office/officeart/2005/8/layout/vList2"/>
    <dgm:cxn modelId="{FFA0FD23-5BE5-E145-B2A7-5C3BD82C15DC}" srcId="{39614F11-955C-3A40-877F-DF2C704C514B}" destId="{95B61DC3-BD3B-0642-9FA7-30DAFC9B545D}" srcOrd="0" destOrd="0" parTransId="{8CFB15AD-B336-2C42-ADF1-063AF2CA5767}" sibTransId="{A836680F-F2DA-7243-8026-C8FAE8C956C7}"/>
    <dgm:cxn modelId="{5CE81B83-1107-3F45-B31D-F9C07EA6AD3F}" type="presOf" srcId="{39614F11-955C-3A40-877F-DF2C704C514B}" destId="{BE506583-265A-4648-91E8-05907F93452A}" srcOrd="0" destOrd="0" presId="urn:microsoft.com/office/officeart/2005/8/layout/vList2"/>
    <dgm:cxn modelId="{AFE255C7-EABA-794B-9BC0-955370A99750}" type="presParOf" srcId="{BE506583-265A-4648-91E8-05907F93452A}" destId="{5E0D87F5-EB64-DB41-823C-4244F23C5AB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9B7A923-24F0-E149-8B0A-6171AEDFA79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FEDC50E-EF3E-5241-A91E-636DCE05FF22}">
      <dgm:prSet/>
      <dgm:spPr/>
      <dgm:t>
        <a:bodyPr/>
        <a:lstStyle/>
        <a:p>
          <a:r>
            <a:rPr lang="it-IT" baseline="0" dirty="0"/>
            <a:t>    Equity based in Italia </a:t>
          </a:r>
          <a:endParaRPr lang="it-IT" dirty="0"/>
        </a:p>
      </dgm:t>
    </dgm:pt>
    <dgm:pt modelId="{169734E9-907A-8D47-AADA-C75CA61811B7}" type="parTrans" cxnId="{3346DE2E-06AE-F648-87EF-29BDA8AA32A9}">
      <dgm:prSet/>
      <dgm:spPr/>
      <dgm:t>
        <a:bodyPr/>
        <a:lstStyle/>
        <a:p>
          <a:endParaRPr lang="it-IT"/>
        </a:p>
      </dgm:t>
    </dgm:pt>
    <dgm:pt modelId="{161388DF-67AA-854A-A1A2-31F096B33F2E}" type="sibTrans" cxnId="{3346DE2E-06AE-F648-87EF-29BDA8AA32A9}">
      <dgm:prSet/>
      <dgm:spPr/>
      <dgm:t>
        <a:bodyPr/>
        <a:lstStyle/>
        <a:p>
          <a:endParaRPr lang="it-IT"/>
        </a:p>
      </dgm:t>
    </dgm:pt>
    <dgm:pt modelId="{5B68B62A-A3CF-A346-9CD2-74296B6AFED6}" type="pres">
      <dgm:prSet presAssocID="{59B7A923-24F0-E149-8B0A-6171AEDFA79A}" presName="linear" presStyleCnt="0">
        <dgm:presLayoutVars>
          <dgm:animLvl val="lvl"/>
          <dgm:resizeHandles val="exact"/>
        </dgm:presLayoutVars>
      </dgm:prSet>
      <dgm:spPr/>
    </dgm:pt>
    <dgm:pt modelId="{CC6B6CA4-FE48-B34F-85ED-5E5FF56BD19F}" type="pres">
      <dgm:prSet presAssocID="{EFEDC50E-EF3E-5241-A91E-636DCE05FF22}" presName="parentText" presStyleLbl="node1" presStyleIdx="0" presStyleCnt="1" custLinFactNeighborX="-485" custLinFactNeighborY="-177">
        <dgm:presLayoutVars>
          <dgm:chMax val="0"/>
          <dgm:bulletEnabled val="1"/>
        </dgm:presLayoutVars>
      </dgm:prSet>
      <dgm:spPr/>
    </dgm:pt>
  </dgm:ptLst>
  <dgm:cxnLst>
    <dgm:cxn modelId="{D59B1019-0233-1740-89E2-D3CFC97AFCB6}" type="presOf" srcId="{59B7A923-24F0-E149-8B0A-6171AEDFA79A}" destId="{5B68B62A-A3CF-A346-9CD2-74296B6AFED6}" srcOrd="0" destOrd="0" presId="urn:microsoft.com/office/officeart/2005/8/layout/vList2"/>
    <dgm:cxn modelId="{3346DE2E-06AE-F648-87EF-29BDA8AA32A9}" srcId="{59B7A923-24F0-E149-8B0A-6171AEDFA79A}" destId="{EFEDC50E-EF3E-5241-A91E-636DCE05FF22}" srcOrd="0" destOrd="0" parTransId="{169734E9-907A-8D47-AADA-C75CA61811B7}" sibTransId="{161388DF-67AA-854A-A1A2-31F096B33F2E}"/>
    <dgm:cxn modelId="{05475BD8-FC93-1E40-B7A6-B4B5F7E8BE91}" type="presOf" srcId="{EFEDC50E-EF3E-5241-A91E-636DCE05FF22}" destId="{CC6B6CA4-FE48-B34F-85ED-5E5FF56BD19F}" srcOrd="0" destOrd="0" presId="urn:microsoft.com/office/officeart/2005/8/layout/vList2"/>
    <dgm:cxn modelId="{80181F3D-7A1D-D04D-8751-3A4C1909B8F9}" type="presParOf" srcId="{5B68B62A-A3CF-A346-9CD2-74296B6AFED6}" destId="{CC6B6CA4-FE48-B34F-85ED-5E5FF56BD19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81CAB1B-C207-B64A-A1B4-12560CD8D45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4A96BAC-2471-DD44-A19F-D2008009A594}">
      <dgm:prSet/>
      <dgm:spPr/>
      <dgm:t>
        <a:bodyPr/>
        <a:lstStyle/>
        <a:p>
          <a:r>
            <a:rPr lang="it-IT" dirty="0"/>
            <a:t>Punti di forza  </a:t>
          </a:r>
        </a:p>
      </dgm:t>
    </dgm:pt>
    <dgm:pt modelId="{6E02582B-3282-6942-8351-A74D39572964}" type="parTrans" cxnId="{7F9FF9F2-0102-1D4B-A5DB-6BDC739A2EDB}">
      <dgm:prSet/>
      <dgm:spPr/>
      <dgm:t>
        <a:bodyPr/>
        <a:lstStyle/>
        <a:p>
          <a:endParaRPr lang="it-IT"/>
        </a:p>
      </dgm:t>
    </dgm:pt>
    <dgm:pt modelId="{9B28BD30-1FA8-D14D-ABC4-8CBC3FF87B2B}" type="sibTrans" cxnId="{7F9FF9F2-0102-1D4B-A5DB-6BDC739A2EDB}">
      <dgm:prSet/>
      <dgm:spPr/>
      <dgm:t>
        <a:bodyPr/>
        <a:lstStyle/>
        <a:p>
          <a:endParaRPr lang="it-IT"/>
        </a:p>
      </dgm:t>
    </dgm:pt>
    <dgm:pt modelId="{900DA76D-716B-AD41-B474-B826A80E059E}">
      <dgm:prSet custT="1"/>
      <dgm:spPr/>
      <dgm:t>
        <a:bodyPr/>
        <a:lstStyle/>
        <a:p>
          <a:pPr algn="ctr"/>
          <a:r>
            <a:rPr lang="it-IT" sz="1600" dirty="0"/>
            <a:t>per il progettista: possibilità di sviluppare il proprio business, presentare nuovi prodotti; </a:t>
          </a:r>
        </a:p>
      </dgm:t>
    </dgm:pt>
    <dgm:pt modelId="{46005F34-9864-9849-B7D9-ABA93F3A070F}" type="parTrans" cxnId="{CD7A84BA-05E0-3140-BEFB-23680B06EFFF}">
      <dgm:prSet/>
      <dgm:spPr/>
      <dgm:t>
        <a:bodyPr/>
        <a:lstStyle/>
        <a:p>
          <a:endParaRPr lang="it-IT"/>
        </a:p>
      </dgm:t>
    </dgm:pt>
    <dgm:pt modelId="{726B06B9-5C6B-CA42-A956-E94EE0212E59}" type="sibTrans" cxnId="{CD7A84BA-05E0-3140-BEFB-23680B06EFFF}">
      <dgm:prSet/>
      <dgm:spPr/>
      <dgm:t>
        <a:bodyPr/>
        <a:lstStyle/>
        <a:p>
          <a:endParaRPr lang="it-IT"/>
        </a:p>
      </dgm:t>
    </dgm:pt>
    <dgm:pt modelId="{BEA651AE-FC51-3E4F-B84E-47E17AE6E204}">
      <dgm:prSet custT="1"/>
      <dgm:spPr/>
      <dgm:t>
        <a:bodyPr/>
        <a:lstStyle/>
        <a:p>
          <a:pPr algn="ctr"/>
          <a:r>
            <a:rPr lang="it-IT" sz="1600" dirty="0"/>
            <a:t>per il donatore: partecipazione nella società, possibilità di ricevere futuri dividendi</a:t>
          </a:r>
          <a:r>
            <a:rPr lang="it-IT" sz="1900" dirty="0"/>
            <a:t>.</a:t>
          </a:r>
        </a:p>
      </dgm:t>
    </dgm:pt>
    <dgm:pt modelId="{8A495A69-02C2-AD4A-BA9C-E161983DD41E}" type="parTrans" cxnId="{8A410D60-92A7-3B4A-B630-4E5C5E3373C9}">
      <dgm:prSet/>
      <dgm:spPr/>
      <dgm:t>
        <a:bodyPr/>
        <a:lstStyle/>
        <a:p>
          <a:endParaRPr lang="it-IT"/>
        </a:p>
      </dgm:t>
    </dgm:pt>
    <dgm:pt modelId="{C344BFF5-1B56-154D-A05B-73081D02FE62}" type="sibTrans" cxnId="{8A410D60-92A7-3B4A-B630-4E5C5E3373C9}">
      <dgm:prSet/>
      <dgm:spPr/>
      <dgm:t>
        <a:bodyPr/>
        <a:lstStyle/>
        <a:p>
          <a:endParaRPr lang="it-IT"/>
        </a:p>
      </dgm:t>
    </dgm:pt>
    <dgm:pt modelId="{BEC2FF88-6CAD-BD4A-9817-193E0275F0E7}" type="pres">
      <dgm:prSet presAssocID="{E81CAB1B-C207-B64A-A1B4-12560CD8D45F}" presName="linear" presStyleCnt="0">
        <dgm:presLayoutVars>
          <dgm:animLvl val="lvl"/>
          <dgm:resizeHandles val="exact"/>
        </dgm:presLayoutVars>
      </dgm:prSet>
      <dgm:spPr/>
    </dgm:pt>
    <dgm:pt modelId="{C2C1EA4F-9C47-8F47-8C65-686BDEC1CA09}" type="pres">
      <dgm:prSet presAssocID="{64A96BAC-2471-DD44-A19F-D2008009A594}" presName="parentText" presStyleLbl="node1" presStyleIdx="0" presStyleCnt="1" custLinFactNeighborX="-1298" custLinFactNeighborY="-5172">
        <dgm:presLayoutVars>
          <dgm:chMax val="0"/>
          <dgm:bulletEnabled val="1"/>
        </dgm:presLayoutVars>
      </dgm:prSet>
      <dgm:spPr/>
    </dgm:pt>
    <dgm:pt modelId="{65276FF0-1DDF-CC41-91CE-5A75285A6464}" type="pres">
      <dgm:prSet presAssocID="{64A96BAC-2471-DD44-A19F-D2008009A594}" presName="childText" presStyleLbl="revTx" presStyleIdx="0" presStyleCnt="1" custScaleY="163963">
        <dgm:presLayoutVars>
          <dgm:bulletEnabled val="1"/>
        </dgm:presLayoutVars>
      </dgm:prSet>
      <dgm:spPr/>
    </dgm:pt>
  </dgm:ptLst>
  <dgm:cxnLst>
    <dgm:cxn modelId="{BA9ECD08-0EF8-2A4E-8F1E-3BF728D23A9F}" type="presOf" srcId="{64A96BAC-2471-DD44-A19F-D2008009A594}" destId="{C2C1EA4F-9C47-8F47-8C65-686BDEC1CA09}" srcOrd="0" destOrd="0" presId="urn:microsoft.com/office/officeart/2005/8/layout/vList2"/>
    <dgm:cxn modelId="{A657EF29-5374-5B43-83B1-C12A931A2E22}" type="presOf" srcId="{900DA76D-716B-AD41-B474-B826A80E059E}" destId="{65276FF0-1DDF-CC41-91CE-5A75285A6464}" srcOrd="0" destOrd="0" presId="urn:microsoft.com/office/officeart/2005/8/layout/vList2"/>
    <dgm:cxn modelId="{8A410D60-92A7-3B4A-B630-4E5C5E3373C9}" srcId="{64A96BAC-2471-DD44-A19F-D2008009A594}" destId="{BEA651AE-FC51-3E4F-B84E-47E17AE6E204}" srcOrd="1" destOrd="0" parTransId="{8A495A69-02C2-AD4A-BA9C-E161983DD41E}" sibTransId="{C344BFF5-1B56-154D-A05B-73081D02FE62}"/>
    <dgm:cxn modelId="{AE9E92A5-6099-C348-818D-989FBCDAE38A}" type="presOf" srcId="{E81CAB1B-C207-B64A-A1B4-12560CD8D45F}" destId="{BEC2FF88-6CAD-BD4A-9817-193E0275F0E7}" srcOrd="0" destOrd="0" presId="urn:microsoft.com/office/officeart/2005/8/layout/vList2"/>
    <dgm:cxn modelId="{CD7A84BA-05E0-3140-BEFB-23680B06EFFF}" srcId="{64A96BAC-2471-DD44-A19F-D2008009A594}" destId="{900DA76D-716B-AD41-B474-B826A80E059E}" srcOrd="0" destOrd="0" parTransId="{46005F34-9864-9849-B7D9-ABA93F3A070F}" sibTransId="{726B06B9-5C6B-CA42-A956-E94EE0212E59}"/>
    <dgm:cxn modelId="{5E3979C1-CD4B-E541-9403-6B385240EFF1}" type="presOf" srcId="{BEA651AE-FC51-3E4F-B84E-47E17AE6E204}" destId="{65276FF0-1DDF-CC41-91CE-5A75285A6464}" srcOrd="0" destOrd="1" presId="urn:microsoft.com/office/officeart/2005/8/layout/vList2"/>
    <dgm:cxn modelId="{7F9FF9F2-0102-1D4B-A5DB-6BDC739A2EDB}" srcId="{E81CAB1B-C207-B64A-A1B4-12560CD8D45F}" destId="{64A96BAC-2471-DD44-A19F-D2008009A594}" srcOrd="0" destOrd="0" parTransId="{6E02582B-3282-6942-8351-A74D39572964}" sibTransId="{9B28BD30-1FA8-D14D-ABC4-8CBC3FF87B2B}"/>
    <dgm:cxn modelId="{3E57DB59-1916-6140-A4F1-004A2AEF56BB}" type="presParOf" srcId="{BEC2FF88-6CAD-BD4A-9817-193E0275F0E7}" destId="{C2C1EA4F-9C47-8F47-8C65-686BDEC1CA09}" srcOrd="0" destOrd="0" presId="urn:microsoft.com/office/officeart/2005/8/layout/vList2"/>
    <dgm:cxn modelId="{F100D2FB-D8CE-A449-A5E4-A8D59796C9A5}" type="presParOf" srcId="{BEC2FF88-6CAD-BD4A-9817-193E0275F0E7}" destId="{65276FF0-1DDF-CC41-91CE-5A75285A646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EAC93AA-C1C1-7B43-8FBC-50B865C33C1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592B7117-4B7F-0B41-83E9-FEBB1DB4B7F6}" type="pres">
      <dgm:prSet presAssocID="{EEAC93AA-C1C1-7B43-8FBC-50B865C33C19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4F779B51-EA07-F04A-9938-71D57B47EF7D}" type="presOf" srcId="{EEAC93AA-C1C1-7B43-8FBC-50B865C33C19}" destId="{592B7117-4B7F-0B41-83E9-FEBB1DB4B7F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C9E3E7-EB6F-2445-ADB1-2DCA47C59CF2}">
      <dsp:nvSpPr>
        <dsp:cNvPr id="0" name=""/>
        <dsp:cNvSpPr/>
      </dsp:nvSpPr>
      <dsp:spPr>
        <a:xfrm>
          <a:off x="0" y="15254"/>
          <a:ext cx="9355016" cy="17901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500" kern="1200" baseline="0" dirty="0"/>
            <a:t>Il Mercato del Crowdfunding in Italia </a:t>
          </a:r>
          <a:endParaRPr lang="it-IT" sz="4500" kern="1200" dirty="0"/>
        </a:p>
      </dsp:txBody>
      <dsp:txXfrm>
        <a:off x="87385" y="102639"/>
        <a:ext cx="9180246" cy="161533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AC872F-0BFE-F34A-9CF2-DD81C9E876D7}">
      <dsp:nvSpPr>
        <dsp:cNvPr id="0" name=""/>
        <dsp:cNvSpPr/>
      </dsp:nvSpPr>
      <dsp:spPr>
        <a:xfrm>
          <a:off x="0" y="10065"/>
          <a:ext cx="609600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Criticità</a:t>
          </a:r>
        </a:p>
      </dsp:txBody>
      <dsp:txXfrm>
        <a:off x="22246" y="32311"/>
        <a:ext cx="6051508" cy="41122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BF09C2-6D9B-E54B-84DF-6DD4FFE13E00}">
      <dsp:nvSpPr>
        <dsp:cNvPr id="0" name=""/>
        <dsp:cNvSpPr/>
      </dsp:nvSpPr>
      <dsp:spPr>
        <a:xfrm>
          <a:off x="0" y="142828"/>
          <a:ext cx="8610600" cy="10073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200" kern="1200" baseline="0" dirty="0"/>
            <a:t>Donation only e Reward based</a:t>
          </a:r>
          <a:endParaRPr lang="it-IT" sz="4200" kern="1200" dirty="0"/>
        </a:p>
      </dsp:txBody>
      <dsp:txXfrm>
        <a:off x="49176" y="192004"/>
        <a:ext cx="8512248" cy="90901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004A0-2F47-3E49-BB72-1D685EEC7259}">
      <dsp:nvSpPr>
        <dsp:cNvPr id="0" name=""/>
        <dsp:cNvSpPr/>
      </dsp:nvSpPr>
      <dsp:spPr>
        <a:xfrm>
          <a:off x="0" y="10376"/>
          <a:ext cx="6697026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Punti di forza</a:t>
          </a:r>
        </a:p>
      </dsp:txBody>
      <dsp:txXfrm>
        <a:off x="25759" y="36135"/>
        <a:ext cx="6645508" cy="47615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CAFE7-C44A-184F-95A7-1E4A5927A4F8}">
      <dsp:nvSpPr>
        <dsp:cNvPr id="0" name=""/>
        <dsp:cNvSpPr/>
      </dsp:nvSpPr>
      <dsp:spPr>
        <a:xfrm>
          <a:off x="0" y="6033"/>
          <a:ext cx="6321517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Criticità</a:t>
          </a:r>
        </a:p>
      </dsp:txBody>
      <dsp:txXfrm>
        <a:off x="22246" y="28279"/>
        <a:ext cx="6277025" cy="41122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208754-1865-204A-832A-C824DC90C6B5}">
      <dsp:nvSpPr>
        <dsp:cNvPr id="0" name=""/>
        <dsp:cNvSpPr/>
      </dsp:nvSpPr>
      <dsp:spPr>
        <a:xfrm>
          <a:off x="0" y="0"/>
          <a:ext cx="7924800" cy="1079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500" kern="1200" dirty="0"/>
            <a:t>Lending</a:t>
          </a:r>
        </a:p>
      </dsp:txBody>
      <dsp:txXfrm>
        <a:off x="52688" y="52688"/>
        <a:ext cx="7819424" cy="97394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5D4B5E-6F70-A349-8E0D-9AB5BF798939}">
      <dsp:nvSpPr>
        <dsp:cNvPr id="0" name=""/>
        <dsp:cNvSpPr/>
      </dsp:nvSpPr>
      <dsp:spPr>
        <a:xfrm>
          <a:off x="0" y="6361"/>
          <a:ext cx="6647543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Punti di forza </a:t>
          </a:r>
        </a:p>
      </dsp:txBody>
      <dsp:txXfrm>
        <a:off x="26930" y="33291"/>
        <a:ext cx="6593683" cy="49779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7DBEA-D2BA-5A4C-9825-5AF41394F7DD}">
      <dsp:nvSpPr>
        <dsp:cNvPr id="0" name=""/>
        <dsp:cNvSpPr/>
      </dsp:nvSpPr>
      <dsp:spPr>
        <a:xfrm>
          <a:off x="0" y="11329"/>
          <a:ext cx="6473371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Criticità</a:t>
          </a:r>
        </a:p>
      </dsp:txBody>
      <dsp:txXfrm>
        <a:off x="23417" y="34746"/>
        <a:ext cx="6426537" cy="43286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34B00-17FA-5244-96BB-A66A6B810AB4}">
      <dsp:nvSpPr>
        <dsp:cNvPr id="0" name=""/>
        <dsp:cNvSpPr/>
      </dsp:nvSpPr>
      <dsp:spPr>
        <a:xfrm>
          <a:off x="0" y="22565"/>
          <a:ext cx="6223379" cy="9114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800" kern="1200" dirty="0"/>
            <a:t>Do </a:t>
          </a:r>
          <a:r>
            <a:rPr lang="it-IT" sz="3800" kern="1200" dirty="0" err="1"/>
            <a:t>it</a:t>
          </a:r>
          <a:r>
            <a:rPr lang="it-IT" sz="3800" kern="1200" dirty="0"/>
            <a:t> </a:t>
          </a:r>
          <a:r>
            <a:rPr lang="it-IT" sz="3800" kern="1200" dirty="0" err="1"/>
            <a:t>yourself</a:t>
          </a:r>
          <a:endParaRPr lang="it-IT" sz="3800" kern="1200" dirty="0"/>
        </a:p>
      </dsp:txBody>
      <dsp:txXfrm>
        <a:off x="44492" y="67057"/>
        <a:ext cx="6134395" cy="82244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97511-4760-9646-A1E4-233C6EB4050E}">
      <dsp:nvSpPr>
        <dsp:cNvPr id="0" name=""/>
        <dsp:cNvSpPr/>
      </dsp:nvSpPr>
      <dsp:spPr>
        <a:xfrm>
          <a:off x="0" y="0"/>
          <a:ext cx="5199797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Punti di forza</a:t>
          </a:r>
        </a:p>
      </dsp:txBody>
      <dsp:txXfrm>
        <a:off x="28100" y="28100"/>
        <a:ext cx="5143597" cy="5194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EE5D3A-FFE6-7D40-A4B3-C30CE67A224A}">
      <dsp:nvSpPr>
        <dsp:cNvPr id="0" name=""/>
        <dsp:cNvSpPr/>
      </dsp:nvSpPr>
      <dsp:spPr>
        <a:xfrm rot="10800000">
          <a:off x="1752324" y="0"/>
          <a:ext cx="5726049" cy="129302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189" tIns="224790" rIns="419608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900" kern="1200" baseline="0" dirty="0"/>
            <a:t>Sommario </a:t>
          </a:r>
          <a:endParaRPr lang="it-IT" sz="5900" kern="1200" dirty="0"/>
        </a:p>
      </dsp:txBody>
      <dsp:txXfrm rot="10800000">
        <a:off x="2075581" y="0"/>
        <a:ext cx="5402792" cy="1293027"/>
      </dsp:txXfrm>
    </dsp:sp>
    <dsp:sp modelId="{B1CF1BA1-6FB1-1444-BF68-D69ED51A7057}">
      <dsp:nvSpPr>
        <dsp:cNvPr id="0" name=""/>
        <dsp:cNvSpPr/>
      </dsp:nvSpPr>
      <dsp:spPr>
        <a:xfrm>
          <a:off x="835761" y="0"/>
          <a:ext cx="1240194" cy="129302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5C1B2-9552-EE4C-8E00-F925D3DFDA63}">
      <dsp:nvSpPr>
        <dsp:cNvPr id="0" name=""/>
        <dsp:cNvSpPr/>
      </dsp:nvSpPr>
      <dsp:spPr>
        <a:xfrm>
          <a:off x="0" y="8279"/>
          <a:ext cx="5199797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Criticità</a:t>
          </a:r>
        </a:p>
      </dsp:txBody>
      <dsp:txXfrm>
        <a:off x="25759" y="34038"/>
        <a:ext cx="5148279" cy="47615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4E8869-5884-AF49-9B68-8B40ED0E6DA0}">
      <dsp:nvSpPr>
        <dsp:cNvPr id="0" name=""/>
        <dsp:cNvSpPr/>
      </dsp:nvSpPr>
      <dsp:spPr>
        <a:xfrm>
          <a:off x="0" y="184851"/>
          <a:ext cx="7242851" cy="4328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Studiare la possibile correlazione tra progetti finanziati e tipo di piattaforma scelto. E’ più probabile che un progetto finanziato su piattaforme settoriali di Reward based, Equity o Lending, abbiano migliori performance rispetto a progetti su piattaforme generaliste? </a:t>
          </a:r>
        </a:p>
      </dsp:txBody>
      <dsp:txXfrm>
        <a:off x="2164231" y="184851"/>
        <a:ext cx="2914389" cy="432846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DA510-4A75-8749-B1FF-BE9C0389FCED}">
      <dsp:nvSpPr>
        <dsp:cNvPr id="0" name=""/>
        <dsp:cNvSpPr/>
      </dsp:nvSpPr>
      <dsp:spPr>
        <a:xfrm>
          <a:off x="0" y="2697"/>
          <a:ext cx="6850743" cy="1199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000" kern="1200" dirty="0"/>
            <a:t>Obiettivi del report </a:t>
          </a:r>
        </a:p>
      </dsp:txBody>
      <dsp:txXfrm>
        <a:off x="58543" y="61240"/>
        <a:ext cx="6733657" cy="108216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6C50C-63F2-9442-8AEB-9976C6C0ADF8}">
      <dsp:nvSpPr>
        <dsp:cNvPr id="0" name=""/>
        <dsp:cNvSpPr/>
      </dsp:nvSpPr>
      <dsp:spPr>
        <a:xfrm>
          <a:off x="0" y="202791"/>
          <a:ext cx="8610600" cy="887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700" kern="1200" baseline="0" dirty="0"/>
            <a:t>Volumi mondiali – Una panoramica </a:t>
          </a:r>
          <a:endParaRPr lang="it-IT" sz="3700" kern="1200" dirty="0"/>
        </a:p>
      </dsp:txBody>
      <dsp:txXfrm>
        <a:off x="43321" y="246112"/>
        <a:ext cx="8523958" cy="800803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027627-3828-F345-945A-AB790BF919D7}">
      <dsp:nvSpPr>
        <dsp:cNvPr id="0" name=""/>
        <dsp:cNvSpPr/>
      </dsp:nvSpPr>
      <dsp:spPr>
        <a:xfrm>
          <a:off x="0" y="10033"/>
          <a:ext cx="8610600" cy="127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baseline="0" dirty="0"/>
            <a:t>Alcuni dati su </a:t>
          </a:r>
          <a:r>
            <a:rPr lang="it-IT" sz="3200" kern="1200" baseline="0" dirty="0" err="1"/>
            <a:t>Kickstarter</a:t>
          </a:r>
          <a:r>
            <a:rPr lang="it-IT" sz="3200" kern="1200" baseline="0" dirty="0"/>
            <a:t> – esempio da emulare? </a:t>
          </a:r>
          <a:endParaRPr lang="it-IT" sz="3200" kern="1200" dirty="0"/>
        </a:p>
      </dsp:txBody>
      <dsp:txXfrm>
        <a:off x="62141" y="72174"/>
        <a:ext cx="8486318" cy="114867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926D3-CCA0-154E-A9C3-CE2FDF07E2B9}">
      <dsp:nvSpPr>
        <dsp:cNvPr id="0" name=""/>
        <dsp:cNvSpPr/>
      </dsp:nvSpPr>
      <dsp:spPr>
        <a:xfrm>
          <a:off x="0" y="0"/>
          <a:ext cx="3685997" cy="368599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5475A2-B7FF-284C-9B64-38DF24946E89}">
      <dsp:nvSpPr>
        <dsp:cNvPr id="0" name=""/>
        <dsp:cNvSpPr/>
      </dsp:nvSpPr>
      <dsp:spPr>
        <a:xfrm>
          <a:off x="1842998" y="0"/>
          <a:ext cx="10027865" cy="36859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Non è possibile "investire" su progetti </a:t>
          </a:r>
          <a:r>
            <a:rPr lang="it-IT" sz="1700" kern="1200" dirty="0" err="1"/>
            <a:t>Kickstarter</a:t>
          </a:r>
          <a:r>
            <a:rPr lang="it-IT" sz="1700" kern="1200" dirty="0"/>
            <a:t> per trarne un guadagno in denaro, ma solo "supportare" un progetto in cambio di una ricompensa materiale o un'esperienza proporzionale alla donazione, come per esempio una lettera personale di ringraziamento.</a:t>
          </a:r>
        </a:p>
      </dsp:txBody>
      <dsp:txXfrm>
        <a:off x="1842998" y="0"/>
        <a:ext cx="10027865" cy="1750848"/>
      </dsp:txXfrm>
    </dsp:sp>
    <dsp:sp modelId="{EE56D43D-CE75-EE4E-8058-25EBF41AC1A9}">
      <dsp:nvSpPr>
        <dsp:cNvPr id="0" name=""/>
        <dsp:cNvSpPr/>
      </dsp:nvSpPr>
      <dsp:spPr>
        <a:xfrm>
          <a:off x="967574" y="1750848"/>
          <a:ext cx="1750848" cy="175084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D20F44-C1F5-634B-A535-2AD4BFA6E01F}">
      <dsp:nvSpPr>
        <dsp:cNvPr id="0" name=""/>
        <dsp:cNvSpPr/>
      </dsp:nvSpPr>
      <dsp:spPr>
        <a:xfrm>
          <a:off x="1842998" y="1750848"/>
          <a:ext cx="10027865" cy="17508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La piattaforma americana è divisa in settori, racchiude in se più ambiti specifici: dal videogame alla tecnologia o alla musica, diventando così sia settoriale che generalista.</a:t>
          </a:r>
        </a:p>
      </dsp:txBody>
      <dsp:txXfrm>
        <a:off x="1842998" y="1750848"/>
        <a:ext cx="10027865" cy="175084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021069-287C-AA4E-84CB-553CDA0A767F}">
      <dsp:nvSpPr>
        <dsp:cNvPr id="0" name=""/>
        <dsp:cNvSpPr/>
      </dsp:nvSpPr>
      <dsp:spPr>
        <a:xfrm>
          <a:off x="0" y="226776"/>
          <a:ext cx="8610600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500" kern="1200" baseline="0" dirty="0"/>
            <a:t>Confronto con l’andamento europeo</a:t>
          </a:r>
          <a:endParaRPr lang="it-IT" sz="3500" kern="1200" dirty="0"/>
        </a:p>
      </dsp:txBody>
      <dsp:txXfrm>
        <a:off x="40980" y="267756"/>
        <a:ext cx="8528640" cy="757514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75B7E-5C46-8341-A7DF-B5B9DCF9612D}">
      <dsp:nvSpPr>
        <dsp:cNvPr id="0" name=""/>
        <dsp:cNvSpPr/>
      </dsp:nvSpPr>
      <dsp:spPr>
        <a:xfrm>
          <a:off x="0" y="10911"/>
          <a:ext cx="8610600" cy="12712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300" kern="1200" baseline="0" dirty="0"/>
            <a:t>Uno sguardo agli U.S.A.</a:t>
          </a:r>
          <a:endParaRPr lang="it-IT" sz="5300" kern="1200" dirty="0"/>
        </a:p>
      </dsp:txBody>
      <dsp:txXfrm>
        <a:off x="62055" y="72966"/>
        <a:ext cx="8486490" cy="1147095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3D5BF-1727-554B-A506-0A2DBA64C8A1}">
      <dsp:nvSpPr>
        <dsp:cNvPr id="0" name=""/>
        <dsp:cNvSpPr/>
      </dsp:nvSpPr>
      <dsp:spPr>
        <a:xfrm>
          <a:off x="0" y="21822"/>
          <a:ext cx="7772400" cy="12712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300" kern="1200" baseline="0" dirty="0"/>
            <a:t>IL MERCATO ITALIANO </a:t>
          </a:r>
          <a:endParaRPr lang="it-IT" sz="5300" kern="1200" dirty="0"/>
        </a:p>
      </dsp:txBody>
      <dsp:txXfrm>
        <a:off x="62055" y="83877"/>
        <a:ext cx="7648290" cy="1147095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23B29F-92AB-9645-87B9-D37DF107A187}">
      <dsp:nvSpPr>
        <dsp:cNvPr id="0" name=""/>
        <dsp:cNvSpPr/>
      </dsp:nvSpPr>
      <dsp:spPr>
        <a:xfrm>
          <a:off x="267661" y="0"/>
          <a:ext cx="4024809" cy="402480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Come emerge dalla rappresentazione il settore è stato caratterizzato fino ad oggi da un </a:t>
          </a:r>
          <a:r>
            <a:rPr lang="it-IT" sz="1600" b="1" kern="1200" dirty="0"/>
            <a:t>costante aumento dei volumi </a:t>
          </a:r>
          <a:r>
            <a:rPr lang="it-IT" sz="1600" kern="1200" dirty="0"/>
            <a:t>di raccolta totale. La crescita maggiore si è registrata tra il 2017 e il 2018, riportando in un solo anno un risultato equivalente agli ultimi tre anni. </a:t>
          </a:r>
        </a:p>
      </dsp:txBody>
      <dsp:txXfrm>
        <a:off x="857081" y="589420"/>
        <a:ext cx="2845969" cy="28459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935E5E-FFAD-A745-BD94-7A3C1C2F5AA7}">
      <dsp:nvSpPr>
        <dsp:cNvPr id="0" name=""/>
        <dsp:cNvSpPr/>
      </dsp:nvSpPr>
      <dsp:spPr>
        <a:xfrm rot="5400000">
          <a:off x="6839112" y="-2812114"/>
          <a:ext cx="1037518" cy="692505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700" kern="1200" dirty="0"/>
            <a:t>Che cos’è il Crowdfunding;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700" kern="1200" dirty="0"/>
            <a:t>Tipologia di piattaforme attive;</a:t>
          </a:r>
        </a:p>
      </dsp:txBody>
      <dsp:txXfrm rot="-5400000">
        <a:off x="3895344" y="182301"/>
        <a:ext cx="6874409" cy="936224"/>
      </dsp:txXfrm>
    </dsp:sp>
    <dsp:sp modelId="{D10C938D-1005-3844-B1A4-C663BF0064CA}">
      <dsp:nvSpPr>
        <dsp:cNvPr id="0" name=""/>
        <dsp:cNvSpPr/>
      </dsp:nvSpPr>
      <dsp:spPr>
        <a:xfrm>
          <a:off x="0" y="1964"/>
          <a:ext cx="3895344" cy="12968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Alcune</a:t>
          </a:r>
          <a:r>
            <a:rPr lang="it-IT" sz="2300" kern="1200" baseline="0" dirty="0"/>
            <a:t> definizioni </a:t>
          </a:r>
          <a:endParaRPr lang="it-IT" sz="2300" kern="1200" dirty="0"/>
        </a:p>
      </dsp:txBody>
      <dsp:txXfrm>
        <a:off x="63309" y="65273"/>
        <a:ext cx="3768726" cy="1170279"/>
      </dsp:txXfrm>
    </dsp:sp>
    <dsp:sp modelId="{68AFDD4B-15B0-7B48-A81D-3DCC1C6E3C03}">
      <dsp:nvSpPr>
        <dsp:cNvPr id="0" name=""/>
        <dsp:cNvSpPr/>
      </dsp:nvSpPr>
      <dsp:spPr>
        <a:xfrm rot="5400000">
          <a:off x="6839112" y="-1450371"/>
          <a:ext cx="1037518" cy="692505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700" kern="1200" dirty="0"/>
            <a:t>Evoluzione storica dei volumi raccolti;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700" kern="1200" dirty="0"/>
            <a:t>Focus sulla situazione italiana;</a:t>
          </a:r>
        </a:p>
      </dsp:txBody>
      <dsp:txXfrm rot="-5400000">
        <a:off x="3895344" y="1544044"/>
        <a:ext cx="6874409" cy="936224"/>
      </dsp:txXfrm>
    </dsp:sp>
    <dsp:sp modelId="{33F2F2F9-43C3-FA47-92F7-9381FCFD1FF1}">
      <dsp:nvSpPr>
        <dsp:cNvPr id="0" name=""/>
        <dsp:cNvSpPr/>
      </dsp:nvSpPr>
      <dsp:spPr>
        <a:xfrm>
          <a:off x="0" y="1363707"/>
          <a:ext cx="3895344" cy="12968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Analisi dei volumi dei progetti realizzati rispetto agli anni precedenti </a:t>
          </a:r>
        </a:p>
      </dsp:txBody>
      <dsp:txXfrm>
        <a:off x="63309" y="1427016"/>
        <a:ext cx="3768726" cy="1170279"/>
      </dsp:txXfrm>
    </dsp:sp>
    <dsp:sp modelId="{CAC0FBF1-5D92-B546-B242-B5D22E38E1DE}">
      <dsp:nvSpPr>
        <dsp:cNvPr id="0" name=""/>
        <dsp:cNvSpPr/>
      </dsp:nvSpPr>
      <dsp:spPr>
        <a:xfrm rot="5400000">
          <a:off x="6839112" y="-88628"/>
          <a:ext cx="1037518" cy="692505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700" kern="1200" dirty="0"/>
            <a:t>Variabili</a:t>
          </a:r>
          <a:r>
            <a:rPr lang="it-IT" sz="1700" kern="1200" baseline="0" dirty="0"/>
            <a:t> che possono spiegare la performance di un progetto di </a:t>
          </a:r>
          <a:r>
            <a:rPr lang="it-IT" sz="1700" kern="1200" baseline="0" dirty="0" err="1"/>
            <a:t>Crowdfunding</a:t>
          </a:r>
          <a:r>
            <a:rPr lang="it-IT" sz="1700" kern="1200" baseline="0" dirty="0"/>
            <a:t>, dove potrebbe essere ottimale caricare una campagna per avere una migliore performance?</a:t>
          </a:r>
          <a:endParaRPr lang="it-IT" sz="1700" kern="1200" dirty="0"/>
        </a:p>
      </dsp:txBody>
      <dsp:txXfrm rot="-5400000">
        <a:off x="3895344" y="2905787"/>
        <a:ext cx="6874409" cy="936224"/>
      </dsp:txXfrm>
    </dsp:sp>
    <dsp:sp modelId="{9DD99732-A98F-194C-A944-4EFD71AAF0D6}">
      <dsp:nvSpPr>
        <dsp:cNvPr id="0" name=""/>
        <dsp:cNvSpPr/>
      </dsp:nvSpPr>
      <dsp:spPr>
        <a:xfrm>
          <a:off x="0" y="2725450"/>
          <a:ext cx="3895344" cy="12968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Focus sulle performance dei progetti</a:t>
          </a:r>
        </a:p>
      </dsp:txBody>
      <dsp:txXfrm>
        <a:off x="63309" y="2788759"/>
        <a:ext cx="3768726" cy="1170279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D1E2DA-AEB4-A24D-9EAD-9A3437AD47C3}">
      <dsp:nvSpPr>
        <dsp:cNvPr id="0" name=""/>
        <dsp:cNvSpPr/>
      </dsp:nvSpPr>
      <dsp:spPr>
        <a:xfrm>
          <a:off x="0" y="10033"/>
          <a:ext cx="8610600" cy="127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baseline="0" dirty="0"/>
            <a:t>E’ possibile prevedere un andamento italiano? </a:t>
          </a:r>
          <a:endParaRPr lang="it-IT" sz="3200" kern="1200" dirty="0"/>
        </a:p>
      </dsp:txBody>
      <dsp:txXfrm>
        <a:off x="62141" y="72174"/>
        <a:ext cx="8486318" cy="1148678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E40A07-6170-BB48-9F22-41277E47A3C7}">
      <dsp:nvSpPr>
        <dsp:cNvPr id="0" name=""/>
        <dsp:cNvSpPr/>
      </dsp:nvSpPr>
      <dsp:spPr>
        <a:xfrm rot="10800000">
          <a:off x="3708015" y="199645"/>
          <a:ext cx="6836363" cy="362483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8451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it-IT" sz="2700" kern="1200" dirty="0"/>
          </a:br>
          <a:r>
            <a:rPr lang="it-IT" sz="2400" kern="1200" dirty="0"/>
            <a:t>Per fare ciò, un’ipotesi è quella di analizzare nello specifico gli andamenti delle 3 principali tipologie di raccolta fondi attiva: L’</a:t>
          </a:r>
          <a:r>
            <a:rPr lang="it-IT" sz="2400" kern="1200" dirty="0" err="1"/>
            <a:t>Equity</a:t>
          </a:r>
          <a:r>
            <a:rPr lang="it-IT" sz="2400" kern="1200" dirty="0"/>
            <a:t>, il </a:t>
          </a:r>
          <a:r>
            <a:rPr lang="it-IT" sz="2400" kern="1200" dirty="0" err="1"/>
            <a:t>Lending</a:t>
          </a:r>
          <a:r>
            <a:rPr lang="it-IT" sz="2400" kern="1200" dirty="0"/>
            <a:t> e il </a:t>
          </a:r>
          <a:r>
            <a:rPr lang="it-IT" sz="2400" kern="1200" dirty="0" err="1"/>
            <a:t>Donation</a:t>
          </a:r>
          <a:r>
            <a:rPr lang="it-IT" sz="2400" kern="1200" dirty="0"/>
            <a:t> </a:t>
          </a:r>
          <a:r>
            <a:rPr lang="it-IT" sz="2400" kern="1200" dirty="0" err="1"/>
            <a:t>only</a:t>
          </a:r>
          <a:r>
            <a:rPr lang="it-IT" sz="2400" kern="1200" dirty="0"/>
            <a:t>/</a:t>
          </a:r>
          <a:r>
            <a:rPr lang="it-IT" sz="2400" kern="1200" dirty="0" err="1"/>
            <a:t>Reward</a:t>
          </a:r>
          <a:r>
            <a:rPr lang="it-IT" sz="2400" kern="1200" dirty="0"/>
            <a:t> </a:t>
          </a:r>
          <a:r>
            <a:rPr lang="it-IT" sz="2400" kern="1200" dirty="0" err="1"/>
            <a:t>Based</a:t>
          </a:r>
          <a:r>
            <a:rPr lang="it-IT" sz="2400" kern="1200" dirty="0"/>
            <a:t>. </a:t>
          </a:r>
          <a:endParaRPr lang="it-IT" sz="2700" kern="1200" dirty="0"/>
        </a:p>
      </dsp:txBody>
      <dsp:txXfrm rot="10800000">
        <a:off x="4614223" y="199645"/>
        <a:ext cx="5930155" cy="3624834"/>
      </dsp:txXfrm>
    </dsp:sp>
    <dsp:sp modelId="{BD3F96BE-A947-7C43-8D20-D21CEAC402DA}">
      <dsp:nvSpPr>
        <dsp:cNvPr id="0" name=""/>
        <dsp:cNvSpPr/>
      </dsp:nvSpPr>
      <dsp:spPr>
        <a:xfrm>
          <a:off x="424807" y="297389"/>
          <a:ext cx="3624834" cy="3265214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252" t="5513" r="-51252" b="551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ABCDAE-CF2F-BB40-B605-0AA825D314CE}">
      <dsp:nvSpPr>
        <dsp:cNvPr id="0" name=""/>
        <dsp:cNvSpPr/>
      </dsp:nvSpPr>
      <dsp:spPr>
        <a:xfrm>
          <a:off x="0" y="189043"/>
          <a:ext cx="86106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baseline="0" dirty="0"/>
            <a:t>Tassi di crescita rispetto all’anno precedente: Chi influenza maggiormente l’andamento del volume totale</a:t>
          </a:r>
          <a:endParaRPr lang="it-IT" sz="2300" kern="1200" dirty="0"/>
        </a:p>
      </dsp:txBody>
      <dsp:txXfrm>
        <a:off x="44664" y="233707"/>
        <a:ext cx="8521272" cy="825612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45EA6-A0BD-AC4C-A7F7-2F093181F8DC}">
      <dsp:nvSpPr>
        <dsp:cNvPr id="0" name=""/>
        <dsp:cNvSpPr/>
      </dsp:nvSpPr>
      <dsp:spPr>
        <a:xfrm>
          <a:off x="0" y="4264"/>
          <a:ext cx="11386279" cy="7113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Notiamo come la crescita dei volumi non sia uniforme nel tempo, in particolare si notano variazioni negative dal 2016 al 2017 per tutti e tre i tipi di raccolta analizzati. </a:t>
          </a:r>
        </a:p>
      </dsp:txBody>
      <dsp:txXfrm>
        <a:off x="34726" y="38990"/>
        <a:ext cx="11316827" cy="641907"/>
      </dsp:txXfrm>
    </dsp:sp>
    <dsp:sp modelId="{671E28D6-BC57-C144-A66D-0466EEACD05E}">
      <dsp:nvSpPr>
        <dsp:cNvPr id="0" name=""/>
        <dsp:cNvSpPr/>
      </dsp:nvSpPr>
      <dsp:spPr>
        <a:xfrm>
          <a:off x="0" y="761704"/>
          <a:ext cx="11386279" cy="7113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L’</a:t>
          </a:r>
          <a:r>
            <a:rPr lang="it-IT" sz="1800" kern="1200" dirty="0" err="1"/>
            <a:t>Equity</a:t>
          </a:r>
          <a:r>
            <a:rPr lang="it-IT" sz="1800" kern="1200" dirty="0"/>
            <a:t> però sembra essere il metodo che influenza maggiormente l’andamento del volume totale, avendo un tasso di variazione medio del 116% annuo. </a:t>
          </a:r>
        </a:p>
      </dsp:txBody>
      <dsp:txXfrm>
        <a:off x="34726" y="796430"/>
        <a:ext cx="11316827" cy="641907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1A66A-CE60-6949-8B72-F9920D422322}">
      <dsp:nvSpPr>
        <dsp:cNvPr id="0" name=""/>
        <dsp:cNvSpPr/>
      </dsp:nvSpPr>
      <dsp:spPr>
        <a:xfrm>
          <a:off x="0" y="154821"/>
          <a:ext cx="8610600" cy="983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100" kern="1200" baseline="0" dirty="0"/>
            <a:t>Tassi di crescita medi e varianze</a:t>
          </a:r>
          <a:endParaRPr lang="it-IT" sz="4100" kern="1200" dirty="0"/>
        </a:p>
      </dsp:txBody>
      <dsp:txXfrm>
        <a:off x="48005" y="202826"/>
        <a:ext cx="8514590" cy="887374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0B166B-4BDF-8244-BBD0-97E96E1CA3DF}">
      <dsp:nvSpPr>
        <dsp:cNvPr id="0" name=""/>
        <dsp:cNvSpPr/>
      </dsp:nvSpPr>
      <dsp:spPr>
        <a:xfrm rot="10800000">
          <a:off x="1566405" y="16856"/>
          <a:ext cx="4641564" cy="10880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9802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 err="1"/>
            <a:t>Equity</a:t>
          </a:r>
          <a:r>
            <a:rPr lang="it-IT" sz="1400" kern="1200" dirty="0"/>
            <a:t> presenta il tasso medio di variazione annuo più elevato.</a:t>
          </a:r>
        </a:p>
      </dsp:txBody>
      <dsp:txXfrm rot="10800000">
        <a:off x="1838418" y="16856"/>
        <a:ext cx="4369551" cy="1088054"/>
      </dsp:txXfrm>
    </dsp:sp>
    <dsp:sp modelId="{8B61615E-4C5E-304C-BEDA-9050B5B2CAA4}">
      <dsp:nvSpPr>
        <dsp:cNvPr id="0" name=""/>
        <dsp:cNvSpPr/>
      </dsp:nvSpPr>
      <dsp:spPr>
        <a:xfrm>
          <a:off x="897102" y="1123"/>
          <a:ext cx="1088054" cy="108805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8B02E0-9815-DC45-819B-1B62631E2304}">
      <dsp:nvSpPr>
        <dsp:cNvPr id="0" name=""/>
        <dsp:cNvSpPr/>
      </dsp:nvSpPr>
      <dsp:spPr>
        <a:xfrm rot="10800000">
          <a:off x="1441129" y="1413969"/>
          <a:ext cx="4641564" cy="172422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9802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L’</a:t>
          </a:r>
          <a:r>
            <a:rPr lang="it-IT" sz="1400" kern="1200" dirty="0" err="1"/>
            <a:t>Equity</a:t>
          </a:r>
          <a:r>
            <a:rPr lang="it-IT" sz="1400" kern="1200" dirty="0"/>
            <a:t> traina il settore anche perché è  stato regolamentato solo nel 2017.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E oggi ha reso possibile l’apertura dell’</a:t>
          </a:r>
          <a:r>
            <a:rPr lang="it-IT" sz="1400" kern="1200" dirty="0" err="1"/>
            <a:t>Equity</a:t>
          </a:r>
          <a:r>
            <a:rPr lang="it-IT" sz="1400" kern="1200" dirty="0"/>
            <a:t> immobiliare.</a:t>
          </a:r>
        </a:p>
      </dsp:txBody>
      <dsp:txXfrm rot="10800000">
        <a:off x="1872186" y="1413969"/>
        <a:ext cx="4210507" cy="1724228"/>
      </dsp:txXfrm>
    </dsp:sp>
    <dsp:sp modelId="{E5D25F42-6984-E64F-B3CC-4BE3B09C0342}">
      <dsp:nvSpPr>
        <dsp:cNvPr id="0" name=""/>
        <dsp:cNvSpPr/>
      </dsp:nvSpPr>
      <dsp:spPr>
        <a:xfrm>
          <a:off x="897102" y="1732056"/>
          <a:ext cx="1088054" cy="108805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571E9C-5B91-3A48-817C-FC02311FF724}">
      <dsp:nvSpPr>
        <dsp:cNvPr id="0" name=""/>
        <dsp:cNvSpPr/>
      </dsp:nvSpPr>
      <dsp:spPr>
        <a:xfrm>
          <a:off x="0" y="20067"/>
          <a:ext cx="8610600" cy="127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baseline="0" dirty="0"/>
            <a:t>Le variabili sono significative per stimare la crescita del settore?</a:t>
          </a:r>
          <a:endParaRPr lang="it-IT" sz="3200" kern="1200" dirty="0"/>
        </a:p>
      </dsp:txBody>
      <dsp:txXfrm>
        <a:off x="62141" y="82208"/>
        <a:ext cx="8486318" cy="1148678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3DFE0F-DE65-1B4F-B24B-302933E918B9}">
      <dsp:nvSpPr>
        <dsp:cNvPr id="0" name=""/>
        <dsp:cNvSpPr/>
      </dsp:nvSpPr>
      <dsp:spPr>
        <a:xfrm>
          <a:off x="0" y="364272"/>
          <a:ext cx="4983398" cy="22197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Con l’analisi di regressione, I </a:t>
          </a:r>
          <a:r>
            <a:rPr lang="it-IT" sz="1800" kern="1200" dirty="0" err="1"/>
            <a:t>p</a:t>
          </a:r>
          <a:r>
            <a:rPr lang="it-IT" sz="1800" kern="1200" dirty="0"/>
            <a:t> – </a:t>
          </a:r>
          <a:r>
            <a:rPr lang="it-IT" sz="1800" kern="1200" dirty="0" err="1"/>
            <a:t>value</a:t>
          </a:r>
          <a:r>
            <a:rPr lang="it-IT" sz="1800" kern="1200" dirty="0"/>
            <a:t> sono calcolati, sotto l’ipotesi nulla che i coefficienti delle diverse variabili possano non influenzare l’andamento della variabile dipendente(totale).  </a:t>
          </a:r>
        </a:p>
      </dsp:txBody>
      <dsp:txXfrm>
        <a:off x="108361" y="472633"/>
        <a:ext cx="4766676" cy="2003061"/>
      </dsp:txXfrm>
    </dsp:sp>
    <dsp:sp modelId="{97D37C98-4DFD-FB49-A77D-A71345531160}">
      <dsp:nvSpPr>
        <dsp:cNvPr id="0" name=""/>
        <dsp:cNvSpPr/>
      </dsp:nvSpPr>
      <dsp:spPr>
        <a:xfrm>
          <a:off x="0" y="2771256"/>
          <a:ext cx="4983398" cy="22197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L’ipotesi nulla viene rifiutata ad un livello di significatività del 95% per tutti i coefficienti.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Ciò indica che l’andamento del </a:t>
          </a:r>
          <a:r>
            <a:rPr lang="it-IT" sz="1800" kern="1200" dirty="0" err="1"/>
            <a:t>Reward</a:t>
          </a:r>
          <a:r>
            <a:rPr lang="it-IT" sz="1800" kern="1200" dirty="0"/>
            <a:t> </a:t>
          </a:r>
          <a:r>
            <a:rPr lang="it-IT" sz="1800" kern="1200" dirty="0" err="1"/>
            <a:t>Based</a:t>
          </a:r>
          <a:r>
            <a:rPr lang="it-IT" sz="1800" kern="1200" dirty="0"/>
            <a:t>, dell’</a:t>
          </a:r>
          <a:r>
            <a:rPr lang="it-IT" sz="1800" kern="1200" dirty="0" err="1"/>
            <a:t>Equity</a:t>
          </a:r>
          <a:r>
            <a:rPr lang="it-IT" sz="1800" kern="1200" dirty="0"/>
            <a:t> e del </a:t>
          </a:r>
          <a:r>
            <a:rPr lang="it-IT" sz="1800" kern="1200" dirty="0" err="1"/>
            <a:t>Lending</a:t>
          </a:r>
          <a:r>
            <a:rPr lang="it-IT" sz="1800" kern="1200" dirty="0"/>
            <a:t> influenzano in modo statisticamente significativo il totale raccolto.</a:t>
          </a:r>
        </a:p>
      </dsp:txBody>
      <dsp:txXfrm>
        <a:off x="108361" y="2879617"/>
        <a:ext cx="4766676" cy="2003061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98010-26D5-A846-98F2-3464E58E31A4}">
      <dsp:nvSpPr>
        <dsp:cNvPr id="0" name=""/>
        <dsp:cNvSpPr/>
      </dsp:nvSpPr>
      <dsp:spPr>
        <a:xfrm>
          <a:off x="0" y="109483"/>
          <a:ext cx="8610600" cy="10740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 dirty="0"/>
            <a:t>1)Modello previsionale: </a:t>
          </a:r>
          <a:r>
            <a:rPr lang="it-IT" sz="2700" kern="1200" dirty="0" err="1"/>
            <a:t>andamendo</a:t>
          </a:r>
          <a:r>
            <a:rPr lang="it-IT" sz="2700" kern="1200" dirty="0"/>
            <a:t> del mercato rispetto all’andamento ottimistico dell’</a:t>
          </a:r>
          <a:r>
            <a:rPr lang="it-IT" sz="2700" kern="1200" dirty="0" err="1"/>
            <a:t>Equity</a:t>
          </a:r>
          <a:r>
            <a:rPr lang="it-IT" sz="2700" kern="1200" dirty="0"/>
            <a:t>.</a:t>
          </a:r>
        </a:p>
      </dsp:txBody>
      <dsp:txXfrm>
        <a:off x="52431" y="161914"/>
        <a:ext cx="8505738" cy="969198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C4C35-0A86-5640-A432-CAD7A37D998E}">
      <dsp:nvSpPr>
        <dsp:cNvPr id="0" name=""/>
        <dsp:cNvSpPr/>
      </dsp:nvSpPr>
      <dsp:spPr>
        <a:xfrm>
          <a:off x="4160875" y="0"/>
          <a:ext cx="7048019" cy="45809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Ipotesi: Avendo calcolato il tasso di crescita medio annuo per la variabile indipendente </a:t>
          </a:r>
          <a:r>
            <a:rPr lang="it-IT" sz="1900" kern="1200" dirty="0" err="1"/>
            <a:t>equity</a:t>
          </a:r>
          <a:r>
            <a:rPr lang="it-IT" sz="1900" kern="1200" dirty="0"/>
            <a:t>, cerco di stimare l’andamento del mercato totale, rispetto alla crescita ipotetica del settore dell’</a:t>
          </a:r>
          <a:r>
            <a:rPr lang="it-IT" sz="1900" kern="1200" dirty="0" err="1"/>
            <a:t>Equity</a:t>
          </a:r>
          <a:r>
            <a:rPr lang="it-IT" sz="1900" kern="1200" dirty="0"/>
            <a:t>. Questo è ragionevole basti pensare all’apertura del mercato a tutte le PMI ha consentito di aprire un nuovo segmento, quello dell'</a:t>
          </a:r>
          <a:r>
            <a:rPr lang="it-IT" sz="1900" b="1" kern="1200" dirty="0"/>
            <a:t>immobiliare</a:t>
          </a:r>
          <a:r>
            <a:rPr lang="it-IT" sz="1900" kern="1200" dirty="0"/>
            <a:t>, che potrebbe contribuire all'incremento della raccolta. </a:t>
          </a:r>
        </a:p>
      </dsp:txBody>
      <dsp:txXfrm>
        <a:off x="5193033" y="670869"/>
        <a:ext cx="4983703" cy="32392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A27580-C7B9-9A4D-BED5-AE2BF6F86DAC}">
      <dsp:nvSpPr>
        <dsp:cNvPr id="0" name=""/>
        <dsp:cNvSpPr/>
      </dsp:nvSpPr>
      <dsp:spPr>
        <a:xfrm>
          <a:off x="0" y="10911"/>
          <a:ext cx="8610600" cy="12712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300" kern="1200" baseline="0" dirty="0"/>
            <a:t>Alcune definizioni:</a:t>
          </a:r>
          <a:endParaRPr lang="it-IT" sz="5300" kern="1200" dirty="0"/>
        </a:p>
      </dsp:txBody>
      <dsp:txXfrm>
        <a:off x="62055" y="72966"/>
        <a:ext cx="8486490" cy="1147095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6A5E89-40FE-E04F-A6AC-4A1490244531}">
      <dsp:nvSpPr>
        <dsp:cNvPr id="0" name=""/>
        <dsp:cNvSpPr/>
      </dsp:nvSpPr>
      <dsp:spPr>
        <a:xfrm>
          <a:off x="0" y="338308"/>
          <a:ext cx="8610600" cy="9547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baseline="0" dirty="0"/>
            <a:t>2) Seconda previsione: andamento del mercato rispetto ad un andamento meno ottimistico dell’</a:t>
          </a:r>
          <a:r>
            <a:rPr lang="it-IT" sz="2400" kern="1200" baseline="0" dirty="0" err="1"/>
            <a:t>equity</a:t>
          </a:r>
          <a:r>
            <a:rPr lang="it-IT" sz="2400" kern="1200" baseline="0" dirty="0"/>
            <a:t>.</a:t>
          </a:r>
          <a:endParaRPr lang="it-IT" sz="2400" kern="1200" dirty="0"/>
        </a:p>
      </dsp:txBody>
      <dsp:txXfrm>
        <a:off x="46606" y="384914"/>
        <a:ext cx="8517388" cy="861507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24E0D-FFDD-8E47-A2AA-757C6DEF4AC0}">
      <dsp:nvSpPr>
        <dsp:cNvPr id="0" name=""/>
        <dsp:cNvSpPr/>
      </dsp:nvSpPr>
      <dsp:spPr>
        <a:xfrm>
          <a:off x="0" y="673"/>
          <a:ext cx="8610600" cy="1291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baseline="0" dirty="0"/>
            <a:t>2) Seconda previsione: andamento del mercato rispetto a andamento meno ottimistico dell’</a:t>
          </a:r>
          <a:r>
            <a:rPr lang="it-IT" sz="2300" kern="1200" baseline="0" dirty="0" err="1"/>
            <a:t>equity</a:t>
          </a:r>
          <a:r>
            <a:rPr lang="it-IT" sz="2300" kern="1200" baseline="0" dirty="0"/>
            <a:t>.</a:t>
          </a:r>
          <a:br>
            <a:rPr lang="it-IT" sz="2300" kern="1200" baseline="0" dirty="0"/>
          </a:br>
          <a:endParaRPr lang="it-IT" sz="2300" kern="1200" dirty="0"/>
        </a:p>
      </dsp:txBody>
      <dsp:txXfrm>
        <a:off x="63055" y="63728"/>
        <a:ext cx="8484490" cy="1165570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016EFF-40D6-2047-BCE2-C2DD301196DC}">
      <dsp:nvSpPr>
        <dsp:cNvPr id="0" name=""/>
        <dsp:cNvSpPr/>
      </dsp:nvSpPr>
      <dsp:spPr>
        <a:xfrm>
          <a:off x="0" y="10033"/>
          <a:ext cx="8610600" cy="127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Analisi sulle domande iniziali del report di ricerca.</a:t>
          </a:r>
        </a:p>
      </dsp:txBody>
      <dsp:txXfrm>
        <a:off x="62141" y="72174"/>
        <a:ext cx="8486318" cy="1148678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B81396-CC5D-9B4E-B234-7BA98D588557}">
      <dsp:nvSpPr>
        <dsp:cNvPr id="0" name=""/>
        <dsp:cNvSpPr/>
      </dsp:nvSpPr>
      <dsp:spPr>
        <a:xfrm>
          <a:off x="3866752" y="2099"/>
          <a:ext cx="2851599" cy="212865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9322C2-4F8A-CF4C-B409-A2F5FBC92285}">
      <dsp:nvSpPr>
        <dsp:cNvPr id="0" name=""/>
        <dsp:cNvSpPr/>
      </dsp:nvSpPr>
      <dsp:spPr>
        <a:xfrm>
          <a:off x="3837466" y="1156911"/>
          <a:ext cx="2851599" cy="28672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L’obiettivo di fondo di questo report è cercare di capire se ci sia un qualche tipo di legame tra piattaforma (generalista o settoriale) in cui intendo caricare una campagna di </a:t>
          </a:r>
          <a:r>
            <a:rPr lang="it-IT" sz="1500" kern="1200" dirty="0" err="1"/>
            <a:t>Crowdfunding</a:t>
          </a:r>
          <a:r>
            <a:rPr lang="it-IT" sz="1500" kern="1200" dirty="0"/>
            <a:t> e la performance della campagna.</a:t>
          </a:r>
        </a:p>
      </dsp:txBody>
      <dsp:txXfrm>
        <a:off x="3837466" y="1156911"/>
        <a:ext cx="2008168" cy="2867213"/>
      </dsp:txXfrm>
    </dsp:sp>
    <dsp:sp modelId="{320FB7AF-BAC5-6349-B2C6-A63C45EFD24D}">
      <dsp:nvSpPr>
        <dsp:cNvPr id="0" name=""/>
        <dsp:cNvSpPr/>
      </dsp:nvSpPr>
      <dsp:spPr>
        <a:xfrm>
          <a:off x="5955587" y="2276148"/>
          <a:ext cx="998059" cy="99805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A1908-F98C-C441-9538-11903E7BB1B2}">
      <dsp:nvSpPr>
        <dsp:cNvPr id="0" name=""/>
        <dsp:cNvSpPr/>
      </dsp:nvSpPr>
      <dsp:spPr>
        <a:xfrm>
          <a:off x="0" y="0"/>
          <a:ext cx="11817592" cy="2737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Per fare ciò è stato costruito un indicatore sintetico di performance, che spiegasse la qualità di una campagna.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Si è voluto studiare, dove, a </a:t>
          </a:r>
          <a:r>
            <a:rPr lang="it-IT" sz="2400" kern="1200" dirty="0" err="1"/>
            <a:t>partità</a:t>
          </a:r>
          <a:r>
            <a:rPr lang="it-IT" sz="2400" kern="1200" dirty="0"/>
            <a:t> di progetto e con somiglianza dell’obiettivo della campagna, il progetto avesse </a:t>
          </a:r>
          <a:r>
            <a:rPr lang="it-IT" sz="2400" kern="1200" dirty="0" err="1"/>
            <a:t>performato</a:t>
          </a:r>
          <a:r>
            <a:rPr lang="it-IT" sz="2400" kern="1200" dirty="0"/>
            <a:t> meglio rispetto a una piattaforma generalista o settoriale.  </a:t>
          </a:r>
        </a:p>
      </dsp:txBody>
      <dsp:txXfrm>
        <a:off x="133648" y="133648"/>
        <a:ext cx="11550296" cy="2470504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DBC21F-F067-A44F-95F4-AFC8DDB0C149}">
      <dsp:nvSpPr>
        <dsp:cNvPr id="0" name=""/>
        <dsp:cNvSpPr/>
      </dsp:nvSpPr>
      <dsp:spPr>
        <a:xfrm>
          <a:off x="0" y="0"/>
          <a:ext cx="8610600" cy="127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baseline="0" dirty="0"/>
            <a:t>Attributi considerati, misurazione e costruzione dell’indice sintetico.</a:t>
          </a:r>
          <a:endParaRPr lang="it-IT" sz="3200" kern="1200" dirty="0"/>
        </a:p>
      </dsp:txBody>
      <dsp:txXfrm>
        <a:off x="62141" y="62141"/>
        <a:ext cx="8486318" cy="1148678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1CEF60-DE1C-534E-BE8A-A56C064A5ABC}">
      <dsp:nvSpPr>
        <dsp:cNvPr id="0" name=""/>
        <dsp:cNvSpPr/>
      </dsp:nvSpPr>
      <dsp:spPr>
        <a:xfrm>
          <a:off x="4328159" y="1178"/>
          <a:ext cx="6492240" cy="9352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L’Ipotesi nella costruzione dell’indicatore è che mi aspetto che sia positivo nell’influenza della performance</a:t>
          </a:r>
        </a:p>
      </dsp:txBody>
      <dsp:txXfrm>
        <a:off x="4328159" y="118090"/>
        <a:ext cx="6141505" cy="701470"/>
      </dsp:txXfrm>
    </dsp:sp>
    <dsp:sp modelId="{76369F53-654A-934E-A0B1-26BAADD354CA}">
      <dsp:nvSpPr>
        <dsp:cNvPr id="0" name=""/>
        <dsp:cNvSpPr/>
      </dsp:nvSpPr>
      <dsp:spPr>
        <a:xfrm>
          <a:off x="0" y="1178"/>
          <a:ext cx="4328160" cy="9352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Numero di sostenitori della raccolta </a:t>
          </a:r>
        </a:p>
      </dsp:txBody>
      <dsp:txXfrm>
        <a:off x="45657" y="46835"/>
        <a:ext cx="4236846" cy="843980"/>
      </dsp:txXfrm>
    </dsp:sp>
    <dsp:sp modelId="{3CF65831-37FC-4940-933D-77F85F802CC0}">
      <dsp:nvSpPr>
        <dsp:cNvPr id="0" name=""/>
        <dsp:cNvSpPr/>
      </dsp:nvSpPr>
      <dsp:spPr>
        <a:xfrm>
          <a:off x="4328159" y="1030003"/>
          <a:ext cx="6492240" cy="9352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L’ipotesi è che sia positiva nell’influenzare</a:t>
          </a:r>
        </a:p>
      </dsp:txBody>
      <dsp:txXfrm>
        <a:off x="4328159" y="1146915"/>
        <a:ext cx="6141505" cy="701470"/>
      </dsp:txXfrm>
    </dsp:sp>
    <dsp:sp modelId="{F126FD53-4DDB-B046-A091-BB614F101680}">
      <dsp:nvSpPr>
        <dsp:cNvPr id="0" name=""/>
        <dsp:cNvSpPr/>
      </dsp:nvSpPr>
      <dsp:spPr>
        <a:xfrm>
          <a:off x="0" y="1030003"/>
          <a:ext cx="4328160" cy="9352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Durata della raccolta fondi</a:t>
          </a:r>
        </a:p>
      </dsp:txBody>
      <dsp:txXfrm>
        <a:off x="45657" y="1075660"/>
        <a:ext cx="4236846" cy="843980"/>
      </dsp:txXfrm>
    </dsp:sp>
    <dsp:sp modelId="{37695EB0-ED1A-5043-A33D-D63688A309A5}">
      <dsp:nvSpPr>
        <dsp:cNvPr id="0" name=""/>
        <dsp:cNvSpPr/>
      </dsp:nvSpPr>
      <dsp:spPr>
        <a:xfrm>
          <a:off x="4328159" y="2058827"/>
          <a:ext cx="6492240" cy="9352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B7237A-91E1-D342-B6E9-1596FC47E490}">
      <dsp:nvSpPr>
        <dsp:cNvPr id="0" name=""/>
        <dsp:cNvSpPr/>
      </dsp:nvSpPr>
      <dsp:spPr>
        <a:xfrm>
          <a:off x="0" y="2058827"/>
          <a:ext cx="4328160" cy="9352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Successo o restituzione? </a:t>
          </a:r>
        </a:p>
      </dsp:txBody>
      <dsp:txXfrm>
        <a:off x="45657" y="2104484"/>
        <a:ext cx="4236846" cy="843980"/>
      </dsp:txXfrm>
    </dsp:sp>
    <dsp:sp modelId="{8352943B-F108-6941-AEA2-D84CFA52E811}">
      <dsp:nvSpPr>
        <dsp:cNvPr id="0" name=""/>
        <dsp:cNvSpPr/>
      </dsp:nvSpPr>
      <dsp:spPr>
        <a:xfrm>
          <a:off x="4328159" y="3087651"/>
          <a:ext cx="6492240" cy="9352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Naturalmente un indicatore positivo che indica in generale come ha </a:t>
          </a:r>
          <a:r>
            <a:rPr lang="it-IT" sz="1600" kern="1200" dirty="0" err="1"/>
            <a:t>performato</a:t>
          </a:r>
          <a:r>
            <a:rPr lang="it-IT" sz="1600" kern="1200" dirty="0"/>
            <a:t> il progetto. </a:t>
          </a:r>
        </a:p>
      </dsp:txBody>
      <dsp:txXfrm>
        <a:off x="4328159" y="3204563"/>
        <a:ext cx="6141505" cy="701470"/>
      </dsp:txXfrm>
    </dsp:sp>
    <dsp:sp modelId="{EEC07193-72BA-7340-AA47-5618036712A2}">
      <dsp:nvSpPr>
        <dsp:cNvPr id="0" name=""/>
        <dsp:cNvSpPr/>
      </dsp:nvSpPr>
      <dsp:spPr>
        <a:xfrm>
          <a:off x="0" y="3087651"/>
          <a:ext cx="4328160" cy="9352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Percentuale raccolta </a:t>
          </a:r>
        </a:p>
      </dsp:txBody>
      <dsp:txXfrm>
        <a:off x="45657" y="3133308"/>
        <a:ext cx="4236846" cy="843980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DC7B2-8AC1-9F40-9F1B-224B0C48C4CE}">
      <dsp:nvSpPr>
        <dsp:cNvPr id="0" name=""/>
        <dsp:cNvSpPr/>
      </dsp:nvSpPr>
      <dsp:spPr>
        <a:xfrm>
          <a:off x="0" y="438291"/>
          <a:ext cx="10190135" cy="9793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kern="1200" dirty="0"/>
            <a:t>Campione di riferimento </a:t>
          </a:r>
        </a:p>
      </dsp:txBody>
      <dsp:txXfrm>
        <a:off x="47807" y="486098"/>
        <a:ext cx="10094521" cy="883725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05915-C82F-8F43-9A15-3941EC950E29}">
      <dsp:nvSpPr>
        <dsp:cNvPr id="0" name=""/>
        <dsp:cNvSpPr/>
      </dsp:nvSpPr>
      <dsp:spPr>
        <a:xfrm>
          <a:off x="4649" y="0"/>
          <a:ext cx="5325665" cy="4024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Crowdfunding - </a:t>
          </a:r>
          <a:r>
            <a:rPr lang="it-IT" sz="1600" b="1" kern="1200" dirty="0"/>
            <a:t>Consiglio Europeo </a:t>
          </a:r>
          <a:r>
            <a:rPr lang="it-IT" sz="1600" kern="1200" dirty="0"/>
            <a:t>(2014): «</a:t>
          </a:r>
          <a:r>
            <a:rPr lang="it-IT" sz="1600" i="1" kern="1200" dirty="0"/>
            <a:t>Per </a:t>
          </a:r>
          <a:r>
            <a:rPr lang="it-IT" sz="1600" i="1" kern="1200" dirty="0" err="1"/>
            <a:t>crowdfunding</a:t>
          </a:r>
          <a:r>
            <a:rPr lang="it-IT" sz="1600" i="1" kern="1200" dirty="0"/>
            <a:t> (finanziamento collettivo) si intende generalmente un invito pubblico a raccogliere fondi per un progetto specifico</a:t>
          </a:r>
          <a:r>
            <a:rPr lang="it-IT" sz="1600" kern="1200" dirty="0"/>
            <a:t>». </a:t>
          </a:r>
        </a:p>
      </dsp:txBody>
      <dsp:txXfrm>
        <a:off x="4649" y="1609650"/>
        <a:ext cx="5325665" cy="1609650"/>
      </dsp:txXfrm>
    </dsp:sp>
    <dsp:sp modelId="{FD92E71F-A2EC-1047-BFD1-8B7369884EEB}">
      <dsp:nvSpPr>
        <dsp:cNvPr id="0" name=""/>
        <dsp:cNvSpPr/>
      </dsp:nvSpPr>
      <dsp:spPr>
        <a:xfrm>
          <a:off x="1997465" y="241447"/>
          <a:ext cx="1340033" cy="134003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DD85C7-C0F3-FC43-9A20-16606C4F87E3}">
      <dsp:nvSpPr>
        <dsp:cNvPr id="0" name=""/>
        <dsp:cNvSpPr/>
      </dsp:nvSpPr>
      <dsp:spPr>
        <a:xfrm>
          <a:off x="5490084" y="0"/>
          <a:ext cx="5325665" cy="4024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Dal 2008 in poi, il Crowdfunding si è caratterizzato per la raccolta fondi attraverso i canali web, in concomitanza con la crisi dell’accesso al credito di imprese e famiglie e la nascita dei colossi americani della raccolta fondi online, come Kickstarter e Indiegogo.</a:t>
          </a:r>
        </a:p>
      </dsp:txBody>
      <dsp:txXfrm>
        <a:off x="5490084" y="1609650"/>
        <a:ext cx="5325665" cy="1609650"/>
      </dsp:txXfrm>
    </dsp:sp>
    <dsp:sp modelId="{BBE10CB3-7318-C747-A838-80AC9D735C98}">
      <dsp:nvSpPr>
        <dsp:cNvPr id="0" name=""/>
        <dsp:cNvSpPr/>
      </dsp:nvSpPr>
      <dsp:spPr>
        <a:xfrm>
          <a:off x="7497386" y="213735"/>
          <a:ext cx="1339202" cy="133920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789C3-85CF-344A-A009-8F037AF5FF11}">
      <dsp:nvSpPr>
        <dsp:cNvPr id="0" name=""/>
        <dsp:cNvSpPr/>
      </dsp:nvSpPr>
      <dsp:spPr>
        <a:xfrm>
          <a:off x="432815" y="3219300"/>
          <a:ext cx="9954768" cy="60361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006EFF-9A90-4B49-9777-EDFB7EF4F842}">
      <dsp:nvSpPr>
        <dsp:cNvPr id="0" name=""/>
        <dsp:cNvSpPr/>
      </dsp:nvSpPr>
      <dsp:spPr>
        <a:xfrm>
          <a:off x="0" y="145"/>
          <a:ext cx="11548997" cy="7567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Notiamo come dal campione risulta in generale, un andamento migliore della percentuale raccolta di quasi 11% di valore nelle piattaforme generaliste rispetto a quelle settoriali. </a:t>
          </a:r>
        </a:p>
      </dsp:txBody>
      <dsp:txXfrm>
        <a:off x="36942" y="37087"/>
        <a:ext cx="11475113" cy="682868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987D43-ABC9-F043-9B9B-94A50051C5A7}">
      <dsp:nvSpPr>
        <dsp:cNvPr id="0" name=""/>
        <dsp:cNvSpPr/>
      </dsp:nvSpPr>
      <dsp:spPr>
        <a:xfrm>
          <a:off x="0" y="0"/>
          <a:ext cx="11548997" cy="11046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Il tempo della raccolta è più o meno simile tra i due tipi di piattaforme, mentre il numero di sostenitori rispetto al mio campione di riferimento varia notevolmente di quasi 30 persone. </a:t>
          </a:r>
        </a:p>
      </dsp:txBody>
      <dsp:txXfrm>
        <a:off x="53922" y="53922"/>
        <a:ext cx="11441153" cy="996761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FC559-0369-F64A-958D-EC4D661DA19E}">
      <dsp:nvSpPr>
        <dsp:cNvPr id="0" name=""/>
        <dsp:cNvSpPr/>
      </dsp:nvSpPr>
      <dsp:spPr>
        <a:xfrm>
          <a:off x="0" y="10911"/>
          <a:ext cx="8610600" cy="12712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300" kern="1200" baseline="0"/>
            <a:t>Grafico classifica </a:t>
          </a:r>
          <a:endParaRPr lang="it-IT" sz="5300" kern="1200"/>
        </a:p>
      </dsp:txBody>
      <dsp:txXfrm>
        <a:off x="62055" y="72966"/>
        <a:ext cx="8486490" cy="1147095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F5C922-BD58-6943-832B-BE5B77C09948}">
      <dsp:nvSpPr>
        <dsp:cNvPr id="0" name=""/>
        <dsp:cNvSpPr/>
      </dsp:nvSpPr>
      <dsp:spPr>
        <a:xfrm>
          <a:off x="0" y="0"/>
          <a:ext cx="9014012" cy="12930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 baseline="0" dirty="0"/>
            <a:t>Considerazioni rispetto ai risultati ottenuti </a:t>
          </a:r>
          <a:endParaRPr lang="it-IT" sz="3400" kern="1200" dirty="0"/>
        </a:p>
      </dsp:txBody>
      <dsp:txXfrm>
        <a:off x="63120" y="63120"/>
        <a:ext cx="8887772" cy="1166784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78C7A1-96BE-6047-AD66-DBAB8357C80F}">
      <dsp:nvSpPr>
        <dsp:cNvPr id="0" name=""/>
        <dsp:cNvSpPr/>
      </dsp:nvSpPr>
      <dsp:spPr>
        <a:xfrm>
          <a:off x="0" y="0"/>
          <a:ext cx="8610600" cy="1291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baseline="0" dirty="0"/>
            <a:t>E’ possibile generalizzare con una regressione il legame tra tipo di piattaforma e performance del progetto calcolato con il numero indice? </a:t>
          </a:r>
          <a:endParaRPr lang="it-IT" sz="2300" kern="1200" dirty="0"/>
        </a:p>
      </dsp:txBody>
      <dsp:txXfrm>
        <a:off x="63055" y="63055"/>
        <a:ext cx="8484490" cy="1165570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246B6-048A-784A-B9C9-192F1FE33D31}">
      <dsp:nvSpPr>
        <dsp:cNvPr id="0" name=""/>
        <dsp:cNvSpPr/>
      </dsp:nvSpPr>
      <dsp:spPr>
        <a:xfrm>
          <a:off x="0" y="0"/>
          <a:ext cx="10820400" cy="4024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3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3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L’ipotesi della regressione è che la performance, quindi variabile dipendente sia influenzata anche da dove carico il progetto, se in una piattaforma settoriale, o in una generalista, questo però deve essere valutato a parità di altri fattori, quindi includendo nella regressione tutte le componenti dell’indice sintetico, in modo da valutare nello specifico solo l’effetto sulla performance del tipo di piattaforma.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i="1" kern="1200" dirty="0">
            <a:latin typeface="Cambria Math" panose="02040503050406030204" pitchFamily="18" charset="0"/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p>
                  <m:sSupPr>
                    <m:ctrlPr>
                      <a:rPr lang="it-IT" sz="1800" i="1" kern="1200" smtClean="0"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 lang="it-IT" sz="1800" b="0" i="1" kern="1200" smtClean="0">
                        <a:latin typeface="Cambria Math" panose="02040503050406030204" pitchFamily="18" charset="0"/>
                      </a:rPr>
                      <m:t>𝑃𝑒𝑟𝑓𝑜𝑟𝑚𝑎𝑛𝑐𝑒</m:t>
                    </m:r>
                  </m:e>
                  <m:sup>
                    <m:r>
                      <a:rPr lang="it-IT" sz="1800" b="0" i="1" kern="1200" smtClean="0">
                        <a:latin typeface="Cambria Math" panose="02040503050406030204" pitchFamily="18" charset="0"/>
                      </a:rPr>
                      <m:t>^</m:t>
                    </m:r>
                  </m:sup>
                </m:sSup>
                <m:r>
                  <a:rPr lang="it-IT" sz="1800" b="0" i="1" kern="1200" smtClean="0">
                    <a:latin typeface="Cambria Math" panose="02040503050406030204" pitchFamily="18" charset="0"/>
                  </a:rPr>
                  <m:t>= </m:t>
                </m:r>
                <m:sSup>
                  <m:sSupPr>
                    <m:ctrlPr>
                      <a:rPr lang="it-IT" sz="1800" b="0" i="1" kern="1200" smtClean="0">
                        <a:latin typeface="Cambria Math" panose="02040503050406030204" pitchFamily="18" charset="0"/>
                      </a:rPr>
                    </m:ctrlPr>
                  </m:sSupPr>
                  <m:e>
                    <m:sSubSup>
                      <m:sSubSupPr>
                        <m:ctrlPr>
                          <a:rPr lang="it-IT" sz="1800" b="0" i="1" kern="12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b="0" i="1" kern="12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it-IT" sz="1800" b="0" i="1" kern="12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it-IT" sz="1800" b="0" i="1" kern="12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^</m:t>
                        </m:r>
                      </m:sup>
                    </m:sSubSup>
                  </m:e>
                  <m:sup>
                    <m:r>
                      <a:rPr lang="it-IT" sz="1800" b="0" i="1" kern="1200" smtClean="0">
                        <a:latin typeface="Cambria Math" panose="02040503050406030204" pitchFamily="18" charset="0"/>
                      </a:rPr>
                      <m:t> </m:t>
                    </m:r>
                  </m:sup>
                </m:sSup>
                <m:r>
                  <a:rPr lang="it-IT" sz="1800" b="0" i="1" kern="1200" smtClean="0">
                    <a:latin typeface="Cambria Math" panose="02040503050406030204" pitchFamily="18" charset="0"/>
                  </a:rPr>
                  <m:t>+ </m:t>
                </m:r>
                <m:sSubSup>
                  <m:sSubSupPr>
                    <m:ctrlPr>
                      <a:rPr lang="it-IT" sz="1800" b="0" i="1" kern="1200" smtClean="0">
                        <a:latin typeface="Cambria Math" panose="02040503050406030204" pitchFamily="18" charset="0"/>
                      </a:rPr>
                    </m:ctrlPr>
                  </m:sSubSupPr>
                  <m:e>
                    <m:r>
                      <a:rPr lang="it-IT" sz="18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e>
                  <m:sub>
                    <m:r>
                      <a:rPr lang="it-IT" sz="18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  <m:sup>
                    <m:r>
                      <a:rPr lang="it-IT" sz="1800" b="0" i="1" kern="1200" smtClean="0">
                        <a:latin typeface="Cambria Math" panose="02040503050406030204" pitchFamily="18" charset="0"/>
                      </a:rPr>
                      <m:t>^</m:t>
                    </m:r>
                  </m:sup>
                </m:sSubSup>
                <m:r>
                  <a:rPr lang="it-IT" sz="1800" b="0" i="1" kern="1200" smtClean="0">
                    <a:latin typeface="Cambria Math" panose="02040503050406030204" pitchFamily="18" charset="0"/>
                  </a:rPr>
                  <m:t>𝑇𝑖𝑝𝑜𝑃</m:t>
                </m:r>
                <m:r>
                  <a:rPr lang="it-IT" sz="1800" b="0" i="1" kern="1200" smtClean="0">
                    <a:latin typeface="Cambria Math" panose="02040503050406030204" pitchFamily="18" charset="0"/>
                  </a:rPr>
                  <m:t>+</m:t>
                </m:r>
                <m:sSubSup>
                  <m:sSubSupPr>
                    <m:ctrlPr>
                      <a:rPr lang="it-IT" sz="1800" b="0" i="1" kern="1200" smtClean="0">
                        <a:latin typeface="Cambria Math" panose="02040503050406030204" pitchFamily="18" charset="0"/>
                      </a:rPr>
                    </m:ctrlPr>
                  </m:sSubSupPr>
                  <m:e>
                    <m:r>
                      <a:rPr lang="it-IT" sz="18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e>
                  <m:sub>
                    <m:r>
                      <a:rPr lang="it-IT" sz="18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  <m:sup>
                    <m:r>
                      <a:rPr lang="it-IT" sz="1800" b="0" i="1" kern="1200" smtClean="0">
                        <a:latin typeface="Cambria Math" panose="02040503050406030204" pitchFamily="18" charset="0"/>
                      </a:rPr>
                      <m:t>^</m:t>
                    </m:r>
                  </m:sup>
                </m:sSubSup>
                <m:r>
                  <a:rPr lang="it-IT" sz="1800" b="0" i="1" kern="1200" smtClean="0">
                    <a:latin typeface="Cambria Math" panose="02040503050406030204" pitchFamily="18" charset="0"/>
                  </a:rPr>
                  <m:t>𝑇𝑒𝑚𝑝𝑜</m:t>
                </m:r>
                <m:r>
                  <a:rPr lang="it-IT" sz="1800" b="0" i="1" kern="1200" smtClean="0">
                    <a:latin typeface="Cambria Math" panose="02040503050406030204" pitchFamily="18" charset="0"/>
                  </a:rPr>
                  <m:t>+</m:t>
                </m:r>
                <m:sSubSup>
                  <m:sSubSupPr>
                    <m:ctrlPr>
                      <a:rPr lang="it-IT" sz="1800" b="0" i="1" kern="1200" smtClean="0">
                        <a:latin typeface="Cambria Math" panose="02040503050406030204" pitchFamily="18" charset="0"/>
                      </a:rPr>
                    </m:ctrlPr>
                  </m:sSubSupPr>
                  <m:e>
                    <m:r>
                      <a:rPr lang="it-IT" sz="18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e>
                  <m:sub>
                    <m:r>
                      <a:rPr lang="it-IT" sz="1800" b="0" i="1" kern="1200" smtClean="0">
                        <a:latin typeface="Cambria Math" panose="02040503050406030204" pitchFamily="18" charset="0"/>
                      </a:rPr>
                      <m:t>3</m:t>
                    </m:r>
                  </m:sub>
                  <m:sup>
                    <m:r>
                      <a:rPr lang="it-IT" sz="1800" b="0" i="1" kern="1200" smtClean="0">
                        <a:latin typeface="Cambria Math" panose="02040503050406030204" pitchFamily="18" charset="0"/>
                      </a:rPr>
                      <m:t>^</m:t>
                    </m:r>
                  </m:sup>
                </m:sSubSup>
                <m:r>
                  <a:rPr lang="it-IT" sz="1800" b="0" i="1" kern="1200" smtClean="0">
                    <a:latin typeface="Cambria Math" panose="02040503050406030204" pitchFamily="18" charset="0"/>
                  </a:rPr>
                  <m:t>𝑆𝑢𝑐𝑐𝑒𝑠𝑠𝑜</m:t>
                </m:r>
                <m:r>
                  <a:rPr lang="it-IT" sz="1800" b="0" i="1" kern="1200" smtClean="0">
                    <a:latin typeface="Cambria Math" panose="02040503050406030204" pitchFamily="18" charset="0"/>
                  </a:rPr>
                  <m:t>+</m:t>
                </m:r>
                <m:sSubSup>
                  <m:sSubSupPr>
                    <m:ctrlPr>
                      <a:rPr lang="it-IT" sz="1800" b="0" i="1" kern="1200" smtClean="0">
                        <a:latin typeface="Cambria Math" panose="02040503050406030204" pitchFamily="18" charset="0"/>
                      </a:rPr>
                    </m:ctrlPr>
                  </m:sSubSupPr>
                  <m:e>
                    <m:r>
                      <a:rPr lang="it-IT" sz="1800" b="0" i="1" kern="1200" smtClean="0">
                        <a:latin typeface="Cambria Math" panose="02040503050406030204" pitchFamily="18" charset="0"/>
                      </a:rPr>
                      <m:t>𝐵</m:t>
                    </m:r>
                  </m:e>
                  <m:sub>
                    <m:r>
                      <a:rPr lang="it-IT" sz="1800" b="0" i="1" kern="1200" smtClean="0">
                        <a:latin typeface="Cambria Math" panose="02040503050406030204" pitchFamily="18" charset="0"/>
                      </a:rPr>
                      <m:t>4</m:t>
                    </m:r>
                  </m:sub>
                  <m:sup>
                    <m:r>
                      <a:rPr lang="it-IT" sz="1800" b="0" i="1" kern="1200" smtClean="0">
                        <a:latin typeface="Cambria Math" panose="02040503050406030204" pitchFamily="18" charset="0"/>
                      </a:rPr>
                      <m:t>^</m:t>
                    </m:r>
                  </m:sup>
                </m:sSubSup>
                <m:r>
                  <a:rPr lang="it-IT" sz="1800" b="0" i="1" kern="1200" smtClean="0">
                    <a:latin typeface="Cambria Math" panose="02040503050406030204" pitchFamily="18" charset="0"/>
                  </a:rPr>
                  <m:t>𝑆𝑜𝑠𝑡𝑒𝑛𝑖𝑡𝑜𝑟𝑖</m:t>
                </m:r>
              </m:oMath>
            </m:oMathPara>
          </a14:m>
          <a:endParaRPr lang="it-IT" sz="1800" kern="1200" dirty="0"/>
        </a:p>
      </dsp:txBody>
      <dsp:txXfrm>
        <a:off x="0" y="1609650"/>
        <a:ext cx="10820400" cy="1609650"/>
      </dsp:txXfrm>
    </dsp:sp>
    <dsp:sp modelId="{EB02C5CD-944F-8F4E-8AA7-9284ACD627F7}">
      <dsp:nvSpPr>
        <dsp:cNvPr id="0" name=""/>
        <dsp:cNvSpPr/>
      </dsp:nvSpPr>
      <dsp:spPr>
        <a:xfrm>
          <a:off x="4740183" y="564422"/>
          <a:ext cx="1340033" cy="134003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BFAA74-626B-8842-B3B7-7A6798BD2058}">
      <dsp:nvSpPr>
        <dsp:cNvPr id="0" name=""/>
        <dsp:cNvSpPr/>
      </dsp:nvSpPr>
      <dsp:spPr>
        <a:xfrm>
          <a:off x="432815" y="0"/>
          <a:ext cx="9954768" cy="60361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BFDB7-FF3B-474F-BBC7-B1D0C640F52D}">
      <dsp:nvSpPr>
        <dsp:cNvPr id="0" name=""/>
        <dsp:cNvSpPr/>
      </dsp:nvSpPr>
      <dsp:spPr>
        <a:xfrm>
          <a:off x="0" y="0"/>
          <a:ext cx="8610600" cy="127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baseline="0" dirty="0"/>
            <a:t>Tipologie di raccolta fondi e volumi italiani.</a:t>
          </a:r>
          <a:endParaRPr lang="it-IT" sz="3200" kern="1200" dirty="0"/>
        </a:p>
      </dsp:txBody>
      <dsp:txXfrm>
        <a:off x="62141" y="62141"/>
        <a:ext cx="8486318" cy="1148678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2C351-9A10-EC4B-8DAD-BB217384976D}">
      <dsp:nvSpPr>
        <dsp:cNvPr id="0" name=""/>
        <dsp:cNvSpPr/>
      </dsp:nvSpPr>
      <dsp:spPr>
        <a:xfrm>
          <a:off x="0" y="0"/>
          <a:ext cx="7548281" cy="1343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600" kern="1200" dirty="0"/>
            <a:t>Conclusioni: </a:t>
          </a:r>
        </a:p>
      </dsp:txBody>
      <dsp:txXfrm>
        <a:off x="65568" y="65568"/>
        <a:ext cx="7417145" cy="1212024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114FD0-8AF5-324B-B6CF-0E1C11CB42F7}">
      <dsp:nvSpPr>
        <dsp:cNvPr id="0" name=""/>
        <dsp:cNvSpPr/>
      </dsp:nvSpPr>
      <dsp:spPr>
        <a:xfrm rot="10800000">
          <a:off x="2640741" y="741"/>
          <a:ext cx="9637891" cy="85261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7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il modello di regressione lineare fa notare come il caricare un progetto su una piattaforma settoriale o generalista non sia statisticamente significativa nello spiegare la performance del progetto.</a:t>
          </a:r>
        </a:p>
      </dsp:txBody>
      <dsp:txXfrm rot="10800000">
        <a:off x="2853893" y="741"/>
        <a:ext cx="9424739" cy="852610"/>
      </dsp:txXfrm>
    </dsp:sp>
    <dsp:sp modelId="{5101227B-54FB-3548-AD24-FE8219D60EFC}">
      <dsp:nvSpPr>
        <dsp:cNvPr id="0" name=""/>
        <dsp:cNvSpPr/>
      </dsp:nvSpPr>
      <dsp:spPr>
        <a:xfrm>
          <a:off x="2214436" y="741"/>
          <a:ext cx="852610" cy="85261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0C738E-916C-4D40-B6B7-F987F64B827C}">
      <dsp:nvSpPr>
        <dsp:cNvPr id="0" name=""/>
        <dsp:cNvSpPr/>
      </dsp:nvSpPr>
      <dsp:spPr>
        <a:xfrm rot="10800000">
          <a:off x="2640741" y="1066504"/>
          <a:ext cx="9637891" cy="85261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7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L’ipotesi nulla non è rifiutata a un livello di significatività tale da rendere agevole una valutazione In merito alla convenienza di caricare un progetto in una o l’altro tipo di piattaforma. </a:t>
          </a:r>
        </a:p>
      </dsp:txBody>
      <dsp:txXfrm rot="10800000">
        <a:off x="2853893" y="1066504"/>
        <a:ext cx="9424739" cy="852610"/>
      </dsp:txXfrm>
    </dsp:sp>
    <dsp:sp modelId="{6C41E717-17F2-1340-A81A-4E3A39199CE7}">
      <dsp:nvSpPr>
        <dsp:cNvPr id="0" name=""/>
        <dsp:cNvSpPr/>
      </dsp:nvSpPr>
      <dsp:spPr>
        <a:xfrm>
          <a:off x="2214436" y="1066504"/>
          <a:ext cx="852610" cy="85261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A6D6E3-3456-8E46-91E7-EAEB7D179C04}">
      <dsp:nvSpPr>
        <dsp:cNvPr id="0" name=""/>
        <dsp:cNvSpPr/>
      </dsp:nvSpPr>
      <dsp:spPr>
        <a:xfrm rot="10800000">
          <a:off x="2640741" y="2132267"/>
          <a:ext cx="9637891" cy="85261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7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Ci sono dunque altre variabili non considerate che possono far avere successo a un progetto caricato sia in una che nell'altro tipo di piattaforma, esempi lampanti possono essere il traffico generato dal progettista e da quanti contatti/rete riesce a creare. </a:t>
          </a:r>
        </a:p>
      </dsp:txBody>
      <dsp:txXfrm rot="10800000">
        <a:off x="2853893" y="2132267"/>
        <a:ext cx="9424739" cy="852610"/>
      </dsp:txXfrm>
    </dsp:sp>
    <dsp:sp modelId="{98A2E1E8-757D-2D4B-AF61-F49337629E9C}">
      <dsp:nvSpPr>
        <dsp:cNvPr id="0" name=""/>
        <dsp:cNvSpPr/>
      </dsp:nvSpPr>
      <dsp:spPr>
        <a:xfrm>
          <a:off x="2214436" y="2132267"/>
          <a:ext cx="852610" cy="85261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B1FB12-8030-BE41-B2CA-9F94B62843F5}">
      <dsp:nvSpPr>
        <dsp:cNvPr id="0" name=""/>
        <dsp:cNvSpPr/>
      </dsp:nvSpPr>
      <dsp:spPr>
        <a:xfrm rot="10800000">
          <a:off x="2640741" y="3198029"/>
          <a:ext cx="9637891" cy="85261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7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Oppure dal valore intrinseco del progetto, che può contribuire al successo sia in una piattaforma settoriale che in una generalista, indipendente dal traffico delle stesse.</a:t>
          </a:r>
        </a:p>
      </dsp:txBody>
      <dsp:txXfrm rot="10800000">
        <a:off x="2853893" y="3198029"/>
        <a:ext cx="9424739" cy="852610"/>
      </dsp:txXfrm>
    </dsp:sp>
    <dsp:sp modelId="{E4D54927-982B-5148-88E9-882A59DC1CFD}">
      <dsp:nvSpPr>
        <dsp:cNvPr id="0" name=""/>
        <dsp:cNvSpPr/>
      </dsp:nvSpPr>
      <dsp:spPr>
        <a:xfrm>
          <a:off x="2214436" y="3198029"/>
          <a:ext cx="852610" cy="85261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0D87F5-EB64-DB41-823C-4244F23C5AB4}">
      <dsp:nvSpPr>
        <dsp:cNvPr id="0" name=""/>
        <dsp:cNvSpPr/>
      </dsp:nvSpPr>
      <dsp:spPr>
        <a:xfrm>
          <a:off x="0" y="0"/>
          <a:ext cx="8610600" cy="10313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300" kern="1200" baseline="0" dirty="0" err="1"/>
            <a:t>Sitografia</a:t>
          </a:r>
          <a:endParaRPr lang="it-IT" sz="4300" kern="1200" dirty="0"/>
        </a:p>
      </dsp:txBody>
      <dsp:txXfrm>
        <a:off x="50347" y="50347"/>
        <a:ext cx="8509906" cy="9306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6B6CA4-FE48-B34F-85ED-5E5FF56BD19F}">
      <dsp:nvSpPr>
        <dsp:cNvPr id="0" name=""/>
        <dsp:cNvSpPr/>
      </dsp:nvSpPr>
      <dsp:spPr>
        <a:xfrm>
          <a:off x="0" y="0"/>
          <a:ext cx="7420709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700" kern="1200" baseline="0" dirty="0"/>
            <a:t>    Equity based in Italia </a:t>
          </a:r>
          <a:endParaRPr lang="it-IT" sz="4700" kern="1200" dirty="0"/>
        </a:p>
      </dsp:txBody>
      <dsp:txXfrm>
        <a:off x="55030" y="55030"/>
        <a:ext cx="7310649" cy="10172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C1EA4F-9C47-8F47-8C65-686BDEC1CA09}">
      <dsp:nvSpPr>
        <dsp:cNvPr id="0" name=""/>
        <dsp:cNvSpPr/>
      </dsp:nvSpPr>
      <dsp:spPr>
        <a:xfrm>
          <a:off x="0" y="0"/>
          <a:ext cx="6096000" cy="959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kern="1200" dirty="0"/>
            <a:t>Punti di forza  </a:t>
          </a:r>
        </a:p>
      </dsp:txBody>
      <dsp:txXfrm>
        <a:off x="46834" y="46834"/>
        <a:ext cx="6002332" cy="865732"/>
      </dsp:txXfrm>
    </dsp:sp>
    <dsp:sp modelId="{65276FF0-1DDF-CC41-91CE-5A75285A6464}">
      <dsp:nvSpPr>
        <dsp:cNvPr id="0" name=""/>
        <dsp:cNvSpPr/>
      </dsp:nvSpPr>
      <dsp:spPr>
        <a:xfrm>
          <a:off x="0" y="974495"/>
          <a:ext cx="6096000" cy="1697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20320" rIns="113792" bIns="20320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600" kern="1200" dirty="0"/>
            <a:t>per il progettista: possibilità di sviluppare il proprio business, presentare nuovi prodotti; 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600" kern="1200" dirty="0"/>
            <a:t>per il donatore: partecipazione nella società, possibilità di ricevere futuri dividendi</a:t>
          </a:r>
          <a:r>
            <a:rPr lang="it-IT" sz="1900" kern="1200" dirty="0"/>
            <a:t>.</a:t>
          </a:r>
        </a:p>
      </dsp:txBody>
      <dsp:txXfrm>
        <a:off x="0" y="974495"/>
        <a:ext cx="6096000" cy="169701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2AEA03BC-A531-E848-B496-ECCA90C31AEF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7D7CA90D-856C-D347-AA39-BEBBDA32E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669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A03BC-A531-E848-B496-ECCA90C31AEF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A90D-856C-D347-AA39-BEBBDA32E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905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AEA03BC-A531-E848-B496-ECCA90C31AEF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D7CA90D-856C-D347-AA39-BEBBDA32E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2006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AEA03BC-A531-E848-B496-ECCA90C31AEF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D7CA90D-856C-D347-AA39-BEBBDA32EAD5}" type="slidenum">
              <a:rPr lang="it-IT" smtClean="0"/>
              <a:t>‹N›</a:t>
            </a:fld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7170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AEA03BC-A531-E848-B496-ECCA90C31AEF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D7CA90D-856C-D347-AA39-BEBBDA32E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1785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A03BC-A531-E848-B496-ECCA90C31AEF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A90D-856C-D347-AA39-BEBBDA32E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6866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A03BC-A531-E848-B496-ECCA90C31AEF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A90D-856C-D347-AA39-BEBBDA32E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1871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A03BC-A531-E848-B496-ECCA90C31AEF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A90D-856C-D347-AA39-BEBBDA32E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641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AEA03BC-A531-E848-B496-ECCA90C31AEF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D7CA90D-856C-D347-AA39-BEBBDA32E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3538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A03BC-A531-E848-B496-ECCA90C31AEF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A90D-856C-D347-AA39-BEBBDA32E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0241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AEA03BC-A531-E848-B496-ECCA90C31AEF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D7CA90D-856C-D347-AA39-BEBBDA32E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8766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A03BC-A531-E848-B496-ECCA90C31AEF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A90D-856C-D347-AA39-BEBBDA32E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9028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A03BC-A531-E848-B496-ECCA90C31AEF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A90D-856C-D347-AA39-BEBBDA32E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8949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A03BC-A531-E848-B496-ECCA90C31AEF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A90D-856C-D347-AA39-BEBBDA32E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7106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A03BC-A531-E848-B496-ECCA90C31AEF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A90D-856C-D347-AA39-BEBBDA32E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2957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A03BC-A531-E848-B496-ECCA90C31AEF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A90D-856C-D347-AA39-BEBBDA32E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285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A03BC-A531-E848-B496-ECCA90C31AEF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A90D-856C-D347-AA39-BEBBDA32E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0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A03BC-A531-E848-B496-ECCA90C31AEF}" type="datetimeFigureOut">
              <a:rPr lang="it-IT" smtClean="0"/>
              <a:t>15/04/19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CA90D-856C-D347-AA39-BEBBDA32EA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339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23.xml"/><Relationship Id="rId7" Type="http://schemas.openxmlformats.org/officeDocument/2006/relationships/image" Target="../media/image9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5.xml"/><Relationship Id="rId3" Type="http://schemas.openxmlformats.org/officeDocument/2006/relationships/diagramLayout" Target="../diagrams/layout24.xml"/><Relationship Id="rId7" Type="http://schemas.openxmlformats.org/officeDocument/2006/relationships/diagramData" Target="../diagrams/data25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11" Type="http://schemas.microsoft.com/office/2007/relationships/diagramDrawing" Target="../diagrams/drawing25.xml"/><Relationship Id="rId5" Type="http://schemas.openxmlformats.org/officeDocument/2006/relationships/diagramColors" Target="../diagrams/colors24.xml"/><Relationship Id="rId10" Type="http://schemas.openxmlformats.org/officeDocument/2006/relationships/diagramColors" Target="../diagrams/colors25.xml"/><Relationship Id="rId4" Type="http://schemas.openxmlformats.org/officeDocument/2006/relationships/diagramQuickStyle" Target="../diagrams/quickStyle24.xml"/><Relationship Id="rId9" Type="http://schemas.openxmlformats.org/officeDocument/2006/relationships/diagramQuickStyle" Target="../diagrams/quickStyle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7" Type="http://schemas.openxmlformats.org/officeDocument/2006/relationships/chart" Target="../charts/chart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7" Type="http://schemas.openxmlformats.org/officeDocument/2006/relationships/chart" Target="../charts/chart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9.xml"/><Relationship Id="rId3" Type="http://schemas.openxmlformats.org/officeDocument/2006/relationships/diagramLayout" Target="../diagrams/layout28.xml"/><Relationship Id="rId7" Type="http://schemas.openxmlformats.org/officeDocument/2006/relationships/chart" Target="../charts/chart8.xml"/><Relationship Id="rId12" Type="http://schemas.microsoft.com/office/2007/relationships/diagramDrawing" Target="../diagrams/drawing29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11" Type="http://schemas.openxmlformats.org/officeDocument/2006/relationships/diagramColors" Target="../diagrams/colors29.xml"/><Relationship Id="rId5" Type="http://schemas.openxmlformats.org/officeDocument/2006/relationships/diagramColors" Target="../diagrams/colors28.xml"/><Relationship Id="rId10" Type="http://schemas.openxmlformats.org/officeDocument/2006/relationships/diagramQuickStyle" Target="../diagrams/quickStyle29.xml"/><Relationship Id="rId4" Type="http://schemas.openxmlformats.org/officeDocument/2006/relationships/diagramQuickStyle" Target="../diagrams/quickStyle28.xml"/><Relationship Id="rId9" Type="http://schemas.openxmlformats.org/officeDocument/2006/relationships/diagramLayout" Target="../diagrams/layout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1.xml"/><Relationship Id="rId3" Type="http://schemas.openxmlformats.org/officeDocument/2006/relationships/diagramLayout" Target="../diagrams/layout30.xml"/><Relationship Id="rId7" Type="http://schemas.openxmlformats.org/officeDocument/2006/relationships/diagramData" Target="../diagrams/data31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11" Type="http://schemas.microsoft.com/office/2007/relationships/diagramDrawing" Target="../diagrams/drawing31.xml"/><Relationship Id="rId5" Type="http://schemas.openxmlformats.org/officeDocument/2006/relationships/diagramColors" Target="../diagrams/colors30.xml"/><Relationship Id="rId10" Type="http://schemas.openxmlformats.org/officeDocument/2006/relationships/diagramColors" Target="../diagrams/colors31.xml"/><Relationship Id="rId4" Type="http://schemas.openxmlformats.org/officeDocument/2006/relationships/diagramQuickStyle" Target="../diagrams/quickStyle30.xml"/><Relationship Id="rId9" Type="http://schemas.openxmlformats.org/officeDocument/2006/relationships/diagramQuickStyle" Target="../diagrams/quickStyle3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3.xml"/><Relationship Id="rId3" Type="http://schemas.openxmlformats.org/officeDocument/2006/relationships/diagramLayout" Target="../diagrams/layout32.xml"/><Relationship Id="rId7" Type="http://schemas.openxmlformats.org/officeDocument/2006/relationships/chart" Target="../charts/chart9.xml"/><Relationship Id="rId12" Type="http://schemas.microsoft.com/office/2007/relationships/diagramDrawing" Target="../diagrams/drawing33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11" Type="http://schemas.openxmlformats.org/officeDocument/2006/relationships/diagramColors" Target="../diagrams/colors33.xml"/><Relationship Id="rId5" Type="http://schemas.openxmlformats.org/officeDocument/2006/relationships/diagramColors" Target="../diagrams/colors32.xml"/><Relationship Id="rId10" Type="http://schemas.openxmlformats.org/officeDocument/2006/relationships/diagramQuickStyle" Target="../diagrams/quickStyle33.xml"/><Relationship Id="rId4" Type="http://schemas.openxmlformats.org/officeDocument/2006/relationships/diagramQuickStyle" Target="../diagrams/quickStyle32.xml"/><Relationship Id="rId9" Type="http://schemas.openxmlformats.org/officeDocument/2006/relationships/diagramLayout" Target="../diagrams/layout3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5.xml"/><Relationship Id="rId3" Type="http://schemas.openxmlformats.org/officeDocument/2006/relationships/diagramLayout" Target="../diagrams/layout34.xml"/><Relationship Id="rId7" Type="http://schemas.openxmlformats.org/officeDocument/2006/relationships/diagramData" Target="../diagrams/data35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11" Type="http://schemas.microsoft.com/office/2007/relationships/diagramDrawing" Target="../diagrams/drawing35.xml"/><Relationship Id="rId5" Type="http://schemas.openxmlformats.org/officeDocument/2006/relationships/diagramColors" Target="../diagrams/colors34.xml"/><Relationship Id="rId10" Type="http://schemas.openxmlformats.org/officeDocument/2006/relationships/diagramColors" Target="../diagrams/colors35.xml"/><Relationship Id="rId4" Type="http://schemas.openxmlformats.org/officeDocument/2006/relationships/diagramQuickStyle" Target="../diagrams/quickStyle34.xml"/><Relationship Id="rId9" Type="http://schemas.openxmlformats.org/officeDocument/2006/relationships/diagramQuickStyle" Target="../diagrams/quickStyle3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7.xml"/><Relationship Id="rId3" Type="http://schemas.openxmlformats.org/officeDocument/2006/relationships/diagramLayout" Target="../diagrams/layout36.xml"/><Relationship Id="rId7" Type="http://schemas.openxmlformats.org/officeDocument/2006/relationships/image" Target="../media/image14.png"/><Relationship Id="rId12" Type="http://schemas.microsoft.com/office/2007/relationships/diagramDrawing" Target="../diagrams/drawing37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11" Type="http://schemas.openxmlformats.org/officeDocument/2006/relationships/diagramColors" Target="../diagrams/colors37.xml"/><Relationship Id="rId5" Type="http://schemas.openxmlformats.org/officeDocument/2006/relationships/diagramColors" Target="../diagrams/colors36.xml"/><Relationship Id="rId10" Type="http://schemas.openxmlformats.org/officeDocument/2006/relationships/diagramQuickStyle" Target="../diagrams/quickStyle37.xml"/><Relationship Id="rId4" Type="http://schemas.openxmlformats.org/officeDocument/2006/relationships/diagramQuickStyle" Target="../diagrams/quickStyle36.xml"/><Relationship Id="rId9" Type="http://schemas.openxmlformats.org/officeDocument/2006/relationships/diagramLayout" Target="../diagrams/layout3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9.xml"/><Relationship Id="rId3" Type="http://schemas.openxmlformats.org/officeDocument/2006/relationships/diagramLayout" Target="../diagrams/layout38.xml"/><Relationship Id="rId7" Type="http://schemas.openxmlformats.org/officeDocument/2006/relationships/diagramData" Target="../diagrams/data39.xml"/><Relationship Id="rId12" Type="http://schemas.openxmlformats.org/officeDocument/2006/relationships/image" Target="../media/image15.png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11" Type="http://schemas.microsoft.com/office/2007/relationships/diagramDrawing" Target="../diagrams/drawing39.xml"/><Relationship Id="rId5" Type="http://schemas.openxmlformats.org/officeDocument/2006/relationships/diagramColors" Target="../diagrams/colors38.xml"/><Relationship Id="rId10" Type="http://schemas.openxmlformats.org/officeDocument/2006/relationships/diagramColors" Target="../diagrams/colors39.xml"/><Relationship Id="rId4" Type="http://schemas.openxmlformats.org/officeDocument/2006/relationships/diagramQuickStyle" Target="../diagrams/quickStyle38.xml"/><Relationship Id="rId9" Type="http://schemas.openxmlformats.org/officeDocument/2006/relationships/diagramQuickStyle" Target="../diagrams/quickStyle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7" Type="http://schemas.openxmlformats.org/officeDocument/2006/relationships/image" Target="../media/image16.png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1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3.xml"/><Relationship Id="rId13" Type="http://schemas.openxmlformats.org/officeDocument/2006/relationships/diagramData" Target="../diagrams/data44.xml"/><Relationship Id="rId3" Type="http://schemas.openxmlformats.org/officeDocument/2006/relationships/diagramLayout" Target="../diagrams/layout42.xml"/><Relationship Id="rId7" Type="http://schemas.openxmlformats.org/officeDocument/2006/relationships/diagramData" Target="../diagrams/data43.xml"/><Relationship Id="rId12" Type="http://schemas.openxmlformats.org/officeDocument/2006/relationships/image" Target="../media/image17.jpg"/><Relationship Id="rId17" Type="http://schemas.microsoft.com/office/2007/relationships/diagramDrawing" Target="../diagrams/drawing44.xml"/><Relationship Id="rId2" Type="http://schemas.openxmlformats.org/officeDocument/2006/relationships/diagramData" Target="../diagrams/data42.xml"/><Relationship Id="rId16" Type="http://schemas.openxmlformats.org/officeDocument/2006/relationships/diagramColors" Target="../diagrams/colors4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2.xml"/><Relationship Id="rId11" Type="http://schemas.microsoft.com/office/2007/relationships/diagramDrawing" Target="../diagrams/drawing43.xml"/><Relationship Id="rId5" Type="http://schemas.openxmlformats.org/officeDocument/2006/relationships/diagramColors" Target="../diagrams/colors42.xml"/><Relationship Id="rId15" Type="http://schemas.openxmlformats.org/officeDocument/2006/relationships/diagramQuickStyle" Target="../diagrams/quickStyle44.xml"/><Relationship Id="rId10" Type="http://schemas.openxmlformats.org/officeDocument/2006/relationships/diagramColors" Target="../diagrams/colors43.xml"/><Relationship Id="rId4" Type="http://schemas.openxmlformats.org/officeDocument/2006/relationships/diagramQuickStyle" Target="../diagrams/quickStyle42.xml"/><Relationship Id="rId9" Type="http://schemas.openxmlformats.org/officeDocument/2006/relationships/diagramQuickStyle" Target="../diagrams/quickStyle43.xml"/><Relationship Id="rId14" Type="http://schemas.openxmlformats.org/officeDocument/2006/relationships/diagramLayout" Target="../diagrams/layout4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6.xml"/><Relationship Id="rId3" Type="http://schemas.openxmlformats.org/officeDocument/2006/relationships/diagramLayout" Target="../diagrams/layout45.xml"/><Relationship Id="rId7" Type="http://schemas.openxmlformats.org/officeDocument/2006/relationships/diagramData" Target="../diagrams/data46.xml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5.xml"/><Relationship Id="rId11" Type="http://schemas.microsoft.com/office/2007/relationships/diagramDrawing" Target="../diagrams/drawing46.xml"/><Relationship Id="rId5" Type="http://schemas.openxmlformats.org/officeDocument/2006/relationships/diagramColors" Target="../diagrams/colors45.xml"/><Relationship Id="rId10" Type="http://schemas.openxmlformats.org/officeDocument/2006/relationships/diagramColors" Target="../diagrams/colors46.xml"/><Relationship Id="rId4" Type="http://schemas.openxmlformats.org/officeDocument/2006/relationships/diagramQuickStyle" Target="../diagrams/quickStyle45.xml"/><Relationship Id="rId9" Type="http://schemas.openxmlformats.org/officeDocument/2006/relationships/diagramQuickStyle" Target="../diagrams/quickStyle4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8.xml"/><Relationship Id="rId3" Type="http://schemas.openxmlformats.org/officeDocument/2006/relationships/diagramLayout" Target="../diagrams/layout47.xml"/><Relationship Id="rId7" Type="http://schemas.openxmlformats.org/officeDocument/2006/relationships/diagramData" Target="../diagrams/data48.xml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7.xml"/><Relationship Id="rId11" Type="http://schemas.microsoft.com/office/2007/relationships/diagramDrawing" Target="../diagrams/drawing48.xml"/><Relationship Id="rId5" Type="http://schemas.openxmlformats.org/officeDocument/2006/relationships/diagramColors" Target="../diagrams/colors47.xml"/><Relationship Id="rId10" Type="http://schemas.openxmlformats.org/officeDocument/2006/relationships/diagramColors" Target="../diagrams/colors48.xml"/><Relationship Id="rId4" Type="http://schemas.openxmlformats.org/officeDocument/2006/relationships/diagramQuickStyle" Target="../diagrams/quickStyle47.xml"/><Relationship Id="rId9" Type="http://schemas.openxmlformats.org/officeDocument/2006/relationships/diagramQuickStyle" Target="../diagrams/quickStyle4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0.xml"/><Relationship Id="rId13" Type="http://schemas.openxmlformats.org/officeDocument/2006/relationships/chart" Target="../charts/chart11.xml"/><Relationship Id="rId18" Type="http://schemas.microsoft.com/office/2007/relationships/diagramDrawing" Target="../diagrams/drawing51.xml"/><Relationship Id="rId3" Type="http://schemas.openxmlformats.org/officeDocument/2006/relationships/diagramLayout" Target="../diagrams/layout49.xml"/><Relationship Id="rId7" Type="http://schemas.openxmlformats.org/officeDocument/2006/relationships/chart" Target="../charts/chart10.xml"/><Relationship Id="rId12" Type="http://schemas.microsoft.com/office/2007/relationships/diagramDrawing" Target="../diagrams/drawing50.xml"/><Relationship Id="rId17" Type="http://schemas.openxmlformats.org/officeDocument/2006/relationships/diagramColors" Target="../diagrams/colors51.xml"/><Relationship Id="rId2" Type="http://schemas.openxmlformats.org/officeDocument/2006/relationships/diagramData" Target="../diagrams/data49.xml"/><Relationship Id="rId16" Type="http://schemas.openxmlformats.org/officeDocument/2006/relationships/diagramQuickStyle" Target="../diagrams/quickStyle5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9.xml"/><Relationship Id="rId11" Type="http://schemas.openxmlformats.org/officeDocument/2006/relationships/diagramColors" Target="../diagrams/colors50.xml"/><Relationship Id="rId5" Type="http://schemas.openxmlformats.org/officeDocument/2006/relationships/diagramColors" Target="../diagrams/colors49.xml"/><Relationship Id="rId15" Type="http://schemas.openxmlformats.org/officeDocument/2006/relationships/diagramLayout" Target="../diagrams/layout51.xml"/><Relationship Id="rId10" Type="http://schemas.openxmlformats.org/officeDocument/2006/relationships/diagramQuickStyle" Target="../diagrams/quickStyle50.xml"/><Relationship Id="rId4" Type="http://schemas.openxmlformats.org/officeDocument/2006/relationships/diagramQuickStyle" Target="../diagrams/quickStyle49.xml"/><Relationship Id="rId9" Type="http://schemas.openxmlformats.org/officeDocument/2006/relationships/diagramLayout" Target="../diagrams/layout50.xml"/><Relationship Id="rId14" Type="http://schemas.openxmlformats.org/officeDocument/2006/relationships/diagramData" Target="../diagrams/data5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.xml"/><Relationship Id="rId3" Type="http://schemas.openxmlformats.org/officeDocument/2006/relationships/diagramLayout" Target="../diagrams/layout52.xml"/><Relationship Id="rId7" Type="http://schemas.openxmlformats.org/officeDocument/2006/relationships/chart" Target="../charts/chart12.xml"/><Relationship Id="rId2" Type="http://schemas.openxmlformats.org/officeDocument/2006/relationships/diagramData" Target="../diagrams/data5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2.xml"/><Relationship Id="rId5" Type="http://schemas.openxmlformats.org/officeDocument/2006/relationships/diagramColors" Target="../diagrams/colors52.xml"/><Relationship Id="rId4" Type="http://schemas.openxmlformats.org/officeDocument/2006/relationships/diagramQuickStyle" Target="../diagrams/quickStyle5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3.xml"/><Relationship Id="rId2" Type="http://schemas.openxmlformats.org/officeDocument/2006/relationships/diagramData" Target="../diagrams/data5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3.xml"/><Relationship Id="rId5" Type="http://schemas.openxmlformats.org/officeDocument/2006/relationships/diagramColors" Target="../diagrams/colors53.xml"/><Relationship Id="rId4" Type="http://schemas.openxmlformats.org/officeDocument/2006/relationships/diagramQuickStyle" Target="../diagrams/quickStyle5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5.xml"/><Relationship Id="rId13" Type="http://schemas.openxmlformats.org/officeDocument/2006/relationships/diagramLayout" Target="../diagrams/layout55.xml"/><Relationship Id="rId3" Type="http://schemas.openxmlformats.org/officeDocument/2006/relationships/diagramLayout" Target="../diagrams/layout54.xml"/><Relationship Id="rId7" Type="http://schemas.openxmlformats.org/officeDocument/2006/relationships/diagramData" Target="../diagrams/data55.xml"/><Relationship Id="rId12" Type="http://schemas.openxmlformats.org/officeDocument/2006/relationships/diagramData" Target="../diagrams/data56.xml"/><Relationship Id="rId2" Type="http://schemas.openxmlformats.org/officeDocument/2006/relationships/diagramData" Target="../diagrams/data5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4.xml"/><Relationship Id="rId11" Type="http://schemas.microsoft.com/office/2007/relationships/diagramDrawing" Target="../diagrams/drawing55.xml"/><Relationship Id="rId5" Type="http://schemas.openxmlformats.org/officeDocument/2006/relationships/diagramColors" Target="../diagrams/colors54.xml"/><Relationship Id="rId15" Type="http://schemas.openxmlformats.org/officeDocument/2006/relationships/diagramColors" Target="../diagrams/colors55.xml"/><Relationship Id="rId10" Type="http://schemas.openxmlformats.org/officeDocument/2006/relationships/diagramColors" Target="../diagrams/colors55.xml"/><Relationship Id="rId4" Type="http://schemas.openxmlformats.org/officeDocument/2006/relationships/diagramQuickStyle" Target="../diagrams/quickStyle54.xml"/><Relationship Id="rId9" Type="http://schemas.openxmlformats.org/officeDocument/2006/relationships/diagramQuickStyle" Target="../diagrams/quickStyle55.xml"/><Relationship Id="rId14" Type="http://schemas.openxmlformats.org/officeDocument/2006/relationships/diagramQuickStyle" Target="../diagrams/quickStyle5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7.xml"/><Relationship Id="rId13" Type="http://schemas.openxmlformats.org/officeDocument/2006/relationships/image" Target="../media/image20.tiff"/><Relationship Id="rId3" Type="http://schemas.openxmlformats.org/officeDocument/2006/relationships/diagramLayout" Target="../diagrams/layout56.xml"/><Relationship Id="rId7" Type="http://schemas.openxmlformats.org/officeDocument/2006/relationships/diagramData" Target="../diagrams/data58.xml"/><Relationship Id="rId12" Type="http://schemas.openxmlformats.org/officeDocument/2006/relationships/image" Target="../media/image19.tiff"/><Relationship Id="rId2" Type="http://schemas.openxmlformats.org/officeDocument/2006/relationships/diagramData" Target="../diagrams/data5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6.xml"/><Relationship Id="rId11" Type="http://schemas.microsoft.com/office/2007/relationships/diagramDrawing" Target="../diagrams/drawing57.xml"/><Relationship Id="rId5" Type="http://schemas.openxmlformats.org/officeDocument/2006/relationships/diagramColors" Target="../diagrams/colors56.xml"/><Relationship Id="rId10" Type="http://schemas.openxmlformats.org/officeDocument/2006/relationships/diagramColors" Target="../diagrams/colors57.xml"/><Relationship Id="rId4" Type="http://schemas.openxmlformats.org/officeDocument/2006/relationships/diagramQuickStyle" Target="../diagrams/quickStyle56.xml"/><Relationship Id="rId9" Type="http://schemas.openxmlformats.org/officeDocument/2006/relationships/diagramQuickStyle" Target="../diagrams/quickStyle5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9.xml"/><Relationship Id="rId13" Type="http://schemas.openxmlformats.org/officeDocument/2006/relationships/diagramLayout" Target="../diagrams/layout60.xml"/><Relationship Id="rId18" Type="http://schemas.openxmlformats.org/officeDocument/2006/relationships/diagramLayout" Target="../diagrams/layout61.xml"/><Relationship Id="rId3" Type="http://schemas.openxmlformats.org/officeDocument/2006/relationships/diagramLayout" Target="../diagrams/layout58.xml"/><Relationship Id="rId21" Type="http://schemas.microsoft.com/office/2007/relationships/diagramDrawing" Target="../diagrams/drawing61.xml"/><Relationship Id="rId7" Type="http://schemas.openxmlformats.org/officeDocument/2006/relationships/diagramData" Target="../diagrams/data60.xml"/><Relationship Id="rId12" Type="http://schemas.openxmlformats.org/officeDocument/2006/relationships/diagramData" Target="../diagrams/data61.xml"/><Relationship Id="rId17" Type="http://schemas.openxmlformats.org/officeDocument/2006/relationships/diagramData" Target="../diagrams/data62.xml"/><Relationship Id="rId2" Type="http://schemas.openxmlformats.org/officeDocument/2006/relationships/diagramData" Target="../diagrams/data59.xml"/><Relationship Id="rId16" Type="http://schemas.microsoft.com/office/2007/relationships/diagramDrawing" Target="../diagrams/drawing60.xml"/><Relationship Id="rId20" Type="http://schemas.openxmlformats.org/officeDocument/2006/relationships/diagramColors" Target="../diagrams/colors6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8.xml"/><Relationship Id="rId11" Type="http://schemas.microsoft.com/office/2007/relationships/diagramDrawing" Target="../diagrams/drawing59.xml"/><Relationship Id="rId5" Type="http://schemas.openxmlformats.org/officeDocument/2006/relationships/diagramColors" Target="../diagrams/colors58.xml"/><Relationship Id="rId15" Type="http://schemas.openxmlformats.org/officeDocument/2006/relationships/diagramColors" Target="../diagrams/colors60.xml"/><Relationship Id="rId10" Type="http://schemas.openxmlformats.org/officeDocument/2006/relationships/diagramColors" Target="../diagrams/colors59.xml"/><Relationship Id="rId19" Type="http://schemas.openxmlformats.org/officeDocument/2006/relationships/diagramQuickStyle" Target="../diagrams/quickStyle61.xml"/><Relationship Id="rId4" Type="http://schemas.openxmlformats.org/officeDocument/2006/relationships/diagramQuickStyle" Target="../diagrams/quickStyle58.xml"/><Relationship Id="rId9" Type="http://schemas.openxmlformats.org/officeDocument/2006/relationships/diagramQuickStyle" Target="../diagrams/quickStyle59.xml"/><Relationship Id="rId14" Type="http://schemas.openxmlformats.org/officeDocument/2006/relationships/diagramQuickStyle" Target="../diagrams/quickStyle6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rowd-funding.cloud/it/crowdinvest-italia-1227.asp" TargetMode="External"/><Relationship Id="rId3" Type="http://schemas.openxmlformats.org/officeDocument/2006/relationships/diagramLayout" Target="../diagrams/layout62.xml"/><Relationship Id="rId7" Type="http://schemas.openxmlformats.org/officeDocument/2006/relationships/hyperlink" Target="https://starteed.com/" TargetMode="External"/><Relationship Id="rId2" Type="http://schemas.openxmlformats.org/officeDocument/2006/relationships/diagramData" Target="../diagrams/data6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2.xml"/><Relationship Id="rId5" Type="http://schemas.openxmlformats.org/officeDocument/2006/relationships/diagramColors" Target="../diagrams/colors62.xml"/><Relationship Id="rId4" Type="http://schemas.openxmlformats.org/officeDocument/2006/relationships/diagramQuickStyle" Target="../diagrams/quickStyle62.xml"/><Relationship Id="rId9" Type="http://schemas.openxmlformats.org/officeDocument/2006/relationships/hyperlink" Target="http://www.ipsoa.it/documents/fisco/equity-crowdfundi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chart" Target="../charts/chart1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Layout" Target="../diagrams/layout9.xml"/><Relationship Id="rId18" Type="http://schemas.openxmlformats.org/officeDocument/2006/relationships/diagramData" Target="../diagrams/data10.xml"/><Relationship Id="rId3" Type="http://schemas.openxmlformats.org/officeDocument/2006/relationships/diagramLayout" Target="../diagrams/layout7.xml"/><Relationship Id="rId21" Type="http://schemas.openxmlformats.org/officeDocument/2006/relationships/diagramColors" Target="../diagrams/colors10.xml"/><Relationship Id="rId7" Type="http://schemas.openxmlformats.org/officeDocument/2006/relationships/diagramData" Target="../diagrams/data8.xml"/><Relationship Id="rId12" Type="http://schemas.openxmlformats.org/officeDocument/2006/relationships/diagramData" Target="../diagrams/data9.xml"/><Relationship Id="rId17" Type="http://schemas.openxmlformats.org/officeDocument/2006/relationships/chart" Target="../charts/chart2.xml"/><Relationship Id="rId2" Type="http://schemas.openxmlformats.org/officeDocument/2006/relationships/diagramData" Target="../diagrams/data7.xml"/><Relationship Id="rId16" Type="http://schemas.microsoft.com/office/2007/relationships/diagramDrawing" Target="../diagrams/drawing9.xml"/><Relationship Id="rId20" Type="http://schemas.openxmlformats.org/officeDocument/2006/relationships/diagramQuickStyle" Target="../diagrams/quickStyle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5" Type="http://schemas.openxmlformats.org/officeDocument/2006/relationships/diagramColors" Target="../diagrams/colors9.xml"/><Relationship Id="rId10" Type="http://schemas.openxmlformats.org/officeDocument/2006/relationships/diagramColors" Target="../diagrams/colors8.xml"/><Relationship Id="rId19" Type="http://schemas.openxmlformats.org/officeDocument/2006/relationships/diagramLayout" Target="../diagrams/layout10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diagramQuickStyle" Target="../diagrams/quickStyle9.xml"/><Relationship Id="rId22" Type="http://schemas.microsoft.com/office/2007/relationships/diagramDrawing" Target="../diagrams/drawing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diagramData" Target="../diagrams/data13.xml"/><Relationship Id="rId3" Type="http://schemas.openxmlformats.org/officeDocument/2006/relationships/diagramLayout" Target="../diagrams/layout11.xml"/><Relationship Id="rId7" Type="http://schemas.openxmlformats.org/officeDocument/2006/relationships/chart" Target="../charts/chart3.xml"/><Relationship Id="rId12" Type="http://schemas.microsoft.com/office/2007/relationships/diagramDrawing" Target="../diagrams/drawing12.xml"/><Relationship Id="rId17" Type="http://schemas.microsoft.com/office/2007/relationships/diagramDrawing" Target="../diagrams/drawing13.xml"/><Relationship Id="rId2" Type="http://schemas.openxmlformats.org/officeDocument/2006/relationships/diagramData" Target="../diagrams/data11.xml"/><Relationship Id="rId16" Type="http://schemas.openxmlformats.org/officeDocument/2006/relationships/diagramColors" Target="../diagrams/colors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openxmlformats.org/officeDocument/2006/relationships/diagramColors" Target="../diagrams/colors12.xml"/><Relationship Id="rId5" Type="http://schemas.openxmlformats.org/officeDocument/2006/relationships/diagramColors" Target="../diagrams/colors11.xml"/><Relationship Id="rId1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2.xml"/><Relationship Id="rId4" Type="http://schemas.openxmlformats.org/officeDocument/2006/relationships/diagramQuickStyle" Target="../diagrams/quickStyle11.xml"/><Relationship Id="rId9" Type="http://schemas.openxmlformats.org/officeDocument/2006/relationships/diagramLayout" Target="../diagrams/layout12.xml"/><Relationship Id="rId14" Type="http://schemas.openxmlformats.org/officeDocument/2006/relationships/diagramLayout" Target="../diagrams/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13" Type="http://schemas.openxmlformats.org/officeDocument/2006/relationships/diagramData" Target="../diagrams/data16.xml"/><Relationship Id="rId18" Type="http://schemas.openxmlformats.org/officeDocument/2006/relationships/diagramData" Target="../diagrams/data17.xml"/><Relationship Id="rId3" Type="http://schemas.openxmlformats.org/officeDocument/2006/relationships/diagramLayout" Target="../diagrams/layout14.xml"/><Relationship Id="rId21" Type="http://schemas.openxmlformats.org/officeDocument/2006/relationships/diagramColors" Target="../diagrams/colors17.xml"/><Relationship Id="rId7" Type="http://schemas.openxmlformats.org/officeDocument/2006/relationships/diagramData" Target="../diagrams/data15.xml"/><Relationship Id="rId12" Type="http://schemas.openxmlformats.org/officeDocument/2006/relationships/chart" Target="../charts/chart4.xml"/><Relationship Id="rId17" Type="http://schemas.microsoft.com/office/2007/relationships/diagramDrawing" Target="../diagrams/drawing16.xml"/><Relationship Id="rId2" Type="http://schemas.openxmlformats.org/officeDocument/2006/relationships/diagramData" Target="../diagrams/data14.xml"/><Relationship Id="rId16" Type="http://schemas.openxmlformats.org/officeDocument/2006/relationships/diagramColors" Target="../diagrams/colors16.xml"/><Relationship Id="rId20" Type="http://schemas.openxmlformats.org/officeDocument/2006/relationships/diagramQuickStyle" Target="../diagrams/quickStyle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5" Type="http://schemas.openxmlformats.org/officeDocument/2006/relationships/diagramQuickStyle" Target="../diagrams/quickStyle16.xml"/><Relationship Id="rId10" Type="http://schemas.openxmlformats.org/officeDocument/2006/relationships/diagramColors" Target="../diagrams/colors15.xml"/><Relationship Id="rId19" Type="http://schemas.openxmlformats.org/officeDocument/2006/relationships/diagramLayout" Target="../diagrams/layout17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Relationship Id="rId14" Type="http://schemas.openxmlformats.org/officeDocument/2006/relationships/diagramLayout" Target="../diagrams/layout16.xml"/><Relationship Id="rId22" Type="http://schemas.microsoft.com/office/2007/relationships/diagramDrawing" Target="../diagrams/drawing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9.xml"/><Relationship Id="rId13" Type="http://schemas.openxmlformats.org/officeDocument/2006/relationships/diagramData" Target="../diagrams/data20.xml"/><Relationship Id="rId3" Type="http://schemas.openxmlformats.org/officeDocument/2006/relationships/diagramLayout" Target="../diagrams/layout18.xml"/><Relationship Id="rId7" Type="http://schemas.openxmlformats.org/officeDocument/2006/relationships/chart" Target="../charts/chart5.xml"/><Relationship Id="rId12" Type="http://schemas.microsoft.com/office/2007/relationships/diagramDrawing" Target="../diagrams/drawing19.xml"/><Relationship Id="rId17" Type="http://schemas.microsoft.com/office/2007/relationships/diagramDrawing" Target="../diagrams/drawing20.xml"/><Relationship Id="rId2" Type="http://schemas.openxmlformats.org/officeDocument/2006/relationships/diagramData" Target="../diagrams/data18.xml"/><Relationship Id="rId16" Type="http://schemas.openxmlformats.org/officeDocument/2006/relationships/diagramColors" Target="../diagrams/colors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11" Type="http://schemas.openxmlformats.org/officeDocument/2006/relationships/diagramColors" Target="../diagrams/colors19.xml"/><Relationship Id="rId5" Type="http://schemas.openxmlformats.org/officeDocument/2006/relationships/diagramColors" Target="../diagrams/colors18.xml"/><Relationship Id="rId15" Type="http://schemas.openxmlformats.org/officeDocument/2006/relationships/diagramQuickStyle" Target="../diagrams/quickStyle20.xml"/><Relationship Id="rId10" Type="http://schemas.openxmlformats.org/officeDocument/2006/relationships/diagramQuickStyle" Target="../diagrams/quickStyle19.xml"/><Relationship Id="rId4" Type="http://schemas.openxmlformats.org/officeDocument/2006/relationships/diagramQuickStyle" Target="../diagrams/quickStyle18.xml"/><Relationship Id="rId9" Type="http://schemas.openxmlformats.org/officeDocument/2006/relationships/diagramLayout" Target="../diagrams/layout19.xml"/><Relationship Id="rId14" Type="http://schemas.openxmlformats.org/officeDocument/2006/relationships/diagramLayout" Target="../diagrams/layout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diagramDrawing" Target="../diagrams/drawing22.xml"/><Relationship Id="rId3" Type="http://schemas.openxmlformats.org/officeDocument/2006/relationships/diagramLayout" Target="../diagrams/layout21.xml"/><Relationship Id="rId7" Type="http://schemas.openxmlformats.org/officeDocument/2006/relationships/image" Target="../media/image6.jpg"/><Relationship Id="rId12" Type="http://schemas.openxmlformats.org/officeDocument/2006/relationships/diagramColors" Target="../diagrams/colors22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11" Type="http://schemas.openxmlformats.org/officeDocument/2006/relationships/diagramQuickStyle" Target="../diagrams/quickStyle22.xml"/><Relationship Id="rId5" Type="http://schemas.openxmlformats.org/officeDocument/2006/relationships/diagramColors" Target="../diagrams/colors21.xml"/><Relationship Id="rId10" Type="http://schemas.openxmlformats.org/officeDocument/2006/relationships/diagramLayout" Target="../diagrams/layout22.xml"/><Relationship Id="rId4" Type="http://schemas.openxmlformats.org/officeDocument/2006/relationships/diagramQuickStyle" Target="../diagrams/quickStyle21.xml"/><Relationship Id="rId9" Type="http://schemas.openxmlformats.org/officeDocument/2006/relationships/diagramData" Target="../diagrams/data22.xml"/><Relationship Id="rId1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E109E725-EA87-E74C-9470-6D0EC55ECB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0797162"/>
              </p:ext>
            </p:extLst>
          </p:nvPr>
        </p:nvGraphicFramePr>
        <p:xfrm>
          <a:off x="1371600" y="1254369"/>
          <a:ext cx="9355016" cy="1805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496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AF773D71-EF49-A347-9CA6-4D68971F4A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1195427"/>
              </p:ext>
            </p:extLst>
          </p:nvPr>
        </p:nvGraphicFramePr>
        <p:xfrm>
          <a:off x="2461847" y="317806"/>
          <a:ext cx="86106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0C522D-ECEF-C348-96D6-37210B701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10834"/>
            <a:ext cx="10820400" cy="4024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dirty="0"/>
              <a:t>Nato negli Stati Uniti negli anni 2000, il </a:t>
            </a:r>
            <a:r>
              <a:rPr lang="it-IT" dirty="0" err="1"/>
              <a:t>Crowdfunding</a:t>
            </a:r>
            <a:r>
              <a:rPr lang="it-IT" dirty="0"/>
              <a:t> ha raggiunto qui i suoi risultati migliori, grazie soprattutto all’attività delle due piattaforme: </a:t>
            </a:r>
            <a:r>
              <a:rPr lang="it-IT" dirty="0" err="1"/>
              <a:t>Kickstarter</a:t>
            </a:r>
            <a:r>
              <a:rPr lang="it-IT" dirty="0"/>
              <a:t> e </a:t>
            </a:r>
            <a:r>
              <a:rPr lang="it-IT" dirty="0" err="1"/>
              <a:t>Indiegogo</a:t>
            </a:r>
            <a:r>
              <a:rPr lang="it-IT" dirty="0"/>
              <a:t>.</a:t>
            </a:r>
          </a:p>
        </p:txBody>
      </p:sp>
      <p:pic>
        <p:nvPicPr>
          <p:cNvPr id="6" name="Immagine 5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87268E2B-C348-D54A-BF82-161F2A9638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7292" y="3546232"/>
            <a:ext cx="5134708" cy="3311768"/>
          </a:xfrm>
          <a:prstGeom prst="rect">
            <a:avLst/>
          </a:prstGeom>
        </p:spPr>
      </p:pic>
      <p:pic>
        <p:nvPicPr>
          <p:cNvPr id="8" name="Immagine 7" descr="Immagine che contiene cielo&#10;&#10;Descrizione generata automaticamente">
            <a:extLst>
              <a:ext uri="{FF2B5EF4-FFF2-40B4-BE49-F238E27FC236}">
                <a16:creationId xmlns:a16="http://schemas.microsoft.com/office/drawing/2014/main" id="{A1D89E8E-2E97-D349-B0D5-5E08297902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31492"/>
            <a:ext cx="5021385" cy="302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1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2D281CEC-99E2-9F4B-8F82-8F6A23665D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7966927"/>
              </p:ext>
            </p:extLst>
          </p:nvPr>
        </p:nvGraphicFramePr>
        <p:xfrm>
          <a:off x="3317630" y="236834"/>
          <a:ext cx="86106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471E7E29-87B3-5D42-BAF2-C0CEB0B06D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07756"/>
              </p:ext>
            </p:extLst>
          </p:nvPr>
        </p:nvGraphicFramePr>
        <p:xfrm>
          <a:off x="1269512" y="1749353"/>
          <a:ext cx="10658718" cy="4057916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211305">
                  <a:extLst>
                    <a:ext uri="{9D8B030D-6E8A-4147-A177-3AD203B41FA5}">
                      <a16:colId xmlns:a16="http://schemas.microsoft.com/office/drawing/2014/main" val="1344105190"/>
                    </a:ext>
                  </a:extLst>
                </a:gridCol>
                <a:gridCol w="1397153">
                  <a:extLst>
                    <a:ext uri="{9D8B030D-6E8A-4147-A177-3AD203B41FA5}">
                      <a16:colId xmlns:a16="http://schemas.microsoft.com/office/drawing/2014/main" val="1562739378"/>
                    </a:ext>
                  </a:extLst>
                </a:gridCol>
                <a:gridCol w="2760711">
                  <a:extLst>
                    <a:ext uri="{9D8B030D-6E8A-4147-A177-3AD203B41FA5}">
                      <a16:colId xmlns:a16="http://schemas.microsoft.com/office/drawing/2014/main" val="1332068759"/>
                    </a:ext>
                  </a:extLst>
                </a:gridCol>
                <a:gridCol w="1972500">
                  <a:extLst>
                    <a:ext uri="{9D8B030D-6E8A-4147-A177-3AD203B41FA5}">
                      <a16:colId xmlns:a16="http://schemas.microsoft.com/office/drawing/2014/main" val="1682436916"/>
                    </a:ext>
                  </a:extLst>
                </a:gridCol>
                <a:gridCol w="1345131">
                  <a:extLst>
                    <a:ext uri="{9D8B030D-6E8A-4147-A177-3AD203B41FA5}">
                      <a16:colId xmlns:a16="http://schemas.microsoft.com/office/drawing/2014/main" val="68839320"/>
                    </a:ext>
                  </a:extLst>
                </a:gridCol>
                <a:gridCol w="890953">
                  <a:extLst>
                    <a:ext uri="{9D8B030D-6E8A-4147-A177-3AD203B41FA5}">
                      <a16:colId xmlns:a16="http://schemas.microsoft.com/office/drawing/2014/main" val="3031780966"/>
                    </a:ext>
                  </a:extLst>
                </a:gridCol>
                <a:gridCol w="1080965">
                  <a:extLst>
                    <a:ext uri="{9D8B030D-6E8A-4147-A177-3AD203B41FA5}">
                      <a16:colId xmlns:a16="http://schemas.microsoft.com/office/drawing/2014/main" val="3897369915"/>
                    </a:ext>
                  </a:extLst>
                </a:gridCol>
              </a:tblGrid>
              <a:tr h="49098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effectLst/>
                        </a:rPr>
                        <a:t>Classifica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effectLst/>
                        </a:rPr>
                        <a:t>Totale in dollari 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effectLst/>
                        </a:rPr>
                        <a:t>Nome del progetto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effectLst/>
                        </a:rPr>
                        <a:t>Autore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effectLst/>
                        </a:rPr>
                        <a:t>Categoria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effectLst/>
                        </a:rPr>
                        <a:t>% finanziato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effectLst/>
                        </a:rPr>
                        <a:t>N. sostenitori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0187241"/>
                  </a:ext>
                </a:extLst>
              </a:tr>
              <a:tr h="490985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10 266 845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200" u="none" strike="noStrike" dirty="0">
                          <a:effectLst/>
                        </a:rPr>
                        <a:t>Pebble: E-Paper Watch for iPhone and Android</a:t>
                      </a:r>
                      <a:endParaRPr lang="e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Pebble Technology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Design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</a:rPr>
                        <a:t>100000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>
                          <a:effectLst/>
                        </a:rPr>
                        <a:t>68 929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732327"/>
                  </a:ext>
                </a:extLst>
              </a:tr>
              <a:tr h="490985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8 596 474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200" u="none" strike="noStrike">
                          <a:effectLst/>
                        </a:rPr>
                        <a:t>Ouya: A New Kind of Video Game Console</a:t>
                      </a:r>
                      <a:endParaRPr lang="e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Ouya Inc.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Videogame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</a:rPr>
                        <a:t>904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>
                          <a:effectLst/>
                        </a:rPr>
                        <a:t>63 416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7475048"/>
                  </a:ext>
                </a:extLst>
              </a:tr>
              <a:tr h="490985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6 225 354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200" u="none" strike="noStrike" dirty="0" err="1">
                          <a:effectLst/>
                        </a:rPr>
                        <a:t>Pono</a:t>
                      </a:r>
                      <a:r>
                        <a:rPr lang="en" sz="1200" u="none" strike="noStrike" dirty="0">
                          <a:effectLst/>
                        </a:rPr>
                        <a:t> Music - Where Your Soul Rediscovers Music</a:t>
                      </a:r>
                      <a:endParaRPr lang="e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PonoMusic Team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Tecnologia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</a:rPr>
                        <a:t>778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>
                          <a:effectLst/>
                        </a:rPr>
                        <a:t>18 219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9254638"/>
                  </a:ext>
                </a:extLst>
              </a:tr>
              <a:tr h="265846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5 702 153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Veronica </a:t>
                      </a:r>
                      <a:r>
                        <a:rPr lang="it-IT" sz="1200" u="none" strike="noStrike" dirty="0" err="1">
                          <a:effectLst/>
                        </a:rPr>
                        <a:t>Marsmovie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err="1">
                          <a:effectLst/>
                        </a:rPr>
                        <a:t>Rob</a:t>
                      </a:r>
                      <a:r>
                        <a:rPr lang="it-IT" sz="1200" u="none" strike="noStrike" dirty="0">
                          <a:effectLst/>
                        </a:rPr>
                        <a:t> Thomas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Film &amp; video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</a:rPr>
                        <a:t>285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>
                          <a:effectLst/>
                        </a:rPr>
                        <a:t>91 585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4835262"/>
                  </a:ext>
                </a:extLst>
              </a:tr>
              <a:tr h="490985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5 408 916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Reading Rainbow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LeVar Burton/Reading Rainbow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Web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</a:rPr>
                        <a:t>541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>
                          <a:effectLst/>
                        </a:rPr>
                        <a:t>105 857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03018605"/>
                  </a:ext>
                </a:extLst>
              </a:tr>
              <a:tr h="265846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7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4 188 927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Torment: Tides of Numenera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InXile Entertainment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Videogame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</a:rPr>
                        <a:t>465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>
                          <a:effectLst/>
                        </a:rPr>
                        <a:t>74 405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4233330"/>
                  </a:ext>
                </a:extLst>
              </a:tr>
              <a:tr h="265846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8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3 986 929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Project Eternity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Obsidian Entertainment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Videogame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</a:rPr>
                        <a:t>362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>
                          <a:effectLst/>
                        </a:rPr>
                        <a:t>73 986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9843693"/>
                  </a:ext>
                </a:extLst>
              </a:tr>
              <a:tr h="265846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9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3 845 170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err="1">
                          <a:effectLst/>
                        </a:rPr>
                        <a:t>Mighty</a:t>
                      </a:r>
                      <a:r>
                        <a:rPr lang="it-IT" sz="1200" u="none" strike="noStrike" dirty="0">
                          <a:effectLst/>
                        </a:rPr>
                        <a:t> No. 9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Comcept e Inti Creates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Video games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</a:rPr>
                        <a:t>427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>
                          <a:effectLst/>
                        </a:rPr>
                        <a:t>67 226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908395"/>
                  </a:ext>
                </a:extLst>
              </a:tr>
              <a:tr h="539607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10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3 429 235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200" u="none" strike="noStrike" dirty="0">
                          <a:effectLst/>
                        </a:rPr>
                        <a:t>Reaper Miniatures Bones: An Evolution Of Gaming Miniatures</a:t>
                      </a:r>
                      <a:endParaRPr lang="e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err="1">
                          <a:effectLst/>
                        </a:rPr>
                        <a:t>Reaper</a:t>
                      </a:r>
                      <a:r>
                        <a:rPr lang="it-IT" sz="1200" u="none" strike="noStrike" dirty="0">
                          <a:effectLst/>
                        </a:rPr>
                        <a:t> </a:t>
                      </a:r>
                      <a:r>
                        <a:rPr lang="it-IT" sz="1200" u="none" strike="noStrike" dirty="0" err="1">
                          <a:effectLst/>
                        </a:rPr>
                        <a:t>Miniatures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Giochi da tavolo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</a:rPr>
                        <a:t>11430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>
                          <a:effectLst/>
                        </a:rPr>
                        <a:t>17 744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4088497"/>
                  </a:ext>
                </a:extLst>
              </a:tr>
            </a:tbl>
          </a:graphicData>
        </a:graphic>
      </p:graphicFrame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2B7A4F4B-1A39-C14C-B798-EECA5D0022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5103649"/>
              </p:ext>
            </p:extLst>
          </p:nvPr>
        </p:nvGraphicFramePr>
        <p:xfrm>
          <a:off x="196219" y="1935313"/>
          <a:ext cx="11870864" cy="3685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DD4BA122-0C24-C041-A029-158AD38C6044}"/>
              </a:ext>
            </a:extLst>
          </p:cNvPr>
          <p:cNvSpPr txBox="1"/>
          <p:nvPr/>
        </p:nvSpPr>
        <p:spPr>
          <a:xfrm>
            <a:off x="1269512" y="5895955"/>
            <a:ext cx="2095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Fonte: tabella </a:t>
            </a:r>
            <a:r>
              <a:rPr lang="it-IT" sz="1100" dirty="0" err="1"/>
              <a:t>wikipedia.org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29272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8" grpId="0">
        <p:bldAsOne/>
      </p:bldGraphic>
      <p:bldGraphic spid="8" grpId="1">
        <p:bldAsOne/>
      </p:bldGraphic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1F7D76BC-2723-5D42-A03E-07BC386647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9903822"/>
              </p:ext>
            </p:extLst>
          </p:nvPr>
        </p:nvGraphicFramePr>
        <p:xfrm>
          <a:off x="2895600" y="119603"/>
          <a:ext cx="86106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3B17AC-E97F-1346-B701-89549F4D6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984" y="1315329"/>
            <a:ext cx="10820400" cy="402412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it-IT" dirty="0"/>
              <a:t>La situazione europea, rispetto all’andamento negli Stati uniti non è di facile confronto, il mercato americano a oggi è riuscito a movimentare quasi 3 miliardi e mezzo di dollari con la pratica del </a:t>
            </a:r>
            <a:r>
              <a:rPr lang="it-IT" dirty="0" err="1"/>
              <a:t>Crowdfunding</a:t>
            </a:r>
            <a:r>
              <a:rPr lang="it-IT" dirty="0"/>
              <a:t>. </a:t>
            </a:r>
          </a:p>
          <a:p>
            <a:pPr marL="0" indent="0">
              <a:lnSpc>
                <a:spcPct val="150000"/>
              </a:lnSpc>
              <a:buNone/>
            </a:pPr>
            <a:endParaRPr lang="it-IT" dirty="0"/>
          </a:p>
          <a:p>
            <a:pPr marL="0" indent="0">
              <a:lnSpc>
                <a:spcPct val="150000"/>
              </a:lnSpc>
              <a:buNone/>
            </a:pPr>
            <a:endParaRPr lang="it-IT" dirty="0"/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58D3AE7F-8C84-C748-BF4A-710EB4723B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2739488"/>
              </p:ext>
            </p:extLst>
          </p:nvPr>
        </p:nvGraphicFramePr>
        <p:xfrm>
          <a:off x="5152293" y="2783795"/>
          <a:ext cx="7039707" cy="3751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EF3695DB-EFC0-8F4C-A7D7-8F0D3EC15655}"/>
              </a:ext>
            </a:extLst>
          </p:cNvPr>
          <p:cNvSpPr txBox="1"/>
          <p:nvPr/>
        </p:nvSpPr>
        <p:spPr>
          <a:xfrm>
            <a:off x="5244828" y="6449008"/>
            <a:ext cx="4969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Fonte: rielaborazione dati Università cattolica report </a:t>
            </a:r>
            <a:r>
              <a:rPr lang="it-IT" sz="1100" dirty="0" err="1"/>
              <a:t>Crowdinvest</a:t>
            </a:r>
            <a:r>
              <a:rPr lang="it-IT" sz="11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389254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" grpId="0" build="p"/>
      <p:bldGraphic spid="5" grpId="0">
        <p:bldAsOne/>
      </p:bldGraphic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F5C944A7-EC37-5A4D-B68C-75A9428AB6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7611439"/>
              </p:ext>
            </p:extLst>
          </p:nvPr>
        </p:nvGraphicFramePr>
        <p:xfrm>
          <a:off x="2672862" y="119603"/>
          <a:ext cx="86106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6BCC55C8-69B6-0149-9B10-3388BA4548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3371191"/>
              </p:ext>
            </p:extLst>
          </p:nvPr>
        </p:nvGraphicFramePr>
        <p:xfrm>
          <a:off x="838200" y="1535725"/>
          <a:ext cx="10820400" cy="4459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B9C73A6A-3705-6447-B311-AE1A2AF63C88}"/>
              </a:ext>
            </a:extLst>
          </p:cNvPr>
          <p:cNvSpPr txBox="1"/>
          <p:nvPr/>
        </p:nvSpPr>
        <p:spPr>
          <a:xfrm>
            <a:off x="1424066" y="6130977"/>
            <a:ext cx="26965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Fonte: rielaborazione dati sole 24 ore</a:t>
            </a:r>
          </a:p>
        </p:txBody>
      </p:sp>
    </p:spTree>
    <p:extLst>
      <p:ext uri="{BB962C8B-B14F-4D97-AF65-F5344CB8AC3E}">
        <p14:creationId xmlns:p14="http://schemas.microsoft.com/office/powerpoint/2010/main" val="416842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0220576C-6743-2C49-9CB6-D06E4806C3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7963908"/>
              </p:ext>
            </p:extLst>
          </p:nvPr>
        </p:nvGraphicFramePr>
        <p:xfrm>
          <a:off x="2895600" y="764373"/>
          <a:ext cx="77724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D38583F9-7A21-6246-8C94-A55B551211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003632"/>
              </p:ext>
            </p:extLst>
          </p:nvPr>
        </p:nvGraphicFramePr>
        <p:xfrm>
          <a:off x="5627077" y="2694789"/>
          <a:ext cx="6248400" cy="3381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A97FF600-9E06-2046-8A3E-B24067FBC2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2384530"/>
              </p:ext>
            </p:extLst>
          </p:nvPr>
        </p:nvGraphicFramePr>
        <p:xfrm>
          <a:off x="457201" y="2551836"/>
          <a:ext cx="5287107" cy="4024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401779-6058-8B41-9F06-23E1B0A11771}"/>
              </a:ext>
            </a:extLst>
          </p:cNvPr>
          <p:cNvSpPr txBox="1"/>
          <p:nvPr/>
        </p:nvSpPr>
        <p:spPr>
          <a:xfrm>
            <a:off x="6835515" y="6265889"/>
            <a:ext cx="5003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Fonte: rielaborazione dati Università cattolica report </a:t>
            </a:r>
            <a:r>
              <a:rPr lang="it-IT" sz="1200" dirty="0" err="1"/>
              <a:t>crowdinvest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12373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4" grpId="0">
        <p:bldAsOne/>
      </p:bldGraphic>
      <p:bldGraphic spid="7" grpId="0">
        <p:bldAsOne/>
      </p:bldGraphic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022DDE5B-8EA6-9D4E-9979-F9F1D979B0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6045334"/>
              </p:ext>
            </p:extLst>
          </p:nvPr>
        </p:nvGraphicFramePr>
        <p:xfrm>
          <a:off x="2895600" y="764373"/>
          <a:ext cx="86106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E2CB9196-9925-7B46-B834-7636E32814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3080029"/>
              </p:ext>
            </p:extLst>
          </p:nvPr>
        </p:nvGraphicFramePr>
        <p:xfrm>
          <a:off x="685800" y="2194560"/>
          <a:ext cx="10820400" cy="402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46641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54596A0B-C18E-8A4E-B1BE-019D3B68A7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0174346"/>
              </p:ext>
            </p:extLst>
          </p:nvPr>
        </p:nvGraphicFramePr>
        <p:xfrm>
          <a:off x="2895600" y="0"/>
          <a:ext cx="86106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DDB2A329-BB44-5F4A-81A5-8D6128A71A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6240250"/>
              </p:ext>
            </p:extLst>
          </p:nvPr>
        </p:nvGraphicFramePr>
        <p:xfrm>
          <a:off x="620217" y="1132718"/>
          <a:ext cx="10655508" cy="3698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Diagramma 8">
            <a:extLst>
              <a:ext uri="{FF2B5EF4-FFF2-40B4-BE49-F238E27FC236}">
                <a16:creationId xmlns:a16="http://schemas.microsoft.com/office/drawing/2014/main" id="{8B607DF0-C84F-AD4D-B3FB-EB90FFF2AA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5500550"/>
              </p:ext>
            </p:extLst>
          </p:nvPr>
        </p:nvGraphicFramePr>
        <p:xfrm>
          <a:off x="254832" y="5137459"/>
          <a:ext cx="11386279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93CAF4-9ACD-3448-866C-F902A9EE6C5F}"/>
              </a:ext>
            </a:extLst>
          </p:cNvPr>
          <p:cNvSpPr txBox="1"/>
          <p:nvPr/>
        </p:nvSpPr>
        <p:spPr>
          <a:xfrm>
            <a:off x="844397" y="4768127"/>
            <a:ext cx="3276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Fonte: rielaborazione dati Università cattolica</a:t>
            </a:r>
          </a:p>
        </p:txBody>
      </p:sp>
    </p:spTree>
    <p:extLst>
      <p:ext uri="{BB962C8B-B14F-4D97-AF65-F5344CB8AC3E}">
        <p14:creationId xmlns:p14="http://schemas.microsoft.com/office/powerpoint/2010/main" val="141496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Graphic spid="9" grpId="0">
        <p:bldAsOne/>
      </p:bldGraphic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3B101B6C-636E-5D4B-8236-AEEFCC8B8A81}"/>
              </a:ext>
            </a:extLst>
          </p:cNvPr>
          <p:cNvGraphicFramePr/>
          <p:nvPr/>
        </p:nvGraphicFramePr>
        <p:xfrm>
          <a:off x="2895600" y="764373"/>
          <a:ext cx="86106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EAA97EFC-D57D-C94A-9DA0-C4C5540280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1231900"/>
              </p:ext>
            </p:extLst>
          </p:nvPr>
        </p:nvGraphicFramePr>
        <p:xfrm>
          <a:off x="6760563" y="2336919"/>
          <a:ext cx="5105400" cy="2192875"/>
        </p:xfrm>
        <a:graphic>
          <a:graphicData uri="http://schemas.openxmlformats.org/drawingml/2006/table">
            <a:tbl>
              <a:tblPr>
                <a:tableStyleId>{306799F8-075E-4A3A-A7F6-7FBC6576F1A4}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3503532256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1099400364"/>
                    </a:ext>
                  </a:extLst>
                </a:gridCol>
              </a:tblGrid>
              <a:tr h="51838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u="none" strike="noStrike" cap="none" spc="0" dirty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Varianza volumi</a:t>
                      </a:r>
                      <a:endParaRPr lang="it-IT" sz="1800" b="1" i="0" u="none" strike="noStrike" cap="none" spc="0" dirty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it-IT" sz="1800" b="0" i="0" u="none" strike="noStrike" cap="none" spc="0" dirty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2243474"/>
                  </a:ext>
                </a:extLst>
              </a:tr>
              <a:tr h="51838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cap="none" spc="0" dirty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Varianza valore </a:t>
                      </a:r>
                      <a:r>
                        <a:rPr lang="it-IT" sz="1800" b="0" u="none" strike="noStrike" cap="none" spc="0" dirty="0" err="1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Equity</a:t>
                      </a:r>
                      <a:endParaRPr lang="it-IT" sz="1800" b="0" i="0" u="none" strike="noStrike" cap="none" spc="0" dirty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cap="none" spc="0" dirty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13,99%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5389507"/>
                  </a:ext>
                </a:extLst>
              </a:tr>
              <a:tr h="51838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cap="none" spc="0" dirty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Varianza valore </a:t>
                      </a:r>
                      <a:r>
                        <a:rPr lang="it-IT" sz="1800" b="0" u="none" strike="noStrike" cap="none" spc="0" dirty="0" err="1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Reward</a:t>
                      </a:r>
                      <a:endParaRPr lang="it-IT" sz="1800" b="0" i="0" u="none" strike="noStrike" cap="none" spc="0" dirty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cap="none" spc="0" dirty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83,78%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96368804"/>
                  </a:ext>
                </a:extLst>
              </a:tr>
              <a:tr h="51838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cap="none" spc="0" dirty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Varianza valore </a:t>
                      </a:r>
                      <a:r>
                        <a:rPr lang="it-IT" sz="1800" b="0" u="none" strike="noStrike" cap="none" spc="0" dirty="0" err="1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Lending</a:t>
                      </a:r>
                      <a:endParaRPr lang="it-IT" sz="1800" b="0" i="0" u="none" strike="noStrike" cap="none" spc="0" dirty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cap="none" spc="0" dirty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13,83%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6287724"/>
                  </a:ext>
                </a:extLst>
              </a:tr>
            </a:tbl>
          </a:graphicData>
        </a:graphic>
      </p:graphicFrame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DA666AE2-83C0-7F4C-A774-DC739FCA0D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437078"/>
              </p:ext>
            </p:extLst>
          </p:nvPr>
        </p:nvGraphicFramePr>
        <p:xfrm>
          <a:off x="6760563" y="4988007"/>
          <a:ext cx="5105400" cy="1409700"/>
        </p:xfrm>
        <a:graphic>
          <a:graphicData uri="http://schemas.openxmlformats.org/drawingml/2006/table">
            <a:tbl>
              <a:tblPr>
                <a:tableStyleId>{D03447BB-5D67-496B-8E87-E561075AD55C}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3912421229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338995575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u="none" strike="noStrike" cap="none" spc="0" dirty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Tasso medio di variazione annuo</a:t>
                      </a:r>
                      <a:endParaRPr lang="it-IT" sz="1800" b="1" i="0" u="none" strike="noStrike" cap="none" spc="0" dirty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800" b="0" i="0" u="none" strike="noStrike" cap="none" spc="0" dirty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887784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cap="none" spc="0" dirty="0" err="1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Equity</a:t>
                      </a:r>
                      <a:endParaRPr lang="it-IT" sz="1800" b="0" i="0" u="none" strike="noStrike" cap="none" spc="0" dirty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cap="none" spc="0" dirty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116,89%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968876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cap="none" spc="0" dirty="0" err="1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Reward</a:t>
                      </a:r>
                      <a:endParaRPr lang="it-IT" sz="1800" b="0" i="0" u="none" strike="noStrike" cap="none" spc="0" dirty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cap="none" spc="0" dirty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43,77%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4969606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cap="none" spc="0" dirty="0" err="1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Lending</a:t>
                      </a:r>
                      <a:endParaRPr lang="it-IT" sz="1800" b="0" i="0" u="none" strike="noStrike" cap="none" spc="0" dirty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cap="none" spc="0" dirty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40,98%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9414091"/>
                  </a:ext>
                </a:extLst>
              </a:tr>
            </a:tbl>
          </a:graphicData>
        </a:graphic>
      </p:graphicFrame>
      <p:graphicFrame>
        <p:nvGraphicFramePr>
          <p:cNvPr id="12" name="Diagramma 11">
            <a:extLst>
              <a:ext uri="{FF2B5EF4-FFF2-40B4-BE49-F238E27FC236}">
                <a16:creationId xmlns:a16="http://schemas.microsoft.com/office/drawing/2014/main" id="{CA90413C-ACB5-FB4A-8BE1-995729295E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4300721"/>
              </p:ext>
            </p:extLst>
          </p:nvPr>
        </p:nvGraphicFramePr>
        <p:xfrm>
          <a:off x="-219233" y="2868114"/>
          <a:ext cx="6979796" cy="3139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1405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12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ma 8">
            <a:extLst>
              <a:ext uri="{FF2B5EF4-FFF2-40B4-BE49-F238E27FC236}">
                <a16:creationId xmlns:a16="http://schemas.microsoft.com/office/drawing/2014/main" id="{4B0D31C0-CC66-1D41-9332-903986543A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6907916"/>
              </p:ext>
            </p:extLst>
          </p:nvPr>
        </p:nvGraphicFramePr>
        <p:xfrm>
          <a:off x="3086725" y="126873"/>
          <a:ext cx="86106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Segnaposto contenuto 13" descr="Immagine che contiene testo, ricevuta, quotidiano&#10;&#10;Descrizione generata automaticamente">
            <a:extLst>
              <a:ext uri="{FF2B5EF4-FFF2-40B4-BE49-F238E27FC236}">
                <a16:creationId xmlns:a16="http://schemas.microsoft.com/office/drawing/2014/main" id="{1A18E6B4-5062-9F43-A043-2D7BE2DAC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921115" y="2246895"/>
            <a:ext cx="6120984" cy="3701323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16" name="Diagramma 15">
            <a:extLst>
              <a:ext uri="{FF2B5EF4-FFF2-40B4-BE49-F238E27FC236}">
                <a16:creationId xmlns:a16="http://schemas.microsoft.com/office/drawing/2014/main" id="{C1D24023-BAB0-684D-BB1F-780286997B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537457"/>
              </p:ext>
            </p:extLst>
          </p:nvPr>
        </p:nvGraphicFramePr>
        <p:xfrm>
          <a:off x="149901" y="1419901"/>
          <a:ext cx="4983398" cy="5355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B0C0A7D-53DB-DA4E-BC8E-1160FF9EB607}"/>
              </a:ext>
            </a:extLst>
          </p:cNvPr>
          <p:cNvSpPr txBox="1"/>
          <p:nvPr/>
        </p:nvSpPr>
        <p:spPr>
          <a:xfrm>
            <a:off x="6096000" y="5948218"/>
            <a:ext cx="60580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Modello OLS – variabile dipendente Totale volume raccolto, </a:t>
            </a:r>
            <a:r>
              <a:rPr lang="it-IT" sz="1100" dirty="0" err="1"/>
              <a:t>regressori</a:t>
            </a:r>
            <a:r>
              <a:rPr lang="it-IT" sz="1100" dirty="0"/>
              <a:t> </a:t>
            </a:r>
            <a:r>
              <a:rPr lang="it-IT" sz="1100" dirty="0" err="1"/>
              <a:t>reward</a:t>
            </a:r>
            <a:r>
              <a:rPr lang="it-IT" sz="1100" dirty="0"/>
              <a:t> – </a:t>
            </a:r>
            <a:r>
              <a:rPr lang="it-IT" sz="1100" dirty="0" err="1"/>
              <a:t>equity</a:t>
            </a:r>
            <a:endParaRPr lang="it-IT" sz="1100" dirty="0"/>
          </a:p>
          <a:p>
            <a:r>
              <a:rPr lang="it-IT" sz="1100" dirty="0"/>
              <a:t> – </a:t>
            </a:r>
            <a:r>
              <a:rPr lang="it-IT" sz="1100" dirty="0" err="1"/>
              <a:t>lending</a:t>
            </a:r>
            <a:r>
              <a:rPr lang="it-IT" sz="1100" dirty="0"/>
              <a:t>. </a:t>
            </a:r>
          </a:p>
          <a:p>
            <a:r>
              <a:rPr lang="it-IT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271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6" grpId="0">
        <p:bldAsOne/>
      </p:bldGraphic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344219E4-D4EF-E844-879F-28E60A5888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745622"/>
              </p:ext>
            </p:extLst>
          </p:nvPr>
        </p:nvGraphicFramePr>
        <p:xfrm>
          <a:off x="3465226" y="149776"/>
          <a:ext cx="86106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81626D4F-9372-C746-948D-28D898E7AB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8045379"/>
              </p:ext>
            </p:extLst>
          </p:nvPr>
        </p:nvGraphicFramePr>
        <p:xfrm>
          <a:off x="-1944975" y="1999689"/>
          <a:ext cx="11208895" cy="4580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Immagine 8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8B55F28F-CC4D-5D4A-8814-0DC5702D3F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2210" y="1442804"/>
            <a:ext cx="8610599" cy="513787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6E0A7F-6067-394F-9219-F1040AF9C9ED}"/>
              </a:ext>
            </a:extLst>
          </p:cNvPr>
          <p:cNvSpPr txBox="1"/>
          <p:nvPr/>
        </p:nvSpPr>
        <p:spPr>
          <a:xfrm>
            <a:off x="2162661" y="6528627"/>
            <a:ext cx="4990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Fonte: modello previsionale </a:t>
            </a:r>
            <a:r>
              <a:rPr lang="it-IT" sz="1400" dirty="0" err="1"/>
              <a:t>gretl</a:t>
            </a:r>
            <a:r>
              <a:rPr lang="it-IT" sz="1400" dirty="0"/>
              <a:t> con dati cross </a:t>
            </a:r>
            <a:r>
              <a:rPr lang="it-IT" sz="1400" dirty="0" err="1"/>
              <a:t>section</a:t>
            </a:r>
            <a:r>
              <a:rPr lang="it-IT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2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7" grpId="0">
        <p:bldAsOne/>
      </p:bldGraphic>
      <p:bldGraphic spid="7" grpId="1">
        <p:bldAsOne/>
      </p:bldGraphic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4A31BF94-8667-4B4F-B45D-AEFDB9372F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3660488"/>
              </p:ext>
            </p:extLst>
          </p:nvPr>
        </p:nvGraphicFramePr>
        <p:xfrm>
          <a:off x="2895600" y="764373"/>
          <a:ext cx="86106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CDFF3635-3268-9645-8BB6-3FE2821ED5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2097766"/>
              </p:ext>
            </p:extLst>
          </p:nvPr>
        </p:nvGraphicFramePr>
        <p:xfrm>
          <a:off x="685800" y="2193925"/>
          <a:ext cx="108204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7358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C73EB1A6-FFC4-FE46-BD66-29EC6CA3B0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704619"/>
              </p:ext>
            </p:extLst>
          </p:nvPr>
        </p:nvGraphicFramePr>
        <p:xfrm>
          <a:off x="2098430" y="85874"/>
          <a:ext cx="86106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4508E1-FB5D-5349-8DE8-01C310A75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16521"/>
            <a:ext cx="10820400" cy="40241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it-IT" dirty="0"/>
              <a:t>Gli strumenti finanziari emessi dalle start-up innovative non possono, per legge, essere negoziati nei mercati organizzati per il periodo in cui la società può essere considerata una start-up innovativa. </a:t>
            </a:r>
          </a:p>
          <a:p>
            <a:pPr>
              <a:lnSpc>
                <a:spcPct val="150000"/>
              </a:lnSpc>
            </a:pPr>
            <a:endParaRPr lang="it-IT" dirty="0"/>
          </a:p>
          <a:p>
            <a:pPr>
              <a:lnSpc>
                <a:spcPct val="150000"/>
              </a:lnSpc>
            </a:pPr>
            <a:r>
              <a:rPr lang="it-IT" dirty="0"/>
              <a:t>Pertanto due rischi per i sottoscrittori: Perdita del capitale investito e illiquidità a breve.</a:t>
            </a:r>
          </a:p>
        </p:txBody>
      </p:sp>
    </p:spTree>
    <p:extLst>
      <p:ext uri="{BB962C8B-B14F-4D97-AF65-F5344CB8AC3E}">
        <p14:creationId xmlns:p14="http://schemas.microsoft.com/office/powerpoint/2010/main" val="210743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3A55C45D-CA90-A24A-AB5D-8B815B4E9C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8272314"/>
              </p:ext>
            </p:extLst>
          </p:nvPr>
        </p:nvGraphicFramePr>
        <p:xfrm>
          <a:off x="2786417" y="191167"/>
          <a:ext cx="86106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FCB11490-02D6-F044-A718-B03DFE3211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884553"/>
              </p:ext>
            </p:extLst>
          </p:nvPr>
        </p:nvGraphicFramePr>
        <p:xfrm>
          <a:off x="1257300" y="2747532"/>
          <a:ext cx="9677400" cy="2445441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2131502">
                  <a:extLst>
                    <a:ext uri="{9D8B030D-6E8A-4147-A177-3AD203B41FA5}">
                      <a16:colId xmlns:a16="http://schemas.microsoft.com/office/drawing/2014/main" val="3871709578"/>
                    </a:ext>
                  </a:extLst>
                </a:gridCol>
                <a:gridCol w="3301925">
                  <a:extLst>
                    <a:ext uri="{9D8B030D-6E8A-4147-A177-3AD203B41FA5}">
                      <a16:colId xmlns:a16="http://schemas.microsoft.com/office/drawing/2014/main" val="3562031305"/>
                    </a:ext>
                  </a:extLst>
                </a:gridCol>
                <a:gridCol w="1855549">
                  <a:extLst>
                    <a:ext uri="{9D8B030D-6E8A-4147-A177-3AD203B41FA5}">
                      <a16:colId xmlns:a16="http://schemas.microsoft.com/office/drawing/2014/main" val="3996193698"/>
                    </a:ext>
                  </a:extLst>
                </a:gridCol>
                <a:gridCol w="1560564">
                  <a:extLst>
                    <a:ext uri="{9D8B030D-6E8A-4147-A177-3AD203B41FA5}">
                      <a16:colId xmlns:a16="http://schemas.microsoft.com/office/drawing/2014/main" val="1154244471"/>
                    </a:ext>
                  </a:extLst>
                </a:gridCol>
                <a:gridCol w="827860">
                  <a:extLst>
                    <a:ext uri="{9D8B030D-6E8A-4147-A177-3AD203B41FA5}">
                      <a16:colId xmlns:a16="http://schemas.microsoft.com/office/drawing/2014/main" val="2370559503"/>
                    </a:ext>
                  </a:extLst>
                </a:gridCol>
              </a:tblGrid>
              <a:tr h="667650">
                <a:tc gridSpan="5">
                  <a:txBody>
                    <a:bodyPr/>
                    <a:lstStyle/>
                    <a:p>
                      <a:pPr algn="l" fontAlgn="b"/>
                      <a:r>
                        <a:rPr lang="it-IT" sz="2800" b="1" u="none" strike="noStrike" cap="none" spc="0" dirty="0">
                          <a:ln w="0"/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Tassi di crescita meno ottimistici rispetto alla crescita esponenziale</a:t>
                      </a:r>
                      <a:endParaRPr lang="it-IT" sz="2800" b="1" i="0" u="none" strike="noStrike" cap="none" spc="0" dirty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011664"/>
                  </a:ext>
                </a:extLst>
              </a:tr>
              <a:tr h="667650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u="none" strike="noStrike" dirty="0" err="1">
                          <a:effectLst/>
                        </a:rPr>
                        <a:t>Reward</a:t>
                      </a:r>
                      <a:endParaRPr lang="it-I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>
                          <a:effectLst/>
                        </a:rPr>
                        <a:t>43,77%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u="none" strike="noStrike" dirty="0" err="1">
                          <a:effectLst/>
                        </a:rPr>
                        <a:t>Equity</a:t>
                      </a:r>
                      <a:r>
                        <a:rPr lang="it-IT" sz="1200" u="none" strike="noStrike" dirty="0">
                          <a:effectLst/>
                        </a:rPr>
                        <a:t> 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</a:rPr>
                        <a:t>42,37%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4710919"/>
                  </a:ext>
                </a:extLst>
              </a:tr>
              <a:tr h="914826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u="none" strike="noStrike" dirty="0" err="1">
                          <a:effectLst/>
                        </a:rPr>
                        <a:t>Lending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>
                          <a:effectLst/>
                        </a:rPr>
                        <a:t>40,98%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45817268"/>
                  </a:ext>
                </a:extLst>
              </a:tr>
            </a:tbl>
          </a:graphicData>
        </a:graphic>
      </p:graphicFrame>
      <p:pic>
        <p:nvPicPr>
          <p:cNvPr id="6" name="Segnaposto contenuto 5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A634CD4D-B12A-F249-9ABE-ED0A6687E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950225" y="1745667"/>
            <a:ext cx="10291549" cy="4449170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B357BB0-296A-AC4C-9FFC-BE7B5F6067BC}"/>
              </a:ext>
            </a:extLst>
          </p:cNvPr>
          <p:cNvSpPr txBox="1"/>
          <p:nvPr/>
        </p:nvSpPr>
        <p:spPr>
          <a:xfrm>
            <a:off x="2092271" y="6194837"/>
            <a:ext cx="2610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Fonte: Modello previsionale </a:t>
            </a:r>
            <a:r>
              <a:rPr lang="it-IT" sz="1200" dirty="0" err="1"/>
              <a:t>gretl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10586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C617E156-B256-8F4F-ADC0-AB56F45BDA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1522045"/>
              </p:ext>
            </p:extLst>
          </p:nvPr>
        </p:nvGraphicFramePr>
        <p:xfrm>
          <a:off x="2895600" y="259406"/>
          <a:ext cx="86106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600A68CD-9B0D-2340-86A0-75CAC2EBCA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7937786"/>
              </p:ext>
            </p:extLst>
          </p:nvPr>
        </p:nvGraphicFramePr>
        <p:xfrm>
          <a:off x="1134979" y="1923984"/>
          <a:ext cx="10820400" cy="402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D92557C1-912A-EB4A-B6B6-C35959FD56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55789" y="1923984"/>
            <a:ext cx="2284889" cy="1173365"/>
          </a:xfrm>
          <a:prstGeom prst="rect">
            <a:avLst/>
          </a:prstGeom>
        </p:spPr>
      </p:pic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BC3C938D-DA0C-174F-9143-32FDBB3F43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8394285"/>
              </p:ext>
            </p:extLst>
          </p:nvPr>
        </p:nvGraphicFramePr>
        <p:xfrm>
          <a:off x="137787" y="1829367"/>
          <a:ext cx="11817592" cy="2906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40155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Graphic spid="5" grpId="1">
        <p:bldAsOne/>
      </p:bldGraphic>
      <p:bldGraphic spid="2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BF37609A-0C7B-7D4E-BEB2-E8129C90EE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6554143"/>
              </p:ext>
            </p:extLst>
          </p:nvPr>
        </p:nvGraphicFramePr>
        <p:xfrm>
          <a:off x="3280610" y="283110"/>
          <a:ext cx="86106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F1DC8D64-0C5B-2C44-B230-970F1A9AE1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2559239"/>
              </p:ext>
            </p:extLst>
          </p:nvPr>
        </p:nvGraphicFramePr>
        <p:xfrm>
          <a:off x="685800" y="2194560"/>
          <a:ext cx="10820400" cy="402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356555-534B-E04E-864D-9AE814E0BB10}"/>
              </a:ext>
            </a:extLst>
          </p:cNvPr>
          <p:cNvSpPr txBox="1"/>
          <p:nvPr/>
        </p:nvSpPr>
        <p:spPr>
          <a:xfrm>
            <a:off x="4966115" y="4367987"/>
            <a:ext cx="639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 Positivo nella costruzione dell’indicatore, con valore 1 se sono stati raccolti i fondi e 0 se sono stati restituiti dopo non aver raggiunto l’obiettivo.</a:t>
            </a:r>
          </a:p>
        </p:txBody>
      </p:sp>
    </p:spTree>
    <p:extLst>
      <p:ext uri="{BB962C8B-B14F-4D97-AF65-F5344CB8AC3E}">
        <p14:creationId xmlns:p14="http://schemas.microsoft.com/office/powerpoint/2010/main" val="215000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56A052B9-3FF7-274F-942D-A75B7F41F1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8996829"/>
              </p:ext>
            </p:extLst>
          </p:nvPr>
        </p:nvGraphicFramePr>
        <p:xfrm>
          <a:off x="2895600" y="764373"/>
          <a:ext cx="86106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D0C29FAA-D613-2B40-8281-44522391CC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0183875"/>
              </p:ext>
            </p:extLst>
          </p:nvPr>
        </p:nvGraphicFramePr>
        <p:xfrm>
          <a:off x="930234" y="1828858"/>
          <a:ext cx="10331532" cy="43680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9377">
                  <a:extLst>
                    <a:ext uri="{9D8B030D-6E8A-4147-A177-3AD203B41FA5}">
                      <a16:colId xmlns:a16="http://schemas.microsoft.com/office/drawing/2014/main" val="2683125054"/>
                    </a:ext>
                  </a:extLst>
                </a:gridCol>
                <a:gridCol w="2826934">
                  <a:extLst>
                    <a:ext uri="{9D8B030D-6E8A-4147-A177-3AD203B41FA5}">
                      <a16:colId xmlns:a16="http://schemas.microsoft.com/office/drawing/2014/main" val="4197972344"/>
                    </a:ext>
                  </a:extLst>
                </a:gridCol>
                <a:gridCol w="3965844">
                  <a:extLst>
                    <a:ext uri="{9D8B030D-6E8A-4147-A177-3AD203B41FA5}">
                      <a16:colId xmlns:a16="http://schemas.microsoft.com/office/drawing/2014/main" val="945440818"/>
                    </a:ext>
                  </a:extLst>
                </a:gridCol>
                <a:gridCol w="1769377">
                  <a:extLst>
                    <a:ext uri="{9D8B030D-6E8A-4147-A177-3AD203B41FA5}">
                      <a16:colId xmlns:a16="http://schemas.microsoft.com/office/drawing/2014/main" val="2833196706"/>
                    </a:ext>
                  </a:extLst>
                </a:gridCol>
              </a:tblGrid>
              <a:tr h="192151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u="none" strike="noStrike" dirty="0">
                          <a:effectLst/>
                        </a:rPr>
                        <a:t>I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u="none" strike="noStrike" dirty="0">
                          <a:effectLst/>
                        </a:rPr>
                        <a:t>Indice piattaforme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u="none" strike="noStrike" dirty="0">
                          <a:effectLst/>
                        </a:rPr>
                        <a:t>Progetto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Tipo Piattaforma </a:t>
                      </a: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2192530295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SchoolRaising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Rinnoviamo lo spina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Settoriale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3071361783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Derev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Alimentiamo la scuola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Generalista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1832392712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3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MusicRaiser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Terra di nessuno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Settoriale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651636298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4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Ulule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Identitè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Generalista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2365425433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5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Dreamshake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U2 and friends 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Settoriale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3492867080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6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Ginger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Bologna pride Week 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Generalista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1539638734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7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Woop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Recup: cibo riacquista valore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settoriale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241763418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8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 dirty="0" err="1">
                          <a:effectLst/>
                        </a:rPr>
                        <a:t>Eppela</a:t>
                      </a:r>
                      <a:endParaRPr lang="it-IT" sz="800" b="0" i="0" u="none" strike="noStrike" dirty="0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pane in comune 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generalista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2789864474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9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SchoolRaising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Get fit @ school 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settoriale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2820850058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Ginger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Uno scivolo a aria aperta 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generalista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2454435193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11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MusicRaiser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Kumpaloca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Settoriale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1100878457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12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Eppela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CrisCosta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generalista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3598657457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13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wearestarting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locare srl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settoriale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2368174298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14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Mamacrowd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gromia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generalista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2579153490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15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Dreamshake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ProgettoFlam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settoriale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1346315230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16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Rete dono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scuola di musica senza spine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generalista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2917308180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17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BeCrowdy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Festival giovani aironi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Settoriale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1092840025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18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Eppela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Kidsbit Festival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Generalista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4011528298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19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dreamshake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danza terapia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settoriiale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672422550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derev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Etd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generalista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3911634123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21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Woop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L'unica birra al mais corvino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settoriale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466517114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22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Eppela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Birra che recupera persone 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generalista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2898487969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23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MusicRaiser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giovanni album d'esordio 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Settoriale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372495012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24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Ulule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Album torreadamo 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generalista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1721653735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25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SchoolRaising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robotica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Settoriale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669796847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26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Produzioni dal basso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Produzione house robots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generalista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3011937280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27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Dreamshake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Oltre futuro </a:t>
                      </a:r>
                      <a:endParaRPr lang="it-IT" sz="8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Settoriale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3800746966"/>
                  </a:ext>
                </a:extLst>
              </a:tr>
              <a:tr h="147061"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 dirty="0">
                          <a:effectLst/>
                        </a:rPr>
                        <a:t>28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derev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La politica vera</a:t>
                      </a:r>
                      <a:endParaRPr lang="it-IT" sz="8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 dirty="0">
                          <a:effectLst/>
                        </a:rPr>
                        <a:t>generalista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05" marR="6505" marT="6505" marB="0" anchor="b"/>
                </a:tc>
                <a:extLst>
                  <a:ext uri="{0D108BD9-81ED-4DB2-BD59-A6C34878D82A}">
                    <a16:rowId xmlns:a16="http://schemas.microsoft.com/office/drawing/2014/main" val="2028577377"/>
                  </a:ext>
                </a:extLst>
              </a:tr>
            </a:tbl>
          </a:graphicData>
        </a:graphic>
      </p:graphicFrame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97C5CA10-E057-DE4B-AEBF-B9BDB50B0F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1079592"/>
              </p:ext>
            </p:extLst>
          </p:nvPr>
        </p:nvGraphicFramePr>
        <p:xfrm>
          <a:off x="2105832" y="-163589"/>
          <a:ext cx="10190135" cy="1855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E2D4650B-423D-D042-A7AA-F74DB5DA2AC0}"/>
              </a:ext>
            </a:extLst>
          </p:cNvPr>
          <p:cNvSpPr txBox="1"/>
          <p:nvPr/>
        </p:nvSpPr>
        <p:spPr>
          <a:xfrm>
            <a:off x="1237129" y="6333435"/>
            <a:ext cx="2885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Fonte: piattaforme di </a:t>
            </a:r>
            <a:r>
              <a:rPr lang="it-IT" sz="1200" dirty="0" err="1"/>
              <a:t>Crowdfunding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95409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B620785F-7F08-AA42-BACC-680BE77463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96320"/>
              </p:ext>
            </p:extLst>
          </p:nvPr>
        </p:nvGraphicFramePr>
        <p:xfrm>
          <a:off x="2527466" y="261256"/>
          <a:ext cx="6937168" cy="838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Segnaposto contenuto 3">
            <a:extLst>
              <a:ext uri="{FF2B5EF4-FFF2-40B4-BE49-F238E27FC236}">
                <a16:creationId xmlns:a16="http://schemas.microsoft.com/office/drawing/2014/main" id="{FD783B2C-EB20-2C42-8A94-66E6878AFA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3836916"/>
              </p:ext>
            </p:extLst>
          </p:nvPr>
        </p:nvGraphicFramePr>
        <p:xfrm>
          <a:off x="0" y="571245"/>
          <a:ext cx="3800104" cy="3748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98A8B9FF-78EF-134D-8732-D01BDC7813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8381727"/>
              </p:ext>
            </p:extLst>
          </p:nvPr>
        </p:nvGraphicFramePr>
        <p:xfrm>
          <a:off x="321501" y="4777810"/>
          <a:ext cx="11548997" cy="756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E5E955E4-D4AA-AE40-9F3B-9673A6DF29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624463"/>
              </p:ext>
            </p:extLst>
          </p:nvPr>
        </p:nvGraphicFramePr>
        <p:xfrm>
          <a:off x="5054600" y="1099929"/>
          <a:ext cx="7137400" cy="2901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AB4EC15F-DF7F-414A-A9D6-1B45329EBA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5655183"/>
              </p:ext>
            </p:extLst>
          </p:nvPr>
        </p:nvGraphicFramePr>
        <p:xfrm>
          <a:off x="358212" y="5589025"/>
          <a:ext cx="11548997" cy="1105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9" name="Gruppo 8">
            <a:extLst>
              <a:ext uri="{FF2B5EF4-FFF2-40B4-BE49-F238E27FC236}">
                <a16:creationId xmlns:a16="http://schemas.microsoft.com/office/drawing/2014/main" id="{07FC38D0-92CE-224D-9086-499774F21856}"/>
              </a:ext>
            </a:extLst>
          </p:cNvPr>
          <p:cNvGrpSpPr/>
          <p:nvPr/>
        </p:nvGrpSpPr>
        <p:grpSpPr>
          <a:xfrm>
            <a:off x="4393586" y="163500"/>
            <a:ext cx="6937168" cy="815490"/>
            <a:chOff x="0" y="0"/>
            <a:chExt cx="6937168" cy="815490"/>
          </a:xfrm>
        </p:grpSpPr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id="{FB455F54-5A96-2C46-B7DF-F576C11C400E}"/>
                </a:ext>
              </a:extLst>
            </p:cNvPr>
            <p:cNvSpPr/>
            <p:nvPr/>
          </p:nvSpPr>
          <p:spPr>
            <a:xfrm>
              <a:off x="0" y="0"/>
              <a:ext cx="6937168" cy="81549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5B57A4F5-A636-D440-BB66-25BECB9718C3}"/>
                </a:ext>
              </a:extLst>
            </p:cNvPr>
            <p:cNvSpPr txBox="1"/>
            <p:nvPr/>
          </p:nvSpPr>
          <p:spPr>
            <a:xfrm>
              <a:off x="39809" y="39809"/>
              <a:ext cx="6857550" cy="7358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marL="0" lvl="0" indent="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3400" kern="1200" baseline="0" dirty="0"/>
                <a:t>Analisi risultati ottenuti </a:t>
              </a:r>
              <a:endParaRPr lang="it-IT" sz="3400" kern="1200" dirty="0"/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62B8D2E-D5B8-4C46-A5DF-CB96257DDBC2}"/>
              </a:ext>
            </a:extLst>
          </p:cNvPr>
          <p:cNvSpPr txBox="1"/>
          <p:nvPr/>
        </p:nvSpPr>
        <p:spPr>
          <a:xfrm>
            <a:off x="179294" y="4446494"/>
            <a:ext cx="2916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Fonte rielaborazione dati campione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6AB35F5-FDFD-314E-B254-51D89F25FD8C}"/>
              </a:ext>
            </a:extLst>
          </p:cNvPr>
          <p:cNvSpPr txBox="1"/>
          <p:nvPr/>
        </p:nvSpPr>
        <p:spPr>
          <a:xfrm>
            <a:off x="4989268" y="4001879"/>
            <a:ext cx="2872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Fonte rielaborazione dati campione</a:t>
            </a:r>
          </a:p>
        </p:txBody>
      </p:sp>
    </p:spTree>
    <p:extLst>
      <p:ext uri="{BB962C8B-B14F-4D97-AF65-F5344CB8AC3E}">
        <p14:creationId xmlns:p14="http://schemas.microsoft.com/office/powerpoint/2010/main" val="152468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7" grpId="0">
        <p:bldAsOne/>
      </p:bldGraphic>
      <p:bldGraphic spid="8" grpId="0">
        <p:bldAsOne/>
      </p:bldGraphic>
      <p:bldGraphic spid="4" grpId="0">
        <p:bldAsOne/>
      </p:bldGraphic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6C514A16-C418-394E-B9F5-0649760279B8}"/>
              </a:ext>
            </a:extLst>
          </p:cNvPr>
          <p:cNvGraphicFramePr/>
          <p:nvPr/>
        </p:nvGraphicFramePr>
        <p:xfrm>
          <a:off x="2678624" y="225639"/>
          <a:ext cx="86106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CC6A7AC8-8902-4342-99EB-839EF7C6E6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3931390"/>
              </p:ext>
            </p:extLst>
          </p:nvPr>
        </p:nvGraphicFramePr>
        <p:xfrm>
          <a:off x="685800" y="2193925"/>
          <a:ext cx="10820400" cy="4024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E61946D1-8376-0B47-BF14-44A07029D7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1229616"/>
              </p:ext>
            </p:extLst>
          </p:nvPr>
        </p:nvGraphicFramePr>
        <p:xfrm>
          <a:off x="570016" y="1710047"/>
          <a:ext cx="10820400" cy="4391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F029FD-FBDF-0A49-BF09-65EE1DED0375}"/>
              </a:ext>
            </a:extLst>
          </p:cNvPr>
          <p:cNvSpPr txBox="1"/>
          <p:nvPr/>
        </p:nvSpPr>
        <p:spPr>
          <a:xfrm>
            <a:off x="570016" y="6154422"/>
            <a:ext cx="4435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Fonte: dati rielaborati dalle piattaforme di </a:t>
            </a:r>
            <a:r>
              <a:rPr lang="it-IT" sz="1200" dirty="0" err="1"/>
              <a:t>Crowdfunding</a:t>
            </a:r>
            <a:r>
              <a:rPr lang="it-IT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636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5" grpId="1">
        <p:bldAsOne/>
      </p:bldGraphic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49C154DA-1B98-134D-9ECD-3CCA7AEB5B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3512419"/>
              </p:ext>
            </p:extLst>
          </p:nvPr>
        </p:nvGraphicFramePr>
        <p:xfrm>
          <a:off x="2492188" y="764373"/>
          <a:ext cx="9014012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B1D722-EFFB-B54D-8BB6-A83B547CA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364" y="2284207"/>
            <a:ext cx="10820400" cy="4024125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it-IT" dirty="0"/>
              <a:t>Nelle prime 10 posizioni troviamo 6 piattaforme settoriali e 4 generaliste.</a:t>
            </a:r>
            <a:br>
              <a:rPr lang="it-IT" dirty="0"/>
            </a:br>
            <a:r>
              <a:rPr lang="it-IT" dirty="0"/>
              <a:t>L’analisi dunque non sembra privilegiare in modo eclatante un tipo di piattaforma o un’altra a parità di progetti. </a:t>
            </a:r>
          </a:p>
          <a:p>
            <a:pPr>
              <a:lnSpc>
                <a:spcPct val="150000"/>
              </a:lnSpc>
            </a:pPr>
            <a:endParaRPr lang="it-IT" dirty="0"/>
          </a:p>
          <a:p>
            <a:pPr>
              <a:lnSpc>
                <a:spcPct val="150000"/>
              </a:lnSpc>
            </a:pPr>
            <a:r>
              <a:rPr lang="it-IT" dirty="0"/>
              <a:t>Non si evince una correlazione forte, ma sembrerebbe esserci , anche se minima, un’influenza positiva sulle performance da parte delle piattaforme settoriali.</a:t>
            </a:r>
          </a:p>
          <a:p>
            <a:pPr marL="0" indent="0">
              <a:buNone/>
            </a:pPr>
            <a:r>
              <a:rPr lang="it-IT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033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F89C526A-EB82-2147-8CD0-0472880E2C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9012216"/>
              </p:ext>
            </p:extLst>
          </p:nvPr>
        </p:nvGraphicFramePr>
        <p:xfrm>
          <a:off x="2782866" y="363540"/>
          <a:ext cx="86106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Segnaposto contenuto 1">
                <a:extLst>
                  <a:ext uri="{FF2B5EF4-FFF2-40B4-BE49-F238E27FC236}">
                    <a16:creationId xmlns:a16="http://schemas.microsoft.com/office/drawing/2014/main" id="{8C10B906-EA9C-0248-B55B-2F9D38E7277C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9260587"/>
                  </p:ext>
                </p:extLst>
              </p:nvPr>
            </p:nvGraphicFramePr>
            <p:xfrm>
              <a:off x="685800" y="2194560"/>
              <a:ext cx="10820400" cy="402412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Choice>
        <mc:Fallback xmlns="">
          <p:graphicFrame>
            <p:nvGraphicFramePr>
              <p:cNvPr id="2" name="Segnaposto contenuto 1">
                <a:extLst>
                  <a:ext uri="{FF2B5EF4-FFF2-40B4-BE49-F238E27FC236}">
                    <a16:creationId xmlns:a16="http://schemas.microsoft.com/office/drawing/2014/main" id="{8C10B906-EA9C-0248-B55B-2F9D38E7277C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9260587"/>
                  </p:ext>
                </p:extLst>
              </p:nvPr>
            </p:nvGraphicFramePr>
            <p:xfrm>
              <a:off x="685800" y="2194560"/>
              <a:ext cx="10820400" cy="402412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2" r:lo="rId13" r:qs="rId14" r:cs="rId15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3803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2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E17DC453-C770-544B-9108-D78DE8A05B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5055309"/>
              </p:ext>
            </p:extLst>
          </p:nvPr>
        </p:nvGraphicFramePr>
        <p:xfrm>
          <a:off x="3168212" y="117173"/>
          <a:ext cx="86106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EE16F844-14A7-954F-A72C-EEAECA536F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6397201"/>
              </p:ext>
            </p:extLst>
          </p:nvPr>
        </p:nvGraphicFramePr>
        <p:xfrm>
          <a:off x="1524000" y="340659"/>
          <a:ext cx="4948518" cy="1140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6" name="Gruppo 5">
            <a:extLst>
              <a:ext uri="{FF2B5EF4-FFF2-40B4-BE49-F238E27FC236}">
                <a16:creationId xmlns:a16="http://schemas.microsoft.com/office/drawing/2014/main" id="{DD069CD6-32CA-C44E-8040-005296DB2886}"/>
              </a:ext>
            </a:extLst>
          </p:cNvPr>
          <p:cNvGrpSpPr/>
          <p:nvPr/>
        </p:nvGrpSpPr>
        <p:grpSpPr>
          <a:xfrm>
            <a:off x="5642471" y="200039"/>
            <a:ext cx="5347017" cy="1127295"/>
            <a:chOff x="2020730" y="-2665313"/>
            <a:chExt cx="5347017" cy="1127295"/>
          </a:xfrm>
        </p:grpSpPr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id="{7AD75737-E66D-A643-9020-0AD93A47278D}"/>
                </a:ext>
              </a:extLst>
            </p:cNvPr>
            <p:cNvSpPr/>
            <p:nvPr/>
          </p:nvSpPr>
          <p:spPr>
            <a:xfrm>
              <a:off x="2020730" y="-2665313"/>
              <a:ext cx="4948518" cy="112729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6EBC7B0D-F94B-DF43-B1C4-E8C217865BEB}"/>
                </a:ext>
              </a:extLst>
            </p:cNvPr>
            <p:cNvSpPr txBox="1"/>
            <p:nvPr/>
          </p:nvSpPr>
          <p:spPr>
            <a:xfrm>
              <a:off x="2529289" y="-2624201"/>
              <a:ext cx="4838458" cy="10172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070" tIns="179070" rIns="179070" bIns="179070" numCol="1" spcCol="1270" anchor="ctr" anchorCtr="0">
              <a:noAutofit/>
            </a:bodyPr>
            <a:lstStyle/>
            <a:p>
              <a:pPr marL="0" lvl="0" indent="0" algn="l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4700" kern="1200" dirty="0"/>
                <a:t>Regressione </a:t>
              </a: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341ABCA-E921-3C45-B80C-A0FFF02C8535}"/>
              </a:ext>
            </a:extLst>
          </p:cNvPr>
          <p:cNvSpPr txBox="1"/>
          <p:nvPr/>
        </p:nvSpPr>
        <p:spPr>
          <a:xfrm>
            <a:off x="542365" y="6291309"/>
            <a:ext cx="2776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Fonte: modello di regressione </a:t>
            </a:r>
            <a:r>
              <a:rPr lang="it-IT" sz="1200" dirty="0" err="1"/>
              <a:t>Gretl</a:t>
            </a:r>
            <a:endParaRPr lang="it-IT" sz="1200" dirty="0"/>
          </a:p>
        </p:txBody>
      </p:sp>
      <p:pic>
        <p:nvPicPr>
          <p:cNvPr id="15" name="Segnaposto contenuto 14">
            <a:extLst>
              <a:ext uri="{FF2B5EF4-FFF2-40B4-BE49-F238E27FC236}">
                <a16:creationId xmlns:a16="http://schemas.microsoft.com/office/drawing/2014/main" id="{1A617344-0385-DE48-B76B-B281B1A68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/>
          <a:stretch>
            <a:fillRect/>
          </a:stretch>
        </p:blipFill>
        <p:spPr>
          <a:xfrm>
            <a:off x="6203669" y="1704442"/>
            <a:ext cx="5988331" cy="4408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7676927-8351-B14A-A477-129B4A7506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23" y="1729286"/>
            <a:ext cx="6026277" cy="4408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527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19D4EA69-1BD4-AE44-B35B-86CCACD18F96}"/>
              </a:ext>
            </a:extLst>
          </p:cNvPr>
          <p:cNvGraphicFramePr/>
          <p:nvPr/>
        </p:nvGraphicFramePr>
        <p:xfrm>
          <a:off x="2895600" y="764373"/>
          <a:ext cx="86106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FCBB9B2E-3F8A-194D-BF30-C3661F8D90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3399874"/>
              </p:ext>
            </p:extLst>
          </p:nvPr>
        </p:nvGraphicFramePr>
        <p:xfrm>
          <a:off x="685800" y="2194560"/>
          <a:ext cx="10820400" cy="402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0981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61F88497-C86B-F44F-A411-BA1EB722C7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1342918"/>
              </p:ext>
            </p:extLst>
          </p:nvPr>
        </p:nvGraphicFramePr>
        <p:xfrm>
          <a:off x="2895600" y="116258"/>
          <a:ext cx="86106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1033F8B9-F6F8-AE4E-9F17-839D57DED7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3655275"/>
              </p:ext>
            </p:extLst>
          </p:nvPr>
        </p:nvGraphicFramePr>
        <p:xfrm>
          <a:off x="685800" y="1875296"/>
          <a:ext cx="10820400" cy="4343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7CC8FC32-5809-084F-962C-0428417F15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5833529"/>
              </p:ext>
            </p:extLst>
          </p:nvPr>
        </p:nvGraphicFramePr>
        <p:xfrm>
          <a:off x="3567953" y="639314"/>
          <a:ext cx="7548281" cy="1345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4717A06A-819B-A447-BECF-33C568B1E9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5963263"/>
              </p:ext>
            </p:extLst>
          </p:nvPr>
        </p:nvGraphicFramePr>
        <p:xfrm>
          <a:off x="-1528483" y="2167304"/>
          <a:ext cx="14493070" cy="4051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346131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  <p:bldGraphic spid="3" grpId="0">
        <p:bldAsOne/>
      </p:bldGraphic>
      <p:bldGraphic spid="8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DBED9129-6709-4248-8DED-8D2CD30B6C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1036771"/>
              </p:ext>
            </p:extLst>
          </p:nvPr>
        </p:nvGraphicFramePr>
        <p:xfrm>
          <a:off x="2895600" y="1007389"/>
          <a:ext cx="8610600" cy="1050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8CA850-AAE0-9841-AF62-103D5791B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https://starteed.com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Report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crowdfunding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2015, 2016, 2017, 2018. </a:t>
            </a:r>
          </a:p>
          <a:p>
            <a:pPr>
              <a:lnSpc>
                <a:spcPct val="150000"/>
              </a:lnSpc>
            </a:pP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https://www.ilsole24ore.com/art/finanza-e-mercati/2018-01-05/kickstarter-e-indiegogo-campioni-crowdfunding-5-miliardi-dollari-213735.shtml?uuid=AEyO0ecD</a:t>
            </a:r>
          </a:p>
          <a:p>
            <a:pPr>
              <a:lnSpc>
                <a:spcPct val="150000"/>
              </a:lnSpc>
            </a:pP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ttps://www.crowd-funding.cloud/it/crowdinvest-italia-1227.asp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Report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crowdfunding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</a:t>
            </a:r>
          </a:p>
          <a:p>
            <a:pPr>
              <a:lnSpc>
                <a:spcPct val="150000"/>
              </a:lnSpc>
            </a:pP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Piattaforme da cui sono stati estratti i dati delle performance dei progetti: School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Raising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Derev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MusicRaiser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Ulule,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Dreamshake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Ginger,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Woop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Eppela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wearestarting,Mamacrowd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http://www.ipsoa.it/documents/fisco//equity-crowdfunding</a:t>
            </a:r>
            <a:endParaRPr lang="it-IT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it-IT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14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6989A576-FEE6-1446-99C3-15159D629A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077675"/>
              </p:ext>
            </p:extLst>
          </p:nvPr>
        </p:nvGraphicFramePr>
        <p:xfrm>
          <a:off x="3204028" y="317396"/>
          <a:ext cx="86106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Segnaposto contenuto 7">
            <a:extLst>
              <a:ext uri="{FF2B5EF4-FFF2-40B4-BE49-F238E27FC236}">
                <a16:creationId xmlns:a16="http://schemas.microsoft.com/office/drawing/2014/main" id="{C5EA5365-AB9F-3742-B16A-6E8F9D3048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1352327"/>
              </p:ext>
            </p:extLst>
          </p:nvPr>
        </p:nvGraphicFramePr>
        <p:xfrm>
          <a:off x="275772" y="2635482"/>
          <a:ext cx="6284685" cy="3004692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390160">
                  <a:extLst>
                    <a:ext uri="{9D8B030D-6E8A-4147-A177-3AD203B41FA5}">
                      <a16:colId xmlns:a16="http://schemas.microsoft.com/office/drawing/2014/main" val="34032002"/>
                    </a:ext>
                  </a:extLst>
                </a:gridCol>
                <a:gridCol w="3446441">
                  <a:extLst>
                    <a:ext uri="{9D8B030D-6E8A-4147-A177-3AD203B41FA5}">
                      <a16:colId xmlns:a16="http://schemas.microsoft.com/office/drawing/2014/main" val="2387228138"/>
                    </a:ext>
                  </a:extLst>
                </a:gridCol>
                <a:gridCol w="1448084">
                  <a:extLst>
                    <a:ext uri="{9D8B030D-6E8A-4147-A177-3AD203B41FA5}">
                      <a16:colId xmlns:a16="http://schemas.microsoft.com/office/drawing/2014/main" val="1173406390"/>
                    </a:ext>
                  </a:extLst>
                </a:gridCol>
              </a:tblGrid>
              <a:tr h="782677"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Totale complessivo rispetto ai progetti finanziati fino al 2018 </a:t>
                      </a:r>
                      <a:endParaRPr lang="it-IT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Solo 2018</a:t>
                      </a:r>
                      <a:endParaRPr lang="it-IT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213837"/>
                  </a:ext>
                </a:extLst>
              </a:tr>
              <a:tr h="444403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Totale di cui: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                                                244.730.127,00 € </a:t>
                      </a:r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  111.556.334,00 € </a:t>
                      </a:r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9814001"/>
                  </a:ext>
                </a:extLst>
              </a:tr>
              <a:tr h="444403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Donation/</a:t>
                      </a:r>
                      <a:r>
                        <a:rPr lang="it-IT" sz="1200" u="none" strike="noStrike" dirty="0" err="1">
                          <a:effectLst/>
                        </a:rPr>
                        <a:t>reward</a:t>
                      </a:r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                                                  51.966.577,00 € </a:t>
                      </a:r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    17.745.190,00 € 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568424"/>
                  </a:ext>
                </a:extLst>
              </a:tr>
              <a:tr h="444403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Do it yourself 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                                                    5.676.766,00 € </a:t>
                      </a:r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         926.236,00 € 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55906859"/>
                  </a:ext>
                </a:extLst>
              </a:tr>
              <a:tr h="444403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Equity</a:t>
                      </a:r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                                                  59.991.363,00 € </a:t>
                      </a:r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    51.826.147,00 € </a:t>
                      </a:r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481961"/>
                  </a:ext>
                </a:extLst>
              </a:tr>
              <a:tr h="444403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Lending </a:t>
                      </a:r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                                                127.095.412,00 € </a:t>
                      </a:r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    41.038.760,00 € </a:t>
                      </a:r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41075099"/>
                  </a:ext>
                </a:extLst>
              </a:tr>
            </a:tbl>
          </a:graphicData>
        </a:graphic>
      </p:graphicFrame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8AFEC7BE-B51A-8642-9DF9-2A01A7326F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4237970"/>
              </p:ext>
            </p:extLst>
          </p:nvPr>
        </p:nvGraphicFramePr>
        <p:xfrm>
          <a:off x="7344228" y="2296327"/>
          <a:ext cx="4572000" cy="379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B5A0C00-C72F-1944-B377-B748F0F90807}"/>
              </a:ext>
            </a:extLst>
          </p:cNvPr>
          <p:cNvSpPr txBox="1"/>
          <p:nvPr/>
        </p:nvSpPr>
        <p:spPr>
          <a:xfrm>
            <a:off x="7200900" y="6056225"/>
            <a:ext cx="48332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Fonte: rielaborazione propria dati starteed.com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E34628D-5B9D-0D4F-BBB4-760CB1F1B782}"/>
              </a:ext>
            </a:extLst>
          </p:cNvPr>
          <p:cNvSpPr txBox="1"/>
          <p:nvPr/>
        </p:nvSpPr>
        <p:spPr>
          <a:xfrm>
            <a:off x="157844" y="5640174"/>
            <a:ext cx="48332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Fonte: rielaborazione propria dati starteed.com</a:t>
            </a:r>
          </a:p>
        </p:txBody>
      </p:sp>
    </p:spTree>
    <p:extLst>
      <p:ext uri="{BB962C8B-B14F-4D97-AF65-F5344CB8AC3E}">
        <p14:creationId xmlns:p14="http://schemas.microsoft.com/office/powerpoint/2010/main" val="66387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9" grpId="0">
        <p:bldAsOne/>
      </p:bldGraphic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55BFC7F5-6B34-B341-B8C2-42313CDAF4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6134572"/>
              </p:ext>
            </p:extLst>
          </p:nvPr>
        </p:nvGraphicFramePr>
        <p:xfrm>
          <a:off x="4386140" y="226751"/>
          <a:ext cx="7420709" cy="1131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92933020-49EF-2848-A74D-6535A357B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84960"/>
            <a:ext cx="10820400" cy="4024125"/>
          </a:xfrm>
        </p:spPr>
        <p:txBody>
          <a:bodyPr/>
          <a:lstStyle/>
          <a:p>
            <a:pPr lvl="0"/>
            <a:r>
              <a:rPr lang="it-IT" dirty="0"/>
              <a:t>Numero di piattaforme attualmente attive: 15  </a:t>
            </a:r>
          </a:p>
          <a:p>
            <a:pPr lvl="0"/>
            <a:r>
              <a:rPr lang="it-IT" dirty="0"/>
              <a:t>Raccolta media per progetto a oggi: 284.319€</a:t>
            </a:r>
          </a:p>
          <a:p>
            <a:pPr lvl="0"/>
            <a:r>
              <a:rPr lang="it-IT" dirty="0"/>
              <a:t>Volume Equity sul totale Crowdfunding 2018: 46%</a:t>
            </a:r>
          </a:p>
        </p:txBody>
      </p:sp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D74E787A-FC76-1545-AC32-5CA2D21D0E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7924234"/>
              </p:ext>
            </p:extLst>
          </p:nvPr>
        </p:nvGraphicFramePr>
        <p:xfrm>
          <a:off x="76200" y="3016262"/>
          <a:ext cx="6096000" cy="2686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2" name="Diagramma 21">
            <a:extLst>
              <a:ext uri="{FF2B5EF4-FFF2-40B4-BE49-F238E27FC236}">
                <a16:creationId xmlns:a16="http://schemas.microsoft.com/office/drawing/2014/main" id="{6F46A2B6-CFA7-084C-9443-AE029ACC81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140909"/>
              </p:ext>
            </p:extLst>
          </p:nvPr>
        </p:nvGraphicFramePr>
        <p:xfrm>
          <a:off x="7174523" y="3724625"/>
          <a:ext cx="5017477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4" name="Grafico 23">
            <a:extLst>
              <a:ext uri="{FF2B5EF4-FFF2-40B4-BE49-F238E27FC236}">
                <a16:creationId xmlns:a16="http://schemas.microsoft.com/office/drawing/2014/main" id="{62800708-F040-0042-AF7C-9636E0229F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0494546"/>
              </p:ext>
            </p:extLst>
          </p:nvPr>
        </p:nvGraphicFramePr>
        <p:xfrm>
          <a:off x="7568957" y="2204207"/>
          <a:ext cx="4412029" cy="3631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BB1C82BA-F64C-4B47-9B66-818F4030D663}"/>
              </a:ext>
            </a:extLst>
          </p:cNvPr>
          <p:cNvSpPr txBox="1"/>
          <p:nvPr/>
        </p:nvSpPr>
        <p:spPr>
          <a:xfrm>
            <a:off x="7568957" y="5969070"/>
            <a:ext cx="29129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/>
              <a:t>Fonte: rielaborazione dati </a:t>
            </a:r>
            <a:r>
              <a:rPr lang="it-IT" sz="1050" dirty="0" err="1"/>
              <a:t>crowdinvesting</a:t>
            </a:r>
            <a:r>
              <a:rPr lang="it-IT" sz="1050" dirty="0"/>
              <a:t> </a:t>
            </a: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232C54D7-65F1-364F-A83B-37CFC22CF6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6063149"/>
              </p:ext>
            </p:extLst>
          </p:nvPr>
        </p:nvGraphicFramePr>
        <p:xfrm>
          <a:off x="76200" y="4973210"/>
          <a:ext cx="6096000" cy="475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F436168E-5E94-4842-8DF1-365FAD514995}"/>
              </a:ext>
            </a:extLst>
          </p:cNvPr>
          <p:cNvSpPr txBox="1"/>
          <p:nvPr/>
        </p:nvSpPr>
        <p:spPr>
          <a:xfrm>
            <a:off x="0" y="5430461"/>
            <a:ext cx="617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1600" dirty="0"/>
              <a:t>Con la donazione si diventa parte del capitale sociale della società di nuova costituzione. </a:t>
            </a:r>
          </a:p>
          <a:p>
            <a:pPr algn="ctr"/>
            <a:r>
              <a:rPr lang="it-IT" sz="1600" dirty="0"/>
              <a:t>     Può per esempio rendere responsabili illimitatamente i soci per le obbligazioni sociali. </a:t>
            </a:r>
          </a:p>
        </p:txBody>
      </p:sp>
    </p:spTree>
    <p:extLst>
      <p:ext uri="{BB962C8B-B14F-4D97-AF65-F5344CB8AC3E}">
        <p14:creationId xmlns:p14="http://schemas.microsoft.com/office/powerpoint/2010/main" val="391069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9" grpId="0" build="p"/>
      <p:bldGraphic spid="11" grpId="0">
        <p:bldAsOne/>
      </p:bldGraphic>
      <p:bldGraphic spid="24" grpId="0">
        <p:bldAsOne/>
      </p:bldGraphic>
      <p:bldP spid="2" grpId="0"/>
      <p:bldGraphic spid="6" grpId="0">
        <p:bldAsOne/>
      </p:bldGraphic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86829F48-83F0-2E44-B264-57656AC638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7141419"/>
              </p:ext>
            </p:extLst>
          </p:nvPr>
        </p:nvGraphicFramePr>
        <p:xfrm>
          <a:off x="3461657" y="76529"/>
          <a:ext cx="861060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AF649A33-B09A-6549-BF12-13E2DD6820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7690039"/>
              </p:ext>
            </p:extLst>
          </p:nvPr>
        </p:nvGraphicFramePr>
        <p:xfrm>
          <a:off x="7546032" y="2171918"/>
          <a:ext cx="4582886" cy="3620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76BAC9-BB80-7C42-B2C7-A66A54BD406E}"/>
              </a:ext>
            </a:extLst>
          </p:cNvPr>
          <p:cNvSpPr txBox="1"/>
          <p:nvPr/>
        </p:nvSpPr>
        <p:spPr>
          <a:xfrm>
            <a:off x="7546032" y="5845960"/>
            <a:ext cx="6330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Fonte: rielaborazione propria dati </a:t>
            </a:r>
            <a:r>
              <a:rPr lang="it-IT" sz="1050" dirty="0" err="1"/>
              <a:t>starteed.com</a:t>
            </a:r>
            <a:endParaRPr lang="it-IT" sz="105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050B16C-3676-6E42-BCC7-69BBDE47156B}"/>
              </a:ext>
            </a:extLst>
          </p:cNvPr>
          <p:cNvSpPr txBox="1"/>
          <p:nvPr/>
        </p:nvSpPr>
        <p:spPr>
          <a:xfrm>
            <a:off x="-41588" y="2541012"/>
            <a:ext cx="7429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t-IT" sz="2200" dirty="0"/>
              <a:t>Volume donation sul totale Crowdfunding 2018:7%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D3EEADA-5714-8E40-8863-34DD5F5A26F1}"/>
              </a:ext>
            </a:extLst>
          </p:cNvPr>
          <p:cNvSpPr/>
          <p:nvPr/>
        </p:nvSpPr>
        <p:spPr>
          <a:xfrm>
            <a:off x="-26205" y="1579678"/>
            <a:ext cx="68756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2200" dirty="0"/>
              <a:t>Numero di piattaforme attualmente attive: 50 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BF0697B-7C7D-D740-8472-944365533A3A}"/>
              </a:ext>
            </a:extLst>
          </p:cNvPr>
          <p:cNvSpPr/>
          <p:nvPr/>
        </p:nvSpPr>
        <p:spPr>
          <a:xfrm>
            <a:off x="-41588" y="2077095"/>
            <a:ext cx="65165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2200" dirty="0"/>
              <a:t>Raccolta media per progetto a oggi: 4.066€</a:t>
            </a:r>
          </a:p>
        </p:txBody>
      </p:sp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id="{A9A94EA2-1530-CF46-A815-541EB370A7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1756562"/>
              </p:ext>
            </p:extLst>
          </p:nvPr>
        </p:nvGraphicFramePr>
        <p:xfrm>
          <a:off x="63082" y="3346457"/>
          <a:ext cx="6697026" cy="548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30EB737-FC70-8049-8A28-8819B9B38689}"/>
              </a:ext>
            </a:extLst>
          </p:cNvPr>
          <p:cNvSpPr txBox="1"/>
          <p:nvPr/>
        </p:nvSpPr>
        <p:spPr>
          <a:xfrm>
            <a:off x="-41588" y="3894881"/>
            <a:ext cx="70064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Possibilità di testare l’appeal di un prodotto prima di introdurlo nel mercato.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Con il Reward based i donatori hanno la possibilità di ricevere una ricompensa a fronte del contributo dato al progetto. </a:t>
            </a:r>
          </a:p>
          <a:p>
            <a:endParaRPr lang="it-IT" dirty="0"/>
          </a:p>
        </p:txBody>
      </p:sp>
      <p:graphicFrame>
        <p:nvGraphicFramePr>
          <p:cNvPr id="17" name="Diagramma 16">
            <a:extLst>
              <a:ext uri="{FF2B5EF4-FFF2-40B4-BE49-F238E27FC236}">
                <a16:creationId xmlns:a16="http://schemas.microsoft.com/office/drawing/2014/main" id="{6C05C6A8-1CD0-D14C-B8C6-FCD68C549B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0484031"/>
              </p:ext>
            </p:extLst>
          </p:nvPr>
        </p:nvGraphicFramePr>
        <p:xfrm>
          <a:off x="130889" y="5329079"/>
          <a:ext cx="6321517" cy="467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AE1BB54-7A34-4349-92E5-34DFC018E356}"/>
              </a:ext>
            </a:extLst>
          </p:cNvPr>
          <p:cNvSpPr txBox="1"/>
          <p:nvPr/>
        </p:nvSpPr>
        <p:spPr>
          <a:xfrm>
            <a:off x="153331" y="5792099"/>
            <a:ext cx="6042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Volumi di raccolta medi per progetto non elevati.</a:t>
            </a:r>
          </a:p>
        </p:txBody>
      </p:sp>
    </p:spTree>
    <p:extLst>
      <p:ext uri="{BB962C8B-B14F-4D97-AF65-F5344CB8AC3E}">
        <p14:creationId xmlns:p14="http://schemas.microsoft.com/office/powerpoint/2010/main" val="264494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P spid="6" grpId="0"/>
      <p:bldP spid="7" grpId="0"/>
      <p:bldP spid="8" grpId="0"/>
      <p:bldGraphic spid="14" grpId="0">
        <p:bldAsOne/>
      </p:bldGraphic>
      <p:bldP spid="15" grpId="0"/>
      <p:bldGraphic spid="17" grpId="0">
        <p:bldAsOne/>
      </p:bldGraphic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40432389-C350-DB4B-AD30-491F15401E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7647526"/>
              </p:ext>
            </p:extLst>
          </p:nvPr>
        </p:nvGraphicFramePr>
        <p:xfrm>
          <a:off x="2815771" y="1103085"/>
          <a:ext cx="8690429" cy="95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EA8BC8-7E20-BD48-9762-5D9517E8C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42736"/>
            <a:ext cx="7732486" cy="1448525"/>
          </a:xfrm>
        </p:spPr>
        <p:txBody>
          <a:bodyPr>
            <a:normAutofit/>
          </a:bodyPr>
          <a:lstStyle/>
          <a:p>
            <a:r>
              <a:rPr lang="it-IT" dirty="0"/>
              <a:t>Numero di piattaforme attualmente attive: 9  </a:t>
            </a:r>
          </a:p>
          <a:p>
            <a:r>
              <a:rPr lang="it-IT" dirty="0"/>
              <a:t>Raccolta media per progetto a oggi: 90.598€</a:t>
            </a:r>
          </a:p>
          <a:p>
            <a:r>
              <a:rPr lang="it-IT" dirty="0"/>
              <a:t>Volume donation sul totale Crowdfunding 2018:17%</a:t>
            </a:r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A288925D-4D22-7944-A48F-18B6B27FE3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9375280"/>
              </p:ext>
            </p:extLst>
          </p:nvPr>
        </p:nvGraphicFramePr>
        <p:xfrm>
          <a:off x="3976914" y="493486"/>
          <a:ext cx="7924800" cy="1086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D1C92B20-2451-134B-A65C-CDCF1B00C4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3637699"/>
              </p:ext>
            </p:extLst>
          </p:nvPr>
        </p:nvGraphicFramePr>
        <p:xfrm>
          <a:off x="7620000" y="2666998"/>
          <a:ext cx="4572000" cy="295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C70A5BE2-E1DD-E946-B592-9277A03715E8}"/>
              </a:ext>
            </a:extLst>
          </p:cNvPr>
          <p:cNvSpPr txBox="1"/>
          <p:nvPr/>
        </p:nvSpPr>
        <p:spPr>
          <a:xfrm>
            <a:off x="7620000" y="5627957"/>
            <a:ext cx="32736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/>
              <a:t>Fonte: rielaborazione propria dati </a:t>
            </a:r>
            <a:r>
              <a:rPr lang="it-IT" sz="1050" dirty="0" err="1"/>
              <a:t>starteed.com</a:t>
            </a:r>
            <a:endParaRPr lang="it-IT" sz="1050" dirty="0"/>
          </a:p>
        </p:txBody>
      </p:sp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D798B188-5779-2943-BCCC-FBCDF5ECC5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218832"/>
              </p:ext>
            </p:extLst>
          </p:nvPr>
        </p:nvGraphicFramePr>
        <p:xfrm>
          <a:off x="246742" y="3466740"/>
          <a:ext cx="6647543" cy="558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7982E4E-E165-2840-81CC-B82A13E95B11}"/>
              </a:ext>
            </a:extLst>
          </p:cNvPr>
          <p:cNvSpPr txBox="1"/>
          <p:nvPr/>
        </p:nvSpPr>
        <p:spPr>
          <a:xfrm>
            <a:off x="-217715" y="4168643"/>
            <a:ext cx="711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/>
              <a:t>Possibilità di trovare tassi agevolati di prestito rispetto agli istituti di credito tradizionali. </a:t>
            </a:r>
          </a:p>
          <a:p>
            <a:r>
              <a:rPr lang="it-IT" dirty="0"/>
              <a:t> </a:t>
            </a:r>
          </a:p>
        </p:txBody>
      </p:sp>
      <p:graphicFrame>
        <p:nvGraphicFramePr>
          <p:cNvPr id="15" name="Diagramma 14">
            <a:extLst>
              <a:ext uri="{FF2B5EF4-FFF2-40B4-BE49-F238E27FC236}">
                <a16:creationId xmlns:a16="http://schemas.microsoft.com/office/drawing/2014/main" id="{1654409D-6713-974F-8D69-5729C1757E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2100427"/>
              </p:ext>
            </p:extLst>
          </p:nvPr>
        </p:nvGraphicFramePr>
        <p:xfrm>
          <a:off x="246742" y="5091829"/>
          <a:ext cx="6473371" cy="491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9E03107-7029-2043-B7E1-D7F3C3AA5B51}"/>
              </a:ext>
            </a:extLst>
          </p:cNvPr>
          <p:cNvSpPr txBox="1"/>
          <p:nvPr/>
        </p:nvSpPr>
        <p:spPr>
          <a:xfrm>
            <a:off x="0" y="5754915"/>
            <a:ext cx="7494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/>
              <a:t>Non c’è univocità nei criteri di assegnazione del rating rispetto </a:t>
            </a:r>
          </a:p>
          <a:p>
            <a:pPr algn="ctr"/>
            <a:r>
              <a:rPr lang="it-IT" dirty="0"/>
              <a:t>ai progetti che vengono finanziati. Elevato tasso di rischio per i creditori se il progetto non va  a buon fine.</a:t>
            </a:r>
          </a:p>
        </p:txBody>
      </p:sp>
    </p:spTree>
    <p:extLst>
      <p:ext uri="{BB962C8B-B14F-4D97-AF65-F5344CB8AC3E}">
        <p14:creationId xmlns:p14="http://schemas.microsoft.com/office/powerpoint/2010/main" val="121177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6" grpId="0">
        <p:bldAsOne/>
      </p:bldGraphic>
      <p:bldGraphic spid="7" grpId="0">
        <p:bldAsOne/>
      </p:bldGraphic>
      <p:bldP spid="8" grpId="0"/>
      <p:bldGraphic spid="10" grpId="0">
        <p:bldAsOne/>
      </p:bldGraphic>
      <p:bldP spid="12" grpId="0"/>
      <p:bldGraphic spid="15" grpId="0">
        <p:bldAsOne/>
      </p:bldGraphic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94132C-0688-D84F-B4F7-27F839337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7034" y="1173706"/>
            <a:ext cx="10820400" cy="4024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dirty="0"/>
              <a:t>Non ci sono piattaforme attive in questo senso, ma vengono considerati </a:t>
            </a:r>
            <a:r>
              <a:rPr lang="it-IT" dirty="0" err="1"/>
              <a:t>Crowdfunding</a:t>
            </a:r>
            <a:r>
              <a:rPr lang="it-IT" dirty="0"/>
              <a:t> di tipo «Do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self» tutti quegli spazi dedicati alla raccolta fondi creati in un normale sito internet. </a:t>
            </a:r>
            <a:br>
              <a:rPr lang="it-IT" dirty="0"/>
            </a:br>
            <a:r>
              <a:rPr lang="it-IT" dirty="0"/>
              <a:t>Ad esempio, Wikipedia da un po’ di anni a questa parte ha attuato una raccolta fondi per cercare finanziamenti sul proprio portale. </a:t>
            </a:r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415956C0-4E31-B74E-A048-86FB9A3852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4781645"/>
              </p:ext>
            </p:extLst>
          </p:nvPr>
        </p:nvGraphicFramePr>
        <p:xfrm>
          <a:off x="5718412" y="239711"/>
          <a:ext cx="6223379" cy="933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377AEDD2-5CD8-EF47-8CAC-6CDDF5371A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563433"/>
              </p:ext>
            </p:extLst>
          </p:nvPr>
        </p:nvGraphicFramePr>
        <p:xfrm>
          <a:off x="7620000" y="3766782"/>
          <a:ext cx="4572000" cy="2851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2745B1AE-A1F8-9C4C-B8CE-9F94AC5C1BF8}"/>
              </a:ext>
            </a:extLst>
          </p:cNvPr>
          <p:cNvSpPr txBox="1"/>
          <p:nvPr/>
        </p:nvSpPr>
        <p:spPr>
          <a:xfrm>
            <a:off x="8035937" y="6592542"/>
            <a:ext cx="3740126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FONTE: RIELABORAZIONE PROPRIA DATI STARTEED.COM</a:t>
            </a:r>
          </a:p>
          <a:p>
            <a:endParaRPr lang="it-IT" dirty="0"/>
          </a:p>
        </p:txBody>
      </p:sp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67AE5CD0-B175-A745-B1B2-9D0AE089D5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7065501"/>
              </p:ext>
            </p:extLst>
          </p:nvPr>
        </p:nvGraphicFramePr>
        <p:xfrm>
          <a:off x="518615" y="4217158"/>
          <a:ext cx="5199797" cy="587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1A35030-480E-3041-AA7B-9A439C8A42FD}"/>
              </a:ext>
            </a:extLst>
          </p:cNvPr>
          <p:cNvSpPr txBox="1"/>
          <p:nvPr/>
        </p:nvSpPr>
        <p:spPr>
          <a:xfrm>
            <a:off x="229623" y="4926701"/>
            <a:ext cx="6599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Potenzialmente utilizzabile da chiunque nel proprio sito.</a:t>
            </a:r>
          </a:p>
        </p:txBody>
      </p:sp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id="{0E20F192-58B2-6843-8932-2F8E1D5B05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2942010"/>
              </p:ext>
            </p:extLst>
          </p:nvPr>
        </p:nvGraphicFramePr>
        <p:xfrm>
          <a:off x="518615" y="5417880"/>
          <a:ext cx="5199797" cy="544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76B2B22-C672-F047-8CF5-8F6F931B6889}"/>
              </a:ext>
            </a:extLst>
          </p:cNvPr>
          <p:cNvSpPr txBox="1"/>
          <p:nvPr/>
        </p:nvSpPr>
        <p:spPr>
          <a:xfrm>
            <a:off x="222901" y="6030027"/>
            <a:ext cx="751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Successo del progetto può dipendere dal traffico sul proprio sito.</a:t>
            </a:r>
          </a:p>
        </p:txBody>
      </p:sp>
    </p:spTree>
    <p:extLst>
      <p:ext uri="{BB962C8B-B14F-4D97-AF65-F5344CB8AC3E}">
        <p14:creationId xmlns:p14="http://schemas.microsoft.com/office/powerpoint/2010/main" val="232727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5" grpId="0">
        <p:bldAsOne/>
      </p:bldGraphic>
      <p:bldGraphic spid="8" grpId="0">
        <p:bldAsOne/>
      </p:bldGraphic>
      <p:bldP spid="9" grpId="0"/>
      <p:bldGraphic spid="11" grpId="0">
        <p:bldAsOne/>
      </p:bldGraphic>
      <p:bldP spid="12" grpId="0"/>
      <p:bldGraphic spid="14" grpId="0">
        <p:bldAsOne/>
      </p:bldGraphic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Segnaposto contenuto 13">
            <a:extLst>
              <a:ext uri="{FF2B5EF4-FFF2-40B4-BE49-F238E27FC236}">
                <a16:creationId xmlns:a16="http://schemas.microsoft.com/office/drawing/2014/main" id="{2E6C1D39-40C3-9E4D-9F73-337AF6F418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66869"/>
              </p:ext>
            </p:extLst>
          </p:nvPr>
        </p:nvGraphicFramePr>
        <p:xfrm>
          <a:off x="685800" y="1764917"/>
          <a:ext cx="10820400" cy="4698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Immagine 15">
            <a:extLst>
              <a:ext uri="{FF2B5EF4-FFF2-40B4-BE49-F238E27FC236}">
                <a16:creationId xmlns:a16="http://schemas.microsoft.com/office/drawing/2014/main" id="{72146B3B-4FC3-0743-8F4E-1B532B7859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8000" y="2194560"/>
            <a:ext cx="2794000" cy="13970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73DE8414-1145-7944-B4FD-8CC4FDB48F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4047" y="3167058"/>
            <a:ext cx="3501889" cy="1283788"/>
          </a:xfrm>
          <a:prstGeom prst="rect">
            <a:avLst/>
          </a:prstGeom>
        </p:spPr>
      </p:pic>
      <p:graphicFrame>
        <p:nvGraphicFramePr>
          <p:cNvPr id="20" name="Diagramma 19">
            <a:extLst>
              <a:ext uri="{FF2B5EF4-FFF2-40B4-BE49-F238E27FC236}">
                <a16:creationId xmlns:a16="http://schemas.microsoft.com/office/drawing/2014/main" id="{41923C92-8B38-BD4E-9E37-5FD36F5787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5854286"/>
              </p:ext>
            </p:extLst>
          </p:nvPr>
        </p:nvGraphicFramePr>
        <p:xfrm>
          <a:off x="5036457" y="130629"/>
          <a:ext cx="6850743" cy="1204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2" name="Immagine 21" descr="Immagine che contiene interni, tavolo, sedendo, portatile&#10;&#10;Descrizione generata automaticamente">
            <a:extLst>
              <a:ext uri="{FF2B5EF4-FFF2-40B4-BE49-F238E27FC236}">
                <a16:creationId xmlns:a16="http://schemas.microsoft.com/office/drawing/2014/main" id="{4EE3C277-770E-E04E-A366-8CBD788331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86586" y="4567251"/>
            <a:ext cx="3062514" cy="172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8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20" grpId="0">
        <p:bldAsOne/>
      </p:bldGraphic>
    </p:bldLst>
  </p:timing>
</p:sld>
</file>

<file path=ppt/theme/theme1.xml><?xml version="1.0" encoding="utf-8"?>
<a:theme xmlns:a="http://schemas.openxmlformats.org/drawingml/2006/main" name="Scia di vapore">
  <a:themeElements>
    <a:clrScheme name="Scia di vapore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Scia di vapore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ia di vapor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{9D388AE8-F792-A945-A121-400E57ADF5A7}tf10001079</Template>
  <TotalTime>1718</TotalTime>
  <Words>2353</Words>
  <Application>Microsoft Macintosh PowerPoint</Application>
  <PresentationFormat>Widescreen</PresentationFormat>
  <Paragraphs>384</Paragraphs>
  <Slides>31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7" baseType="lpstr">
      <vt:lpstr>Arial</vt:lpstr>
      <vt:lpstr>Calibri</vt:lpstr>
      <vt:lpstr>Cambria Math</vt:lpstr>
      <vt:lpstr>Century Gothic</vt:lpstr>
      <vt:lpstr>Times New Roman</vt:lpstr>
      <vt:lpstr>Scia di vapore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CODATO FEDERICO [EC5200057]</dc:creator>
  <cp:lastModifiedBy>CODATO FEDERICO [EC5200057]</cp:lastModifiedBy>
  <cp:revision>124</cp:revision>
  <dcterms:created xsi:type="dcterms:W3CDTF">2019-03-13T10:39:15Z</dcterms:created>
  <dcterms:modified xsi:type="dcterms:W3CDTF">2019-04-15T08:05:52Z</dcterms:modified>
</cp:coreProperties>
</file>